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1" r:id="rId5"/>
  </p:sldMasterIdLst>
  <p:notesMasterIdLst>
    <p:notesMasterId r:id="rId13"/>
  </p:notesMasterIdLst>
  <p:sldIdLst>
    <p:sldId id="256" r:id="rId6"/>
    <p:sldId id="281" r:id="rId7"/>
    <p:sldId id="283" r:id="rId8"/>
    <p:sldId id="282" r:id="rId9"/>
    <p:sldId id="261" r:id="rId10"/>
    <p:sldId id="266" r:id="rId11"/>
    <p:sldId id="258"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2F6B"/>
    <a:srgbClr val="FF7E79"/>
    <a:srgbClr val="00C7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4403" autoAdjust="0"/>
    <p:restoredTop sz="81742"/>
  </p:normalViewPr>
  <p:slideViewPr>
    <p:cSldViewPr snapToGrid="0">
      <p:cViewPr>
        <p:scale>
          <a:sx n="171" d="100"/>
          <a:sy n="171" d="100"/>
        </p:scale>
        <p:origin x="144" y="-128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notesMaster" Target="notesMasters/notesMaster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viewProps" Target="viewProps.xml"/><Relationship Id="rId10" Type="http://schemas.openxmlformats.org/officeDocument/2006/relationships/slide" Target="slides/slide5.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6E1462-A25C-9D48-9841-89629DE3CBE0}" type="datetimeFigureOut">
              <a:rPr lang="en-US" smtClean="0"/>
              <a:t>7/5/24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215A8E4-F57B-3C46-8A59-0C1DF677067D}" type="slidenum">
              <a:rPr lang="en-US" smtClean="0"/>
              <a:t>‹#›</a:t>
            </a:fld>
            <a:endParaRPr lang="en-US"/>
          </a:p>
        </p:txBody>
      </p:sp>
    </p:spTree>
    <p:extLst>
      <p:ext uri="{BB962C8B-B14F-4D97-AF65-F5344CB8AC3E}">
        <p14:creationId xmlns:p14="http://schemas.microsoft.com/office/powerpoint/2010/main" val="1305651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Hello, thank you for attending my flash talk. I am a 1</a:t>
            </a:r>
            <a:r>
              <a:rPr lang="en-US" baseline="30000" dirty="0"/>
              <a:t>st</a:t>
            </a:r>
            <a:r>
              <a:rPr lang="en-US" dirty="0"/>
              <a:t> year PhD student in Maria </a:t>
            </a:r>
            <a:r>
              <a:rPr lang="en-US" dirty="0" err="1"/>
              <a:t>Christophorous</a:t>
            </a:r>
            <a:r>
              <a:rPr lang="en-US" dirty="0"/>
              <a:t> lab at the </a:t>
            </a:r>
            <a:r>
              <a:rPr lang="en-US" dirty="0" err="1"/>
              <a:t>babraham</a:t>
            </a:r>
            <a:r>
              <a:rPr lang="en-US" dirty="0"/>
              <a:t> institute. My project is aiming to understand histone citrullination as an epigenetic modulator</a:t>
            </a:r>
          </a:p>
        </p:txBody>
      </p:sp>
      <p:sp>
        <p:nvSpPr>
          <p:cNvPr id="4" name="Slide Number Placeholder 3"/>
          <p:cNvSpPr>
            <a:spLocks noGrp="1"/>
          </p:cNvSpPr>
          <p:nvPr>
            <p:ph type="sldNum" sz="quarter" idx="5"/>
          </p:nvPr>
        </p:nvSpPr>
        <p:spPr/>
        <p:txBody>
          <a:bodyPr/>
          <a:lstStyle/>
          <a:p>
            <a:fld id="{1215A8E4-F57B-3C46-8A59-0C1DF677067D}" type="slidenum">
              <a:rPr lang="en-US" smtClean="0"/>
              <a:t>1</a:t>
            </a:fld>
            <a:endParaRPr lang="en-US"/>
          </a:p>
        </p:txBody>
      </p:sp>
    </p:spTree>
    <p:extLst>
      <p:ext uri="{BB962C8B-B14F-4D97-AF65-F5344CB8AC3E}">
        <p14:creationId xmlns:p14="http://schemas.microsoft.com/office/powerpoint/2010/main" val="39687889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71500" indent="-571500">
              <a:buFont typeface="Arial" panose="020B0604020202020204" pitchFamily="34" charset="0"/>
              <a:buChar char="•"/>
            </a:pPr>
            <a:r>
              <a:rPr lang="en-GB" sz="1200" dirty="0">
                <a:effectLst/>
                <a:latin typeface="Helvetica" pitchFamily="2" charset="0"/>
                <a:ea typeface="Aptos" panose="020B0004020202020204" pitchFamily="34" charset="0"/>
              </a:rPr>
              <a:t>Chromatin structure is highly dynamic, allowing accessibility to DNA during processes such as replication and transcription. </a:t>
            </a:r>
          </a:p>
          <a:p>
            <a:pPr marL="571500" indent="-571500">
              <a:buFont typeface="Arial" panose="020B0604020202020204" pitchFamily="34" charset="0"/>
              <a:buChar char="•"/>
            </a:pPr>
            <a:r>
              <a:rPr lang="en-GB" sz="1200" dirty="0">
                <a:effectLst/>
                <a:latin typeface="Helvetica" pitchFamily="2" charset="0"/>
                <a:ea typeface="Times New Roman" panose="02020603050405020304" pitchFamily="18" charset="0"/>
              </a:rPr>
              <a:t>A central mechanism of chromatin regulation is through histone post-translational modifications (PTMs). </a:t>
            </a:r>
          </a:p>
          <a:p>
            <a:pPr marL="571500" indent="-571500">
              <a:buFont typeface="Arial" panose="020B0604020202020204" pitchFamily="34" charset="0"/>
              <a:buChar char="•"/>
            </a:pPr>
            <a:r>
              <a:rPr lang="en-GB" sz="1200" dirty="0">
                <a:effectLst/>
                <a:latin typeface="Helvetica" pitchFamily="2" charset="0"/>
                <a:ea typeface="Times New Roman" panose="02020603050405020304" pitchFamily="18" charset="0"/>
              </a:rPr>
              <a:t>The presence of PTMs is governed by proteins that deposit or remove them (epigenetic writers or erasers), while their downstream functions are carried out by proteins that bind them (epigenetic readers) and mediate a downstream response. </a:t>
            </a:r>
          </a:p>
          <a:p>
            <a:pPr marL="571500" indent="-571500">
              <a:buFont typeface="Arial" panose="020B0604020202020204" pitchFamily="34" charset="0"/>
              <a:buChar char="•"/>
            </a:pPr>
            <a:r>
              <a:rPr lang="en-GB" sz="1200" dirty="0">
                <a:effectLst/>
                <a:latin typeface="Helvetica" pitchFamily="2" charset="0"/>
                <a:ea typeface="Times New Roman" panose="02020603050405020304" pitchFamily="18" charset="0"/>
              </a:rPr>
              <a:t>Histone PTMs function either individually, or in combination with adjacent marks (histone code hypothesis). </a:t>
            </a:r>
          </a:p>
          <a:p>
            <a:pPr marL="571500" indent="-571500" algn="just">
              <a:lnSpc>
                <a:spcPct val="115000"/>
              </a:lnSpc>
              <a:buFont typeface="Arial" panose="020B0604020202020204" pitchFamily="34" charset="0"/>
              <a:buChar char="•"/>
            </a:pPr>
            <a:r>
              <a:rPr lang="en-GB" sz="1200" dirty="0">
                <a:effectLst/>
                <a:latin typeface="Helvetica" pitchFamily="2" charset="0"/>
                <a:ea typeface="Times New Roman" panose="02020603050405020304" pitchFamily="18" charset="0"/>
              </a:rPr>
              <a:t>Histone citrullination is </a:t>
            </a:r>
            <a:r>
              <a:rPr lang="en-GB" sz="1200" dirty="0">
                <a:latin typeface="Helvetica" pitchFamily="2" charset="0"/>
                <a:ea typeface="Times New Roman" panose="02020603050405020304" pitchFamily="18" charset="0"/>
              </a:rPr>
              <a:t>an </a:t>
            </a:r>
            <a:r>
              <a:rPr lang="en-GB" sz="1200" dirty="0">
                <a:effectLst/>
                <a:latin typeface="Helvetica" pitchFamily="2" charset="0"/>
                <a:ea typeface="Times New Roman" panose="02020603050405020304" pitchFamily="18" charset="0"/>
              </a:rPr>
              <a:t>established modulator of transcription and chromatin accessibility, </a:t>
            </a:r>
            <a:r>
              <a:rPr lang="en-GB" sz="1200" dirty="0">
                <a:latin typeface="Helvetica" pitchFamily="2" charset="0"/>
                <a:ea typeface="Times New Roman" panose="02020603050405020304" pitchFamily="18" charset="0"/>
              </a:rPr>
              <a:t>but</a:t>
            </a:r>
            <a:r>
              <a:rPr lang="en-GB" sz="1200" dirty="0">
                <a:effectLst/>
                <a:latin typeface="Helvetica" pitchFamily="2" charset="0"/>
                <a:ea typeface="Times New Roman" panose="02020603050405020304" pitchFamily="18" charset="0"/>
              </a:rPr>
              <a:t> it is unknown whether citrulline-specific epigenetic readers exist. </a:t>
            </a:r>
          </a:p>
          <a:p>
            <a:pPr marL="571500" indent="-571500" algn="just">
              <a:lnSpc>
                <a:spcPct val="115000"/>
              </a:lnSpc>
              <a:buFont typeface="Arial" panose="020B0604020202020204" pitchFamily="34" charset="0"/>
              <a:buChar char="•"/>
            </a:pPr>
            <a:r>
              <a:rPr lang="en-GB" sz="1200" dirty="0">
                <a:effectLst/>
                <a:latin typeface="Helvetica" pitchFamily="2" charset="0"/>
                <a:ea typeface="Times New Roman" panose="02020603050405020304" pitchFamily="18" charset="0"/>
              </a:rPr>
              <a:t>The N-terminal tail of histone H3 is subject to a plethora of PTMs and includes a number of citrullination sites, as well as neighbouring lysine residues. Previous studies have demonstrated that the presence of citrullines affects the recruitment of readers to nearby trimethyl-</a:t>
            </a:r>
            <a:r>
              <a:rPr lang="en-GB" sz="1200" dirty="0" err="1">
                <a:effectLst/>
                <a:latin typeface="Helvetica" pitchFamily="2" charset="0"/>
                <a:ea typeface="Times New Roman" panose="02020603050405020304" pitchFamily="18" charset="0"/>
              </a:rPr>
              <a:t>lysines</a:t>
            </a:r>
            <a:r>
              <a:rPr lang="en-GB" sz="1200" dirty="0">
                <a:effectLst/>
                <a:latin typeface="Helvetica" pitchFamily="2" charset="0"/>
                <a:ea typeface="Times New Roman" panose="02020603050405020304" pitchFamily="18" charset="0"/>
              </a:rPr>
              <a:t>, suggesting that citrulline marks operate within the histone code (Sharma et al., 2012; Clancy at al., 2017). </a:t>
            </a:r>
          </a:p>
          <a:p>
            <a:endParaRPr lang="en-US" dirty="0"/>
          </a:p>
        </p:txBody>
      </p:sp>
      <p:sp>
        <p:nvSpPr>
          <p:cNvPr id="4" name="Slide Number Placeholder 3"/>
          <p:cNvSpPr>
            <a:spLocks noGrp="1"/>
          </p:cNvSpPr>
          <p:nvPr>
            <p:ph type="sldNum" sz="quarter" idx="5"/>
          </p:nvPr>
        </p:nvSpPr>
        <p:spPr/>
        <p:txBody>
          <a:bodyPr/>
          <a:lstStyle/>
          <a:p>
            <a:fld id="{1215A8E4-F57B-3C46-8A59-0C1DF677067D}" type="slidenum">
              <a:rPr lang="en-US" smtClean="0"/>
              <a:t>2</a:t>
            </a:fld>
            <a:endParaRPr lang="en-US"/>
          </a:p>
        </p:txBody>
      </p:sp>
    </p:spTree>
    <p:extLst>
      <p:ext uri="{BB962C8B-B14F-4D97-AF65-F5344CB8AC3E}">
        <p14:creationId xmlns:p14="http://schemas.microsoft.com/office/powerpoint/2010/main" val="32070043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215A8E4-F57B-3C46-8A59-0C1DF677067D}" type="slidenum">
              <a:rPr lang="en-US" smtClean="0"/>
              <a:t>3</a:t>
            </a:fld>
            <a:endParaRPr lang="en-US"/>
          </a:p>
        </p:txBody>
      </p:sp>
    </p:spTree>
    <p:extLst>
      <p:ext uri="{BB962C8B-B14F-4D97-AF65-F5344CB8AC3E}">
        <p14:creationId xmlns:p14="http://schemas.microsoft.com/office/powerpoint/2010/main" val="30677811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215A8E4-F57B-3C46-8A59-0C1DF677067D}" type="slidenum">
              <a:rPr lang="en-US" smtClean="0"/>
              <a:t>4</a:t>
            </a:fld>
            <a:endParaRPr lang="en-US"/>
          </a:p>
        </p:txBody>
      </p:sp>
    </p:spTree>
    <p:extLst>
      <p:ext uri="{BB962C8B-B14F-4D97-AF65-F5344CB8AC3E}">
        <p14:creationId xmlns:p14="http://schemas.microsoft.com/office/powerpoint/2010/main" val="19803768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Helvetica" pitchFamily="2" charset="0"/>
              </a:rPr>
              <a:t>Synthetic biotinylated peptides will be used as baits for the isolation of binders to differentially modified H3 tails. </a:t>
            </a:r>
          </a:p>
          <a:p>
            <a:endParaRPr lang="en-US" dirty="0"/>
          </a:p>
          <a:p>
            <a:r>
              <a:rPr lang="en-US" sz="1200" dirty="0">
                <a:latin typeface="Helvetica" pitchFamily="2" charset="0"/>
              </a:rPr>
              <a:t>E14 mouse embryonic stem cell lysates were incubated with biotinylated peptides coupled to streptavidin beads and the bound proteins were analysed via western blot and Mass Spectrometry. </a:t>
            </a:r>
            <a:endParaRPr lang="en-US" dirty="0"/>
          </a:p>
        </p:txBody>
      </p:sp>
      <p:sp>
        <p:nvSpPr>
          <p:cNvPr id="4" name="Slide Number Placeholder 3"/>
          <p:cNvSpPr>
            <a:spLocks noGrp="1"/>
          </p:cNvSpPr>
          <p:nvPr>
            <p:ph type="sldNum" sz="quarter" idx="5"/>
          </p:nvPr>
        </p:nvSpPr>
        <p:spPr/>
        <p:txBody>
          <a:bodyPr/>
          <a:lstStyle/>
          <a:p>
            <a:fld id="{1215A8E4-F57B-3C46-8A59-0C1DF677067D}" type="slidenum">
              <a:rPr lang="en-US" smtClean="0"/>
              <a:t>5</a:t>
            </a:fld>
            <a:endParaRPr lang="en-US"/>
          </a:p>
        </p:txBody>
      </p:sp>
    </p:spTree>
    <p:extLst>
      <p:ext uri="{BB962C8B-B14F-4D97-AF65-F5344CB8AC3E}">
        <p14:creationId xmlns:p14="http://schemas.microsoft.com/office/powerpoint/2010/main" val="17114484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particular pulldown I am going to be talking about is looking at K9me3 and Cit8</a:t>
            </a:r>
          </a:p>
          <a:p>
            <a:r>
              <a:rPr lang="en-US" dirty="0"/>
              <a:t>We compared the unmodified to cit8 to try and identify citrulline specific readers, but the one I am going o talk about is the k9me3 with and without Cit8</a:t>
            </a:r>
          </a:p>
          <a:p>
            <a:r>
              <a:rPr lang="en-US" dirty="0"/>
              <a:t>Volcano plot shows depletion of typical K9ke3 readers such as… whilst presence of cit8 results in enrichment of activating </a:t>
            </a:r>
            <a:r>
              <a:rPr lang="en-US" dirty="0" err="1"/>
              <a:t>reafers</a:t>
            </a:r>
            <a:r>
              <a:rPr lang="en-US" dirty="0"/>
              <a:t> such as …</a:t>
            </a:r>
          </a:p>
          <a:p>
            <a:r>
              <a:rPr lang="en-US" dirty="0"/>
              <a:t>We validated the effect of cit8 on CBX5 binding by western</a:t>
            </a:r>
          </a:p>
          <a:p>
            <a:r>
              <a:rPr lang="en-US" dirty="0"/>
              <a:t>This is </a:t>
            </a:r>
            <a:r>
              <a:rPr lang="en-US" dirty="0" err="1"/>
              <a:t>reallt</a:t>
            </a:r>
            <a:r>
              <a:rPr lang="en-US" dirty="0"/>
              <a:t> nice as this data supports the paper from Sharma and </a:t>
            </a:r>
            <a:r>
              <a:rPr lang="en-US" dirty="0" err="1"/>
              <a:t>collaegues</a:t>
            </a:r>
            <a:r>
              <a:rPr lang="en-US" dirty="0"/>
              <a:t> and gives us some confidence in the data and the protocol</a:t>
            </a:r>
          </a:p>
        </p:txBody>
      </p:sp>
      <p:sp>
        <p:nvSpPr>
          <p:cNvPr id="4" name="Slide Number Placeholder 3"/>
          <p:cNvSpPr>
            <a:spLocks noGrp="1"/>
          </p:cNvSpPr>
          <p:nvPr>
            <p:ph type="sldNum" sz="quarter" idx="5"/>
          </p:nvPr>
        </p:nvSpPr>
        <p:spPr/>
        <p:txBody>
          <a:bodyPr/>
          <a:lstStyle/>
          <a:p>
            <a:fld id="{1215A8E4-F57B-3C46-8A59-0C1DF677067D}" type="slidenum">
              <a:rPr lang="en-US" smtClean="0"/>
              <a:t>6</a:t>
            </a:fld>
            <a:endParaRPr lang="en-US"/>
          </a:p>
        </p:txBody>
      </p:sp>
    </p:spTree>
    <p:extLst>
      <p:ext uri="{BB962C8B-B14F-4D97-AF65-F5344CB8AC3E}">
        <p14:creationId xmlns:p14="http://schemas.microsoft.com/office/powerpoint/2010/main" val="13223741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215A8E4-F57B-3C46-8A59-0C1DF677067D}" type="slidenum">
              <a:rPr lang="en-US" smtClean="0"/>
              <a:t>7</a:t>
            </a:fld>
            <a:endParaRPr lang="en-US"/>
          </a:p>
        </p:txBody>
      </p:sp>
    </p:spTree>
    <p:extLst>
      <p:ext uri="{BB962C8B-B14F-4D97-AF65-F5344CB8AC3E}">
        <p14:creationId xmlns:p14="http://schemas.microsoft.com/office/powerpoint/2010/main" val="3977037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1559877"/>
          </a:xfrm>
          <a:prstGeom prst="rect">
            <a:avLst/>
          </a:prstGeom>
        </p:spPr>
        <p:txBody>
          <a:bodyPr anchor="b"/>
          <a:lstStyle>
            <a:lvl1pPr algn="r">
              <a:defRPr sz="3200">
                <a:solidFill>
                  <a:srgbClr val="332F6B"/>
                </a:solidFill>
              </a:defRPr>
            </a:lvl1pPr>
          </a:lstStyle>
          <a:p>
            <a:r>
              <a:rPr lang="en-US"/>
              <a:t>Click to edit Master title style</a:t>
            </a:r>
            <a:endParaRPr lang="en-US" dirty="0"/>
          </a:p>
        </p:txBody>
      </p:sp>
      <p:sp>
        <p:nvSpPr>
          <p:cNvPr id="3" name="Subtitle 2"/>
          <p:cNvSpPr>
            <a:spLocks noGrp="1"/>
          </p:cNvSpPr>
          <p:nvPr>
            <p:ph type="subTitle" idx="1"/>
          </p:nvPr>
        </p:nvSpPr>
        <p:spPr>
          <a:xfrm>
            <a:off x="2133600" y="3602038"/>
            <a:ext cx="9144000" cy="1655762"/>
          </a:xfrm>
          <a:prstGeom prst="rect">
            <a:avLst/>
          </a:prstGeo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838200" y="6356354"/>
            <a:ext cx="2743200" cy="365125"/>
          </a:xfrm>
          <a:prstGeom prst="rect">
            <a:avLst/>
          </a:prstGeom>
        </p:spPr>
        <p:txBody>
          <a:bodyPr/>
          <a:lstStyle/>
          <a:p>
            <a:fld id="{F76E56EA-7EF0-4471-9CAB-BA5D6116A5C0}" type="datetimeFigureOut">
              <a:rPr lang="en-GB" smtClean="0"/>
              <a:t>05/07/2024</a:t>
            </a:fld>
            <a:endParaRPr lang="en-GB"/>
          </a:p>
        </p:txBody>
      </p:sp>
      <p:sp>
        <p:nvSpPr>
          <p:cNvPr id="5" name="Footer Placeholder 4"/>
          <p:cNvSpPr>
            <a:spLocks noGrp="1"/>
          </p:cNvSpPr>
          <p:nvPr>
            <p:ph type="ftr" sz="quarter" idx="11"/>
          </p:nvPr>
        </p:nvSpPr>
        <p:spPr>
          <a:xfrm>
            <a:off x="4038600" y="6356354"/>
            <a:ext cx="4114800" cy="365125"/>
          </a:xfrm>
          <a:prstGeom prst="rect">
            <a:avLst/>
          </a:prstGeom>
        </p:spPr>
        <p:txBody>
          <a:bodyPr/>
          <a:lstStyle/>
          <a:p>
            <a:endParaRPr lang="en-GB"/>
          </a:p>
        </p:txBody>
      </p:sp>
    </p:spTree>
    <p:extLst>
      <p:ext uri="{BB962C8B-B14F-4D97-AF65-F5344CB8AC3E}">
        <p14:creationId xmlns:p14="http://schemas.microsoft.com/office/powerpoint/2010/main" val="18994801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29A166B-1A71-4FBB-B0B6-5373F1D6B1F0}" type="datetimeFigureOut">
              <a:rPr lang="en-GB" smtClean="0"/>
              <a:t>05/07/2024</a:t>
            </a:fld>
            <a:endParaRPr lang="en-GB"/>
          </a:p>
        </p:txBody>
      </p:sp>
      <p:sp>
        <p:nvSpPr>
          <p:cNvPr id="5" name="Footer Placeholder 4"/>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10630941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1512432"/>
          </a:xfrm>
        </p:spPr>
        <p:txBody>
          <a:bodyPr anchor="b">
            <a:normAutofit/>
          </a:bodyPr>
          <a:lstStyle>
            <a:lvl1pPr algn="r">
              <a:defRPr sz="3200"/>
            </a:lvl1pPr>
          </a:lstStyle>
          <a:p>
            <a:r>
              <a:rPr lang="en-US" dirty="0"/>
              <a:t>Click to edit Master title style</a:t>
            </a:r>
          </a:p>
        </p:txBody>
      </p:sp>
      <p:sp>
        <p:nvSpPr>
          <p:cNvPr id="3" name="Text Placeholder 2"/>
          <p:cNvSpPr>
            <a:spLocks noGrp="1"/>
          </p:cNvSpPr>
          <p:nvPr>
            <p:ph type="body" idx="1"/>
          </p:nvPr>
        </p:nvSpPr>
        <p:spPr>
          <a:xfrm>
            <a:off x="831851" y="3718610"/>
            <a:ext cx="10515600" cy="1500187"/>
          </a:xfrm>
        </p:spPr>
        <p:txBody>
          <a:bodyPr/>
          <a:lstStyle>
            <a:lvl1pPr marL="0" indent="0" algn="r">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29A166B-1A71-4FBB-B0B6-5373F1D6B1F0}" type="datetimeFigureOut">
              <a:rPr lang="en-GB" smtClean="0"/>
              <a:t>05/07/2024</a:t>
            </a:fld>
            <a:endParaRPr lang="en-GB"/>
          </a:p>
        </p:txBody>
      </p:sp>
      <p:sp>
        <p:nvSpPr>
          <p:cNvPr id="5" name="Footer Placeholder 4"/>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10929198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015727"/>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015727"/>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29A166B-1A71-4FBB-B0B6-5373F1D6B1F0}" type="datetimeFigureOut">
              <a:rPr lang="en-GB" smtClean="0"/>
              <a:t>05/07/2024</a:t>
            </a:fld>
            <a:endParaRPr lang="en-GB"/>
          </a:p>
        </p:txBody>
      </p:sp>
      <p:sp>
        <p:nvSpPr>
          <p:cNvPr id="6" name="Footer Placeholder 5"/>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20840932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29A166B-1A71-4FBB-B0B6-5373F1D6B1F0}" type="datetimeFigureOut">
              <a:rPr lang="en-GB" smtClean="0"/>
              <a:t>05/07/2024</a:t>
            </a:fld>
            <a:endParaRPr lang="en-GB"/>
          </a:p>
        </p:txBody>
      </p:sp>
      <p:sp>
        <p:nvSpPr>
          <p:cNvPr id="4" name="Footer Placeholder 3"/>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34701682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9A166B-1A71-4FBB-B0B6-5373F1D6B1F0}" type="datetimeFigureOut">
              <a:rPr lang="en-GB" smtClean="0"/>
              <a:t>05/07/2024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a:xfrm>
            <a:off x="8610600" y="6356354"/>
            <a:ext cx="2743200" cy="365125"/>
          </a:xfrm>
          <a:prstGeom prst="rect">
            <a:avLst/>
          </a:prstGeom>
        </p:spPr>
        <p:txBody>
          <a:bodyPr/>
          <a:lstStyle/>
          <a:p>
            <a:fld id="{46A0888F-93A7-4BA9-AA15-E653C1F842F1}" type="slidenum">
              <a:rPr lang="en-GB" smtClean="0"/>
              <a:t>‹#›</a:t>
            </a:fld>
            <a:endParaRPr lang="en-GB"/>
          </a:p>
        </p:txBody>
      </p:sp>
    </p:spTree>
    <p:extLst>
      <p:ext uri="{BB962C8B-B14F-4D97-AF65-F5344CB8AC3E}">
        <p14:creationId xmlns:p14="http://schemas.microsoft.com/office/powerpoint/2010/main" val="42456212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987426"/>
            <a:ext cx="3932237" cy="106997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29A166B-1A71-4FBB-B0B6-5373F1D6B1F0}" type="datetimeFigureOut">
              <a:rPr lang="en-GB" smtClean="0"/>
              <a:t>05/07/2024</a:t>
            </a:fld>
            <a:endParaRPr lang="en-GB"/>
          </a:p>
        </p:txBody>
      </p:sp>
      <p:sp>
        <p:nvSpPr>
          <p:cNvPr id="6" name="Footer Placeholder 5"/>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27698996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29A166B-1A71-4FBB-B0B6-5373F1D6B1F0}" type="datetimeFigureOut">
              <a:rPr lang="en-GB" smtClean="0"/>
              <a:t>05/07/2024</a:t>
            </a:fld>
            <a:endParaRPr lang="en-GB"/>
          </a:p>
        </p:txBody>
      </p:sp>
      <p:sp>
        <p:nvSpPr>
          <p:cNvPr id="5" name="Footer Placeholder 4"/>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4376724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10515600" cy="415162"/>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838200" y="1072899"/>
            <a:ext cx="10515600" cy="510406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4"/>
            <a:ext cx="2743200" cy="365125"/>
          </a:xfrm>
          <a:prstGeom prst="rect">
            <a:avLst/>
          </a:prstGeom>
        </p:spPr>
        <p:txBody>
          <a:bodyPr/>
          <a:lstStyle/>
          <a:p>
            <a:fld id="{F76E56EA-7EF0-4471-9CAB-BA5D6116A5C0}" type="datetimeFigureOut">
              <a:rPr lang="en-GB" smtClean="0"/>
              <a:t>05/07/2024</a:t>
            </a:fld>
            <a:endParaRPr lang="en-GB"/>
          </a:p>
        </p:txBody>
      </p:sp>
      <p:sp>
        <p:nvSpPr>
          <p:cNvPr id="5" name="Footer Placeholder 4"/>
          <p:cNvSpPr>
            <a:spLocks noGrp="1"/>
          </p:cNvSpPr>
          <p:nvPr>
            <p:ph type="ftr" sz="quarter" idx="11"/>
          </p:nvPr>
        </p:nvSpPr>
        <p:spPr>
          <a:xfrm>
            <a:off x="4038600" y="6356354"/>
            <a:ext cx="4114800" cy="365125"/>
          </a:xfrm>
          <a:prstGeom prst="rect">
            <a:avLst/>
          </a:prstGeom>
        </p:spPr>
        <p:txBody>
          <a:bodyPr/>
          <a:lstStyle/>
          <a:p>
            <a:endParaRPr lang="en-GB"/>
          </a:p>
        </p:txBody>
      </p:sp>
    </p:spTree>
    <p:extLst>
      <p:ext uri="{BB962C8B-B14F-4D97-AF65-F5344CB8AC3E}">
        <p14:creationId xmlns:p14="http://schemas.microsoft.com/office/powerpoint/2010/main" val="2102505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838200" y="6356354"/>
            <a:ext cx="2743200" cy="365125"/>
          </a:xfrm>
          <a:prstGeom prst="rect">
            <a:avLst/>
          </a:prstGeom>
        </p:spPr>
        <p:txBody>
          <a:bodyPr/>
          <a:lstStyle/>
          <a:p>
            <a:fld id="{F76E56EA-7EF0-4471-9CAB-BA5D6116A5C0}" type="datetimeFigureOut">
              <a:rPr lang="en-GB" smtClean="0"/>
              <a:t>05/07/2024</a:t>
            </a:fld>
            <a:endParaRPr lang="en-GB"/>
          </a:p>
        </p:txBody>
      </p:sp>
      <p:sp>
        <p:nvSpPr>
          <p:cNvPr id="5" name="Footer Placeholder 4"/>
          <p:cNvSpPr>
            <a:spLocks noGrp="1"/>
          </p:cNvSpPr>
          <p:nvPr>
            <p:ph type="ftr" sz="quarter" idx="11"/>
          </p:nvPr>
        </p:nvSpPr>
        <p:spPr>
          <a:xfrm>
            <a:off x="4038600" y="6356354"/>
            <a:ext cx="4114800" cy="365125"/>
          </a:xfrm>
          <a:prstGeom prst="rect">
            <a:avLst/>
          </a:prstGeom>
        </p:spPr>
        <p:txBody>
          <a:bodyPr/>
          <a:lstStyle/>
          <a:p>
            <a:endParaRPr lang="en-GB"/>
          </a:p>
        </p:txBody>
      </p:sp>
      <p:sp>
        <p:nvSpPr>
          <p:cNvPr id="7" name="Title 1"/>
          <p:cNvSpPr>
            <a:spLocks noGrp="1"/>
          </p:cNvSpPr>
          <p:nvPr>
            <p:ph type="title"/>
          </p:nvPr>
        </p:nvSpPr>
        <p:spPr>
          <a:xfrm>
            <a:off x="831851" y="1709740"/>
            <a:ext cx="10515600" cy="1512432"/>
          </a:xfrm>
        </p:spPr>
        <p:txBody>
          <a:bodyPr anchor="b">
            <a:normAutofit/>
          </a:bodyPr>
          <a:lstStyle>
            <a:lvl1pPr algn="r">
              <a:defRPr sz="3200"/>
            </a:lvl1pPr>
          </a:lstStyle>
          <a:p>
            <a:r>
              <a:rPr lang="en-US"/>
              <a:t>Click to edit Master title style</a:t>
            </a:r>
            <a:endParaRPr lang="en-US" dirty="0"/>
          </a:p>
        </p:txBody>
      </p:sp>
      <p:sp>
        <p:nvSpPr>
          <p:cNvPr id="8" name="Text Placeholder 2"/>
          <p:cNvSpPr>
            <a:spLocks noGrp="1"/>
          </p:cNvSpPr>
          <p:nvPr>
            <p:ph type="body" idx="1"/>
          </p:nvPr>
        </p:nvSpPr>
        <p:spPr>
          <a:xfrm>
            <a:off x="831851" y="3718610"/>
            <a:ext cx="10515600" cy="1500187"/>
          </a:xfrm>
        </p:spPr>
        <p:txBody>
          <a:bodyPr/>
          <a:lstStyle>
            <a:lvl1pPr marL="0" indent="0" algn="r">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0662262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10515600" cy="451738"/>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999744"/>
            <a:ext cx="5181600" cy="517721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999744"/>
            <a:ext cx="5181600" cy="517721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838200" y="6356354"/>
            <a:ext cx="2743200" cy="365125"/>
          </a:xfrm>
          <a:prstGeom prst="rect">
            <a:avLst/>
          </a:prstGeom>
        </p:spPr>
        <p:txBody>
          <a:bodyPr/>
          <a:lstStyle/>
          <a:p>
            <a:fld id="{F76E56EA-7EF0-4471-9CAB-BA5D6116A5C0}" type="datetimeFigureOut">
              <a:rPr lang="en-GB" smtClean="0"/>
              <a:t>05/07/2024</a:t>
            </a:fld>
            <a:endParaRPr lang="en-GB"/>
          </a:p>
        </p:txBody>
      </p:sp>
      <p:sp>
        <p:nvSpPr>
          <p:cNvPr id="6" name="Footer Placeholder 5"/>
          <p:cNvSpPr>
            <a:spLocks noGrp="1"/>
          </p:cNvSpPr>
          <p:nvPr>
            <p:ph type="ftr" sz="quarter" idx="11"/>
          </p:nvPr>
        </p:nvSpPr>
        <p:spPr>
          <a:xfrm>
            <a:off x="4038600" y="6356354"/>
            <a:ext cx="4114800" cy="365125"/>
          </a:xfrm>
          <a:prstGeom prst="rect">
            <a:avLst/>
          </a:prstGeom>
        </p:spPr>
        <p:txBody>
          <a:bodyPr/>
          <a:lstStyle/>
          <a:p>
            <a:endParaRPr lang="en-GB"/>
          </a:p>
        </p:txBody>
      </p:sp>
    </p:spTree>
    <p:extLst>
      <p:ext uri="{BB962C8B-B14F-4D97-AF65-F5344CB8AC3E}">
        <p14:creationId xmlns:p14="http://schemas.microsoft.com/office/powerpoint/2010/main" val="29769220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10515600" cy="427354"/>
          </a:xfrm>
          <a:prstGeom prst="rect">
            <a:avLst/>
          </a:prstGeom>
        </p:spPr>
        <p:txBody>
          <a:bodyPr/>
          <a:lstStyle/>
          <a:p>
            <a:r>
              <a:rPr lang="en-US"/>
              <a:t>Click to edit Master title style</a:t>
            </a:r>
            <a:endParaRPr lang="en-US" dirty="0"/>
          </a:p>
        </p:txBody>
      </p:sp>
      <p:sp>
        <p:nvSpPr>
          <p:cNvPr id="3" name="Date Placeholder 2"/>
          <p:cNvSpPr>
            <a:spLocks noGrp="1"/>
          </p:cNvSpPr>
          <p:nvPr>
            <p:ph type="dt" sz="half" idx="10"/>
          </p:nvPr>
        </p:nvSpPr>
        <p:spPr>
          <a:xfrm>
            <a:off x="838200" y="6356354"/>
            <a:ext cx="2743200" cy="365125"/>
          </a:xfrm>
          <a:prstGeom prst="rect">
            <a:avLst/>
          </a:prstGeom>
        </p:spPr>
        <p:txBody>
          <a:bodyPr/>
          <a:lstStyle/>
          <a:p>
            <a:fld id="{F76E56EA-7EF0-4471-9CAB-BA5D6116A5C0}" type="datetimeFigureOut">
              <a:rPr lang="en-GB" smtClean="0"/>
              <a:t>05/07/2024</a:t>
            </a:fld>
            <a:endParaRPr lang="en-GB"/>
          </a:p>
        </p:txBody>
      </p:sp>
      <p:sp>
        <p:nvSpPr>
          <p:cNvPr id="4" name="Footer Placeholder 3"/>
          <p:cNvSpPr>
            <a:spLocks noGrp="1"/>
          </p:cNvSpPr>
          <p:nvPr>
            <p:ph type="ftr" sz="quarter" idx="11"/>
          </p:nvPr>
        </p:nvSpPr>
        <p:spPr>
          <a:xfrm>
            <a:off x="4038600" y="6356354"/>
            <a:ext cx="4114800" cy="365125"/>
          </a:xfrm>
          <a:prstGeom prst="rect">
            <a:avLst/>
          </a:prstGeom>
        </p:spPr>
        <p:txBody>
          <a:bodyPr/>
          <a:lstStyle/>
          <a:p>
            <a:endParaRPr lang="en-GB"/>
          </a:p>
        </p:txBody>
      </p:sp>
    </p:spTree>
    <p:extLst>
      <p:ext uri="{BB962C8B-B14F-4D97-AF65-F5344CB8AC3E}">
        <p14:creationId xmlns:p14="http://schemas.microsoft.com/office/powerpoint/2010/main" val="34407535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4"/>
            <a:ext cx="2743200" cy="365125"/>
          </a:xfrm>
          <a:prstGeom prst="rect">
            <a:avLst/>
          </a:prstGeom>
        </p:spPr>
        <p:txBody>
          <a:bodyPr/>
          <a:lstStyle/>
          <a:p>
            <a:fld id="{F76E56EA-7EF0-4471-9CAB-BA5D6116A5C0}" type="datetimeFigureOut">
              <a:rPr lang="en-GB" smtClean="0"/>
              <a:t>05/07/2024</a:t>
            </a:fld>
            <a:endParaRPr lang="en-GB"/>
          </a:p>
        </p:txBody>
      </p:sp>
      <p:sp>
        <p:nvSpPr>
          <p:cNvPr id="3" name="Footer Placeholder 2"/>
          <p:cNvSpPr>
            <a:spLocks noGrp="1"/>
          </p:cNvSpPr>
          <p:nvPr>
            <p:ph type="ftr" sz="quarter" idx="11"/>
          </p:nvPr>
        </p:nvSpPr>
        <p:spPr>
          <a:xfrm>
            <a:off x="4038600" y="6356354"/>
            <a:ext cx="4114800" cy="365125"/>
          </a:xfrm>
          <a:prstGeom prst="rect">
            <a:avLst/>
          </a:prstGeom>
        </p:spPr>
        <p:txBody>
          <a:bodyPr/>
          <a:lstStyle/>
          <a:p>
            <a:endParaRPr lang="en-GB"/>
          </a:p>
        </p:txBody>
      </p:sp>
    </p:spTree>
    <p:extLst>
      <p:ext uri="{BB962C8B-B14F-4D97-AF65-F5344CB8AC3E}">
        <p14:creationId xmlns:p14="http://schemas.microsoft.com/office/powerpoint/2010/main" val="40323720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987426"/>
            <a:ext cx="3932237" cy="1069974"/>
          </a:xfrm>
          <a:prstGeom prst="rect">
            <a:avLst/>
          </a:prstGeo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9"/>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4"/>
            <a:ext cx="2743200" cy="365125"/>
          </a:xfrm>
          <a:prstGeom prst="rect">
            <a:avLst/>
          </a:prstGeom>
        </p:spPr>
        <p:txBody>
          <a:bodyPr/>
          <a:lstStyle/>
          <a:p>
            <a:fld id="{F76E56EA-7EF0-4471-9CAB-BA5D6116A5C0}" type="datetimeFigureOut">
              <a:rPr lang="en-GB" smtClean="0"/>
              <a:t>05/07/2024</a:t>
            </a:fld>
            <a:endParaRPr lang="en-GB"/>
          </a:p>
        </p:txBody>
      </p:sp>
      <p:sp>
        <p:nvSpPr>
          <p:cNvPr id="6" name="Footer Placeholder 5"/>
          <p:cNvSpPr>
            <a:spLocks noGrp="1"/>
          </p:cNvSpPr>
          <p:nvPr>
            <p:ph type="ftr" sz="quarter" idx="11"/>
          </p:nvPr>
        </p:nvSpPr>
        <p:spPr>
          <a:xfrm>
            <a:off x="4038600" y="6356354"/>
            <a:ext cx="4114800" cy="365125"/>
          </a:xfrm>
          <a:prstGeom prst="rect">
            <a:avLst/>
          </a:prstGeom>
        </p:spPr>
        <p:txBody>
          <a:bodyPr/>
          <a:lstStyle/>
          <a:p>
            <a:endParaRPr lang="en-GB"/>
          </a:p>
        </p:txBody>
      </p:sp>
    </p:spTree>
    <p:extLst>
      <p:ext uri="{BB962C8B-B14F-4D97-AF65-F5344CB8AC3E}">
        <p14:creationId xmlns:p14="http://schemas.microsoft.com/office/powerpoint/2010/main" val="4063493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10515600" cy="439546"/>
          </a:xfrm>
          <a:prstGeom prst="rect">
            <a:avLst/>
          </a:prstGeo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838200" y="938787"/>
            <a:ext cx="10515600" cy="5238179"/>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4"/>
            <a:ext cx="2743200" cy="365125"/>
          </a:xfrm>
          <a:prstGeom prst="rect">
            <a:avLst/>
          </a:prstGeom>
        </p:spPr>
        <p:txBody>
          <a:bodyPr/>
          <a:lstStyle/>
          <a:p>
            <a:fld id="{F76E56EA-7EF0-4471-9CAB-BA5D6116A5C0}" type="datetimeFigureOut">
              <a:rPr lang="en-GB" smtClean="0"/>
              <a:t>05/07/2024</a:t>
            </a:fld>
            <a:endParaRPr lang="en-GB"/>
          </a:p>
        </p:txBody>
      </p:sp>
      <p:sp>
        <p:nvSpPr>
          <p:cNvPr id="5" name="Footer Placeholder 4"/>
          <p:cNvSpPr>
            <a:spLocks noGrp="1"/>
          </p:cNvSpPr>
          <p:nvPr>
            <p:ph type="ftr" sz="quarter" idx="11"/>
          </p:nvPr>
        </p:nvSpPr>
        <p:spPr>
          <a:xfrm>
            <a:off x="4038600" y="6356354"/>
            <a:ext cx="4114800" cy="365125"/>
          </a:xfrm>
          <a:prstGeom prst="rect">
            <a:avLst/>
          </a:prstGeom>
        </p:spPr>
        <p:txBody>
          <a:bodyPr/>
          <a:lstStyle/>
          <a:p>
            <a:endParaRPr lang="en-GB"/>
          </a:p>
        </p:txBody>
      </p:sp>
    </p:spTree>
    <p:extLst>
      <p:ext uri="{BB962C8B-B14F-4D97-AF65-F5344CB8AC3E}">
        <p14:creationId xmlns:p14="http://schemas.microsoft.com/office/powerpoint/2010/main" val="8799549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6"/>
            <a:ext cx="10363200" cy="1620837"/>
          </a:xfrm>
        </p:spPr>
        <p:txBody>
          <a:bodyPr anchor="b">
            <a:normAutofit/>
          </a:bodyPr>
          <a:lstStyle>
            <a:lvl1pPr algn="r">
              <a:defRPr sz="3200"/>
            </a:lvl1pPr>
          </a:lstStyle>
          <a:p>
            <a:r>
              <a:rPr lang="en-US" dirty="0"/>
              <a:t>Click to edit Master title style</a:t>
            </a:r>
          </a:p>
        </p:txBody>
      </p:sp>
      <p:sp>
        <p:nvSpPr>
          <p:cNvPr id="3" name="Subtitle 2"/>
          <p:cNvSpPr>
            <a:spLocks noGrp="1"/>
          </p:cNvSpPr>
          <p:nvPr>
            <p:ph type="subTitle" idx="1"/>
          </p:nvPr>
        </p:nvSpPr>
        <p:spPr>
          <a:xfrm>
            <a:off x="2133600" y="3593330"/>
            <a:ext cx="9144000" cy="1655762"/>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929A166B-1A71-4FBB-B0B6-5373F1D6B1F0}" type="datetimeFigureOut">
              <a:rPr lang="en-GB" smtClean="0"/>
              <a:t>05/07/2024</a:t>
            </a:fld>
            <a:endParaRPr lang="en-GB"/>
          </a:p>
        </p:txBody>
      </p:sp>
      <p:sp>
        <p:nvSpPr>
          <p:cNvPr id="5" name="Footer Placeholder 4"/>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38618457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10" Type="http://schemas.openxmlformats.org/officeDocument/2006/relationships/image" Target="../media/image2.png"/><Relationship Id="rId4" Type="http://schemas.openxmlformats.org/officeDocument/2006/relationships/slideLayout" Target="../slideLayouts/slideLayout12.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838200" y="365129"/>
            <a:ext cx="10515600" cy="408525"/>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8" name="Text Placeholder 2"/>
          <p:cNvSpPr>
            <a:spLocks noGrp="1"/>
          </p:cNvSpPr>
          <p:nvPr>
            <p:ph type="body" idx="1"/>
          </p:nvPr>
        </p:nvSpPr>
        <p:spPr>
          <a:xfrm>
            <a:off x="838200" y="1071157"/>
            <a:ext cx="10515600" cy="454587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Date Placeholder 3"/>
          <p:cNvSpPr>
            <a:spLocks noGrp="1"/>
          </p:cNvSpPr>
          <p:nvPr>
            <p:ph type="dt" sz="half" idx="2"/>
          </p:nvPr>
        </p:nvSpPr>
        <p:spPr>
          <a:xfrm>
            <a:off x="838200" y="6417317"/>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9A166B-1A71-4FBB-B0B6-5373F1D6B1F0}" type="datetimeFigureOut">
              <a:rPr lang="en-GB" smtClean="0"/>
              <a:t>05/07/2024</a:t>
            </a:fld>
            <a:endParaRPr lang="en-GB"/>
          </a:p>
        </p:txBody>
      </p:sp>
      <p:sp>
        <p:nvSpPr>
          <p:cNvPr id="10" name="Footer Placeholder 4"/>
          <p:cNvSpPr>
            <a:spLocks noGrp="1"/>
          </p:cNvSpPr>
          <p:nvPr>
            <p:ph type="ftr" sz="quarter" idx="3"/>
          </p:nvPr>
        </p:nvSpPr>
        <p:spPr>
          <a:xfrm>
            <a:off x="4038600" y="6417317"/>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cxnSp>
        <p:nvCxnSpPr>
          <p:cNvPr id="11" name="Straight Connector 10"/>
          <p:cNvCxnSpPr/>
          <p:nvPr userDrawn="1"/>
        </p:nvCxnSpPr>
        <p:spPr>
          <a:xfrm flipV="1">
            <a:off x="406401" y="6417317"/>
            <a:ext cx="10442831" cy="13764"/>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406400" y="773651"/>
            <a:ext cx="11449269"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6" name="Picture 15"/>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1010440" y="5617032"/>
            <a:ext cx="1143921" cy="1214844"/>
          </a:xfrm>
          <a:prstGeom prst="rect">
            <a:avLst/>
          </a:prstGeom>
        </p:spPr>
      </p:pic>
    </p:spTree>
    <p:extLst>
      <p:ext uri="{BB962C8B-B14F-4D97-AF65-F5344CB8AC3E}">
        <p14:creationId xmlns:p14="http://schemas.microsoft.com/office/powerpoint/2010/main" val="9519839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6" r:id="rId5"/>
    <p:sldLayoutId id="2147483667" r:id="rId6"/>
    <p:sldLayoutId id="2147483668" r:id="rId7"/>
    <p:sldLayoutId id="2147483670" r:id="rId8"/>
  </p:sldLayoutIdLst>
  <p:txStyles>
    <p:titleStyle>
      <a:lvl1pPr algn="ctr" defTabSz="914400" rtl="0" eaLnBrk="1" latinLnBrk="0" hangingPunct="1">
        <a:lnSpc>
          <a:spcPct val="90000"/>
        </a:lnSpc>
        <a:spcBef>
          <a:spcPct val="0"/>
        </a:spcBef>
        <a:buNone/>
        <a:defRPr sz="3200" b="1" kern="1200">
          <a:solidFill>
            <a:schemeClr val="tx2"/>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408525"/>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071157"/>
            <a:ext cx="10515600" cy="454587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417317"/>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9A166B-1A71-4FBB-B0B6-5373F1D6B1F0}" type="datetimeFigureOut">
              <a:rPr lang="en-GB" smtClean="0"/>
              <a:t>05/07/2024</a:t>
            </a:fld>
            <a:endParaRPr lang="en-GB"/>
          </a:p>
        </p:txBody>
      </p:sp>
      <p:sp>
        <p:nvSpPr>
          <p:cNvPr id="5" name="Footer Placeholder 4"/>
          <p:cNvSpPr>
            <a:spLocks noGrp="1"/>
          </p:cNvSpPr>
          <p:nvPr>
            <p:ph type="ftr" sz="quarter" idx="3"/>
          </p:nvPr>
        </p:nvSpPr>
        <p:spPr>
          <a:xfrm>
            <a:off x="4038600" y="6417317"/>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cxnSp>
        <p:nvCxnSpPr>
          <p:cNvPr id="12" name="Straight Connector 11"/>
          <p:cNvCxnSpPr/>
          <p:nvPr/>
        </p:nvCxnSpPr>
        <p:spPr>
          <a:xfrm>
            <a:off x="406401" y="6431081"/>
            <a:ext cx="10442831"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a:off x="406400" y="773651"/>
            <a:ext cx="11449269"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1010440" y="5619178"/>
            <a:ext cx="1143921" cy="1214844"/>
          </a:xfrm>
          <a:prstGeom prst="rect">
            <a:avLst/>
          </a:prstGeom>
        </p:spPr>
      </p:pic>
    </p:spTree>
    <p:extLst>
      <p:ext uri="{BB962C8B-B14F-4D97-AF65-F5344CB8AC3E}">
        <p14:creationId xmlns:p14="http://schemas.microsoft.com/office/powerpoint/2010/main" val="3916559949"/>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Lst>
  <p:txStyles>
    <p:titleStyle>
      <a:lvl1pPr algn="ctr" defTabSz="914400" rtl="0" eaLnBrk="1" latinLnBrk="0" hangingPunct="1">
        <a:lnSpc>
          <a:spcPct val="90000"/>
        </a:lnSpc>
        <a:spcBef>
          <a:spcPct val="0"/>
        </a:spcBef>
        <a:buNone/>
        <a:defRPr lang="en-US" sz="3200" b="1" kern="1200" dirty="0">
          <a:solidFill>
            <a:schemeClr val="bg1"/>
          </a:solidFill>
          <a:latin typeface="+mn-lt"/>
          <a:ea typeface="+mn-ea"/>
          <a:cs typeface="+mn-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728005"/>
            <a:ext cx="10363200" cy="2306637"/>
          </a:xfrm>
        </p:spPr>
        <p:txBody>
          <a:bodyPr/>
          <a:lstStyle/>
          <a:p>
            <a:pPr algn="l"/>
            <a:r>
              <a:rPr lang="en-GB" sz="4000" dirty="0">
                <a:effectLst/>
                <a:latin typeface="Helvetica" pitchFamily="2" charset="0"/>
                <a:ea typeface="Aptos" panose="020B0004020202020204" pitchFamily="34" charset="0"/>
              </a:rPr>
              <a:t>Understanding histone citrullination </a:t>
            </a:r>
            <a:br>
              <a:rPr lang="en-GB" sz="4000" dirty="0">
                <a:effectLst/>
                <a:latin typeface="Helvetica" pitchFamily="2" charset="0"/>
                <a:ea typeface="Aptos" panose="020B0004020202020204" pitchFamily="34" charset="0"/>
              </a:rPr>
            </a:br>
            <a:r>
              <a:rPr lang="en-GB" sz="4000" dirty="0">
                <a:effectLst/>
                <a:latin typeface="Helvetica" pitchFamily="2" charset="0"/>
                <a:ea typeface="Aptos" panose="020B0004020202020204" pitchFamily="34" charset="0"/>
              </a:rPr>
              <a:t>as an epigenetic modulator</a:t>
            </a:r>
            <a:r>
              <a:rPr lang="en-GB" sz="5400" dirty="0">
                <a:effectLst/>
                <a:latin typeface="Helvetica" pitchFamily="2" charset="0"/>
              </a:rPr>
              <a:t> </a:t>
            </a:r>
            <a:endParaRPr lang="en-GB" sz="8000" dirty="0">
              <a:latin typeface="Helvetica" pitchFamily="2" charset="0"/>
            </a:endParaRPr>
          </a:p>
        </p:txBody>
      </p:sp>
      <p:sp>
        <p:nvSpPr>
          <p:cNvPr id="3" name="Subtitle 2"/>
          <p:cNvSpPr>
            <a:spLocks noGrp="1"/>
          </p:cNvSpPr>
          <p:nvPr>
            <p:ph type="subTitle" idx="1"/>
          </p:nvPr>
        </p:nvSpPr>
        <p:spPr>
          <a:xfrm>
            <a:off x="914400" y="4173339"/>
            <a:ext cx="9144000" cy="1655762"/>
          </a:xfrm>
        </p:spPr>
        <p:txBody>
          <a:bodyPr/>
          <a:lstStyle/>
          <a:p>
            <a:pPr algn="just"/>
            <a:r>
              <a:rPr lang="en-GB" sz="1800" u="sng" kern="100" dirty="0">
                <a:effectLst/>
                <a:latin typeface="Helvetica" pitchFamily="2" charset="0"/>
                <a:ea typeface="Aptos" panose="020B0004020202020204" pitchFamily="34" charset="0"/>
                <a:cs typeface="Times New Roman" panose="02020603050405020304" pitchFamily="18" charset="0"/>
              </a:rPr>
              <a:t>Noah P. Shriever</a:t>
            </a:r>
            <a:r>
              <a:rPr lang="en-GB" sz="1800" u="sng" kern="100" baseline="30000" dirty="0">
                <a:effectLst/>
                <a:latin typeface="Helvetica" pitchFamily="2" charset="0"/>
                <a:ea typeface="Aptos" panose="020B0004020202020204" pitchFamily="34" charset="0"/>
                <a:cs typeface="Times New Roman" panose="02020603050405020304" pitchFamily="18" charset="0"/>
              </a:rPr>
              <a:t>1</a:t>
            </a:r>
            <a:r>
              <a:rPr lang="en-GB" sz="1800" kern="100" dirty="0">
                <a:effectLst/>
                <a:latin typeface="Helvetica" pitchFamily="2" charset="0"/>
                <a:ea typeface="Aptos" panose="020B0004020202020204" pitchFamily="34" charset="0"/>
                <a:cs typeface="Times New Roman" panose="02020603050405020304" pitchFamily="18" charset="0"/>
              </a:rPr>
              <a:t> &amp; Maria A. Christophorou</a:t>
            </a:r>
            <a:r>
              <a:rPr lang="en-GB" sz="1800" kern="100" baseline="30000" dirty="0">
                <a:effectLst/>
                <a:latin typeface="Helvetica" pitchFamily="2" charset="0"/>
                <a:ea typeface="Aptos" panose="020B0004020202020204" pitchFamily="34" charset="0"/>
                <a:cs typeface="Times New Roman" panose="02020603050405020304" pitchFamily="18" charset="0"/>
              </a:rPr>
              <a:t>1</a:t>
            </a:r>
            <a:r>
              <a:rPr lang="en-GB" sz="1800" kern="100" dirty="0">
                <a:effectLst/>
                <a:latin typeface="Helvetica" pitchFamily="2" charset="0"/>
                <a:ea typeface="Aptos" panose="020B0004020202020204" pitchFamily="34" charset="0"/>
                <a:cs typeface="Times New Roman" panose="02020603050405020304" pitchFamily="18" charset="0"/>
              </a:rPr>
              <a:t>.</a:t>
            </a:r>
          </a:p>
          <a:p>
            <a:pPr algn="just"/>
            <a:r>
              <a:rPr lang="en-GB" sz="1800" kern="100" baseline="30000" dirty="0">
                <a:effectLst/>
                <a:latin typeface="Helvetica" pitchFamily="2" charset="0"/>
                <a:ea typeface="Aptos" panose="020B0004020202020204" pitchFamily="34" charset="0"/>
                <a:cs typeface="Times New Roman" panose="02020603050405020304" pitchFamily="18" charset="0"/>
              </a:rPr>
              <a:t> </a:t>
            </a:r>
            <a:endParaRPr lang="en-GB" sz="1800" kern="100" dirty="0">
              <a:effectLst/>
              <a:latin typeface="Helvetica" pitchFamily="2" charset="0"/>
              <a:ea typeface="Aptos" panose="020B0004020202020204" pitchFamily="34" charset="0"/>
              <a:cs typeface="Times New Roman" panose="02020603050405020304" pitchFamily="18" charset="0"/>
            </a:endParaRPr>
          </a:p>
          <a:p>
            <a:pPr algn="just"/>
            <a:r>
              <a:rPr lang="en-GB" sz="1800" kern="100" baseline="30000" dirty="0">
                <a:effectLst/>
                <a:latin typeface="Helvetica" pitchFamily="2" charset="0"/>
                <a:ea typeface="Aptos" panose="020B0004020202020204" pitchFamily="34" charset="0"/>
                <a:cs typeface="Times New Roman" panose="02020603050405020304" pitchFamily="18" charset="0"/>
              </a:rPr>
              <a:t>1</a:t>
            </a:r>
            <a:r>
              <a:rPr lang="en-GB" sz="1800" kern="100" dirty="0">
                <a:effectLst/>
                <a:latin typeface="Helvetica" pitchFamily="2" charset="0"/>
                <a:ea typeface="Aptos" panose="020B0004020202020204" pitchFamily="34" charset="0"/>
                <a:cs typeface="Times New Roman" panose="02020603050405020304" pitchFamily="18" charset="0"/>
              </a:rPr>
              <a:t> Epigenetics, The </a:t>
            </a:r>
            <a:r>
              <a:rPr lang="en-GB" sz="1800" kern="100" dirty="0" err="1">
                <a:effectLst/>
                <a:latin typeface="Helvetica" pitchFamily="2" charset="0"/>
                <a:ea typeface="Aptos" panose="020B0004020202020204" pitchFamily="34" charset="0"/>
                <a:cs typeface="Times New Roman" panose="02020603050405020304" pitchFamily="18" charset="0"/>
              </a:rPr>
              <a:t>Babraham</a:t>
            </a:r>
            <a:r>
              <a:rPr lang="en-GB" sz="1800" kern="100" dirty="0">
                <a:effectLst/>
                <a:latin typeface="Helvetica" pitchFamily="2" charset="0"/>
                <a:ea typeface="Aptos" panose="020B0004020202020204" pitchFamily="34" charset="0"/>
                <a:cs typeface="Times New Roman" panose="02020603050405020304" pitchFamily="18" charset="0"/>
              </a:rPr>
              <a:t> Institute, Cambridge UK.</a:t>
            </a:r>
          </a:p>
          <a:p>
            <a:pPr algn="l"/>
            <a:endParaRPr lang="en-GB" dirty="0">
              <a:latin typeface="Helvetica" pitchFamily="2" charset="0"/>
            </a:endParaRPr>
          </a:p>
        </p:txBody>
      </p:sp>
    </p:spTree>
    <p:extLst>
      <p:ext uri="{BB962C8B-B14F-4D97-AF65-F5344CB8AC3E}">
        <p14:creationId xmlns:p14="http://schemas.microsoft.com/office/powerpoint/2010/main" val="42110621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8001A00-06F9-55E0-D820-156D2C0DFC61}"/>
              </a:ext>
            </a:extLst>
          </p:cNvPr>
          <p:cNvSpPr>
            <a:spLocks noGrp="1"/>
          </p:cNvSpPr>
          <p:nvPr>
            <p:ph type="title"/>
          </p:nvPr>
        </p:nvSpPr>
        <p:spPr>
          <a:xfrm>
            <a:off x="405713" y="369084"/>
            <a:ext cx="10515600" cy="415162"/>
          </a:xfrm>
        </p:spPr>
        <p:txBody>
          <a:bodyPr/>
          <a:lstStyle/>
          <a:p>
            <a:pPr algn="l"/>
            <a:r>
              <a:rPr lang="en-GB" sz="3100" dirty="0">
                <a:latin typeface="Helvetica" pitchFamily="2" charset="0"/>
              </a:rPr>
              <a:t>Histone H3 tail Post Translational Modifications (PTMs)</a:t>
            </a:r>
          </a:p>
        </p:txBody>
      </p:sp>
      <p:pic>
        <p:nvPicPr>
          <p:cNvPr id="12" name="Picture 11">
            <a:extLst>
              <a:ext uri="{FF2B5EF4-FFF2-40B4-BE49-F238E27FC236}">
                <a16:creationId xmlns:a16="http://schemas.microsoft.com/office/drawing/2014/main" id="{9336B5B1-326D-DA17-EE6D-76FE622E091B}"/>
              </a:ext>
            </a:extLst>
          </p:cNvPr>
          <p:cNvPicPr>
            <a:picLocks noChangeAspect="1"/>
          </p:cNvPicPr>
          <p:nvPr/>
        </p:nvPicPr>
        <p:blipFill>
          <a:blip r:embed="rId3"/>
          <a:stretch>
            <a:fillRect/>
          </a:stretch>
        </p:blipFill>
        <p:spPr>
          <a:xfrm>
            <a:off x="863156" y="2076745"/>
            <a:ext cx="10627179" cy="3080046"/>
          </a:xfrm>
          <a:prstGeom prst="rect">
            <a:avLst/>
          </a:prstGeom>
        </p:spPr>
      </p:pic>
    </p:spTree>
    <p:extLst>
      <p:ext uri="{BB962C8B-B14F-4D97-AF65-F5344CB8AC3E}">
        <p14:creationId xmlns:p14="http://schemas.microsoft.com/office/powerpoint/2010/main" val="40661872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D2F4B2-8CF3-CBDE-AB3F-82F5A341149E}"/>
              </a:ext>
            </a:extLst>
          </p:cNvPr>
          <p:cNvSpPr>
            <a:spLocks noGrp="1"/>
          </p:cNvSpPr>
          <p:nvPr>
            <p:ph type="title"/>
          </p:nvPr>
        </p:nvSpPr>
        <p:spPr>
          <a:xfrm>
            <a:off x="368643" y="315300"/>
            <a:ext cx="10515600" cy="415162"/>
          </a:xfrm>
        </p:spPr>
        <p:txBody>
          <a:bodyPr/>
          <a:lstStyle/>
          <a:p>
            <a:pPr algn="l"/>
            <a:r>
              <a:rPr lang="en-US" dirty="0">
                <a:latin typeface="Helvetica" pitchFamily="2" charset="0"/>
              </a:rPr>
              <a:t>Hypothesis</a:t>
            </a:r>
          </a:p>
        </p:txBody>
      </p:sp>
      <p:sp>
        <p:nvSpPr>
          <p:cNvPr id="3" name="Content Placeholder 2">
            <a:extLst>
              <a:ext uri="{FF2B5EF4-FFF2-40B4-BE49-F238E27FC236}">
                <a16:creationId xmlns:a16="http://schemas.microsoft.com/office/drawing/2014/main" id="{95635BCC-E079-61AF-6195-BC4A552822E6}"/>
              </a:ext>
            </a:extLst>
          </p:cNvPr>
          <p:cNvSpPr>
            <a:spLocks noGrp="1"/>
          </p:cNvSpPr>
          <p:nvPr>
            <p:ph idx="1"/>
          </p:nvPr>
        </p:nvSpPr>
        <p:spPr>
          <a:xfrm>
            <a:off x="838200" y="1663207"/>
            <a:ext cx="10515600" cy="5104067"/>
          </a:xfrm>
        </p:spPr>
        <p:txBody>
          <a:bodyPr/>
          <a:lstStyle/>
          <a:p>
            <a:pPr marL="0" indent="0">
              <a:buNone/>
            </a:pPr>
            <a:endParaRPr lang="en-US" dirty="0"/>
          </a:p>
          <a:p>
            <a:pPr marL="0" indent="0">
              <a:buNone/>
            </a:pPr>
            <a:endParaRPr lang="en-US" dirty="0"/>
          </a:p>
          <a:p>
            <a:pPr marL="0" indent="0">
              <a:buNone/>
            </a:pPr>
            <a:r>
              <a:rPr lang="en-US" sz="3200" b="1" dirty="0">
                <a:latin typeface="Helvetica" pitchFamily="2" charset="0"/>
              </a:rPr>
              <a:t>Histone citrullination is part of the histone code</a:t>
            </a:r>
          </a:p>
          <a:p>
            <a:pPr marL="0" indent="0">
              <a:buNone/>
            </a:pPr>
            <a:endParaRPr lang="en-US" sz="3200" b="1" dirty="0">
              <a:latin typeface="Helvetica" pitchFamily="2" charset="0"/>
            </a:endParaRPr>
          </a:p>
          <a:p>
            <a:pPr marL="914400" lvl="1" indent="-457200">
              <a:buFont typeface="+mj-lt"/>
              <a:buAutoNum type="arabicPeriod"/>
            </a:pPr>
            <a:r>
              <a:rPr lang="en-US" dirty="0">
                <a:latin typeface="Helvetica" pitchFamily="2" charset="0"/>
              </a:rPr>
              <a:t>There are citrulline-specific epigenetic readers</a:t>
            </a:r>
          </a:p>
          <a:p>
            <a:pPr marL="914400" lvl="1" indent="-457200">
              <a:buFont typeface="+mj-lt"/>
              <a:buAutoNum type="arabicPeriod"/>
            </a:pPr>
            <a:r>
              <a:rPr lang="en-US" dirty="0">
                <a:latin typeface="Helvetica" pitchFamily="2" charset="0"/>
              </a:rPr>
              <a:t>The presence of citrullination modulates the binding of writers, erasers or readers to neighboring lysine PTMs</a:t>
            </a:r>
          </a:p>
          <a:p>
            <a:pPr lvl="1"/>
            <a:endParaRPr lang="en-US" dirty="0"/>
          </a:p>
          <a:p>
            <a:pPr marL="457200" lvl="1" indent="0">
              <a:buNone/>
            </a:pPr>
            <a:endParaRPr lang="en-US" dirty="0"/>
          </a:p>
        </p:txBody>
      </p:sp>
    </p:spTree>
    <p:extLst>
      <p:ext uri="{BB962C8B-B14F-4D97-AF65-F5344CB8AC3E}">
        <p14:creationId xmlns:p14="http://schemas.microsoft.com/office/powerpoint/2010/main" val="4189023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D2F4B2-8CF3-CBDE-AB3F-82F5A341149E}"/>
              </a:ext>
            </a:extLst>
          </p:cNvPr>
          <p:cNvSpPr>
            <a:spLocks noGrp="1"/>
          </p:cNvSpPr>
          <p:nvPr>
            <p:ph type="title"/>
          </p:nvPr>
        </p:nvSpPr>
        <p:spPr>
          <a:xfrm>
            <a:off x="343930" y="340014"/>
            <a:ext cx="10515600" cy="415162"/>
          </a:xfrm>
        </p:spPr>
        <p:txBody>
          <a:bodyPr/>
          <a:lstStyle/>
          <a:p>
            <a:pPr algn="l"/>
            <a:r>
              <a:rPr lang="en-US" dirty="0">
                <a:latin typeface="Helvetica" pitchFamily="2" charset="0"/>
              </a:rPr>
              <a:t>Specific aims</a:t>
            </a:r>
          </a:p>
        </p:txBody>
      </p:sp>
      <p:sp>
        <p:nvSpPr>
          <p:cNvPr id="5" name="TextBox 4">
            <a:extLst>
              <a:ext uri="{FF2B5EF4-FFF2-40B4-BE49-F238E27FC236}">
                <a16:creationId xmlns:a16="http://schemas.microsoft.com/office/drawing/2014/main" id="{A8CA2E9E-86BE-53C4-7A0A-E8178C4003DC}"/>
              </a:ext>
            </a:extLst>
          </p:cNvPr>
          <p:cNvSpPr txBox="1"/>
          <p:nvPr/>
        </p:nvSpPr>
        <p:spPr>
          <a:xfrm>
            <a:off x="145191" y="1299401"/>
            <a:ext cx="11939717" cy="3539430"/>
          </a:xfrm>
          <a:prstGeom prst="rect">
            <a:avLst/>
          </a:prstGeom>
          <a:noFill/>
        </p:spPr>
        <p:txBody>
          <a:bodyPr wrap="square">
            <a:spAutoFit/>
          </a:bodyPr>
          <a:lstStyle/>
          <a:p>
            <a:pPr marL="514350" indent="-514350">
              <a:buFont typeface="+mj-lt"/>
              <a:buAutoNum type="arabicPeriod"/>
            </a:pPr>
            <a:r>
              <a:rPr kumimoji="0" lang="en-US" sz="2800" b="0" i="0" u="none" strike="noStrike" kern="1200" cap="none" spc="0" normalizeH="0" baseline="0" noProof="0" dirty="0">
                <a:ln>
                  <a:noFill/>
                </a:ln>
                <a:solidFill>
                  <a:prstClr val="black"/>
                </a:solidFill>
                <a:effectLst/>
                <a:uLnTx/>
                <a:uFillTx/>
                <a:latin typeface="Helvetica" pitchFamily="2" charset="0"/>
              </a:rPr>
              <a:t>To identify proteins that specifically bind citrulline marks on the histone H3 tail</a:t>
            </a:r>
          </a:p>
          <a:p>
            <a:pPr marL="514350" indent="-514350">
              <a:buAutoNum type="arabicPeriod"/>
            </a:pPr>
            <a:endParaRPr lang="en-US" sz="2800" dirty="0">
              <a:solidFill>
                <a:prstClr val="black"/>
              </a:solidFill>
              <a:latin typeface="Helvetica" pitchFamily="2" charset="0"/>
            </a:endParaRPr>
          </a:p>
          <a:p>
            <a:pPr marL="514350" indent="-514350">
              <a:buAutoNum type="arabicPeriod"/>
            </a:pPr>
            <a:r>
              <a:rPr lang="en-US" sz="2800" dirty="0">
                <a:solidFill>
                  <a:prstClr val="black"/>
                </a:solidFill>
                <a:latin typeface="Helvetica" pitchFamily="2" charset="0"/>
              </a:rPr>
              <a:t>To identify trimethyl-lysine and acetyl-lysine binding proteins, whose binding is modulated by neighbouring citrullinations</a:t>
            </a:r>
          </a:p>
          <a:p>
            <a:pPr marL="514350" indent="-514350">
              <a:buAutoNum type="arabicPeriod"/>
            </a:pPr>
            <a:endParaRPr lang="en-US" sz="2800" dirty="0">
              <a:solidFill>
                <a:prstClr val="black"/>
              </a:solidFill>
              <a:latin typeface="Helvetica" pitchFamily="2" charset="0"/>
            </a:endParaRPr>
          </a:p>
          <a:p>
            <a:pPr marL="514350" indent="-514350">
              <a:buAutoNum type="arabicPeriod"/>
            </a:pPr>
            <a:r>
              <a:rPr lang="en-US" sz="2800" dirty="0">
                <a:solidFill>
                  <a:prstClr val="black"/>
                </a:solidFill>
                <a:latin typeface="Helvetica" pitchFamily="2" charset="0"/>
              </a:rPr>
              <a:t>To understand the biological functions of citrulline-modulated epigenetic regulators</a:t>
            </a:r>
            <a:endParaRPr lang="en-US" dirty="0">
              <a:latin typeface="Helvetica" pitchFamily="2" charset="0"/>
            </a:endParaRPr>
          </a:p>
        </p:txBody>
      </p:sp>
    </p:spTree>
    <p:extLst>
      <p:ext uri="{BB962C8B-B14F-4D97-AF65-F5344CB8AC3E}">
        <p14:creationId xmlns:p14="http://schemas.microsoft.com/office/powerpoint/2010/main" val="15760379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BC9E6A-383C-5CF9-FE3E-77FC5FD438A4}"/>
              </a:ext>
            </a:extLst>
          </p:cNvPr>
          <p:cNvSpPr>
            <a:spLocks noGrp="1"/>
          </p:cNvSpPr>
          <p:nvPr>
            <p:ph type="title"/>
          </p:nvPr>
        </p:nvSpPr>
        <p:spPr>
          <a:xfrm>
            <a:off x="335988" y="315917"/>
            <a:ext cx="11856012" cy="415162"/>
          </a:xfrm>
        </p:spPr>
        <p:txBody>
          <a:bodyPr/>
          <a:lstStyle/>
          <a:p>
            <a:pPr algn="l"/>
            <a:r>
              <a:rPr lang="en-US" sz="3000" dirty="0">
                <a:latin typeface="Helvetica" pitchFamily="2" charset="0"/>
              </a:rPr>
              <a:t>Approach to identify citrulline-specific readers and modulators</a:t>
            </a:r>
          </a:p>
        </p:txBody>
      </p:sp>
      <p:pic>
        <p:nvPicPr>
          <p:cNvPr id="4" name="Picture 3">
            <a:extLst>
              <a:ext uri="{FF2B5EF4-FFF2-40B4-BE49-F238E27FC236}">
                <a16:creationId xmlns:a16="http://schemas.microsoft.com/office/drawing/2014/main" id="{94F62492-A287-88BD-63E4-BAC34D03C1AF}"/>
              </a:ext>
            </a:extLst>
          </p:cNvPr>
          <p:cNvPicPr>
            <a:picLocks noChangeAspect="1"/>
          </p:cNvPicPr>
          <p:nvPr/>
        </p:nvPicPr>
        <p:blipFill>
          <a:blip r:embed="rId3"/>
          <a:stretch>
            <a:fillRect/>
          </a:stretch>
        </p:blipFill>
        <p:spPr>
          <a:xfrm>
            <a:off x="335988" y="1065456"/>
            <a:ext cx="11520023" cy="4727087"/>
          </a:xfrm>
          <a:prstGeom prst="rect">
            <a:avLst/>
          </a:prstGeom>
        </p:spPr>
      </p:pic>
      <p:sp>
        <p:nvSpPr>
          <p:cNvPr id="5" name="TextBox 4">
            <a:extLst>
              <a:ext uri="{FF2B5EF4-FFF2-40B4-BE49-F238E27FC236}">
                <a16:creationId xmlns:a16="http://schemas.microsoft.com/office/drawing/2014/main" id="{2AD09E98-B2A5-B5E3-A8E1-CB4E47EBA4A0}"/>
              </a:ext>
            </a:extLst>
          </p:cNvPr>
          <p:cNvSpPr txBox="1"/>
          <p:nvPr/>
        </p:nvSpPr>
        <p:spPr>
          <a:xfrm>
            <a:off x="7914289" y="2869324"/>
            <a:ext cx="765979" cy="369332"/>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Wash</a:t>
            </a:r>
          </a:p>
        </p:txBody>
      </p:sp>
      <p:sp>
        <p:nvSpPr>
          <p:cNvPr id="6" name="TextBox 5">
            <a:extLst>
              <a:ext uri="{FF2B5EF4-FFF2-40B4-BE49-F238E27FC236}">
                <a16:creationId xmlns:a16="http://schemas.microsoft.com/office/drawing/2014/main" id="{4A1CAF1D-74FF-25AD-BCF9-44CE25094B24}"/>
              </a:ext>
            </a:extLst>
          </p:cNvPr>
          <p:cNvSpPr txBox="1"/>
          <p:nvPr/>
        </p:nvSpPr>
        <p:spPr>
          <a:xfrm>
            <a:off x="541282" y="1319048"/>
            <a:ext cx="2710999" cy="646331"/>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Streptavidin-biotinylated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peptide complex</a:t>
            </a:r>
          </a:p>
        </p:txBody>
      </p:sp>
      <p:sp>
        <p:nvSpPr>
          <p:cNvPr id="7" name="TextBox 6">
            <a:extLst>
              <a:ext uri="{FF2B5EF4-FFF2-40B4-BE49-F238E27FC236}">
                <a16:creationId xmlns:a16="http://schemas.microsoft.com/office/drawing/2014/main" id="{8B750751-25B2-98AF-CC3A-E994DD65C5A2}"/>
              </a:ext>
            </a:extLst>
          </p:cNvPr>
          <p:cNvSpPr txBox="1"/>
          <p:nvPr/>
        </p:nvSpPr>
        <p:spPr>
          <a:xfrm>
            <a:off x="4803227" y="1319048"/>
            <a:ext cx="2114681" cy="369332"/>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 Whole cell lysate</a:t>
            </a:r>
          </a:p>
        </p:txBody>
      </p:sp>
      <p:sp>
        <p:nvSpPr>
          <p:cNvPr id="8" name="TextBox 7">
            <a:extLst>
              <a:ext uri="{FF2B5EF4-FFF2-40B4-BE49-F238E27FC236}">
                <a16:creationId xmlns:a16="http://schemas.microsoft.com/office/drawing/2014/main" id="{1F54CFDB-96A2-95BE-864F-BF0361BD38B4}"/>
              </a:ext>
            </a:extLst>
          </p:cNvPr>
          <p:cNvSpPr txBox="1"/>
          <p:nvPr/>
        </p:nvSpPr>
        <p:spPr>
          <a:xfrm>
            <a:off x="9337264" y="1319047"/>
            <a:ext cx="2313454" cy="646331"/>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Prey proteins bound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to peptide bait</a:t>
            </a:r>
          </a:p>
        </p:txBody>
      </p:sp>
    </p:spTree>
    <p:extLst>
      <p:ext uri="{BB962C8B-B14F-4D97-AF65-F5344CB8AC3E}">
        <p14:creationId xmlns:p14="http://schemas.microsoft.com/office/powerpoint/2010/main" val="37050717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2CD05AC-1979-6B97-F208-F343F87AAD6A}"/>
              </a:ext>
            </a:extLst>
          </p:cNvPr>
          <p:cNvSpPr/>
          <p:nvPr/>
        </p:nvSpPr>
        <p:spPr>
          <a:xfrm>
            <a:off x="4657079" y="795983"/>
            <a:ext cx="6652009" cy="35517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C1CE3A53-DB66-AD21-D5AF-D4E8CC090A5E}"/>
              </a:ext>
            </a:extLst>
          </p:cNvPr>
          <p:cNvSpPr>
            <a:spLocks noGrp="1"/>
          </p:cNvSpPr>
          <p:nvPr>
            <p:ph type="title"/>
          </p:nvPr>
        </p:nvSpPr>
        <p:spPr>
          <a:xfrm>
            <a:off x="403991" y="303241"/>
            <a:ext cx="11483209" cy="415162"/>
          </a:xfrm>
        </p:spPr>
        <p:txBody>
          <a:bodyPr/>
          <a:lstStyle/>
          <a:p>
            <a:pPr algn="l"/>
            <a:r>
              <a:rPr lang="en-US" dirty="0">
                <a:latin typeface="Arial" panose="020B0604020202020204" pitchFamily="34" charset="0"/>
                <a:cs typeface="Arial" panose="020B0604020202020204" pitchFamily="34" charset="0"/>
              </a:rPr>
              <a:t>Proteins identified H3K9me3 vs H3Cit8K9me3</a:t>
            </a:r>
          </a:p>
        </p:txBody>
      </p:sp>
      <p:grpSp>
        <p:nvGrpSpPr>
          <p:cNvPr id="22" name="Group 21">
            <a:extLst>
              <a:ext uri="{FF2B5EF4-FFF2-40B4-BE49-F238E27FC236}">
                <a16:creationId xmlns:a16="http://schemas.microsoft.com/office/drawing/2014/main" id="{9730707F-8FB7-D112-EDC0-50539136E86C}"/>
              </a:ext>
            </a:extLst>
          </p:cNvPr>
          <p:cNvGrpSpPr/>
          <p:nvPr/>
        </p:nvGrpSpPr>
        <p:grpSpPr>
          <a:xfrm>
            <a:off x="4762689" y="895991"/>
            <a:ext cx="6605353" cy="5166026"/>
            <a:chOff x="4762689" y="895991"/>
            <a:chExt cx="6605353" cy="5166026"/>
          </a:xfrm>
        </p:grpSpPr>
        <p:grpSp>
          <p:nvGrpSpPr>
            <p:cNvPr id="21" name="Group 20">
              <a:extLst>
                <a:ext uri="{FF2B5EF4-FFF2-40B4-BE49-F238E27FC236}">
                  <a16:creationId xmlns:a16="http://schemas.microsoft.com/office/drawing/2014/main" id="{CDF3D7B4-0D33-35A3-722C-FD2423B90A2F}"/>
                </a:ext>
              </a:extLst>
            </p:cNvPr>
            <p:cNvGrpSpPr/>
            <p:nvPr/>
          </p:nvGrpSpPr>
          <p:grpSpPr>
            <a:xfrm>
              <a:off x="4848049" y="1161330"/>
              <a:ext cx="6519993" cy="4842567"/>
              <a:chOff x="4848049" y="1161330"/>
              <a:chExt cx="6519993" cy="4842567"/>
            </a:xfrm>
          </p:grpSpPr>
          <p:pic>
            <p:nvPicPr>
              <p:cNvPr id="4" name="Picture 3">
                <a:extLst>
                  <a:ext uri="{FF2B5EF4-FFF2-40B4-BE49-F238E27FC236}">
                    <a16:creationId xmlns:a16="http://schemas.microsoft.com/office/drawing/2014/main" id="{BEE0B573-C03D-5C38-11D9-077C4764F123}"/>
                  </a:ext>
                </a:extLst>
              </p:cNvPr>
              <p:cNvPicPr>
                <a:picLocks noChangeAspect="1"/>
              </p:cNvPicPr>
              <p:nvPr/>
            </p:nvPicPr>
            <p:blipFill>
              <a:blip r:embed="rId3"/>
              <a:stretch>
                <a:fillRect/>
              </a:stretch>
            </p:blipFill>
            <p:spPr>
              <a:xfrm>
                <a:off x="4848049" y="1161330"/>
                <a:ext cx="6519993" cy="4842567"/>
              </a:xfrm>
              <a:prstGeom prst="rect">
                <a:avLst/>
              </a:prstGeom>
            </p:spPr>
          </p:pic>
          <p:sp>
            <p:nvSpPr>
              <p:cNvPr id="20" name="Oval 19">
                <a:extLst>
                  <a:ext uri="{FF2B5EF4-FFF2-40B4-BE49-F238E27FC236}">
                    <a16:creationId xmlns:a16="http://schemas.microsoft.com/office/drawing/2014/main" id="{02E039B9-36AB-4C06-3C0E-B7A43CDE2F66}"/>
                  </a:ext>
                </a:extLst>
              </p:cNvPr>
              <p:cNvSpPr/>
              <p:nvPr/>
            </p:nvSpPr>
            <p:spPr>
              <a:xfrm>
                <a:off x="8108045" y="1423099"/>
                <a:ext cx="557561" cy="341971"/>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6CC7461A-1EE3-4834-B6AB-92C11EB3C073}"/>
                </a:ext>
              </a:extLst>
            </p:cNvPr>
            <p:cNvGrpSpPr/>
            <p:nvPr/>
          </p:nvGrpSpPr>
          <p:grpSpPr>
            <a:xfrm>
              <a:off x="4762689" y="895991"/>
              <a:ext cx="6605353" cy="5166026"/>
              <a:chOff x="4762689" y="895991"/>
              <a:chExt cx="6605353" cy="5166026"/>
            </a:xfrm>
          </p:grpSpPr>
          <p:sp>
            <p:nvSpPr>
              <p:cNvPr id="6" name="Rectangle 5">
                <a:extLst>
                  <a:ext uri="{FF2B5EF4-FFF2-40B4-BE49-F238E27FC236}">
                    <a16:creationId xmlns:a16="http://schemas.microsoft.com/office/drawing/2014/main" id="{E30FBB0A-DC70-B3D0-CFBA-D6FC5A1E17D7}"/>
                  </a:ext>
                </a:extLst>
              </p:cNvPr>
              <p:cNvSpPr/>
              <p:nvPr/>
            </p:nvSpPr>
            <p:spPr>
              <a:xfrm>
                <a:off x="5077440" y="5706842"/>
                <a:ext cx="5814338" cy="35517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78466A24-C940-3B70-8EA8-2C4340834688}"/>
                  </a:ext>
                </a:extLst>
              </p:cNvPr>
              <p:cNvSpPr/>
              <p:nvPr/>
            </p:nvSpPr>
            <p:spPr>
              <a:xfrm rot="16200000">
                <a:off x="2395390" y="3285758"/>
                <a:ext cx="5134709" cy="35517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3BC28CFF-E8F2-628F-48CE-48FE948EB98A}"/>
                  </a:ext>
                </a:extLst>
              </p:cNvPr>
              <p:cNvSpPr txBox="1"/>
              <p:nvPr/>
            </p:nvSpPr>
            <p:spPr>
              <a:xfrm>
                <a:off x="7740443" y="5657393"/>
                <a:ext cx="1481496" cy="400110"/>
              </a:xfrm>
              <a:prstGeom prst="rect">
                <a:avLst/>
              </a:prstGeom>
              <a:noFill/>
            </p:spPr>
            <p:txBody>
              <a:bodyPr wrap="none" rtlCol="0">
                <a:spAutoFit/>
              </a:bodyPr>
              <a:lstStyle/>
              <a:p>
                <a:r>
                  <a:rPr lang="en-US" sz="2000" dirty="0">
                    <a:latin typeface="Arial" panose="020B0604020202020204" pitchFamily="34" charset="0"/>
                    <a:cs typeface="Arial" panose="020B0604020202020204" pitchFamily="34" charset="0"/>
                  </a:rPr>
                  <a:t>Enrichment</a:t>
                </a:r>
              </a:p>
            </p:txBody>
          </p:sp>
          <p:sp>
            <p:nvSpPr>
              <p:cNvPr id="9" name="TextBox 8">
                <a:extLst>
                  <a:ext uri="{FF2B5EF4-FFF2-40B4-BE49-F238E27FC236}">
                    <a16:creationId xmlns:a16="http://schemas.microsoft.com/office/drawing/2014/main" id="{9B5EF4D6-E989-C6FF-323F-03DE10AC2CB8}"/>
                  </a:ext>
                </a:extLst>
              </p:cNvPr>
              <p:cNvSpPr txBox="1"/>
              <p:nvPr/>
            </p:nvSpPr>
            <p:spPr>
              <a:xfrm rot="16200000">
                <a:off x="4177914" y="3263290"/>
                <a:ext cx="1569660" cy="400110"/>
              </a:xfrm>
              <a:prstGeom prst="rect">
                <a:avLst/>
              </a:prstGeom>
              <a:noFill/>
            </p:spPr>
            <p:txBody>
              <a:bodyPr wrap="none" rtlCol="0">
                <a:spAutoFit/>
              </a:bodyPr>
              <a:lstStyle/>
              <a:p>
                <a:r>
                  <a:rPr lang="en-US" sz="2000" dirty="0">
                    <a:latin typeface="Arial" panose="020B0604020202020204" pitchFamily="34" charset="0"/>
                    <a:cs typeface="Arial" panose="020B0604020202020204" pitchFamily="34" charset="0"/>
                  </a:rPr>
                  <a:t>Significance</a:t>
                </a:r>
              </a:p>
            </p:txBody>
          </p:sp>
          <p:sp>
            <p:nvSpPr>
              <p:cNvPr id="11" name="TextBox 10">
                <a:extLst>
                  <a:ext uri="{FF2B5EF4-FFF2-40B4-BE49-F238E27FC236}">
                    <a16:creationId xmlns:a16="http://schemas.microsoft.com/office/drawing/2014/main" id="{9F051149-8207-4BA7-7A0D-6422BC6EE865}"/>
                  </a:ext>
                </a:extLst>
              </p:cNvPr>
              <p:cNvSpPr txBox="1"/>
              <p:nvPr/>
            </p:nvSpPr>
            <p:spPr>
              <a:xfrm>
                <a:off x="9747085" y="5127107"/>
                <a:ext cx="1620957" cy="369332"/>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H3Cit8K9me3</a:t>
                </a:r>
              </a:p>
            </p:txBody>
          </p:sp>
          <p:sp>
            <p:nvSpPr>
              <p:cNvPr id="12" name="TextBox 11">
                <a:extLst>
                  <a:ext uri="{FF2B5EF4-FFF2-40B4-BE49-F238E27FC236}">
                    <a16:creationId xmlns:a16="http://schemas.microsoft.com/office/drawing/2014/main" id="{3C538537-9F38-D5E7-BDD2-8C37B0C15D0B}"/>
                  </a:ext>
                </a:extLst>
              </p:cNvPr>
              <p:cNvSpPr txBox="1"/>
              <p:nvPr/>
            </p:nvSpPr>
            <p:spPr>
              <a:xfrm>
                <a:off x="5361755" y="5111871"/>
                <a:ext cx="1210588" cy="369332"/>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H3K9me3</a:t>
                </a:r>
              </a:p>
            </p:txBody>
          </p:sp>
        </p:grpSp>
      </p:grpSp>
      <p:graphicFrame>
        <p:nvGraphicFramePr>
          <p:cNvPr id="15" name="Table 14">
            <a:extLst>
              <a:ext uri="{FF2B5EF4-FFF2-40B4-BE49-F238E27FC236}">
                <a16:creationId xmlns:a16="http://schemas.microsoft.com/office/drawing/2014/main" id="{F80E98F1-5DFD-C591-1C15-6C3D4AF3F8C1}"/>
              </a:ext>
            </a:extLst>
          </p:cNvPr>
          <p:cNvGraphicFramePr>
            <a:graphicFrameLocks noGrp="1"/>
          </p:cNvGraphicFramePr>
          <p:nvPr>
            <p:extLst>
              <p:ext uri="{D42A27DB-BD31-4B8C-83A1-F6EECF244321}">
                <p14:modId xmlns:p14="http://schemas.microsoft.com/office/powerpoint/2010/main" val="485798591"/>
              </p:ext>
            </p:extLst>
          </p:nvPr>
        </p:nvGraphicFramePr>
        <p:xfrm>
          <a:off x="433078" y="1201278"/>
          <a:ext cx="4207845" cy="1558017"/>
        </p:xfrm>
        <a:graphic>
          <a:graphicData uri="http://schemas.openxmlformats.org/drawingml/2006/table">
            <a:tbl>
              <a:tblPr firstRow="1" firstCol="1" bandRow="1">
                <a:tableStyleId>{073A0DAA-6AF3-43AB-8588-CEC1D06C72B9}</a:tableStyleId>
              </a:tblPr>
              <a:tblGrid>
                <a:gridCol w="1800836">
                  <a:extLst>
                    <a:ext uri="{9D8B030D-6E8A-4147-A177-3AD203B41FA5}">
                      <a16:colId xmlns:a16="http://schemas.microsoft.com/office/drawing/2014/main" val="1967538914"/>
                    </a:ext>
                  </a:extLst>
                </a:gridCol>
                <a:gridCol w="2407009">
                  <a:extLst>
                    <a:ext uri="{9D8B030D-6E8A-4147-A177-3AD203B41FA5}">
                      <a16:colId xmlns:a16="http://schemas.microsoft.com/office/drawing/2014/main" val="4176825656"/>
                    </a:ext>
                  </a:extLst>
                </a:gridCol>
              </a:tblGrid>
              <a:tr h="197396">
                <a:tc>
                  <a:txBody>
                    <a:bodyPr/>
                    <a:lstStyle/>
                    <a:p>
                      <a:pPr algn="ctr">
                        <a:lnSpc>
                          <a:spcPct val="107000"/>
                        </a:lnSpc>
                        <a:spcAft>
                          <a:spcPts val="800"/>
                        </a:spcAft>
                      </a:pPr>
                      <a:r>
                        <a:rPr lang="en-US" sz="1100" dirty="0">
                          <a:solidFill>
                            <a:schemeClr val="tx1"/>
                          </a:solidFill>
                          <a:effectLst/>
                          <a:latin typeface="Helvetica" pitchFamily="2" charset="0"/>
                        </a:rPr>
                        <a:t>Synthesized peptide</a:t>
                      </a:r>
                      <a:endParaRPr lang="en-GB" sz="1100" dirty="0">
                        <a:solidFill>
                          <a:schemeClr val="tx1"/>
                        </a:solidFill>
                        <a:effectLst/>
                        <a:latin typeface="Helvetica" pitchFamily="2"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lnSpc>
                          <a:spcPct val="107000"/>
                        </a:lnSpc>
                        <a:spcAft>
                          <a:spcPts val="800"/>
                        </a:spcAft>
                      </a:pPr>
                      <a:r>
                        <a:rPr lang="en-US" sz="1100" dirty="0">
                          <a:solidFill>
                            <a:schemeClr val="tx1"/>
                          </a:solidFill>
                          <a:effectLst/>
                          <a:latin typeface="Helvetica" pitchFamily="2" charset="0"/>
                        </a:rPr>
                        <a:t>Reasoning</a:t>
                      </a:r>
                      <a:endParaRPr lang="en-GB" sz="1100" dirty="0">
                        <a:solidFill>
                          <a:schemeClr val="tx1"/>
                        </a:solidFill>
                        <a:effectLst/>
                        <a:latin typeface="Helvetica" pitchFamily="2"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3755024069"/>
                  </a:ext>
                </a:extLst>
              </a:tr>
              <a:tr h="245018">
                <a:tc>
                  <a:txBody>
                    <a:bodyPr/>
                    <a:lstStyle/>
                    <a:p>
                      <a:pPr algn="ctr">
                        <a:lnSpc>
                          <a:spcPct val="107000"/>
                        </a:lnSpc>
                        <a:spcAft>
                          <a:spcPts val="800"/>
                        </a:spcAft>
                      </a:pPr>
                      <a:r>
                        <a:rPr lang="en-US" sz="1100" b="0" dirty="0">
                          <a:solidFill>
                            <a:schemeClr val="tx1"/>
                          </a:solidFill>
                          <a:effectLst/>
                          <a:latin typeface="Helvetica" pitchFamily="2" charset="0"/>
                        </a:rPr>
                        <a:t>Unmodified H3 tail</a:t>
                      </a:r>
                      <a:endParaRPr lang="en-GB" sz="1100" b="0" dirty="0">
                        <a:solidFill>
                          <a:schemeClr val="tx1"/>
                        </a:solidFill>
                        <a:effectLst/>
                        <a:latin typeface="Helvetica" pitchFamily="2"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r>
                        <a:rPr lang="en-US" sz="1100" dirty="0">
                          <a:effectLst/>
                          <a:latin typeface="Helvetica" pitchFamily="2" charset="0"/>
                        </a:rPr>
                        <a:t> Control</a:t>
                      </a:r>
                      <a:endParaRPr lang="en-GB" sz="1100" dirty="0">
                        <a:effectLst/>
                        <a:latin typeface="Helvetica" pitchFamily="2"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7508676"/>
                  </a:ext>
                </a:extLst>
              </a:tr>
              <a:tr h="245018">
                <a:tc>
                  <a:txBody>
                    <a:bodyPr/>
                    <a:lstStyle/>
                    <a:p>
                      <a:pPr algn="ctr">
                        <a:lnSpc>
                          <a:spcPct val="107000"/>
                        </a:lnSpc>
                        <a:spcAft>
                          <a:spcPts val="800"/>
                        </a:spcAft>
                      </a:pPr>
                      <a:r>
                        <a:rPr lang="en-GB" sz="1100" b="0" dirty="0">
                          <a:solidFill>
                            <a:schemeClr val="tx1"/>
                          </a:solidFill>
                          <a:effectLst/>
                          <a:latin typeface="Helvetica" pitchFamily="2" charset="0"/>
                          <a:ea typeface="Calibri" panose="020F0502020204030204" pitchFamily="34" charset="0"/>
                          <a:cs typeface="Times New Roman" panose="02020603050405020304" pitchFamily="18" charset="0"/>
                        </a:rPr>
                        <a:t>H3K4me3</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r>
                        <a:rPr lang="en-GB" sz="1100" dirty="0">
                          <a:effectLst/>
                          <a:latin typeface="Helvetica" pitchFamily="2" charset="0"/>
                          <a:ea typeface="Calibri" panose="020F0502020204030204" pitchFamily="34" charset="0"/>
                          <a:cs typeface="Times New Roman" panose="02020603050405020304" pitchFamily="18" charset="0"/>
                        </a:rPr>
                        <a:t>Negative control</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20303730"/>
                  </a:ext>
                </a:extLst>
              </a:tr>
              <a:tr h="0">
                <a:tc>
                  <a:txBody>
                    <a:bodyPr/>
                    <a:lstStyle/>
                    <a:p>
                      <a:pPr algn="ctr">
                        <a:lnSpc>
                          <a:spcPct val="107000"/>
                        </a:lnSpc>
                        <a:spcAft>
                          <a:spcPts val="800"/>
                        </a:spcAft>
                      </a:pPr>
                      <a:r>
                        <a:rPr lang="en-GB" sz="1100" b="0" dirty="0">
                          <a:solidFill>
                            <a:schemeClr val="tx1"/>
                          </a:solidFill>
                          <a:effectLst/>
                          <a:latin typeface="Helvetica" pitchFamily="2" charset="0"/>
                          <a:ea typeface="Calibri" panose="020F0502020204030204" pitchFamily="34" charset="0"/>
                          <a:cs typeface="Times New Roman" panose="02020603050405020304" pitchFamily="18" charset="0"/>
                        </a:rPr>
                        <a:t>H3Cit8</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dirty="0">
                          <a:latin typeface="Helvetica" pitchFamily="2" charset="0"/>
                        </a:rPr>
                        <a:t>Citrulline readers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38407546"/>
                  </a:ext>
                </a:extLst>
              </a:tr>
              <a:tr h="0">
                <a:tc>
                  <a:txBody>
                    <a:bodyPr/>
                    <a:lstStyle/>
                    <a:p>
                      <a:pPr algn="ctr">
                        <a:lnSpc>
                          <a:spcPct val="107000"/>
                        </a:lnSpc>
                        <a:spcAft>
                          <a:spcPts val="800"/>
                        </a:spcAft>
                      </a:pPr>
                      <a:r>
                        <a:rPr lang="en-GB" sz="1100" b="1" dirty="0">
                          <a:solidFill>
                            <a:schemeClr val="tx1"/>
                          </a:solidFill>
                          <a:effectLst/>
                          <a:latin typeface="Helvetica" pitchFamily="2" charset="0"/>
                          <a:ea typeface="Calibri" panose="020F0502020204030204" pitchFamily="34" charset="0"/>
                          <a:cs typeface="Times New Roman" panose="02020603050405020304" pitchFamily="18" charset="0"/>
                        </a:rPr>
                        <a:t>H3K9me3</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b="1" dirty="0">
                          <a:latin typeface="Helvetica" pitchFamily="2" charset="0"/>
                        </a:rPr>
                        <a:t>Control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74109029"/>
                  </a:ext>
                </a:extLst>
              </a:tr>
              <a:tr h="169272">
                <a:tc>
                  <a:txBody>
                    <a:bodyPr/>
                    <a:lstStyle/>
                    <a:p>
                      <a:pPr algn="ctr">
                        <a:lnSpc>
                          <a:spcPct val="107000"/>
                        </a:lnSpc>
                        <a:spcAft>
                          <a:spcPts val="800"/>
                        </a:spcAft>
                      </a:pPr>
                      <a:r>
                        <a:rPr lang="en-GB" sz="1100" b="1" dirty="0">
                          <a:solidFill>
                            <a:schemeClr val="tx1"/>
                          </a:solidFill>
                          <a:effectLst/>
                          <a:latin typeface="Helvetica" pitchFamily="2" charset="0"/>
                          <a:ea typeface="Calibri" panose="020F0502020204030204" pitchFamily="34" charset="0"/>
                          <a:cs typeface="Times New Roman" panose="02020603050405020304" pitchFamily="18" charset="0"/>
                        </a:rPr>
                        <a:t>H3Cit8K9me3</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r>
                        <a:rPr lang="en-US" sz="1100" b="1" dirty="0">
                          <a:effectLst/>
                          <a:latin typeface="Helvetica" pitchFamily="2" charset="0"/>
                        </a:rPr>
                        <a:t> Modulator of epigenetic regulator recruitment</a:t>
                      </a:r>
                      <a:endParaRPr lang="en-GB" sz="1100" b="1" dirty="0">
                        <a:effectLst/>
                        <a:latin typeface="Helvetica" pitchFamily="2"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04801693"/>
                  </a:ext>
                </a:extLst>
              </a:tr>
            </a:tbl>
          </a:graphicData>
        </a:graphic>
      </p:graphicFrame>
      <p:sp>
        <p:nvSpPr>
          <p:cNvPr id="2" name="TextBox 1">
            <a:extLst>
              <a:ext uri="{FF2B5EF4-FFF2-40B4-BE49-F238E27FC236}">
                <a16:creationId xmlns:a16="http://schemas.microsoft.com/office/drawing/2014/main" id="{9B3F80B6-3F0D-F51D-75EB-39016F1851BC}"/>
              </a:ext>
            </a:extLst>
          </p:cNvPr>
          <p:cNvSpPr txBox="1"/>
          <p:nvPr/>
        </p:nvSpPr>
        <p:spPr>
          <a:xfrm>
            <a:off x="70702" y="5787923"/>
            <a:ext cx="5400830" cy="769441"/>
          </a:xfrm>
          <a:prstGeom prst="rect">
            <a:avLst/>
          </a:prstGeom>
          <a:noFill/>
        </p:spPr>
        <p:txBody>
          <a:bodyPr wrap="square" rtlCol="0">
            <a:spAutoFit/>
          </a:bodyPr>
          <a:lstStyle/>
          <a:p>
            <a:r>
              <a:rPr lang="en-GB" sz="1100" b="1" dirty="0">
                <a:effectLst/>
                <a:latin typeface="Helvetica" pitchFamily="2" charset="0"/>
              </a:rPr>
              <a:t>Sharma, P., </a:t>
            </a:r>
            <a:r>
              <a:rPr lang="en-GB" sz="1100" b="1" dirty="0" err="1">
                <a:effectLst/>
                <a:latin typeface="Helvetica" pitchFamily="2" charset="0"/>
              </a:rPr>
              <a:t>Azebi</a:t>
            </a:r>
            <a:r>
              <a:rPr lang="en-GB" sz="1100" b="1" dirty="0">
                <a:effectLst/>
                <a:latin typeface="Helvetica" pitchFamily="2" charset="0"/>
              </a:rPr>
              <a:t>, S., England, P., Christensen, T., </a:t>
            </a:r>
            <a:r>
              <a:rPr lang="en-GB" sz="1100" b="1" dirty="0" err="1">
                <a:effectLst/>
                <a:latin typeface="Helvetica" pitchFamily="2" charset="0"/>
              </a:rPr>
              <a:t>Møller</a:t>
            </a:r>
            <a:r>
              <a:rPr lang="en-GB" sz="1100" b="1" dirty="0">
                <a:effectLst/>
                <a:latin typeface="Helvetica" pitchFamily="2" charset="0"/>
              </a:rPr>
              <a:t>-Larsen, A., Petersen, T., </a:t>
            </a:r>
            <a:r>
              <a:rPr lang="en-GB" sz="1100" b="1" dirty="0" err="1">
                <a:effectLst/>
                <a:latin typeface="Helvetica" pitchFamily="2" charset="0"/>
              </a:rPr>
              <a:t>Batsché</a:t>
            </a:r>
            <a:r>
              <a:rPr lang="en-GB" sz="1100" b="1" dirty="0">
                <a:effectLst/>
                <a:latin typeface="Helvetica" pitchFamily="2" charset="0"/>
              </a:rPr>
              <a:t>, E. and </a:t>
            </a:r>
            <a:r>
              <a:rPr lang="en-GB" sz="1100" b="1" dirty="0" err="1">
                <a:effectLst/>
                <a:latin typeface="Helvetica" pitchFamily="2" charset="0"/>
              </a:rPr>
              <a:t>Muchardt</a:t>
            </a:r>
            <a:r>
              <a:rPr lang="en-GB" sz="1100" b="1" dirty="0">
                <a:effectLst/>
                <a:latin typeface="Helvetica" pitchFamily="2" charset="0"/>
              </a:rPr>
              <a:t>, C.</a:t>
            </a:r>
            <a:r>
              <a:rPr lang="en-GB" sz="1100" dirty="0">
                <a:effectLst/>
                <a:latin typeface="Helvetica" pitchFamily="2" charset="0"/>
              </a:rPr>
              <a:t> (2012). Citrullination of Histone H3 Interferes with HP1-Mediated Transcriptional Repression. </a:t>
            </a:r>
            <a:r>
              <a:rPr lang="en-GB" sz="1100" i="1" dirty="0">
                <a:effectLst/>
                <a:latin typeface="Helvetica" pitchFamily="2" charset="0"/>
              </a:rPr>
              <a:t>PLOS Genetics</a:t>
            </a:r>
            <a:r>
              <a:rPr lang="en-GB" sz="1100" dirty="0">
                <a:effectLst/>
                <a:latin typeface="Helvetica" pitchFamily="2" charset="0"/>
              </a:rPr>
              <a:t> </a:t>
            </a:r>
            <a:r>
              <a:rPr lang="en-GB" sz="1100" b="1" dirty="0">
                <a:effectLst/>
                <a:latin typeface="Helvetica" pitchFamily="2" charset="0"/>
              </a:rPr>
              <a:t>8</a:t>
            </a:r>
            <a:r>
              <a:rPr lang="en-GB" sz="1100" dirty="0">
                <a:effectLst/>
                <a:latin typeface="Helvetica" pitchFamily="2" charset="0"/>
              </a:rPr>
              <a:t>, e1002934.</a:t>
            </a:r>
          </a:p>
          <a:p>
            <a:endParaRPr lang="en-US" sz="1100" dirty="0">
              <a:latin typeface="Helvetica" pitchFamily="2" charset="0"/>
            </a:endParaRPr>
          </a:p>
        </p:txBody>
      </p:sp>
      <p:pic>
        <p:nvPicPr>
          <p:cNvPr id="19" name="Picture 18">
            <a:extLst>
              <a:ext uri="{FF2B5EF4-FFF2-40B4-BE49-F238E27FC236}">
                <a16:creationId xmlns:a16="http://schemas.microsoft.com/office/drawing/2014/main" id="{07DDE0E1-57B8-FB7B-60F4-862AF993D1D2}"/>
              </a:ext>
            </a:extLst>
          </p:cNvPr>
          <p:cNvPicPr>
            <a:picLocks noChangeAspect="1"/>
          </p:cNvPicPr>
          <p:nvPr/>
        </p:nvPicPr>
        <p:blipFill>
          <a:blip r:embed="rId4"/>
          <a:stretch>
            <a:fillRect/>
          </a:stretch>
        </p:blipFill>
        <p:spPr>
          <a:xfrm>
            <a:off x="252561" y="3582613"/>
            <a:ext cx="4207845" cy="819932"/>
          </a:xfrm>
          <a:prstGeom prst="rect">
            <a:avLst/>
          </a:prstGeom>
        </p:spPr>
      </p:pic>
      <p:sp>
        <p:nvSpPr>
          <p:cNvPr id="23" name="Rectangle 22">
            <a:extLst>
              <a:ext uri="{FF2B5EF4-FFF2-40B4-BE49-F238E27FC236}">
                <a16:creationId xmlns:a16="http://schemas.microsoft.com/office/drawing/2014/main" id="{7FE5248A-ED3A-E9F7-850A-22615DF888EB}"/>
              </a:ext>
            </a:extLst>
          </p:cNvPr>
          <p:cNvSpPr/>
          <p:nvPr/>
        </p:nvSpPr>
        <p:spPr>
          <a:xfrm>
            <a:off x="252561" y="3925229"/>
            <a:ext cx="483419" cy="32294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5039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0A6293-10D7-8E3D-AA9B-7D3ABB565DC2}"/>
              </a:ext>
            </a:extLst>
          </p:cNvPr>
          <p:cNvSpPr>
            <a:spLocks noGrp="1"/>
          </p:cNvSpPr>
          <p:nvPr>
            <p:ph type="title"/>
          </p:nvPr>
        </p:nvSpPr>
        <p:spPr>
          <a:xfrm>
            <a:off x="406577" y="364363"/>
            <a:ext cx="10515600" cy="415162"/>
          </a:xfrm>
        </p:spPr>
        <p:txBody>
          <a:bodyPr/>
          <a:lstStyle/>
          <a:p>
            <a:pPr algn="l"/>
            <a:r>
              <a:rPr lang="en-GB" dirty="0">
                <a:latin typeface="Helvetica" pitchFamily="2" charset="0"/>
                <a:cs typeface="Arial" panose="020B0604020202020204" pitchFamily="34" charset="0"/>
              </a:rPr>
              <a:t>Acknowledgements</a:t>
            </a:r>
          </a:p>
        </p:txBody>
      </p:sp>
      <p:sp>
        <p:nvSpPr>
          <p:cNvPr id="3" name="Content Placeholder 2">
            <a:extLst>
              <a:ext uri="{FF2B5EF4-FFF2-40B4-BE49-F238E27FC236}">
                <a16:creationId xmlns:a16="http://schemas.microsoft.com/office/drawing/2014/main" id="{B0C30A7E-AB35-3465-C556-BFEA1DE35D9F}"/>
              </a:ext>
            </a:extLst>
          </p:cNvPr>
          <p:cNvSpPr>
            <a:spLocks noGrp="1"/>
          </p:cNvSpPr>
          <p:nvPr>
            <p:ph idx="1"/>
          </p:nvPr>
        </p:nvSpPr>
        <p:spPr>
          <a:xfrm>
            <a:off x="406577" y="1024261"/>
            <a:ext cx="4482830" cy="5104067"/>
          </a:xfrm>
        </p:spPr>
        <p:txBody>
          <a:bodyPr vert="horz" lIns="91440" tIns="45720" rIns="91440" bIns="45720" rtlCol="0" anchor="t">
            <a:normAutofit/>
          </a:bodyPr>
          <a:lstStyle/>
          <a:p>
            <a:pPr marL="0" indent="0">
              <a:buNone/>
            </a:pPr>
            <a:r>
              <a:rPr lang="en-GB" sz="1600" b="1" u="sng" dirty="0">
                <a:latin typeface="Helvetica" pitchFamily="2" charset="0"/>
                <a:cs typeface="Arial" panose="020B0604020202020204" pitchFamily="34" charset="0"/>
              </a:rPr>
              <a:t>Christophorou group</a:t>
            </a:r>
          </a:p>
          <a:p>
            <a:pPr marL="0" indent="0">
              <a:buNone/>
            </a:pPr>
            <a:r>
              <a:rPr lang="en-GB" sz="1600" dirty="0">
                <a:latin typeface="Helvetica" pitchFamily="2" charset="0"/>
                <a:cs typeface="Arial" panose="020B0604020202020204" pitchFamily="34" charset="0"/>
              </a:rPr>
              <a:t>Maria Christophorou</a:t>
            </a:r>
          </a:p>
          <a:p>
            <a:pPr marL="0" indent="0">
              <a:buNone/>
            </a:pPr>
            <a:r>
              <a:rPr lang="en-GB" sz="1600" dirty="0">
                <a:latin typeface="Helvetica" pitchFamily="2" charset="0"/>
                <a:cs typeface="Arial" panose="020B0604020202020204" pitchFamily="34" charset="0"/>
              </a:rPr>
              <a:t>Daniel Moore</a:t>
            </a:r>
          </a:p>
          <a:p>
            <a:pPr marL="0" indent="0">
              <a:buNone/>
            </a:pPr>
            <a:r>
              <a:rPr lang="en-GB" sz="1600" dirty="0">
                <a:latin typeface="Helvetica" pitchFamily="2" charset="0"/>
                <a:cs typeface="Arial" panose="020B0604020202020204" pitchFamily="34" charset="0"/>
              </a:rPr>
              <a:t>Johanna Grinat</a:t>
            </a:r>
          </a:p>
          <a:p>
            <a:pPr marL="0" indent="0">
              <a:buNone/>
            </a:pPr>
            <a:r>
              <a:rPr lang="en-GB" sz="1600" dirty="0">
                <a:latin typeface="Helvetica" pitchFamily="2" charset="0"/>
                <a:cs typeface="Arial" panose="020B0604020202020204" pitchFamily="34" charset="0"/>
              </a:rPr>
              <a:t>Rocío Mora Molina</a:t>
            </a:r>
          </a:p>
          <a:p>
            <a:pPr marL="0" indent="0">
              <a:buNone/>
            </a:pPr>
            <a:r>
              <a:rPr lang="en-GB" sz="1600" dirty="0" err="1">
                <a:latin typeface="Helvetica" pitchFamily="2" charset="0"/>
                <a:cs typeface="Arial" panose="020B0604020202020204" pitchFamily="34" charset="0"/>
              </a:rPr>
              <a:t>Jayalini</a:t>
            </a:r>
            <a:r>
              <a:rPr lang="en-GB" sz="1600" dirty="0">
                <a:latin typeface="Helvetica" pitchFamily="2" charset="0"/>
                <a:cs typeface="Arial" panose="020B0604020202020204" pitchFamily="34" charset="0"/>
              </a:rPr>
              <a:t> </a:t>
            </a:r>
            <a:r>
              <a:rPr lang="en-GB" sz="1600" i="0" u="none" strike="noStrike" dirty="0" err="1">
                <a:effectLst/>
                <a:latin typeface="Helvetica" pitchFamily="2" charset="0"/>
              </a:rPr>
              <a:t>Assalaarachchi</a:t>
            </a:r>
            <a:endParaRPr lang="en-GB" sz="1600" i="0" u="none" strike="noStrike" dirty="0">
              <a:effectLst/>
              <a:latin typeface="Helvetica" pitchFamily="2" charset="0"/>
            </a:endParaRPr>
          </a:p>
          <a:p>
            <a:pPr marL="0" indent="0">
              <a:buNone/>
            </a:pPr>
            <a:r>
              <a:rPr lang="en-GB" sz="1600" dirty="0">
                <a:latin typeface="Helvetica" pitchFamily="2" charset="0"/>
              </a:rPr>
              <a:t>Petrina Tan</a:t>
            </a:r>
          </a:p>
          <a:p>
            <a:pPr marL="0" indent="0">
              <a:buNone/>
            </a:pPr>
            <a:endParaRPr lang="en-GB" sz="1600" dirty="0">
              <a:latin typeface="Helvetica" pitchFamily="2" charset="0"/>
              <a:cs typeface="Arial" panose="020B0604020202020204" pitchFamily="34" charset="0"/>
            </a:endParaRPr>
          </a:p>
          <a:p>
            <a:pPr marL="0" indent="0">
              <a:buNone/>
            </a:pPr>
            <a:r>
              <a:rPr lang="en-GB" sz="1600" u="sng" dirty="0">
                <a:latin typeface="Helvetica" pitchFamily="2" charset="0"/>
                <a:cs typeface="Arial" panose="020B0604020202020204" pitchFamily="34" charset="0"/>
              </a:rPr>
              <a:t>Past members</a:t>
            </a:r>
          </a:p>
          <a:p>
            <a:pPr marL="0" indent="0">
              <a:buNone/>
            </a:pPr>
            <a:r>
              <a:rPr lang="en-GB" sz="1600" dirty="0">
                <a:latin typeface="Helvetica" pitchFamily="2" charset="0"/>
                <a:cs typeface="Arial" panose="020B0604020202020204" pitchFamily="34" charset="0"/>
              </a:rPr>
              <a:t>Robert Walmsley</a:t>
            </a:r>
          </a:p>
          <a:p>
            <a:pPr marL="0" indent="0">
              <a:buNone/>
            </a:pPr>
            <a:endParaRPr lang="en-GB" sz="1600" u="sng" dirty="0">
              <a:latin typeface="Helvetica" pitchFamily="2" charset="0"/>
              <a:cs typeface="Arial" panose="020B0604020202020204" pitchFamily="34" charset="0"/>
            </a:endParaRPr>
          </a:p>
          <a:p>
            <a:pPr marL="0" indent="0">
              <a:buNone/>
            </a:pPr>
            <a:r>
              <a:rPr lang="en-GB" sz="1600" u="sng" dirty="0">
                <a:latin typeface="Helvetica" pitchFamily="2" charset="0"/>
                <a:cs typeface="Arial" panose="020B0604020202020204" pitchFamily="34" charset="0"/>
              </a:rPr>
              <a:t>Visiting researcher</a:t>
            </a:r>
          </a:p>
          <a:p>
            <a:pPr marL="0" indent="0">
              <a:buNone/>
            </a:pPr>
            <a:r>
              <a:rPr lang="en-GB" sz="1600" dirty="0">
                <a:latin typeface="Helvetica" pitchFamily="2" charset="0"/>
                <a:cs typeface="Arial" panose="020B0604020202020204" pitchFamily="34" charset="0"/>
              </a:rPr>
              <a:t>Vicente Perez Garcia</a:t>
            </a:r>
          </a:p>
          <a:p>
            <a:pPr marL="0" indent="0">
              <a:buNone/>
            </a:pPr>
            <a:endParaRPr lang="en-GB" sz="1600" dirty="0">
              <a:latin typeface="Helvetica" pitchFamily="2" charset="0"/>
              <a:cs typeface="Arial" panose="020B0604020202020204" pitchFamily="34" charset="0"/>
            </a:endParaRPr>
          </a:p>
        </p:txBody>
      </p:sp>
      <p:pic>
        <p:nvPicPr>
          <p:cNvPr id="4098" name="Picture 2" descr="CellGS: Guiding cells">
            <a:extLst>
              <a:ext uri="{FF2B5EF4-FFF2-40B4-BE49-F238E27FC236}">
                <a16:creationId xmlns:a16="http://schemas.microsoft.com/office/drawing/2014/main" id="{E26E3B3A-507B-B990-4F4B-1D76CE012D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5680" y="5293807"/>
            <a:ext cx="1246009" cy="655794"/>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ome - St Edmunds College">
            <a:extLst>
              <a:ext uri="{FF2B5EF4-FFF2-40B4-BE49-F238E27FC236}">
                <a16:creationId xmlns:a16="http://schemas.microsoft.com/office/drawing/2014/main" id="{DF83F315-81E5-8DF8-7775-139AA3BE8FE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54638" y="5361511"/>
            <a:ext cx="1934770" cy="52208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260555E4-A5BE-5D0B-F739-B052BBAE76EF}"/>
              </a:ext>
            </a:extLst>
          </p:cNvPr>
          <p:cNvPicPr>
            <a:picLocks noChangeAspect="1"/>
          </p:cNvPicPr>
          <p:nvPr/>
        </p:nvPicPr>
        <p:blipFill>
          <a:blip r:embed="rId5"/>
          <a:stretch>
            <a:fillRect/>
          </a:stretch>
        </p:blipFill>
        <p:spPr>
          <a:xfrm>
            <a:off x="2954637" y="1024261"/>
            <a:ext cx="5498700" cy="4124024"/>
          </a:xfrm>
          <a:prstGeom prst="rect">
            <a:avLst/>
          </a:prstGeom>
        </p:spPr>
      </p:pic>
      <p:sp>
        <p:nvSpPr>
          <p:cNvPr id="4" name="Content Placeholder 2">
            <a:extLst>
              <a:ext uri="{FF2B5EF4-FFF2-40B4-BE49-F238E27FC236}">
                <a16:creationId xmlns:a16="http://schemas.microsoft.com/office/drawing/2014/main" id="{B416EACE-848E-4579-2B41-F0283FB63C44}"/>
              </a:ext>
            </a:extLst>
          </p:cNvPr>
          <p:cNvSpPr txBox="1">
            <a:spLocks/>
          </p:cNvSpPr>
          <p:nvPr/>
        </p:nvSpPr>
        <p:spPr>
          <a:xfrm>
            <a:off x="8759982" y="1000679"/>
            <a:ext cx="4482830" cy="5104067"/>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600" b="1" u="sng" dirty="0">
                <a:latin typeface="Helvetica" pitchFamily="2" charset="0"/>
                <a:cs typeface="Arial" panose="020B0604020202020204" pitchFamily="34" charset="0"/>
              </a:rPr>
              <a:t>BI Mass spectrometry facility</a:t>
            </a:r>
            <a:endParaRPr lang="en-GB" sz="1600" dirty="0">
              <a:latin typeface="Helvetica" pitchFamily="2" charset="0"/>
              <a:cs typeface="Arial" panose="020B0604020202020204" pitchFamily="34" charset="0"/>
            </a:endParaRPr>
          </a:p>
          <a:p>
            <a:pPr marL="0" indent="0">
              <a:buFont typeface="Arial" panose="020B0604020202020204" pitchFamily="34" charset="0"/>
              <a:buNone/>
            </a:pPr>
            <a:r>
              <a:rPr lang="en-GB" sz="1600" dirty="0">
                <a:latin typeface="Helvetica" pitchFamily="2" charset="0"/>
                <a:cs typeface="Arial" panose="020B0604020202020204" pitchFamily="34" charset="0"/>
              </a:rPr>
              <a:t>David Oxley</a:t>
            </a:r>
          </a:p>
          <a:p>
            <a:pPr marL="0" indent="0">
              <a:buFont typeface="Arial" panose="020B0604020202020204" pitchFamily="34" charset="0"/>
              <a:buNone/>
            </a:pPr>
            <a:r>
              <a:rPr lang="en-GB" sz="1600" dirty="0">
                <a:latin typeface="Helvetica" pitchFamily="2" charset="0"/>
                <a:cs typeface="Arial" panose="020B0604020202020204" pitchFamily="34" charset="0"/>
              </a:rPr>
              <a:t>Lu Yu</a:t>
            </a:r>
          </a:p>
          <a:p>
            <a:pPr marL="0" indent="0">
              <a:buFont typeface="Arial" panose="020B0604020202020204" pitchFamily="34" charset="0"/>
              <a:buNone/>
            </a:pPr>
            <a:r>
              <a:rPr lang="en-GB" sz="1600" dirty="0" err="1">
                <a:latin typeface="Helvetica" pitchFamily="2" charset="0"/>
                <a:cs typeface="Arial" panose="020B0604020202020204" pitchFamily="34" charset="0"/>
              </a:rPr>
              <a:t>Kranthi</a:t>
            </a:r>
            <a:r>
              <a:rPr lang="en-GB" sz="1600" dirty="0">
                <a:latin typeface="Helvetica" pitchFamily="2" charset="0"/>
                <a:cs typeface="Arial" panose="020B0604020202020204" pitchFamily="34" charset="0"/>
              </a:rPr>
              <a:t> Yadav G</a:t>
            </a:r>
          </a:p>
          <a:p>
            <a:pPr marL="0" indent="0">
              <a:buFont typeface="Arial" panose="020B0604020202020204" pitchFamily="34" charset="0"/>
              <a:buNone/>
            </a:pPr>
            <a:endParaRPr lang="en-GB" sz="1600" u="sng" dirty="0">
              <a:latin typeface="Helvetica" pitchFamily="2" charset="0"/>
              <a:cs typeface="Arial" panose="020B0604020202020204" pitchFamily="34" charset="0"/>
            </a:endParaRPr>
          </a:p>
          <a:p>
            <a:pPr marL="0" indent="0">
              <a:buFont typeface="Arial" panose="020B0604020202020204" pitchFamily="34" charset="0"/>
              <a:buNone/>
            </a:pPr>
            <a:r>
              <a:rPr lang="en-GB" sz="1600" b="1" u="sng" dirty="0">
                <a:latin typeface="Helvetica" pitchFamily="2" charset="0"/>
                <a:cs typeface="Arial" panose="020B0604020202020204" pitchFamily="34" charset="0"/>
              </a:rPr>
              <a:t>Cell Guidance Systems</a:t>
            </a:r>
          </a:p>
          <a:p>
            <a:pPr marL="0" indent="0">
              <a:buFont typeface="Arial" panose="020B0604020202020204" pitchFamily="34" charset="0"/>
              <a:buNone/>
            </a:pPr>
            <a:r>
              <a:rPr lang="en-GB" sz="1600" dirty="0">
                <a:latin typeface="Helvetica" pitchFamily="2" charset="0"/>
                <a:cs typeface="Arial" panose="020B0604020202020204" pitchFamily="34" charset="0"/>
              </a:rPr>
              <a:t>Simon Rudge</a:t>
            </a:r>
          </a:p>
          <a:p>
            <a:pPr marL="0" indent="0">
              <a:buFont typeface="Arial" panose="020B0604020202020204" pitchFamily="34" charset="0"/>
              <a:buNone/>
            </a:pPr>
            <a:r>
              <a:rPr lang="en-GB" sz="1600" dirty="0">
                <a:latin typeface="Helvetica" pitchFamily="2" charset="0"/>
                <a:cs typeface="Arial" panose="020B0604020202020204" pitchFamily="34" charset="0"/>
              </a:rPr>
              <a:t>Michael Jones</a:t>
            </a:r>
          </a:p>
          <a:p>
            <a:pPr marL="0" indent="0">
              <a:buFont typeface="Arial" panose="020B0604020202020204" pitchFamily="34" charset="0"/>
              <a:buNone/>
            </a:pPr>
            <a:endParaRPr lang="en-GB" sz="1600" dirty="0">
              <a:latin typeface="Helvetica" pitchFamily="2" charset="0"/>
              <a:cs typeface="Arial" panose="020B0604020202020204" pitchFamily="34" charset="0"/>
            </a:endParaRPr>
          </a:p>
        </p:txBody>
      </p:sp>
      <p:pic>
        <p:nvPicPr>
          <p:cNvPr id="5" name="Picture 4">
            <a:extLst>
              <a:ext uri="{FF2B5EF4-FFF2-40B4-BE49-F238E27FC236}">
                <a16:creationId xmlns:a16="http://schemas.microsoft.com/office/drawing/2014/main" id="{268E44EA-E050-80C2-14C9-F43549BBF20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53351" y="5360291"/>
            <a:ext cx="1968233" cy="473448"/>
          </a:xfrm>
          <a:prstGeom prst="rect">
            <a:avLst/>
          </a:prstGeom>
        </p:spPr>
      </p:pic>
    </p:spTree>
    <p:extLst>
      <p:ext uri="{BB962C8B-B14F-4D97-AF65-F5344CB8AC3E}">
        <p14:creationId xmlns:p14="http://schemas.microsoft.com/office/powerpoint/2010/main" val="3075271997"/>
      </p:ext>
    </p:extLst>
  </p:cSld>
  <p:clrMapOvr>
    <a:masterClrMapping/>
  </p:clrMapOvr>
</p:sld>
</file>

<file path=ppt/theme/theme1.xml><?xml version="1.0" encoding="utf-8"?>
<a:theme xmlns:a="http://schemas.openxmlformats.org/drawingml/2006/main" name="Office Theme">
  <a:themeElements>
    <a:clrScheme name="BI colours">
      <a:dk1>
        <a:sysClr val="windowText" lastClr="000000"/>
      </a:dk1>
      <a:lt1>
        <a:sysClr val="window" lastClr="FFFFFF"/>
      </a:lt1>
      <a:dk2>
        <a:srgbClr val="332F6B"/>
      </a:dk2>
      <a:lt2>
        <a:srgbClr val="E7E6E6"/>
      </a:lt2>
      <a:accent1>
        <a:srgbClr val="00B0F0"/>
      </a:accent1>
      <a:accent2>
        <a:srgbClr val="332F6B"/>
      </a:accent2>
      <a:accent3>
        <a:srgbClr val="A5A5A5"/>
      </a:accent3>
      <a:accent4>
        <a:srgbClr val="00702A"/>
      </a:accent4>
      <a:accent5>
        <a:srgbClr val="EDC147"/>
      </a:accent5>
      <a:accent6>
        <a:srgbClr val="CC1F86"/>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nstitute slide template wide" id="{71DF6047-929B-4287-81E5-AE5514BE1EFB}" vid="{04E3358B-5170-4D30-97D2-247207B2E778}"/>
    </a:ext>
  </a:extLst>
</a:theme>
</file>

<file path=ppt/theme/theme2.xml><?xml version="1.0" encoding="utf-8"?>
<a:theme xmlns:a="http://schemas.openxmlformats.org/drawingml/2006/main" name="1_Office Theme">
  <a:themeElements>
    <a:clrScheme name="Custom 1">
      <a:dk1>
        <a:sysClr val="windowText" lastClr="000000"/>
      </a:dk1>
      <a:lt1>
        <a:sysClr val="window" lastClr="FFFFFF"/>
      </a:lt1>
      <a:dk2>
        <a:srgbClr val="24195D"/>
      </a:dk2>
      <a:lt2>
        <a:srgbClr val="E7E6E6"/>
      </a:lt2>
      <a:accent1>
        <a:srgbClr val="009FE3"/>
      </a:accent1>
      <a:accent2>
        <a:srgbClr val="24195D"/>
      </a:accent2>
      <a:accent3>
        <a:srgbClr val="A5A5A5"/>
      </a:accent3>
      <a:accent4>
        <a:srgbClr val="00702A"/>
      </a:accent4>
      <a:accent5>
        <a:srgbClr val="EDC147"/>
      </a:accent5>
      <a:accent6>
        <a:srgbClr val="CC1F86"/>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nstitute slide template wide" id="{71DF6047-929B-4287-81E5-AE5514BE1EFB}" vid="{5CCEA8A3-8E3F-4AA8-BF2B-7F88016740F8}"/>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A0E5C8E0AA7A04EBDADA181640DEF44" ma:contentTypeVersion="10" ma:contentTypeDescription="Create a new document." ma:contentTypeScope="" ma:versionID="eda104f0bdd3178a9e26b001ca178158">
  <xsd:schema xmlns:xsd="http://www.w3.org/2001/XMLSchema" xmlns:xs="http://www.w3.org/2001/XMLSchema" xmlns:p="http://schemas.microsoft.com/office/2006/metadata/properties" xmlns:ns2="25ea91b1-20a9-44d4-b2c3-5fec43c995fa" targetNamespace="http://schemas.microsoft.com/office/2006/metadata/properties" ma:root="true" ma:fieldsID="d186dc45e9793c4bc54644e6a21e4baf" ns2:_="">
    <xsd:import namespace="25ea91b1-20a9-44d4-b2c3-5fec43c995f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5ea91b1-20a9-44d4-b2c3-5fec43c995f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element name="MediaServiceSearchProperties" ma:index="17"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7812DE9-6BEC-445E-81DA-D54E9F08A25B}">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F417A1E0-EE35-4832-922B-7F52DEDA07C5}">
  <ds:schemaRefs>
    <ds:schemaRef ds:uri="http://schemas.microsoft.com/sharepoint/v3/contenttype/forms"/>
  </ds:schemaRefs>
</ds:datastoreItem>
</file>

<file path=customXml/itemProps3.xml><?xml version="1.0" encoding="utf-8"?>
<ds:datastoreItem xmlns:ds="http://schemas.openxmlformats.org/officeDocument/2006/customXml" ds:itemID="{B8564160-7B4E-4B6B-A0A0-7B1B6D8C34D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5ea91b1-20a9-44d4-b2c3-5fec43c995f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Institute slide template wide</Template>
  <TotalTime>2066</TotalTime>
  <Words>636</Words>
  <Application>Microsoft Macintosh PowerPoint</Application>
  <PresentationFormat>Widescreen</PresentationFormat>
  <Paragraphs>85</Paragraphs>
  <Slides>7</Slides>
  <Notes>7</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7</vt:i4>
      </vt:variant>
    </vt:vector>
  </HeadingPairs>
  <TitlesOfParts>
    <vt:vector size="13" baseType="lpstr">
      <vt:lpstr>Aptos</vt:lpstr>
      <vt:lpstr>Arial</vt:lpstr>
      <vt:lpstr>Calibri</vt:lpstr>
      <vt:lpstr>Helvetica</vt:lpstr>
      <vt:lpstr>Office Theme</vt:lpstr>
      <vt:lpstr>1_Office Theme</vt:lpstr>
      <vt:lpstr>Understanding histone citrullination  as an epigenetic modulator </vt:lpstr>
      <vt:lpstr>Histone H3 tail Post Translational Modifications (PTMs)</vt:lpstr>
      <vt:lpstr>Hypothesis</vt:lpstr>
      <vt:lpstr>Specific aims</vt:lpstr>
      <vt:lpstr>Approach to identify citrulline-specific readers and modulators</vt:lpstr>
      <vt:lpstr>Proteins identified H3K9me3 vs H3Cit8K9me3</vt:lpstr>
      <vt:lpstr>Acknowledgements</vt:lpstr>
    </vt:vector>
  </TitlesOfParts>
  <Company>Babraham Institute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Hinton</dc:creator>
  <cp:lastModifiedBy>N.P. Shriever</cp:lastModifiedBy>
  <cp:revision>49</cp:revision>
  <dcterms:created xsi:type="dcterms:W3CDTF">2021-02-17T15:41:01Z</dcterms:created>
  <dcterms:modified xsi:type="dcterms:W3CDTF">2024-07-05T12:04:30Z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0x0101005A0E5C8E0AA7A04EBDADA181640DEF44</vt:lpwstr>
  </property>
</Properties>
</file>