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8" r:id="rId2"/>
  </p:sldIdLst>
  <p:sldSz cx="32918400" cy="4480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634" userDrawn="1">
          <p15:clr>
            <a:srgbClr val="A4A3A4"/>
          </p15:clr>
        </p15:guide>
        <p15:guide id="3" pos="14071" userDrawn="1">
          <p15:clr>
            <a:srgbClr val="A4A3A4"/>
          </p15:clr>
        </p15:guide>
        <p15:guide id="4" orient="horz" pos="141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81F03"/>
    <a:srgbClr val="372A05"/>
    <a:srgbClr val="765A00"/>
    <a:srgbClr val="D9D9FF"/>
    <a:srgbClr val="006699"/>
    <a:srgbClr val="3399FF"/>
    <a:srgbClr val="CCFFFF"/>
    <a:srgbClr val="66CC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3447" autoAdjust="0"/>
  </p:normalViewPr>
  <p:slideViewPr>
    <p:cSldViewPr snapToGrid="0">
      <p:cViewPr>
        <p:scale>
          <a:sx n="45" d="100"/>
          <a:sy n="45" d="100"/>
        </p:scale>
        <p:origin x="1168" y="144"/>
      </p:cViewPr>
      <p:guideLst>
        <p:guide pos="6634"/>
        <p:guide pos="14071"/>
        <p:guide orient="horz" pos="1411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8" d="100"/>
          <a:sy n="48" d="100"/>
        </p:scale>
        <p:origin x="2752" y="2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ED81D-297A-4269-BC4C-5C5CC205716A}" type="datetimeFigureOut">
              <a:rPr lang="en-US" smtClean="0"/>
              <a:t>6/22/24</a:t>
            </a:fld>
            <a:endParaRPr lang="en-US"/>
          </a:p>
        </p:txBody>
      </p:sp>
      <p:sp>
        <p:nvSpPr>
          <p:cNvPr id="4" name="Slide Image Placeholder 3"/>
          <p:cNvSpPr>
            <a:spLocks noGrp="1" noRot="1" noChangeAspect="1"/>
          </p:cNvSpPr>
          <p:nvPr>
            <p:ph type="sldImg" idx="2"/>
          </p:nvPr>
        </p:nvSpPr>
        <p:spPr>
          <a:xfrm>
            <a:off x="2295525" y="1143000"/>
            <a:ext cx="22669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CC393-8B07-441A-BC65-EB0F5D0783B6}" type="slidenum">
              <a:rPr lang="en-US" smtClean="0"/>
              <a:t>‹#›</a:t>
            </a:fld>
            <a:endParaRPr lang="en-US"/>
          </a:p>
        </p:txBody>
      </p:sp>
    </p:spTree>
    <p:extLst>
      <p:ext uri="{BB962C8B-B14F-4D97-AF65-F5344CB8AC3E}">
        <p14:creationId xmlns:p14="http://schemas.microsoft.com/office/powerpoint/2010/main" val="3174581231"/>
      </p:ext>
    </p:extLst>
  </p:cSld>
  <p:clrMap bg1="lt1" tx1="dk1" bg2="lt2" tx2="dk2" accent1="accent1" accent2="accent2" accent3="accent3" accent4="accent4" accent5="accent5" accent6="accent6" hlink="hlink" folHlink="folHlink"/>
  <p:notesStyle>
    <a:lvl1pPr marL="0" algn="l" defTabSz="4213555" rtl="0" eaLnBrk="1" latinLnBrk="0" hangingPunct="1">
      <a:defRPr sz="5530" kern="1200">
        <a:solidFill>
          <a:schemeClr val="tx1"/>
        </a:solidFill>
        <a:latin typeface="+mn-lt"/>
        <a:ea typeface="+mn-ea"/>
        <a:cs typeface="+mn-cs"/>
      </a:defRPr>
    </a:lvl1pPr>
    <a:lvl2pPr marL="2106778" algn="l" defTabSz="4213555" rtl="0" eaLnBrk="1" latinLnBrk="0" hangingPunct="1">
      <a:defRPr sz="5530" kern="1200">
        <a:solidFill>
          <a:schemeClr val="tx1"/>
        </a:solidFill>
        <a:latin typeface="+mn-lt"/>
        <a:ea typeface="+mn-ea"/>
        <a:cs typeface="+mn-cs"/>
      </a:defRPr>
    </a:lvl2pPr>
    <a:lvl3pPr marL="4213555" algn="l" defTabSz="4213555" rtl="0" eaLnBrk="1" latinLnBrk="0" hangingPunct="1">
      <a:defRPr sz="5530" kern="1200">
        <a:solidFill>
          <a:schemeClr val="tx1"/>
        </a:solidFill>
        <a:latin typeface="+mn-lt"/>
        <a:ea typeface="+mn-ea"/>
        <a:cs typeface="+mn-cs"/>
      </a:defRPr>
    </a:lvl3pPr>
    <a:lvl4pPr marL="6320333" algn="l" defTabSz="4213555" rtl="0" eaLnBrk="1" latinLnBrk="0" hangingPunct="1">
      <a:defRPr sz="5530" kern="1200">
        <a:solidFill>
          <a:schemeClr val="tx1"/>
        </a:solidFill>
        <a:latin typeface="+mn-lt"/>
        <a:ea typeface="+mn-ea"/>
        <a:cs typeface="+mn-cs"/>
      </a:defRPr>
    </a:lvl4pPr>
    <a:lvl5pPr marL="8427110" algn="l" defTabSz="4213555" rtl="0" eaLnBrk="1" latinLnBrk="0" hangingPunct="1">
      <a:defRPr sz="5530" kern="1200">
        <a:solidFill>
          <a:schemeClr val="tx1"/>
        </a:solidFill>
        <a:latin typeface="+mn-lt"/>
        <a:ea typeface="+mn-ea"/>
        <a:cs typeface="+mn-cs"/>
      </a:defRPr>
    </a:lvl5pPr>
    <a:lvl6pPr marL="10533888" algn="l" defTabSz="4213555" rtl="0" eaLnBrk="1" latinLnBrk="0" hangingPunct="1">
      <a:defRPr sz="5530" kern="1200">
        <a:solidFill>
          <a:schemeClr val="tx1"/>
        </a:solidFill>
        <a:latin typeface="+mn-lt"/>
        <a:ea typeface="+mn-ea"/>
        <a:cs typeface="+mn-cs"/>
      </a:defRPr>
    </a:lvl6pPr>
    <a:lvl7pPr marL="12640666" algn="l" defTabSz="4213555" rtl="0" eaLnBrk="1" latinLnBrk="0" hangingPunct="1">
      <a:defRPr sz="5530" kern="1200">
        <a:solidFill>
          <a:schemeClr val="tx1"/>
        </a:solidFill>
        <a:latin typeface="+mn-lt"/>
        <a:ea typeface="+mn-ea"/>
        <a:cs typeface="+mn-cs"/>
      </a:defRPr>
    </a:lvl7pPr>
    <a:lvl8pPr marL="14747443" algn="l" defTabSz="4213555" rtl="0" eaLnBrk="1" latinLnBrk="0" hangingPunct="1">
      <a:defRPr sz="5530" kern="1200">
        <a:solidFill>
          <a:schemeClr val="tx1"/>
        </a:solidFill>
        <a:latin typeface="+mn-lt"/>
        <a:ea typeface="+mn-ea"/>
        <a:cs typeface="+mn-cs"/>
      </a:defRPr>
    </a:lvl8pPr>
    <a:lvl9pPr marL="16854221" algn="l" defTabSz="4213555" rtl="0" eaLnBrk="1" latinLnBrk="0" hangingPunct="1">
      <a:defRPr sz="553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332771"/>
            <a:ext cx="27980640" cy="15598987"/>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533315"/>
            <a:ext cx="24688800" cy="10817645"/>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76A1F1-C499-470A-ABE4-EAF86697ED5E}" type="datetimeFigureOut">
              <a:rPr lang="en-US" smtClean="0"/>
              <a:t>6/22/24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E27DB-18C9-426B-9896-2BB470DA9AE6}" type="slidenum">
              <a:rPr lang="en-US" smtClean="0"/>
              <a:t>‹#›</a:t>
            </a:fld>
            <a:endParaRPr lang="en-US"/>
          </a:p>
        </p:txBody>
      </p:sp>
    </p:spTree>
    <p:extLst>
      <p:ext uri="{BB962C8B-B14F-4D97-AF65-F5344CB8AC3E}">
        <p14:creationId xmlns:p14="http://schemas.microsoft.com/office/powerpoint/2010/main" val="153581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6A1F1-C499-470A-ABE4-EAF86697ED5E}" type="datetimeFigureOut">
              <a:rPr lang="en-US" smtClean="0"/>
              <a:t>6/22/24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E27DB-18C9-426B-9896-2BB470DA9AE6}" type="slidenum">
              <a:rPr lang="en-US" smtClean="0"/>
              <a:t>‹#›</a:t>
            </a:fld>
            <a:endParaRPr lang="en-US"/>
          </a:p>
        </p:txBody>
      </p:sp>
    </p:spTree>
    <p:extLst>
      <p:ext uri="{BB962C8B-B14F-4D97-AF65-F5344CB8AC3E}">
        <p14:creationId xmlns:p14="http://schemas.microsoft.com/office/powerpoint/2010/main" val="263550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85483"/>
            <a:ext cx="7098030" cy="379706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85483"/>
            <a:ext cx="20882610" cy="3797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6A1F1-C499-470A-ABE4-EAF86697ED5E}" type="datetimeFigureOut">
              <a:rPr lang="en-US" smtClean="0"/>
              <a:t>6/22/24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E27DB-18C9-426B-9896-2BB470DA9AE6}" type="slidenum">
              <a:rPr lang="en-US" smtClean="0"/>
              <a:t>‹#›</a:t>
            </a:fld>
            <a:endParaRPr lang="en-US"/>
          </a:p>
        </p:txBody>
      </p:sp>
    </p:spTree>
    <p:extLst>
      <p:ext uri="{BB962C8B-B14F-4D97-AF65-F5344CB8AC3E}">
        <p14:creationId xmlns:p14="http://schemas.microsoft.com/office/powerpoint/2010/main" val="79384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6A1F1-C499-470A-ABE4-EAF86697ED5E}" type="datetimeFigureOut">
              <a:rPr lang="en-US" smtClean="0"/>
              <a:t>6/22/24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E27DB-18C9-426B-9896-2BB470DA9AE6}" type="slidenum">
              <a:rPr lang="en-US" smtClean="0"/>
              <a:t>‹#›</a:t>
            </a:fld>
            <a:endParaRPr lang="en-US"/>
          </a:p>
        </p:txBody>
      </p:sp>
    </p:spTree>
    <p:extLst>
      <p:ext uri="{BB962C8B-B14F-4D97-AF65-F5344CB8AC3E}">
        <p14:creationId xmlns:p14="http://schemas.microsoft.com/office/powerpoint/2010/main" val="295228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1170298"/>
            <a:ext cx="28392120" cy="18637882"/>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984501"/>
            <a:ext cx="28392120" cy="9801222"/>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6A1F1-C499-470A-ABE4-EAF86697ED5E}" type="datetimeFigureOut">
              <a:rPr lang="en-US" smtClean="0"/>
              <a:t>6/22/24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E27DB-18C9-426B-9896-2BB470DA9AE6}" type="slidenum">
              <a:rPr lang="en-US" smtClean="0"/>
              <a:t>‹#›</a:t>
            </a:fld>
            <a:endParaRPr lang="en-US"/>
          </a:p>
        </p:txBody>
      </p:sp>
    </p:spTree>
    <p:extLst>
      <p:ext uri="{BB962C8B-B14F-4D97-AF65-F5344CB8AC3E}">
        <p14:creationId xmlns:p14="http://schemas.microsoft.com/office/powerpoint/2010/main" val="254157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927416"/>
            <a:ext cx="13990320" cy="28428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927416"/>
            <a:ext cx="13990320" cy="28428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76A1F1-C499-470A-ABE4-EAF86697ED5E}" type="datetimeFigureOut">
              <a:rPr lang="en-US" smtClean="0"/>
              <a:t>6/22/24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E27DB-18C9-426B-9896-2BB470DA9AE6}" type="slidenum">
              <a:rPr lang="en-US" smtClean="0"/>
              <a:t>‹#›</a:t>
            </a:fld>
            <a:endParaRPr lang="en-US"/>
          </a:p>
        </p:txBody>
      </p:sp>
    </p:spTree>
    <p:extLst>
      <p:ext uri="{BB962C8B-B14F-4D97-AF65-F5344CB8AC3E}">
        <p14:creationId xmlns:p14="http://schemas.microsoft.com/office/powerpoint/2010/main" val="421890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85493"/>
            <a:ext cx="28392120" cy="8660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983598"/>
            <a:ext cx="13926024" cy="5382892"/>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366490"/>
            <a:ext cx="13926024" cy="24072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983598"/>
            <a:ext cx="13994608" cy="5382892"/>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366490"/>
            <a:ext cx="13994608" cy="24072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76A1F1-C499-470A-ABE4-EAF86697ED5E}" type="datetimeFigureOut">
              <a:rPr lang="en-US" smtClean="0"/>
              <a:t>6/22/24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0E27DB-18C9-426B-9896-2BB470DA9AE6}" type="slidenum">
              <a:rPr lang="en-US" smtClean="0"/>
              <a:t>‹#›</a:t>
            </a:fld>
            <a:endParaRPr lang="en-US"/>
          </a:p>
        </p:txBody>
      </p:sp>
    </p:spTree>
    <p:extLst>
      <p:ext uri="{BB962C8B-B14F-4D97-AF65-F5344CB8AC3E}">
        <p14:creationId xmlns:p14="http://schemas.microsoft.com/office/powerpoint/2010/main" val="366963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76A1F1-C499-470A-ABE4-EAF86697ED5E}" type="datetimeFigureOut">
              <a:rPr lang="en-US" smtClean="0"/>
              <a:t>6/22/24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0E27DB-18C9-426B-9896-2BB470DA9AE6}" type="slidenum">
              <a:rPr lang="en-US" smtClean="0"/>
              <a:t>‹#›</a:t>
            </a:fld>
            <a:endParaRPr lang="en-US"/>
          </a:p>
        </p:txBody>
      </p:sp>
    </p:spTree>
    <p:extLst>
      <p:ext uri="{BB962C8B-B14F-4D97-AF65-F5344CB8AC3E}">
        <p14:creationId xmlns:p14="http://schemas.microsoft.com/office/powerpoint/2010/main" val="291202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6A1F1-C499-470A-ABE4-EAF86697ED5E}" type="datetimeFigureOut">
              <a:rPr lang="en-US" smtClean="0"/>
              <a:t>6/22/24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0E27DB-18C9-426B-9896-2BB470DA9AE6}" type="slidenum">
              <a:rPr lang="en-US" smtClean="0"/>
              <a:t>‹#›</a:t>
            </a:fld>
            <a:endParaRPr lang="en-US"/>
          </a:p>
        </p:txBody>
      </p:sp>
    </p:spTree>
    <p:extLst>
      <p:ext uri="{BB962C8B-B14F-4D97-AF65-F5344CB8AC3E}">
        <p14:creationId xmlns:p14="http://schemas.microsoft.com/office/powerpoint/2010/main" val="216589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87040"/>
            <a:ext cx="10617041" cy="1045464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451186"/>
            <a:ext cx="16664940" cy="31841017"/>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441680"/>
            <a:ext cx="10617041" cy="24902375"/>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1E76A1F1-C499-470A-ABE4-EAF86697ED5E}" type="datetimeFigureOut">
              <a:rPr lang="en-US" smtClean="0"/>
              <a:t>6/22/24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E27DB-18C9-426B-9896-2BB470DA9AE6}" type="slidenum">
              <a:rPr lang="en-US" smtClean="0"/>
              <a:t>‹#›</a:t>
            </a:fld>
            <a:endParaRPr lang="en-US"/>
          </a:p>
        </p:txBody>
      </p:sp>
    </p:spTree>
    <p:extLst>
      <p:ext uri="{BB962C8B-B14F-4D97-AF65-F5344CB8AC3E}">
        <p14:creationId xmlns:p14="http://schemas.microsoft.com/office/powerpoint/2010/main" val="230993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87040"/>
            <a:ext cx="10617041" cy="1045464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451186"/>
            <a:ext cx="16664940" cy="31841017"/>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441680"/>
            <a:ext cx="10617041" cy="24902375"/>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1E76A1F1-C499-470A-ABE4-EAF86697ED5E}" type="datetimeFigureOut">
              <a:rPr lang="en-US" smtClean="0"/>
              <a:t>6/22/24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E27DB-18C9-426B-9896-2BB470DA9AE6}" type="slidenum">
              <a:rPr lang="en-US" smtClean="0"/>
              <a:t>‹#›</a:t>
            </a:fld>
            <a:endParaRPr lang="en-US"/>
          </a:p>
        </p:txBody>
      </p:sp>
    </p:spTree>
    <p:extLst>
      <p:ext uri="{BB962C8B-B14F-4D97-AF65-F5344CB8AC3E}">
        <p14:creationId xmlns:p14="http://schemas.microsoft.com/office/powerpoint/2010/main" val="55585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85493"/>
            <a:ext cx="28392120" cy="8660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927416"/>
            <a:ext cx="28392120" cy="284287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1528163"/>
            <a:ext cx="7406640" cy="2385483"/>
          </a:xfrm>
          <a:prstGeom prst="rect">
            <a:avLst/>
          </a:prstGeom>
        </p:spPr>
        <p:txBody>
          <a:bodyPr vert="horz" lIns="91440" tIns="45720" rIns="91440" bIns="45720" rtlCol="0" anchor="ctr"/>
          <a:lstStyle>
            <a:lvl1pPr algn="l">
              <a:defRPr sz="4320">
                <a:solidFill>
                  <a:schemeClr val="tx1">
                    <a:tint val="75000"/>
                  </a:schemeClr>
                </a:solidFill>
              </a:defRPr>
            </a:lvl1pPr>
          </a:lstStyle>
          <a:p>
            <a:fld id="{1E76A1F1-C499-470A-ABE4-EAF86697ED5E}" type="datetimeFigureOut">
              <a:rPr lang="en-US" smtClean="0"/>
              <a:t>6/22/24</a:t>
            </a:fld>
            <a:endParaRPr lang="en-US"/>
          </a:p>
        </p:txBody>
      </p:sp>
      <p:sp>
        <p:nvSpPr>
          <p:cNvPr id="5" name="Footer Placeholder 4"/>
          <p:cNvSpPr>
            <a:spLocks noGrp="1"/>
          </p:cNvSpPr>
          <p:nvPr>
            <p:ph type="ftr" sz="quarter" idx="3"/>
          </p:nvPr>
        </p:nvSpPr>
        <p:spPr>
          <a:xfrm>
            <a:off x="10904220" y="41528163"/>
            <a:ext cx="11109960" cy="2385483"/>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1528163"/>
            <a:ext cx="7406640" cy="2385483"/>
          </a:xfrm>
          <a:prstGeom prst="rect">
            <a:avLst/>
          </a:prstGeom>
        </p:spPr>
        <p:txBody>
          <a:bodyPr vert="horz" lIns="91440" tIns="45720" rIns="91440" bIns="45720" rtlCol="0" anchor="ctr"/>
          <a:lstStyle>
            <a:lvl1pPr algn="r">
              <a:defRPr sz="4320">
                <a:solidFill>
                  <a:schemeClr val="tx1">
                    <a:tint val="75000"/>
                  </a:schemeClr>
                </a:solidFill>
              </a:defRPr>
            </a:lvl1pPr>
          </a:lstStyle>
          <a:p>
            <a:fld id="{A80E27DB-18C9-426B-9896-2BB470DA9AE6}" type="slidenum">
              <a:rPr lang="en-US" smtClean="0"/>
              <a:t>‹#›</a:t>
            </a:fld>
            <a:endParaRPr lang="en-US"/>
          </a:p>
        </p:txBody>
      </p:sp>
    </p:spTree>
    <p:extLst>
      <p:ext uri="{BB962C8B-B14F-4D97-AF65-F5344CB8AC3E}">
        <p14:creationId xmlns:p14="http://schemas.microsoft.com/office/powerpoint/2010/main" val="1236206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3.bin"/><Relationship Id="rId18" Type="http://schemas.openxmlformats.org/officeDocument/2006/relationships/image" Target="../media/image13.png"/><Relationship Id="rId26" Type="http://schemas.openxmlformats.org/officeDocument/2006/relationships/image" Target="../media/image18.emf"/><Relationship Id="rId39" Type="http://schemas.openxmlformats.org/officeDocument/2006/relationships/image" Target="../media/image26.emf"/><Relationship Id="rId21" Type="http://schemas.openxmlformats.org/officeDocument/2006/relationships/image" Target="../media/image15.emf"/><Relationship Id="rId34" Type="http://schemas.openxmlformats.org/officeDocument/2006/relationships/oleObject" Target="../embeddings/oleObject9.bin"/><Relationship Id="rId7"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11.jpeg"/><Relationship Id="rId20" Type="http://schemas.openxmlformats.org/officeDocument/2006/relationships/oleObject" Target="../embeddings/oleObject4.bin"/><Relationship Id="rId29" Type="http://schemas.openxmlformats.org/officeDocument/2006/relationships/image" Target="../media/image21.jpeg"/><Relationship Id="rId41" Type="http://schemas.openxmlformats.org/officeDocument/2006/relationships/image" Target="../media/image27.emf"/><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oleObject" Target="../embeddings/oleObject2.bin"/><Relationship Id="rId24" Type="http://schemas.openxmlformats.org/officeDocument/2006/relationships/image" Target="../media/image17.emf"/><Relationship Id="rId32" Type="http://schemas.openxmlformats.org/officeDocument/2006/relationships/oleObject" Target="../embeddings/oleObject8.bin"/><Relationship Id="rId37" Type="http://schemas.openxmlformats.org/officeDocument/2006/relationships/image" Target="../media/image25.emf"/><Relationship Id="rId40" Type="http://schemas.openxmlformats.org/officeDocument/2006/relationships/oleObject" Target="../embeddings/oleObject12.bin"/><Relationship Id="rId5" Type="http://schemas.openxmlformats.org/officeDocument/2006/relationships/image" Target="../media/image4.png"/><Relationship Id="rId15" Type="http://schemas.openxmlformats.org/officeDocument/2006/relationships/image" Target="../media/image10.png"/><Relationship Id="rId23" Type="http://schemas.openxmlformats.org/officeDocument/2006/relationships/oleObject" Target="../embeddings/oleObject5.bin"/><Relationship Id="rId28" Type="http://schemas.openxmlformats.org/officeDocument/2006/relationships/image" Target="../media/image20.png"/><Relationship Id="rId36" Type="http://schemas.openxmlformats.org/officeDocument/2006/relationships/oleObject" Target="../embeddings/oleObject10.bin"/><Relationship Id="rId10" Type="http://schemas.openxmlformats.org/officeDocument/2006/relationships/image" Target="../media/image7.emf"/><Relationship Id="rId19" Type="http://schemas.openxmlformats.org/officeDocument/2006/relationships/image" Target="../media/image14.png"/><Relationship Id="rId31" Type="http://schemas.openxmlformats.org/officeDocument/2006/relationships/image" Target="../media/image22.emf"/><Relationship Id="rId4" Type="http://schemas.openxmlformats.org/officeDocument/2006/relationships/image" Target="../media/image3.png"/><Relationship Id="rId9" Type="http://schemas.openxmlformats.org/officeDocument/2006/relationships/oleObject" Target="../embeddings/oleObject1.bin"/><Relationship Id="rId14" Type="http://schemas.openxmlformats.org/officeDocument/2006/relationships/image" Target="../media/image9.emf"/><Relationship Id="rId22" Type="http://schemas.openxmlformats.org/officeDocument/2006/relationships/image" Target="../media/image16.png"/><Relationship Id="rId27" Type="http://schemas.openxmlformats.org/officeDocument/2006/relationships/image" Target="../media/image19.png"/><Relationship Id="rId30" Type="http://schemas.openxmlformats.org/officeDocument/2006/relationships/oleObject" Target="../embeddings/oleObject7.bin"/><Relationship Id="rId35" Type="http://schemas.openxmlformats.org/officeDocument/2006/relationships/image" Target="../media/image24.emf"/><Relationship Id="rId8" Type="http://schemas.openxmlformats.org/officeDocument/2006/relationships/image" Target="../media/image6.png"/><Relationship Id="rId3" Type="http://schemas.openxmlformats.org/officeDocument/2006/relationships/image" Target="../media/image2.jpeg"/><Relationship Id="rId12" Type="http://schemas.openxmlformats.org/officeDocument/2006/relationships/image" Target="../media/image8.emf"/><Relationship Id="rId17" Type="http://schemas.openxmlformats.org/officeDocument/2006/relationships/image" Target="../media/image12.jpeg"/><Relationship Id="rId25" Type="http://schemas.openxmlformats.org/officeDocument/2006/relationships/oleObject" Target="../embeddings/oleObject6.bin"/><Relationship Id="rId33" Type="http://schemas.openxmlformats.org/officeDocument/2006/relationships/image" Target="../media/image23.emf"/><Relationship Id="rId38"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1F03"/>
        </a:solidFill>
        <a:effectLst/>
      </p:bgPr>
    </p:bg>
    <p:spTree>
      <p:nvGrpSpPr>
        <p:cNvPr id="1" name=""/>
        <p:cNvGrpSpPr/>
        <p:nvPr/>
      </p:nvGrpSpPr>
      <p:grpSpPr>
        <a:xfrm>
          <a:off x="0" y="0"/>
          <a:ext cx="0" cy="0"/>
          <a:chOff x="0" y="0"/>
          <a:chExt cx="0" cy="0"/>
        </a:xfrm>
      </p:grpSpPr>
      <p:sp>
        <p:nvSpPr>
          <p:cNvPr id="52" name="Rectangle 51"/>
          <p:cNvSpPr/>
          <p:nvPr/>
        </p:nvSpPr>
        <p:spPr>
          <a:xfrm>
            <a:off x="24742419" y="6799792"/>
            <a:ext cx="7805159" cy="9660849"/>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7" dirty="0"/>
          </a:p>
        </p:txBody>
      </p:sp>
      <p:sp>
        <p:nvSpPr>
          <p:cNvPr id="4" name="Rectangle 3">
            <a:extLst>
              <a:ext uri="{FF2B5EF4-FFF2-40B4-BE49-F238E27FC236}">
                <a16:creationId xmlns:a16="http://schemas.microsoft.com/office/drawing/2014/main" id="{7B18AFC6-CCB3-4677-A473-5A0A2B58D636}"/>
              </a:ext>
            </a:extLst>
          </p:cNvPr>
          <p:cNvSpPr/>
          <p:nvPr/>
        </p:nvSpPr>
        <p:spPr>
          <a:xfrm>
            <a:off x="4558595" y="480415"/>
            <a:ext cx="23558753" cy="4506923"/>
          </a:xfrm>
          <a:prstGeom prst="rect">
            <a:avLst/>
          </a:prstGeom>
          <a:solidFill>
            <a:srgbClr val="FFCC00"/>
          </a:solidFill>
          <a:ln w="76200">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157"/>
          </a:p>
        </p:txBody>
      </p:sp>
      <p:sp>
        <p:nvSpPr>
          <p:cNvPr id="6" name="TextBox 5">
            <a:extLst>
              <a:ext uri="{FF2B5EF4-FFF2-40B4-BE49-F238E27FC236}">
                <a16:creationId xmlns:a16="http://schemas.microsoft.com/office/drawing/2014/main" id="{A761DC20-E513-471D-8697-1C4F8E9EF587}"/>
              </a:ext>
            </a:extLst>
          </p:cNvPr>
          <p:cNvSpPr txBox="1"/>
          <p:nvPr/>
        </p:nvSpPr>
        <p:spPr>
          <a:xfrm>
            <a:off x="4564509" y="448317"/>
            <a:ext cx="23552840" cy="2308324"/>
          </a:xfrm>
          <a:prstGeom prst="rect">
            <a:avLst/>
          </a:prstGeom>
          <a:solidFill>
            <a:srgbClr val="FFCC00"/>
          </a:solidFill>
        </p:spPr>
        <p:txBody>
          <a:bodyPr wrap="square" rtlCol="0">
            <a:spAutoFit/>
          </a:bodyPr>
          <a:lstStyle/>
          <a:p>
            <a:pPr algn="ctr"/>
            <a:r>
              <a:rPr lang="en-US" sz="7200" b="0" i="0" dirty="0">
                <a:solidFill>
                  <a:srgbClr val="242424"/>
                </a:solidFill>
                <a:effectLst/>
                <a:highlight>
                  <a:srgbClr val="FFCC00"/>
                </a:highlight>
                <a:latin typeface="Times New Roman" panose="02020603050405020304" pitchFamily="18" charset="0"/>
                <a:cs typeface="Times New Roman" panose="02020603050405020304" pitchFamily="18" charset="0"/>
              </a:rPr>
              <a:t>Cardiac PAD2 Expression and Myocardial Citrullination Decline with Age in Female Mice Independent of Estrogen</a:t>
            </a:r>
            <a:endParaRPr lang="en-US" sz="79400" dirty="0">
              <a:highlight>
                <a:srgbClr val="FFCC00"/>
              </a:highligh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22032CB-31AC-4E37-AB01-47D3F341FA60}"/>
              </a:ext>
            </a:extLst>
          </p:cNvPr>
          <p:cNvSpPr txBox="1"/>
          <p:nvPr/>
        </p:nvSpPr>
        <p:spPr>
          <a:xfrm>
            <a:off x="4558594" y="2795329"/>
            <a:ext cx="23500491" cy="1160959"/>
          </a:xfrm>
          <a:prstGeom prst="rect">
            <a:avLst/>
          </a:prstGeom>
          <a:solidFill>
            <a:srgbClr val="FFCC00"/>
          </a:solidFill>
        </p:spPr>
        <p:txBody>
          <a:bodyPr wrap="square" rtlCol="0">
            <a:spAutoFit/>
          </a:bodyPr>
          <a:lstStyle/>
          <a:p>
            <a:pPr algn="ctr"/>
            <a:r>
              <a:rPr lang="en-US" sz="3472" dirty="0">
                <a:latin typeface="Times New Roman" panose="02020603050405020304" pitchFamily="18" charset="0"/>
                <a:cs typeface="Times New Roman" panose="02020603050405020304" pitchFamily="18" charset="0"/>
              </a:rPr>
              <a:t>Samantha K. Shorthill</a:t>
            </a:r>
            <a:r>
              <a:rPr lang="en-US" sz="3472" baseline="30000" dirty="0">
                <a:latin typeface="Times New Roman" panose="02020603050405020304" pitchFamily="18" charset="0"/>
                <a:cs typeface="Times New Roman" panose="02020603050405020304" pitchFamily="18" charset="0"/>
              </a:rPr>
              <a:t>1</a:t>
            </a:r>
            <a:r>
              <a:rPr lang="en-US" sz="3472" dirty="0">
                <a:latin typeface="Times New Roman" panose="02020603050405020304" pitchFamily="18" charset="0"/>
                <a:cs typeface="Times New Roman" panose="02020603050405020304" pitchFamily="18" charset="0"/>
              </a:rPr>
              <a:t>, Aykhan F. Yusifov</a:t>
            </a:r>
            <a:r>
              <a:rPr lang="en-US" sz="3472" baseline="30000" dirty="0">
                <a:latin typeface="Times New Roman" panose="02020603050405020304" pitchFamily="18" charset="0"/>
                <a:cs typeface="Times New Roman" panose="02020603050405020304" pitchFamily="18" charset="0"/>
              </a:rPr>
              <a:t>1</a:t>
            </a:r>
            <a:r>
              <a:rPr lang="en-US" sz="3472" dirty="0">
                <a:latin typeface="Times New Roman" panose="02020603050405020304" pitchFamily="18" charset="0"/>
                <a:cs typeface="Times New Roman" panose="02020603050405020304" pitchFamily="18" charset="0"/>
              </a:rPr>
              <a:t>, Joshua P. Thornburg</a:t>
            </a:r>
            <a:r>
              <a:rPr lang="en-US" sz="3472" baseline="30000" dirty="0">
                <a:latin typeface="Times New Roman" panose="02020603050405020304" pitchFamily="18" charset="0"/>
                <a:cs typeface="Times New Roman" panose="02020603050405020304" pitchFamily="18" charset="0"/>
              </a:rPr>
              <a:t>1</a:t>
            </a:r>
            <a:r>
              <a:rPr lang="en-US" sz="3472" dirty="0">
                <a:latin typeface="Times New Roman" panose="02020603050405020304" pitchFamily="18" charset="0"/>
                <a:cs typeface="Times New Roman" panose="02020603050405020304" pitchFamily="18" charset="0"/>
              </a:rPr>
              <a:t>, Finley R. Klinger</a:t>
            </a:r>
            <a:r>
              <a:rPr lang="en-US" sz="3472" baseline="30000" dirty="0">
                <a:latin typeface="Times New Roman" panose="02020603050405020304" pitchFamily="18" charset="0"/>
                <a:cs typeface="Times New Roman" panose="02020603050405020304" pitchFamily="18" charset="0"/>
              </a:rPr>
              <a:t>1</a:t>
            </a:r>
            <a:r>
              <a:rPr lang="en-US" sz="3472" dirty="0">
                <a:latin typeface="Times New Roman" panose="02020603050405020304" pitchFamily="18" charset="0"/>
                <a:cs typeface="Times New Roman" panose="02020603050405020304" pitchFamily="18" charset="0"/>
              </a:rPr>
              <a:t>, Benjamin D. McNair</a:t>
            </a:r>
            <a:r>
              <a:rPr lang="en-US" sz="3472" baseline="30000" dirty="0">
                <a:latin typeface="Times New Roman" panose="02020603050405020304" pitchFamily="18" charset="0"/>
                <a:cs typeface="Times New Roman" panose="02020603050405020304" pitchFamily="18" charset="0"/>
              </a:rPr>
              <a:t>1</a:t>
            </a:r>
            <a:r>
              <a:rPr lang="en-US" sz="3472" dirty="0">
                <a:latin typeface="Times New Roman" panose="02020603050405020304" pitchFamily="18" charset="0"/>
                <a:cs typeface="Times New Roman" panose="02020603050405020304" pitchFamily="18" charset="0"/>
              </a:rPr>
              <a:t>, Brian D. Cherrington</a:t>
            </a:r>
            <a:r>
              <a:rPr lang="en-US" sz="3472" baseline="30000" dirty="0">
                <a:latin typeface="Times New Roman" panose="02020603050405020304" pitchFamily="18" charset="0"/>
                <a:cs typeface="Times New Roman" panose="02020603050405020304" pitchFamily="18" charset="0"/>
              </a:rPr>
              <a:t>2</a:t>
            </a:r>
            <a:r>
              <a:rPr lang="en-US" sz="3472" dirty="0">
                <a:latin typeface="Times New Roman" panose="02020603050405020304" pitchFamily="18" charset="0"/>
                <a:cs typeface="Times New Roman" panose="02020603050405020304" pitchFamily="18" charset="0"/>
              </a:rPr>
              <a:t>, Kathleen C. Woulfe</a:t>
            </a:r>
            <a:r>
              <a:rPr lang="en-US" sz="3472" baseline="30000" dirty="0">
                <a:latin typeface="Times New Roman" panose="02020603050405020304" pitchFamily="18" charset="0"/>
                <a:cs typeface="Times New Roman" panose="02020603050405020304" pitchFamily="18" charset="0"/>
              </a:rPr>
              <a:t>3</a:t>
            </a:r>
            <a:r>
              <a:rPr lang="en-US" sz="3472" dirty="0">
                <a:latin typeface="Times New Roman" panose="02020603050405020304" pitchFamily="18" charset="0"/>
                <a:cs typeface="Times New Roman" panose="02020603050405020304" pitchFamily="18" charset="0"/>
              </a:rPr>
              <a:t>, Danielle R. Bruns</a:t>
            </a:r>
            <a:r>
              <a:rPr lang="en-US" sz="3472" baseline="30000" dirty="0">
                <a:latin typeface="Times New Roman" panose="02020603050405020304" pitchFamily="18" charset="0"/>
                <a:cs typeface="Times New Roman" panose="02020603050405020304" pitchFamily="18" charset="0"/>
              </a:rPr>
              <a:t>1,2</a:t>
            </a:r>
            <a:endParaRPr lang="en-US" sz="3472"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25D7AD3-8A8C-49E7-9461-08B40CC188AE}"/>
              </a:ext>
            </a:extLst>
          </p:cNvPr>
          <p:cNvSpPr txBox="1"/>
          <p:nvPr/>
        </p:nvSpPr>
        <p:spPr>
          <a:xfrm>
            <a:off x="4647180" y="3924309"/>
            <a:ext cx="23411905" cy="967099"/>
          </a:xfrm>
          <a:prstGeom prst="rect">
            <a:avLst/>
          </a:prstGeom>
          <a:solidFill>
            <a:srgbClr val="FFCC00"/>
          </a:solidFill>
        </p:spPr>
        <p:txBody>
          <a:bodyPr wrap="square" rtlCol="0">
            <a:spAutoFit/>
          </a:bodyPr>
          <a:lstStyle/>
          <a:p>
            <a:pPr algn="ct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Kinesiology &amp; Health, University of Wyoming, Laramie, WY, </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Zoology and Physiology, University of Wyoming, Laramie, W, </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University of Colorado-Denver; Division of Cardiology, Aurora, CO</a:t>
            </a:r>
          </a:p>
        </p:txBody>
      </p:sp>
      <p:sp>
        <p:nvSpPr>
          <p:cNvPr id="14" name="Rounded Rectangle 13"/>
          <p:cNvSpPr/>
          <p:nvPr/>
        </p:nvSpPr>
        <p:spPr>
          <a:xfrm>
            <a:off x="300667" y="5419573"/>
            <a:ext cx="10870592" cy="1199974"/>
          </a:xfrm>
          <a:prstGeom prst="roundRect">
            <a:avLst/>
          </a:prstGeom>
          <a:solidFill>
            <a:srgbClr val="FFCC00"/>
          </a:solidFill>
          <a:ln w="762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172" dirty="0">
                <a:solidFill>
                  <a:sysClr val="windowText" lastClr="000000"/>
                </a:solidFill>
                <a:latin typeface="Times New Roman" panose="02020603050405020304" pitchFamily="18" charset="0"/>
                <a:cs typeface="Times New Roman" panose="02020603050405020304" pitchFamily="18" charset="0"/>
              </a:rPr>
              <a:t>ABSTRACT</a:t>
            </a:r>
          </a:p>
        </p:txBody>
      </p:sp>
      <p:sp>
        <p:nvSpPr>
          <p:cNvPr id="144" name="Rounded Rectangle 143"/>
          <p:cNvSpPr/>
          <p:nvPr/>
        </p:nvSpPr>
        <p:spPr>
          <a:xfrm>
            <a:off x="11360727" y="5466005"/>
            <a:ext cx="13128361" cy="1183354"/>
          </a:xfrm>
          <a:prstGeom prst="roundRect">
            <a:avLst/>
          </a:prstGeom>
          <a:solidFill>
            <a:srgbClr val="FFCC00"/>
          </a:solidFill>
          <a:ln w="762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172" dirty="0">
                <a:solidFill>
                  <a:sysClr val="windowText" lastClr="000000"/>
                </a:solidFill>
                <a:latin typeface="Times New Roman" panose="02020603050405020304" pitchFamily="18" charset="0"/>
                <a:cs typeface="Times New Roman" panose="02020603050405020304" pitchFamily="18" charset="0"/>
              </a:rPr>
              <a:t>INTRODUCTION</a:t>
            </a:r>
            <a:r>
              <a:rPr lang="en-US" sz="4629" dirty="0">
                <a:solidFill>
                  <a:sysClr val="windowText" lastClr="000000"/>
                </a:solidFill>
                <a:latin typeface="Times New Roman" panose="02020603050405020304" pitchFamily="18" charset="0"/>
                <a:cs typeface="Times New Roman" panose="02020603050405020304" pitchFamily="18" charset="0"/>
              </a:rPr>
              <a:t> </a:t>
            </a:r>
          </a:p>
        </p:txBody>
      </p:sp>
      <p:sp>
        <p:nvSpPr>
          <p:cNvPr id="146" name="Rounded Rectangle 145"/>
          <p:cNvSpPr/>
          <p:nvPr/>
        </p:nvSpPr>
        <p:spPr>
          <a:xfrm>
            <a:off x="268635" y="16718948"/>
            <a:ext cx="32246897" cy="1280505"/>
          </a:xfrm>
          <a:prstGeom prst="roundRect">
            <a:avLst/>
          </a:prstGeom>
          <a:solidFill>
            <a:srgbClr val="FFCC00"/>
          </a:solidFill>
          <a:ln w="762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172" dirty="0">
                <a:solidFill>
                  <a:sysClr val="windowText" lastClr="000000"/>
                </a:solidFill>
                <a:latin typeface="Times New Roman" panose="02020603050405020304" pitchFamily="18" charset="0"/>
                <a:cs typeface="Times New Roman" panose="02020603050405020304" pitchFamily="18" charset="0"/>
              </a:rPr>
              <a:t>RESULTS</a:t>
            </a:r>
          </a:p>
        </p:txBody>
      </p:sp>
      <p:sp>
        <p:nvSpPr>
          <p:cNvPr id="16" name="Rectangle 15"/>
          <p:cNvSpPr/>
          <p:nvPr/>
        </p:nvSpPr>
        <p:spPr>
          <a:xfrm>
            <a:off x="11416146" y="6816043"/>
            <a:ext cx="13072941" cy="9644598"/>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147" name="Rectangle 146"/>
          <p:cNvSpPr/>
          <p:nvPr/>
        </p:nvSpPr>
        <p:spPr>
          <a:xfrm>
            <a:off x="268610" y="6802145"/>
            <a:ext cx="10870592" cy="969742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7566" tIns="235131" rtlCol="0" anchor="t" anchorCtr="0"/>
          <a:lstStyle/>
          <a:p>
            <a:endParaRPr lang="en-US" sz="1929" dirty="0">
              <a:solidFill>
                <a:sysClr val="windowText" lastClr="000000"/>
              </a:solidFill>
            </a:endParaRPr>
          </a:p>
        </p:txBody>
      </p:sp>
      <p:sp>
        <p:nvSpPr>
          <p:cNvPr id="150" name="Rounded Rectangle 149"/>
          <p:cNvSpPr/>
          <p:nvPr/>
        </p:nvSpPr>
        <p:spPr>
          <a:xfrm>
            <a:off x="13828364" y="35708601"/>
            <a:ext cx="9549067" cy="1305682"/>
          </a:xfrm>
          <a:prstGeom prst="roundRect">
            <a:avLst/>
          </a:prstGeom>
          <a:solidFill>
            <a:srgbClr val="FFCC00"/>
          </a:solidFill>
          <a:ln w="762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000" dirty="0">
                <a:solidFill>
                  <a:sysClr val="windowText" lastClr="000000"/>
                </a:solidFill>
                <a:latin typeface="Times New Roman" panose="02020603050405020304" pitchFamily="18" charset="0"/>
                <a:cs typeface="Times New Roman" panose="02020603050405020304" pitchFamily="18" charset="0"/>
              </a:rPr>
              <a:t>ONGOING PROJECTS</a:t>
            </a:r>
          </a:p>
        </p:txBody>
      </p:sp>
      <p:sp>
        <p:nvSpPr>
          <p:cNvPr id="151" name="Rounded Rectangle 150"/>
          <p:cNvSpPr/>
          <p:nvPr/>
        </p:nvSpPr>
        <p:spPr>
          <a:xfrm>
            <a:off x="23802574" y="35708601"/>
            <a:ext cx="8712958" cy="1269302"/>
          </a:xfrm>
          <a:prstGeom prst="roundRect">
            <a:avLst/>
          </a:prstGeom>
          <a:solidFill>
            <a:srgbClr val="FFCC00"/>
          </a:solidFill>
          <a:ln w="762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400" dirty="0">
                <a:solidFill>
                  <a:sysClr val="windowText" lastClr="000000"/>
                </a:solidFill>
                <a:latin typeface="Times New Roman" panose="02020603050405020304" pitchFamily="18" charset="0"/>
                <a:cs typeface="Times New Roman" panose="02020603050405020304" pitchFamily="18" charset="0"/>
              </a:rPr>
              <a:t>ACKNOWLEDGEMENTS</a:t>
            </a:r>
          </a:p>
        </p:txBody>
      </p:sp>
      <p:sp>
        <p:nvSpPr>
          <p:cNvPr id="152" name="Rectangle 151"/>
          <p:cNvSpPr/>
          <p:nvPr/>
        </p:nvSpPr>
        <p:spPr>
          <a:xfrm>
            <a:off x="13804900" y="37148849"/>
            <a:ext cx="9549067" cy="7157917"/>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93914" rtlCol="0" anchor="ctr"/>
          <a:lstStyle/>
          <a:p>
            <a:endParaRPr lang="en-US" sz="3086" dirty="0">
              <a:solidFill>
                <a:schemeClr val="tx1"/>
              </a:solidFill>
              <a:latin typeface="Times New Roman" panose="02020603050405020304" pitchFamily="18" charset="0"/>
              <a:cs typeface="Times New Roman" panose="02020603050405020304" pitchFamily="18" charset="0"/>
            </a:endParaRPr>
          </a:p>
          <a:p>
            <a:pPr algn="ctr"/>
            <a:r>
              <a:rPr lang="en-US" sz="3857" dirty="0">
                <a:solidFill>
                  <a:schemeClr val="tx1"/>
                </a:solidFill>
              </a:rPr>
              <a:t> </a:t>
            </a:r>
          </a:p>
        </p:txBody>
      </p:sp>
      <p:sp>
        <p:nvSpPr>
          <p:cNvPr id="60" name="TextBox 59"/>
          <p:cNvSpPr txBox="1"/>
          <p:nvPr/>
        </p:nvSpPr>
        <p:spPr>
          <a:xfrm>
            <a:off x="426506" y="6917464"/>
            <a:ext cx="10573467" cy="9360448"/>
          </a:xfrm>
          <a:prstGeom prst="rect">
            <a:avLst/>
          </a:prstGeom>
          <a:noFill/>
        </p:spPr>
        <p:txBody>
          <a:bodyPr wrap="square" rtlCol="0">
            <a:spAutoFit/>
          </a:bodyPr>
          <a:lstStyle/>
          <a:p>
            <a:pPr>
              <a:lnSpc>
                <a:spcPct val="107000"/>
              </a:lnSpc>
              <a:spcAft>
                <a:spcPts val="514"/>
              </a:spcAft>
            </a:pPr>
            <a:r>
              <a:rPr lang="en-US" sz="2350" b="0" i="0" dirty="0">
                <a:solidFill>
                  <a:srgbClr val="000000"/>
                </a:solidFill>
                <a:effectLst/>
                <a:latin typeface="Times"/>
              </a:rPr>
              <a:t>Cardiac aging is sexually dimorphic, with women more likely than men to develop diastolic dysfunction (heart failure with preserved ejection fraction, HFpEF) for which no therapies exist. Loss of cardioprotective estrogen (E2) during menopause increases risk of HFpEF in women through unclear mechanisms. Expression of peptidylarginine deiminase 2 (PAD2) is positively regulated by E2, suggesting a potential novel mechanism linking PAD2, diastolic function, and E2 in the aging female heart. We hypothesized that PAD2 expression and protein citrullination decline with age in the female heart due to loss of E2, contributing to diastolic dysfunction. Global deletion of PAD2 exacerbated the HFpEF phenotype in aging females, with worse diastolic function than age matched controls. PAD2 expression and protein citrullination decreased with age in the female heart. Mass spectrometry detected citrullination of sarcomeric and metabolic proteins, with overall lower levels of citrullinated proteins in aged female hearts compared to young. To confirm direct regulation of PAD2 by E2, a cohort of young and aged mice underwent ovariectomy (OVX) with or without E2 replacement. Contrary to our hypothesis, no changes in PAD2 expression were observed in young females and PAD2 expression increased with OVX and OVX+E2 in aged females. Given the previous reports of hypoxia regulating PAD activity, we quantified expression of the transcriptional regulator hypoxia inducible factor-1</a:t>
            </a:r>
            <a:r>
              <a:rPr lang="el-GR" sz="2350" b="0" i="0" dirty="0">
                <a:solidFill>
                  <a:srgbClr val="000000"/>
                </a:solidFill>
                <a:effectLst/>
                <a:latin typeface="Times"/>
              </a:rPr>
              <a:t>α (</a:t>
            </a:r>
            <a:r>
              <a:rPr lang="en-US" sz="2350" b="0" i="0" dirty="0">
                <a:solidFill>
                  <a:srgbClr val="000000"/>
                </a:solidFill>
                <a:effectLst/>
                <a:latin typeface="Times"/>
              </a:rPr>
              <a:t>HIF-1</a:t>
            </a:r>
            <a:r>
              <a:rPr lang="el-GR" sz="2350" b="0" i="0" dirty="0">
                <a:solidFill>
                  <a:srgbClr val="000000"/>
                </a:solidFill>
                <a:effectLst/>
                <a:latin typeface="Times"/>
              </a:rPr>
              <a:t>α). </a:t>
            </a:r>
            <a:r>
              <a:rPr lang="en-US" sz="2350" b="0" i="0" dirty="0">
                <a:solidFill>
                  <a:srgbClr val="000000"/>
                </a:solidFill>
                <a:effectLst/>
                <a:latin typeface="Times"/>
              </a:rPr>
              <a:t>HIF-1</a:t>
            </a:r>
            <a:r>
              <a:rPr lang="el-GR" sz="2350" b="0" i="0" dirty="0">
                <a:solidFill>
                  <a:srgbClr val="000000"/>
                </a:solidFill>
                <a:effectLst/>
                <a:latin typeface="Times"/>
              </a:rPr>
              <a:t>α </a:t>
            </a:r>
            <a:r>
              <a:rPr lang="en-US" sz="2350" b="0" i="0" dirty="0">
                <a:solidFill>
                  <a:srgbClr val="000000"/>
                </a:solidFill>
                <a:effectLst/>
                <a:latin typeface="Times"/>
              </a:rPr>
              <a:t>was upregulated by OVX and OVX+E2, suggesting a mechanism by which PAD2 is regulated by hypoxia. Together, we establish that protein citrullination and PAD2 in the female heart change with age, perhaps contributing to diastolic dysfunction. Elucidation of the mechanisms underlying PAD2 expression and function of citrullinated myocardial proteins remains to be determined and may benefit development of therapies for diastolic dysfunction in the aging female heart.</a:t>
            </a:r>
            <a:endParaRPr lang="en-US" sz="2350" dirty="0">
              <a:ea typeface="Calibri" panose="020F0502020204030204" pitchFamily="34" charset="0"/>
              <a:cs typeface="Times New Roman" panose="02020603050405020304" pitchFamily="18" charset="0"/>
            </a:endParaRPr>
          </a:p>
        </p:txBody>
      </p:sp>
      <p:pic>
        <p:nvPicPr>
          <p:cNvPr id="63" name="Picture 2">
            <a:extLst>
              <a:ext uri="{FF2B5EF4-FFF2-40B4-BE49-F238E27FC236}">
                <a16:creationId xmlns:a16="http://schemas.microsoft.com/office/drawing/2014/main" id="{0E9F5147-4787-4E5B-923A-80D7BF01E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88" y="451576"/>
            <a:ext cx="3985813" cy="44906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6" name="Rectangle 65"/>
          <p:cNvSpPr/>
          <p:nvPr/>
        </p:nvSpPr>
        <p:spPr>
          <a:xfrm>
            <a:off x="332695" y="18250064"/>
            <a:ext cx="32214867" cy="1710426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857" b="1" u="sng" dirty="0">
              <a:solidFill>
                <a:sysClr val="windowText" lastClr="000000"/>
              </a:solidFill>
              <a:latin typeface="Times New Roman" panose="02020603050405020304" pitchFamily="18" charset="0"/>
              <a:cs typeface="Times New Roman" panose="02020603050405020304" pitchFamily="18" charset="0"/>
            </a:endParaRPr>
          </a:p>
          <a:p>
            <a:endParaRPr lang="en-US" sz="3857" b="1" u="sng" dirty="0">
              <a:solidFill>
                <a:sysClr val="windowText" lastClr="000000"/>
              </a:solidFill>
              <a:latin typeface="Times New Roman" panose="02020603050405020304" pitchFamily="18" charset="0"/>
              <a:cs typeface="Times New Roman" panose="02020603050405020304" pitchFamily="18" charset="0"/>
            </a:endParaRPr>
          </a:p>
          <a:p>
            <a:endParaRPr lang="en-US" sz="3857" b="1" u="sng" dirty="0">
              <a:solidFill>
                <a:sysClr val="windowText" lastClr="000000"/>
              </a:solidFill>
              <a:latin typeface="Times New Roman" panose="02020603050405020304" pitchFamily="18" charset="0"/>
              <a:cs typeface="Times New Roman" panose="02020603050405020304" pitchFamily="18" charset="0"/>
            </a:endParaRPr>
          </a:p>
          <a:p>
            <a:endParaRPr lang="en-US" sz="3857" b="1" u="sng" dirty="0">
              <a:solidFill>
                <a:sysClr val="windowText" lastClr="000000"/>
              </a:solidFill>
              <a:latin typeface="Times New Roman" panose="02020603050405020304" pitchFamily="18" charset="0"/>
              <a:cs typeface="Times New Roman" panose="02020603050405020304" pitchFamily="18" charset="0"/>
            </a:endParaRPr>
          </a:p>
          <a:p>
            <a:pPr algn="ctr"/>
            <a:endParaRPr lang="en-US" sz="2572" b="1" u="sng" dirty="0">
              <a:solidFill>
                <a:sysClr val="windowText" lastClr="000000"/>
              </a:solidFill>
              <a:latin typeface="Times New Roman" panose="02020603050405020304" pitchFamily="18" charset="0"/>
              <a:cs typeface="Times New Roman" panose="02020603050405020304" pitchFamily="18" charset="0"/>
            </a:endParaRPr>
          </a:p>
        </p:txBody>
      </p:sp>
      <p:sp>
        <p:nvSpPr>
          <p:cNvPr id="68" name="Rectangle 67"/>
          <p:cNvSpPr/>
          <p:nvPr/>
        </p:nvSpPr>
        <p:spPr>
          <a:xfrm>
            <a:off x="23778876" y="37148850"/>
            <a:ext cx="8691738" cy="7123985"/>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93914" rtlCol="0" anchor="ctr"/>
          <a:lstStyle/>
          <a:p>
            <a:endParaRPr lang="en-US" sz="3086" dirty="0">
              <a:solidFill>
                <a:schemeClr val="tx1"/>
              </a:solidFill>
              <a:latin typeface="Times New Roman" panose="02020603050405020304" pitchFamily="18" charset="0"/>
              <a:cs typeface="Times New Roman" panose="02020603050405020304" pitchFamily="18" charset="0"/>
            </a:endParaRPr>
          </a:p>
          <a:p>
            <a:pPr algn="ctr"/>
            <a:r>
              <a:rPr lang="en-US" sz="3857" dirty="0">
                <a:solidFill>
                  <a:schemeClr val="tx1"/>
                </a:solidFill>
              </a:rPr>
              <a:t> </a:t>
            </a:r>
          </a:p>
        </p:txBody>
      </p:sp>
      <p:pic>
        <p:nvPicPr>
          <p:cNvPr id="1026" name="Picture 2" descr="Research | School of Pharmacy | University of Wyo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0565" y="41573456"/>
            <a:ext cx="4460150" cy="221733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rotWithShape="1">
          <a:blip r:embed="rId4"/>
          <a:srcRect l="19275" t="2648" r="72745" b="80926"/>
          <a:stretch/>
        </p:blipFill>
        <p:spPr>
          <a:xfrm>
            <a:off x="27568381" y="7237437"/>
            <a:ext cx="669762" cy="1444447"/>
          </a:xfrm>
          <a:prstGeom prst="rect">
            <a:avLst/>
          </a:prstGeom>
        </p:spPr>
      </p:pic>
      <p:pic>
        <p:nvPicPr>
          <p:cNvPr id="48" name="Picture 47"/>
          <p:cNvPicPr>
            <a:picLocks noChangeAspect="1"/>
          </p:cNvPicPr>
          <p:nvPr/>
        </p:nvPicPr>
        <p:blipFill rotWithShape="1">
          <a:blip r:embed="rId4"/>
          <a:srcRect l="31797" t="50650" r="39256" b="36184"/>
          <a:stretch/>
        </p:blipFill>
        <p:spPr>
          <a:xfrm>
            <a:off x="27469742" y="59870100"/>
            <a:ext cx="470400" cy="204275"/>
          </a:xfrm>
          <a:prstGeom prst="rect">
            <a:avLst/>
          </a:prstGeom>
        </p:spPr>
      </p:pic>
      <p:pic>
        <p:nvPicPr>
          <p:cNvPr id="2064" name="Picture 16" descr="Cartoon Scissors drawing free image download"/>
          <p:cNvPicPr>
            <a:picLocks noChangeAspect="1" noChangeArrowheads="1"/>
          </p:cNvPicPr>
          <p:nvPr/>
        </p:nvPicPr>
        <p:blipFill>
          <a:blip r:embed="rId5" cstate="hq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995922">
            <a:off x="26395447" y="9684942"/>
            <a:ext cx="1660077" cy="1183761"/>
          </a:xfrm>
          <a:prstGeom prst="rect">
            <a:avLst/>
          </a:prstGeom>
          <a:noFill/>
          <a:extLst>
            <a:ext uri="{909E8E84-426E-40DD-AFC4-6F175D3DCCD1}">
              <a14:hiddenFill xmlns:a14="http://schemas.microsoft.com/office/drawing/2010/main">
                <a:solidFill>
                  <a:srgbClr val="FFFFFF"/>
                </a:solidFill>
              </a14:hiddenFill>
            </a:ext>
          </a:extLst>
        </p:spPr>
      </p:pic>
      <p:sp>
        <p:nvSpPr>
          <p:cNvPr id="32" name="Right Arrow 31"/>
          <p:cNvSpPr/>
          <p:nvPr/>
        </p:nvSpPr>
        <p:spPr>
          <a:xfrm rot="5400000">
            <a:off x="28173403" y="8908888"/>
            <a:ext cx="886799" cy="4693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69" name="TextBox 68"/>
          <p:cNvSpPr txBox="1"/>
          <p:nvPr/>
        </p:nvSpPr>
        <p:spPr>
          <a:xfrm>
            <a:off x="25855750" y="10801785"/>
            <a:ext cx="264856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Ovariectomy</a:t>
            </a:r>
          </a:p>
        </p:txBody>
      </p:sp>
      <p:sp>
        <p:nvSpPr>
          <p:cNvPr id="33" name="AutoShape 19" descr="data:image/png;base64,%20iVBORw0KGgoAAAANSUhEUgAAAEMAAABXCAYAAABfjfj+AAAAAXNSR0IArs4c6QAAAARnQU1BAACxjwv8YQUAAAAJcEhZcwAADsMAAA7DAcdvqGQAAB6XSURBVHhe5Zx3lJXV1cbP9EIdytBBsIKFpoKKSoIkiD0EiFExmGBFAU1YMbYkaDSxLRIilkQsJGKJiRUTbLEioKBGpfcyA8wwvd6Z8z2/Pfe9653L5TJ++SfCs9aBuW89Z5+9n13OuTfFOUcbozZJravawYYCtSfUXuPDhWpb1erU/EHYGPcWtR+iFZ+oDVZzAwcOdMceeyx/HhT4/PPP3aeffhr95D5DGBG1tGHDhrknn3zStW3b1s4cDCgrK3OXXHKJ++ijj/jYyD+mLtdff70/GMG4AxmkIg2Qm5sb/evgQnjcMWE0NpqWHHQIjxvOQEXcL37xC3fHHXfwZwyRSMRt27bNSZuiR5IjJSXFde3a1WVlZUWPNEdDUZHztbUuLT/fpaSnR48mgN4bKSx0KTk5Lq1DB9dYWuoaZd8G3ZferZur1XMKCgpa3LfU1FTXo0cPl5aWFj3ShJtuusn95je/sb+T9Ej+ZssWd+aZZ7qGhgZXV4cH2jcyMjJM5f70pz+5E088MXq0OYrvusvVLF/uuv/lLy6tS5fo0b0R2bXL7bj4Ypdz8smukyao5MEHXclDDzEiE0TvN95wyz7+2F15xRWuurra1dfXR+9MjMzMTJugV155xfXp0yd6dG8kFQbSX7VqlevevbvD2+wLSP2TTz4xV1WqWQyAJtSIqTMPO8xlHHGEi0i4tStWuPJnn3XphxyiCxpc5uGHu8wBA5pukMrWLF3qqhcvdrVyeRm9etnhjL59XQ7vl+ahVWjHnpIS95///Mf169fPnXDCCUnN/MMPP3Rr1651NTU10SP7hjGpzMTYNYyVK1fauYsuushv377dFxcX+4qKCl9eXm6Nvzm2Y8cOP23aNLv2X//6V/Ru76s++MBvGDDAF919t33eNmGCX6lr1vXp49f16+dXt23rC2fMsHOgMRLx2y+5xK/t0sWu2z5xYtPxujrfqHdZq6qyY5ple98NN9xg70/Ut6KiIuv3BL2Xa1evXm33hsG4OUdLqhkBWrVq5bpJPV966SX3+uuvxzgB0zn11FPduHHjXJs2bewYs8cMF8+ebVoR2b7dVfz976YluaNGuezjj3fF99/v0mRSHW+80eWMGGG3Vbz8sqt6801X/cEHLkXnOt99t8sZPtzOVb31lp0DaXl5rsPMmU3vEXgvPPXMM8+4D3QvJgHQ6u9+97tu7NixLfaULRJGoIKadffnP//ZiBJIsK5E6oow+BvYuaoqV6brEIQYy9WvW+ciIuKuDz/sMhXlVrzwgkvr2NG1/dGPXHrnznZfpZ5d9oRSBD0n86ijXOvx4+2cl8CrJdQy8QwCyJDJdrj+ersHBO99Qc/8u4Qe7ht/I4zgmv0h5lpbAmwOwqrSYGn8ndAOxQUNElJDeblrVMuR9nTTQKuXLXNFYu6O8lxtFfnt1v+lCEDwlZV2LYOPbNpk53Zee60r+PGPXboE13XuXNdFRIrGwBkILYwW9y0JvpYwAqmHAXmGYbOQne0yRZhGnIce6rKGDnVZgwe7miVLXMXf/uZSNbh0zXDtV1+5ujVrXOOePUaM3JOhe1KVElT+85+mQeW6Xq7KtULdZVKZ/fvHTCSM+H6ARMeS4Wtdnci97iV9hCG77Soz6Ske6Pnaay5ddr5BwqgWq3vNWMGll7qyxx5z3Z9+2mUPGeI2aZBZxx3nerz4ot3TReaUip0r3oB/mASEXHTrrW77hAlOvnQvgSTSAnjj66BFwgg04lvf+pbxw8SJE619//vfd9/5znfsXDO71PW4QzSgbvVqO5crMkyFZPV3/ebNrkauGE2pkYDqVq50KZp93CxEWyeXaYIgQGJ2eT+xzsaN9jw7F0XwXsiS/oT7NnLkSDvXUrSIQAmowKWa0e9973sx4QA8DQhYPIw6mUHhlCmu7aRJRp47xBPlzz/v0tq3d/UaWOHVV9vMmxYIcpuu+N57XbW8R2TnThNQ+F32OdqXAIFnu1rP+pEIOYzWrVvb/0H/94ekwgik/pY6J39uHYu3w8DTvP322/Z/I/do5hRb2Ix2+OlPndes7r7zTnOtWYMGuRLMQKF2Owmp9ssvXbm8gM2+ntWgMBxt6DRrlovIC5XOn2/PNcg8IFhAVAzwIIoxrG9hwQH6xhj+/e9/2+dm2psASYWRLtZGuoTlhNnNEDw42gE610F5RLbIU8bqyp96ymUrMsxTTEHEWaqwuvtf/2rCqIBHOnVy7adOdRWKXYwkQ0hX3NCeUFsCNmHoXSkSUIrMjDiDd/KePP39lbRPwVT0TiE84FDf2ksb4/OSeCQVBoHWXzUAiLNZuCshpUQfzKyjCalSxUyp+3EKqhTluPz77nN1cpGF06e7LHmJro8+6rKVs8AbnEuVeqeqgzxLEaZxQgzMMuaHYAHv0nUdfv5z4xTZhhsq4n1MJExeEu5bStRsDHqmp28SJGZMcLY/IMqE4ThQ5ur1wmYtUlLi6xXm0iIKfe14ZaWvV1hsx3futHur3n3XbzzhBF90331eQvMNZWW+ftu2putohYW+bMECv/7QQ33lokV2fvOoUX7j0KG+Qc8rf+klvzonx+++4w5fX1Bg90R277Zng/h+1Stsl7Biz4/wvug5xpEI4XB8v8LYC3pw4eTJfoNyiw19+/rdP/uZHS6ZM8ev17GNAwf6LWPG+MbqasspapUPKAu1awquvdav0z3rjzzSrz/iCL9OQtip3KR21SrfoFwiovxi0/Dhdp7PMh+/Sn1b17u333j88X79UUf5TaecYuf2ha0jRviN/fv7jccc44ujOVEyhIWBrv9SzXKMUSK4MIgKK1991YiLlLv2iy9c9XvvuUYdN/tV4JQls8hWUBUpKHANSr1xfQ1bt7o0wmypd9Yxx8S8RWTDBuel0tm9e7tWcr2E1tl6b65cdorUGF5olBkQrOWecUZMzRt277aQnqAMU2uNOw/bv3iiFletbLdB8UajWo1S/Iwjj3StzzwzelFivKmc5913341+ikolkWbUrV9vGeTu226zz/y/4eijfdX779vs0Bpra+0cWsDMbh071q9KTfXrevb0hddc4yOhWWwoLfUNMqFaqfyajz7yX+o5ny5e7JcsWeJF0l5Bkm+UCQamwLMjMqUCPWdt166+/IUXYllrPAqvu87eWa/nVLz4ol+dm+sLp06Nnt03WqwZIEUkRsWp6o03jPnrFT4zW4TR1ZKoV2yQqRkg2yxfsMBlK5LMErmRZeIVcs4+26XyDJ4lcqsQOX7w6aeuWLPXXprRUddUVlS4jcQdcqt5OpYDsXK9Zj9VRIo2kgFDrI1yo2hiAM6VzptnRZ9ctEwahVam9+hhGpeRpJgDwpqRNAJNa9fOtVcwk6EXlTzyiGvYscM8QJUyTKs+PfCACQkQTZY+9JDLOvZYl3fddS69Z08biI+6N0AC9Y5iltYSTl+ZSrWEUKq8BOC5CI4+W7HCkqx4MAEV//iH2/P73ztpVywKxRxKFfpn9Ovn2skdE+5jlu0UIFIu4LOX4Ck3NnO7CZA8ApUNMyCk3eUPf2gKjWm4QXy/3J1VrIQ2F1xggsgaNsw0oYviEnISNMs6IaGwYEN8cLjCbrTgKKXqOyTg/kq+iBWoWvE/FSyqV/GQ2VgoX6BB544e7fI0Ua2VHpDy1y5f7iqee67pQr3PXL76Cg/Z+8VJnRXrJCs3JtUMHog2YCatzjrLtRIZtVIOQAbZWg11zdAMA0wCYZCBUrvI1MDSdc7TIQmCWIXaRxd1hgCIJIpQureu4X/Od5Z65+hdMmVXIa1pBj2Dd6BxmGCViJ2Q3nIaCaNm2TKLZCteecUyXoQj125FI46JR4z4kyGpMBo0qK0SQqlMBPsNNzq87fzz3R7CbgFV3XzKKW7Lt7/ttkiTtsh+d914o6kp2KwZRQhEqUSCmMVKEjQN8kuF5IdIwwiO2sk00Z7d8iABbBASVsebbrJiMoEbiR4Z7FZN0LYxY5xI3TwMQRllg+7itw4K+OxegjIaGpIEyTVDtlYrlaUKhb2W05D+Cy9YCl4j+45okABzyZHbIwTHVrNlLllSfwQH4AsGGSR0aAEDf0g8Q1jdURku4BjXKlCyzyBXQm47ebLLPf10GyjmCXHXSYgIE/eeJgHBTm2UraK5uOJ6uXIzkxYiOWfoRUibsltEKonNGl8Q8hID6LOPZoStzznH2BsBMguYFrFDPc8QIEfCZtY3OykvQTuC+iWZb5AAVmom0bogGwZW2NGzIW+5XiNTEjaua33eeS7v+utd4U9+4splCvlz5rg6CWL3jBmW8nMN/YzPdhMhqWtFqmlSZx6Et2Bm4I26zz93vrzcdbz5Zpcu11WtrBA3yzJApoKsdPFCqXIRMtA0BVdpuh9e2KRcBe1AGCxQsbyQn5/vdso7IBQEQkl/j3iH3QCBgBAqRB6YKF4uVY1KGZ8xBTQGgVE2qFIiWCleYQmigzwbLrcVxeiTTzZyD6PFrjVV6gtj54oHbLZEnnnXXmuFGxIpXCg+fc/s2W7Pvfe6PX/8o4tQxpPd8hl2V/huEQ1agImgGfABBImm/EOmt0HqzGca8Qbehow5BuwdV0rTceqnbSZOtNU2iHPPPffYBLS/6ipXpkmoFF8wkVTX202ZYsf5P20/OwySCoMQm4JMqdwkIS6qj6oSPLHkV3D55a5UAiAQai0y7abgp1Jxxw7ZNy7QyCtKWtj2oZo9PArECWmCDxVCY0K4WmoieJf4VS8q49vGj3fbRJg7lfbL5bickSNd96eesglS1OmKf/tbV6ABd/zVr1xX9aPH88+7PF2LRkG4qRR6opq2LyQ9i11SfMEjZB99tEkbYmLdE7slb6mVyfCSNKk5ZTtWw6pkNrhVAqHwmiomQm1hnZ4BSW5VDtNN932hnAcBsTdk8ODBzbVCsFKg4g9ruhf+QuNYc8mVUHCtynJd3apV9jlXAsJcLT/6GoDdbOoUo++18MyAI4ozTD01iNLHHzdPUi/bh82pYhuZSb15cZq4gOgwRbPQQ16HmKBBf2fIPNCMpSwdSrDwRU+dQxgsR8IXmAZmgkBwv2GQAFodQ0JnInbOnGkxTue77jLuokRoGij+IMnDAxZIo1srEOx4663RpyRGeOE5ud5IMyjOMmBK+I3qrEn/tNMs8sOWKfm30YthfKpYZLNkueZ2pb4AQRBpElscqTyGAdfXNwVZh+m5rOVCmgiG/8NuFSBoZt+WH2RqFJDRDt6P2dpxPRdBVL7+ui1uU21HM0HtZ5+5SnkasvD9Ac1ImLXKT1uNYvcvf2mfC6dN82s6dfJ6oa/btMkywx0XXeQjRUVN9Qhlm1vOOsvWUNfm5/uCK6/0dTpeWV3t1ysDlokog2+UUlV5cYStkZKp7tq1yz5LM7w4xS9cuNCLSO2d8WjYs8ev69HDb4uuw4ZB5rzphBOsT2TcDeXldnynxrb+8MO9Ilb7HEY4a00aZ6AR9SJRgi5UH4kDFoIyxCGdRFbkHmVPPtmUC8ifN0gbKPbC+ARLFOS2yKxY7wwSMDQFkyiS6hNkQarlUndyFYgUs8Hj4I75m7C6RlkxoT3hvuUo4o8ikaYeZlzWVppK4Fcn4rZFKnkX1mwBBM9SJ+NJhuRBl0CtEuLCVRp3yDbLn3nGpcL677xjPn3nDTc0ZYXqGKTLOirZrm0q0fXEC/AEg9dkWMBFRRshBEQKaSIAchQExKJQsDBUtWiRK5HXktuxz5gHHqRELh0uw8tB8Oms1UgAeDsGHsuX9X5c8v6QnDMC6IWsaTQys3pwnnKObnK3uCtmi102BGPd5OqIQbiOoAitSVMn+mjGeshddu3Rw3UTcXYRR+RrxuELBk7gdagIlOOHSzt6SNBksN11PbBYRQIg0mT9Bc2jTw249LPPblrHVSpPGNBNJI9WskZL4Geg/wg26ub3hf0LQ7MNS+MiCXIyNQPkHhAn2SnSJ1vlGLkIuQkbU4KcgBnP0CylYj5SVVqK/s7Xc/EonO8nUuyoWU/V89J1Pk0ahImQxeDNCOKIQjMkHEiRCWBSiD5TRa5MANEvrh4Ph1eLSNuIdfBEEHAWoYGeuT/sk0Ap1LJpZGVqqleI5HfPmuUVAvttF15oxdl1RxxhJbm6NWv8rl//2q/v39+KuHUi3jCocm8aOtRvHDzYbzjmGKt+UwgOY9dNN8UKxVvHjbNj1cuW+c0jRtjGljUdO/qNgwZZwXhVZqb1aWVKihH1hmOP9Wu7dfNrOnTwG4cM8QVTp3oJwpfOn2+F5JLHH/d1a9fGSpRhtJhAWQbMUwIEV0CQrUaPNheXKxcaqFTukCHmdjnWILdrLk1mUSEXJ5Y0zaKWUKPgjD1azFI19Qipfdn8+RYvsLLOjGcr4GLGuaZy4UJXqeCN7UzGFXoOWShFGqJdIkvTWvULnqLiRTEY1w8/8JlSIUEhGkHu0hLsUzNkp17+zvuyMk1vk5syyIXZMVp4PYJr5D5ZV6Gkv7ZvX7/ukEPMHbP+USatqd+61WYYt7y2Tx+/K1psZouSTMIrBfDVS5b4TcOG+bU9e9psoxXW2rc3FylCt+UHXCdFaHkQ2/K0uk0bu361rl3Xq5cVs/lc+tRT9o5EaLFmsIlsrgirDgKDfDQLRkKSfAyaYRr2mynCvOSii1xPMTobTiBY6gvkBnAI9luuCLbtZZdZlMgSJBWrYhGile+kYaBBwRfegmhzLzvXe9LENbjY0sces/AbvrIVOPUNoiXybaPnoVXUa/dHnAGSCgNX97s777QSXaK9GWGQbBFZDj/xRNdLnaMDkBZZrnkWDWrHpEm2m49QnWi1Um65VtFkrcJhizCjwkBwVn/ADGgJBkN1vvj223U6xYQRu0YTlilC7TBjhitbsMBVvvyyXdMSJBUGSRUh8reVwk+fPt1S8PjFW65Ba6hYkY5HEJo0o5sCM+INduRQ79gzZ45tVjHtkmZRFaOEh8sjlmGpYbs+E69Q6yQjpZZJNoo2IBTzUPyvz3it7tIykkPAsQC2IKU+oJXGRaGlhWRI6loDieLzzznnHDd8+HBLw4PGcfaHjhkzxircwO5Rp1mvSFWnyE/YrWduT7PNBjfrrARgWeeppxq51ZA/oCkyH/aDpcmNsvUpA3KV1qRDgBRmZLJ1ynJt5U0agHBtFU+fERTv5n4rCeodkD6Coh//dQQKAqHM0ezyNQxScYD5sHmFbDe4xmZPQRcbUYgRyG6psBO0tZ82zcp0zHyAqrffdkWzZlnyxWDy77/fqmeFV1xhW5x6yhNxnM1vPBPBbr/wQpcmPiJFQLNIwAjAMC34hoIPNZX2CrzaX3ONrbWUKWru9corVlrYF5JqRgAjT4EqFDuGWf+gUYOgNgGa2aVmj7VPgrIszSrRKRtTWOuwKpk0IwApPzzCdUSOVkNZssTVku7LrKinoC0sC5AttxVBU2wmO67WNZgVq3i2RUpoM368uXByl0qF8WgbZpYjwZpmJUGLhBGg2YCjCOqUzaDrrJMiyc6alXzlFTQIdS9wv4TNnlA2ybJEuZslBnkFFrrZ/rhTs6ugzBad85UjdZGGUnKkxNBG5pv/4IO2pMlzOt9zj5En0TLC3ClthFd4PxtkkuFrCSPQkDDij9lnubmOt9xiK3FlTz9t25ZKlMsU3323LUtS4Y6B6zVw6q2sjzKzrSdMaNIeaRilR8wtWMxiRQyXTEGH4g4Fa55fv3atPats3jyniNc1wg8SFveyj4zCFKaWDP+1MPAmIHaO/zXbbS+91FbVSjRTxXKdFG3JfFmfZYtBDPCBnhF4A6pT7RSHWNwgmFDQSD3XYg4NsPh3v3PVypjzotkyzyfyxMTIbiuefdaus5xK95NZF4uX4JVkaJEwgprkzTffbJvd2DBGo8z+W1yfEF+3JFzOlrfoqpCbAIiaAgViGiYQALbvLRIlbC5Q6G/LC1JxMl/LVkWQVLe7y21XydVuPfdcV69kjjrrDhEpK3k8k410PXUetx2s4pFG8BwWoLrxTYYQcSdCi4RB8MWCMKV9Kte9evWyxt9oBKV+vggTD3IbSC9L7pTZhe2tQBziHuIQ1mMg2yrlMxG9ixghm4KuTAKNwIR4Fl6CIg8lPoQNOeI9LGPWOyhKmyZFtYxgL2vAAKug48Ixs2RI6lqDjWMvyr3xDT8INJ5EEQbHWAgCFHHigfpGKCCrWSgfNa0wqK+aGksTSMG7zJ1rtr5r5kxXIsKEWIk6GVBX8Q6JmDJmlzdxostTQIh5cC3LnSSVbMFsN2qU6ywTsu+otABJhcFCMTttCcUTDTKM4+TeKO2x7hEPaiDtIEXNGCU5irjxQIOIG+g42mMrZDKhtj/8oZ1ngHgjMlqiT2a9ncyE3QEWyis4o7THObtefWbJs6XZKmCajfmUvSX8jtouJVfMfiLyDCPQGhaQ43cLW5VM6qwLmgQiTgiHz8DWYgjN2dNBXiIwoBjp8f7o/QgEPiHqtAUimYx9jw3N0zXB9SSKQfyxL4SXCgCjTJzCHwQIp/AxAt3f7tkDFeFxx4TBgvDBiPC4MTBcRgqV6j+KkVm7kPbYyQMZ8Bv7zqdOnWrbIOyY2jtqp5JjsJWIsv3BAsIBks9oCLGEf05X+0ItRiQHYVupNgrNINagFHSaWtPGqoMLRWrvqS2NOmUDmVH8xqew9L7pYKxBC4MlfwUozsefSASE1JLr/tfBhCbdk5BokHyx62y1M9TYT0St/kARBl9n3KT2utrLas123sYPkl9lmqF2XE5OTge52UzK/2wloLzHKvoBANY8iPE/U7tfzX6FCYSFMVntFuUVh1x99dUpVLzJM1gAJu5gRw3fNZ89e7btoTgAgKZsVPu12mMcCGJRNGJ2r169ej/yyCMpbDV6Xukz24nYVLJixQr33nvvubOUIU6aNMl+GoI9Fd9woAh5avzYx1dqFnkRZb0ls/DPPfecksF6P336dPMgU6ZM8XPnzvXjxo3zitj8rFmzLLlZunSpV8Rq1xwg7S21fDRjnNrUyy+/PO06NrkqceHXEIYOHepGjBhhm1mpUfA/JjN69GjbqMZnfpkgHpzjl1XYtMbW52DrErv5hgwZYtuS2LETLFfybK4LCkmcB8F5OIt1GtZoArDDmONobQD6w7tZAeTcgAEDXN++fW0PCLuE4jfNxaG72hckaheIJzIuu+wyq0NQw6Co84Mf/MCdd9559vXuCRMmuPHjx8f4g7iecwwwDMJ56qQI44wzzrCdOQDTmjFjhgmDlTlKhoDOz5s3z512GvFeE2677TbjpQCYJu8Kg9/WkhbHFrMAOUbw3Vv6OnPmTOsDW8ARzn5AAeZ8hDGM5AwphkHVii/4ss0IqfM3QgjAXs2TTz45+qkJbGhFkA888ICTedkuYPiHVbeHH37YPfHEE3aOmilgkNROTz+djKAJ3I9W8Z17wDcOaGEwKWhH8AUdtlCecsoptgeMHAviX7x4sSWe9KOFXvBEhNEF1eQFYQRqGyD+M+DXjcJglY3OXHnlldZB1Ji1WJIhSJiB8+1pTIfZOvroo91dd91lgkerAOosErdyI0kj5pHo3Sxyn3vuufb3SSedZO/YzhYomTkmhplfcMEFdg3a3ALkI4xaOhesf3wdBHwQgA7dfvvt5oanTZtmKspWBbY1xgOTYTYxGzSDbzUArmcnMd7rqquuStgvliWWL19uX8NAo9klwE/gcDwwY7QErqAvLUQNwliJOoeLHEg3bI8APgmbCZ38+OOPo5+awAyyDxweYFP8+eefb983Y5bin8fPTzAAfimJr3Hzkw+Ad9Dmz59vpoD9xwud85AwApOHs0FTkwjWbtDO999/3340AJLfXzE7ipXcvVAPG/zqq686eRR7ETO5cOFC+34IEmYg2CCDDQSCSSxbtsz+DsBME6whWLiC73FgHlyL/a5Zs8ZmngUoeIo9H9gzmoB2wAEInUHhFR599FG3aNEi+32tMOgP1yBIhPH444+beQU/NMQ7Lr74YiNw+vzggw/adu39wCJR0vcd/fnKdHQ78eTJk71s2osQ/YIFC/zAgQO9CNTLI9h5CciLFON9tZd38GPHjvUiRi/BeBGvHRcneZmMl6Z4eScvrrFnh+/l/Vw3aNAgT8zDMWmol6fxffr0aXatvJgXJ9n54cOH23skIOunJsuLf7wmxd4lj2JjCd+foBFBDlKztP0WqZaX/Xppg5eWeM2UfZZUvdybHzlypH/zzTe9VM6CMl6u+5o1OiIitsHwvPA5Os5xzbxdFz4XtH0d//803icNsdaC5/5cLVa+YFVnHjcq0PJST6+Q22/evNnLA9hXs2WT/rXXXrNoFC3R9QdKe0StnVqzRI3Q7zpJ8QqpawdcHVEc8QQExsYUSIqcpIWE9L8OtgI8pPZ7NVsbDQsDoCH8bNo5aidJ5Q+TtrTBc8Qz+jcU+Pg1ah+qvaS2WC32Y4TxwgAco8BDRMVXgpqvFX6zEdQytqmR2GAmUTj3f0R/lSL/inN0AAAAAElFTkSuQmCC"/>
          <p:cNvSpPr>
            <a:spLocks noChangeAspect="1" noChangeArrowheads="1"/>
          </p:cNvSpPr>
          <p:nvPr/>
        </p:nvSpPr>
        <p:spPr bwMode="auto">
          <a:xfrm>
            <a:off x="136752" y="10553360"/>
            <a:ext cx="195943" cy="1959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8783" tIns="29391" rIns="58783" bIns="29391" numCol="1" anchor="t" anchorCtr="0" compatLnSpc="1">
            <a:prstTxWarp prst="textNoShape">
              <a:avLst/>
            </a:prstTxWarp>
          </a:bodyPr>
          <a:lstStyle/>
          <a:p>
            <a:endParaRPr lang="en-US" sz="1157"/>
          </a:p>
        </p:txBody>
      </p:sp>
      <p:sp>
        <p:nvSpPr>
          <p:cNvPr id="35" name="Rectangle 34"/>
          <p:cNvSpPr/>
          <p:nvPr/>
        </p:nvSpPr>
        <p:spPr>
          <a:xfrm>
            <a:off x="11685903" y="26745188"/>
            <a:ext cx="221536" cy="270395"/>
          </a:xfrm>
          <a:prstGeom prst="rect">
            <a:avLst/>
          </a:prstGeom>
        </p:spPr>
        <p:txBody>
          <a:bodyPr wrap="none">
            <a:spAutoFit/>
          </a:bodyPr>
          <a:lstStyle/>
          <a:p>
            <a:r>
              <a:rPr lang="en-US" sz="1157" dirty="0">
                <a:solidFill>
                  <a:srgbClr val="000000"/>
                </a:solidFill>
                <a:latin typeface="Times New Roman" panose="02020603050405020304" pitchFamily="18" charset="0"/>
              </a:rPr>
              <a:t> </a:t>
            </a:r>
            <a:endParaRPr lang="en-US" sz="1157" dirty="0"/>
          </a:p>
        </p:txBody>
      </p:sp>
      <p:pic>
        <p:nvPicPr>
          <p:cNvPr id="37" name="Picture 36"/>
          <p:cNvPicPr>
            <a:picLocks noChangeAspect="1"/>
          </p:cNvPicPr>
          <p:nvPr/>
        </p:nvPicPr>
        <p:blipFill>
          <a:blip r:embed="rId7"/>
          <a:stretch>
            <a:fillRect/>
          </a:stretch>
        </p:blipFill>
        <p:spPr>
          <a:xfrm>
            <a:off x="24495374" y="37592078"/>
            <a:ext cx="2669007" cy="3428191"/>
          </a:xfrm>
          <a:prstGeom prst="rect">
            <a:avLst/>
          </a:prstGeom>
        </p:spPr>
      </p:pic>
      <p:sp>
        <p:nvSpPr>
          <p:cNvPr id="38" name="Heart 37"/>
          <p:cNvSpPr/>
          <p:nvPr/>
        </p:nvSpPr>
        <p:spPr>
          <a:xfrm>
            <a:off x="27847032" y="12561007"/>
            <a:ext cx="1656310" cy="149101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67" name="TextBox 66"/>
          <p:cNvSpPr txBox="1"/>
          <p:nvPr/>
        </p:nvSpPr>
        <p:spPr>
          <a:xfrm>
            <a:off x="27974440" y="12491420"/>
            <a:ext cx="1623158" cy="1517082"/>
          </a:xfrm>
          <a:prstGeom prst="rect">
            <a:avLst/>
          </a:prstGeom>
          <a:noFill/>
        </p:spPr>
        <p:txBody>
          <a:bodyPr wrap="square" rtlCol="0">
            <a:spAutoFit/>
          </a:bodyPr>
          <a:lstStyle/>
          <a:p>
            <a:br>
              <a:rPr lang="en-US" sz="2829" dirty="0">
                <a:solidFill>
                  <a:srgbClr val="FF0000"/>
                </a:solidFill>
              </a:rPr>
            </a:br>
            <a:r>
              <a:rPr lang="en-US" sz="3600" dirty="0">
                <a:solidFill>
                  <a:schemeClr val="bg1"/>
                </a:solidFill>
                <a:latin typeface="Times New Roman" panose="02020603050405020304" pitchFamily="18" charset="0"/>
                <a:cs typeface="Times New Roman" panose="02020603050405020304" pitchFamily="18" charset="0"/>
              </a:rPr>
              <a:t>PAD2?</a:t>
            </a:r>
            <a:r>
              <a:rPr lang="en-US" sz="3600" dirty="0">
                <a:solidFill>
                  <a:schemeClr val="bg1"/>
                </a:solidFill>
              </a:rPr>
              <a:t> </a:t>
            </a:r>
            <a:endParaRPr lang="en-US" sz="2829" dirty="0">
              <a:solidFill>
                <a:schemeClr val="bg1"/>
              </a:solidFill>
            </a:endParaRPr>
          </a:p>
          <a:p>
            <a:endParaRPr lang="en-US" sz="2829" dirty="0">
              <a:solidFill>
                <a:srgbClr val="FF0000"/>
              </a:solidFill>
            </a:endParaRPr>
          </a:p>
        </p:txBody>
      </p:sp>
      <p:sp>
        <p:nvSpPr>
          <p:cNvPr id="41" name="TextBox 40"/>
          <p:cNvSpPr txBox="1"/>
          <p:nvPr/>
        </p:nvSpPr>
        <p:spPr>
          <a:xfrm>
            <a:off x="27903262" y="37870035"/>
            <a:ext cx="4449524"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Acknowledgments</a:t>
            </a:r>
          </a:p>
          <a:p>
            <a:pPr marL="220450" indent="-2204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HEART Lab Members</a:t>
            </a:r>
          </a:p>
          <a:p>
            <a:pPr marL="220450" indent="-2204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Liz Quigley </a:t>
            </a:r>
          </a:p>
          <a:p>
            <a:pPr marL="220450" indent="-2204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Joey Flock</a:t>
            </a:r>
          </a:p>
          <a:p>
            <a:pPr marL="220450" indent="-2204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Ari Tourtellot</a:t>
            </a:r>
            <a:endParaRPr lang="en-US" sz="28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4618F9AC-D612-1147-80FF-3A1D597D8554}"/>
              </a:ext>
            </a:extLst>
          </p:cNvPr>
          <p:cNvPicPr>
            <a:picLocks noChangeAspect="1"/>
          </p:cNvPicPr>
          <p:nvPr/>
        </p:nvPicPr>
        <p:blipFill rotWithShape="1">
          <a:blip r:embed="rId4"/>
          <a:srcRect l="64748" t="803" r="25594" b="80926"/>
          <a:stretch/>
        </p:blipFill>
        <p:spPr>
          <a:xfrm>
            <a:off x="28885427" y="7202055"/>
            <a:ext cx="743385" cy="1473371"/>
          </a:xfrm>
          <a:prstGeom prst="rect">
            <a:avLst/>
          </a:prstGeom>
        </p:spPr>
      </p:pic>
      <p:sp>
        <p:nvSpPr>
          <p:cNvPr id="26" name="TextBox 25">
            <a:extLst>
              <a:ext uri="{FF2B5EF4-FFF2-40B4-BE49-F238E27FC236}">
                <a16:creationId xmlns:a16="http://schemas.microsoft.com/office/drawing/2014/main" id="{F4A19DED-31F1-76CC-EB6F-2CD81E2DE102}"/>
              </a:ext>
            </a:extLst>
          </p:cNvPr>
          <p:cNvSpPr txBox="1"/>
          <p:nvPr/>
        </p:nvSpPr>
        <p:spPr>
          <a:xfrm>
            <a:off x="24937582" y="7326244"/>
            <a:ext cx="2836604"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Adult Female</a:t>
            </a:r>
          </a:p>
          <a:p>
            <a:r>
              <a:rPr lang="en-US" sz="2400" dirty="0">
                <a:latin typeface="Times New Roman" panose="02020603050405020304" pitchFamily="18" charset="0"/>
                <a:cs typeface="Times New Roman" panose="02020603050405020304" pitchFamily="18" charset="0"/>
              </a:rPr>
              <a:t>Human: ~ 20 years</a:t>
            </a:r>
          </a:p>
          <a:p>
            <a:r>
              <a:rPr lang="en-US" sz="2400" dirty="0">
                <a:latin typeface="Times New Roman" panose="02020603050405020304" pitchFamily="18" charset="0"/>
                <a:cs typeface="Times New Roman" panose="02020603050405020304" pitchFamily="18" charset="0"/>
              </a:rPr>
              <a:t>Mice: 3 months</a:t>
            </a:r>
            <a:endParaRPr lang="en-US" sz="20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4179BF9-7269-2A79-BA46-509E1F2584C5}"/>
              </a:ext>
            </a:extLst>
          </p:cNvPr>
          <p:cNvSpPr txBox="1"/>
          <p:nvPr/>
        </p:nvSpPr>
        <p:spPr>
          <a:xfrm>
            <a:off x="29878913" y="7324650"/>
            <a:ext cx="3317406"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Aged Female</a:t>
            </a:r>
          </a:p>
          <a:p>
            <a:r>
              <a:rPr lang="en-US" sz="2400" dirty="0">
                <a:latin typeface="Times New Roman" panose="02020603050405020304" pitchFamily="18" charset="0"/>
                <a:cs typeface="Times New Roman" panose="02020603050405020304" pitchFamily="18" charset="0"/>
              </a:rPr>
              <a:t>Human: &gt; 65 years</a:t>
            </a:r>
          </a:p>
          <a:p>
            <a:r>
              <a:rPr lang="en-US" sz="2400" dirty="0">
                <a:latin typeface="Times New Roman" panose="02020603050405020304" pitchFamily="18" charset="0"/>
                <a:cs typeface="Times New Roman" panose="02020603050405020304" pitchFamily="18" charset="0"/>
              </a:rPr>
              <a:t>Mice: 18-21 months</a:t>
            </a:r>
          </a:p>
        </p:txBody>
      </p:sp>
      <p:pic>
        <p:nvPicPr>
          <p:cNvPr id="43" name="Picture 42">
            <a:extLst>
              <a:ext uri="{FF2B5EF4-FFF2-40B4-BE49-F238E27FC236}">
                <a16:creationId xmlns:a16="http://schemas.microsoft.com/office/drawing/2014/main" id="{E9815A82-792F-E1A5-45A7-E6867EF69A27}"/>
              </a:ext>
            </a:extLst>
          </p:cNvPr>
          <p:cNvPicPr>
            <a:picLocks noChangeAspect="1"/>
          </p:cNvPicPr>
          <p:nvPr/>
        </p:nvPicPr>
        <p:blipFill rotWithShape="1">
          <a:blip r:embed="rId8"/>
          <a:srcRect l="41723" r="5426"/>
          <a:stretch/>
        </p:blipFill>
        <p:spPr>
          <a:xfrm>
            <a:off x="1446773" y="28300397"/>
            <a:ext cx="6826840" cy="4438578"/>
          </a:xfrm>
          <a:prstGeom prst="rect">
            <a:avLst/>
          </a:prstGeom>
        </p:spPr>
      </p:pic>
      <p:graphicFrame>
        <p:nvGraphicFramePr>
          <p:cNvPr id="53" name="Object 52">
            <a:extLst>
              <a:ext uri="{FF2B5EF4-FFF2-40B4-BE49-F238E27FC236}">
                <a16:creationId xmlns:a16="http://schemas.microsoft.com/office/drawing/2014/main" id="{DF408F6B-EA58-2BCF-5CDC-5DB4F8103F81}"/>
              </a:ext>
            </a:extLst>
          </p:cNvPr>
          <p:cNvGraphicFramePr>
            <a:graphicFrameLocks noChangeAspect="1"/>
          </p:cNvGraphicFramePr>
          <p:nvPr>
            <p:extLst>
              <p:ext uri="{D42A27DB-BD31-4B8C-83A1-F6EECF244321}">
                <p14:modId xmlns:p14="http://schemas.microsoft.com/office/powerpoint/2010/main" val="3873690952"/>
              </p:ext>
            </p:extLst>
          </p:nvPr>
        </p:nvGraphicFramePr>
        <p:xfrm>
          <a:off x="10159915" y="23790022"/>
          <a:ext cx="4816099" cy="5043155"/>
        </p:xfrm>
        <a:graphic>
          <a:graphicData uri="http://schemas.openxmlformats.org/presentationml/2006/ole">
            <mc:AlternateContent xmlns:mc="http://schemas.openxmlformats.org/markup-compatibility/2006">
              <mc:Choice xmlns:v="urn:schemas-microsoft-com:vml" Requires="v">
                <p:oleObj name="Prism 10" r:id="rId9" imgW="3030815" imgH="3174142" progId="Prism10.Document">
                  <p:embed/>
                </p:oleObj>
              </mc:Choice>
              <mc:Fallback>
                <p:oleObj name="Prism 10" r:id="rId9" imgW="3030815" imgH="3174142" progId="Prism10.Document">
                  <p:embed/>
                  <p:pic>
                    <p:nvPicPr>
                      <p:cNvPr id="66" name="Object 65">
                        <a:extLst>
                          <a:ext uri="{FF2B5EF4-FFF2-40B4-BE49-F238E27FC236}">
                            <a16:creationId xmlns:a16="http://schemas.microsoft.com/office/drawing/2014/main" id="{43FF2925-B2F2-F2E1-67F7-2D1DC600AD1C}"/>
                          </a:ext>
                        </a:extLst>
                      </p:cNvPr>
                      <p:cNvPicPr/>
                      <p:nvPr/>
                    </p:nvPicPr>
                    <p:blipFill>
                      <a:blip r:embed="rId10"/>
                      <a:stretch>
                        <a:fillRect/>
                      </a:stretch>
                    </p:blipFill>
                    <p:spPr>
                      <a:xfrm>
                        <a:off x="10159915" y="23790022"/>
                        <a:ext cx="4816099" cy="5043155"/>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86269D8A-C63D-21D1-064A-448DEB58EC1E}"/>
              </a:ext>
            </a:extLst>
          </p:cNvPr>
          <p:cNvGraphicFramePr>
            <a:graphicFrameLocks noChangeAspect="1"/>
          </p:cNvGraphicFramePr>
          <p:nvPr>
            <p:extLst>
              <p:ext uri="{D42A27DB-BD31-4B8C-83A1-F6EECF244321}">
                <p14:modId xmlns:p14="http://schemas.microsoft.com/office/powerpoint/2010/main" val="2745221765"/>
              </p:ext>
            </p:extLst>
          </p:nvPr>
        </p:nvGraphicFramePr>
        <p:xfrm>
          <a:off x="19086753" y="23750976"/>
          <a:ext cx="5113203" cy="5149027"/>
        </p:xfrm>
        <a:graphic>
          <a:graphicData uri="http://schemas.openxmlformats.org/presentationml/2006/ole">
            <mc:AlternateContent xmlns:mc="http://schemas.openxmlformats.org/markup-compatibility/2006">
              <mc:Choice xmlns:v="urn:schemas-microsoft-com:vml" Requires="v">
                <p:oleObj name="Prism 10" r:id="rId11" imgW="3035494" imgH="3058234" progId="Prism10.Document">
                  <p:embed/>
                </p:oleObj>
              </mc:Choice>
              <mc:Fallback>
                <p:oleObj name="Prism 10" r:id="rId11" imgW="3035494" imgH="3058234" progId="Prism10.Document">
                  <p:embed/>
                  <p:pic>
                    <p:nvPicPr>
                      <p:cNvPr id="3" name="Object 2">
                        <a:extLst>
                          <a:ext uri="{FF2B5EF4-FFF2-40B4-BE49-F238E27FC236}">
                            <a16:creationId xmlns:a16="http://schemas.microsoft.com/office/drawing/2014/main" id="{1BD96B7A-FBAB-1049-10CB-5E8217AEB1C7}"/>
                          </a:ext>
                        </a:extLst>
                      </p:cNvPr>
                      <p:cNvPicPr/>
                      <p:nvPr/>
                    </p:nvPicPr>
                    <p:blipFill>
                      <a:blip r:embed="rId12"/>
                      <a:stretch>
                        <a:fillRect/>
                      </a:stretch>
                    </p:blipFill>
                    <p:spPr>
                      <a:xfrm>
                        <a:off x="19086753" y="23750976"/>
                        <a:ext cx="5113203" cy="5149027"/>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131CF429-F372-9BF7-C8D5-68B8D51D7B7C}"/>
              </a:ext>
            </a:extLst>
          </p:cNvPr>
          <p:cNvGraphicFramePr>
            <a:graphicFrameLocks noChangeAspect="1"/>
          </p:cNvGraphicFramePr>
          <p:nvPr>
            <p:extLst>
              <p:ext uri="{D42A27DB-BD31-4B8C-83A1-F6EECF244321}">
                <p14:modId xmlns:p14="http://schemas.microsoft.com/office/powerpoint/2010/main" val="3462983583"/>
              </p:ext>
            </p:extLst>
          </p:nvPr>
        </p:nvGraphicFramePr>
        <p:xfrm>
          <a:off x="14757791" y="23839614"/>
          <a:ext cx="4698446" cy="5056778"/>
        </p:xfrm>
        <a:graphic>
          <a:graphicData uri="http://schemas.openxmlformats.org/presentationml/2006/ole">
            <mc:AlternateContent xmlns:mc="http://schemas.openxmlformats.org/markup-compatibility/2006">
              <mc:Choice xmlns:v="urn:schemas-microsoft-com:vml" Requires="v">
                <p:oleObj name="Prism 10" r:id="rId13" imgW="2790006" imgH="3002080" progId="Prism10.Document">
                  <p:embed/>
                </p:oleObj>
              </mc:Choice>
              <mc:Fallback>
                <p:oleObj name="Prism 10" r:id="rId13" imgW="2790006" imgH="3002080" progId="Prism10.Document">
                  <p:embed/>
                  <p:pic>
                    <p:nvPicPr>
                      <p:cNvPr id="7" name="Object 6">
                        <a:extLst>
                          <a:ext uri="{FF2B5EF4-FFF2-40B4-BE49-F238E27FC236}">
                            <a16:creationId xmlns:a16="http://schemas.microsoft.com/office/drawing/2014/main" id="{6334E87D-2B72-3419-81D6-C658778BA34B}"/>
                          </a:ext>
                        </a:extLst>
                      </p:cNvPr>
                      <p:cNvPicPr/>
                      <p:nvPr/>
                    </p:nvPicPr>
                    <p:blipFill>
                      <a:blip r:embed="rId14"/>
                      <a:stretch>
                        <a:fillRect/>
                      </a:stretch>
                    </p:blipFill>
                    <p:spPr>
                      <a:xfrm>
                        <a:off x="14757791" y="23839614"/>
                        <a:ext cx="4698446" cy="5056778"/>
                      </a:xfrm>
                      <a:prstGeom prst="rect">
                        <a:avLst/>
                      </a:prstGeom>
                    </p:spPr>
                  </p:pic>
                </p:oleObj>
              </mc:Fallback>
            </mc:AlternateContent>
          </a:graphicData>
        </a:graphic>
      </p:graphicFrame>
      <p:pic>
        <p:nvPicPr>
          <p:cNvPr id="76" name="Picture 75">
            <a:extLst>
              <a:ext uri="{FF2B5EF4-FFF2-40B4-BE49-F238E27FC236}">
                <a16:creationId xmlns:a16="http://schemas.microsoft.com/office/drawing/2014/main" id="{F07E8C95-AA47-9300-50CE-B7E8F3BA60CD}"/>
              </a:ext>
            </a:extLst>
          </p:cNvPr>
          <p:cNvPicPr>
            <a:picLocks noChangeAspect="1"/>
          </p:cNvPicPr>
          <p:nvPr/>
        </p:nvPicPr>
        <p:blipFill rotWithShape="1">
          <a:blip r:embed="rId15"/>
          <a:srcRect l="1900" t="734" r="77292" b="47763"/>
          <a:stretch/>
        </p:blipFill>
        <p:spPr>
          <a:xfrm>
            <a:off x="10293397" y="18452577"/>
            <a:ext cx="3735705" cy="5024969"/>
          </a:xfrm>
          <a:prstGeom prst="rect">
            <a:avLst/>
          </a:prstGeom>
        </p:spPr>
      </p:pic>
      <p:grpSp>
        <p:nvGrpSpPr>
          <p:cNvPr id="81" name="Group 80">
            <a:extLst>
              <a:ext uri="{FF2B5EF4-FFF2-40B4-BE49-F238E27FC236}">
                <a16:creationId xmlns:a16="http://schemas.microsoft.com/office/drawing/2014/main" id="{7D908E53-5BEF-BFFE-74CB-C93B48FDB4EE}"/>
              </a:ext>
            </a:extLst>
          </p:cNvPr>
          <p:cNvGrpSpPr/>
          <p:nvPr/>
        </p:nvGrpSpPr>
        <p:grpSpPr>
          <a:xfrm>
            <a:off x="29262740" y="9499263"/>
            <a:ext cx="2866089" cy="2055955"/>
            <a:chOff x="22018039" y="32521511"/>
            <a:chExt cx="5016895" cy="3334467"/>
          </a:xfrm>
        </p:grpSpPr>
        <p:pic>
          <p:nvPicPr>
            <p:cNvPr id="77" name="Picture 2" descr="Glass of Water Cartoon - A vector cartoon illustration of a glass of Water.Glass of Water Cartoon - A vector cartoon illustration of a glass of Water.">
              <a:extLst>
                <a:ext uri="{FF2B5EF4-FFF2-40B4-BE49-F238E27FC236}">
                  <a16:creationId xmlns:a16="http://schemas.microsoft.com/office/drawing/2014/main" id="{C9949551-3251-971B-D784-134502C7A6D9}"/>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6345" r="15760"/>
            <a:stretch/>
          </p:blipFill>
          <p:spPr bwMode="auto">
            <a:xfrm>
              <a:off x="24770969" y="32521511"/>
              <a:ext cx="2263965" cy="3334467"/>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a:extLst>
                <a:ext uri="{FF2B5EF4-FFF2-40B4-BE49-F238E27FC236}">
                  <a16:creationId xmlns:a16="http://schemas.microsoft.com/office/drawing/2014/main" id="{5A9C4B9D-1780-E086-8DB6-D55E9789AC94}"/>
                </a:ext>
              </a:extLst>
            </p:cNvPr>
            <p:cNvSpPr txBox="1"/>
            <p:nvPr/>
          </p:nvSpPr>
          <p:spPr>
            <a:xfrm>
              <a:off x="22018039" y="33354423"/>
              <a:ext cx="3106554" cy="1946763"/>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0.5 µ</a:t>
              </a:r>
              <a:r>
                <a:rPr lang="az-Cyrl-AZ" sz="3600" dirty="0">
                  <a:latin typeface="Times New Roman" panose="02020603050405020304" pitchFamily="18" charset="0"/>
                  <a:cs typeface="Times New Roman" panose="02020603050405020304" pitchFamily="18" charset="0"/>
                </a:rPr>
                <a:t>М</a:t>
              </a:r>
              <a:r>
                <a:rPr lang="en-US" sz="3600" dirty="0">
                  <a:latin typeface="Times New Roman" panose="02020603050405020304" pitchFamily="18" charset="0"/>
                  <a:cs typeface="Times New Roman" panose="02020603050405020304" pitchFamily="18" charset="0"/>
                </a:rPr>
                <a:t> E2</a:t>
              </a:r>
              <a:endParaRPr lang="en-US" sz="3600" dirty="0"/>
            </a:p>
          </p:txBody>
        </p:sp>
      </p:grpSp>
      <p:grpSp>
        <p:nvGrpSpPr>
          <p:cNvPr id="85" name="Group 84">
            <a:extLst>
              <a:ext uri="{FF2B5EF4-FFF2-40B4-BE49-F238E27FC236}">
                <a16:creationId xmlns:a16="http://schemas.microsoft.com/office/drawing/2014/main" id="{155910F8-A38D-1A68-1AA0-456DE60C9FF2}"/>
              </a:ext>
            </a:extLst>
          </p:cNvPr>
          <p:cNvGrpSpPr/>
          <p:nvPr/>
        </p:nvGrpSpPr>
        <p:grpSpPr>
          <a:xfrm>
            <a:off x="15267083" y="35748582"/>
            <a:ext cx="6091209" cy="5439080"/>
            <a:chOff x="31844345" y="25168443"/>
            <a:chExt cx="3476180" cy="2250776"/>
          </a:xfrm>
        </p:grpSpPr>
        <p:pic>
          <p:nvPicPr>
            <p:cNvPr id="82" name="Picture 2" descr="Mountain Clipart Images – Browse 46,788 Stock Photos, Vectors, and Video |  Adobe Stock">
              <a:extLst>
                <a:ext uri="{FF2B5EF4-FFF2-40B4-BE49-F238E27FC236}">
                  <a16:creationId xmlns:a16="http://schemas.microsoft.com/office/drawing/2014/main" id="{6CB35A20-E00C-C8E2-DBC9-C990F7E3B7E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516848" y="25871740"/>
              <a:ext cx="2079252" cy="92297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0FD41429-936B-719E-F635-DE6F88EE6FEF}"/>
                </a:ext>
              </a:extLst>
            </p:cNvPr>
            <p:cNvSpPr txBox="1"/>
            <p:nvPr/>
          </p:nvSpPr>
          <p:spPr>
            <a:xfrm>
              <a:off x="31844345" y="26718293"/>
              <a:ext cx="3476180" cy="458506"/>
            </a:xfrm>
            <a:prstGeom prst="rect">
              <a:avLst/>
            </a:prstGeom>
            <a:noFill/>
          </p:spPr>
          <p:txBody>
            <a:bodyPr wrap="square" rtlCol="0">
              <a:spAutoFit/>
            </a:bodyPr>
            <a:lstStyle/>
            <a:p>
              <a:pPr algn="ctr"/>
              <a:r>
                <a:rPr lang="en-US" sz="6600" dirty="0">
                  <a:latin typeface="Times New Roman" panose="02020603050405020304" pitchFamily="18" charset="0"/>
                  <a:cs typeface="Times New Roman" panose="02020603050405020304" pitchFamily="18" charset="0"/>
                </a:rPr>
                <a:t>?</a:t>
              </a:r>
              <a:r>
                <a:rPr lang="en-US" sz="5400" dirty="0">
                  <a:latin typeface="Times New Roman" panose="02020603050405020304" pitchFamily="18" charset="0"/>
                  <a:cs typeface="Times New Roman" panose="02020603050405020304" pitchFamily="18" charset="0"/>
                </a:rPr>
                <a:t> → Cardiac PAD2</a:t>
              </a:r>
            </a:p>
          </p:txBody>
        </p:sp>
        <p:sp>
          <p:nvSpPr>
            <p:cNvPr id="84" name="TextBox 83">
              <a:extLst>
                <a:ext uri="{FF2B5EF4-FFF2-40B4-BE49-F238E27FC236}">
                  <a16:creationId xmlns:a16="http://schemas.microsoft.com/office/drawing/2014/main" id="{616A85ED-58F4-DF77-C85F-23D15FC18EDB}"/>
                </a:ext>
              </a:extLst>
            </p:cNvPr>
            <p:cNvSpPr txBox="1"/>
            <p:nvPr/>
          </p:nvSpPr>
          <p:spPr>
            <a:xfrm rot="3169489">
              <a:off x="33339476" y="26074275"/>
              <a:ext cx="2250776" cy="43911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Hypoxia</a:t>
              </a:r>
            </a:p>
          </p:txBody>
        </p:sp>
      </p:grpSp>
      <p:sp>
        <p:nvSpPr>
          <p:cNvPr id="86" name="Freeform 61">
            <a:extLst>
              <a:ext uri="{FF2B5EF4-FFF2-40B4-BE49-F238E27FC236}">
                <a16:creationId xmlns:a16="http://schemas.microsoft.com/office/drawing/2014/main" id="{E9D6F489-70EE-EF94-9727-672B42400174}"/>
              </a:ext>
            </a:extLst>
          </p:cNvPr>
          <p:cNvSpPr/>
          <p:nvPr/>
        </p:nvSpPr>
        <p:spPr>
          <a:xfrm>
            <a:off x="16388520" y="41342033"/>
            <a:ext cx="4375781" cy="2430419"/>
          </a:xfrm>
          <a:custGeom>
            <a:avLst/>
            <a:gdLst>
              <a:gd name="connsiteX0" fmla="*/ 0 w 1615375"/>
              <a:gd name="connsiteY0" fmla="*/ 80769 h 807687"/>
              <a:gd name="connsiteX1" fmla="*/ 80769 w 1615375"/>
              <a:gd name="connsiteY1" fmla="*/ 0 h 807687"/>
              <a:gd name="connsiteX2" fmla="*/ 1534606 w 1615375"/>
              <a:gd name="connsiteY2" fmla="*/ 0 h 807687"/>
              <a:gd name="connsiteX3" fmla="*/ 1615375 w 1615375"/>
              <a:gd name="connsiteY3" fmla="*/ 80769 h 807687"/>
              <a:gd name="connsiteX4" fmla="*/ 1615375 w 1615375"/>
              <a:gd name="connsiteY4" fmla="*/ 726918 h 807687"/>
              <a:gd name="connsiteX5" fmla="*/ 1534606 w 1615375"/>
              <a:gd name="connsiteY5" fmla="*/ 807687 h 807687"/>
              <a:gd name="connsiteX6" fmla="*/ 80769 w 1615375"/>
              <a:gd name="connsiteY6" fmla="*/ 807687 h 807687"/>
              <a:gd name="connsiteX7" fmla="*/ 0 w 1615375"/>
              <a:gd name="connsiteY7" fmla="*/ 726918 h 807687"/>
              <a:gd name="connsiteX8" fmla="*/ 0 w 1615375"/>
              <a:gd name="connsiteY8" fmla="*/ 80769 h 80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375" h="807687">
                <a:moveTo>
                  <a:pt x="0" y="80769"/>
                </a:moveTo>
                <a:cubicBezTo>
                  <a:pt x="0" y="36162"/>
                  <a:pt x="36162" y="0"/>
                  <a:pt x="80769" y="0"/>
                </a:cubicBezTo>
                <a:lnTo>
                  <a:pt x="1534606" y="0"/>
                </a:lnTo>
                <a:cubicBezTo>
                  <a:pt x="1579213" y="0"/>
                  <a:pt x="1615375" y="36162"/>
                  <a:pt x="1615375" y="80769"/>
                </a:cubicBezTo>
                <a:lnTo>
                  <a:pt x="1615375" y="726918"/>
                </a:lnTo>
                <a:cubicBezTo>
                  <a:pt x="1615375" y="771525"/>
                  <a:pt x="1579213" y="807687"/>
                  <a:pt x="1534606" y="807687"/>
                </a:cubicBezTo>
                <a:lnTo>
                  <a:pt x="80769" y="807687"/>
                </a:lnTo>
                <a:cubicBezTo>
                  <a:pt x="36162" y="807687"/>
                  <a:pt x="0" y="771525"/>
                  <a:pt x="0" y="726918"/>
                </a:cubicBezTo>
                <a:lnTo>
                  <a:pt x="0" y="80769"/>
                </a:lnTo>
                <a:close/>
              </a:path>
            </a:pathLst>
          </a:custGeom>
          <a:solidFill>
            <a:schemeClr val="lt1"/>
          </a:solidFill>
          <a:ln w="28575">
            <a:solidFill>
              <a:srgbClr val="66330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106" tIns="20106" rIns="20106" bIns="20106" numCol="1" spcCol="1270" anchor="ctr" anchorCtr="0">
            <a:noAutofit/>
          </a:bodyPr>
          <a:lstStyle/>
          <a:p>
            <a:pPr algn="ctr" defTabSz="342923">
              <a:lnSpc>
                <a:spcPct val="90000"/>
              </a:lnSpc>
              <a:spcBef>
                <a:spcPct val="0"/>
              </a:spcBef>
              <a:spcAft>
                <a:spcPct val="35000"/>
              </a:spcAft>
            </a:pPr>
            <a:endParaRPr lang="en-US" sz="1157" dirty="0"/>
          </a:p>
        </p:txBody>
      </p:sp>
      <p:pic>
        <p:nvPicPr>
          <p:cNvPr id="87" name="Picture 86">
            <a:extLst>
              <a:ext uri="{FF2B5EF4-FFF2-40B4-BE49-F238E27FC236}">
                <a16:creationId xmlns:a16="http://schemas.microsoft.com/office/drawing/2014/main" id="{F7DE9FBD-C87A-D2D4-3245-C70FB2E3A1EA}"/>
              </a:ext>
            </a:extLst>
          </p:cNvPr>
          <p:cNvPicPr>
            <a:picLocks noChangeAspect="1"/>
          </p:cNvPicPr>
          <p:nvPr/>
        </p:nvPicPr>
        <p:blipFill rotWithShape="1">
          <a:blip r:embed="rId18"/>
          <a:srcRect t="1160"/>
          <a:stretch/>
        </p:blipFill>
        <p:spPr>
          <a:xfrm>
            <a:off x="16650303" y="41495034"/>
            <a:ext cx="1308770" cy="1329841"/>
          </a:xfrm>
          <a:prstGeom prst="rect">
            <a:avLst/>
          </a:prstGeom>
        </p:spPr>
      </p:pic>
      <p:sp>
        <p:nvSpPr>
          <p:cNvPr id="89" name="TextBox 88">
            <a:extLst>
              <a:ext uri="{FF2B5EF4-FFF2-40B4-BE49-F238E27FC236}">
                <a16:creationId xmlns:a16="http://schemas.microsoft.com/office/drawing/2014/main" id="{FF02D3D8-3FE8-DBC6-F1EB-3545D500E4B3}"/>
              </a:ext>
            </a:extLst>
          </p:cNvPr>
          <p:cNvSpPr txBox="1"/>
          <p:nvPr/>
        </p:nvSpPr>
        <p:spPr>
          <a:xfrm>
            <a:off x="16533260" y="42848792"/>
            <a:ext cx="4372056"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40-50 human years</a:t>
            </a:r>
          </a:p>
        </p:txBody>
      </p:sp>
      <p:sp>
        <p:nvSpPr>
          <p:cNvPr id="90" name="TextBox 89">
            <a:extLst>
              <a:ext uri="{FF2B5EF4-FFF2-40B4-BE49-F238E27FC236}">
                <a16:creationId xmlns:a16="http://schemas.microsoft.com/office/drawing/2014/main" id="{8E1B971F-40E7-E92B-A0E7-12982467DD5A}"/>
              </a:ext>
            </a:extLst>
          </p:cNvPr>
          <p:cNvSpPr txBox="1"/>
          <p:nvPr/>
        </p:nvSpPr>
        <p:spPr>
          <a:xfrm>
            <a:off x="18153358" y="41584798"/>
            <a:ext cx="2473921" cy="1077218"/>
          </a:xfrm>
          <a:prstGeom prst="rect">
            <a:avLst/>
          </a:prstGeom>
          <a:solidFill>
            <a:schemeClr val="bg1"/>
          </a:solid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Middle Aged</a:t>
            </a:r>
          </a:p>
          <a:p>
            <a:pPr algn="ctr"/>
            <a:r>
              <a:rPr lang="en-US" sz="3200" dirty="0">
                <a:latin typeface="Times New Roman" panose="02020603050405020304" pitchFamily="18" charset="0"/>
                <a:cs typeface="Times New Roman" panose="02020603050405020304" pitchFamily="18" charset="0"/>
              </a:rPr>
              <a:t>(12 months)</a:t>
            </a:r>
          </a:p>
        </p:txBody>
      </p:sp>
      <p:grpSp>
        <p:nvGrpSpPr>
          <p:cNvPr id="59" name="Group 58">
            <a:extLst>
              <a:ext uri="{FF2B5EF4-FFF2-40B4-BE49-F238E27FC236}">
                <a16:creationId xmlns:a16="http://schemas.microsoft.com/office/drawing/2014/main" id="{5C633AF9-C6C6-E8BD-94E5-058150570A67}"/>
              </a:ext>
            </a:extLst>
          </p:cNvPr>
          <p:cNvGrpSpPr/>
          <p:nvPr/>
        </p:nvGrpSpPr>
        <p:grpSpPr>
          <a:xfrm>
            <a:off x="15534523" y="18434917"/>
            <a:ext cx="5489849" cy="4768838"/>
            <a:chOff x="38627889" y="8594003"/>
            <a:chExt cx="5929949" cy="5484507"/>
          </a:xfrm>
        </p:grpSpPr>
        <p:grpSp>
          <p:nvGrpSpPr>
            <p:cNvPr id="2" name="Group 1">
              <a:extLst>
                <a:ext uri="{FF2B5EF4-FFF2-40B4-BE49-F238E27FC236}">
                  <a16:creationId xmlns:a16="http://schemas.microsoft.com/office/drawing/2014/main" id="{D0781905-BCDC-9409-89CA-B5264587E64F}"/>
                </a:ext>
              </a:extLst>
            </p:cNvPr>
            <p:cNvGrpSpPr/>
            <p:nvPr/>
          </p:nvGrpSpPr>
          <p:grpSpPr>
            <a:xfrm>
              <a:off x="39106460" y="9024545"/>
              <a:ext cx="5052327" cy="5053965"/>
              <a:chOff x="3100614" y="1456814"/>
              <a:chExt cx="3040193" cy="2936441"/>
            </a:xfrm>
          </p:grpSpPr>
          <p:pic>
            <p:nvPicPr>
              <p:cNvPr id="3" name="Picture 2">
                <a:extLst>
                  <a:ext uri="{FF2B5EF4-FFF2-40B4-BE49-F238E27FC236}">
                    <a16:creationId xmlns:a16="http://schemas.microsoft.com/office/drawing/2014/main" id="{9A06A88A-752D-40B1-A1E6-E846378891D5}"/>
                  </a:ext>
                </a:extLst>
              </p:cNvPr>
              <p:cNvPicPr>
                <a:picLocks noChangeAspect="1"/>
              </p:cNvPicPr>
              <p:nvPr/>
            </p:nvPicPr>
            <p:blipFill rotWithShape="1">
              <a:blip r:embed="rId15"/>
              <a:srcRect l="25171" t="31900" r="67177" b="55042"/>
              <a:stretch/>
            </p:blipFill>
            <p:spPr>
              <a:xfrm>
                <a:off x="3100614" y="1456814"/>
                <a:ext cx="1591198" cy="1475584"/>
              </a:xfrm>
              <a:prstGeom prst="rect">
                <a:avLst/>
              </a:prstGeom>
            </p:spPr>
          </p:pic>
          <p:pic>
            <p:nvPicPr>
              <p:cNvPr id="5" name="Picture 4">
                <a:extLst>
                  <a:ext uri="{FF2B5EF4-FFF2-40B4-BE49-F238E27FC236}">
                    <a16:creationId xmlns:a16="http://schemas.microsoft.com/office/drawing/2014/main" id="{F786258B-66D0-519D-545D-D077C5AF27E6}"/>
                  </a:ext>
                </a:extLst>
              </p:cNvPr>
              <p:cNvPicPr>
                <a:picLocks noChangeAspect="1"/>
              </p:cNvPicPr>
              <p:nvPr/>
            </p:nvPicPr>
            <p:blipFill rotWithShape="1">
              <a:blip r:embed="rId15"/>
              <a:srcRect l="52830" t="13976" r="37146" b="68911"/>
              <a:stretch/>
            </p:blipFill>
            <p:spPr>
              <a:xfrm>
                <a:off x="3101435" y="2913348"/>
                <a:ext cx="1590376" cy="1475584"/>
              </a:xfrm>
              <a:prstGeom prst="rect">
                <a:avLst/>
              </a:prstGeom>
            </p:spPr>
          </p:pic>
          <p:pic>
            <p:nvPicPr>
              <p:cNvPr id="7" name="Picture 6">
                <a:extLst>
                  <a:ext uri="{FF2B5EF4-FFF2-40B4-BE49-F238E27FC236}">
                    <a16:creationId xmlns:a16="http://schemas.microsoft.com/office/drawing/2014/main" id="{40F6366F-7A3C-9723-D2FA-C2C63DD9D177}"/>
                  </a:ext>
                </a:extLst>
              </p:cNvPr>
              <p:cNvPicPr>
                <a:picLocks noChangeAspect="1"/>
              </p:cNvPicPr>
              <p:nvPr/>
            </p:nvPicPr>
            <p:blipFill rotWithShape="1">
              <a:blip r:embed="rId15"/>
              <a:srcRect l="69595" t="12971" r="20737" b="68911"/>
              <a:stretch/>
            </p:blipFill>
            <p:spPr>
              <a:xfrm>
                <a:off x="4691812" y="2917672"/>
                <a:ext cx="1448995" cy="1475583"/>
              </a:xfrm>
              <a:prstGeom prst="rect">
                <a:avLst/>
              </a:prstGeom>
            </p:spPr>
          </p:pic>
          <p:pic>
            <p:nvPicPr>
              <p:cNvPr id="8" name="Picture 7">
                <a:extLst>
                  <a:ext uri="{FF2B5EF4-FFF2-40B4-BE49-F238E27FC236}">
                    <a16:creationId xmlns:a16="http://schemas.microsoft.com/office/drawing/2014/main" id="{39308009-33AF-EB89-F538-BFE929E7E10E}"/>
                  </a:ext>
                </a:extLst>
              </p:cNvPr>
              <p:cNvPicPr>
                <a:picLocks noChangeAspect="1"/>
              </p:cNvPicPr>
              <p:nvPr/>
            </p:nvPicPr>
            <p:blipFill rotWithShape="1">
              <a:blip r:embed="rId15"/>
              <a:srcRect l="39141" t="31155" r="52757" b="53666"/>
              <a:stretch/>
            </p:blipFill>
            <p:spPr>
              <a:xfrm>
                <a:off x="4691811" y="1456814"/>
                <a:ext cx="1448995" cy="1475584"/>
              </a:xfrm>
              <a:prstGeom prst="rect">
                <a:avLst/>
              </a:prstGeom>
            </p:spPr>
          </p:pic>
        </p:grpSp>
        <p:sp>
          <p:nvSpPr>
            <p:cNvPr id="15" name="TextBox 14">
              <a:extLst>
                <a:ext uri="{FF2B5EF4-FFF2-40B4-BE49-F238E27FC236}">
                  <a16:creationId xmlns:a16="http://schemas.microsoft.com/office/drawing/2014/main" id="{3B6B89A7-6001-2421-BCFD-8355DBE860A2}"/>
                </a:ext>
              </a:extLst>
            </p:cNvPr>
            <p:cNvSpPr txBox="1"/>
            <p:nvPr/>
          </p:nvSpPr>
          <p:spPr>
            <a:xfrm>
              <a:off x="39990366" y="8594003"/>
              <a:ext cx="1313850" cy="501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OVX</a:t>
              </a:r>
            </a:p>
          </p:txBody>
        </p:sp>
        <p:sp>
          <p:nvSpPr>
            <p:cNvPr id="17" name="TextBox 16">
              <a:extLst>
                <a:ext uri="{FF2B5EF4-FFF2-40B4-BE49-F238E27FC236}">
                  <a16:creationId xmlns:a16="http://schemas.microsoft.com/office/drawing/2014/main" id="{F017D93F-41E9-EC65-5F06-147FA0BBBD39}"/>
                </a:ext>
              </a:extLst>
            </p:cNvPr>
            <p:cNvSpPr txBox="1"/>
            <p:nvPr/>
          </p:nvSpPr>
          <p:spPr>
            <a:xfrm>
              <a:off x="42149836" y="8598292"/>
              <a:ext cx="2408002" cy="501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OVX + E2</a:t>
              </a:r>
            </a:p>
          </p:txBody>
        </p:sp>
        <p:sp>
          <p:nvSpPr>
            <p:cNvPr id="18" name="TextBox 17">
              <a:extLst>
                <a:ext uri="{FF2B5EF4-FFF2-40B4-BE49-F238E27FC236}">
                  <a16:creationId xmlns:a16="http://schemas.microsoft.com/office/drawing/2014/main" id="{66AB3FD3-4A28-68DA-9A09-64258B8E4D92}"/>
                </a:ext>
              </a:extLst>
            </p:cNvPr>
            <p:cNvSpPr txBox="1"/>
            <p:nvPr/>
          </p:nvSpPr>
          <p:spPr>
            <a:xfrm rot="16200000">
              <a:off x="38205789" y="9796950"/>
              <a:ext cx="1360713" cy="51651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Adult</a:t>
              </a:r>
            </a:p>
          </p:txBody>
        </p:sp>
        <p:sp>
          <p:nvSpPr>
            <p:cNvPr id="19" name="TextBox 18">
              <a:extLst>
                <a:ext uri="{FF2B5EF4-FFF2-40B4-BE49-F238E27FC236}">
                  <a16:creationId xmlns:a16="http://schemas.microsoft.com/office/drawing/2014/main" id="{A5A36618-986C-8C3F-0D03-54A5E0AB5B64}"/>
                </a:ext>
              </a:extLst>
            </p:cNvPr>
            <p:cNvSpPr txBox="1"/>
            <p:nvPr/>
          </p:nvSpPr>
          <p:spPr>
            <a:xfrm rot="16200000">
              <a:off x="38209988" y="12319199"/>
              <a:ext cx="1360713" cy="51651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Aged</a:t>
              </a:r>
            </a:p>
          </p:txBody>
        </p:sp>
      </p:grpSp>
      <p:sp>
        <p:nvSpPr>
          <p:cNvPr id="20" name="Rounded Rectangle 149">
            <a:extLst>
              <a:ext uri="{FF2B5EF4-FFF2-40B4-BE49-F238E27FC236}">
                <a16:creationId xmlns:a16="http://schemas.microsoft.com/office/drawing/2014/main" id="{93A73B82-A798-F6B6-6C07-5CBE57BCF25C}"/>
              </a:ext>
            </a:extLst>
          </p:cNvPr>
          <p:cNvSpPr/>
          <p:nvPr/>
        </p:nvSpPr>
        <p:spPr>
          <a:xfrm>
            <a:off x="509112" y="35720042"/>
            <a:ext cx="12641795" cy="1144719"/>
          </a:xfrm>
          <a:prstGeom prst="roundRect">
            <a:avLst/>
          </a:prstGeom>
          <a:solidFill>
            <a:srgbClr val="FFCC00"/>
          </a:solidFill>
          <a:ln w="762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5658" dirty="0">
                <a:solidFill>
                  <a:sysClr val="windowText" lastClr="000000"/>
                </a:solidFill>
                <a:latin typeface="Times New Roman" panose="02020603050405020304" pitchFamily="18" charset="0"/>
                <a:cs typeface="Times New Roman" panose="02020603050405020304" pitchFamily="18" charset="0"/>
              </a:rPr>
              <a:t>CONCLUSIONS</a:t>
            </a:r>
          </a:p>
        </p:txBody>
      </p:sp>
      <p:sp>
        <p:nvSpPr>
          <p:cNvPr id="21" name="Rectangle 20">
            <a:extLst>
              <a:ext uri="{FF2B5EF4-FFF2-40B4-BE49-F238E27FC236}">
                <a16:creationId xmlns:a16="http://schemas.microsoft.com/office/drawing/2014/main" id="{53D7493F-AACA-F191-CDA5-C30D0CDB2482}"/>
              </a:ext>
            </a:extLst>
          </p:cNvPr>
          <p:cNvSpPr/>
          <p:nvPr/>
        </p:nvSpPr>
        <p:spPr>
          <a:xfrm>
            <a:off x="462698" y="37179775"/>
            <a:ext cx="12707662" cy="7126991"/>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93914" rtlCol="0" anchor="ctr"/>
          <a:lstStyle/>
          <a:p>
            <a:endParaRPr lang="en-US" sz="3086" dirty="0">
              <a:solidFill>
                <a:schemeClr val="tx1"/>
              </a:solidFill>
              <a:latin typeface="Times New Roman" panose="02020603050405020304" pitchFamily="18" charset="0"/>
              <a:cs typeface="Times New Roman" panose="02020603050405020304" pitchFamily="18" charset="0"/>
            </a:endParaRPr>
          </a:p>
          <a:p>
            <a:pPr algn="ctr"/>
            <a:r>
              <a:rPr lang="en-US" sz="3857" dirty="0">
                <a:solidFill>
                  <a:schemeClr val="tx1"/>
                </a:solidFill>
              </a:rPr>
              <a:t> </a:t>
            </a:r>
          </a:p>
        </p:txBody>
      </p:sp>
      <p:sp>
        <p:nvSpPr>
          <p:cNvPr id="22" name="TextBox 21">
            <a:extLst>
              <a:ext uri="{FF2B5EF4-FFF2-40B4-BE49-F238E27FC236}">
                <a16:creationId xmlns:a16="http://schemas.microsoft.com/office/drawing/2014/main" id="{EAB4CF91-A9DB-3A69-E413-D108DEFEC04D}"/>
              </a:ext>
            </a:extLst>
          </p:cNvPr>
          <p:cNvSpPr txBox="1"/>
          <p:nvPr/>
        </p:nvSpPr>
        <p:spPr>
          <a:xfrm>
            <a:off x="997163" y="37535852"/>
            <a:ext cx="11698369" cy="6555641"/>
          </a:xfrm>
          <a:prstGeom prst="rect">
            <a:avLst/>
          </a:prstGeom>
          <a:noFill/>
        </p:spPr>
        <p:txBody>
          <a:bodyPr wrap="square" rtlCol="0">
            <a:spAutoFit/>
          </a:bodyPr>
          <a:lstStyle/>
          <a:p>
            <a:pPr marL="367417" indent="-367417">
              <a:buFont typeface="Arial" panose="020B0604020202020204" pitchFamily="34" charset="0"/>
              <a:buChar char="•"/>
            </a:pPr>
            <a:r>
              <a:rPr lang="en-US" sz="6000" dirty="0">
                <a:cs typeface="Times New Roman" panose="02020603050405020304" pitchFamily="18" charset="0"/>
              </a:rPr>
              <a:t>Cardiac PAD2 expression and citrullination decrease with age in the female heart </a:t>
            </a:r>
          </a:p>
          <a:p>
            <a:pPr marL="367417" indent="-367417">
              <a:buFont typeface="Arial" panose="020B0604020202020204" pitchFamily="34" charset="0"/>
              <a:buChar char="•"/>
            </a:pPr>
            <a:r>
              <a:rPr lang="en-US" sz="6000" dirty="0">
                <a:cs typeface="Times New Roman" panose="02020603050405020304" pitchFamily="18" charset="0"/>
              </a:rPr>
              <a:t>Estrogen does not regulate PAD2 in the heart</a:t>
            </a:r>
          </a:p>
          <a:p>
            <a:pPr marL="367417" indent="-367417">
              <a:buFont typeface="Arial" panose="020B0604020202020204" pitchFamily="34" charset="0"/>
              <a:buChar char="•"/>
            </a:pPr>
            <a:r>
              <a:rPr lang="en-US" sz="6000" dirty="0">
                <a:cs typeface="Times New Roman" panose="02020603050405020304" pitchFamily="18" charset="0"/>
              </a:rPr>
              <a:t>HIF-1</a:t>
            </a:r>
            <a:r>
              <a:rPr lang="el-GR" sz="6000" dirty="0">
                <a:cs typeface="Times New Roman" panose="02020603050405020304" pitchFamily="18" charset="0"/>
              </a:rPr>
              <a:t>α</a:t>
            </a:r>
            <a:r>
              <a:rPr lang="en-US" sz="6000" dirty="0">
                <a:cs typeface="Times New Roman" panose="02020603050405020304" pitchFamily="18" charset="0"/>
              </a:rPr>
              <a:t> &amp; hypoxia are potential regulators of cardiac PAD2</a:t>
            </a:r>
          </a:p>
        </p:txBody>
      </p:sp>
      <p:grpSp>
        <p:nvGrpSpPr>
          <p:cNvPr id="109" name="Group 108">
            <a:extLst>
              <a:ext uri="{FF2B5EF4-FFF2-40B4-BE49-F238E27FC236}">
                <a16:creationId xmlns:a16="http://schemas.microsoft.com/office/drawing/2014/main" id="{A296365B-73CA-AEBA-7292-7019D86C330F}"/>
              </a:ext>
            </a:extLst>
          </p:cNvPr>
          <p:cNvGrpSpPr/>
          <p:nvPr/>
        </p:nvGrpSpPr>
        <p:grpSpPr>
          <a:xfrm>
            <a:off x="16644228" y="11723624"/>
            <a:ext cx="6980840" cy="4044561"/>
            <a:chOff x="14761230" y="9821146"/>
            <a:chExt cx="6980840" cy="4044561"/>
          </a:xfrm>
        </p:grpSpPr>
        <p:pic>
          <p:nvPicPr>
            <p:cNvPr id="34" name="Picture 33">
              <a:extLst>
                <a:ext uri="{FF2B5EF4-FFF2-40B4-BE49-F238E27FC236}">
                  <a16:creationId xmlns:a16="http://schemas.microsoft.com/office/drawing/2014/main" id="{24D5E4A1-AA5F-B285-D482-F63F55086940}"/>
                </a:ext>
              </a:extLst>
            </p:cNvPr>
            <p:cNvPicPr>
              <a:picLocks noChangeAspect="1"/>
            </p:cNvPicPr>
            <p:nvPr/>
          </p:nvPicPr>
          <p:blipFill rotWithShape="1">
            <a:blip r:embed="rId19"/>
            <a:srcRect l="1575"/>
            <a:stretch/>
          </p:blipFill>
          <p:spPr>
            <a:xfrm>
              <a:off x="14925759" y="9965219"/>
              <a:ext cx="6816311" cy="3900488"/>
            </a:xfrm>
            <a:prstGeom prst="rect">
              <a:avLst/>
            </a:prstGeom>
          </p:spPr>
        </p:pic>
        <p:sp>
          <p:nvSpPr>
            <p:cNvPr id="25" name="Rectangle 24">
              <a:extLst>
                <a:ext uri="{FF2B5EF4-FFF2-40B4-BE49-F238E27FC236}">
                  <a16:creationId xmlns:a16="http://schemas.microsoft.com/office/drawing/2014/main" id="{E298FA17-FB3C-955A-6CD6-6B68622DCDE3}"/>
                </a:ext>
              </a:extLst>
            </p:cNvPr>
            <p:cNvSpPr/>
            <p:nvPr/>
          </p:nvSpPr>
          <p:spPr>
            <a:xfrm>
              <a:off x="14761230" y="9821146"/>
              <a:ext cx="5863166" cy="662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57"/>
            </a:p>
          </p:txBody>
        </p:sp>
      </p:grpSp>
      <p:sp>
        <p:nvSpPr>
          <p:cNvPr id="27" name="Rectangle 26">
            <a:extLst>
              <a:ext uri="{FF2B5EF4-FFF2-40B4-BE49-F238E27FC236}">
                <a16:creationId xmlns:a16="http://schemas.microsoft.com/office/drawing/2014/main" id="{504BEFF9-8EA4-2C31-6776-5FD1EEAEC163}"/>
              </a:ext>
            </a:extLst>
          </p:cNvPr>
          <p:cNvSpPr/>
          <p:nvPr/>
        </p:nvSpPr>
        <p:spPr>
          <a:xfrm>
            <a:off x="20627279" y="9318318"/>
            <a:ext cx="1129567" cy="6623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29" name="Plus Sign 28">
            <a:extLst>
              <a:ext uri="{FF2B5EF4-FFF2-40B4-BE49-F238E27FC236}">
                <a16:creationId xmlns:a16="http://schemas.microsoft.com/office/drawing/2014/main" id="{532A3045-AA11-6573-A90C-B484B9D6055D}"/>
              </a:ext>
            </a:extLst>
          </p:cNvPr>
          <p:cNvSpPr/>
          <p:nvPr/>
        </p:nvSpPr>
        <p:spPr>
          <a:xfrm>
            <a:off x="28233292" y="9854125"/>
            <a:ext cx="823411" cy="886800"/>
          </a:xfrm>
          <a:prstGeom prst="mathPlus">
            <a:avLst>
              <a:gd name="adj1" fmla="val 12694"/>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157" dirty="0"/>
          </a:p>
        </p:txBody>
      </p:sp>
      <p:grpSp>
        <p:nvGrpSpPr>
          <p:cNvPr id="36" name="Group 35">
            <a:extLst>
              <a:ext uri="{FF2B5EF4-FFF2-40B4-BE49-F238E27FC236}">
                <a16:creationId xmlns:a16="http://schemas.microsoft.com/office/drawing/2014/main" id="{7A4DA3DB-F4D0-0E08-A3B1-D10700AFC3F3}"/>
              </a:ext>
            </a:extLst>
          </p:cNvPr>
          <p:cNvGrpSpPr/>
          <p:nvPr/>
        </p:nvGrpSpPr>
        <p:grpSpPr>
          <a:xfrm>
            <a:off x="2546041" y="24798745"/>
            <a:ext cx="4283968" cy="2655847"/>
            <a:chOff x="1231343" y="1225919"/>
            <a:chExt cx="2479828" cy="1535291"/>
          </a:xfrm>
        </p:grpSpPr>
        <p:sp>
          <p:nvSpPr>
            <p:cNvPr id="40" name="Freeform: Shape 39">
              <a:extLst>
                <a:ext uri="{FF2B5EF4-FFF2-40B4-BE49-F238E27FC236}">
                  <a16:creationId xmlns:a16="http://schemas.microsoft.com/office/drawing/2014/main" id="{9891A73E-375E-8A93-CB1A-B45EAF8FA2EE}"/>
                </a:ext>
              </a:extLst>
            </p:cNvPr>
            <p:cNvSpPr/>
            <p:nvPr/>
          </p:nvSpPr>
          <p:spPr>
            <a:xfrm>
              <a:off x="2151387" y="1376495"/>
              <a:ext cx="639740" cy="1234142"/>
            </a:xfrm>
            <a:custGeom>
              <a:avLst/>
              <a:gdLst>
                <a:gd name="connsiteX0" fmla="*/ 319870 w 639740"/>
                <a:gd name="connsiteY0" fmla="*/ 0 h 1234142"/>
                <a:gd name="connsiteX1" fmla="*/ 411315 w 639740"/>
                <a:gd name="connsiteY1" fmla="*/ 74264 h 1234142"/>
                <a:gd name="connsiteX2" fmla="*/ 639740 w 639740"/>
                <a:gd name="connsiteY2" fmla="*/ 617071 h 1234142"/>
                <a:gd name="connsiteX3" fmla="*/ 411315 w 639740"/>
                <a:gd name="connsiteY3" fmla="*/ 1159878 h 1234142"/>
                <a:gd name="connsiteX4" fmla="*/ 319871 w 639740"/>
                <a:gd name="connsiteY4" fmla="*/ 1234142 h 1234142"/>
                <a:gd name="connsiteX5" fmla="*/ 228425 w 639740"/>
                <a:gd name="connsiteY5" fmla="*/ 1159877 h 1234142"/>
                <a:gd name="connsiteX6" fmla="*/ 0 w 639740"/>
                <a:gd name="connsiteY6" fmla="*/ 617070 h 1234142"/>
                <a:gd name="connsiteX7" fmla="*/ 228425 w 639740"/>
                <a:gd name="connsiteY7" fmla="*/ 74263 h 1234142"/>
                <a:gd name="connsiteX8" fmla="*/ 319870 w 639740"/>
                <a:gd name="connsiteY8" fmla="*/ 0 h 12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740" h="1234142">
                  <a:moveTo>
                    <a:pt x="319870" y="0"/>
                  </a:moveTo>
                  <a:lnTo>
                    <a:pt x="411315" y="74264"/>
                  </a:lnTo>
                  <a:cubicBezTo>
                    <a:pt x="552448" y="213180"/>
                    <a:pt x="639740" y="405092"/>
                    <a:pt x="639740" y="617071"/>
                  </a:cubicBezTo>
                  <a:cubicBezTo>
                    <a:pt x="639740" y="829051"/>
                    <a:pt x="552448" y="1020962"/>
                    <a:pt x="411315" y="1159878"/>
                  </a:cubicBezTo>
                  <a:lnTo>
                    <a:pt x="319871" y="1234142"/>
                  </a:lnTo>
                  <a:lnTo>
                    <a:pt x="228425" y="1159877"/>
                  </a:lnTo>
                  <a:cubicBezTo>
                    <a:pt x="87293" y="1020961"/>
                    <a:pt x="0" y="829050"/>
                    <a:pt x="0" y="617070"/>
                  </a:cubicBezTo>
                  <a:cubicBezTo>
                    <a:pt x="0" y="405091"/>
                    <a:pt x="87293" y="213179"/>
                    <a:pt x="228425" y="74263"/>
                  </a:cubicBezTo>
                  <a:lnTo>
                    <a:pt x="319870" y="0"/>
                  </a:lnTo>
                  <a:close/>
                </a:path>
              </a:pathLst>
            </a:custGeom>
            <a:solidFill>
              <a:srgbClr val="D9D9FF"/>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57" dirty="0"/>
            </a:p>
          </p:txBody>
        </p:sp>
        <p:sp>
          <p:nvSpPr>
            <p:cNvPr id="42" name="Freeform: Shape 41">
              <a:extLst>
                <a:ext uri="{FF2B5EF4-FFF2-40B4-BE49-F238E27FC236}">
                  <a16:creationId xmlns:a16="http://schemas.microsoft.com/office/drawing/2014/main" id="{0216AADD-5CFA-CE5B-24D4-CB754638FDE8}"/>
                </a:ext>
              </a:extLst>
            </p:cNvPr>
            <p:cNvSpPr/>
            <p:nvPr/>
          </p:nvSpPr>
          <p:spPr>
            <a:xfrm>
              <a:off x="2471257" y="1225919"/>
              <a:ext cx="1239914" cy="1535290"/>
            </a:xfrm>
            <a:custGeom>
              <a:avLst/>
              <a:gdLst>
                <a:gd name="connsiteX0" fmla="*/ 460022 w 1239914"/>
                <a:gd name="connsiteY0" fmla="*/ 0 h 1535290"/>
                <a:gd name="connsiteX1" fmla="*/ 1239914 w 1239914"/>
                <a:gd name="connsiteY1" fmla="*/ 767645 h 1535290"/>
                <a:gd name="connsiteX2" fmla="*/ 460022 w 1239914"/>
                <a:gd name="connsiteY2" fmla="*/ 1535290 h 1535290"/>
                <a:gd name="connsiteX3" fmla="*/ 23977 w 1239914"/>
                <a:gd name="connsiteY3" fmla="*/ 1404188 h 1535290"/>
                <a:gd name="connsiteX4" fmla="*/ 1 w 1239914"/>
                <a:gd name="connsiteY4" fmla="*/ 1384717 h 1535290"/>
                <a:gd name="connsiteX5" fmla="*/ 91445 w 1239914"/>
                <a:gd name="connsiteY5" fmla="*/ 1310453 h 1535290"/>
                <a:gd name="connsiteX6" fmla="*/ 319870 w 1239914"/>
                <a:gd name="connsiteY6" fmla="*/ 767646 h 1535290"/>
                <a:gd name="connsiteX7" fmla="*/ 91445 w 1239914"/>
                <a:gd name="connsiteY7" fmla="*/ 224839 h 1535290"/>
                <a:gd name="connsiteX8" fmla="*/ 0 w 1239914"/>
                <a:gd name="connsiteY8" fmla="*/ 150575 h 1535290"/>
                <a:gd name="connsiteX9" fmla="*/ 23977 w 1239914"/>
                <a:gd name="connsiteY9" fmla="*/ 131102 h 1535290"/>
                <a:gd name="connsiteX10" fmla="*/ 460022 w 1239914"/>
                <a:gd name="connsiteY10" fmla="*/ 0 h 153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9914" h="1535290">
                  <a:moveTo>
                    <a:pt x="460022" y="0"/>
                  </a:moveTo>
                  <a:cubicBezTo>
                    <a:pt x="890744" y="0"/>
                    <a:pt x="1239914" y="343686"/>
                    <a:pt x="1239914" y="767645"/>
                  </a:cubicBezTo>
                  <a:cubicBezTo>
                    <a:pt x="1239914" y="1191604"/>
                    <a:pt x="890744" y="1535290"/>
                    <a:pt x="460022" y="1535290"/>
                  </a:cubicBezTo>
                  <a:cubicBezTo>
                    <a:pt x="298501" y="1535290"/>
                    <a:pt x="148449" y="1486959"/>
                    <a:pt x="23977" y="1404188"/>
                  </a:cubicBezTo>
                  <a:lnTo>
                    <a:pt x="1" y="1384717"/>
                  </a:lnTo>
                  <a:lnTo>
                    <a:pt x="91445" y="1310453"/>
                  </a:lnTo>
                  <a:cubicBezTo>
                    <a:pt x="232578" y="1171537"/>
                    <a:pt x="319870" y="979626"/>
                    <a:pt x="319870" y="767646"/>
                  </a:cubicBezTo>
                  <a:cubicBezTo>
                    <a:pt x="319870" y="555667"/>
                    <a:pt x="232578" y="363755"/>
                    <a:pt x="91445" y="224839"/>
                  </a:cubicBezTo>
                  <a:lnTo>
                    <a:pt x="0" y="150575"/>
                  </a:lnTo>
                  <a:lnTo>
                    <a:pt x="23977" y="131102"/>
                  </a:lnTo>
                  <a:cubicBezTo>
                    <a:pt x="148449" y="48331"/>
                    <a:pt x="298501" y="0"/>
                    <a:pt x="460022" y="0"/>
                  </a:cubicBezTo>
                  <a:close/>
                </a:path>
              </a:pathLst>
            </a:custGeom>
            <a:solidFill>
              <a:srgbClr val="DCEEFA"/>
            </a:solidFill>
            <a:ln w="31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57" dirty="0"/>
            </a:p>
          </p:txBody>
        </p:sp>
        <p:sp>
          <p:nvSpPr>
            <p:cNvPr id="44" name="Freeform: Shape 43">
              <a:extLst>
                <a:ext uri="{FF2B5EF4-FFF2-40B4-BE49-F238E27FC236}">
                  <a16:creationId xmlns:a16="http://schemas.microsoft.com/office/drawing/2014/main" id="{98CDE3DD-9A60-7802-1E1F-F3546814B0A8}"/>
                </a:ext>
              </a:extLst>
            </p:cNvPr>
            <p:cNvSpPr/>
            <p:nvPr/>
          </p:nvSpPr>
          <p:spPr>
            <a:xfrm>
              <a:off x="1231343" y="1225920"/>
              <a:ext cx="1239915" cy="1535290"/>
            </a:xfrm>
            <a:custGeom>
              <a:avLst/>
              <a:gdLst>
                <a:gd name="connsiteX0" fmla="*/ 779892 w 1239915"/>
                <a:gd name="connsiteY0" fmla="*/ 0 h 1535290"/>
                <a:gd name="connsiteX1" fmla="*/ 1215937 w 1239915"/>
                <a:gd name="connsiteY1" fmla="*/ 131102 h 1535290"/>
                <a:gd name="connsiteX2" fmla="*/ 1239914 w 1239915"/>
                <a:gd name="connsiteY2" fmla="*/ 150574 h 1535290"/>
                <a:gd name="connsiteX3" fmla="*/ 1148469 w 1239915"/>
                <a:gd name="connsiteY3" fmla="*/ 224837 h 1535290"/>
                <a:gd name="connsiteX4" fmla="*/ 920044 w 1239915"/>
                <a:gd name="connsiteY4" fmla="*/ 767644 h 1535290"/>
                <a:gd name="connsiteX5" fmla="*/ 1148469 w 1239915"/>
                <a:gd name="connsiteY5" fmla="*/ 1310451 h 1535290"/>
                <a:gd name="connsiteX6" fmla="*/ 1239915 w 1239915"/>
                <a:gd name="connsiteY6" fmla="*/ 1384716 h 1535290"/>
                <a:gd name="connsiteX7" fmla="*/ 1215937 w 1239915"/>
                <a:gd name="connsiteY7" fmla="*/ 1404188 h 1535290"/>
                <a:gd name="connsiteX8" fmla="*/ 779892 w 1239915"/>
                <a:gd name="connsiteY8" fmla="*/ 1535290 h 1535290"/>
                <a:gd name="connsiteX9" fmla="*/ 0 w 1239915"/>
                <a:gd name="connsiteY9" fmla="*/ 767645 h 1535290"/>
                <a:gd name="connsiteX10" fmla="*/ 779892 w 1239915"/>
                <a:gd name="connsiteY10" fmla="*/ 0 h 153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9915" h="1535290">
                  <a:moveTo>
                    <a:pt x="779892" y="0"/>
                  </a:moveTo>
                  <a:cubicBezTo>
                    <a:pt x="941413" y="0"/>
                    <a:pt x="1091465" y="48331"/>
                    <a:pt x="1215937" y="131102"/>
                  </a:cubicBezTo>
                  <a:lnTo>
                    <a:pt x="1239914" y="150574"/>
                  </a:lnTo>
                  <a:lnTo>
                    <a:pt x="1148469" y="224837"/>
                  </a:lnTo>
                  <a:cubicBezTo>
                    <a:pt x="1007337" y="363753"/>
                    <a:pt x="920044" y="555665"/>
                    <a:pt x="920044" y="767644"/>
                  </a:cubicBezTo>
                  <a:cubicBezTo>
                    <a:pt x="920044" y="979624"/>
                    <a:pt x="1007337" y="1171535"/>
                    <a:pt x="1148469" y="1310451"/>
                  </a:cubicBezTo>
                  <a:lnTo>
                    <a:pt x="1239915" y="1384716"/>
                  </a:lnTo>
                  <a:lnTo>
                    <a:pt x="1215937" y="1404188"/>
                  </a:lnTo>
                  <a:cubicBezTo>
                    <a:pt x="1091465" y="1486959"/>
                    <a:pt x="941413" y="1535290"/>
                    <a:pt x="779892" y="1535290"/>
                  </a:cubicBezTo>
                  <a:cubicBezTo>
                    <a:pt x="349170" y="1535290"/>
                    <a:pt x="0" y="1191604"/>
                    <a:pt x="0" y="767645"/>
                  </a:cubicBezTo>
                  <a:cubicBezTo>
                    <a:pt x="0" y="343686"/>
                    <a:pt x="349170" y="0"/>
                    <a:pt x="779892" y="0"/>
                  </a:cubicBezTo>
                  <a:close/>
                </a:path>
              </a:pathLst>
            </a:custGeom>
            <a:solidFill>
              <a:srgbClr val="F7D6D7"/>
            </a:solid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57" dirty="0"/>
            </a:p>
          </p:txBody>
        </p:sp>
        <p:sp>
          <p:nvSpPr>
            <p:cNvPr id="46" name="TextBox 45">
              <a:extLst>
                <a:ext uri="{FF2B5EF4-FFF2-40B4-BE49-F238E27FC236}">
                  <a16:creationId xmlns:a16="http://schemas.microsoft.com/office/drawing/2014/main" id="{E8FBC812-C986-F943-82AD-4AD81FDB0DCB}"/>
                </a:ext>
              </a:extLst>
            </p:cNvPr>
            <p:cNvSpPr txBox="1"/>
            <p:nvPr/>
          </p:nvSpPr>
          <p:spPr>
            <a:xfrm>
              <a:off x="1571103" y="1329083"/>
              <a:ext cx="900541" cy="302463"/>
            </a:xfrm>
            <a:prstGeom prst="rect">
              <a:avLst/>
            </a:prstGeom>
            <a:noFill/>
          </p:spPr>
          <p:txBody>
            <a:bodyPr wrap="square" rtlCol="0">
              <a:spAutoFit/>
            </a:bodyPr>
            <a:lstStyle/>
            <a:p>
              <a:r>
                <a:rPr lang="en-US" sz="2800" dirty="0">
                  <a:solidFill>
                    <a:srgbClr val="C00000"/>
                  </a:solidFill>
                  <a:latin typeface="Calibri" panose="020F0502020204030204" pitchFamily="34" charset="0"/>
                  <a:ea typeface="Calibri" panose="020F0502020204030204" pitchFamily="34" charset="0"/>
                  <a:cs typeface="Calibri" panose="020F0502020204030204" pitchFamily="34" charset="0"/>
                </a:rPr>
                <a:t>Young F</a:t>
              </a:r>
            </a:p>
          </p:txBody>
        </p:sp>
        <p:sp>
          <p:nvSpPr>
            <p:cNvPr id="47" name="TextBox 46">
              <a:extLst>
                <a:ext uri="{FF2B5EF4-FFF2-40B4-BE49-F238E27FC236}">
                  <a16:creationId xmlns:a16="http://schemas.microsoft.com/office/drawing/2014/main" id="{389B196B-5F92-718A-1928-21D4C4F0125F}"/>
                </a:ext>
              </a:extLst>
            </p:cNvPr>
            <p:cNvSpPr txBox="1"/>
            <p:nvPr/>
          </p:nvSpPr>
          <p:spPr>
            <a:xfrm>
              <a:off x="2734840" y="1324929"/>
              <a:ext cx="900541" cy="302463"/>
            </a:xfrm>
            <a:prstGeom prst="rect">
              <a:avLst/>
            </a:prstGeom>
            <a:noFill/>
          </p:spPr>
          <p:txBody>
            <a:bodyPr wrap="square" rtlCol="0">
              <a:spAutoFit/>
            </a:bodyPr>
            <a:lstStyle/>
            <a:p>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Aged F</a:t>
              </a:r>
            </a:p>
          </p:txBody>
        </p:sp>
        <p:sp>
          <p:nvSpPr>
            <p:cNvPr id="49" name="TextBox 48">
              <a:extLst>
                <a:ext uri="{FF2B5EF4-FFF2-40B4-BE49-F238E27FC236}">
                  <a16:creationId xmlns:a16="http://schemas.microsoft.com/office/drawing/2014/main" id="{8FEB2479-6CD5-A024-AFF0-AC6AC9420863}"/>
                </a:ext>
              </a:extLst>
            </p:cNvPr>
            <p:cNvSpPr txBox="1"/>
            <p:nvPr/>
          </p:nvSpPr>
          <p:spPr>
            <a:xfrm>
              <a:off x="3035739" y="1764742"/>
              <a:ext cx="430487" cy="444798"/>
            </a:xfrm>
            <a:prstGeom prst="rect">
              <a:avLst/>
            </a:prstGeom>
            <a:noFill/>
          </p:spPr>
          <p:txBody>
            <a:bodyPr wrap="square" rtlCol="0">
              <a:spAutoFit/>
            </a:bodyPr>
            <a:lstStyle/>
            <a:p>
              <a:r>
                <a:rPr lang="en-US" sz="4400" dirty="0">
                  <a:solidFill>
                    <a:srgbClr val="002060"/>
                  </a:solidFill>
                  <a:latin typeface="Calibri" panose="020F0502020204030204" pitchFamily="34" charset="0"/>
                  <a:ea typeface="Calibri" panose="020F0502020204030204" pitchFamily="34" charset="0"/>
                  <a:cs typeface="Calibri" panose="020F0502020204030204" pitchFamily="34" charset="0"/>
                </a:rPr>
                <a:t>9</a:t>
              </a:r>
            </a:p>
          </p:txBody>
        </p:sp>
        <p:sp>
          <p:nvSpPr>
            <p:cNvPr id="55" name="TextBox 54">
              <a:extLst>
                <a:ext uri="{FF2B5EF4-FFF2-40B4-BE49-F238E27FC236}">
                  <a16:creationId xmlns:a16="http://schemas.microsoft.com/office/drawing/2014/main" id="{C84BD978-6CE2-38C1-3CE3-E6465609706F}"/>
                </a:ext>
              </a:extLst>
            </p:cNvPr>
            <p:cNvSpPr txBox="1"/>
            <p:nvPr/>
          </p:nvSpPr>
          <p:spPr>
            <a:xfrm>
              <a:off x="2190673" y="1752871"/>
              <a:ext cx="900541" cy="444798"/>
            </a:xfrm>
            <a:prstGeom prst="rect">
              <a:avLst/>
            </a:prstGeom>
            <a:noFill/>
          </p:spPr>
          <p:txBody>
            <a:bodyPr wrap="square" rtlCol="0">
              <a:spAutoFit/>
            </a:bodyPr>
            <a:lstStyle/>
            <a:p>
              <a:r>
                <a:rPr lang="en-US" sz="4400" dirty="0">
                  <a:solidFill>
                    <a:srgbClr val="7030A0"/>
                  </a:solidFill>
                  <a:latin typeface="Calibri" panose="020F0502020204030204" pitchFamily="34" charset="0"/>
                  <a:ea typeface="Calibri" panose="020F0502020204030204" pitchFamily="34" charset="0"/>
                  <a:cs typeface="Calibri" panose="020F0502020204030204" pitchFamily="34" charset="0"/>
                </a:rPr>
                <a:t>141</a:t>
              </a:r>
            </a:p>
          </p:txBody>
        </p:sp>
        <p:sp>
          <p:nvSpPr>
            <p:cNvPr id="58" name="TextBox 57">
              <a:extLst>
                <a:ext uri="{FF2B5EF4-FFF2-40B4-BE49-F238E27FC236}">
                  <a16:creationId xmlns:a16="http://schemas.microsoft.com/office/drawing/2014/main" id="{CE0C5044-3C44-0468-E09B-57BB239E38D4}"/>
                </a:ext>
              </a:extLst>
            </p:cNvPr>
            <p:cNvSpPr txBox="1"/>
            <p:nvPr/>
          </p:nvSpPr>
          <p:spPr>
            <a:xfrm>
              <a:off x="1510498" y="1767730"/>
              <a:ext cx="532144" cy="444798"/>
            </a:xfrm>
            <a:prstGeom prst="rect">
              <a:avLst/>
            </a:prstGeom>
            <a:noFill/>
          </p:spPr>
          <p:txBody>
            <a:bodyPr wrap="square" rtlCol="0">
              <a:spAutoFit/>
            </a:bodyPr>
            <a:lstStyle/>
            <a:p>
              <a:r>
                <a:rPr lang="en-US" sz="4400" dirty="0">
                  <a:solidFill>
                    <a:srgbClr val="C00000"/>
                  </a:solidFill>
                  <a:latin typeface="Calibri" panose="020F0502020204030204" pitchFamily="34" charset="0"/>
                  <a:ea typeface="Calibri" panose="020F0502020204030204" pitchFamily="34" charset="0"/>
                  <a:cs typeface="Calibri" panose="020F0502020204030204" pitchFamily="34" charset="0"/>
                </a:rPr>
                <a:t>37</a:t>
              </a:r>
            </a:p>
          </p:txBody>
        </p:sp>
      </p:grpSp>
      <p:pic>
        <p:nvPicPr>
          <p:cNvPr id="71" name="Picture 70">
            <a:extLst>
              <a:ext uri="{FF2B5EF4-FFF2-40B4-BE49-F238E27FC236}">
                <a16:creationId xmlns:a16="http://schemas.microsoft.com/office/drawing/2014/main" id="{0E3433A7-ED32-5BBF-7351-ED9CA988AB74}"/>
              </a:ext>
            </a:extLst>
          </p:cNvPr>
          <p:cNvPicPr>
            <a:picLocks noChangeAspect="1"/>
          </p:cNvPicPr>
          <p:nvPr/>
        </p:nvPicPr>
        <p:blipFill rotWithShape="1">
          <a:blip r:embed="rId8"/>
          <a:srcRect l="96396"/>
          <a:stretch/>
        </p:blipFill>
        <p:spPr>
          <a:xfrm>
            <a:off x="8378118" y="28580278"/>
            <a:ext cx="431400" cy="4113444"/>
          </a:xfrm>
          <a:prstGeom prst="rect">
            <a:avLst/>
          </a:prstGeom>
        </p:spPr>
      </p:pic>
      <p:graphicFrame>
        <p:nvGraphicFramePr>
          <p:cNvPr id="51" name="Object 50">
            <a:extLst>
              <a:ext uri="{FF2B5EF4-FFF2-40B4-BE49-F238E27FC236}">
                <a16:creationId xmlns:a16="http://schemas.microsoft.com/office/drawing/2014/main" id="{1042CC8F-665D-E864-34E4-58E0AEFAAEDD}"/>
              </a:ext>
            </a:extLst>
          </p:cNvPr>
          <p:cNvGraphicFramePr>
            <a:graphicFrameLocks noChangeAspect="1"/>
          </p:cNvGraphicFramePr>
          <p:nvPr>
            <p:extLst>
              <p:ext uri="{D42A27DB-BD31-4B8C-83A1-F6EECF244321}">
                <p14:modId xmlns:p14="http://schemas.microsoft.com/office/powerpoint/2010/main" val="1825164795"/>
              </p:ext>
            </p:extLst>
          </p:nvPr>
        </p:nvGraphicFramePr>
        <p:xfrm>
          <a:off x="22517119" y="18350406"/>
          <a:ext cx="4996294" cy="5294979"/>
        </p:xfrm>
        <a:graphic>
          <a:graphicData uri="http://schemas.openxmlformats.org/presentationml/2006/ole">
            <mc:AlternateContent xmlns:mc="http://schemas.openxmlformats.org/markup-compatibility/2006">
              <mc:Choice xmlns:v="urn:schemas-microsoft-com:vml" Requires="v">
                <p:oleObj name="Prism 10" r:id="rId20" imgW="3103886" imgH="3290049" progId="Prism10.Document">
                  <p:embed/>
                </p:oleObj>
              </mc:Choice>
              <mc:Fallback>
                <p:oleObj name="Prism 10" r:id="rId20" imgW="3103886" imgH="3290049" progId="Prism10.Document">
                  <p:embed/>
                  <p:pic>
                    <p:nvPicPr>
                      <p:cNvPr id="2" name="Object 1">
                        <a:extLst>
                          <a:ext uri="{FF2B5EF4-FFF2-40B4-BE49-F238E27FC236}">
                            <a16:creationId xmlns:a16="http://schemas.microsoft.com/office/drawing/2014/main" id="{CB3E3C59-20CB-F083-5096-943AB9B355D4}"/>
                          </a:ext>
                        </a:extLst>
                      </p:cNvPr>
                      <p:cNvPicPr/>
                      <p:nvPr/>
                    </p:nvPicPr>
                    <p:blipFill>
                      <a:blip r:embed="rId21"/>
                      <a:stretch>
                        <a:fillRect/>
                      </a:stretch>
                    </p:blipFill>
                    <p:spPr>
                      <a:xfrm>
                        <a:off x="22517119" y="18350406"/>
                        <a:ext cx="4996294" cy="5294979"/>
                      </a:xfrm>
                      <a:prstGeom prst="rect">
                        <a:avLst/>
                      </a:prstGeom>
                    </p:spPr>
                  </p:pic>
                </p:oleObj>
              </mc:Fallback>
            </mc:AlternateContent>
          </a:graphicData>
        </a:graphic>
      </p:graphicFrame>
      <p:cxnSp>
        <p:nvCxnSpPr>
          <p:cNvPr id="73" name="Straight Connector 72">
            <a:extLst>
              <a:ext uri="{FF2B5EF4-FFF2-40B4-BE49-F238E27FC236}">
                <a16:creationId xmlns:a16="http://schemas.microsoft.com/office/drawing/2014/main" id="{43DE5396-9CEE-001E-66D9-72DBDEEB9CE6}"/>
              </a:ext>
            </a:extLst>
          </p:cNvPr>
          <p:cNvCxnSpPr>
            <a:cxnSpLocks/>
          </p:cNvCxnSpPr>
          <p:nvPr/>
        </p:nvCxnSpPr>
        <p:spPr>
          <a:xfrm flipH="1">
            <a:off x="9349810" y="18256321"/>
            <a:ext cx="24473" cy="17057310"/>
          </a:xfrm>
          <a:prstGeom prst="line">
            <a:avLst/>
          </a:prstGeom>
          <a:ln w="19050">
            <a:solidFill>
              <a:srgbClr val="765A00"/>
            </a:solidFill>
            <a:prstDash val="dashDot"/>
          </a:ln>
        </p:spPr>
        <p:style>
          <a:lnRef idx="1">
            <a:schemeClr val="accent3"/>
          </a:lnRef>
          <a:fillRef idx="0">
            <a:schemeClr val="accent3"/>
          </a:fillRef>
          <a:effectRef idx="0">
            <a:schemeClr val="accent3"/>
          </a:effectRef>
          <a:fontRef idx="minor">
            <a:schemeClr val="tx1"/>
          </a:fontRef>
        </p:style>
      </p:cxnSp>
      <p:cxnSp>
        <p:nvCxnSpPr>
          <p:cNvPr id="80" name="Straight Connector 79">
            <a:extLst>
              <a:ext uri="{FF2B5EF4-FFF2-40B4-BE49-F238E27FC236}">
                <a16:creationId xmlns:a16="http://schemas.microsoft.com/office/drawing/2014/main" id="{5C67245E-B430-0050-1E6A-C23DB16E9280}"/>
              </a:ext>
            </a:extLst>
          </p:cNvPr>
          <p:cNvCxnSpPr>
            <a:cxnSpLocks/>
          </p:cNvCxnSpPr>
          <p:nvPr/>
        </p:nvCxnSpPr>
        <p:spPr>
          <a:xfrm>
            <a:off x="9374268" y="29236301"/>
            <a:ext cx="23069175" cy="0"/>
          </a:xfrm>
          <a:prstGeom prst="line">
            <a:avLst/>
          </a:prstGeom>
          <a:ln w="19050">
            <a:solidFill>
              <a:srgbClr val="765A00"/>
            </a:solidFill>
            <a:prstDash val="dashDot"/>
          </a:ln>
        </p:spPr>
        <p:style>
          <a:lnRef idx="1">
            <a:schemeClr val="accent3"/>
          </a:lnRef>
          <a:fillRef idx="0">
            <a:schemeClr val="accent3"/>
          </a:fillRef>
          <a:effectRef idx="0">
            <a:schemeClr val="accent3"/>
          </a:effectRef>
          <a:fontRef idx="minor">
            <a:schemeClr val="tx1"/>
          </a:fontRef>
        </p:style>
      </p:cxnSp>
      <p:sp>
        <p:nvSpPr>
          <p:cNvPr id="96" name="TextBox 95">
            <a:extLst>
              <a:ext uri="{FF2B5EF4-FFF2-40B4-BE49-F238E27FC236}">
                <a16:creationId xmlns:a16="http://schemas.microsoft.com/office/drawing/2014/main" id="{6ADBDFA7-5AB5-791F-DFEB-95C84FC252FA}"/>
              </a:ext>
            </a:extLst>
          </p:cNvPr>
          <p:cNvSpPr txBox="1"/>
          <p:nvPr/>
        </p:nvSpPr>
        <p:spPr>
          <a:xfrm>
            <a:off x="767534" y="33380550"/>
            <a:ext cx="8185319" cy="1569660"/>
          </a:xfrm>
          <a:prstGeom prst="rect">
            <a:avLst/>
          </a:prstGeom>
          <a:noFill/>
        </p:spPr>
        <p:txBody>
          <a:bodyPr wrap="square" rtlCol="0">
            <a:spAutoFit/>
          </a:bodyPr>
          <a:lstStyle/>
          <a:p>
            <a:pPr algn="ctr"/>
            <a:r>
              <a:rPr lang="en-US" sz="3200" b="1" i="1" dirty="0"/>
              <a:t>Cardiac PAD2 expression decreases with age in females. Mitochondrial &amp; sarcomeric proteins are citrullinated less in the aged  female hearts</a:t>
            </a:r>
          </a:p>
        </p:txBody>
      </p:sp>
      <p:sp>
        <p:nvSpPr>
          <p:cNvPr id="99" name="Rectangle 98">
            <a:extLst>
              <a:ext uri="{FF2B5EF4-FFF2-40B4-BE49-F238E27FC236}">
                <a16:creationId xmlns:a16="http://schemas.microsoft.com/office/drawing/2014/main" id="{1381D4DA-A65E-6499-154D-B9C633E58A31}"/>
              </a:ext>
            </a:extLst>
          </p:cNvPr>
          <p:cNvSpPr/>
          <p:nvPr/>
        </p:nvSpPr>
        <p:spPr>
          <a:xfrm>
            <a:off x="24144773" y="27942872"/>
            <a:ext cx="2963811" cy="3198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101" name="TextBox 100">
            <a:extLst>
              <a:ext uri="{FF2B5EF4-FFF2-40B4-BE49-F238E27FC236}">
                <a16:creationId xmlns:a16="http://schemas.microsoft.com/office/drawing/2014/main" id="{8761EFDC-95FF-CCC8-BB70-535AB3B89885}"/>
              </a:ext>
            </a:extLst>
          </p:cNvPr>
          <p:cNvSpPr txBox="1"/>
          <p:nvPr/>
        </p:nvSpPr>
        <p:spPr>
          <a:xfrm>
            <a:off x="27637539" y="31168136"/>
            <a:ext cx="4337143" cy="2554545"/>
          </a:xfrm>
          <a:prstGeom prst="rect">
            <a:avLst/>
          </a:prstGeom>
          <a:noFill/>
          <a:ln>
            <a:noFill/>
          </a:ln>
        </p:spPr>
        <p:txBody>
          <a:bodyPr wrap="square" rtlCol="0">
            <a:spAutoFit/>
          </a:bodyPr>
          <a:lstStyle/>
          <a:p>
            <a:pPr algn="ctr"/>
            <a:r>
              <a:rPr lang="en-US" sz="3200" b="1" i="1" dirty="0"/>
              <a:t>Cardiac myocyte specific deletion of PAD2 exacerbated HFpEF phenotype in middle-aged female mice</a:t>
            </a:r>
          </a:p>
        </p:txBody>
      </p:sp>
      <p:cxnSp>
        <p:nvCxnSpPr>
          <p:cNvPr id="107" name="Straight Connector 106">
            <a:extLst>
              <a:ext uri="{FF2B5EF4-FFF2-40B4-BE49-F238E27FC236}">
                <a16:creationId xmlns:a16="http://schemas.microsoft.com/office/drawing/2014/main" id="{43DE5396-9CEE-001E-66D9-72DBDEEB9CE6}"/>
              </a:ext>
            </a:extLst>
          </p:cNvPr>
          <p:cNvCxnSpPr>
            <a:cxnSpLocks/>
          </p:cNvCxnSpPr>
          <p:nvPr/>
        </p:nvCxnSpPr>
        <p:spPr>
          <a:xfrm flipH="1">
            <a:off x="9374283" y="23677165"/>
            <a:ext cx="23069175" cy="0"/>
          </a:xfrm>
          <a:prstGeom prst="line">
            <a:avLst/>
          </a:prstGeom>
          <a:ln w="19050">
            <a:solidFill>
              <a:srgbClr val="765A00"/>
            </a:solidFill>
            <a:prstDash val="dashDot"/>
          </a:ln>
        </p:spPr>
        <p:style>
          <a:lnRef idx="1">
            <a:schemeClr val="accent3"/>
          </a:lnRef>
          <a:fillRef idx="0">
            <a:schemeClr val="accent3"/>
          </a:fillRef>
          <a:effectRef idx="0">
            <a:schemeClr val="accent3"/>
          </a:effectRef>
          <a:fontRef idx="minor">
            <a:schemeClr val="tx1"/>
          </a:fontRef>
        </p:style>
      </p:cxnSp>
      <p:sp>
        <p:nvSpPr>
          <p:cNvPr id="112" name="TextBox 111">
            <a:extLst>
              <a:ext uri="{FF2B5EF4-FFF2-40B4-BE49-F238E27FC236}">
                <a16:creationId xmlns:a16="http://schemas.microsoft.com/office/drawing/2014/main" id="{6ADBDFA7-5AB5-791F-DFEB-95C84FC252FA}"/>
              </a:ext>
            </a:extLst>
          </p:cNvPr>
          <p:cNvSpPr txBox="1"/>
          <p:nvPr/>
        </p:nvSpPr>
        <p:spPr>
          <a:xfrm>
            <a:off x="3012830" y="24195159"/>
            <a:ext cx="3334709" cy="461665"/>
          </a:xfrm>
          <a:prstGeom prst="rect">
            <a:avLst/>
          </a:prstGeom>
          <a:noFill/>
        </p:spPr>
        <p:txBody>
          <a:bodyPr wrap="square" rtlCol="0">
            <a:spAutoFit/>
          </a:bodyPr>
          <a:lstStyle/>
          <a:p>
            <a:pPr algn="ctr"/>
            <a:r>
              <a:rPr lang="en-US" sz="2400" dirty="0"/>
              <a:t>Citrullinated Proteins </a:t>
            </a:r>
          </a:p>
        </p:txBody>
      </p:sp>
      <p:pic>
        <p:nvPicPr>
          <p:cNvPr id="57" name="Picture 56">
            <a:extLst>
              <a:ext uri="{FF2B5EF4-FFF2-40B4-BE49-F238E27FC236}">
                <a16:creationId xmlns:a16="http://schemas.microsoft.com/office/drawing/2014/main" id="{FF4390CF-669F-89D7-DF35-F59F0531ADE6}"/>
              </a:ext>
            </a:extLst>
          </p:cNvPr>
          <p:cNvPicPr>
            <a:picLocks noChangeAspect="1"/>
          </p:cNvPicPr>
          <p:nvPr/>
        </p:nvPicPr>
        <p:blipFill rotWithShape="1">
          <a:blip r:embed="rId22"/>
          <a:srcRect b="1903"/>
          <a:stretch/>
        </p:blipFill>
        <p:spPr>
          <a:xfrm>
            <a:off x="24171133" y="23809359"/>
            <a:ext cx="4323405" cy="4892474"/>
          </a:xfrm>
          <a:prstGeom prst="rect">
            <a:avLst/>
          </a:prstGeom>
        </p:spPr>
      </p:pic>
      <p:sp>
        <p:nvSpPr>
          <p:cNvPr id="62" name="Rectangle 61">
            <a:extLst>
              <a:ext uri="{FF2B5EF4-FFF2-40B4-BE49-F238E27FC236}">
                <a16:creationId xmlns:a16="http://schemas.microsoft.com/office/drawing/2014/main" id="{70FFA2A9-6AA8-488C-1A5B-6C73D69E4DBB}"/>
              </a:ext>
            </a:extLst>
          </p:cNvPr>
          <p:cNvSpPr/>
          <p:nvPr/>
        </p:nvSpPr>
        <p:spPr>
          <a:xfrm>
            <a:off x="24079590" y="28764611"/>
            <a:ext cx="4843707"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64" name="TextBox 63">
            <a:extLst>
              <a:ext uri="{FF2B5EF4-FFF2-40B4-BE49-F238E27FC236}">
                <a16:creationId xmlns:a16="http://schemas.microsoft.com/office/drawing/2014/main" id="{BAA19794-1B6F-A24B-39AD-250E8E5EA754}"/>
              </a:ext>
            </a:extLst>
          </p:cNvPr>
          <p:cNvSpPr txBox="1"/>
          <p:nvPr/>
        </p:nvSpPr>
        <p:spPr>
          <a:xfrm rot="16200000">
            <a:off x="9265747" y="25416950"/>
            <a:ext cx="1417127" cy="584775"/>
          </a:xfrm>
          <a:prstGeom prst="rect">
            <a:avLst/>
          </a:prstGeom>
          <a:noFill/>
        </p:spPr>
        <p:txBody>
          <a:bodyPr wrap="square" rtlCol="0">
            <a:spAutoFit/>
          </a:bodyPr>
          <a:lstStyle/>
          <a:p>
            <a:r>
              <a:rPr lang="en-US" sz="3200" dirty="0">
                <a:latin typeface="Arial Rounded MT Bold" panose="020F0704030504030204" pitchFamily="34" charset="0"/>
              </a:rPr>
              <a:t>LV</a:t>
            </a:r>
          </a:p>
        </p:txBody>
      </p:sp>
      <p:sp>
        <p:nvSpPr>
          <p:cNvPr id="72" name="TextBox 71">
            <a:extLst>
              <a:ext uri="{FF2B5EF4-FFF2-40B4-BE49-F238E27FC236}">
                <a16:creationId xmlns:a16="http://schemas.microsoft.com/office/drawing/2014/main" id="{B2679A13-FB6E-988F-87B2-4C7911F0B766}"/>
              </a:ext>
            </a:extLst>
          </p:cNvPr>
          <p:cNvSpPr txBox="1"/>
          <p:nvPr/>
        </p:nvSpPr>
        <p:spPr>
          <a:xfrm rot="16200000">
            <a:off x="21516754" y="20633600"/>
            <a:ext cx="1632635" cy="584775"/>
          </a:xfrm>
          <a:prstGeom prst="rect">
            <a:avLst/>
          </a:prstGeom>
          <a:noFill/>
        </p:spPr>
        <p:txBody>
          <a:bodyPr wrap="square" rtlCol="0">
            <a:spAutoFit/>
          </a:bodyPr>
          <a:lstStyle/>
          <a:p>
            <a:r>
              <a:rPr lang="en-US" sz="3200" dirty="0">
                <a:latin typeface="Arial Rounded MT Bold" panose="020F0704030504030204" pitchFamily="34" charset="0"/>
              </a:rPr>
              <a:t>Uterus</a:t>
            </a:r>
            <a:endParaRPr lang="en-US" sz="2314" dirty="0">
              <a:latin typeface="Arial Rounded MT Bold" panose="020F0704030504030204" pitchFamily="34" charset="0"/>
            </a:endParaRPr>
          </a:p>
        </p:txBody>
      </p:sp>
      <p:sp>
        <p:nvSpPr>
          <p:cNvPr id="78" name="TextBox 77">
            <a:extLst>
              <a:ext uri="{FF2B5EF4-FFF2-40B4-BE49-F238E27FC236}">
                <a16:creationId xmlns:a16="http://schemas.microsoft.com/office/drawing/2014/main" id="{2E9AD8E5-EAB2-904F-E975-BAE21FE41E0C}"/>
              </a:ext>
            </a:extLst>
          </p:cNvPr>
          <p:cNvSpPr txBox="1"/>
          <p:nvPr/>
        </p:nvSpPr>
        <p:spPr>
          <a:xfrm>
            <a:off x="27618856" y="19718225"/>
            <a:ext cx="4270539" cy="2554545"/>
          </a:xfrm>
          <a:prstGeom prst="rect">
            <a:avLst/>
          </a:prstGeom>
          <a:solidFill>
            <a:schemeClr val="bg1"/>
          </a:solidFill>
          <a:ln>
            <a:solidFill>
              <a:schemeClr val="bg1"/>
            </a:solidFill>
          </a:ln>
        </p:spPr>
        <p:txBody>
          <a:bodyPr wrap="square" rtlCol="0">
            <a:spAutoFit/>
          </a:bodyPr>
          <a:lstStyle/>
          <a:p>
            <a:pPr algn="ctr"/>
            <a:r>
              <a:rPr lang="en-US" sz="3200" b="1" i="1" dirty="0"/>
              <a:t>Exogenous E2 replacement was successful. E2 positively regulates PAD2 in the uterus</a:t>
            </a:r>
          </a:p>
        </p:txBody>
      </p:sp>
      <p:graphicFrame>
        <p:nvGraphicFramePr>
          <p:cNvPr id="24" name="Object 23">
            <a:extLst>
              <a:ext uri="{FF2B5EF4-FFF2-40B4-BE49-F238E27FC236}">
                <a16:creationId xmlns:a16="http://schemas.microsoft.com/office/drawing/2014/main" id="{2153C4B1-1F9B-A334-4179-6F9443446281}"/>
              </a:ext>
            </a:extLst>
          </p:cNvPr>
          <p:cNvGraphicFramePr>
            <a:graphicFrameLocks noChangeAspect="1"/>
          </p:cNvGraphicFramePr>
          <p:nvPr>
            <p:extLst>
              <p:ext uri="{D42A27DB-BD31-4B8C-83A1-F6EECF244321}">
                <p14:modId xmlns:p14="http://schemas.microsoft.com/office/powerpoint/2010/main" val="4025648038"/>
              </p:ext>
            </p:extLst>
          </p:nvPr>
        </p:nvGraphicFramePr>
        <p:xfrm>
          <a:off x="12096726" y="7349051"/>
          <a:ext cx="3722839" cy="4355148"/>
        </p:xfrm>
        <a:graphic>
          <a:graphicData uri="http://schemas.openxmlformats.org/presentationml/2006/ole">
            <mc:AlternateContent xmlns:mc="http://schemas.openxmlformats.org/markup-compatibility/2006">
              <mc:Choice xmlns:v="urn:schemas-microsoft-com:vml" Requires="v">
                <p:oleObj name="Prism 9" r:id="rId23" imgW="2521840" imgH="2951685" progId="Prism9.Document">
                  <p:embed/>
                </p:oleObj>
              </mc:Choice>
              <mc:Fallback>
                <p:oleObj name="Prism 9" r:id="rId23" imgW="2521840" imgH="2951685" progId="Prism9.Document">
                  <p:embed/>
                  <p:pic>
                    <p:nvPicPr>
                      <p:cNvPr id="8" name="Object 7">
                        <a:extLst>
                          <a:ext uri="{FF2B5EF4-FFF2-40B4-BE49-F238E27FC236}">
                            <a16:creationId xmlns:a16="http://schemas.microsoft.com/office/drawing/2014/main" id="{5DC4F306-31C3-4954-6E8F-7910EA51176D}"/>
                          </a:ext>
                        </a:extLst>
                      </p:cNvPr>
                      <p:cNvPicPr/>
                      <p:nvPr/>
                    </p:nvPicPr>
                    <p:blipFill>
                      <a:blip r:embed="rId24"/>
                      <a:stretch>
                        <a:fillRect/>
                      </a:stretch>
                    </p:blipFill>
                    <p:spPr>
                      <a:xfrm>
                        <a:off x="12096726" y="7349051"/>
                        <a:ext cx="3722839" cy="4355148"/>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0C88BCC8-D549-C641-122A-08659BC79C66}"/>
              </a:ext>
            </a:extLst>
          </p:cNvPr>
          <p:cNvSpPr txBox="1"/>
          <p:nvPr/>
        </p:nvSpPr>
        <p:spPr>
          <a:xfrm>
            <a:off x="12749294" y="7008599"/>
            <a:ext cx="3668325" cy="369332"/>
          </a:xfrm>
          <a:prstGeom prst="rect">
            <a:avLst/>
          </a:prstGeom>
          <a:noFill/>
        </p:spPr>
        <p:txBody>
          <a:bodyPr wrap="square" rtlCol="0">
            <a:spAutoFit/>
          </a:bodyPr>
          <a:lstStyle/>
          <a:p>
            <a:pPr algn="ctr"/>
            <a:r>
              <a:rPr lang="en-US" b="1" dirty="0"/>
              <a:t>Diastolic Function (HFpEF)</a:t>
            </a:r>
          </a:p>
        </p:txBody>
      </p:sp>
      <p:graphicFrame>
        <p:nvGraphicFramePr>
          <p:cNvPr id="23" name="Object 22">
            <a:extLst>
              <a:ext uri="{FF2B5EF4-FFF2-40B4-BE49-F238E27FC236}">
                <a16:creationId xmlns:a16="http://schemas.microsoft.com/office/drawing/2014/main" id="{0D50F4B6-CA0D-B218-4414-5AA7467791DE}"/>
              </a:ext>
            </a:extLst>
          </p:cNvPr>
          <p:cNvGraphicFramePr>
            <a:graphicFrameLocks noChangeAspect="1"/>
          </p:cNvGraphicFramePr>
          <p:nvPr>
            <p:extLst>
              <p:ext uri="{D42A27DB-BD31-4B8C-83A1-F6EECF244321}">
                <p14:modId xmlns:p14="http://schemas.microsoft.com/office/powerpoint/2010/main" val="2830199722"/>
              </p:ext>
            </p:extLst>
          </p:nvPr>
        </p:nvGraphicFramePr>
        <p:xfrm>
          <a:off x="12061758" y="11664139"/>
          <a:ext cx="3722839" cy="4360907"/>
        </p:xfrm>
        <a:graphic>
          <a:graphicData uri="http://schemas.openxmlformats.org/presentationml/2006/ole">
            <mc:AlternateContent xmlns:mc="http://schemas.openxmlformats.org/markup-compatibility/2006">
              <mc:Choice xmlns:v="urn:schemas-microsoft-com:vml" Requires="v">
                <p:oleObj name="Prism 9" r:id="rId25" imgW="2518960" imgH="2951685" progId="Prism9.Document">
                  <p:embed/>
                </p:oleObj>
              </mc:Choice>
              <mc:Fallback>
                <p:oleObj name="Prism 9" r:id="rId25" imgW="2518960" imgH="2951685" progId="Prism9.Document">
                  <p:embed/>
                  <p:pic>
                    <p:nvPicPr>
                      <p:cNvPr id="12" name="Object 11">
                        <a:extLst>
                          <a:ext uri="{FF2B5EF4-FFF2-40B4-BE49-F238E27FC236}">
                            <a16:creationId xmlns:a16="http://schemas.microsoft.com/office/drawing/2014/main" id="{156140C4-DC74-D5CF-AEF3-7CC4665728CD}"/>
                          </a:ext>
                        </a:extLst>
                      </p:cNvPr>
                      <p:cNvPicPr/>
                      <p:nvPr/>
                    </p:nvPicPr>
                    <p:blipFill>
                      <a:blip r:embed="rId26"/>
                      <a:stretch>
                        <a:fillRect/>
                      </a:stretch>
                    </p:blipFill>
                    <p:spPr>
                      <a:xfrm>
                        <a:off x="12061758" y="11664139"/>
                        <a:ext cx="3722839" cy="4360907"/>
                      </a:xfrm>
                      <a:prstGeom prst="rect">
                        <a:avLst/>
                      </a:prstGeom>
                    </p:spPr>
                  </p:pic>
                </p:oleObj>
              </mc:Fallback>
            </mc:AlternateContent>
          </a:graphicData>
        </a:graphic>
      </p:graphicFrame>
      <p:sp>
        <p:nvSpPr>
          <p:cNvPr id="97" name="Footer Placeholder 3">
            <a:extLst>
              <a:ext uri="{FF2B5EF4-FFF2-40B4-BE49-F238E27FC236}">
                <a16:creationId xmlns:a16="http://schemas.microsoft.com/office/drawing/2014/main" id="{01141BB5-C536-23CD-E6D5-000F9DBA8C22}"/>
              </a:ext>
            </a:extLst>
          </p:cNvPr>
          <p:cNvSpPr txBox="1">
            <a:spLocks/>
          </p:cNvSpPr>
          <p:nvPr/>
        </p:nvSpPr>
        <p:spPr>
          <a:xfrm>
            <a:off x="13515960" y="16076068"/>
            <a:ext cx="2632307" cy="235799"/>
          </a:xfrm>
          <a:prstGeom prst="rect">
            <a:avLst/>
          </a:prstGeom>
          <a:noFill/>
          <a:ln>
            <a:noFill/>
            <a:miter lim="800000"/>
          </a:ln>
        </p:spPr>
        <p:txBody>
          <a:bodyPr vert="horz" lIns="115714" tIns="0" rIns="115714" bIns="0" rtlCol="0" anchor="ctr" anchorCtr="0">
            <a:noAutofit/>
          </a:bodyPr>
          <a:lstStyle>
            <a:lvl1pPr marL="342900" indent="-3429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latinLnBrk="0"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386"/>
              </a:spcAft>
              <a:buNone/>
            </a:pPr>
            <a:r>
              <a:rPr lang="da-DK" altLang="en-US" sz="643" dirty="0">
                <a:solidFill>
                  <a:srgbClr val="333333"/>
                </a:solidFill>
                <a:latin typeface="Calibri"/>
              </a:rPr>
              <a:t>Shorthill et al. </a:t>
            </a:r>
            <a:r>
              <a:rPr lang="da-DK" altLang="en-US" sz="643" i="1" dirty="0">
                <a:solidFill>
                  <a:srgbClr val="333333"/>
                </a:solidFill>
                <a:latin typeface="Calibri"/>
              </a:rPr>
              <a:t>Canadian Journal of Physiology and Pharmacology. </a:t>
            </a:r>
            <a:r>
              <a:rPr lang="da-DK" altLang="en-US" sz="643" dirty="0">
                <a:solidFill>
                  <a:srgbClr val="333333"/>
                </a:solidFill>
                <a:latin typeface="Calibri"/>
              </a:rPr>
              <a:t>2024 </a:t>
            </a:r>
          </a:p>
        </p:txBody>
      </p:sp>
      <p:sp>
        <p:nvSpPr>
          <p:cNvPr id="31" name="TextBox 30">
            <a:extLst>
              <a:ext uri="{FF2B5EF4-FFF2-40B4-BE49-F238E27FC236}">
                <a16:creationId xmlns:a16="http://schemas.microsoft.com/office/drawing/2014/main" id="{0762083D-C66F-9FD6-7279-71BEB6761530}"/>
              </a:ext>
            </a:extLst>
          </p:cNvPr>
          <p:cNvSpPr txBox="1"/>
          <p:nvPr/>
        </p:nvSpPr>
        <p:spPr>
          <a:xfrm>
            <a:off x="12843185" y="11672937"/>
            <a:ext cx="3480542" cy="369332"/>
          </a:xfrm>
          <a:prstGeom prst="rect">
            <a:avLst/>
          </a:prstGeom>
          <a:noFill/>
        </p:spPr>
        <p:txBody>
          <a:bodyPr wrap="square" rtlCol="0">
            <a:spAutoFit/>
          </a:bodyPr>
          <a:lstStyle/>
          <a:p>
            <a:pPr algn="ctr"/>
            <a:r>
              <a:rPr lang="en-US" b="1" dirty="0"/>
              <a:t>Systolic Function (HFrEF)</a:t>
            </a:r>
          </a:p>
        </p:txBody>
      </p:sp>
      <p:pic>
        <p:nvPicPr>
          <p:cNvPr id="12" name="Picture 11"/>
          <p:cNvPicPr>
            <a:picLocks noChangeAspect="1"/>
          </p:cNvPicPr>
          <p:nvPr/>
        </p:nvPicPr>
        <p:blipFill>
          <a:blip r:embed="rId27"/>
          <a:stretch>
            <a:fillRect/>
          </a:stretch>
        </p:blipFill>
        <p:spPr>
          <a:xfrm>
            <a:off x="17262568" y="7656003"/>
            <a:ext cx="6949200" cy="3538674"/>
          </a:xfrm>
          <a:prstGeom prst="rect">
            <a:avLst/>
          </a:prstGeom>
        </p:spPr>
      </p:pic>
      <p:sp>
        <p:nvSpPr>
          <p:cNvPr id="39" name="TextBox 38">
            <a:extLst>
              <a:ext uri="{FF2B5EF4-FFF2-40B4-BE49-F238E27FC236}">
                <a16:creationId xmlns:a16="http://schemas.microsoft.com/office/drawing/2014/main" id="{85D20FA5-683B-78CC-405E-FD504EB79CB0}"/>
              </a:ext>
            </a:extLst>
          </p:cNvPr>
          <p:cNvSpPr txBox="1"/>
          <p:nvPr/>
        </p:nvSpPr>
        <p:spPr>
          <a:xfrm>
            <a:off x="18602898" y="7011916"/>
            <a:ext cx="4268540" cy="523220"/>
          </a:xfrm>
          <a:prstGeom prst="rect">
            <a:avLst/>
          </a:prstGeom>
          <a:noFill/>
        </p:spPr>
        <p:txBody>
          <a:bodyPr wrap="square" rtlCol="0">
            <a:spAutoFit/>
          </a:bodyPr>
          <a:lstStyle/>
          <a:p>
            <a:pPr algn="ctr"/>
            <a:r>
              <a:rPr lang="en-US" sz="2800" dirty="0"/>
              <a:t>Citrullination Mechanism</a:t>
            </a:r>
          </a:p>
        </p:txBody>
      </p:sp>
      <p:sp>
        <p:nvSpPr>
          <p:cNvPr id="2050" name="Rectangle 2049">
            <a:extLst>
              <a:ext uri="{FF2B5EF4-FFF2-40B4-BE49-F238E27FC236}">
                <a16:creationId xmlns:a16="http://schemas.microsoft.com/office/drawing/2014/main" id="{1860E89A-E1D6-C059-8F19-A598FF19493F}"/>
              </a:ext>
            </a:extLst>
          </p:cNvPr>
          <p:cNvSpPr/>
          <p:nvPr/>
        </p:nvSpPr>
        <p:spPr>
          <a:xfrm>
            <a:off x="2249695" y="18673525"/>
            <a:ext cx="1666742" cy="1965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105" name="Rounded Rectangle 104">
            <a:extLst>
              <a:ext uri="{FF2B5EF4-FFF2-40B4-BE49-F238E27FC236}">
                <a16:creationId xmlns:a16="http://schemas.microsoft.com/office/drawing/2014/main" id="{8E5FA617-2564-4BAD-A971-26D377F9029C}"/>
              </a:ext>
            </a:extLst>
          </p:cNvPr>
          <p:cNvSpPr/>
          <p:nvPr/>
        </p:nvSpPr>
        <p:spPr>
          <a:xfrm>
            <a:off x="24742419" y="5449555"/>
            <a:ext cx="7805143" cy="1183354"/>
          </a:xfrm>
          <a:prstGeom prst="roundRect">
            <a:avLst/>
          </a:prstGeom>
          <a:solidFill>
            <a:srgbClr val="FFCC00"/>
          </a:solidFill>
          <a:ln w="762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6172" dirty="0">
                <a:solidFill>
                  <a:sysClr val="windowText" lastClr="000000"/>
                </a:solidFill>
                <a:latin typeface="Times New Roman" panose="02020603050405020304" pitchFamily="18" charset="0"/>
                <a:cs typeface="Times New Roman" panose="02020603050405020304" pitchFamily="18" charset="0"/>
              </a:rPr>
              <a:t>METHODS</a:t>
            </a:r>
            <a:endParaRPr lang="en-US" sz="4629" dirty="0">
              <a:solidFill>
                <a:sysClr val="windowText" lastClr="000000"/>
              </a:solidFill>
              <a:latin typeface="Times New Roman" panose="02020603050405020304" pitchFamily="18" charset="0"/>
              <a:cs typeface="Times New Roman" panose="02020603050405020304" pitchFamily="18" charset="0"/>
            </a:endParaRPr>
          </a:p>
        </p:txBody>
      </p:sp>
      <p:sp>
        <p:nvSpPr>
          <p:cNvPr id="113" name="TextBox 112">
            <a:extLst>
              <a:ext uri="{FF2B5EF4-FFF2-40B4-BE49-F238E27FC236}">
                <a16:creationId xmlns:a16="http://schemas.microsoft.com/office/drawing/2014/main" id="{50050C6E-520E-B38D-DFC4-B76215C212FE}"/>
              </a:ext>
            </a:extLst>
          </p:cNvPr>
          <p:cNvSpPr txBox="1"/>
          <p:nvPr/>
        </p:nvSpPr>
        <p:spPr>
          <a:xfrm>
            <a:off x="18358040" y="11564103"/>
            <a:ext cx="4268540" cy="523220"/>
          </a:xfrm>
          <a:prstGeom prst="rect">
            <a:avLst/>
          </a:prstGeom>
          <a:noFill/>
        </p:spPr>
        <p:txBody>
          <a:bodyPr wrap="square" rtlCol="0">
            <a:spAutoFit/>
          </a:bodyPr>
          <a:lstStyle/>
          <a:p>
            <a:pPr algn="ctr"/>
            <a:r>
              <a:rPr lang="en-US" sz="2800" dirty="0"/>
              <a:t>Our Working Model</a:t>
            </a:r>
          </a:p>
        </p:txBody>
      </p:sp>
      <p:sp>
        <p:nvSpPr>
          <p:cNvPr id="114" name="Right Arrow 113">
            <a:extLst>
              <a:ext uri="{FF2B5EF4-FFF2-40B4-BE49-F238E27FC236}">
                <a16:creationId xmlns:a16="http://schemas.microsoft.com/office/drawing/2014/main" id="{F5864D7C-8DDD-8898-3158-5A19C12BAFB2}"/>
              </a:ext>
            </a:extLst>
          </p:cNvPr>
          <p:cNvSpPr/>
          <p:nvPr/>
        </p:nvSpPr>
        <p:spPr>
          <a:xfrm rot="5400000">
            <a:off x="28201597" y="11509493"/>
            <a:ext cx="886799" cy="4693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116" name="Rectangle 115">
            <a:extLst>
              <a:ext uri="{FF2B5EF4-FFF2-40B4-BE49-F238E27FC236}">
                <a16:creationId xmlns:a16="http://schemas.microsoft.com/office/drawing/2014/main" id="{04945058-1879-7248-F3D7-B02E966AA702}"/>
              </a:ext>
            </a:extLst>
          </p:cNvPr>
          <p:cNvSpPr/>
          <p:nvPr/>
        </p:nvSpPr>
        <p:spPr>
          <a:xfrm>
            <a:off x="6730949" y="18687383"/>
            <a:ext cx="1084375" cy="2402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100" name="TextBox 99">
            <a:extLst>
              <a:ext uri="{FF2B5EF4-FFF2-40B4-BE49-F238E27FC236}">
                <a16:creationId xmlns:a16="http://schemas.microsoft.com/office/drawing/2014/main" id="{B73A24E5-98B0-7A55-2988-CAF6CA68BF61}"/>
              </a:ext>
            </a:extLst>
          </p:cNvPr>
          <p:cNvSpPr txBox="1"/>
          <p:nvPr/>
        </p:nvSpPr>
        <p:spPr>
          <a:xfrm>
            <a:off x="28142952" y="25500865"/>
            <a:ext cx="3866709" cy="2062103"/>
          </a:xfrm>
          <a:prstGeom prst="rect">
            <a:avLst/>
          </a:prstGeom>
          <a:solidFill>
            <a:schemeClr val="bg1"/>
          </a:solidFill>
          <a:ln>
            <a:solidFill>
              <a:schemeClr val="bg1"/>
            </a:solidFill>
          </a:ln>
        </p:spPr>
        <p:txBody>
          <a:bodyPr wrap="square" rtlCol="0">
            <a:spAutoFit/>
          </a:bodyPr>
          <a:lstStyle/>
          <a:p>
            <a:pPr algn="ctr"/>
            <a:r>
              <a:rPr lang="en-US" sz="3200" b="1" i="1" dirty="0"/>
              <a:t>Cardiac PAD2 is not regulated by E2 but may be regulated by hypoxia/HIF1</a:t>
            </a:r>
            <a:r>
              <a:rPr lang="el-GR" sz="3200" b="1" i="1" dirty="0"/>
              <a:t>α</a:t>
            </a:r>
            <a:endParaRPr lang="en-US" sz="3200" b="1" i="1" dirty="0"/>
          </a:p>
        </p:txBody>
      </p:sp>
      <p:sp>
        <p:nvSpPr>
          <p:cNvPr id="123" name="Right Arrow 122">
            <a:extLst>
              <a:ext uri="{FF2B5EF4-FFF2-40B4-BE49-F238E27FC236}">
                <a16:creationId xmlns:a16="http://schemas.microsoft.com/office/drawing/2014/main" id="{186EA552-07AB-0D54-5630-1C2EB0D3D9A6}"/>
              </a:ext>
            </a:extLst>
          </p:cNvPr>
          <p:cNvSpPr/>
          <p:nvPr/>
        </p:nvSpPr>
        <p:spPr>
          <a:xfrm rot="5400000">
            <a:off x="28231787" y="14435653"/>
            <a:ext cx="886799" cy="469306"/>
          </a:xfrm>
          <a:prstGeom prst="rightArrow">
            <a:avLst>
              <a:gd name="adj1" fmla="val 15818"/>
              <a:gd name="adj2" fmla="val 602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125" name="Right Arrow 124">
            <a:extLst>
              <a:ext uri="{FF2B5EF4-FFF2-40B4-BE49-F238E27FC236}">
                <a16:creationId xmlns:a16="http://schemas.microsoft.com/office/drawing/2014/main" id="{C6E5D4AE-B21B-A06E-D878-38459472ECCE}"/>
              </a:ext>
            </a:extLst>
          </p:cNvPr>
          <p:cNvSpPr/>
          <p:nvPr/>
        </p:nvSpPr>
        <p:spPr>
          <a:xfrm rot="4071214">
            <a:off x="29218079" y="14450662"/>
            <a:ext cx="886799" cy="469306"/>
          </a:xfrm>
          <a:prstGeom prst="rightArrow">
            <a:avLst>
              <a:gd name="adj1" fmla="val 15818"/>
              <a:gd name="adj2" fmla="val 602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126" name="Right Arrow 125">
            <a:extLst>
              <a:ext uri="{FF2B5EF4-FFF2-40B4-BE49-F238E27FC236}">
                <a16:creationId xmlns:a16="http://schemas.microsoft.com/office/drawing/2014/main" id="{2FD9FCBE-FE71-8DF4-35CD-AD79DFEF614F}"/>
              </a:ext>
            </a:extLst>
          </p:cNvPr>
          <p:cNvSpPr/>
          <p:nvPr/>
        </p:nvSpPr>
        <p:spPr>
          <a:xfrm rot="17528786" flipH="1">
            <a:off x="27247228" y="14443052"/>
            <a:ext cx="886799" cy="469306"/>
          </a:xfrm>
          <a:prstGeom prst="rightArrow">
            <a:avLst>
              <a:gd name="adj1" fmla="val 15818"/>
              <a:gd name="adj2" fmla="val 602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7"/>
          </a:p>
        </p:txBody>
      </p:sp>
      <p:sp>
        <p:nvSpPr>
          <p:cNvPr id="127" name="TextBox 126">
            <a:extLst>
              <a:ext uri="{FF2B5EF4-FFF2-40B4-BE49-F238E27FC236}">
                <a16:creationId xmlns:a16="http://schemas.microsoft.com/office/drawing/2014/main" id="{2E5F65E8-A41C-5B86-0E86-F6B274ABA6B1}"/>
              </a:ext>
            </a:extLst>
          </p:cNvPr>
          <p:cNvSpPr txBox="1"/>
          <p:nvPr/>
        </p:nvSpPr>
        <p:spPr>
          <a:xfrm>
            <a:off x="24937582" y="15059817"/>
            <a:ext cx="2751991"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Mass Spectrometry</a:t>
            </a:r>
          </a:p>
        </p:txBody>
      </p:sp>
      <p:sp>
        <p:nvSpPr>
          <p:cNvPr id="128" name="TextBox 127">
            <a:extLst>
              <a:ext uri="{FF2B5EF4-FFF2-40B4-BE49-F238E27FC236}">
                <a16:creationId xmlns:a16="http://schemas.microsoft.com/office/drawing/2014/main" id="{96ADA0CC-9E5A-79FA-7D10-7A294600726A}"/>
              </a:ext>
            </a:extLst>
          </p:cNvPr>
          <p:cNvSpPr txBox="1"/>
          <p:nvPr/>
        </p:nvSpPr>
        <p:spPr>
          <a:xfrm>
            <a:off x="27618856" y="15263616"/>
            <a:ext cx="2114394"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Molecular Analysis</a:t>
            </a:r>
          </a:p>
        </p:txBody>
      </p:sp>
      <p:sp>
        <p:nvSpPr>
          <p:cNvPr id="129" name="TextBox 128">
            <a:extLst>
              <a:ext uri="{FF2B5EF4-FFF2-40B4-BE49-F238E27FC236}">
                <a16:creationId xmlns:a16="http://schemas.microsoft.com/office/drawing/2014/main" id="{B1409724-A2BC-3B92-EE84-DAAB875E5B8D}"/>
              </a:ext>
            </a:extLst>
          </p:cNvPr>
          <p:cNvSpPr txBox="1"/>
          <p:nvPr/>
        </p:nvSpPr>
        <p:spPr>
          <a:xfrm>
            <a:off x="29581639" y="15062062"/>
            <a:ext cx="2861804"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Echocardiography</a:t>
            </a:r>
          </a:p>
        </p:txBody>
      </p:sp>
      <p:pic>
        <p:nvPicPr>
          <p:cNvPr id="130" name="Picture 2" descr="UW, Black 14 plan further collaborations following 2019 apology – Sheridan  Media">
            <a:extLst>
              <a:ext uri="{FF2B5EF4-FFF2-40B4-BE49-F238E27FC236}">
                <a16:creationId xmlns:a16="http://schemas.microsoft.com/office/drawing/2014/main" id="{2078E215-495D-E6E3-327B-787591C490F0}"/>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l="5734" r="6410"/>
          <a:stretch/>
        </p:blipFill>
        <p:spPr bwMode="auto">
          <a:xfrm>
            <a:off x="28433343" y="443698"/>
            <a:ext cx="4010100" cy="4537901"/>
          </a:xfrm>
          <a:prstGeom prst="rect">
            <a:avLst/>
          </a:prstGeom>
          <a:solidFill>
            <a:schemeClr val="bg1"/>
          </a:solidFill>
        </p:spPr>
      </p:pic>
      <p:pic>
        <p:nvPicPr>
          <p:cNvPr id="1028" name="Picture 4" descr="EMBO (@EMBO) / X">
            <a:extLst>
              <a:ext uri="{FF2B5EF4-FFF2-40B4-BE49-F238E27FC236}">
                <a16:creationId xmlns:a16="http://schemas.microsoft.com/office/drawing/2014/main" id="{42652D17-344D-FC88-C3F8-124FB0D2C942}"/>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t="20087" b="20802"/>
          <a:stretch/>
        </p:blipFill>
        <p:spPr bwMode="auto">
          <a:xfrm>
            <a:off x="28587972" y="41521314"/>
            <a:ext cx="3540858" cy="23216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3" name="Object 132">
            <a:extLst>
              <a:ext uri="{FF2B5EF4-FFF2-40B4-BE49-F238E27FC236}">
                <a16:creationId xmlns:a16="http://schemas.microsoft.com/office/drawing/2014/main" id="{692A8E62-4CA6-FD46-9EF6-AA9F80E350DD}"/>
              </a:ext>
            </a:extLst>
          </p:cNvPr>
          <p:cNvGraphicFramePr>
            <a:graphicFrameLocks noChangeAspect="1"/>
          </p:cNvGraphicFramePr>
          <p:nvPr>
            <p:extLst>
              <p:ext uri="{D42A27DB-BD31-4B8C-83A1-F6EECF244321}">
                <p14:modId xmlns:p14="http://schemas.microsoft.com/office/powerpoint/2010/main" val="3018860396"/>
              </p:ext>
            </p:extLst>
          </p:nvPr>
        </p:nvGraphicFramePr>
        <p:xfrm>
          <a:off x="18703813" y="29470714"/>
          <a:ext cx="5440960" cy="5644712"/>
        </p:xfrm>
        <a:graphic>
          <a:graphicData uri="http://schemas.openxmlformats.org/presentationml/2006/ole">
            <mc:AlternateContent xmlns:mc="http://schemas.openxmlformats.org/markup-compatibility/2006">
              <mc:Choice xmlns:v="urn:schemas-microsoft-com:vml" Requires="v">
                <p:oleObj name="Prism 10" r:id="rId30" imgW="2288589" imgH="2374307" progId="Prism10.Document">
                  <p:embed/>
                </p:oleObj>
              </mc:Choice>
              <mc:Fallback>
                <p:oleObj name="Prism 10" r:id="rId30" imgW="2288589" imgH="2374307" progId="Prism10.Document">
                  <p:embed/>
                  <p:pic>
                    <p:nvPicPr>
                      <p:cNvPr id="15" name="Object 14">
                        <a:extLst>
                          <a:ext uri="{FF2B5EF4-FFF2-40B4-BE49-F238E27FC236}">
                            <a16:creationId xmlns:a16="http://schemas.microsoft.com/office/drawing/2014/main" id="{F1FD3E63-75DC-93F7-CB7D-587120AC444A}"/>
                          </a:ext>
                        </a:extLst>
                      </p:cNvPr>
                      <p:cNvPicPr/>
                      <p:nvPr/>
                    </p:nvPicPr>
                    <p:blipFill>
                      <a:blip r:embed="rId31"/>
                      <a:stretch>
                        <a:fillRect/>
                      </a:stretch>
                    </p:blipFill>
                    <p:spPr>
                      <a:xfrm>
                        <a:off x="18703813" y="29470714"/>
                        <a:ext cx="5440960" cy="5644712"/>
                      </a:xfrm>
                      <a:prstGeom prst="rect">
                        <a:avLst/>
                      </a:prstGeom>
                    </p:spPr>
                  </p:pic>
                </p:oleObj>
              </mc:Fallback>
            </mc:AlternateContent>
          </a:graphicData>
        </a:graphic>
      </p:graphicFrame>
      <p:graphicFrame>
        <p:nvGraphicFramePr>
          <p:cNvPr id="134" name="Object 133">
            <a:extLst>
              <a:ext uri="{FF2B5EF4-FFF2-40B4-BE49-F238E27FC236}">
                <a16:creationId xmlns:a16="http://schemas.microsoft.com/office/drawing/2014/main" id="{10B4C6AD-8028-04BA-1F4C-EB4098D5E356}"/>
              </a:ext>
            </a:extLst>
          </p:cNvPr>
          <p:cNvGraphicFramePr>
            <a:graphicFrameLocks noChangeAspect="1"/>
          </p:cNvGraphicFramePr>
          <p:nvPr>
            <p:extLst>
              <p:ext uri="{D42A27DB-BD31-4B8C-83A1-F6EECF244321}">
                <p14:modId xmlns:p14="http://schemas.microsoft.com/office/powerpoint/2010/main" val="2949496946"/>
              </p:ext>
            </p:extLst>
          </p:nvPr>
        </p:nvGraphicFramePr>
        <p:xfrm>
          <a:off x="14439613" y="29349191"/>
          <a:ext cx="5506850" cy="5809766"/>
        </p:xfrm>
        <a:graphic>
          <a:graphicData uri="http://schemas.openxmlformats.org/presentationml/2006/ole">
            <mc:AlternateContent xmlns:mc="http://schemas.openxmlformats.org/markup-compatibility/2006">
              <mc:Choice xmlns:v="urn:schemas-microsoft-com:vml" Requires="v">
                <p:oleObj name="Prism 10" r:id="rId32" imgW="2250794" imgH="2374307" progId="Prism10.Document">
                  <p:embed/>
                </p:oleObj>
              </mc:Choice>
              <mc:Fallback>
                <p:oleObj name="Prism 10" r:id="rId32" imgW="2250794" imgH="2374307" progId="Prism10.Document">
                  <p:embed/>
                  <p:pic>
                    <p:nvPicPr>
                      <p:cNvPr id="17" name="Object 16">
                        <a:extLst>
                          <a:ext uri="{FF2B5EF4-FFF2-40B4-BE49-F238E27FC236}">
                            <a16:creationId xmlns:a16="http://schemas.microsoft.com/office/drawing/2014/main" id="{583DB552-E5AB-B7A2-A3FF-7F71B035143C}"/>
                          </a:ext>
                        </a:extLst>
                      </p:cNvPr>
                      <p:cNvPicPr/>
                      <p:nvPr/>
                    </p:nvPicPr>
                    <p:blipFill>
                      <a:blip r:embed="rId33"/>
                      <a:stretch>
                        <a:fillRect/>
                      </a:stretch>
                    </p:blipFill>
                    <p:spPr>
                      <a:xfrm>
                        <a:off x="14439613" y="29349191"/>
                        <a:ext cx="5506850" cy="5809766"/>
                      </a:xfrm>
                      <a:prstGeom prst="rect">
                        <a:avLst/>
                      </a:prstGeom>
                    </p:spPr>
                  </p:pic>
                </p:oleObj>
              </mc:Fallback>
            </mc:AlternateContent>
          </a:graphicData>
        </a:graphic>
      </p:graphicFrame>
      <p:graphicFrame>
        <p:nvGraphicFramePr>
          <p:cNvPr id="135" name="Object 134">
            <a:extLst>
              <a:ext uri="{FF2B5EF4-FFF2-40B4-BE49-F238E27FC236}">
                <a16:creationId xmlns:a16="http://schemas.microsoft.com/office/drawing/2014/main" id="{97605CD7-C20C-90E7-B8B1-88560B8F6221}"/>
              </a:ext>
            </a:extLst>
          </p:cNvPr>
          <p:cNvGraphicFramePr>
            <a:graphicFrameLocks noChangeAspect="1"/>
          </p:cNvGraphicFramePr>
          <p:nvPr>
            <p:extLst>
              <p:ext uri="{D42A27DB-BD31-4B8C-83A1-F6EECF244321}">
                <p14:modId xmlns:p14="http://schemas.microsoft.com/office/powerpoint/2010/main" val="2235163038"/>
              </p:ext>
            </p:extLst>
          </p:nvPr>
        </p:nvGraphicFramePr>
        <p:xfrm>
          <a:off x="23138138" y="29378158"/>
          <a:ext cx="5506852" cy="5809767"/>
        </p:xfrm>
        <a:graphic>
          <a:graphicData uri="http://schemas.openxmlformats.org/presentationml/2006/ole">
            <mc:AlternateContent xmlns:mc="http://schemas.openxmlformats.org/markup-compatibility/2006">
              <mc:Choice xmlns:v="urn:schemas-microsoft-com:vml" Requires="v">
                <p:oleObj name="Prism 10" r:id="rId34" imgW="2250794" imgH="2374307" progId="Prism10.Document">
                  <p:embed/>
                </p:oleObj>
              </mc:Choice>
              <mc:Fallback>
                <p:oleObj name="Prism 10" r:id="rId34" imgW="2250794" imgH="2374307" progId="Prism10.Document">
                  <p:embed/>
                  <p:pic>
                    <p:nvPicPr>
                      <p:cNvPr id="18" name="Object 17">
                        <a:extLst>
                          <a:ext uri="{FF2B5EF4-FFF2-40B4-BE49-F238E27FC236}">
                            <a16:creationId xmlns:a16="http://schemas.microsoft.com/office/drawing/2014/main" id="{0CBDCA56-8DF7-2481-240E-409C6BED2BD3}"/>
                          </a:ext>
                        </a:extLst>
                      </p:cNvPr>
                      <p:cNvPicPr/>
                      <p:nvPr/>
                    </p:nvPicPr>
                    <p:blipFill>
                      <a:blip r:embed="rId35"/>
                      <a:stretch>
                        <a:fillRect/>
                      </a:stretch>
                    </p:blipFill>
                    <p:spPr>
                      <a:xfrm>
                        <a:off x="23138138" y="29378158"/>
                        <a:ext cx="5506852" cy="5809767"/>
                      </a:xfrm>
                      <a:prstGeom prst="rect">
                        <a:avLst/>
                      </a:prstGeom>
                    </p:spPr>
                  </p:pic>
                </p:oleObj>
              </mc:Fallback>
            </mc:AlternateContent>
          </a:graphicData>
        </a:graphic>
      </p:graphicFrame>
      <p:graphicFrame>
        <p:nvGraphicFramePr>
          <p:cNvPr id="136" name="Object 135">
            <a:extLst>
              <a:ext uri="{FF2B5EF4-FFF2-40B4-BE49-F238E27FC236}">
                <a16:creationId xmlns:a16="http://schemas.microsoft.com/office/drawing/2014/main" id="{A7B108EA-6AAE-B45B-A2FC-DEAD2ED4B70A}"/>
              </a:ext>
            </a:extLst>
          </p:cNvPr>
          <p:cNvGraphicFramePr>
            <a:graphicFrameLocks noChangeAspect="1"/>
          </p:cNvGraphicFramePr>
          <p:nvPr>
            <p:extLst>
              <p:ext uri="{D42A27DB-BD31-4B8C-83A1-F6EECF244321}">
                <p14:modId xmlns:p14="http://schemas.microsoft.com/office/powerpoint/2010/main" val="764555299"/>
              </p:ext>
            </p:extLst>
          </p:nvPr>
        </p:nvGraphicFramePr>
        <p:xfrm>
          <a:off x="9459430" y="30086782"/>
          <a:ext cx="5834248" cy="4690277"/>
        </p:xfrm>
        <a:graphic>
          <a:graphicData uri="http://schemas.openxmlformats.org/presentationml/2006/ole">
            <mc:AlternateContent xmlns:mc="http://schemas.openxmlformats.org/markup-compatibility/2006">
              <mc:Choice xmlns:v="urn:schemas-microsoft-com:vml" Requires="v">
                <p:oleObj name="Prism 10" r:id="rId36" imgW="3318779" imgH="2668395" progId="Prism10.Document">
                  <p:embed/>
                </p:oleObj>
              </mc:Choice>
              <mc:Fallback>
                <p:oleObj name="Prism 10" r:id="rId36" imgW="3318779" imgH="2668395" progId="Prism10.Document">
                  <p:embed/>
                  <p:pic>
                    <p:nvPicPr>
                      <p:cNvPr id="5" name="Object 4">
                        <a:extLst>
                          <a:ext uri="{FF2B5EF4-FFF2-40B4-BE49-F238E27FC236}">
                            <a16:creationId xmlns:a16="http://schemas.microsoft.com/office/drawing/2014/main" id="{867A8B44-EDD0-5E45-9866-AFCC1429E5F8}"/>
                          </a:ext>
                        </a:extLst>
                      </p:cNvPr>
                      <p:cNvPicPr/>
                      <p:nvPr/>
                    </p:nvPicPr>
                    <p:blipFill>
                      <a:blip r:embed="rId37"/>
                      <a:stretch>
                        <a:fillRect/>
                      </a:stretch>
                    </p:blipFill>
                    <p:spPr>
                      <a:xfrm>
                        <a:off x="9459430" y="30086782"/>
                        <a:ext cx="5834248" cy="4690277"/>
                      </a:xfrm>
                      <a:prstGeom prst="rect">
                        <a:avLst/>
                      </a:prstGeom>
                    </p:spPr>
                  </p:pic>
                </p:oleObj>
              </mc:Fallback>
            </mc:AlternateContent>
          </a:graphicData>
        </a:graphic>
      </p:graphicFrame>
      <p:graphicFrame>
        <p:nvGraphicFramePr>
          <p:cNvPr id="137" name="Object 136">
            <a:extLst>
              <a:ext uri="{FF2B5EF4-FFF2-40B4-BE49-F238E27FC236}">
                <a16:creationId xmlns:a16="http://schemas.microsoft.com/office/drawing/2014/main" id="{C1B47C9E-8BC0-EE75-1119-7570CE38A06A}"/>
              </a:ext>
            </a:extLst>
          </p:cNvPr>
          <p:cNvGraphicFramePr>
            <a:graphicFrameLocks noChangeAspect="1"/>
          </p:cNvGraphicFramePr>
          <p:nvPr>
            <p:extLst>
              <p:ext uri="{D42A27DB-BD31-4B8C-83A1-F6EECF244321}">
                <p14:modId xmlns:p14="http://schemas.microsoft.com/office/powerpoint/2010/main" val="1697514131"/>
              </p:ext>
            </p:extLst>
          </p:nvPr>
        </p:nvGraphicFramePr>
        <p:xfrm>
          <a:off x="368403" y="18165552"/>
          <a:ext cx="5214274" cy="6073715"/>
        </p:xfrm>
        <a:graphic>
          <a:graphicData uri="http://schemas.openxmlformats.org/presentationml/2006/ole">
            <mc:AlternateContent xmlns:mc="http://schemas.openxmlformats.org/markup-compatibility/2006">
              <mc:Choice xmlns:v="urn:schemas-microsoft-com:vml" Requires="v">
                <p:oleObj name="Prism 9" r:id="rId38" imgW="2177363" imgH="2451699" progId="Prism9.Document">
                  <p:embed/>
                </p:oleObj>
              </mc:Choice>
              <mc:Fallback>
                <p:oleObj name="Prism 9" r:id="rId38" imgW="2177363" imgH="2451699" progId="Prism9.Document">
                  <p:embed/>
                  <p:pic>
                    <p:nvPicPr>
                      <p:cNvPr id="8" name="Object 7">
                        <a:extLst>
                          <a:ext uri="{FF2B5EF4-FFF2-40B4-BE49-F238E27FC236}">
                            <a16:creationId xmlns:a16="http://schemas.microsoft.com/office/drawing/2014/main" id="{EC0A45F8-14BC-95D7-E1BE-55B349F2D9E9}"/>
                          </a:ext>
                        </a:extLst>
                      </p:cNvPr>
                      <p:cNvPicPr/>
                      <p:nvPr/>
                    </p:nvPicPr>
                    <p:blipFill>
                      <a:blip r:embed="rId39"/>
                      <a:stretch>
                        <a:fillRect/>
                      </a:stretch>
                    </p:blipFill>
                    <p:spPr>
                      <a:xfrm>
                        <a:off x="368403" y="18165552"/>
                        <a:ext cx="5214274" cy="6073715"/>
                      </a:xfrm>
                      <a:prstGeom prst="rect">
                        <a:avLst/>
                      </a:prstGeom>
                    </p:spPr>
                  </p:pic>
                </p:oleObj>
              </mc:Fallback>
            </mc:AlternateContent>
          </a:graphicData>
        </a:graphic>
      </p:graphicFrame>
      <p:graphicFrame>
        <p:nvGraphicFramePr>
          <p:cNvPr id="138" name="Object 137">
            <a:extLst>
              <a:ext uri="{FF2B5EF4-FFF2-40B4-BE49-F238E27FC236}">
                <a16:creationId xmlns:a16="http://schemas.microsoft.com/office/drawing/2014/main" id="{9D3BE60B-70DB-04E2-8E1B-9B90154D4C4F}"/>
              </a:ext>
            </a:extLst>
          </p:cNvPr>
          <p:cNvGraphicFramePr>
            <a:graphicFrameLocks noChangeAspect="1"/>
          </p:cNvGraphicFramePr>
          <p:nvPr>
            <p:extLst>
              <p:ext uri="{D42A27DB-BD31-4B8C-83A1-F6EECF244321}">
                <p14:modId xmlns:p14="http://schemas.microsoft.com/office/powerpoint/2010/main" val="2752266217"/>
              </p:ext>
            </p:extLst>
          </p:nvPr>
        </p:nvGraphicFramePr>
        <p:xfrm>
          <a:off x="4601427" y="18546394"/>
          <a:ext cx="5299719" cy="5501498"/>
        </p:xfrm>
        <a:graphic>
          <a:graphicData uri="http://schemas.openxmlformats.org/presentationml/2006/ole">
            <mc:AlternateContent xmlns:mc="http://schemas.openxmlformats.org/markup-compatibility/2006">
              <mc:Choice xmlns:v="urn:schemas-microsoft-com:vml" Requires="v">
                <p:oleObj name="Prism 9" r:id="rId40" imgW="2899792" imgH="2451699" progId="Prism9.Document">
                  <p:embed/>
                </p:oleObj>
              </mc:Choice>
              <mc:Fallback>
                <p:oleObj name="Prism 9" r:id="rId40" imgW="2899792" imgH="2451699" progId="Prism9.Document">
                  <p:embed/>
                  <p:pic>
                    <p:nvPicPr>
                      <p:cNvPr id="13" name="Object 12">
                        <a:extLst>
                          <a:ext uri="{FF2B5EF4-FFF2-40B4-BE49-F238E27FC236}">
                            <a16:creationId xmlns:a16="http://schemas.microsoft.com/office/drawing/2014/main" id="{6D852167-4FE2-0A5D-F88F-011C7B5A6F05}"/>
                          </a:ext>
                        </a:extLst>
                      </p:cNvPr>
                      <p:cNvPicPr/>
                      <p:nvPr/>
                    </p:nvPicPr>
                    <p:blipFill>
                      <a:blip r:embed="rId41"/>
                      <a:stretch>
                        <a:fillRect/>
                      </a:stretch>
                    </p:blipFill>
                    <p:spPr>
                      <a:xfrm>
                        <a:off x="4601427" y="18546394"/>
                        <a:ext cx="5299719" cy="5501498"/>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B5A283D7-4623-B3CB-9A1E-21E1C594264D}"/>
              </a:ext>
            </a:extLst>
          </p:cNvPr>
          <p:cNvSpPr txBox="1"/>
          <p:nvPr/>
        </p:nvSpPr>
        <p:spPr>
          <a:xfrm>
            <a:off x="-398585" y="1329396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666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9"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22202</TotalTime>
  <Words>625</Words>
  <Application>Microsoft Macintosh PowerPoint</Application>
  <PresentationFormat>Custom</PresentationFormat>
  <Paragraphs>67</Paragraphs>
  <Slides>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10" baseType="lpstr">
      <vt:lpstr>Arial</vt:lpstr>
      <vt:lpstr>Arial Rounded MT Bold</vt:lpstr>
      <vt:lpstr>Calibri</vt:lpstr>
      <vt:lpstr>Calibri Light</vt:lpstr>
      <vt:lpstr>Times</vt:lpstr>
      <vt:lpstr>Times New Roman</vt:lpstr>
      <vt:lpstr>Office 2013 - 2022 Theme</vt:lpstr>
      <vt:lpstr>Prism 10</vt:lpstr>
      <vt:lpstr>Prism 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Miller</dc:creator>
  <cp:lastModifiedBy>Samantha Shorthill</cp:lastModifiedBy>
  <cp:revision>120</cp:revision>
  <dcterms:created xsi:type="dcterms:W3CDTF">2022-02-16T21:00:24Z</dcterms:created>
  <dcterms:modified xsi:type="dcterms:W3CDTF">2024-06-22T23:24:59Z</dcterms:modified>
</cp:coreProperties>
</file>