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23"/>
  </p:notesMasterIdLst>
  <p:handoutMasterIdLst>
    <p:handoutMasterId r:id="rId24"/>
  </p:handoutMasterIdLst>
  <p:sldIdLst>
    <p:sldId id="513" r:id="rId6"/>
    <p:sldId id="514" r:id="rId7"/>
    <p:sldId id="542" r:id="rId8"/>
    <p:sldId id="543" r:id="rId9"/>
    <p:sldId id="520" r:id="rId10"/>
    <p:sldId id="528" r:id="rId11"/>
    <p:sldId id="530" r:id="rId12"/>
    <p:sldId id="531" r:id="rId13"/>
    <p:sldId id="532" r:id="rId14"/>
    <p:sldId id="533" r:id="rId15"/>
    <p:sldId id="534" r:id="rId16"/>
    <p:sldId id="541" r:id="rId17"/>
    <p:sldId id="536" r:id="rId18"/>
    <p:sldId id="537" r:id="rId19"/>
    <p:sldId id="538" r:id="rId20"/>
    <p:sldId id="539" r:id="rId21"/>
    <p:sldId id="544" r:id="rId22"/>
  </p:sldIdLst>
  <p:sldSz cx="9144000" cy="5143500" type="screen16x9"/>
  <p:notesSz cx="6645275" cy="9775825"/>
  <p:defaultTextStyle>
    <a:defPPr>
      <a:defRPr lang="it-IT"/>
    </a:defPPr>
    <a:lvl1pPr marL="0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981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3981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0969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7964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4945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1943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8933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5928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411">
          <p15:clr>
            <a:srgbClr val="A4A3A4"/>
          </p15:clr>
        </p15:guide>
        <p15:guide id="2" orient="horz" pos="2132">
          <p15:clr>
            <a:srgbClr val="A4A3A4"/>
          </p15:clr>
        </p15:guide>
        <p15:guide id="3" pos="838">
          <p15:clr>
            <a:srgbClr val="A4A3A4"/>
          </p15:clr>
        </p15:guide>
        <p15:guide id="4" orient="horz" pos="1350">
          <p15:clr>
            <a:srgbClr val="A4A3A4"/>
          </p15:clr>
        </p15:guide>
        <p15:guide id="5" pos="300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6">
          <p15:clr>
            <a:srgbClr val="A4A3A4"/>
          </p15:clr>
        </p15:guide>
        <p15:guide id="2" pos="2138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isabetta segre" initials="" lastIdx="0" clrIdx="0"/>
  <p:cmAuthor id="1" name="Annalisa Cicerchia" initials="AC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1023"/>
    <a:srgbClr val="CF1E24"/>
    <a:srgbClr val="F4C34F"/>
    <a:srgbClr val="4479CB"/>
    <a:srgbClr val="FDB409"/>
    <a:srgbClr val="CB6131"/>
    <a:srgbClr val="FFFF0A"/>
    <a:srgbClr val="FB0005"/>
    <a:srgbClr val="7E76AD"/>
    <a:srgbClr val="9188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Stile con tema 2 - Color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ile chi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Stile scuro 2 - Colore 3/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Stile 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Stile scuro 1 - Color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Stile medio 4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Stile medio 3 - Color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Stile scuro 1 - Color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Stile medio 3 - 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91" autoAdjust="0"/>
    <p:restoredTop sz="97160" autoAdjust="0"/>
  </p:normalViewPr>
  <p:slideViewPr>
    <p:cSldViewPr snapToGrid="0" snapToObjects="1" showGuides="1">
      <p:cViewPr>
        <p:scale>
          <a:sx n="150" d="100"/>
          <a:sy n="150" d="100"/>
        </p:scale>
        <p:origin x="-72" y="126"/>
      </p:cViewPr>
      <p:guideLst>
        <p:guide orient="horz" pos="3121"/>
        <p:guide orient="horz" pos="177"/>
        <p:guide pos="3706"/>
        <p:guide pos="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 snapToGrid="0" snapToObjects="1">
      <p:cViewPr varScale="1">
        <p:scale>
          <a:sx n="76" d="100"/>
          <a:sy n="76" d="100"/>
        </p:scale>
        <p:origin x="-1938" y="708"/>
      </p:cViewPr>
      <p:guideLst>
        <p:guide orient="horz" pos="3079"/>
        <p:guide pos="2090"/>
        <p:guide pos="209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879619" cy="488791"/>
          </a:xfrm>
          <a:prstGeom prst="rect">
            <a:avLst/>
          </a:prstGeom>
        </p:spPr>
        <p:txBody>
          <a:bodyPr vert="horz" lIns="91463" tIns="45731" rIns="91463" bIns="4573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764121" y="2"/>
            <a:ext cx="2879619" cy="488791"/>
          </a:xfrm>
          <a:prstGeom prst="rect">
            <a:avLst/>
          </a:prstGeom>
        </p:spPr>
        <p:txBody>
          <a:bodyPr vert="horz" lIns="91463" tIns="45731" rIns="91463" bIns="45731" rtlCol="0"/>
          <a:lstStyle>
            <a:lvl1pPr algn="r">
              <a:defRPr sz="1200"/>
            </a:lvl1pPr>
          </a:lstStyle>
          <a:p>
            <a:fld id="{97E234F1-5CD4-4491-B051-D7AA0C744754}" type="datetimeFigureOut">
              <a:rPr lang="it-IT" smtClean="0"/>
              <a:pPr/>
              <a:t>01/03/2019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285338"/>
            <a:ext cx="2879619" cy="488791"/>
          </a:xfrm>
          <a:prstGeom prst="rect">
            <a:avLst/>
          </a:prstGeom>
        </p:spPr>
        <p:txBody>
          <a:bodyPr vert="horz" lIns="91463" tIns="45731" rIns="91463" bIns="4573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764121" y="9285338"/>
            <a:ext cx="2879619" cy="488791"/>
          </a:xfrm>
          <a:prstGeom prst="rect">
            <a:avLst/>
          </a:prstGeom>
        </p:spPr>
        <p:txBody>
          <a:bodyPr vert="horz" lIns="91463" tIns="45731" rIns="91463" bIns="45731" rtlCol="0" anchor="b"/>
          <a:lstStyle>
            <a:lvl1pPr algn="r">
              <a:defRPr sz="1200"/>
            </a:lvl1pPr>
          </a:lstStyle>
          <a:p>
            <a:fld id="{B8DE55D1-629F-49A4-9FDE-99C53E24F79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3334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879619" cy="488791"/>
          </a:xfrm>
          <a:prstGeom prst="rect">
            <a:avLst/>
          </a:prstGeom>
        </p:spPr>
        <p:txBody>
          <a:bodyPr vert="horz" lIns="91463" tIns="45731" rIns="91463" bIns="4573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64121" y="2"/>
            <a:ext cx="2879619" cy="488791"/>
          </a:xfrm>
          <a:prstGeom prst="rect">
            <a:avLst/>
          </a:prstGeom>
        </p:spPr>
        <p:txBody>
          <a:bodyPr vert="horz" lIns="91463" tIns="45731" rIns="91463" bIns="45731" rtlCol="0"/>
          <a:lstStyle>
            <a:lvl1pPr algn="r">
              <a:defRPr sz="1200"/>
            </a:lvl1pPr>
          </a:lstStyle>
          <a:p>
            <a:fld id="{03675B2E-259A-455A-90BD-8AAEC99B0A21}" type="datetimeFigureOut">
              <a:rPr lang="it-IT" smtClean="0"/>
              <a:pPr/>
              <a:t>01/03/2019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5088" y="733425"/>
            <a:ext cx="6515100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3" tIns="45731" rIns="91463" bIns="45731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4528" y="4643518"/>
            <a:ext cx="5316220" cy="4399121"/>
          </a:xfrm>
          <a:prstGeom prst="rect">
            <a:avLst/>
          </a:prstGeom>
        </p:spPr>
        <p:txBody>
          <a:bodyPr vert="horz" lIns="91463" tIns="45731" rIns="91463" bIns="45731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285338"/>
            <a:ext cx="2879619" cy="488791"/>
          </a:xfrm>
          <a:prstGeom prst="rect">
            <a:avLst/>
          </a:prstGeom>
        </p:spPr>
        <p:txBody>
          <a:bodyPr vert="horz" lIns="91463" tIns="45731" rIns="91463" bIns="4573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64121" y="9285338"/>
            <a:ext cx="2879619" cy="488791"/>
          </a:xfrm>
          <a:prstGeom prst="rect">
            <a:avLst/>
          </a:prstGeom>
        </p:spPr>
        <p:txBody>
          <a:bodyPr vert="horz" lIns="91463" tIns="45731" rIns="91463" bIns="45731" rtlCol="0" anchor="b"/>
          <a:lstStyle>
            <a:lvl1pPr algn="r">
              <a:defRPr sz="1200"/>
            </a:lvl1pPr>
          </a:lstStyle>
          <a:p>
            <a:fld id="{A0CDC2D9-3DBA-4042-BDB9-A8016BB39CB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314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27721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1"/>
            <a:ext cx="5316220" cy="4399121"/>
          </a:xfrm>
        </p:spPr>
        <p:txBody>
          <a:bodyPr>
            <a:noAutofit/>
          </a:bodyPr>
          <a:lstStyle/>
          <a:p>
            <a:pPr algn="just" defTabSz="897758"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1"/>
            <a:ext cx="5316220" cy="4399121"/>
          </a:xfrm>
        </p:spPr>
        <p:txBody>
          <a:bodyPr>
            <a:noAutofit/>
          </a:bodyPr>
          <a:lstStyle/>
          <a:p>
            <a:pPr algn="just" defTabSz="897758"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1"/>
            <a:ext cx="5316220" cy="4399121"/>
          </a:xfrm>
        </p:spPr>
        <p:txBody>
          <a:bodyPr>
            <a:noAutofit/>
          </a:bodyPr>
          <a:lstStyle/>
          <a:p>
            <a:pPr algn="just" defTabSz="897758"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1"/>
            <a:ext cx="5316220" cy="4399121"/>
          </a:xfrm>
        </p:spPr>
        <p:txBody>
          <a:bodyPr>
            <a:noAutofit/>
          </a:bodyPr>
          <a:lstStyle/>
          <a:p>
            <a:pPr algn="just" defTabSz="897758"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1"/>
            <a:ext cx="5316220" cy="4399121"/>
          </a:xfrm>
        </p:spPr>
        <p:txBody>
          <a:bodyPr>
            <a:noAutofit/>
          </a:bodyPr>
          <a:lstStyle/>
          <a:p>
            <a:pPr algn="just" defTabSz="897758"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1"/>
            <a:ext cx="5316220" cy="4399121"/>
          </a:xfrm>
        </p:spPr>
        <p:txBody>
          <a:bodyPr>
            <a:noAutofit/>
          </a:bodyPr>
          <a:lstStyle/>
          <a:p>
            <a:pPr algn="just" defTabSz="897758"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1"/>
            <a:ext cx="5316220" cy="4399121"/>
          </a:xfrm>
        </p:spPr>
        <p:txBody>
          <a:bodyPr>
            <a:noAutofit/>
          </a:bodyPr>
          <a:lstStyle/>
          <a:p>
            <a:pPr algn="just" defTabSz="897758"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1"/>
            <a:ext cx="5316220" cy="4399121"/>
          </a:xfrm>
        </p:spPr>
        <p:txBody>
          <a:bodyPr>
            <a:noAutofit/>
          </a:bodyPr>
          <a:lstStyle/>
          <a:p>
            <a:pPr algn="just" defTabSz="897758"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1"/>
            <a:ext cx="5316220" cy="4399121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1"/>
            <a:ext cx="5316220" cy="4399121"/>
          </a:xfrm>
        </p:spPr>
        <p:txBody>
          <a:bodyPr>
            <a:noAutofit/>
          </a:bodyPr>
          <a:lstStyle/>
          <a:p>
            <a:pPr algn="just" defTabSz="897758"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1"/>
            <a:ext cx="5316220" cy="4399121"/>
          </a:xfrm>
        </p:spPr>
        <p:txBody>
          <a:bodyPr>
            <a:noAutofit/>
          </a:bodyPr>
          <a:lstStyle/>
          <a:p>
            <a:pPr algn="just" defTabSz="897758">
              <a:defRPr/>
            </a:pPr>
            <a:r>
              <a:rPr lang="en-US" dirty="0"/>
              <a:t>Hence, to allow using MPD in a privacy preserving framework, a data protection impact assessment should be evaluated. This means to describe the planned processing operations, to assess the risks to privacy, to plan the measures to address those risks. </a:t>
            </a:r>
          </a:p>
          <a:p>
            <a:pPr algn="just" defTabSz="897758">
              <a:defRPr/>
            </a:pPr>
            <a:endParaRPr lang="it-IT" dirty="0"/>
          </a:p>
          <a:p>
            <a:pPr algn="just" defTabSz="897758">
              <a:defRPr/>
            </a:pPr>
            <a:endParaRPr lang="en-US" dirty="0"/>
          </a:p>
          <a:p>
            <a:pPr algn="just" defTabSz="897758">
              <a:defRPr/>
            </a:pPr>
            <a:r>
              <a:rPr lang="en-US" dirty="0"/>
              <a:t>This problem can be overcome by adopting </a:t>
            </a:r>
            <a:r>
              <a:rPr lang="en-US" b="1" dirty="0" err="1"/>
              <a:t>anonymization</a:t>
            </a:r>
            <a:r>
              <a:rPr lang="en-US" b="1" dirty="0"/>
              <a:t> procedures </a:t>
            </a:r>
            <a:r>
              <a:rPr lang="en-US" dirty="0"/>
              <a:t>(already adopted by Wind) to prevent </a:t>
            </a:r>
            <a:r>
              <a:rPr lang="en-US" b="1" dirty="0"/>
              <a:t>re-identification or indirect identification. </a:t>
            </a:r>
          </a:p>
          <a:p>
            <a:pPr algn="just" defTabSz="897758">
              <a:defRPr/>
            </a:pPr>
            <a:endParaRPr lang="en-US" dirty="0"/>
          </a:p>
          <a:p>
            <a:pPr algn="just" defTabSz="897758">
              <a:defRPr/>
            </a:pPr>
            <a:r>
              <a:rPr lang="en-US" dirty="0"/>
              <a:t>The indirect identification of personal data may take place whenever it is possible to isolate some or all records which identify an individual in the data set (singling out of a record), or to link, at least, two records concerning the same individual in the same database or in two different databases (“</a:t>
            </a:r>
            <a:r>
              <a:rPr lang="en-US" dirty="0" err="1"/>
              <a:t>linkability</a:t>
            </a:r>
            <a:r>
              <a:rPr lang="en-US" dirty="0"/>
              <a:t>” of two records). </a:t>
            </a:r>
          </a:p>
          <a:p>
            <a:pPr algn="just" defTabSz="897758">
              <a:defRPr/>
            </a:pPr>
            <a:endParaRPr lang="en-US" dirty="0"/>
          </a:p>
          <a:p>
            <a:pPr algn="just" defTabSz="897758">
              <a:defRPr/>
            </a:pPr>
            <a:r>
              <a:rPr lang="en-US" dirty="0"/>
              <a:t>The indirect identification of personal data is also possible when it can deduce, with significant probability, the value of an attribute from the values of a set of other attributes (inference of attributes). </a:t>
            </a:r>
            <a:endParaRPr lang="en-US" dirty="0" smtClean="0">
              <a:solidFill>
                <a:srgbClr val="505150"/>
              </a:solidFill>
            </a:endParaRPr>
          </a:p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1"/>
            <a:ext cx="5316220" cy="4399121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1"/>
            <a:ext cx="5316220" cy="4399121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1"/>
            <a:ext cx="5316220" cy="4399121"/>
          </a:xfrm>
        </p:spPr>
        <p:txBody>
          <a:bodyPr>
            <a:noAutofit/>
          </a:bodyPr>
          <a:lstStyle/>
          <a:p>
            <a:pPr algn="just" defTabSz="897758"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1"/>
            <a:ext cx="5316220" cy="4399121"/>
          </a:xfrm>
        </p:spPr>
        <p:txBody>
          <a:bodyPr>
            <a:noAutofit/>
          </a:bodyPr>
          <a:lstStyle/>
          <a:p>
            <a:pPr algn="just" defTabSz="897758"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1"/>
            <a:ext cx="5316220" cy="4399121"/>
          </a:xfrm>
        </p:spPr>
        <p:txBody>
          <a:bodyPr>
            <a:noAutofit/>
          </a:bodyPr>
          <a:lstStyle/>
          <a:p>
            <a:pPr algn="just" defTabSz="897758"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33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75CD-D97A-42E3-A261-F6AF80EA1DCD}" type="datetime1">
              <a:rPr lang="it-IT" smtClean="0"/>
              <a:t>01/03/2019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602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3332-2590-4AB6-A2A4-267ACA49E8F6}" type="datetime1">
              <a:rPr lang="it-IT" smtClean="0"/>
              <a:t>01/03/2019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106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82"/>
            <a:ext cx="2057400" cy="4388644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82"/>
            <a:ext cx="6019800" cy="4388644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8BEB-58C6-41C9-A476-75C9D3D8F8A1}" type="datetime1">
              <a:rPr lang="it-IT" smtClean="0"/>
              <a:t>01/03/2019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79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F934-1F2E-4757-894E-F700EFA038F3}" type="datetime1">
              <a:rPr lang="it-IT" smtClean="0"/>
              <a:t>01/03/2019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48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8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8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39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9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796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49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19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9893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592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F040-A7BC-45C8-B5D2-3669F4F8F866}" type="datetime1">
              <a:rPr lang="it-IT" smtClean="0"/>
              <a:t>01/03/2019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5638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1B89-622F-49F4-B6E0-9C1974EC759C}" type="datetime1">
              <a:rPr lang="it-IT" smtClean="0"/>
              <a:t>01/03/2019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360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7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81" indent="0">
              <a:buNone/>
              <a:defRPr sz="2000" b="1"/>
            </a:lvl2pPr>
            <a:lvl3pPr marL="913981" indent="0">
              <a:buNone/>
              <a:defRPr sz="1900" b="1"/>
            </a:lvl3pPr>
            <a:lvl4pPr marL="1370969" indent="0">
              <a:buNone/>
              <a:defRPr sz="1600" b="1"/>
            </a:lvl4pPr>
            <a:lvl5pPr marL="1827964" indent="0">
              <a:buNone/>
              <a:defRPr sz="1600" b="1"/>
            </a:lvl5pPr>
            <a:lvl6pPr marL="2284945" indent="0">
              <a:buNone/>
              <a:defRPr sz="1600" b="1"/>
            </a:lvl6pPr>
            <a:lvl7pPr marL="2741943" indent="0">
              <a:buNone/>
              <a:defRPr sz="1600" b="1"/>
            </a:lvl7pPr>
            <a:lvl8pPr marL="3198933" indent="0">
              <a:buNone/>
              <a:defRPr sz="1600" b="1"/>
            </a:lvl8pPr>
            <a:lvl9pPr marL="3655928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7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81" indent="0">
              <a:buNone/>
              <a:defRPr sz="2000" b="1"/>
            </a:lvl2pPr>
            <a:lvl3pPr marL="913981" indent="0">
              <a:buNone/>
              <a:defRPr sz="1900" b="1"/>
            </a:lvl3pPr>
            <a:lvl4pPr marL="1370969" indent="0">
              <a:buNone/>
              <a:defRPr sz="1600" b="1"/>
            </a:lvl4pPr>
            <a:lvl5pPr marL="1827964" indent="0">
              <a:buNone/>
              <a:defRPr sz="1600" b="1"/>
            </a:lvl5pPr>
            <a:lvl6pPr marL="2284945" indent="0">
              <a:buNone/>
              <a:defRPr sz="1600" b="1"/>
            </a:lvl6pPr>
            <a:lvl7pPr marL="2741943" indent="0">
              <a:buNone/>
              <a:defRPr sz="1600" b="1"/>
            </a:lvl7pPr>
            <a:lvl8pPr marL="3198933" indent="0">
              <a:buNone/>
              <a:defRPr sz="1600" b="1"/>
            </a:lvl8pPr>
            <a:lvl9pPr marL="3655928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CB0-BD7A-46BE-AA45-931A9647994E}" type="datetime1">
              <a:rPr lang="it-IT" smtClean="0"/>
              <a:t>01/03/2019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153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2310-E375-432E-BF38-809E27DAFF4E}" type="datetime1">
              <a:rPr lang="it-IT" smtClean="0"/>
              <a:t>01/03/2019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9509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B2B7B-AE80-4687-80AE-8EA82F4E098D}" type="datetime1">
              <a:rPr lang="it-IT" smtClean="0"/>
              <a:t>01/03/2019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1781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13" y="204788"/>
            <a:ext cx="3008312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1" y="20480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13" y="1076328"/>
            <a:ext cx="3008312" cy="3518297"/>
          </a:xfrm>
        </p:spPr>
        <p:txBody>
          <a:bodyPr/>
          <a:lstStyle>
            <a:lvl1pPr marL="0" indent="0">
              <a:buNone/>
              <a:defRPr sz="1500"/>
            </a:lvl1pPr>
            <a:lvl2pPr marL="456981" indent="0">
              <a:buNone/>
              <a:defRPr sz="1200"/>
            </a:lvl2pPr>
            <a:lvl3pPr marL="913981" indent="0">
              <a:buNone/>
              <a:defRPr sz="1100"/>
            </a:lvl3pPr>
            <a:lvl4pPr marL="1370969" indent="0">
              <a:buNone/>
              <a:defRPr sz="900"/>
            </a:lvl4pPr>
            <a:lvl5pPr marL="1827964" indent="0">
              <a:buNone/>
              <a:defRPr sz="900"/>
            </a:lvl5pPr>
            <a:lvl6pPr marL="2284945" indent="0">
              <a:buNone/>
              <a:defRPr sz="900"/>
            </a:lvl6pPr>
            <a:lvl7pPr marL="2741943" indent="0">
              <a:buNone/>
              <a:defRPr sz="900"/>
            </a:lvl7pPr>
            <a:lvl8pPr marL="3198933" indent="0">
              <a:buNone/>
              <a:defRPr sz="900"/>
            </a:lvl8pPr>
            <a:lvl9pPr marL="3655928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A53E0-FC4E-4B7F-8057-B77F70D6E236}" type="datetime1">
              <a:rPr lang="it-IT" smtClean="0"/>
              <a:t>01/03/2019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4104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9" y="3600453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9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6981" indent="0">
              <a:buNone/>
              <a:defRPr sz="2800"/>
            </a:lvl2pPr>
            <a:lvl3pPr marL="913981" indent="0">
              <a:buNone/>
              <a:defRPr sz="2400"/>
            </a:lvl3pPr>
            <a:lvl4pPr marL="1370969" indent="0">
              <a:buNone/>
              <a:defRPr sz="2000"/>
            </a:lvl4pPr>
            <a:lvl5pPr marL="1827964" indent="0">
              <a:buNone/>
              <a:defRPr sz="2000"/>
            </a:lvl5pPr>
            <a:lvl6pPr marL="2284945" indent="0">
              <a:buNone/>
              <a:defRPr sz="2000"/>
            </a:lvl6pPr>
            <a:lvl7pPr marL="2741943" indent="0">
              <a:buNone/>
              <a:defRPr sz="2000"/>
            </a:lvl7pPr>
            <a:lvl8pPr marL="3198933" indent="0">
              <a:buNone/>
              <a:defRPr sz="2000"/>
            </a:lvl8pPr>
            <a:lvl9pPr marL="3655928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9" y="4025515"/>
            <a:ext cx="5486400" cy="603647"/>
          </a:xfrm>
        </p:spPr>
        <p:txBody>
          <a:bodyPr/>
          <a:lstStyle>
            <a:lvl1pPr marL="0" indent="0">
              <a:buNone/>
              <a:defRPr sz="1500"/>
            </a:lvl1pPr>
            <a:lvl2pPr marL="456981" indent="0">
              <a:buNone/>
              <a:defRPr sz="1200"/>
            </a:lvl2pPr>
            <a:lvl3pPr marL="913981" indent="0">
              <a:buNone/>
              <a:defRPr sz="1100"/>
            </a:lvl3pPr>
            <a:lvl4pPr marL="1370969" indent="0">
              <a:buNone/>
              <a:defRPr sz="900"/>
            </a:lvl4pPr>
            <a:lvl5pPr marL="1827964" indent="0">
              <a:buNone/>
              <a:defRPr sz="900"/>
            </a:lvl5pPr>
            <a:lvl6pPr marL="2284945" indent="0">
              <a:buNone/>
              <a:defRPr sz="900"/>
            </a:lvl6pPr>
            <a:lvl7pPr marL="2741943" indent="0">
              <a:buNone/>
              <a:defRPr sz="900"/>
            </a:lvl7pPr>
            <a:lvl8pPr marL="3198933" indent="0">
              <a:buNone/>
              <a:defRPr sz="900"/>
            </a:lvl8pPr>
            <a:lvl9pPr marL="3655928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5BA9-3404-40F9-B634-F63589F63DDE}" type="datetime1">
              <a:rPr lang="it-IT" smtClean="0"/>
              <a:t>01/03/2019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581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396" tIns="45699" rIns="91396" bIns="45699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3"/>
            <a:ext cx="8229600" cy="3394472"/>
          </a:xfrm>
          <a:prstGeom prst="rect">
            <a:avLst/>
          </a:prstGeom>
        </p:spPr>
        <p:txBody>
          <a:bodyPr vert="horz" lIns="91396" tIns="45699" rIns="91396" bIns="45699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6"/>
            <a:ext cx="2133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178DA-C07C-4612-802D-8780D03DB2F3}" type="datetime1">
              <a:rPr lang="it-IT" smtClean="0"/>
              <a:t>01/03/2019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6"/>
            <a:ext cx="2895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1" y="4767266"/>
            <a:ext cx="2133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439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45698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45" indent="-342745" algn="l" defTabSz="456981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13" indent="-285618" algn="l" defTabSz="456981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472" indent="-228497" algn="l" defTabSz="456981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467" indent="-228497" algn="l" defTabSz="456981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455" indent="-228497" algn="l" defTabSz="456981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455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436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431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419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81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81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9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64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45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43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933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928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11.wmf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/>
          <p:cNvSpPr txBox="1">
            <a:spLocks/>
          </p:cNvSpPr>
          <p:nvPr/>
        </p:nvSpPr>
        <p:spPr>
          <a:xfrm>
            <a:off x="1162539" y="-1"/>
            <a:ext cx="8049193" cy="333955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4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162540" y="1714500"/>
            <a:ext cx="7536960" cy="29110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lnSpc>
                <a:spcPts val="3000"/>
              </a:lnSpc>
            </a:pPr>
            <a:r>
              <a:rPr lang="en-US" sz="3200" b="1" dirty="0">
                <a:solidFill>
                  <a:srgbClr val="CF1E24"/>
                </a:solidFill>
              </a:rPr>
              <a:t>Re-identification risk </a:t>
            </a:r>
            <a:r>
              <a:rPr lang="en-US" sz="3200" b="1" dirty="0" smtClean="0">
                <a:solidFill>
                  <a:srgbClr val="CF1E24"/>
                </a:solidFill>
              </a:rPr>
              <a:t>with </a:t>
            </a:r>
            <a:r>
              <a:rPr lang="en-US" sz="3200" b="1" dirty="0">
                <a:solidFill>
                  <a:srgbClr val="CF1E24"/>
                </a:solidFill>
              </a:rPr>
              <a:t>mobile phone </a:t>
            </a:r>
            <a:r>
              <a:rPr lang="en-US" sz="3200" b="1" dirty="0" smtClean="0">
                <a:solidFill>
                  <a:srgbClr val="CF1E24"/>
                </a:solidFill>
              </a:rPr>
              <a:t>data in Official Statistics</a:t>
            </a:r>
            <a:endParaRPr lang="it-IT" sz="3200" b="1" dirty="0" smtClean="0">
              <a:solidFill>
                <a:srgbClr val="CF1E24"/>
              </a:solidFill>
            </a:endParaRPr>
          </a:p>
          <a:p>
            <a:pPr fontAlgn="base">
              <a:lnSpc>
                <a:spcPts val="3000"/>
              </a:lnSpc>
            </a:pPr>
            <a:endParaRPr lang="it-IT" sz="2000" b="1" dirty="0" smtClean="0"/>
          </a:p>
          <a:p>
            <a:pPr fontAlgn="base">
              <a:lnSpc>
                <a:spcPts val="3000"/>
              </a:lnSpc>
            </a:pPr>
            <a:endParaRPr lang="it-IT" sz="2000" b="1" dirty="0"/>
          </a:p>
          <a:p>
            <a:pPr fontAlgn="base">
              <a:lnSpc>
                <a:spcPts val="3000"/>
              </a:lnSpc>
            </a:pPr>
            <a:r>
              <a:rPr lang="it-IT" sz="1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Tiziana </a:t>
            </a:r>
            <a:r>
              <a:rPr lang="it-IT" sz="1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Tuoto</a:t>
            </a:r>
            <a:r>
              <a:rPr lang="it-IT" sz="1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- Istat </a:t>
            </a:r>
            <a:r>
              <a:rPr lang="it-IT" sz="18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Italy</a:t>
            </a:r>
            <a:endParaRPr lang="it-IT" sz="18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base">
              <a:lnSpc>
                <a:spcPts val="3000"/>
              </a:lnSpc>
            </a:pPr>
            <a:endParaRPr lang="it-IT" sz="1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base">
              <a:lnSpc>
                <a:spcPts val="3000"/>
              </a:lnSpc>
            </a:pPr>
            <a:endParaRPr lang="it-IT" sz="1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base">
              <a:lnSpc>
                <a:spcPts val="1700"/>
              </a:lnSpc>
            </a:pP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Joint work with: Fabrizio de Fausti, Roberta </a:t>
            </a:r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Radini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Luca Valentino</a:t>
            </a:r>
          </a:p>
        </p:txBody>
      </p:sp>
      <p:pic>
        <p:nvPicPr>
          <p:cNvPr id="12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62539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Connettore 1 12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1162539" y="203390"/>
            <a:ext cx="6296123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it-IT" sz="1400" dirty="0" smtClean="0">
              <a:solidFill>
                <a:srgbClr val="C00000"/>
              </a:solidFill>
            </a:endParaRPr>
          </a:p>
          <a:p>
            <a:r>
              <a:rPr lang="en-US" sz="1400" dirty="0">
                <a:solidFill>
                  <a:srgbClr val="C00000"/>
                </a:solidFill>
              </a:rPr>
              <a:t>Conference on New Techniques and Technologies for official Statistics </a:t>
            </a:r>
            <a:r>
              <a:rPr lang="en-US" sz="1400" dirty="0" smtClean="0">
                <a:solidFill>
                  <a:srgbClr val="C00000"/>
                </a:solidFill>
              </a:rPr>
              <a:t>NTTS 2019</a:t>
            </a:r>
            <a:endParaRPr lang="en-US" sz="1400" dirty="0">
              <a:solidFill>
                <a:srgbClr val="C00000"/>
              </a:solidFill>
            </a:endParaRPr>
          </a:p>
          <a:p>
            <a:r>
              <a:rPr lang="en-US" sz="1200" dirty="0"/>
              <a:t>Brussels, 12–14 </a:t>
            </a:r>
            <a:r>
              <a:rPr lang="en-US" sz="1200" dirty="0" smtClean="0"/>
              <a:t>March 2019</a:t>
            </a:r>
            <a:endParaRPr lang="en-US" sz="1200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947250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04925" y="806800"/>
            <a:ext cx="7458074" cy="33239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US" sz="1800" dirty="0" smtClean="0"/>
          </a:p>
          <a:p>
            <a:pPr>
              <a:lnSpc>
                <a:spcPct val="150000"/>
              </a:lnSpc>
            </a:pPr>
            <a:r>
              <a:rPr lang="en-US" sz="1800" dirty="0" smtClean="0"/>
              <a:t>We should evaluate </a:t>
            </a:r>
            <a:r>
              <a:rPr lang="en-US" sz="1800" dirty="0" smtClean="0"/>
              <a:t>the risk of re-identification for each </a:t>
            </a:r>
            <a:r>
              <a:rPr lang="en-US" sz="1800" dirty="0" smtClean="0"/>
              <a:t>dataset </a:t>
            </a:r>
            <a:r>
              <a:rPr lang="en-US" sz="1800" dirty="0" smtClean="0"/>
              <a:t>for each single </a:t>
            </a:r>
            <a:r>
              <a:rPr lang="en-US" sz="1800" dirty="0" smtClean="0"/>
              <a:t>use when integrated with </a:t>
            </a:r>
            <a:r>
              <a:rPr lang="en-US" sz="1800" dirty="0" err="1" smtClean="0"/>
              <a:t>Istat</a:t>
            </a:r>
            <a:r>
              <a:rPr lang="en-US" sz="1800" dirty="0" smtClean="0"/>
              <a:t> </a:t>
            </a:r>
            <a:r>
              <a:rPr lang="en-US" sz="1800" dirty="0" err="1" smtClean="0"/>
              <a:t>microdata</a:t>
            </a:r>
            <a:r>
              <a:rPr lang="en-US" sz="1800" dirty="0" smtClean="0"/>
              <a:t>.</a:t>
            </a:r>
            <a:endParaRPr lang="en-US" sz="1800" dirty="0" smtClean="0"/>
          </a:p>
          <a:p>
            <a:endParaRPr lang="en-US" sz="1800" dirty="0" smtClean="0"/>
          </a:p>
          <a:p>
            <a:pPr>
              <a:lnSpc>
                <a:spcPct val="150000"/>
              </a:lnSpc>
            </a:pPr>
            <a:r>
              <a:rPr lang="en-US" sz="1800" dirty="0" smtClean="0"/>
              <a:t>The calculation can be cumbersome and time consuming: a full evaluation requires actual data integration between MPD and </a:t>
            </a:r>
            <a:r>
              <a:rPr lang="en-US" sz="1800" dirty="0" err="1" smtClean="0"/>
              <a:t>Istat</a:t>
            </a:r>
            <a:r>
              <a:rPr lang="en-US" sz="1800" dirty="0" smtClean="0"/>
              <a:t> </a:t>
            </a:r>
            <a:r>
              <a:rPr lang="en-US" sz="1800" dirty="0" err="1" smtClean="0"/>
              <a:t>microdata</a:t>
            </a:r>
            <a:r>
              <a:rPr lang="en-US" sz="1800" dirty="0" smtClean="0"/>
              <a:t>.</a:t>
            </a:r>
          </a:p>
          <a:p>
            <a:endParaRPr lang="en-US" sz="1800" dirty="0" smtClean="0"/>
          </a:p>
          <a:p>
            <a:pPr>
              <a:lnSpc>
                <a:spcPct val="150000"/>
              </a:lnSpc>
            </a:pPr>
            <a:r>
              <a:rPr lang="en-US" sz="1800" b="1" dirty="0" smtClean="0"/>
              <a:t>We decide to avoid this issue by evaluating a maximum for the probability of re-identification, i.e. the probability in the worst case.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The </a:t>
            </a: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risk of re-identification for mobile phone data 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1154073" y="4645946"/>
            <a:ext cx="4255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Re-identification risk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with mobile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phone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data in Official Statistics</a:t>
            </a:r>
            <a:endParaRPr lang="en-US" altLang="it-IT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NTTS 2019 - </a:t>
            </a:r>
            <a:r>
              <a:rPr lang="it-IT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Brussels</a:t>
            </a: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12 March 2019</a:t>
            </a:r>
            <a:endParaRPr lang="it-IT" sz="1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69057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asellaDiTesto 2"/>
              <p:cNvSpPr txBox="1"/>
              <p:nvPr/>
            </p:nvSpPr>
            <p:spPr>
              <a:xfrm>
                <a:off x="1304925" y="806800"/>
                <a:ext cx="7458074" cy="35702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sz="1800" dirty="0" smtClean="0"/>
                  <a:t>Let us define:</a:t>
                </a:r>
              </a:p>
              <a:p>
                <a:pPr marL="285750" indent="-285750">
                  <a:spcAft>
                    <a:spcPts val="1200"/>
                  </a:spcAft>
                  <a:buFont typeface="Calibri" pitchFamily="34" charset="0"/>
                  <a:buChar char="‐"/>
                </a:pPr>
                <a:r>
                  <a:rPr lang="en-US" sz="1800" i="1" dirty="0" smtClean="0"/>
                  <a:t>k</a:t>
                </a:r>
                <a:r>
                  <a:rPr lang="en-US" sz="1800" dirty="0" smtClean="0"/>
                  <a:t> is the </a:t>
                </a:r>
                <a:r>
                  <a:rPr lang="en-US" sz="1800" dirty="0"/>
                  <a:t>external</a:t>
                </a:r>
                <a:r>
                  <a:rPr lang="en-US" sz="1800" dirty="0" smtClean="0"/>
                  <a:t> knowledge the attacker can obtain from </a:t>
                </a:r>
                <a:r>
                  <a:rPr lang="en-US" sz="1800" dirty="0" err="1" smtClean="0"/>
                  <a:t>Istat</a:t>
                </a:r>
                <a:r>
                  <a:rPr lang="en-US" sz="1800" dirty="0" smtClean="0"/>
                  <a:t> </a:t>
                </a:r>
                <a:r>
                  <a:rPr lang="en-US" sz="1800" dirty="0" err="1" smtClean="0"/>
                  <a:t>microdata</a:t>
                </a:r>
                <a:endParaRPr lang="en-US" sz="1800" dirty="0" smtClean="0"/>
              </a:p>
              <a:p>
                <a:pPr marL="285750" indent="-285750">
                  <a:spcAft>
                    <a:spcPts val="1200"/>
                  </a:spcAft>
                  <a:buFontTx/>
                  <a:buChar char="-"/>
                </a:pPr>
                <a:r>
                  <a:rPr lang="en-US" sz="1800" i="1" dirty="0" smtClean="0"/>
                  <a:t>i</a:t>
                </a:r>
                <a:r>
                  <a:rPr lang="en-US" sz="1800" dirty="0" smtClean="0"/>
                  <a:t> is the individual in the CDRs, </a:t>
                </a:r>
                <a:r>
                  <a:rPr lang="en-US" sz="1800" i="1" dirty="0" smtClean="0"/>
                  <a:t>i=</a:t>
                </a:r>
                <a:r>
                  <a:rPr lang="en-US" sz="1800" dirty="0" smtClean="0"/>
                  <a:t>1</a:t>
                </a:r>
                <a:r>
                  <a:rPr lang="en-US" sz="1800" i="1" dirty="0" smtClean="0"/>
                  <a:t>, 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it-IT" sz="1800" b="0" i="1" smtClean="0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it-IT" sz="1800" b="0" i="1" smtClean="0">
                            <a:latin typeface="Cambria Math"/>
                          </a:rPr>
                          <m:t>𝐶𝐷𝑅</m:t>
                        </m:r>
                      </m:sub>
                    </m:sSub>
                  </m:oMath>
                </a14:m>
                <a:endParaRPr lang="en-US" sz="1800" dirty="0" smtClean="0"/>
              </a:p>
              <a:p>
                <a:pPr marL="285750" indent="-285750">
                  <a:spcAft>
                    <a:spcPts val="1200"/>
                  </a:spcAft>
                  <a:buFontTx/>
                  <a:buChar char="-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𝑃𝐼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𝑖𝑘</m:t>
                        </m:r>
                      </m:sub>
                    </m:sSub>
                  </m:oMath>
                </a14:m>
                <a:r>
                  <a:rPr lang="en-US" sz="1800" dirty="0" smtClean="0"/>
                  <a:t> is the probability to identify the individual </a:t>
                </a:r>
                <a:r>
                  <a:rPr lang="en-US" sz="1800" i="1" dirty="0" smtClean="0"/>
                  <a:t>i</a:t>
                </a:r>
                <a:r>
                  <a:rPr lang="en-US" sz="1800" dirty="0" smtClean="0"/>
                  <a:t> on the basis of the info </a:t>
                </a:r>
                <a:r>
                  <a:rPr lang="en-US" sz="1800" i="1" dirty="0" smtClean="0"/>
                  <a:t>k</a:t>
                </a:r>
              </a:p>
              <a:p>
                <a:pPr marL="285750" indent="-285750">
                  <a:spcAft>
                    <a:spcPts val="1200"/>
                  </a:spcAft>
                  <a:buFontTx/>
                  <a:buChar char="-"/>
                </a:pPr>
                <a:endParaRPr lang="en-US" sz="1800" dirty="0"/>
              </a:p>
              <a:p>
                <a:pPr marL="285750" indent="-285750">
                  <a:spcAft>
                    <a:spcPts val="1200"/>
                  </a:spcAft>
                  <a:buFontTx/>
                  <a:buChar char="-"/>
                </a:pPr>
                <a:endParaRPr lang="en-US" sz="1800" dirty="0" smtClean="0"/>
              </a:p>
              <a:p>
                <a:pPr>
                  <a:spcAft>
                    <a:spcPts val="1200"/>
                  </a:spcAft>
                </a:pPr>
                <a:endParaRPr lang="en-US" sz="1800" dirty="0" smtClean="0"/>
              </a:p>
              <a:p>
                <a:pPr>
                  <a:spcAft>
                    <a:spcPts val="1200"/>
                  </a:spcAft>
                </a:pPr>
                <a:r>
                  <a:rPr lang="en-US" sz="1800" dirty="0" smtClean="0"/>
                  <a:t>To evaluate the risk for the CDRs dataset, we need to  </a:t>
                </a:r>
                <a:r>
                  <a:rPr lang="en-US" sz="1800" dirty="0" smtClean="0"/>
                  <a:t>“aggregate” individual </a:t>
                </a:r>
                <a:r>
                  <a:rPr lang="en-US" sz="1800" dirty="0"/>
                  <a:t>risk </a:t>
                </a:r>
                <a:r>
                  <a:rPr lang="en-US" sz="1800" dirty="0" smtClean="0"/>
                  <a:t>probabilities.</a:t>
                </a:r>
              </a:p>
            </p:txBody>
          </p:sp>
        </mc:Choice>
        <mc:Fallback>
          <p:sp>
            <p:nvSpPr>
              <p:cNvPr id="3" name="CasellaDiTes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4925" y="806800"/>
                <a:ext cx="7458074" cy="3570208"/>
              </a:xfrm>
              <a:prstGeom prst="rect">
                <a:avLst/>
              </a:prstGeom>
              <a:blipFill rotWithShape="1">
                <a:blip r:embed="rId3"/>
                <a:stretch>
                  <a:fillRect l="-1881" t="-2048" r="-2453" b="-30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A short formalization</a:t>
            </a:r>
            <a:endParaRPr lang="en-US" altLang="it-IT" sz="2000" b="1" dirty="0">
              <a:solidFill>
                <a:schemeClr val="bg1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ttangolo 9"/>
              <p:cNvSpPr/>
              <p:nvPr/>
            </p:nvSpPr>
            <p:spPr>
              <a:xfrm>
                <a:off x="3441274" y="2489375"/>
                <a:ext cx="3104632" cy="776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𝑃</m:t>
                          </m:r>
                          <m:r>
                            <a:rPr lang="it-IT" sz="20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000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𝑖𝑘</m:t>
                          </m:r>
                        </m:sub>
                      </m:sSub>
                      <m:r>
                        <a:rPr lang="it-IT" sz="2000" b="0" i="1" smtClean="0">
                          <a:latin typeface="Cambria Math"/>
                        </a:rPr>
                        <m:t>)</m:t>
                      </m:r>
                      <m:r>
                        <a:rPr lang="it-IT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t-IT" sz="20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supHide m:val="on"/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it-IT" sz="2000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  <m:sup/>
                            <m:e>
                              <m:r>
                                <a:rPr lang="it-IT" sz="2000" b="0" i="1" smtClean="0">
                                  <a:latin typeface="Cambria Math"/>
                                </a:rPr>
                                <m:t>𝐼</m:t>
                              </m:r>
                              <m:r>
                                <a:rPr lang="it-IT" sz="20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it-IT" sz="2000" b="0" i="1" smtClean="0">
                                  <a:latin typeface="Cambria Math"/>
                                </a:rPr>
                                <m:t>𝑗</m:t>
                              </m:r>
                              <m:r>
                                <a:rPr lang="it-IT" sz="2000" b="0" i="1" smtClean="0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it-IT" sz="2000" b="0" i="1" smtClean="0">
                                  <a:latin typeface="Cambria Math"/>
                                </a:rPr>
                                <m:t>|</m:t>
                              </m:r>
                              <m:r>
                                <a:rPr lang="it-IT" sz="2000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it-IT" sz="2000" i="1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it-IT" sz="2000" i="1">
                                  <a:latin typeface="Cambria Math"/>
                                </a:rPr>
                                <m:t>)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Rettango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1274" y="2489375"/>
                <a:ext cx="3104632" cy="7761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asellaDiTesto 11"/>
          <p:cNvSpPr txBox="1"/>
          <p:nvPr/>
        </p:nvSpPr>
        <p:spPr>
          <a:xfrm>
            <a:off x="1154073" y="4645946"/>
            <a:ext cx="4255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Re-identification risk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with mobile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phone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data in Official Statistics</a:t>
            </a:r>
            <a:endParaRPr lang="en-US" altLang="it-IT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NTTS 2019 - </a:t>
            </a:r>
            <a:r>
              <a:rPr lang="it-IT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Brussels</a:t>
            </a: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12 March 2019</a:t>
            </a:r>
            <a:endParaRPr lang="it-IT" sz="1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83061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sellaDiTesto 2"/>
              <p:cNvSpPr txBox="1"/>
              <p:nvPr/>
            </p:nvSpPr>
            <p:spPr>
              <a:xfrm>
                <a:off x="1304925" y="806800"/>
                <a:ext cx="7610474" cy="31393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sz="1800" dirty="0" smtClean="0"/>
                  <a:t>Usual proposals for “aggregating” individual risk probabilities to obtain a whole file risk measure are:</a:t>
                </a:r>
              </a:p>
              <a:p>
                <a:pPr>
                  <a:spcAft>
                    <a:spcPts val="1200"/>
                  </a:spcAft>
                </a:pPr>
                <a:endParaRPr lang="en-US" sz="1800" dirty="0" smtClean="0"/>
              </a:p>
              <a:p>
                <a:pPr marL="285750" indent="-285750">
                  <a:spcAft>
                    <a:spcPts val="1200"/>
                  </a:spcAft>
                  <a:buFontTx/>
                  <a:buChar char="-"/>
                </a:pPr>
                <a:r>
                  <a:rPr lang="en-US" sz="1800" dirty="0" smtClean="0"/>
                  <a:t>The expected </a:t>
                </a:r>
                <a:r>
                  <a:rPr lang="en-US" sz="1800" dirty="0"/>
                  <a:t>number of </a:t>
                </a:r>
                <a:r>
                  <a:rPr lang="en-US" sz="1800" dirty="0" smtClean="0"/>
                  <a:t>re-identification</a:t>
                </a:r>
                <a14:m>
                  <m:oMath xmlns:m="http://schemas.openxmlformats.org/officeDocument/2006/math">
                    <m:r>
                      <a:rPr lang="it-IT" sz="1600" b="0" i="0" smtClean="0">
                        <a:latin typeface="Cambria Math"/>
                      </a:rPr>
                      <m:t>:  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it-IT" sz="1600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it-IT" sz="1600" b="0" i="1" smtClean="0">
                            <a:latin typeface="Cambria Math"/>
                          </a:rPr>
                          <m:t>𝑎𝑡</m:t>
                        </m:r>
                        <m:r>
                          <a:rPr lang="it-IT" sz="1600" b="0" i="1" smtClean="0">
                            <a:latin typeface="Cambria Math"/>
                          </a:rPr>
                          <m:t> </m:t>
                        </m:r>
                        <m:r>
                          <a:rPr lang="it-IT" sz="1600" b="0" i="1" smtClean="0">
                            <a:latin typeface="Cambria Math"/>
                          </a:rPr>
                          <m:t>𝑟𝑖𝑠𝑘</m:t>
                        </m:r>
                        <m:r>
                          <a:rPr lang="it-IT" sz="1600" b="0" i="1" smtClean="0">
                            <a:latin typeface="Cambria Math"/>
                          </a:rPr>
                          <m:t>|</m:t>
                        </m:r>
                        <m:r>
                          <a:rPr lang="it-IT" sz="1600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it-IT" sz="1600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en-US" sz="1600" i="1">
                            <a:latin typeface="Cambria Math"/>
                          </a:rPr>
                        </m:ctrlPr>
                      </m:naryPr>
                      <m:sub>
                        <m:r>
                          <a:rPr lang="it-IT" sz="1600" b="0" i="1" smtClean="0">
                            <a:latin typeface="Cambria Math"/>
                          </a:rPr>
                          <m:t>𝑖</m:t>
                        </m:r>
                      </m:sub>
                      <m:sup/>
                      <m:e>
                        <m:r>
                          <a:rPr lang="it-IT" sz="1600" i="1">
                            <a:latin typeface="Cambria Math"/>
                          </a:rPr>
                          <m:t>𝐼</m:t>
                        </m:r>
                        <m:r>
                          <a:rPr lang="it-IT" sz="1600" i="1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𝑃</m:t>
                            </m:r>
                            <m:r>
                              <a:rPr lang="it-IT" sz="16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sz="1600" i="1">
                                <a:latin typeface="Cambria Math"/>
                              </a:rPr>
                              <m:t>𝑖𝑘</m:t>
                            </m:r>
                          </m:sub>
                        </m:sSub>
                        <m:r>
                          <a:rPr lang="it-IT" sz="1600" b="0" i="1" smtClean="0">
                            <a:latin typeface="Cambria Math"/>
                          </a:rPr>
                          <m:t>)&gt;</m:t>
                        </m:r>
                        <m:r>
                          <a:rPr lang="it-IT" sz="1600" b="0" i="1" smtClean="0">
                            <a:latin typeface="Cambria Math"/>
                          </a:rPr>
                          <m:t>𝑡h𝑟𝑒𝑠h𝑜𝑙𝑑</m:t>
                        </m:r>
                        <m:r>
                          <a:rPr lang="it-IT" sz="1600" i="1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en-US" sz="1600" dirty="0"/>
              </a:p>
              <a:p>
                <a:pPr marL="285750" indent="-285750">
                  <a:spcAft>
                    <a:spcPts val="1200"/>
                  </a:spcAft>
                  <a:buFontTx/>
                  <a:buChar char="-"/>
                </a:pPr>
                <a:endParaRPr lang="en-US" sz="1800" dirty="0" smtClean="0"/>
              </a:p>
              <a:p>
                <a:pPr marL="285750" indent="-285750">
                  <a:spcAft>
                    <a:spcPts val="1200"/>
                  </a:spcAft>
                  <a:buFontTx/>
                  <a:buChar char="-"/>
                </a:pPr>
                <a:r>
                  <a:rPr lang="en-US" sz="1800" dirty="0" smtClean="0"/>
                  <a:t>The re-identification rate: </a:t>
                </a:r>
              </a:p>
              <a:p>
                <a:pPr marL="285750" indent="-285750">
                  <a:spcAft>
                    <a:spcPts val="1200"/>
                  </a:spcAft>
                  <a:buFontTx/>
                  <a:buChar char="-"/>
                </a:pPr>
                <a:endParaRPr lang="en-US" sz="1800" dirty="0"/>
              </a:p>
              <a:p>
                <a:pPr marL="285750" indent="-285750">
                  <a:spcAft>
                    <a:spcPts val="1200"/>
                  </a:spcAft>
                  <a:buFontTx/>
                  <a:buChar char="-"/>
                </a:pPr>
                <a:r>
                  <a:rPr lang="en-US" sz="1800" dirty="0" smtClean="0"/>
                  <a:t>The maximum </a:t>
                </a:r>
                <a:r>
                  <a:rPr lang="en-US" sz="1800" dirty="0"/>
                  <a:t>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𝑃𝐼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𝑖𝑘</m:t>
                        </m:r>
                      </m:sub>
                    </m:sSub>
                  </m:oMath>
                </a14:m>
                <a:r>
                  <a:rPr lang="en-US" sz="1800" dirty="0"/>
                  <a:t> in the CDRs </a:t>
                </a:r>
                <a:r>
                  <a:rPr lang="en-US" sz="1800" dirty="0" smtClean="0"/>
                  <a:t>dataset:</a:t>
                </a:r>
                <a:endParaRPr lang="en-US" sz="1800" dirty="0"/>
              </a:p>
            </p:txBody>
          </p:sp>
        </mc:Choice>
        <mc:Fallback xmlns="">
          <p:sp>
            <p:nvSpPr>
              <p:cNvPr id="3" name="CasellaDiTes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4925" y="806800"/>
                <a:ext cx="7610474" cy="3139321"/>
              </a:xfrm>
              <a:prstGeom prst="rect">
                <a:avLst/>
              </a:prstGeom>
              <a:blipFill rotWithShape="1">
                <a:blip r:embed="rId3"/>
                <a:stretch>
                  <a:fillRect l="-1843" t="-2330" b="-36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A short formalization</a:t>
            </a:r>
            <a:endParaRPr lang="en-US" altLang="it-IT" sz="2000" b="1" dirty="0">
              <a:solidFill>
                <a:schemeClr val="bg1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tangolo 3"/>
              <p:cNvSpPr/>
              <p:nvPr/>
            </p:nvSpPr>
            <p:spPr>
              <a:xfrm>
                <a:off x="6190826" y="3618343"/>
                <a:ext cx="1784335" cy="4147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𝑅𝐼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it-IT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i="1">
                              <a:latin typeface="Cambria Math"/>
                            </a:rPr>
                          </m:ctrlPr>
                        </m:sSubPr>
                        <m:e>
                          <m:func>
                            <m:func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it-IT" sz="1600">
                                      <a:latin typeface="Cambria Math"/>
                                    </a:rPr>
                                    <m:t>max</m:t>
                                  </m:r>
                                </m:e>
                                <m:lim>
                                  <m:r>
                                    <a:rPr lang="en-US" sz="1600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it-IT" sz="1600" i="1">
                                      <a:latin typeface="Cambria Math"/>
                                    </a:rPr>
                                    <m:t>∈</m:t>
                                  </m:r>
                                  <m:r>
                                    <a:rPr lang="en-US" sz="1600" i="1">
                                      <a:latin typeface="Cambria Math"/>
                                    </a:rPr>
                                    <m:t>𝐶𝐷𝑅</m:t>
                                  </m:r>
                                </m:lim>
                              </m:limLow>
                            </m:fName>
                            <m:e>
                              <m:sSub>
                                <m:sSubPr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t-IT" sz="1600" b="0" i="1" smtClean="0">
                                      <a:latin typeface="Cambria Math"/>
                                    </a:rPr>
                                    <m:t>𝑃</m:t>
                                  </m:r>
                                  <m:r>
                                    <a:rPr lang="en-US" sz="1600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/>
                                    </a:rPr>
                                    <m:t>𝑖𝑘</m:t>
                                  </m:r>
                                </m:sub>
                              </m:sSub>
                            </m:e>
                          </m:func>
                        </m:e>
                        <m:sub/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" name="Rettango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0826" y="3618343"/>
                <a:ext cx="1784335" cy="41479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ttangolo 9"/>
              <p:cNvSpPr/>
              <p:nvPr/>
            </p:nvSpPr>
            <p:spPr>
              <a:xfrm>
                <a:off x="6305124" y="2665522"/>
                <a:ext cx="1439177" cy="5952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t-IT" sz="16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en-US" sz="1600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it-IT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t-IT" sz="16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it-IT" sz="1600" i="1">
                                  <a:latin typeface="Cambria Math"/>
                                </a:rPr>
                                <m:t>𝑎𝑡</m:t>
                              </m:r>
                              <m:r>
                                <a:rPr lang="it-IT" sz="16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it-IT" sz="1600" i="1">
                                  <a:latin typeface="Cambria Math"/>
                                </a:rPr>
                                <m:t>𝑟𝑖𝑠𝑘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t-IT" sz="1600" b="0" i="1" smtClean="0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it-IT" sz="1600" b="0" i="1" smtClean="0">
                                  <a:latin typeface="Cambria Math"/>
                                </a:rPr>
                                <m:t>𝐶𝐷𝑅𝑠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0" name="Rettango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5124" y="2665522"/>
                <a:ext cx="1439177" cy="59522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asellaDiTesto 11"/>
          <p:cNvSpPr txBox="1"/>
          <p:nvPr/>
        </p:nvSpPr>
        <p:spPr>
          <a:xfrm>
            <a:off x="1154073" y="4645946"/>
            <a:ext cx="4255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Re-identification risk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with mobile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phone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data in Official Statistics</a:t>
            </a:r>
            <a:endParaRPr lang="en-US" altLang="it-IT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NTTS 2019 - </a:t>
            </a:r>
            <a:r>
              <a:rPr lang="it-IT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Brussels</a:t>
            </a: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12 March 2019</a:t>
            </a:r>
            <a:endParaRPr lang="it-IT" sz="1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28377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04925" y="806800"/>
            <a:ext cx="7458074" cy="36933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it-IT" sz="1800" dirty="0" smtClean="0"/>
              <a:t>The </a:t>
            </a:r>
            <a:r>
              <a:rPr lang="it-IT" sz="1800" i="1" dirty="0" smtClean="0"/>
              <a:t>k</a:t>
            </a:r>
            <a:r>
              <a:rPr lang="it-IT" sz="1800" dirty="0" smtClean="0"/>
              <a:t> </a:t>
            </a:r>
            <a:r>
              <a:rPr lang="it-IT" sz="1800" dirty="0" err="1" smtClean="0"/>
              <a:t>external</a:t>
            </a:r>
            <a:r>
              <a:rPr lang="it-IT" sz="1800" dirty="0" smtClean="0"/>
              <a:t> </a:t>
            </a:r>
            <a:r>
              <a:rPr lang="it-IT" sz="1800" dirty="0" err="1" smtClean="0"/>
              <a:t>knowledge</a:t>
            </a:r>
            <a:r>
              <a:rPr lang="it-IT" sz="1800" dirty="0" smtClean="0"/>
              <a:t> </a:t>
            </a:r>
            <a:r>
              <a:rPr lang="it-IT" sz="1800" dirty="0" err="1" smtClean="0"/>
              <a:t>is</a:t>
            </a:r>
            <a:r>
              <a:rPr lang="it-IT" sz="1800" dirty="0" smtClean="0"/>
              <a:t> </a:t>
            </a:r>
            <a:r>
              <a:rPr lang="it-IT" sz="1800" dirty="0" err="1" smtClean="0"/>
              <a:t>given</a:t>
            </a:r>
            <a:r>
              <a:rPr lang="it-IT" sz="1800" dirty="0" smtClean="0"/>
              <a:t> by the </a:t>
            </a:r>
            <a:r>
              <a:rPr lang="en-US" sz="1800" dirty="0" smtClean="0"/>
              <a:t>”home </a:t>
            </a:r>
            <a:r>
              <a:rPr lang="en-US" sz="1800" dirty="0"/>
              <a:t>and </a:t>
            </a:r>
            <a:r>
              <a:rPr lang="en-US" sz="1800" dirty="0" smtClean="0"/>
              <a:t>work”</a:t>
            </a:r>
            <a:r>
              <a:rPr lang="it-IT" sz="1800" dirty="0" smtClean="0"/>
              <a:t> </a:t>
            </a:r>
            <a:r>
              <a:rPr lang="it-IT" sz="1800" dirty="0" err="1" smtClean="0"/>
              <a:t>locations</a:t>
            </a:r>
            <a:r>
              <a:rPr lang="it-IT" sz="1800" dirty="0" smtClean="0"/>
              <a:t>, </a:t>
            </a:r>
            <a:r>
              <a:rPr lang="it-IT" sz="1800" dirty="0" err="1" smtClean="0"/>
              <a:t>that</a:t>
            </a:r>
            <a:r>
              <a:rPr lang="it-IT" sz="1800" dirty="0" smtClean="0"/>
              <a:t> </a:t>
            </a:r>
            <a:r>
              <a:rPr lang="it-IT" sz="1800" dirty="0" err="1" smtClean="0"/>
              <a:t>is</a:t>
            </a:r>
            <a:r>
              <a:rPr lang="it-IT" sz="1800" dirty="0" smtClean="0"/>
              <a:t> the </a:t>
            </a:r>
            <a:r>
              <a:rPr lang="it-IT" sz="1800" dirty="0" err="1" smtClean="0"/>
              <a:t>place</a:t>
            </a:r>
            <a:r>
              <a:rPr lang="it-IT" sz="1800" dirty="0" smtClean="0"/>
              <a:t> of </a:t>
            </a:r>
            <a:r>
              <a:rPr lang="it-IT" sz="1800" dirty="0" err="1" smtClean="0"/>
              <a:t>usual</a:t>
            </a:r>
            <a:r>
              <a:rPr lang="it-IT" sz="1800" dirty="0" smtClean="0"/>
              <a:t> residence and the </a:t>
            </a:r>
            <a:r>
              <a:rPr lang="it-IT" sz="1800" dirty="0" err="1" smtClean="0"/>
              <a:t>place</a:t>
            </a:r>
            <a:r>
              <a:rPr lang="it-IT" sz="1800" dirty="0" smtClean="0"/>
              <a:t> of work/</a:t>
            </a:r>
            <a:r>
              <a:rPr lang="it-IT" sz="1800" dirty="0" err="1" smtClean="0"/>
              <a:t>study</a:t>
            </a:r>
            <a:r>
              <a:rPr lang="it-IT" sz="1800" dirty="0" smtClean="0"/>
              <a:t>, </a:t>
            </a:r>
            <a:r>
              <a:rPr lang="it-IT" sz="1800" dirty="0" err="1" smtClean="0"/>
              <a:t>we</a:t>
            </a:r>
            <a:r>
              <a:rPr lang="it-IT" sz="1800" dirty="0" smtClean="0"/>
              <a:t> can derive by the </a:t>
            </a:r>
            <a:r>
              <a:rPr lang="it-IT" sz="1800" dirty="0" err="1" smtClean="0"/>
              <a:t>population</a:t>
            </a:r>
            <a:r>
              <a:rPr lang="it-IT" sz="1800" dirty="0" smtClean="0"/>
              <a:t> </a:t>
            </a:r>
            <a:r>
              <a:rPr lang="it-IT" sz="1800" dirty="0" err="1" smtClean="0"/>
              <a:t>register</a:t>
            </a:r>
            <a:r>
              <a:rPr lang="it-IT" sz="1800" dirty="0" smtClean="0"/>
              <a:t> and the </a:t>
            </a:r>
            <a:r>
              <a:rPr lang="it-IT" sz="1800" dirty="0" err="1" smtClean="0"/>
              <a:t>Integrated</a:t>
            </a:r>
            <a:r>
              <a:rPr lang="it-IT" sz="1800" dirty="0" smtClean="0"/>
              <a:t> Statistical </a:t>
            </a:r>
            <a:r>
              <a:rPr lang="it-IT" sz="1800" dirty="0" err="1" smtClean="0"/>
              <a:t>Registers</a:t>
            </a:r>
            <a:r>
              <a:rPr lang="it-IT" sz="1800" dirty="0" smtClean="0"/>
              <a:t>: </a:t>
            </a:r>
          </a:p>
          <a:p>
            <a:pPr>
              <a:spcAft>
                <a:spcPts val="1200"/>
              </a:spcAft>
            </a:pPr>
            <a:endParaRPr lang="it-IT" sz="1800" dirty="0" smtClean="0"/>
          </a:p>
          <a:p>
            <a:pPr>
              <a:spcAft>
                <a:spcPts val="1200"/>
              </a:spcAft>
            </a:pPr>
            <a:endParaRPr lang="it-IT" sz="1800" dirty="0"/>
          </a:p>
          <a:p>
            <a:pPr>
              <a:spcAft>
                <a:spcPts val="1200"/>
              </a:spcAft>
            </a:pPr>
            <a:endParaRPr lang="it-IT" sz="1800" dirty="0" smtClean="0"/>
          </a:p>
          <a:p>
            <a:pPr>
              <a:spcAft>
                <a:spcPts val="1200"/>
              </a:spcAft>
            </a:pPr>
            <a:endParaRPr lang="it-IT" sz="1800" dirty="0" smtClean="0"/>
          </a:p>
          <a:p>
            <a:pPr algn="ctr">
              <a:spcAft>
                <a:spcPts val="1200"/>
              </a:spcAft>
            </a:pPr>
            <a:r>
              <a:rPr lang="it-IT" sz="1800" dirty="0" err="1" smtClean="0"/>
              <a:t>two</a:t>
            </a:r>
            <a:r>
              <a:rPr lang="it-IT" sz="1800" dirty="0" smtClean="0"/>
              <a:t> </a:t>
            </a:r>
            <a:r>
              <a:rPr lang="it-IT" sz="1800" dirty="0"/>
              <a:t>time-</a:t>
            </a:r>
            <a:r>
              <a:rPr lang="it-IT" sz="1800" dirty="0" err="1"/>
              <a:t>space</a:t>
            </a:r>
            <a:r>
              <a:rPr lang="it-IT" sz="1800" dirty="0"/>
              <a:t> </a:t>
            </a:r>
            <a:r>
              <a:rPr lang="it-IT" sz="1800" dirty="0" err="1" smtClean="0"/>
              <a:t>points</a:t>
            </a:r>
            <a:r>
              <a:rPr lang="it-IT" sz="1800" dirty="0" smtClean="0"/>
              <a:t> </a:t>
            </a:r>
          </a:p>
          <a:p>
            <a:pPr>
              <a:spcAft>
                <a:spcPts val="1200"/>
              </a:spcAft>
            </a:pPr>
            <a:r>
              <a:rPr lang="it-IT" sz="1800" dirty="0" err="1" smtClean="0"/>
              <a:t>during</a:t>
            </a:r>
            <a:r>
              <a:rPr lang="it-IT" sz="1800" dirty="0" smtClean="0"/>
              <a:t> </a:t>
            </a:r>
            <a:r>
              <a:rPr lang="it-IT" sz="1800" dirty="0" err="1" smtClean="0"/>
              <a:t>workingdays</a:t>
            </a:r>
            <a:r>
              <a:rPr lang="it-IT" sz="1800" dirty="0" smtClean="0"/>
              <a:t>, </a:t>
            </a:r>
            <a:r>
              <a:rPr lang="it-IT" sz="1800" dirty="0" err="1" smtClean="0"/>
              <a:t>one</a:t>
            </a:r>
            <a:r>
              <a:rPr lang="it-IT" sz="1800" dirty="0" smtClean="0"/>
              <a:t> </a:t>
            </a:r>
            <a:r>
              <a:rPr lang="it-IT" sz="1800" dirty="0" err="1" smtClean="0"/>
              <a:t>space</a:t>
            </a:r>
            <a:r>
              <a:rPr lang="it-IT" sz="1800" dirty="0" smtClean="0"/>
              <a:t> </a:t>
            </a:r>
            <a:r>
              <a:rPr lang="it-IT" sz="1800" dirty="0" err="1" smtClean="0"/>
              <a:t>point</a:t>
            </a:r>
            <a:r>
              <a:rPr lang="it-IT" sz="1800" dirty="0" smtClean="0"/>
              <a:t> in </a:t>
            </a:r>
            <a:r>
              <a:rPr lang="en-US" sz="1800" dirty="0" smtClean="0"/>
              <a:t>8pm-7am</a:t>
            </a:r>
            <a:r>
              <a:rPr lang="it-IT" sz="1800" dirty="0" smtClean="0"/>
              <a:t> </a:t>
            </a:r>
            <a:r>
              <a:rPr lang="it-IT" sz="1800" dirty="0" err="1" smtClean="0"/>
              <a:t>nighttime</a:t>
            </a:r>
            <a:r>
              <a:rPr lang="it-IT" sz="1800" dirty="0" smtClean="0"/>
              <a:t>, </a:t>
            </a:r>
            <a:r>
              <a:rPr lang="it-IT" sz="1800" dirty="0" err="1" smtClean="0"/>
              <a:t>one</a:t>
            </a:r>
            <a:r>
              <a:rPr lang="it-IT" sz="1800" dirty="0" smtClean="0"/>
              <a:t> </a:t>
            </a:r>
            <a:r>
              <a:rPr lang="it-IT" sz="1800" dirty="0" err="1" smtClean="0"/>
              <a:t>space</a:t>
            </a:r>
            <a:r>
              <a:rPr lang="it-IT" sz="1800" dirty="0" smtClean="0"/>
              <a:t> </a:t>
            </a:r>
            <a:r>
              <a:rPr lang="it-IT" sz="1800" dirty="0" err="1" smtClean="0"/>
              <a:t>point</a:t>
            </a:r>
            <a:r>
              <a:rPr lang="it-IT" sz="1800" dirty="0" smtClean="0"/>
              <a:t> in </a:t>
            </a:r>
            <a:r>
              <a:rPr lang="en-US" sz="1800" dirty="0" smtClean="0"/>
              <a:t>7am-8pm daytime.</a:t>
            </a:r>
          </a:p>
        </p:txBody>
      </p:sp>
      <p:grpSp>
        <p:nvGrpSpPr>
          <p:cNvPr id="11" name="Gruppo 10"/>
          <p:cNvGrpSpPr/>
          <p:nvPr/>
        </p:nvGrpSpPr>
        <p:grpSpPr>
          <a:xfrm>
            <a:off x="3624958" y="1828800"/>
            <a:ext cx="2426591" cy="1479550"/>
            <a:chOff x="359440" y="4206945"/>
            <a:chExt cx="3917285" cy="2001117"/>
          </a:xfrm>
        </p:grpSpPr>
        <p:sp>
          <p:nvSpPr>
            <p:cNvPr id="12" name="Figura a mano libera 39"/>
            <p:cNvSpPr/>
            <p:nvPr/>
          </p:nvSpPr>
          <p:spPr>
            <a:xfrm>
              <a:off x="359440" y="4348015"/>
              <a:ext cx="1969512" cy="1860047"/>
            </a:xfrm>
            <a:custGeom>
              <a:avLst/>
              <a:gdLst>
                <a:gd name="connsiteX0" fmla="*/ 310778 w 1969512"/>
                <a:gd name="connsiteY0" fmla="*/ 1254543 h 1860046"/>
                <a:gd name="connsiteX1" fmla="*/ 567953 w 1969512"/>
                <a:gd name="connsiteY1" fmla="*/ 1835568 h 1860046"/>
                <a:gd name="connsiteX2" fmla="*/ 1891928 w 1969512"/>
                <a:gd name="connsiteY2" fmla="*/ 1683168 h 1860046"/>
                <a:gd name="connsiteX3" fmla="*/ 1606178 w 1969512"/>
                <a:gd name="connsiteY3" fmla="*/ 1064043 h 1860046"/>
                <a:gd name="connsiteX4" fmla="*/ 1968128 w 1969512"/>
                <a:gd name="connsiteY4" fmla="*/ 911643 h 1860046"/>
                <a:gd name="connsiteX5" fmla="*/ 1444253 w 1969512"/>
                <a:gd name="connsiteY5" fmla="*/ 263943 h 1860046"/>
                <a:gd name="connsiteX6" fmla="*/ 729878 w 1969512"/>
                <a:gd name="connsiteY6" fmla="*/ 16293 h 1860046"/>
                <a:gd name="connsiteX7" fmla="*/ 748928 w 1969512"/>
                <a:gd name="connsiteY7" fmla="*/ 683043 h 1860046"/>
                <a:gd name="connsiteX8" fmla="*/ 15503 w 1969512"/>
                <a:gd name="connsiteY8" fmla="*/ 806868 h 1860046"/>
                <a:gd name="connsiteX9" fmla="*/ 320303 w 1969512"/>
                <a:gd name="connsiteY9" fmla="*/ 1397418 h 1860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69512" h="1860046">
                  <a:moveTo>
                    <a:pt x="310778" y="1254543"/>
                  </a:moveTo>
                  <a:cubicBezTo>
                    <a:pt x="307603" y="1509337"/>
                    <a:pt x="304428" y="1764131"/>
                    <a:pt x="567953" y="1835568"/>
                  </a:cubicBezTo>
                  <a:cubicBezTo>
                    <a:pt x="831478" y="1907005"/>
                    <a:pt x="1718891" y="1811755"/>
                    <a:pt x="1891928" y="1683168"/>
                  </a:cubicBezTo>
                  <a:cubicBezTo>
                    <a:pt x="2064965" y="1554581"/>
                    <a:pt x="1593478" y="1192630"/>
                    <a:pt x="1606178" y="1064043"/>
                  </a:cubicBezTo>
                  <a:cubicBezTo>
                    <a:pt x="1618878" y="935456"/>
                    <a:pt x="1995115" y="1044993"/>
                    <a:pt x="1968128" y="911643"/>
                  </a:cubicBezTo>
                  <a:cubicBezTo>
                    <a:pt x="1941141" y="778293"/>
                    <a:pt x="1650628" y="413168"/>
                    <a:pt x="1444253" y="263943"/>
                  </a:cubicBezTo>
                  <a:cubicBezTo>
                    <a:pt x="1237878" y="114718"/>
                    <a:pt x="845766" y="-53557"/>
                    <a:pt x="729878" y="16293"/>
                  </a:cubicBezTo>
                  <a:cubicBezTo>
                    <a:pt x="613991" y="86143"/>
                    <a:pt x="867990" y="551281"/>
                    <a:pt x="748928" y="683043"/>
                  </a:cubicBezTo>
                  <a:cubicBezTo>
                    <a:pt x="629866" y="814805"/>
                    <a:pt x="86940" y="687806"/>
                    <a:pt x="15503" y="806868"/>
                  </a:cubicBezTo>
                  <a:cubicBezTo>
                    <a:pt x="-55934" y="925930"/>
                    <a:pt x="132184" y="1161674"/>
                    <a:pt x="320303" y="1397418"/>
                  </a:cubicBezTo>
                </a:path>
              </a:pathLst>
            </a:custGeom>
            <a:gradFill flip="none" rotWithShape="1">
              <a:gsLst>
                <a:gs pos="0">
                  <a:srgbClr val="92D050">
                    <a:tint val="66000"/>
                    <a:satMod val="160000"/>
                  </a:srgbClr>
                </a:gs>
                <a:gs pos="50000">
                  <a:srgbClr val="92D050">
                    <a:tint val="44500"/>
                    <a:satMod val="160000"/>
                  </a:srgbClr>
                </a:gs>
                <a:gs pos="100000">
                  <a:srgbClr val="92D05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Figura a mano libera 13"/>
            <p:cNvSpPr/>
            <p:nvPr/>
          </p:nvSpPr>
          <p:spPr>
            <a:xfrm>
              <a:off x="2731123" y="4497001"/>
              <a:ext cx="1545602" cy="1319811"/>
            </a:xfrm>
            <a:custGeom>
              <a:avLst/>
              <a:gdLst>
                <a:gd name="connsiteX0" fmla="*/ 269252 w 1060588"/>
                <a:gd name="connsiteY0" fmla="*/ 395715 h 922324"/>
                <a:gd name="connsiteX1" fmla="*/ 2552 w 1060588"/>
                <a:gd name="connsiteY1" fmla="*/ 681465 h 922324"/>
                <a:gd name="connsiteX2" fmla="*/ 431177 w 1060588"/>
                <a:gd name="connsiteY2" fmla="*/ 919590 h 922324"/>
                <a:gd name="connsiteX3" fmla="*/ 916952 w 1060588"/>
                <a:gd name="connsiteY3" fmla="*/ 776715 h 922324"/>
                <a:gd name="connsiteX4" fmla="*/ 1040777 w 1060588"/>
                <a:gd name="connsiteY4" fmla="*/ 290940 h 922324"/>
                <a:gd name="connsiteX5" fmla="*/ 564527 w 1060588"/>
                <a:gd name="connsiteY5" fmla="*/ 5190 h 922324"/>
                <a:gd name="connsiteX6" fmla="*/ 602627 w 1060588"/>
                <a:gd name="connsiteY6" fmla="*/ 529065 h 922324"/>
                <a:gd name="connsiteX7" fmla="*/ 269252 w 1060588"/>
                <a:gd name="connsiteY7" fmla="*/ 395715 h 9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60588" h="922324">
                  <a:moveTo>
                    <a:pt x="269252" y="395715"/>
                  </a:moveTo>
                  <a:cubicBezTo>
                    <a:pt x="169239" y="421115"/>
                    <a:pt x="-24436" y="594153"/>
                    <a:pt x="2552" y="681465"/>
                  </a:cubicBezTo>
                  <a:cubicBezTo>
                    <a:pt x="29539" y="768778"/>
                    <a:pt x="278777" y="903715"/>
                    <a:pt x="431177" y="919590"/>
                  </a:cubicBezTo>
                  <a:cubicBezTo>
                    <a:pt x="583577" y="935465"/>
                    <a:pt x="815352" y="881490"/>
                    <a:pt x="916952" y="776715"/>
                  </a:cubicBezTo>
                  <a:cubicBezTo>
                    <a:pt x="1018552" y="671940"/>
                    <a:pt x="1099515" y="419528"/>
                    <a:pt x="1040777" y="290940"/>
                  </a:cubicBezTo>
                  <a:cubicBezTo>
                    <a:pt x="982039" y="162352"/>
                    <a:pt x="637552" y="-34498"/>
                    <a:pt x="564527" y="5190"/>
                  </a:cubicBezTo>
                  <a:cubicBezTo>
                    <a:pt x="491502" y="44877"/>
                    <a:pt x="659777" y="462390"/>
                    <a:pt x="602627" y="529065"/>
                  </a:cubicBezTo>
                  <a:cubicBezTo>
                    <a:pt x="545477" y="595740"/>
                    <a:pt x="369265" y="370315"/>
                    <a:pt x="269252" y="39571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5" name="Connettore 7 26"/>
            <p:cNvCxnSpPr/>
            <p:nvPr/>
          </p:nvCxnSpPr>
          <p:spPr>
            <a:xfrm>
              <a:off x="1609540" y="4758555"/>
              <a:ext cx="1539415" cy="525367"/>
            </a:xfrm>
            <a:prstGeom prst="curvedConnector2">
              <a:avLst/>
            </a:prstGeom>
            <a:ln>
              <a:prstDash val="dash"/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CasellaDiTesto 30"/>
            <p:cNvSpPr txBox="1"/>
            <p:nvPr/>
          </p:nvSpPr>
          <p:spPr>
            <a:xfrm>
              <a:off x="3552121" y="4497001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B</a:t>
              </a:r>
              <a:endParaRPr lang="it-IT" dirty="0"/>
            </a:p>
          </p:txBody>
        </p:sp>
        <p:pic>
          <p:nvPicPr>
            <p:cNvPr id="17" name="Picture 4" descr="C:\Users\Barbara\AppData\Local\Microsoft\Windows\Temporary Internet Files\Content.IE5\Z4I6DTUJ\MC900432561[1].png"/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8848" y="5303507"/>
              <a:ext cx="359999" cy="36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CasellaDiTesto 41"/>
            <p:cNvSpPr txBox="1"/>
            <p:nvPr/>
          </p:nvSpPr>
          <p:spPr>
            <a:xfrm>
              <a:off x="458093" y="509336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A</a:t>
              </a:r>
              <a:endParaRPr lang="it-IT" dirty="0"/>
            </a:p>
          </p:txBody>
        </p:sp>
        <p:pic>
          <p:nvPicPr>
            <p:cNvPr id="19" name="Picture 10" descr="C:\Users\Barbara\AppData\Local\Microsoft\Windows\Temporary Internet Files\Content.IE5\WEGJAK4J\MC900442122[1].png"/>
            <p:cNvPicPr>
              <a:picLocks noChangeAspect="1" noChangeArrowheads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2098" y="4579769"/>
              <a:ext cx="359999" cy="3575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14" descr="C:\Users\Barbara\AppData\Local\Microsoft\Windows\Temporary Internet Files\Content.IE5\D3DQUPWO\MC900397004[1].wmf"/>
            <p:cNvPicPr>
              <a:picLocks noChangeAspect="1" noChangeArrowheads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344730" y="4206945"/>
              <a:ext cx="404927" cy="6818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Which information at NSIs? The “home and work” attack</a:t>
            </a:r>
            <a:endParaRPr lang="en-US" altLang="it-IT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1154073" y="4645946"/>
            <a:ext cx="4255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Re-identification risk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with mobile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phone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data in Official Statistics</a:t>
            </a:r>
            <a:endParaRPr lang="en-US" altLang="it-IT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NTTS 2019 - </a:t>
            </a:r>
            <a:r>
              <a:rPr lang="it-IT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Brussels</a:t>
            </a: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12 March 2019</a:t>
            </a:r>
            <a:endParaRPr lang="it-IT" sz="1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36291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asellaDiTesto 2"/>
              <p:cNvSpPr txBox="1"/>
              <p:nvPr/>
            </p:nvSpPr>
            <p:spPr>
              <a:xfrm>
                <a:off x="1073150" y="711549"/>
                <a:ext cx="7988300" cy="33239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it-IT" sz="1800" dirty="0" smtClean="0"/>
                  <a:t>We </a:t>
                </a:r>
                <a:r>
                  <a:rPr lang="it-IT" sz="1800" dirty="0" err="1" smtClean="0"/>
                  <a:t>actually</a:t>
                </a:r>
                <a:r>
                  <a:rPr lang="it-IT" sz="1800" dirty="0" smtClean="0"/>
                  <a:t> </a:t>
                </a:r>
                <a:r>
                  <a:rPr lang="it-IT" sz="1800" dirty="0" err="1" smtClean="0"/>
                  <a:t>observe</a:t>
                </a:r>
                <a:r>
                  <a:rPr lang="it-IT" sz="1800" dirty="0" smtClean="0"/>
                  <a:t>/</a:t>
                </a:r>
                <a:r>
                  <a:rPr lang="it-IT" sz="1800" dirty="0" err="1" smtClean="0"/>
                  <a:t>evaluate</a:t>
                </a:r>
                <a:r>
                  <a:rPr lang="it-IT" sz="1800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it-IT" sz="1800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sz="1800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 </m:t>
                        </m:r>
                        <m:r>
                          <m:rPr>
                            <m:lit/>
                          </m:rPr>
                          <a:rPr lang="it-IT" sz="1800" i="1">
                            <a:latin typeface="Cambria Math"/>
                          </a:rPr>
                          <m:t>|</m:t>
                        </m:r>
                        <m:r>
                          <a:rPr lang="en-US" sz="1800" i="1">
                            <a:latin typeface="Cambria Math"/>
                          </a:rPr>
                          <m:t>𝑊</m:t>
                        </m:r>
                        <m:r>
                          <a:rPr lang="it-IT" sz="1800" i="1">
                            <a:latin typeface="Cambria Math"/>
                          </a:rPr>
                          <m:t>∩</m:t>
                        </m:r>
                        <m:r>
                          <a:rPr lang="it-IT" sz="1800" i="1">
                            <a:latin typeface="Cambria Math"/>
                          </a:rPr>
                          <m:t>𝐸</m:t>
                        </m:r>
                      </m:e>
                    </m:d>
                  </m:oMath>
                </a14:m>
                <a:r>
                  <a:rPr lang="en-US" sz="1800" i="1" dirty="0" smtClean="0"/>
                  <a:t> </a:t>
                </a:r>
                <a:r>
                  <a:rPr lang="en-US" sz="1800" dirty="0" smtClean="0"/>
                  <a:t>under some conditions:</a:t>
                </a:r>
              </a:p>
              <a:p>
                <a:endParaRPr lang="it-IT" sz="1800" dirty="0" smtClean="0">
                  <a:latin typeface="Cambria Math"/>
                </a:endParaRPr>
              </a:p>
              <a:p>
                <a:pPr marL="285750" indent="-285750">
                  <a:buClr>
                    <a:schemeClr val="accent2"/>
                  </a:buClr>
                  <a:buSzPct val="150000"/>
                  <a:buFont typeface="Calibri" pitchFamily="34" charset="0"/>
                  <a:buChar char="›"/>
                </a:pP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it-IT" sz="1800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sz="1800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 </m:t>
                        </m:r>
                        <m:r>
                          <m:rPr>
                            <m:lit/>
                          </m:rPr>
                          <a:rPr lang="it-IT" sz="1800" i="1">
                            <a:latin typeface="Cambria Math"/>
                          </a:rPr>
                          <m:t>|</m:t>
                        </m:r>
                        <m:r>
                          <a:rPr lang="en-US" sz="1800" i="1">
                            <a:latin typeface="Cambria Math"/>
                          </a:rPr>
                          <m:t>𝑊</m:t>
                        </m:r>
                        <m:r>
                          <a:rPr lang="it-IT" sz="1800" i="1">
                            <a:latin typeface="Cambria Math"/>
                          </a:rPr>
                          <m:t>∩</m:t>
                        </m:r>
                        <m:r>
                          <a:rPr lang="it-IT" sz="1800" i="1">
                            <a:latin typeface="Cambria Math"/>
                          </a:rPr>
                          <m:t>𝐸</m:t>
                        </m:r>
                      </m:e>
                    </m:d>
                  </m:oMath>
                </a14:m>
                <a:r>
                  <a:rPr lang="it-IT" sz="1800" dirty="0"/>
                  <a:t> </a:t>
                </a:r>
                <a:r>
                  <a:rPr lang="it-IT" sz="1800" dirty="0" err="1" smtClean="0"/>
                  <a:t>is</a:t>
                </a:r>
                <a:r>
                  <a:rPr lang="it-IT" sz="1800" dirty="0" smtClean="0"/>
                  <a:t> the </a:t>
                </a:r>
                <a:r>
                  <a:rPr lang="it-IT" sz="1800" dirty="0" err="1" smtClean="0"/>
                  <a:t>probability</a:t>
                </a:r>
                <a:r>
                  <a:rPr lang="it-IT" sz="1800" dirty="0" smtClean="0"/>
                  <a:t> of re-</a:t>
                </a:r>
                <a:r>
                  <a:rPr lang="it-IT" sz="1800" dirty="0" err="1" smtClean="0"/>
                  <a:t>identification</a:t>
                </a:r>
                <a:r>
                  <a:rPr lang="it-IT" sz="1800" dirty="0" smtClean="0"/>
                  <a:t> for record </a:t>
                </a:r>
                <a:r>
                  <a:rPr lang="it-IT" sz="1800" i="1" dirty="0" smtClean="0"/>
                  <a:t>i</a:t>
                </a:r>
                <a:r>
                  <a:rPr lang="it-IT" sz="1800" dirty="0" smtClean="0"/>
                  <a:t> in CDR </a:t>
                </a:r>
                <a:r>
                  <a:rPr lang="it-IT" sz="1800" dirty="0" err="1" smtClean="0"/>
                  <a:t>dataset</a:t>
                </a:r>
                <a:r>
                  <a:rPr lang="it-IT" sz="1800" dirty="0" smtClean="0"/>
                  <a:t> on the </a:t>
                </a:r>
                <a:r>
                  <a:rPr lang="it-IT" sz="1800" dirty="0" err="1" smtClean="0"/>
                  <a:t>basis</a:t>
                </a:r>
                <a:r>
                  <a:rPr lang="it-IT" sz="1800" dirty="0" smtClean="0"/>
                  <a:t> of the </a:t>
                </a:r>
                <a:r>
                  <a:rPr lang="it-IT" sz="1800" dirty="0" err="1" smtClean="0"/>
                  <a:t>knowledge</a:t>
                </a:r>
                <a:r>
                  <a:rPr lang="it-IT" sz="1800" dirty="0" smtClean="0"/>
                  <a:t> </a:t>
                </a:r>
                <a:r>
                  <a:rPr lang="it-IT" sz="1800" i="1" dirty="0" smtClean="0"/>
                  <a:t>k</a:t>
                </a:r>
                <a:r>
                  <a:rPr lang="it-IT" sz="1800" dirty="0" smtClean="0"/>
                  <a:t> </a:t>
                </a:r>
                <a:r>
                  <a:rPr lang="it-IT" sz="1800" dirty="0" err="1" smtClean="0"/>
                  <a:t>given</a:t>
                </a:r>
                <a:r>
                  <a:rPr lang="it-IT" sz="1800" dirty="0" smtClean="0"/>
                  <a:t> </a:t>
                </a:r>
                <a:r>
                  <a:rPr lang="it-IT" sz="1800" dirty="0" err="1" smtClean="0"/>
                  <a:t>that</a:t>
                </a:r>
                <a:r>
                  <a:rPr lang="it-IT" sz="1800" dirty="0" smtClean="0"/>
                  <a:t> </a:t>
                </a:r>
                <a:r>
                  <a:rPr lang="it-IT" sz="1800" i="1" dirty="0" smtClean="0"/>
                  <a:t>i</a:t>
                </a:r>
                <a:r>
                  <a:rPr lang="it-IT" sz="1800" dirty="0" smtClean="0"/>
                  <a:t> </a:t>
                </a:r>
                <a:r>
                  <a:rPr lang="it-IT" sz="1800" dirty="0" err="1" smtClean="0"/>
                  <a:t>is</a:t>
                </a:r>
                <a:r>
                  <a:rPr lang="it-IT" sz="1800" dirty="0" smtClean="0"/>
                  <a:t> a </a:t>
                </a:r>
                <a:r>
                  <a:rPr lang="it-IT" sz="1800" dirty="0" err="1" smtClean="0"/>
                  <a:t>subscriber</a:t>
                </a:r>
                <a:r>
                  <a:rPr lang="it-IT" sz="1800" dirty="0" smtClean="0"/>
                  <a:t> of «</a:t>
                </a:r>
                <a:r>
                  <a:rPr lang="it-IT" sz="1800" dirty="0" err="1" smtClean="0"/>
                  <a:t>our</a:t>
                </a:r>
                <a:r>
                  <a:rPr lang="it-IT" sz="1800" dirty="0" smtClean="0"/>
                  <a:t>» MNO - </a:t>
                </a:r>
                <a14:m>
                  <m:oMath xmlns:m="http://schemas.openxmlformats.org/officeDocument/2006/math">
                    <m:r>
                      <a:rPr lang="it-IT" sz="1800" i="1">
                        <a:latin typeface="Cambria Math"/>
                      </a:rPr>
                      <m:t>𝑖</m:t>
                    </m:r>
                    <m:r>
                      <a:rPr lang="it-IT" sz="1800" i="1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sz="1800" i="1">
                        <a:latin typeface="Cambria Math"/>
                      </a:rPr>
                      <m:t>𝑊</m:t>
                    </m:r>
                  </m:oMath>
                </a14:m>
                <a:r>
                  <a:rPr lang="it-IT" sz="1800" dirty="0" smtClean="0"/>
                  <a:t>- and </a:t>
                </a:r>
                <a:r>
                  <a:rPr lang="it-IT" sz="1800" dirty="0" err="1" smtClean="0"/>
                  <a:t>there</a:t>
                </a:r>
                <a:r>
                  <a:rPr lang="it-IT" sz="1800" dirty="0" smtClean="0"/>
                  <a:t> </a:t>
                </a:r>
                <a:r>
                  <a:rPr lang="it-IT" sz="1800" dirty="0" err="1" smtClean="0"/>
                  <a:t>is</a:t>
                </a:r>
                <a:r>
                  <a:rPr lang="it-IT" sz="1800" dirty="0" smtClean="0"/>
                  <a:t> a </a:t>
                </a:r>
                <a:r>
                  <a:rPr lang="it-IT" sz="1800" dirty="0" err="1" smtClean="0"/>
                  <a:t>attacker</a:t>
                </a:r>
                <a:r>
                  <a:rPr lang="it-IT" sz="1800" dirty="0" smtClean="0"/>
                  <a:t> </a:t>
                </a:r>
                <a:r>
                  <a:rPr lang="it-IT" sz="1800" dirty="0" err="1" smtClean="0"/>
                  <a:t>within</a:t>
                </a:r>
                <a:r>
                  <a:rPr lang="it-IT" sz="1800" dirty="0" smtClean="0"/>
                  <a:t> Istat </a:t>
                </a:r>
                <a:r>
                  <a:rPr lang="it-IT" sz="1800" dirty="0" err="1" smtClean="0"/>
                  <a:t>employees</a:t>
                </a:r>
                <a:r>
                  <a:rPr lang="it-IT" sz="1800" dirty="0" smtClean="0"/>
                  <a:t> </a:t>
                </a:r>
              </a:p>
              <a:p>
                <a:pPr marL="285750" indent="-285750">
                  <a:buClr>
                    <a:schemeClr val="accent2"/>
                  </a:buClr>
                  <a:buSzPct val="150000"/>
                  <a:buFont typeface="Calibri" pitchFamily="34" charset="0"/>
                  <a:buChar char="›"/>
                </a:pPr>
                <a:endParaRPr lang="it-IT" sz="1800" dirty="0" smtClean="0"/>
              </a:p>
              <a:p>
                <a:pPr>
                  <a:buClr>
                    <a:schemeClr val="accent2"/>
                  </a:buClr>
                  <a:buSzPct val="150000"/>
                </a:pPr>
                <a:r>
                  <a:rPr lang="it-IT" sz="1800" dirty="0" err="1" smtClean="0"/>
                  <a:t>We</a:t>
                </a:r>
                <a:r>
                  <a:rPr lang="it-IT" sz="1800" dirty="0" smtClean="0"/>
                  <a:t> </a:t>
                </a:r>
                <a:r>
                  <a:rPr lang="it-IT" sz="1800" dirty="0" err="1" smtClean="0"/>
                  <a:t>want</a:t>
                </a:r>
                <a:r>
                  <a:rPr lang="it-IT" sz="1800" dirty="0" smtClean="0"/>
                  <a:t> to </a:t>
                </a:r>
                <a:r>
                  <a:rPr lang="it-IT" sz="1800" dirty="0" err="1" smtClean="0"/>
                  <a:t>evaluate</a:t>
                </a:r>
                <a:r>
                  <a:rPr lang="it-IT" sz="1800" dirty="0" smtClean="0"/>
                  <a:t>:  </a:t>
                </a:r>
              </a:p>
              <a:p>
                <a:pPr>
                  <a:buClr>
                    <a:schemeClr val="accent2"/>
                  </a:buClr>
                  <a:buSzPct val="150000"/>
                </a:pPr>
                <a:endParaRPr lang="it-IT" sz="1800" dirty="0"/>
              </a:p>
              <a:p>
                <a:pPr>
                  <a:buClr>
                    <a:schemeClr val="accent2"/>
                  </a:buClr>
                  <a:buSzPct val="150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it-IT" sz="1800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en-US" sz="1800" i="1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it-IT" sz="1800" i="1">
                                  <a:latin typeface="Cambria Math"/>
                                </a:rPr>
                                <m:t> ∩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𝑊</m:t>
                              </m:r>
                              <m:r>
                                <a:rPr lang="it-IT" sz="1800" i="1">
                                  <a:latin typeface="Cambria Math"/>
                                </a:rPr>
                                <m:t>∩</m:t>
                              </m:r>
                              <m:r>
                                <a:rPr lang="it-IT" sz="1800" i="1">
                                  <a:latin typeface="Cambria Math"/>
                                </a:rPr>
                                <m:t>𝐸</m:t>
                              </m:r>
                            </m:e>
                          </m:d>
                        </m:e>
                        <m:sub/>
                      </m:sSub>
                      <m:r>
                        <a:rPr lang="it-IT" sz="1800" i="1">
                          <a:latin typeface="Cambria Math"/>
                        </a:rPr>
                        <m:t>=</m:t>
                      </m:r>
                      <m:r>
                        <a:rPr lang="en-US" sz="18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18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it-IT" sz="1800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sz="1800" i="1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lit/>
                            </m:rPr>
                            <a:rPr lang="it-IT" sz="1800" i="1">
                              <a:latin typeface="Cambria Math"/>
                            </a:rPr>
                            <m:t>|</m:t>
                          </m:r>
                          <m:r>
                            <a:rPr lang="en-US" sz="1800" i="1">
                              <a:latin typeface="Cambria Math"/>
                            </a:rPr>
                            <m:t>𝑊</m:t>
                          </m:r>
                          <m:r>
                            <a:rPr lang="it-IT" sz="1800" i="1">
                              <a:latin typeface="Cambria Math"/>
                            </a:rPr>
                            <m:t>∩</m:t>
                          </m:r>
                          <m:r>
                            <a:rPr lang="it-IT" sz="1800" i="1">
                              <a:latin typeface="Cambria Math"/>
                            </a:rPr>
                            <m:t>𝐸</m:t>
                          </m:r>
                        </m:e>
                      </m:d>
                      <m:r>
                        <a:rPr lang="it-IT" sz="1800" i="1">
                          <a:latin typeface="Cambria Math"/>
                        </a:rPr>
                        <m:t>∙</m:t>
                      </m:r>
                      <m:sSub>
                        <m:sSubPr>
                          <m:ctrlPr>
                            <a:rPr lang="en-US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it-IT" sz="1800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it-IT" sz="1800" i="1"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𝑊</m:t>
                              </m:r>
                            </m:e>
                          </m:d>
                          <m:r>
                            <a:rPr lang="it-IT" sz="1800" i="1">
                              <a:latin typeface="Cambria Math"/>
                            </a:rPr>
                            <m:t>∙</m:t>
                          </m:r>
                          <m:r>
                            <a:rPr lang="en-US" sz="1800" i="1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it-IT" sz="1800" i="1">
                                  <a:latin typeface="Cambria Math"/>
                                </a:rPr>
                                <m:t>𝐸</m:t>
                              </m:r>
                            </m:e>
                          </m:d>
                        </m:e>
                        <m:sub/>
                      </m:sSub>
                    </m:oMath>
                  </m:oMathPara>
                </a14:m>
                <a:endParaRPr lang="it-IT" sz="1800" dirty="0"/>
              </a:p>
              <a:p>
                <a:pPr marL="285750" indent="-285750">
                  <a:buClr>
                    <a:schemeClr val="accent2"/>
                  </a:buClr>
                  <a:buSzPct val="150000"/>
                  <a:buFont typeface="Calibri" pitchFamily="34" charset="0"/>
                  <a:buChar char="›"/>
                </a:pPr>
                <a:endParaRPr lang="it-IT" sz="1800" dirty="0" smtClean="0"/>
              </a:p>
              <a:p>
                <a:pPr marL="285750" indent="-285750">
                  <a:buClr>
                    <a:schemeClr val="accent2"/>
                  </a:buClr>
                  <a:buSzPct val="150000"/>
                  <a:buFont typeface="Calibri" pitchFamily="34" charset="0"/>
                  <a:buChar char="›"/>
                </a:pP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r>
                          <a:rPr lang="it-IT" sz="1800" i="1">
                            <a:latin typeface="Cambria Math"/>
                          </a:rPr>
                          <m:t>𝑖</m:t>
                        </m:r>
                        <m:r>
                          <a:rPr lang="it-IT" sz="1800" i="1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a:rPr lang="en-US" sz="1800" i="1">
                            <a:latin typeface="Cambria Math"/>
                          </a:rPr>
                          <m:t>𝑊</m:t>
                        </m:r>
                      </m:e>
                    </m:d>
                  </m:oMath>
                </a14:m>
                <a:r>
                  <a:rPr lang="en-US" sz="1800" dirty="0"/>
                  <a:t> </a:t>
                </a:r>
                <a:r>
                  <a:rPr lang="it-IT" sz="1800" dirty="0" smtClean="0"/>
                  <a:t>is the </a:t>
                </a:r>
                <a:r>
                  <a:rPr lang="it-IT" sz="1800" dirty="0" err="1"/>
                  <a:t>probability</a:t>
                </a:r>
                <a:r>
                  <a:rPr lang="it-IT" sz="1800" dirty="0"/>
                  <a:t> </a:t>
                </a:r>
                <a:r>
                  <a:rPr lang="it-IT" sz="1800" dirty="0" err="1" smtClean="0"/>
                  <a:t>that</a:t>
                </a:r>
                <a:r>
                  <a:rPr lang="it-IT" sz="1800" dirty="0" smtClean="0"/>
                  <a:t> </a:t>
                </a:r>
                <a:r>
                  <a:rPr lang="it-IT" sz="1800" i="1" dirty="0" smtClean="0"/>
                  <a:t>i</a:t>
                </a:r>
                <a:r>
                  <a:rPr lang="it-IT" sz="1800" dirty="0" smtClean="0"/>
                  <a:t> </a:t>
                </a:r>
                <a:r>
                  <a:rPr lang="it-IT" sz="1800" dirty="0" err="1" smtClean="0"/>
                  <a:t>subscribes</a:t>
                </a:r>
                <a:r>
                  <a:rPr lang="it-IT" sz="1800" dirty="0" smtClean="0"/>
                  <a:t> a </a:t>
                </a:r>
                <a:r>
                  <a:rPr lang="it-IT" sz="1800" dirty="0" err="1" smtClean="0"/>
                  <a:t>phone</a:t>
                </a:r>
                <a:r>
                  <a:rPr lang="it-IT" sz="1800" dirty="0" smtClean="0"/>
                  <a:t> service with </a:t>
                </a:r>
                <a:r>
                  <a:rPr lang="it-IT" sz="1800" dirty="0"/>
                  <a:t>«</a:t>
                </a:r>
                <a:r>
                  <a:rPr lang="it-IT" sz="1800" dirty="0" err="1"/>
                  <a:t>our</a:t>
                </a:r>
                <a:r>
                  <a:rPr lang="it-IT" sz="1800" dirty="0"/>
                  <a:t>» </a:t>
                </a:r>
                <a:r>
                  <a:rPr lang="it-IT" sz="1800" dirty="0" smtClean="0"/>
                  <a:t>MNO</a:t>
                </a:r>
              </a:p>
              <a:p>
                <a:pPr marL="285750" indent="-285750">
                  <a:buClr>
                    <a:schemeClr val="accent2"/>
                  </a:buClr>
                  <a:buSzPct val="150000"/>
                  <a:buFont typeface="Calibri" pitchFamily="34" charset="0"/>
                  <a:buChar char="›"/>
                </a:pP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r>
                          <a:rPr lang="it-IT" sz="1800" b="0" i="1" smtClean="0">
                            <a:latin typeface="Cambria Math"/>
                          </a:rPr>
                          <m:t>𝐸</m:t>
                        </m:r>
                      </m:e>
                    </m:d>
                  </m:oMath>
                </a14:m>
                <a:r>
                  <a:rPr lang="it-IT" sz="1800" dirty="0"/>
                  <a:t>is the </a:t>
                </a:r>
                <a:r>
                  <a:rPr lang="it-IT" sz="1800" dirty="0" err="1"/>
                  <a:t>probability</a:t>
                </a:r>
                <a:r>
                  <a:rPr lang="it-IT" sz="1800" dirty="0"/>
                  <a:t> of </a:t>
                </a:r>
                <a:r>
                  <a:rPr lang="it-IT" sz="1800" dirty="0" err="1" smtClean="0"/>
                  <a:t>having</a:t>
                </a:r>
                <a:r>
                  <a:rPr lang="it-IT" sz="1800" dirty="0" smtClean="0"/>
                  <a:t> a </a:t>
                </a:r>
                <a:r>
                  <a:rPr lang="it-IT" sz="1800" dirty="0" err="1" smtClean="0"/>
                  <a:t>attacker</a:t>
                </a:r>
                <a:r>
                  <a:rPr lang="it-IT" sz="1800" dirty="0" smtClean="0"/>
                  <a:t> </a:t>
                </a:r>
                <a:r>
                  <a:rPr lang="it-IT" sz="1800" dirty="0" err="1" smtClean="0"/>
                  <a:t>within</a:t>
                </a:r>
                <a:r>
                  <a:rPr lang="it-IT" sz="1800" dirty="0" smtClean="0"/>
                  <a:t> Istat </a:t>
                </a:r>
                <a:r>
                  <a:rPr lang="it-IT" sz="1800" dirty="0" err="1" smtClean="0"/>
                  <a:t>employees</a:t>
                </a:r>
                <a:r>
                  <a:rPr lang="it-IT" sz="1800" dirty="0" smtClean="0"/>
                  <a:t>.</a:t>
                </a:r>
                <a:r>
                  <a:rPr lang="en-US" sz="1800" dirty="0"/>
                  <a:t> </a:t>
                </a:r>
                <a:endParaRPr lang="en-US" sz="1800" dirty="0" smtClean="0"/>
              </a:p>
            </p:txBody>
          </p:sp>
        </mc:Choice>
        <mc:Fallback>
          <p:sp>
            <p:nvSpPr>
              <p:cNvPr id="3" name="CasellaDiTes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150" y="711549"/>
                <a:ext cx="7988300" cy="3323987"/>
              </a:xfrm>
              <a:prstGeom prst="rect">
                <a:avLst/>
              </a:prstGeom>
              <a:blipFill rotWithShape="1">
                <a:blip r:embed="rId3"/>
                <a:stretch>
                  <a:fillRect l="-2595" t="-2385" r="-305" b="-62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 smtClean="0">
                <a:solidFill>
                  <a:schemeClr val="bg1"/>
                </a:solidFill>
              </a:rPr>
              <a:t>What we actually observe</a:t>
            </a:r>
            <a:endParaRPr lang="en-US" altLang="it-IT" sz="2000" b="1" dirty="0">
              <a:solidFill>
                <a:schemeClr val="bg1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154073" y="4645946"/>
            <a:ext cx="4255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Re-identification risk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with mobile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phone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data in Official Statistics</a:t>
            </a:r>
            <a:endParaRPr lang="en-US" altLang="it-IT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NTTS 2019 - </a:t>
            </a:r>
            <a:r>
              <a:rPr lang="it-IT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Brussels</a:t>
            </a: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12 March 2019</a:t>
            </a:r>
            <a:endParaRPr lang="it-IT" sz="1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18986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asellaDiTesto 2"/>
              <p:cNvSpPr txBox="1"/>
              <p:nvPr/>
            </p:nvSpPr>
            <p:spPr>
              <a:xfrm>
                <a:off x="1066800" y="711549"/>
                <a:ext cx="7988300" cy="390716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285750" indent="-285750">
                  <a:spcAft>
                    <a:spcPts val="1200"/>
                  </a:spcAft>
                  <a:buClr>
                    <a:schemeClr val="accent2"/>
                  </a:buClr>
                  <a:buSzPct val="150000"/>
                  <a:buFont typeface="Calibri" pitchFamily="34" charset="0"/>
                  <a:buChar char="›"/>
                </a:pPr>
                <a:r>
                  <a:rPr lang="it-IT" sz="1800" dirty="0" smtClean="0"/>
                  <a:t>We can estimate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r>
                          <a:rPr lang="it-IT" sz="1800" i="1">
                            <a:latin typeface="Cambria Math"/>
                          </a:rPr>
                          <m:t>𝑖</m:t>
                        </m:r>
                        <m:r>
                          <a:rPr lang="it-IT" sz="1800" i="1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a:rPr lang="en-US" sz="1800" i="1">
                            <a:latin typeface="Cambria Math"/>
                          </a:rPr>
                          <m:t>𝑊</m:t>
                        </m:r>
                      </m:e>
                    </m:d>
                  </m:oMath>
                </a14:m>
                <a:r>
                  <a:rPr lang="en-US" sz="1800" dirty="0"/>
                  <a:t> = the market share at detailed scale, thanks to the MNO </a:t>
                </a:r>
                <a:r>
                  <a:rPr lang="en-US" sz="1800" dirty="0" smtClean="0"/>
                  <a:t>cooperation</a:t>
                </a:r>
                <a:endParaRPr lang="it-IT" sz="1800" dirty="0" smtClean="0"/>
              </a:p>
              <a:p>
                <a:pPr marL="285750" indent="-285750">
                  <a:spcAft>
                    <a:spcPts val="1200"/>
                  </a:spcAft>
                  <a:buClr>
                    <a:schemeClr val="accent2"/>
                  </a:buClr>
                  <a:buSzPct val="150000"/>
                  <a:buFont typeface="Calibri" pitchFamily="34" charset="0"/>
                  <a:buChar char="›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it-IT" sz="1800" dirty="0"/>
                      <m:t>We</m:t>
                    </m:r>
                    <m:r>
                      <m:rPr>
                        <m:nor/>
                      </m:rPr>
                      <a:rPr lang="it-IT" sz="1800" dirty="0"/>
                      <m:t> </m:t>
                    </m:r>
                    <m:r>
                      <m:rPr>
                        <m:nor/>
                      </m:rPr>
                      <a:rPr lang="it-IT" sz="1800" dirty="0"/>
                      <m:t>can</m:t>
                    </m:r>
                    <m:r>
                      <m:rPr>
                        <m:nor/>
                      </m:rPr>
                      <a:rPr lang="it-IT" sz="1800" dirty="0"/>
                      <m:t> </m:t>
                    </m:r>
                    <m:r>
                      <m:rPr>
                        <m:nor/>
                      </m:rPr>
                      <a:rPr lang="it-IT" sz="1800" dirty="0"/>
                      <m:t>estimate</m:t>
                    </m:r>
                    <m:r>
                      <a:rPr lang="it-IT" sz="1800" i="1" dirty="0">
                        <a:latin typeface="Cambria Math"/>
                      </a:rPr>
                      <m:t> </m:t>
                    </m:r>
                    <m:r>
                      <a:rPr lang="en-US" sz="18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r>
                          <a:rPr lang="it-IT" sz="1800" i="1">
                            <a:latin typeface="Cambria Math"/>
                          </a:rPr>
                          <m:t>𝐸</m:t>
                        </m:r>
                      </m:e>
                    </m:d>
                    <m:r>
                      <a:rPr lang="it-IT" sz="1800" i="1">
                        <a:latin typeface="Cambria Math"/>
                        <a:ea typeface="Cambria Math"/>
                      </a:rPr>
                      <m:t>∈[</m:t>
                    </m:r>
                    <m:sSup>
                      <m:sSupPr>
                        <m:ctrlPr>
                          <a:rPr lang="it-IT" sz="18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it-IT" sz="1800" i="1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it-IT" sz="1800" i="1">
                            <a:latin typeface="Cambria Math"/>
                            <a:ea typeface="Cambria Math"/>
                          </a:rPr>
                          <m:t>−4</m:t>
                        </m:r>
                      </m:sup>
                    </m:sSup>
                    <m:r>
                      <a:rPr lang="it-IT" sz="1800" i="1">
                        <a:latin typeface="Cambria Math"/>
                        <a:ea typeface="Cambria Math"/>
                      </a:rPr>
                      <m:t>,</m:t>
                    </m:r>
                    <m:sSup>
                      <m:sSupPr>
                        <m:ctrlPr>
                          <a:rPr lang="it-IT" sz="18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it-IT" sz="1800" i="1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it-IT" sz="1800" i="1">
                            <a:latin typeface="Cambria Math"/>
                            <a:ea typeface="Cambria Math"/>
                          </a:rPr>
                          <m:t>−1</m:t>
                        </m:r>
                      </m:sup>
                    </m:sSup>
                    <m:r>
                      <a:rPr lang="it-IT" sz="1800" i="1">
                        <a:latin typeface="Cambria Math"/>
                        <a:ea typeface="Cambria Math"/>
                      </a:rPr>
                      <m:t>]</m:t>
                    </m:r>
                  </m:oMath>
                </a14:m>
                <a:endParaRPr lang="it-IT" sz="1800" dirty="0"/>
              </a:p>
              <a:p>
                <a:pPr marL="285750" indent="-285750">
                  <a:buClr>
                    <a:schemeClr val="accent2"/>
                  </a:buClr>
                  <a:buSzPct val="150000"/>
                  <a:buFont typeface="Calibri" pitchFamily="34" charset="0"/>
                  <a:buChar char="›"/>
                </a:pPr>
                <a:endParaRPr lang="it-IT" sz="1800" i="1" dirty="0">
                  <a:latin typeface="Cambria Math"/>
                </a:endParaRPr>
              </a:p>
              <a:p>
                <a:endParaRPr lang="it-IT" sz="1800" dirty="0" smtClean="0"/>
              </a:p>
              <a:p>
                <a:r>
                  <a:rPr lang="it-IT" sz="1800" b="1" dirty="0" smtClean="0">
                    <a:solidFill>
                      <a:srgbClr val="C00000"/>
                    </a:solidFill>
                  </a:rPr>
                  <a:t>In the case,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𝑹𝑰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𝒌</m:t>
                        </m:r>
                      </m:sub>
                    </m:sSub>
                    <m:r>
                      <a:rPr lang="it-IT" sz="1800" b="1" i="1">
                        <a:solidFill>
                          <a:srgbClr val="C00000"/>
                        </a:solidFill>
                        <a:latin typeface="Cambria Math"/>
                      </a:rPr>
                      <m:t>=</m:t>
                    </m:r>
                    <m:limLow>
                      <m:limLowPr>
                        <m:ctrlPr>
                          <a:rPr lang="en-US" sz="20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limLowPr>
                      <m:e>
                        <m:r>
                          <a:rPr lang="it-IT" sz="20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𝒎𝒂𝒙</m:t>
                        </m:r>
                      </m:e>
                      <m:lim>
                        <m:r>
                          <a:rPr lang="en-US" sz="20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it-IT" sz="20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∈</m:t>
                        </m:r>
                        <m:r>
                          <a:rPr lang="en-US" sz="20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𝑪𝑫𝑹</m:t>
                        </m:r>
                      </m:lim>
                    </m:limLow>
                    <m:r>
                      <a:rPr lang="en-US" sz="1800" b="1" i="1">
                        <a:solidFill>
                          <a:srgbClr val="C00000"/>
                        </a:solidFill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en-US" sz="18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b="1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𝑰</m:t>
                            </m:r>
                          </m:e>
                          <m:sub>
                            <m:r>
                              <a:rPr lang="it-IT" sz="1800" b="1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𝒊</m:t>
                            </m:r>
                            <m:r>
                              <a:rPr lang="en-US" sz="1800" b="1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𝒌</m:t>
                            </m:r>
                          </m:sub>
                        </m:sSub>
                        <m:r>
                          <a:rPr lang="en-US" sz="18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 </m:t>
                        </m:r>
                      </m:e>
                    </m:d>
                  </m:oMath>
                </a14:m>
                <a:r>
                  <a:rPr lang="en-US" sz="1800" b="1" dirty="0" smtClean="0">
                    <a:solidFill>
                      <a:srgbClr val="C00000"/>
                    </a:solidFill>
                  </a:rPr>
                  <a:t>, we obtain: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𝑹𝑰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𝒌</m:t>
                        </m:r>
                      </m:sub>
                    </m:sSub>
                    <m:r>
                      <a:rPr lang="it-IT" sz="1800" b="1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∈[</m:t>
                    </m:r>
                    <m:r>
                      <a:rPr lang="it-IT" sz="18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𝟎</m:t>
                    </m:r>
                    <m:r>
                      <a:rPr lang="it-IT" sz="18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.</m:t>
                    </m:r>
                    <m:r>
                      <a:rPr lang="it-IT" sz="18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𝟎𝟎𝟎𝟎𝟐</m:t>
                    </m:r>
                    <m:r>
                      <a:rPr lang="it-IT" sz="18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 ,</m:t>
                    </m:r>
                    <m:r>
                      <a:rPr lang="it-IT" sz="18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𝟎</m:t>
                    </m:r>
                    <m:r>
                      <a:rPr lang="it-IT" sz="18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.</m:t>
                    </m:r>
                    <m:r>
                      <a:rPr lang="it-IT" sz="18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𝟎𝟐</m:t>
                    </m:r>
                    <m:r>
                      <a:rPr lang="it-IT" sz="1800" b="1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]</m:t>
                    </m:r>
                  </m:oMath>
                </a14:m>
                <a:endParaRPr lang="it-IT" sz="1800" b="1" dirty="0" smtClean="0">
                  <a:solidFill>
                    <a:srgbClr val="C00000"/>
                  </a:solidFill>
                </a:endParaRPr>
              </a:p>
              <a:p>
                <a:endParaRPr lang="it-IT" sz="1800" dirty="0" smtClean="0"/>
              </a:p>
              <a:p>
                <a:pPr>
                  <a:spcAft>
                    <a:spcPts val="1200"/>
                  </a:spcAft>
                </a:pPr>
                <a:endParaRPr lang="it-IT" sz="1800" dirty="0"/>
              </a:p>
              <a:p>
                <a:pPr>
                  <a:spcAft>
                    <a:spcPts val="1200"/>
                  </a:spcAft>
                  <a:buClr>
                    <a:schemeClr val="accent2"/>
                  </a:buClr>
                  <a:buSzPct val="150000"/>
                </a:pPr>
                <a:r>
                  <a:rPr lang="en-US" sz="1800" dirty="0" smtClean="0"/>
                  <a:t>The </a:t>
                </a:r>
                <a:r>
                  <a:rPr lang="en-US" sz="1800" dirty="0"/>
                  <a:t>re-identification rate is </a:t>
                </a:r>
                <a:r>
                  <a:rPr lang="en-US" sz="1800" dirty="0" smtClean="0"/>
                  <a:t>1,3% we consider that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it-IT" sz="1800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sz="1800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 </m:t>
                        </m:r>
                      </m:e>
                    </m:d>
                    <m:r>
                      <a:rPr lang="en-US" sz="1800" i="1" smtClean="0">
                        <a:latin typeface="Cambria Math"/>
                        <a:ea typeface="Cambria Math"/>
                      </a:rPr>
                      <m:t>≥</m:t>
                    </m:r>
                    <m:r>
                      <a:rPr lang="it-IT" sz="1800" b="0" i="1" smtClean="0">
                        <a:latin typeface="Cambria Math"/>
                        <a:ea typeface="Cambria Math"/>
                      </a:rPr>
                      <m:t>0.02</m:t>
                    </m:r>
                  </m:oMath>
                </a14:m>
                <a:r>
                  <a:rPr lang="en-US" sz="1800" dirty="0" smtClean="0"/>
                  <a:t>,</a:t>
                </a:r>
              </a:p>
              <a:p>
                <a:pPr>
                  <a:spcAft>
                    <a:spcPts val="1200"/>
                  </a:spcAft>
                  <a:buClr>
                    <a:schemeClr val="accent2"/>
                  </a:buClr>
                  <a:buSzPct val="150000"/>
                </a:pPr>
                <a:r>
                  <a:rPr lang="en-US" sz="1800" dirty="0" smtClean="0"/>
                  <a:t>It becomes 0 if we consider the usual </a:t>
                </a:r>
                <a:r>
                  <a:rPr lang="en-US" sz="1800" dirty="0"/>
                  <a:t>threshold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it-IT" sz="1800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sz="1800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 </m:t>
                        </m:r>
                      </m:e>
                    </m:d>
                    <m:r>
                      <a:rPr lang="en-US" sz="1800" i="1">
                        <a:latin typeface="Cambria Math"/>
                        <a:ea typeface="Cambria Math"/>
                      </a:rPr>
                      <m:t>≥</m:t>
                    </m:r>
                    <m:r>
                      <a:rPr lang="it-IT" sz="1800" i="1">
                        <a:latin typeface="Cambria Math"/>
                        <a:ea typeface="Cambria Math"/>
                      </a:rPr>
                      <m:t>0.</m:t>
                    </m:r>
                    <m:r>
                      <a:rPr lang="it-IT" sz="1800" b="0" i="1" smtClean="0">
                        <a:latin typeface="Cambria Math"/>
                        <a:ea typeface="Cambria Math"/>
                      </a:rPr>
                      <m:t>5</m:t>
                    </m:r>
                    <m:r>
                      <a:rPr lang="it-IT" sz="1800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it-IT" sz="1800" dirty="0" smtClean="0"/>
              </a:p>
              <a:p>
                <a:pPr>
                  <a:buClr>
                    <a:schemeClr val="accent2"/>
                  </a:buClr>
                  <a:buSzPct val="150000"/>
                </a:pPr>
                <a:endParaRPr lang="it-IT" sz="1800" dirty="0"/>
              </a:p>
            </p:txBody>
          </p:sp>
        </mc:Choice>
        <mc:Fallback>
          <p:sp>
            <p:nvSpPr>
              <p:cNvPr id="3" name="CasellaDiTes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711549"/>
                <a:ext cx="7988300" cy="3907160"/>
              </a:xfrm>
              <a:prstGeom prst="rect">
                <a:avLst/>
              </a:prstGeom>
              <a:blipFill rotWithShape="1">
                <a:blip r:embed="rId3"/>
                <a:stretch>
                  <a:fillRect l="-2595" t="-56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 smtClean="0">
                <a:solidFill>
                  <a:schemeClr val="bg1"/>
                </a:solidFill>
              </a:rPr>
              <a:t>First results</a:t>
            </a:r>
            <a:endParaRPr lang="en-US" altLang="it-IT" sz="2000" b="1" dirty="0">
              <a:solidFill>
                <a:schemeClr val="bg1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154073" y="4645946"/>
            <a:ext cx="4255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Re-identification risk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with mobile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phone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data in Official Statistics</a:t>
            </a:r>
            <a:endParaRPr lang="en-US" altLang="it-IT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NTTS 2019 - </a:t>
            </a:r>
            <a:r>
              <a:rPr lang="it-IT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Brussels</a:t>
            </a: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12 March 2019</a:t>
            </a:r>
            <a:endParaRPr lang="it-IT" sz="1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63822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066800" y="902049"/>
            <a:ext cx="7988300" cy="23698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1800" dirty="0" err="1" smtClean="0"/>
              <a:t>We</a:t>
            </a:r>
            <a:r>
              <a:rPr lang="it-IT" sz="1800" dirty="0" smtClean="0"/>
              <a:t> </a:t>
            </a:r>
            <a:r>
              <a:rPr lang="en-US" sz="1800" dirty="0" smtClean="0"/>
              <a:t>evaluated</a:t>
            </a:r>
            <a:r>
              <a:rPr lang="it-IT" sz="1800" dirty="0" smtClean="0"/>
              <a:t> a maximum, in the </a:t>
            </a:r>
            <a:r>
              <a:rPr lang="it-IT" sz="1800" dirty="0" err="1" smtClean="0"/>
              <a:t>worst</a:t>
            </a:r>
            <a:r>
              <a:rPr lang="it-IT" sz="1800" dirty="0" smtClean="0"/>
              <a:t> case scenario, to </a:t>
            </a:r>
            <a:r>
              <a:rPr lang="it-IT" sz="1800" dirty="0" err="1" smtClean="0"/>
              <a:t>avoid</a:t>
            </a:r>
            <a:r>
              <a:rPr lang="it-IT" sz="1800" dirty="0" smtClean="0"/>
              <a:t> micro-</a:t>
            </a:r>
            <a:r>
              <a:rPr lang="it-IT" sz="1800" dirty="0" err="1" smtClean="0"/>
              <a:t>integration</a:t>
            </a:r>
            <a:r>
              <a:rPr lang="it-IT" sz="1800" dirty="0" smtClean="0"/>
              <a:t> with Istat data. </a:t>
            </a:r>
          </a:p>
          <a:p>
            <a:endParaRPr lang="it-IT" sz="1800" dirty="0" smtClean="0"/>
          </a:p>
          <a:p>
            <a:r>
              <a:rPr lang="it-IT" sz="1800" dirty="0" err="1" smtClean="0"/>
              <a:t>Further</a:t>
            </a:r>
            <a:r>
              <a:rPr lang="it-IT" sz="1800" dirty="0" smtClean="0"/>
              <a:t> </a:t>
            </a:r>
            <a:r>
              <a:rPr lang="it-IT" sz="1800" dirty="0" err="1" smtClean="0"/>
              <a:t>factors</a:t>
            </a:r>
            <a:r>
              <a:rPr lang="it-IT" sz="1800" dirty="0" smtClean="0"/>
              <a:t> </a:t>
            </a:r>
            <a:r>
              <a:rPr lang="it-IT" sz="1800" dirty="0" err="1" smtClean="0"/>
              <a:t>should</a:t>
            </a:r>
            <a:r>
              <a:rPr lang="it-IT" sz="1800" dirty="0" smtClean="0"/>
              <a:t> be </a:t>
            </a:r>
            <a:r>
              <a:rPr lang="en-US" sz="1800" dirty="0" err="1" smtClean="0"/>
              <a:t>espicitely</a:t>
            </a:r>
            <a:r>
              <a:rPr lang="it-IT" sz="1800" dirty="0" smtClean="0"/>
              <a:t> </a:t>
            </a:r>
            <a:r>
              <a:rPr lang="it-IT" sz="1800" dirty="0" err="1" smtClean="0"/>
              <a:t>considered</a:t>
            </a:r>
            <a:r>
              <a:rPr lang="it-IT" sz="1800" dirty="0" smtClean="0"/>
              <a:t>: </a:t>
            </a:r>
          </a:p>
          <a:p>
            <a:endParaRPr lang="it-IT" sz="1800" dirty="0"/>
          </a:p>
          <a:p>
            <a:pPr marL="285750" indent="-285750">
              <a:spcAft>
                <a:spcPts val="1200"/>
              </a:spcAft>
              <a:buClr>
                <a:schemeClr val="accent2"/>
              </a:buClr>
              <a:buSzPct val="150000"/>
              <a:buFont typeface="Calibri" pitchFamily="34" charset="0"/>
              <a:buChar char="›"/>
            </a:pPr>
            <a:r>
              <a:rPr lang="it-IT" sz="1800" dirty="0" smtClean="0"/>
              <a:t>Location of the </a:t>
            </a:r>
            <a:r>
              <a:rPr lang="it-IT" sz="1800" dirty="0" err="1" smtClean="0"/>
              <a:t>devices</a:t>
            </a:r>
            <a:r>
              <a:rPr lang="it-IT" sz="1800" dirty="0" smtClean="0"/>
              <a:t>, so far </a:t>
            </a:r>
            <a:r>
              <a:rPr lang="it-IT" sz="1800" dirty="0" err="1" smtClean="0"/>
              <a:t>two</a:t>
            </a:r>
            <a:r>
              <a:rPr lang="it-IT" sz="1800" dirty="0" smtClean="0"/>
              <a:t> </a:t>
            </a:r>
            <a:r>
              <a:rPr lang="it-IT" sz="1800" dirty="0" err="1" smtClean="0"/>
              <a:t>different</a:t>
            </a:r>
            <a:r>
              <a:rPr lang="it-IT" sz="1800" dirty="0" smtClean="0"/>
              <a:t> </a:t>
            </a:r>
            <a:r>
              <a:rPr lang="it-IT" sz="1800" dirty="0" err="1" smtClean="0"/>
              <a:t>techniques</a:t>
            </a:r>
            <a:r>
              <a:rPr lang="it-IT" sz="1800" dirty="0" smtClean="0"/>
              <a:t> </a:t>
            </a:r>
            <a:r>
              <a:rPr lang="it-IT" sz="1800" dirty="0" err="1" smtClean="0"/>
              <a:t>have</a:t>
            </a:r>
            <a:r>
              <a:rPr lang="it-IT" sz="1800" dirty="0" smtClean="0"/>
              <a:t> </a:t>
            </a:r>
            <a:r>
              <a:rPr lang="it-IT" sz="1800" dirty="0" err="1" smtClean="0"/>
              <a:t>been</a:t>
            </a:r>
            <a:r>
              <a:rPr lang="it-IT" sz="1800" dirty="0" smtClean="0"/>
              <a:t> </a:t>
            </a:r>
            <a:r>
              <a:rPr lang="it-IT" sz="1800" dirty="0" err="1" smtClean="0"/>
              <a:t>tested</a:t>
            </a:r>
            <a:endParaRPr lang="it-IT" sz="1800" dirty="0" smtClean="0"/>
          </a:p>
          <a:p>
            <a:pPr marL="285750" indent="-285750">
              <a:buClr>
                <a:schemeClr val="accent2"/>
              </a:buClr>
              <a:buSzPct val="150000"/>
              <a:buFont typeface="Calibri" pitchFamily="34" charset="0"/>
              <a:buChar char="›"/>
            </a:pPr>
            <a:r>
              <a:rPr lang="it-IT" sz="1800" dirty="0" smtClean="0"/>
              <a:t>Time gap </a:t>
            </a:r>
            <a:r>
              <a:rPr lang="en-US" sz="1800" dirty="0" smtClean="0"/>
              <a:t>between</a:t>
            </a:r>
            <a:r>
              <a:rPr lang="it-IT" sz="1800" dirty="0" smtClean="0"/>
              <a:t> Istat data and mobile </a:t>
            </a:r>
            <a:r>
              <a:rPr lang="it-IT" sz="1800" dirty="0" err="1" smtClean="0"/>
              <a:t>phone</a:t>
            </a:r>
            <a:r>
              <a:rPr lang="it-IT" sz="1800" dirty="0" smtClean="0"/>
              <a:t> data</a:t>
            </a:r>
          </a:p>
          <a:p>
            <a:pPr marL="285750" indent="-285750">
              <a:buClr>
                <a:schemeClr val="accent2"/>
              </a:buClr>
              <a:buSzPct val="150000"/>
              <a:buFont typeface="Calibri" pitchFamily="34" charset="0"/>
              <a:buChar char="›"/>
            </a:pPr>
            <a:endParaRPr lang="it-IT" sz="1800" dirty="0" smtClean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 smtClean="0">
                <a:solidFill>
                  <a:schemeClr val="bg1"/>
                </a:solidFill>
              </a:rPr>
              <a:t>Concluding remarks</a:t>
            </a:r>
            <a:endParaRPr lang="en-US" altLang="it-IT" sz="2000" b="1" dirty="0">
              <a:solidFill>
                <a:schemeClr val="bg1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154073" y="4645946"/>
            <a:ext cx="4255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Re-identification risk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with mobile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phone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data in Official Statistics</a:t>
            </a:r>
            <a:endParaRPr lang="en-US" altLang="it-IT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NTTS 2019 - </a:t>
            </a:r>
            <a:r>
              <a:rPr lang="it-IT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Brussels</a:t>
            </a: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12 March 2019</a:t>
            </a:r>
            <a:endParaRPr lang="it-IT" sz="1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93564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066800" y="902049"/>
            <a:ext cx="7988300" cy="38164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1800" dirty="0" err="1" smtClean="0"/>
              <a:t>Next</a:t>
            </a:r>
            <a:r>
              <a:rPr lang="it-IT" sz="1800" dirty="0" smtClean="0"/>
              <a:t> </a:t>
            </a:r>
            <a:r>
              <a:rPr lang="it-IT" sz="1800" dirty="0" err="1" smtClean="0"/>
              <a:t>steps</a:t>
            </a:r>
            <a:r>
              <a:rPr lang="it-IT" sz="1800" dirty="0" smtClean="0"/>
              <a:t>:</a:t>
            </a:r>
          </a:p>
          <a:p>
            <a:endParaRPr lang="it-IT" sz="1800" dirty="0" smtClean="0"/>
          </a:p>
          <a:p>
            <a:pPr marL="285750" indent="-285750">
              <a:spcAft>
                <a:spcPts val="1200"/>
              </a:spcAft>
              <a:buClr>
                <a:schemeClr val="accent2"/>
              </a:buClr>
              <a:buSzPct val="150000"/>
              <a:buFont typeface="Calibri" pitchFamily="34" charset="0"/>
              <a:buChar char="›"/>
            </a:pPr>
            <a:r>
              <a:rPr lang="it-IT" sz="1800" dirty="0" smtClean="0"/>
              <a:t>Investigate the </a:t>
            </a:r>
            <a:r>
              <a:rPr lang="it-IT" sz="1800" dirty="0" err="1" smtClean="0"/>
              <a:t>proper</a:t>
            </a:r>
            <a:r>
              <a:rPr lang="it-IT" sz="1800" dirty="0" smtClean="0"/>
              <a:t> time-</a:t>
            </a:r>
            <a:r>
              <a:rPr lang="it-IT" sz="1800" dirty="0" err="1" smtClean="0"/>
              <a:t>space</a:t>
            </a:r>
            <a:r>
              <a:rPr lang="it-IT" sz="1800" dirty="0" smtClean="0"/>
              <a:t> </a:t>
            </a:r>
            <a:r>
              <a:rPr lang="it-IT" sz="1800" dirty="0" err="1" smtClean="0"/>
              <a:t>granularity</a:t>
            </a:r>
            <a:r>
              <a:rPr lang="it-IT" sz="1800" dirty="0" smtClean="0"/>
              <a:t> to </a:t>
            </a:r>
            <a:r>
              <a:rPr lang="it-IT" sz="1800" dirty="0" err="1" smtClean="0"/>
              <a:t>guarantee</a:t>
            </a:r>
            <a:r>
              <a:rPr lang="it-IT" sz="1800" dirty="0" smtClean="0"/>
              <a:t> </a:t>
            </a:r>
            <a:r>
              <a:rPr lang="it-IT" sz="1800" dirty="0" err="1" smtClean="0"/>
              <a:t>risk</a:t>
            </a:r>
            <a:r>
              <a:rPr lang="it-IT" sz="1800" dirty="0" smtClean="0"/>
              <a:t> </a:t>
            </a:r>
            <a:r>
              <a:rPr lang="it-IT" sz="1800" dirty="0" err="1" smtClean="0"/>
              <a:t>reduction</a:t>
            </a:r>
            <a:r>
              <a:rPr lang="it-IT" sz="1800" dirty="0" smtClean="0"/>
              <a:t> in </a:t>
            </a:r>
            <a:r>
              <a:rPr lang="it-IT" sz="1800" dirty="0" err="1" smtClean="0"/>
              <a:t>several</a:t>
            </a:r>
            <a:r>
              <a:rPr lang="it-IT" sz="1800" dirty="0" smtClean="0"/>
              <a:t> </a:t>
            </a:r>
            <a:r>
              <a:rPr lang="it-IT" sz="1800" dirty="0" err="1" smtClean="0"/>
              <a:t>situations</a:t>
            </a:r>
            <a:r>
              <a:rPr lang="it-IT" sz="1800" dirty="0" smtClean="0"/>
              <a:t>             </a:t>
            </a:r>
            <a:endParaRPr lang="it-IT" sz="1800" dirty="0"/>
          </a:p>
          <a:p>
            <a:pPr marL="285750" indent="-285750">
              <a:spcAft>
                <a:spcPts val="1200"/>
              </a:spcAft>
              <a:buClr>
                <a:schemeClr val="accent2"/>
              </a:buClr>
              <a:buSzPct val="150000"/>
              <a:buFont typeface="Calibri" pitchFamily="34" charset="0"/>
              <a:buChar char="›"/>
            </a:pPr>
            <a:r>
              <a:rPr lang="en-US" sz="1800" dirty="0" smtClean="0"/>
              <a:t>Privacy by design</a:t>
            </a:r>
          </a:p>
          <a:p>
            <a:pPr marL="285750" indent="-285750">
              <a:spcAft>
                <a:spcPts val="1200"/>
              </a:spcAft>
              <a:buClr>
                <a:schemeClr val="accent2"/>
              </a:buClr>
              <a:buSzPct val="150000"/>
              <a:buFont typeface="Calibri" pitchFamily="34" charset="0"/>
              <a:buChar char="›"/>
            </a:pPr>
            <a:endParaRPr lang="it-IT" sz="1800" dirty="0"/>
          </a:p>
          <a:p>
            <a:r>
              <a:rPr lang="it-IT" sz="1800" dirty="0" smtClean="0"/>
              <a:t>Take-home </a:t>
            </a:r>
            <a:r>
              <a:rPr lang="it-IT" sz="1800" dirty="0" err="1" smtClean="0"/>
              <a:t>message</a:t>
            </a:r>
            <a:r>
              <a:rPr lang="it-IT" sz="1800" dirty="0" smtClean="0"/>
              <a:t>:</a:t>
            </a:r>
            <a:endParaRPr lang="it-IT" sz="1800" dirty="0" smtClean="0"/>
          </a:p>
          <a:p>
            <a:endParaRPr lang="it-IT" sz="1800" dirty="0"/>
          </a:p>
          <a:p>
            <a:pPr marL="285750" indent="-285750">
              <a:spcAft>
                <a:spcPts val="1200"/>
              </a:spcAft>
              <a:buClr>
                <a:schemeClr val="accent2"/>
              </a:buClr>
              <a:buSzPct val="150000"/>
              <a:buFont typeface="Calibri" pitchFamily="34" charset="0"/>
              <a:buChar char="›"/>
            </a:pPr>
            <a:r>
              <a:rPr lang="it-IT" sz="1800" dirty="0" err="1" smtClean="0"/>
              <a:t>Results</a:t>
            </a:r>
            <a:r>
              <a:rPr lang="it-IT" sz="1800" dirty="0" smtClean="0"/>
              <a:t> </a:t>
            </a:r>
            <a:r>
              <a:rPr lang="it-IT" sz="1800" dirty="0"/>
              <a:t>on privacy </a:t>
            </a:r>
            <a:r>
              <a:rPr lang="it-IT" sz="1800" dirty="0" err="1"/>
              <a:t>risk</a:t>
            </a:r>
            <a:r>
              <a:rPr lang="it-IT" sz="1800" dirty="0"/>
              <a:t> </a:t>
            </a:r>
            <a:r>
              <a:rPr lang="it-IT" sz="1800" dirty="0" err="1"/>
              <a:t>at</a:t>
            </a:r>
            <a:r>
              <a:rPr lang="it-IT" sz="1800" dirty="0"/>
              <a:t> NSI </a:t>
            </a:r>
            <a:r>
              <a:rPr lang="it-IT" sz="1800" dirty="0" err="1"/>
              <a:t>premises</a:t>
            </a:r>
            <a:r>
              <a:rPr lang="it-IT" sz="1800" dirty="0"/>
              <a:t> </a:t>
            </a:r>
            <a:r>
              <a:rPr lang="it-IT" sz="1800" dirty="0" err="1"/>
              <a:t>seem</a:t>
            </a:r>
            <a:r>
              <a:rPr lang="it-IT" sz="1800" dirty="0"/>
              <a:t> </a:t>
            </a:r>
            <a:r>
              <a:rPr lang="it-IT" sz="1800" dirty="0" err="1"/>
              <a:t>encouraging</a:t>
            </a:r>
            <a:r>
              <a:rPr lang="it-IT" sz="1800" dirty="0"/>
              <a:t> and </a:t>
            </a:r>
            <a:r>
              <a:rPr lang="it-IT" sz="1800" dirty="0" err="1"/>
              <a:t>comforting</a:t>
            </a:r>
            <a:r>
              <a:rPr lang="it-IT" sz="1800" dirty="0"/>
              <a:t> </a:t>
            </a:r>
            <a:endParaRPr lang="it-IT" sz="1800" dirty="0" smtClean="0"/>
          </a:p>
          <a:p>
            <a:pPr marL="285750" indent="-285750">
              <a:spcAft>
                <a:spcPts val="1200"/>
              </a:spcAft>
              <a:buClr>
                <a:schemeClr val="accent2"/>
              </a:buClr>
              <a:buSzPct val="150000"/>
              <a:buFont typeface="Calibri" pitchFamily="34" charset="0"/>
              <a:buChar char="›"/>
            </a:pPr>
            <a:r>
              <a:rPr lang="en-US" sz="1800" dirty="0" smtClean="0"/>
              <a:t>Caution if you have a </a:t>
            </a:r>
            <a:r>
              <a:rPr lang="en-US" sz="1800" smtClean="0"/>
              <a:t>jealous girlfriend!</a:t>
            </a:r>
            <a:endParaRPr lang="it-IT" sz="1800" dirty="0"/>
          </a:p>
          <a:p>
            <a:pPr marL="285750" indent="-285750">
              <a:buClr>
                <a:schemeClr val="accent2"/>
              </a:buClr>
              <a:buSzPct val="150000"/>
              <a:buFont typeface="Calibri" pitchFamily="34" charset="0"/>
              <a:buChar char="›"/>
            </a:pPr>
            <a:endParaRPr lang="it-IT" sz="1800" dirty="0" smtClean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</a:rPr>
              <a:t>Next steps and take-home message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154073" y="4645946"/>
            <a:ext cx="4255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Re-identification risk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with mobile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phone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data in Official Statistics</a:t>
            </a:r>
            <a:endParaRPr lang="en-US" altLang="it-IT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NTTS 2019 - </a:t>
            </a:r>
            <a:r>
              <a:rPr lang="it-IT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Brussels</a:t>
            </a: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12 March 2019</a:t>
            </a:r>
            <a:endParaRPr lang="it-IT" sz="1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36791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254125" y="1124300"/>
            <a:ext cx="7458074" cy="276998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Motivating factors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The </a:t>
            </a:r>
            <a:r>
              <a:rPr lang="en-US" sz="2000" dirty="0" smtClean="0"/>
              <a:t>data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The risk scenarios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First results 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it-IT" sz="2000" dirty="0" err="1" smtClean="0"/>
              <a:t>Next</a:t>
            </a:r>
            <a:r>
              <a:rPr lang="it-IT" sz="2000" dirty="0" smtClean="0"/>
              <a:t> </a:t>
            </a:r>
            <a:r>
              <a:rPr lang="it-IT" sz="2000" dirty="0" err="1" smtClean="0"/>
              <a:t>steps</a:t>
            </a:r>
            <a:r>
              <a:rPr lang="it-IT" sz="2000" dirty="0" smtClean="0"/>
              <a:t> and take-home </a:t>
            </a:r>
            <a:r>
              <a:rPr lang="it-IT" sz="2000" dirty="0" err="1" smtClean="0"/>
              <a:t>message</a:t>
            </a:r>
            <a:endParaRPr lang="it-IT" sz="2000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In </a:t>
            </a:r>
            <a:r>
              <a:rPr lang="it-IT" altLang="it-IT" sz="2000" b="1" dirty="0" err="1" smtClean="0">
                <a:solidFill>
                  <a:schemeClr val="bg1"/>
                </a:solidFill>
                <a:latin typeface="+mj-lt"/>
              </a:rPr>
              <a:t>this</a:t>
            </a: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it-IT" altLang="it-IT" sz="2000" b="1" dirty="0" err="1" smtClean="0">
                <a:solidFill>
                  <a:schemeClr val="bg1"/>
                </a:solidFill>
                <a:latin typeface="+mj-lt"/>
              </a:rPr>
              <a:t>presentation</a:t>
            </a: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: 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162540" y="4643933"/>
            <a:ext cx="4255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Re-identification risk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with mobile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phone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data in Official Statistics</a:t>
            </a:r>
            <a:endParaRPr lang="en-US" altLang="it-IT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NTTS 2019 - </a:t>
            </a:r>
            <a:r>
              <a:rPr lang="it-IT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Brussels</a:t>
            </a: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12 March 2019</a:t>
            </a:r>
            <a:endParaRPr lang="it-IT" sz="1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5917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04925" y="806800"/>
            <a:ext cx="7458074" cy="24929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US" sz="1800" dirty="0" smtClean="0"/>
          </a:p>
          <a:p>
            <a:r>
              <a:rPr lang="en-US" sz="1800" dirty="0" smtClean="0"/>
              <a:t>In </a:t>
            </a:r>
            <a:r>
              <a:rPr lang="en-GB" sz="1800" b="1" i="1" dirty="0" smtClean="0"/>
              <a:t>Unique </a:t>
            </a:r>
            <a:r>
              <a:rPr lang="en-GB" sz="1800" b="1" i="1" dirty="0"/>
              <a:t>in the crowd: The privacy bounds of human </a:t>
            </a:r>
            <a:r>
              <a:rPr lang="en-GB" sz="1800" b="1" i="1" dirty="0" smtClean="0"/>
              <a:t>mobility </a:t>
            </a:r>
            <a:r>
              <a:rPr lang="en-GB" sz="1800" dirty="0" smtClean="0"/>
              <a:t>(2013</a:t>
            </a:r>
            <a:r>
              <a:rPr lang="es-ES_tradnl" sz="1800" dirty="0" smtClean="0"/>
              <a:t>), </a:t>
            </a:r>
            <a:r>
              <a:rPr lang="es-ES_tradnl" sz="1800" dirty="0"/>
              <a:t>De Montjoye, </a:t>
            </a:r>
            <a:r>
              <a:rPr lang="es-ES_tradnl" sz="1800" dirty="0" smtClean="0"/>
              <a:t>Hidalgo, Verleysen &amp; Blondel </a:t>
            </a:r>
            <a:r>
              <a:rPr lang="en-US" sz="1800" dirty="0" smtClean="0"/>
              <a:t>claim </a:t>
            </a:r>
            <a:r>
              <a:rPr lang="en-US" sz="1800" dirty="0"/>
              <a:t>that </a:t>
            </a:r>
            <a:r>
              <a:rPr lang="en-US" sz="1800" dirty="0" smtClean="0"/>
              <a:t>mobility traces observed via Mobile Phone data are </a:t>
            </a:r>
            <a:r>
              <a:rPr lang="en-US" sz="1800" dirty="0"/>
              <a:t>highly unique, </a:t>
            </a:r>
            <a:r>
              <a:rPr lang="en-US" sz="1800" dirty="0" smtClean="0"/>
              <a:t>so re-identification </a:t>
            </a:r>
            <a:r>
              <a:rPr lang="en-US" sz="1800" dirty="0"/>
              <a:t>is easy using little outside </a:t>
            </a:r>
            <a:r>
              <a:rPr lang="en-US" sz="1800" dirty="0" smtClean="0"/>
              <a:t>information, that is 4 time space points allow us to uniquely identify the 95% of mobile phone users.</a:t>
            </a:r>
          </a:p>
          <a:p>
            <a:endParaRPr lang="it-IT" sz="1800" dirty="0"/>
          </a:p>
          <a:p>
            <a:r>
              <a:rPr lang="en-US" sz="1800" dirty="0"/>
              <a:t>Furthermore, by decreasing the spatial and temporal </a:t>
            </a:r>
            <a:r>
              <a:rPr lang="en-US" sz="1800" dirty="0" smtClean="0"/>
              <a:t>resolution, </a:t>
            </a:r>
            <a:r>
              <a:rPr lang="en-US" sz="1800" dirty="0"/>
              <a:t>the power of identification decays very slowly</a:t>
            </a:r>
            <a:endParaRPr lang="it-IT" sz="1800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Motivating factors: the MIT research</a:t>
            </a:r>
            <a:endParaRPr lang="en-US" altLang="it-IT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154073" y="4645946"/>
            <a:ext cx="4255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Re-identification risk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with mobile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phone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data in Official Statistics</a:t>
            </a:r>
            <a:endParaRPr lang="en-US" altLang="it-IT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NTTS 2019 - </a:t>
            </a:r>
            <a:r>
              <a:rPr lang="it-IT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Brussels</a:t>
            </a: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12 March 2019</a:t>
            </a:r>
            <a:endParaRPr lang="it-IT" sz="1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361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04925" y="806800"/>
            <a:ext cx="7458074" cy="37856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spcAft>
                <a:spcPts val="1200"/>
              </a:spcAft>
              <a:buClr>
                <a:schemeClr val="accent2"/>
              </a:buClr>
              <a:buSzPct val="150000"/>
              <a:buFont typeface="Calibri" pitchFamily="34" charset="0"/>
              <a:buChar char="›"/>
            </a:pPr>
            <a:r>
              <a:rPr lang="en-US" sz="1800" dirty="0" smtClean="0"/>
              <a:t>The </a:t>
            </a:r>
            <a:r>
              <a:rPr lang="en-US" sz="1800" dirty="0"/>
              <a:t>utility of </a:t>
            </a:r>
            <a:r>
              <a:rPr lang="en-US" sz="1800" dirty="0" smtClean="0"/>
              <a:t>Mobile Phone Data - MPD - should </a:t>
            </a:r>
            <a:r>
              <a:rPr lang="en-US" sz="1800" dirty="0"/>
              <a:t>be balanced by the risk for privacy violation of personal data. </a:t>
            </a:r>
            <a:endParaRPr lang="en-US" sz="1800" dirty="0" smtClean="0"/>
          </a:p>
          <a:p>
            <a:pPr marL="285750" indent="-285750">
              <a:spcAft>
                <a:spcPts val="1200"/>
              </a:spcAft>
              <a:buClr>
                <a:schemeClr val="accent2"/>
              </a:buClr>
              <a:buSzPct val="150000"/>
              <a:buFont typeface="Calibri" pitchFamily="34" charset="0"/>
              <a:buChar char="›"/>
            </a:pPr>
            <a:r>
              <a:rPr lang="en-US" sz="1800" dirty="0" smtClean="0"/>
              <a:t>Even </a:t>
            </a:r>
            <a:r>
              <a:rPr lang="en-US" sz="1800" dirty="0"/>
              <a:t>if MPD are provided without direct identifiers (e.g. name, surname, </a:t>
            </a:r>
            <a:r>
              <a:rPr lang="en-US" sz="1800" dirty="0" smtClean="0"/>
              <a:t>personal </a:t>
            </a:r>
            <a:r>
              <a:rPr lang="en-US" sz="1800" dirty="0"/>
              <a:t>tax </a:t>
            </a:r>
            <a:r>
              <a:rPr lang="en-US" sz="1800" dirty="0" smtClean="0"/>
              <a:t>code, SIM) </a:t>
            </a:r>
            <a:r>
              <a:rPr lang="en-US" sz="1800" dirty="0"/>
              <a:t>we cannot state they are </a:t>
            </a:r>
            <a:r>
              <a:rPr lang="en-US" sz="1800" dirty="0" smtClean="0"/>
              <a:t>anonymous, it </a:t>
            </a:r>
            <a:r>
              <a:rPr lang="en-US" sz="1800" dirty="0"/>
              <a:t>is possible to isolate a subject in a MPD database or </a:t>
            </a:r>
            <a:r>
              <a:rPr lang="en-US" sz="1800" dirty="0" smtClean="0"/>
              <a:t>to link </a:t>
            </a:r>
            <a:r>
              <a:rPr lang="en-US" sz="1800" dirty="0"/>
              <a:t>the MPD to subjects in different </a:t>
            </a:r>
            <a:r>
              <a:rPr lang="en-US" sz="1800" dirty="0" smtClean="0"/>
              <a:t>databases.</a:t>
            </a:r>
          </a:p>
          <a:p>
            <a:pPr marL="285750" indent="-285750">
              <a:spcAft>
                <a:spcPts val="1200"/>
              </a:spcAft>
              <a:buClr>
                <a:schemeClr val="accent2"/>
              </a:buClr>
              <a:buSzPct val="150000"/>
              <a:buFont typeface="Calibri" pitchFamily="34" charset="0"/>
              <a:buChar char="›"/>
            </a:pPr>
            <a:r>
              <a:rPr lang="en-US" sz="1800" dirty="0" smtClean="0"/>
              <a:t>So</a:t>
            </a:r>
            <a:r>
              <a:rPr lang="en-US" sz="1800" dirty="0"/>
              <a:t>, according to the </a:t>
            </a:r>
            <a:r>
              <a:rPr lang="en-US" sz="1800" dirty="0" smtClean="0"/>
              <a:t>GDPR, MPD </a:t>
            </a:r>
            <a:r>
              <a:rPr lang="en-US" sz="1800" dirty="0"/>
              <a:t>should be considered as personal </a:t>
            </a:r>
            <a:r>
              <a:rPr lang="en-US" sz="1800" dirty="0" smtClean="0"/>
              <a:t>data</a:t>
            </a:r>
          </a:p>
          <a:p>
            <a:endParaRPr lang="en-US" sz="1800" dirty="0"/>
          </a:p>
          <a:p>
            <a:r>
              <a:rPr lang="en-US" sz="1800" dirty="0" smtClean="0"/>
              <a:t> </a:t>
            </a:r>
          </a:p>
          <a:p>
            <a:r>
              <a:rPr lang="en-US" sz="1800" dirty="0" smtClean="0"/>
              <a:t>we need an </a:t>
            </a:r>
            <a:r>
              <a:rPr lang="en-US" sz="1800" dirty="0"/>
              <a:t>evaluation of the risk of re-identifying a person, even if personal data has been de-identified, encrypted or </a:t>
            </a:r>
            <a:r>
              <a:rPr lang="en-US" sz="1800" dirty="0" smtClean="0"/>
              <a:t>pseudo-</a:t>
            </a:r>
            <a:r>
              <a:rPr lang="en-US" sz="1800" dirty="0" err="1" smtClean="0"/>
              <a:t>anonymised</a:t>
            </a:r>
            <a:r>
              <a:rPr lang="en-US" sz="1800" dirty="0"/>
              <a:t>. </a:t>
            </a:r>
            <a:endParaRPr lang="en-US" sz="1800" dirty="0" smtClean="0"/>
          </a:p>
          <a:p>
            <a:endParaRPr lang="en-US" sz="1800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</a:rPr>
              <a:t>Motivating factors: </a:t>
            </a:r>
            <a:r>
              <a:rPr lang="en-US" altLang="it-IT" sz="2000" b="1" dirty="0" smtClean="0">
                <a:solidFill>
                  <a:schemeClr val="bg1"/>
                </a:solidFill>
              </a:rPr>
              <a:t>GDPR and public awareness on privacy risk</a:t>
            </a:r>
            <a:endParaRPr lang="en-US" altLang="it-IT" sz="2000" b="1" dirty="0">
              <a:solidFill>
                <a:schemeClr val="bg1"/>
              </a:solidFill>
            </a:endParaRPr>
          </a:p>
        </p:txBody>
      </p:sp>
      <p:sp>
        <p:nvSpPr>
          <p:cNvPr id="4" name="Freccia in giù 3"/>
          <p:cNvSpPr/>
          <p:nvPr/>
        </p:nvSpPr>
        <p:spPr>
          <a:xfrm>
            <a:off x="4359683" y="3232150"/>
            <a:ext cx="409168" cy="412750"/>
          </a:xfrm>
          <a:prstGeom prst="downArrow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asellaDiTesto 10"/>
          <p:cNvSpPr txBox="1"/>
          <p:nvPr/>
        </p:nvSpPr>
        <p:spPr>
          <a:xfrm>
            <a:off x="1154073" y="4645946"/>
            <a:ext cx="4255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Re-identification risk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with mobile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phone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data in Official Statistics</a:t>
            </a:r>
            <a:endParaRPr lang="en-US" altLang="it-IT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NTTS 2019 - </a:t>
            </a:r>
            <a:r>
              <a:rPr lang="it-IT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Brussels</a:t>
            </a: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12 March 2019</a:t>
            </a:r>
            <a:endParaRPr lang="it-IT" sz="1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15641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04925" y="806800"/>
            <a:ext cx="7458074" cy="35394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US" sz="1800" dirty="0" smtClean="0"/>
              <a:t>In </a:t>
            </a:r>
            <a:r>
              <a:rPr lang="en-US" sz="1800" dirty="0"/>
              <a:t>the </a:t>
            </a:r>
            <a:r>
              <a:rPr lang="en-US" sz="1800" dirty="0" smtClean="0"/>
              <a:t>CDRs, </a:t>
            </a:r>
            <a:r>
              <a:rPr lang="en-US" sz="1800" dirty="0"/>
              <a:t>we </a:t>
            </a:r>
            <a:r>
              <a:rPr lang="en-US" sz="1800" dirty="0" smtClean="0"/>
              <a:t>have:</a:t>
            </a:r>
          </a:p>
          <a:p>
            <a:pPr algn="just">
              <a:spcBef>
                <a:spcPts val="1200"/>
              </a:spcBef>
            </a:pPr>
            <a:endParaRPr lang="en-US" sz="1800" dirty="0" smtClean="0"/>
          </a:p>
          <a:p>
            <a:pPr marL="285750" indent="-285750" algn="just">
              <a:spcBef>
                <a:spcPts val="1200"/>
              </a:spcBef>
              <a:buFontTx/>
              <a:buChar char="-"/>
            </a:pPr>
            <a:r>
              <a:rPr lang="en-US" sz="1800" dirty="0"/>
              <a:t>the anonymous (encrypted) SIM (Subscriber Identity Module) who makes the calls, </a:t>
            </a:r>
          </a:p>
          <a:p>
            <a:pPr marL="285750" indent="-285750" algn="just">
              <a:spcBef>
                <a:spcPts val="1200"/>
              </a:spcBef>
              <a:buFontTx/>
              <a:buChar char="-"/>
            </a:pPr>
            <a:r>
              <a:rPr lang="en-US" sz="1800" dirty="0" smtClean="0"/>
              <a:t>the </a:t>
            </a:r>
            <a:r>
              <a:rPr lang="en-US" sz="1800" dirty="0"/>
              <a:t>type of </a:t>
            </a:r>
            <a:r>
              <a:rPr lang="en-US" sz="1800" dirty="0" smtClean="0"/>
              <a:t>CDRs: call-in and text mess/SMS</a:t>
            </a:r>
          </a:p>
          <a:p>
            <a:pPr marL="285750" indent="-285750" algn="just">
              <a:spcBef>
                <a:spcPts val="1200"/>
              </a:spcBef>
              <a:buFontTx/>
              <a:buChar char="-"/>
            </a:pPr>
            <a:r>
              <a:rPr lang="en-US" sz="1800" dirty="0" smtClean="0"/>
              <a:t>time </a:t>
            </a:r>
            <a:r>
              <a:rPr lang="en-US" sz="1800" dirty="0"/>
              <a:t>of the </a:t>
            </a:r>
            <a:r>
              <a:rPr lang="en-US" sz="1800" dirty="0" smtClean="0"/>
              <a:t>event: day, hour, minute, second of call start and call duration </a:t>
            </a:r>
            <a:endParaRPr lang="en-US" sz="1800" dirty="0"/>
          </a:p>
          <a:p>
            <a:pPr marL="285750" indent="-285750">
              <a:spcBef>
                <a:spcPts val="1200"/>
              </a:spcBef>
              <a:buFont typeface="Calibri" pitchFamily="34" charset="0"/>
              <a:buChar char="⁻"/>
            </a:pPr>
            <a:r>
              <a:rPr lang="en-US" sz="1800" dirty="0"/>
              <a:t>the </a:t>
            </a:r>
            <a:r>
              <a:rPr lang="en-US" sz="1800" dirty="0" err="1"/>
              <a:t>localisation</a:t>
            </a:r>
            <a:r>
              <a:rPr lang="en-US" sz="1800" dirty="0"/>
              <a:t>: a passive </a:t>
            </a:r>
            <a:r>
              <a:rPr lang="en-US" sz="1800" dirty="0" err="1"/>
              <a:t>localisation</a:t>
            </a:r>
            <a:r>
              <a:rPr lang="en-US" sz="1800" dirty="0"/>
              <a:t> corresponding to the antenna/sector code to which the calling device and the call end antenna has been linked</a:t>
            </a:r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The data: Call Detail Records (CDRs)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1154073" y="4645946"/>
            <a:ext cx="4255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Re-identification risk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with mobile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phone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data in Official Statistics</a:t>
            </a:r>
            <a:endParaRPr lang="en-US" altLang="it-IT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NTTS 2019 - </a:t>
            </a:r>
            <a:r>
              <a:rPr lang="it-IT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Brussels</a:t>
            </a: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12 March 2019</a:t>
            </a:r>
            <a:endParaRPr lang="it-IT" sz="1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01464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The data at a glance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926" y="575733"/>
            <a:ext cx="7312024" cy="436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8115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04925" y="806800"/>
            <a:ext cx="7458074" cy="28007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914400">
              <a:defRPr/>
            </a:pPr>
            <a:r>
              <a:rPr lang="en-US" sz="1800" dirty="0" smtClean="0"/>
              <a:t>The </a:t>
            </a:r>
            <a:r>
              <a:rPr lang="en-US" sz="1800" b="1" dirty="0"/>
              <a:t>re-identification or indirect identification</a:t>
            </a:r>
            <a:r>
              <a:rPr lang="en-US" sz="1800" dirty="0" smtClean="0"/>
              <a:t> of </a:t>
            </a:r>
            <a:r>
              <a:rPr lang="en-US" sz="1800" dirty="0"/>
              <a:t>personal data may take place whenever it is possible to isolate some or all records which identify an individual in the data set (singling out of a record), or to link, at least, two records concerning the same individual in the same database or in two different databases (“</a:t>
            </a:r>
            <a:r>
              <a:rPr lang="en-US" sz="1800" dirty="0" err="1"/>
              <a:t>linkability</a:t>
            </a:r>
            <a:r>
              <a:rPr lang="en-US" sz="1800" dirty="0"/>
              <a:t>” of two records). </a:t>
            </a:r>
            <a:endParaRPr lang="en-US" sz="1800" dirty="0" smtClean="0"/>
          </a:p>
          <a:p>
            <a:pPr algn="just" defTabSz="914400">
              <a:defRPr/>
            </a:pPr>
            <a:endParaRPr lang="it-IT" sz="1800" dirty="0"/>
          </a:p>
          <a:p>
            <a:pPr>
              <a:spcAft>
                <a:spcPts val="1200"/>
              </a:spcAft>
            </a:pPr>
            <a:r>
              <a:rPr lang="it-IT" sz="1800" dirty="0" smtClean="0"/>
              <a:t>To </a:t>
            </a:r>
            <a:r>
              <a:rPr lang="it-IT" sz="1800" dirty="0" err="1" smtClean="0"/>
              <a:t>measure</a:t>
            </a:r>
            <a:r>
              <a:rPr lang="it-IT" sz="1800" dirty="0" smtClean="0"/>
              <a:t> the re-</a:t>
            </a:r>
            <a:r>
              <a:rPr lang="it-IT" sz="1800" dirty="0" err="1" smtClean="0"/>
              <a:t>identification</a:t>
            </a:r>
            <a:r>
              <a:rPr lang="it-IT" sz="1800" dirty="0" smtClean="0"/>
              <a:t> </a:t>
            </a:r>
            <a:r>
              <a:rPr lang="it-IT" sz="1800" dirty="0" err="1" smtClean="0"/>
              <a:t>risk</a:t>
            </a:r>
            <a:r>
              <a:rPr lang="it-IT" sz="1800" dirty="0" smtClean="0"/>
              <a:t> </a:t>
            </a:r>
            <a:r>
              <a:rPr lang="it-IT" sz="1800" dirty="0" err="1" smtClean="0"/>
              <a:t>we</a:t>
            </a:r>
            <a:r>
              <a:rPr lang="it-IT" sz="1800" dirty="0" smtClean="0"/>
              <a:t> </a:t>
            </a:r>
            <a:r>
              <a:rPr lang="it-IT" sz="1800" dirty="0" err="1" smtClean="0"/>
              <a:t>need</a:t>
            </a:r>
            <a:r>
              <a:rPr lang="it-IT" sz="1800" dirty="0" smtClean="0"/>
              <a:t> to </a:t>
            </a:r>
            <a:r>
              <a:rPr lang="it-IT" sz="1800" dirty="0" err="1" smtClean="0"/>
              <a:t>identify</a:t>
            </a:r>
            <a:r>
              <a:rPr lang="it-IT" sz="1800" dirty="0" smtClean="0"/>
              <a:t> a </a:t>
            </a:r>
            <a:r>
              <a:rPr lang="it-IT" sz="1800" dirty="0" err="1" smtClean="0"/>
              <a:t>risk</a:t>
            </a:r>
            <a:r>
              <a:rPr lang="it-IT" sz="1800" dirty="0" smtClean="0"/>
              <a:t> scenario: </a:t>
            </a:r>
          </a:p>
          <a:p>
            <a:pPr>
              <a:spcAft>
                <a:spcPts val="1200"/>
              </a:spcAft>
            </a:pPr>
            <a:r>
              <a:rPr lang="it-IT" sz="1800" dirty="0" smtClean="0"/>
              <a:t>1. the </a:t>
            </a:r>
            <a:r>
              <a:rPr lang="it-IT" sz="1800" dirty="0" err="1" smtClean="0"/>
              <a:t>attacker</a:t>
            </a:r>
            <a:r>
              <a:rPr lang="it-IT" sz="1800" dirty="0" smtClean="0"/>
              <a:t>/intruder and </a:t>
            </a:r>
            <a:r>
              <a:rPr lang="it-IT" sz="1800" dirty="0" err="1" smtClean="0"/>
              <a:t>how</a:t>
            </a:r>
            <a:r>
              <a:rPr lang="it-IT" sz="1800" dirty="0" smtClean="0"/>
              <a:t> he/</a:t>
            </a:r>
            <a:r>
              <a:rPr lang="it-IT" sz="1800" dirty="0" err="1" smtClean="0"/>
              <a:t>she</a:t>
            </a:r>
            <a:r>
              <a:rPr lang="it-IT" sz="1800" dirty="0" smtClean="0"/>
              <a:t> </a:t>
            </a:r>
            <a:r>
              <a:rPr lang="it-IT" sz="1800" dirty="0" err="1" smtClean="0"/>
              <a:t>acts</a:t>
            </a:r>
            <a:r>
              <a:rPr lang="it-IT" sz="1800" dirty="0" smtClean="0"/>
              <a:t>;</a:t>
            </a:r>
          </a:p>
          <a:p>
            <a:pPr>
              <a:spcAft>
                <a:spcPts val="1200"/>
              </a:spcAft>
            </a:pPr>
            <a:r>
              <a:rPr lang="it-IT" sz="1800" dirty="0" smtClean="0"/>
              <a:t>2. the </a:t>
            </a:r>
            <a:r>
              <a:rPr lang="it-IT" sz="1800" dirty="0" err="1" smtClean="0"/>
              <a:t>external</a:t>
            </a:r>
            <a:r>
              <a:rPr lang="it-IT" sz="1800" dirty="0" smtClean="0"/>
              <a:t>/background </a:t>
            </a:r>
            <a:r>
              <a:rPr lang="it-IT" sz="1800" dirty="0" err="1" smtClean="0"/>
              <a:t>knowledge</a:t>
            </a:r>
            <a:r>
              <a:rPr lang="it-IT" sz="1800" dirty="0" smtClean="0"/>
              <a:t> the </a:t>
            </a:r>
            <a:r>
              <a:rPr lang="it-IT" sz="1800" dirty="0" err="1" smtClean="0"/>
              <a:t>attacker</a:t>
            </a:r>
            <a:r>
              <a:rPr lang="it-IT" sz="1800" dirty="0" smtClean="0"/>
              <a:t> </a:t>
            </a:r>
            <a:r>
              <a:rPr lang="it-IT" sz="1800" dirty="0" err="1" smtClean="0"/>
              <a:t>has</a:t>
            </a:r>
            <a:r>
              <a:rPr lang="it-IT" sz="1800" dirty="0" smtClean="0"/>
              <a:t>.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The </a:t>
            </a: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risk of re-identification for mobile phone data 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1154073" y="4645946"/>
            <a:ext cx="4255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Re-identification risk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with mobile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phone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data in Official Statistics</a:t>
            </a:r>
            <a:endParaRPr lang="en-US" altLang="it-IT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NTTS 2019 - </a:t>
            </a:r>
            <a:r>
              <a:rPr lang="it-IT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Brussels</a:t>
            </a: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12 March 2019</a:t>
            </a:r>
            <a:endParaRPr lang="it-IT" sz="1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55882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04925" y="806800"/>
            <a:ext cx="7458074" cy="36009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US" sz="1800" dirty="0" smtClean="0"/>
          </a:p>
          <a:p>
            <a:r>
              <a:rPr lang="en-US" sz="1800" dirty="0" smtClean="0"/>
              <a:t>We consider 2 possible attacks: </a:t>
            </a:r>
          </a:p>
          <a:p>
            <a:endParaRPr lang="en-US" sz="1800" dirty="0" smtClean="0"/>
          </a:p>
          <a:p>
            <a:pPr lvl="0"/>
            <a:r>
              <a:rPr lang="en-US" sz="1800" dirty="0" smtClean="0"/>
              <a:t>Attack 1: the “nosey </a:t>
            </a:r>
            <a:r>
              <a:rPr lang="en-US" sz="1800" dirty="0" err="1" smtClean="0"/>
              <a:t>neighbour</a:t>
            </a:r>
            <a:r>
              <a:rPr lang="en-US" sz="1800" dirty="0" smtClean="0"/>
              <a:t> adversary”, that is the attacker has private information on single </a:t>
            </a:r>
            <a:r>
              <a:rPr lang="en-US" sz="1800" dirty="0" smtClean="0"/>
              <a:t>person and </a:t>
            </a:r>
            <a:r>
              <a:rPr lang="en-US" sz="1800" dirty="0" smtClean="0"/>
              <a:t>want to identify a specific person in MPD to obtain further details on his/her habits. 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Attack 2: the “journalist adversary”, that is the attacker has information on the entire population, a micro or aggregate level and want to isolate or link these info with the MPD. 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We explicitly consider an attack where the external knowledge is represented  by the </a:t>
            </a:r>
            <a:r>
              <a:rPr lang="en-US" sz="1800" dirty="0" err="1" smtClean="0"/>
              <a:t>microdata</a:t>
            </a:r>
            <a:r>
              <a:rPr lang="en-US" sz="1800" dirty="0" smtClean="0"/>
              <a:t> available at the </a:t>
            </a:r>
            <a:r>
              <a:rPr lang="en-US" sz="1800" dirty="0" err="1" smtClean="0"/>
              <a:t>Istat</a:t>
            </a:r>
            <a:r>
              <a:rPr lang="en-US" sz="1800" dirty="0" smtClean="0"/>
              <a:t> premises. </a:t>
            </a:r>
            <a:endParaRPr lang="en-US" sz="1800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54073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228725" y="133977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Risk scenarios 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1154073" y="4645946"/>
            <a:ext cx="4255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Re-identification risk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with mobile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phone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data in Official Statistics</a:t>
            </a:r>
            <a:endParaRPr lang="en-US" altLang="it-IT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NTTS 2019 - </a:t>
            </a:r>
            <a:r>
              <a:rPr lang="it-IT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Brussels</a:t>
            </a: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12 March 2019</a:t>
            </a:r>
            <a:endParaRPr lang="it-IT" sz="1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5069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Scenario #1</a:t>
            </a:r>
            <a:endParaRPr lang="en-US" altLang="it-IT" sz="20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60" y="954088"/>
            <a:ext cx="7835039" cy="3469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2374900" y="2832101"/>
            <a:ext cx="965200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1500" dirty="0" smtClean="0"/>
              <a:t>27/01/19</a:t>
            </a:r>
          </a:p>
          <a:p>
            <a:r>
              <a:rPr lang="it-IT" sz="1500" dirty="0" smtClean="0"/>
              <a:t>17/02/19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7657490" y="3856742"/>
            <a:ext cx="9652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18/02/19</a:t>
            </a:r>
          </a:p>
          <a:p>
            <a:r>
              <a:rPr lang="it-IT" sz="1400" dirty="0" smtClean="0"/>
              <a:t>24/02/19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1154073" y="4645946"/>
            <a:ext cx="4255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Re-identification risk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with mobile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phone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data in Official Statistics</a:t>
            </a:r>
            <a:endParaRPr lang="en-US" altLang="it-IT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NTTS 2019 - </a:t>
            </a:r>
            <a:r>
              <a:rPr lang="it-IT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Brussels</a:t>
            </a: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12 March 2019</a:t>
            </a:r>
            <a:endParaRPr lang="it-IT" sz="1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20045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ttoCategoria xmlns="679261c3-551f-4e86-913f-177e0e529669">-</SottoCategoria>
    <Categoria xmlns="c58f2efd-82a8-4ecf-b395-8c25e928921d">Power Point</Categoria>
    <_dlc_DocId xmlns="459159c4-d20a-4ff3-9b11-fbd127bd52e5">INTRANET-14-77</_dlc_DocId>
    <_dlc_DocIdUrl xmlns="459159c4-d20a-4ff3-9b11-fbd127bd52e5">
      <Url>https://intranet.istat.it/Collaborativi/_layouts/15/DocIdRedir.aspx?ID=INTRANET-14-77</Url>
      <Description>INTRANET-14-77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61A2BE3120D674DA36C11D6006822D4" ma:contentTypeVersion="3" ma:contentTypeDescription="Creare un nuovo documento." ma:contentTypeScope="" ma:versionID="2ad8b07f9840a1ce9cd199d874146b74">
  <xsd:schema xmlns:xsd="http://www.w3.org/2001/XMLSchema" xmlns:xs="http://www.w3.org/2001/XMLSchema" xmlns:p="http://schemas.microsoft.com/office/2006/metadata/properties" xmlns:ns2="c58f2efd-82a8-4ecf-b395-8c25e928921d" xmlns:ns3="459159c4-d20a-4ff3-9b11-fbd127bd52e5" xmlns:ns4="679261c3-551f-4e86-913f-177e0e529669" targetNamespace="http://schemas.microsoft.com/office/2006/metadata/properties" ma:root="true" ma:fieldsID="fffb0e16fb90ffea59fef1085e90ecca" ns2:_="" ns3:_="" ns4:_="">
    <xsd:import namespace="c58f2efd-82a8-4ecf-b395-8c25e928921d"/>
    <xsd:import namespace="459159c4-d20a-4ff3-9b11-fbd127bd52e5"/>
    <xsd:import namespace="679261c3-551f-4e86-913f-177e0e529669"/>
    <xsd:element name="properties">
      <xsd:complexType>
        <xsd:sequence>
          <xsd:element name="documentManagement">
            <xsd:complexType>
              <xsd:all>
                <xsd:element ref="ns2:Categoria"/>
                <xsd:element ref="ns3:_dlc_DocId" minOccurs="0"/>
                <xsd:element ref="ns3:_dlc_DocIdUrl" minOccurs="0"/>
                <xsd:element ref="ns3:_dlc_DocIdPersistId" minOccurs="0"/>
                <xsd:element ref="ns4:SottoCategori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8f2efd-82a8-4ecf-b395-8c25e928921d" elementFormDefault="qualified">
    <xsd:import namespace="http://schemas.microsoft.com/office/2006/documentManagement/types"/>
    <xsd:import namespace="http://schemas.microsoft.com/office/infopath/2007/PartnerControls"/>
    <xsd:element name="Categoria" ma:index="8" ma:displayName="Categoria" ma:default="Logo" ma:format="Dropdown" ma:internalName="Categoria">
      <xsd:simpleType>
        <xsd:restriction base="dms:Choice">
          <xsd:enumeration value="Logo"/>
          <xsd:enumeration value="Carta intestata con protocollo"/>
          <xsd:enumeration value="Carta intestata senza protocollo"/>
          <xsd:enumeration value="Power Point"/>
          <xsd:enumeration value="Libri digitali e cartacei"/>
          <xsd:enumeration value="Tavole di dati online"/>
          <xsd:enumeration value="Grafici interattivi"/>
          <xsd:enumeration value="Strumenti di comunicazione per i Censimenti permanenti"/>
          <xsd:enumeration value="Strumenti di comunicazione relativi al Censimento generale dell'Agricoltura 2020"/>
          <xsd:enumeration value="Censimenti permanenti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159c4-d20a-4ff3-9b11-fbd127bd52e5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Valore ID documento" ma:description="Valore dell'ID documento assegnato all'elemento." ma:internalName="_dlc_DocId" ma:readOnly="true">
      <xsd:simpleType>
        <xsd:restriction base="dms:Text"/>
      </xsd:simpleType>
    </xsd:element>
    <xsd:element name="_dlc_DocIdUrl" ma:index="10" nillable="true" ma:displayName="ID documento" ma:description="Collegamento permanente al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261c3-551f-4e86-913f-177e0e529669" elementFormDefault="qualified">
    <xsd:import namespace="http://schemas.microsoft.com/office/2006/documentManagement/types"/>
    <xsd:import namespace="http://schemas.microsoft.com/office/infopath/2007/PartnerControls"/>
    <xsd:element name="SottoCategoria" ma:index="12" nillable="true" ma:displayName="Sottocategoria" ma:default="-" ma:format="Dropdown" ma:internalName="SottoCategoria">
      <xsd:simpleType>
        <xsd:restriction base="dms:Choice">
          <xsd:enumeration value="-"/>
          <xsd:enumeration value="1- CP Generico"/>
          <xsd:enumeration value="2- CP Popolazione"/>
          <xsd:enumeration value="3- CP Imprese"/>
          <xsd:enumeration value="4- CP Istituzioni pubbliche"/>
          <xsd:enumeration value="5- CP Istituzioni non profit"/>
          <xsd:enumeration value="6- CP Agricoltura"/>
          <xsd:enumeration value="7- CP Agricoltura2020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E1E69A-D261-41D1-B2E5-EDFC0C28DA6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A0E81DE-5F0B-421A-93B4-EF95C1639E19}">
  <ds:schemaRefs>
    <ds:schemaRef ds:uri="http://schemas.openxmlformats.org/package/2006/metadata/core-properties"/>
    <ds:schemaRef ds:uri="http://schemas.microsoft.com/office/infopath/2007/PartnerControls"/>
    <ds:schemaRef ds:uri="c58f2efd-82a8-4ecf-b395-8c25e928921d"/>
    <ds:schemaRef ds:uri="http://schemas.microsoft.com/office/2006/documentManagement/types"/>
    <ds:schemaRef ds:uri="http://schemas.microsoft.com/office/2006/metadata/properties"/>
    <ds:schemaRef ds:uri="http://purl.org/dc/terms/"/>
    <ds:schemaRef ds:uri="http://www.w3.org/XML/1998/namespace"/>
    <ds:schemaRef ds:uri="http://purl.org/dc/elements/1.1/"/>
    <ds:schemaRef ds:uri="679261c3-551f-4e86-913f-177e0e529669"/>
    <ds:schemaRef ds:uri="459159c4-d20a-4ff3-9b11-fbd127bd52e5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C1F3400-3218-46A8-B7DF-4CAC3240349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DAAA0DE0-1792-4461-8C0E-C44FDC2F5E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8f2efd-82a8-4ecf-b395-8c25e928921d"/>
    <ds:schemaRef ds:uri="459159c4-d20a-4ff3-9b11-fbd127bd52e5"/>
    <ds:schemaRef ds:uri="679261c3-551f-4e86-913f-177e0e5296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14733</TotalTime>
  <Words>1755</Words>
  <Application>Microsoft Office PowerPoint</Application>
  <PresentationFormat>Presentazione su schermo (16:9)</PresentationFormat>
  <Paragraphs>207</Paragraphs>
  <Slides>17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slide</dc:title>
  <dc:creator>elena grimaccia</dc:creator>
  <cp:lastModifiedBy>Tiziana Tuoto</cp:lastModifiedBy>
  <cp:revision>1337</cp:revision>
  <cp:lastPrinted>2019-02-15T16:52:21Z</cp:lastPrinted>
  <dcterms:created xsi:type="dcterms:W3CDTF">2015-05-13T08:31:54Z</dcterms:created>
  <dcterms:modified xsi:type="dcterms:W3CDTF">2019-03-01T10:58:01Z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0x010100661A2BE3120D674DA36C11D6006822D4</vt:lpwstr>
  </property>
  <property fmtid="{D5CDD505-2E9C-101B-9397-08002B2CF9AE}" pid="3" name="_dlc_DocIdItemGuid">
    <vt:lpwstr>9e0de80d-cc6b-4586-a7d5-f445339ce8d5</vt:lpwstr>
  </property>
</Properties>
</file>