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364" r:id="rId2"/>
    <p:sldId id="335" r:id="rId3"/>
    <p:sldId id="336" r:id="rId4"/>
    <p:sldId id="339" r:id="rId5"/>
    <p:sldId id="378" r:id="rId6"/>
    <p:sldId id="379" r:id="rId7"/>
    <p:sldId id="366" r:id="rId8"/>
    <p:sldId id="377" r:id="rId9"/>
    <p:sldId id="371" r:id="rId10"/>
    <p:sldId id="373" r:id="rId11"/>
    <p:sldId id="358" r:id="rId12"/>
    <p:sldId id="375" r:id="rId13"/>
    <p:sldId id="359" r:id="rId14"/>
    <p:sldId id="380" r:id="rId15"/>
    <p:sldId id="376" r:id="rId16"/>
    <p:sldId id="331" r:id="rId17"/>
    <p:sldId id="374" r:id="rId18"/>
    <p:sldId id="361" r:id="rId19"/>
  </p:sldIdLst>
  <p:sldSz cx="9144000" cy="6858000" type="screen4x3"/>
  <p:notesSz cx="10233025" cy="7102475"/>
  <p:defaultTex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7F142A"/>
    <a:srgbClr val="5051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60" autoAdjust="0"/>
  </p:normalViewPr>
  <p:slideViewPr>
    <p:cSldViewPr snapToGrid="0" snapToObjects="1">
      <p:cViewPr>
        <p:scale>
          <a:sx n="80" d="100"/>
          <a:sy n="80" d="100"/>
        </p:scale>
        <p:origin x="-946" y="-62"/>
      </p:cViewPr>
      <p:guideLst>
        <p:guide orient="horz" pos="1354"/>
        <p:guide pos="57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4434921" cy="35479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795818" y="0"/>
            <a:ext cx="4434921" cy="354793"/>
          </a:xfrm>
          <a:prstGeom prst="rect">
            <a:avLst/>
          </a:prstGeom>
        </p:spPr>
        <p:txBody>
          <a:bodyPr vert="horz" lIns="91440" tIns="45720" rIns="91440" bIns="45720" rtlCol="0"/>
          <a:lstStyle>
            <a:lvl1pPr algn="r">
              <a:defRPr sz="1200"/>
            </a:lvl1pPr>
          </a:lstStyle>
          <a:p>
            <a:fld id="{5212ECAD-8D27-4402-A5D1-701AB9DCFC9F}" type="datetimeFigureOut">
              <a:rPr lang="it-IT" smtClean="0"/>
              <a:pPr/>
              <a:t>12/03/2019</a:t>
            </a:fld>
            <a:endParaRPr lang="it-IT"/>
          </a:p>
        </p:txBody>
      </p:sp>
      <p:sp>
        <p:nvSpPr>
          <p:cNvPr id="4" name="Segnaposto piè di pagina 3"/>
          <p:cNvSpPr>
            <a:spLocks noGrp="1"/>
          </p:cNvSpPr>
          <p:nvPr>
            <p:ph type="ftr" sz="quarter" idx="2"/>
          </p:nvPr>
        </p:nvSpPr>
        <p:spPr>
          <a:xfrm>
            <a:off x="1" y="6746581"/>
            <a:ext cx="4434921" cy="354793"/>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795818" y="6746581"/>
            <a:ext cx="4434921" cy="354793"/>
          </a:xfrm>
          <a:prstGeom prst="rect">
            <a:avLst/>
          </a:prstGeom>
        </p:spPr>
        <p:txBody>
          <a:bodyPr vert="horz" lIns="91440" tIns="45720" rIns="91440" bIns="45720" rtlCol="0" anchor="b"/>
          <a:lstStyle>
            <a:lvl1pPr algn="r">
              <a:defRPr sz="1200"/>
            </a:lvl1pPr>
          </a:lstStyle>
          <a:p>
            <a:fld id="{7B6C15BC-064C-4F3F-A1EB-3B66C6127B74}" type="slidenum">
              <a:rPr lang="it-IT" smtClean="0"/>
              <a:pPr/>
              <a:t>‹N›</a:t>
            </a:fld>
            <a:endParaRPr lang="it-IT"/>
          </a:p>
        </p:txBody>
      </p:sp>
    </p:spTree>
    <p:extLst>
      <p:ext uri="{BB962C8B-B14F-4D97-AF65-F5344CB8AC3E}">
        <p14:creationId xmlns:p14="http://schemas.microsoft.com/office/powerpoint/2010/main" val="1480910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4434312" cy="355124"/>
          </a:xfrm>
          <a:prstGeom prst="rect">
            <a:avLst/>
          </a:prstGeom>
        </p:spPr>
        <p:txBody>
          <a:bodyPr vert="horz" lIns="99045" tIns="49523" rIns="99045" bIns="49523" rtlCol="0"/>
          <a:lstStyle>
            <a:lvl1pPr algn="l">
              <a:defRPr sz="1300"/>
            </a:lvl1pPr>
          </a:lstStyle>
          <a:p>
            <a:pPr>
              <a:defRPr/>
            </a:pPr>
            <a:endParaRPr lang="it-IT"/>
          </a:p>
        </p:txBody>
      </p:sp>
      <p:sp>
        <p:nvSpPr>
          <p:cNvPr id="3" name="Segnaposto data 2"/>
          <p:cNvSpPr>
            <a:spLocks noGrp="1"/>
          </p:cNvSpPr>
          <p:nvPr>
            <p:ph type="dt" idx="1"/>
          </p:nvPr>
        </p:nvSpPr>
        <p:spPr>
          <a:xfrm>
            <a:off x="5796346" y="1"/>
            <a:ext cx="4434312" cy="355124"/>
          </a:xfrm>
          <a:prstGeom prst="rect">
            <a:avLst/>
          </a:prstGeom>
        </p:spPr>
        <p:txBody>
          <a:bodyPr vert="horz" lIns="99045" tIns="49523" rIns="99045" bIns="49523" rtlCol="0"/>
          <a:lstStyle>
            <a:lvl1pPr algn="r">
              <a:defRPr sz="1300"/>
            </a:lvl1pPr>
          </a:lstStyle>
          <a:p>
            <a:pPr>
              <a:defRPr/>
            </a:pPr>
            <a:fld id="{F83FCCB1-08DA-4BB1-89C3-AE47D52DE4AB}" type="datetimeFigureOut">
              <a:rPr lang="it-IT"/>
              <a:pPr>
                <a:defRPr/>
              </a:pPr>
              <a:t>12/03/2019</a:t>
            </a:fld>
            <a:endParaRPr lang="it-IT"/>
          </a:p>
        </p:txBody>
      </p:sp>
      <p:sp>
        <p:nvSpPr>
          <p:cNvPr id="4" name="Segnaposto immagine diapositiva 3"/>
          <p:cNvSpPr>
            <a:spLocks noGrp="1" noRot="1" noChangeAspect="1"/>
          </p:cNvSpPr>
          <p:nvPr>
            <p:ph type="sldImg" idx="2"/>
          </p:nvPr>
        </p:nvSpPr>
        <p:spPr>
          <a:xfrm>
            <a:off x="3340100" y="531813"/>
            <a:ext cx="3552825" cy="2663825"/>
          </a:xfrm>
          <a:prstGeom prst="rect">
            <a:avLst/>
          </a:prstGeom>
          <a:noFill/>
          <a:ln w="12700">
            <a:solidFill>
              <a:prstClr val="black"/>
            </a:solidFill>
          </a:ln>
        </p:spPr>
        <p:txBody>
          <a:bodyPr vert="horz" lIns="99045" tIns="49523" rIns="99045" bIns="49523" rtlCol="0" anchor="ctr"/>
          <a:lstStyle/>
          <a:p>
            <a:pPr lvl="0"/>
            <a:endParaRPr lang="it-IT" noProof="0" smtClean="0"/>
          </a:p>
        </p:txBody>
      </p:sp>
      <p:sp>
        <p:nvSpPr>
          <p:cNvPr id="5" name="Segnaposto note 4"/>
          <p:cNvSpPr>
            <a:spLocks noGrp="1"/>
          </p:cNvSpPr>
          <p:nvPr>
            <p:ph type="body" sz="quarter" idx="3"/>
          </p:nvPr>
        </p:nvSpPr>
        <p:spPr>
          <a:xfrm>
            <a:off x="1023303" y="3373676"/>
            <a:ext cx="8186420" cy="3196114"/>
          </a:xfrm>
          <a:prstGeom prst="rect">
            <a:avLst/>
          </a:prstGeom>
        </p:spPr>
        <p:txBody>
          <a:bodyPr vert="horz" lIns="99045" tIns="49523" rIns="99045" bIns="49523"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6746119"/>
            <a:ext cx="4434312" cy="355124"/>
          </a:xfrm>
          <a:prstGeom prst="rect">
            <a:avLst/>
          </a:prstGeom>
        </p:spPr>
        <p:txBody>
          <a:bodyPr vert="horz" lIns="99045" tIns="49523" rIns="99045" bIns="49523" rtlCol="0" anchor="b"/>
          <a:lstStyle>
            <a:lvl1pPr algn="l">
              <a:defRPr sz="1300"/>
            </a:lvl1pPr>
          </a:lstStyle>
          <a:p>
            <a:pPr>
              <a:defRPr/>
            </a:pPr>
            <a:endParaRPr lang="it-IT"/>
          </a:p>
        </p:txBody>
      </p:sp>
      <p:sp>
        <p:nvSpPr>
          <p:cNvPr id="7" name="Segnaposto numero diapositiva 6"/>
          <p:cNvSpPr>
            <a:spLocks noGrp="1"/>
          </p:cNvSpPr>
          <p:nvPr>
            <p:ph type="sldNum" sz="quarter" idx="5"/>
          </p:nvPr>
        </p:nvSpPr>
        <p:spPr>
          <a:xfrm>
            <a:off x="5796346" y="6746119"/>
            <a:ext cx="4434312" cy="355124"/>
          </a:xfrm>
          <a:prstGeom prst="rect">
            <a:avLst/>
          </a:prstGeom>
        </p:spPr>
        <p:txBody>
          <a:bodyPr vert="horz" lIns="99045" tIns="49523" rIns="99045" bIns="49523" rtlCol="0" anchor="b"/>
          <a:lstStyle>
            <a:lvl1pPr algn="r">
              <a:defRPr sz="1300"/>
            </a:lvl1pPr>
          </a:lstStyle>
          <a:p>
            <a:pPr>
              <a:defRPr/>
            </a:pPr>
            <a:fld id="{B0602C72-26EF-4AFC-820D-90B2ACE6ABD8}" type="slidenum">
              <a:rPr lang="it-IT"/>
              <a:pPr>
                <a:defRPr/>
              </a:pPr>
              <a:t>‹N›</a:t>
            </a:fld>
            <a:endParaRPr lang="it-IT"/>
          </a:p>
        </p:txBody>
      </p:sp>
    </p:spTree>
    <p:extLst>
      <p:ext uri="{BB962C8B-B14F-4D97-AF65-F5344CB8AC3E}">
        <p14:creationId xmlns:p14="http://schemas.microsoft.com/office/powerpoint/2010/main" val="35740232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0602C72-26EF-4AFC-820D-90B2ACE6ABD8}" type="slidenum">
              <a:rPr lang="it-IT" smtClean="0"/>
              <a:pPr>
                <a:defRPr/>
              </a:pPr>
              <a:t>1</a:t>
            </a:fld>
            <a:endParaRPr lang="it-IT"/>
          </a:p>
        </p:txBody>
      </p:sp>
    </p:spTree>
    <p:extLst>
      <p:ext uri="{BB962C8B-B14F-4D97-AF65-F5344CB8AC3E}">
        <p14:creationId xmlns:p14="http://schemas.microsoft.com/office/powerpoint/2010/main" val="2745497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10</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11</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12</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13</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14</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15</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1574D28-C2C2-4785-83DD-B96412BC46ED}" type="slidenum">
              <a:rPr lang="it-IT" altLang="it-IT" smtClean="0"/>
              <a:pPr/>
              <a:t>16</a:t>
            </a:fld>
            <a:endParaRPr lang="it-IT" altLang="it-IT" dirty="0" smtClean="0"/>
          </a:p>
        </p:txBody>
      </p:sp>
      <p:sp>
        <p:nvSpPr>
          <p:cNvPr id="59395" name="Rectangle 2"/>
          <p:cNvSpPr>
            <a:spLocks noGrp="1" noRot="1" noChangeAspect="1" noChangeArrowheads="1" noTextEdit="1"/>
          </p:cNvSpPr>
          <p:nvPr>
            <p:ph type="sldImg"/>
          </p:nvPr>
        </p:nvSpPr>
        <p:spPr bwMode="auto">
          <a:xfrm>
            <a:off x="3343275" y="531813"/>
            <a:ext cx="3552825" cy="2663825"/>
          </a:xfrm>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it-IT"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1574D28-C2C2-4785-83DD-B96412BC46ED}" type="slidenum">
              <a:rPr lang="it-IT" altLang="it-IT" smtClean="0"/>
              <a:pPr/>
              <a:t>17</a:t>
            </a:fld>
            <a:endParaRPr lang="it-IT" altLang="it-IT" dirty="0" smtClean="0"/>
          </a:p>
        </p:txBody>
      </p:sp>
      <p:sp>
        <p:nvSpPr>
          <p:cNvPr id="59395" name="Rectangle 2"/>
          <p:cNvSpPr>
            <a:spLocks noGrp="1" noRot="1" noChangeAspect="1" noChangeArrowheads="1" noTextEdit="1"/>
          </p:cNvSpPr>
          <p:nvPr>
            <p:ph type="sldImg"/>
          </p:nvPr>
        </p:nvSpPr>
        <p:spPr bwMode="auto">
          <a:xfrm>
            <a:off x="3343275" y="531813"/>
            <a:ext cx="3552825" cy="2663825"/>
          </a:xfrm>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it-IT"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18</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B0602C72-26EF-4AFC-820D-90B2ACE6ABD8}" type="slidenum">
              <a:rPr lang="it-IT" smtClean="0"/>
              <a:pPr>
                <a:defRPr/>
              </a:pPr>
              <a:t>2</a:t>
            </a:fld>
            <a:endParaRPr lang="it-IT"/>
          </a:p>
        </p:txBody>
      </p:sp>
    </p:spTree>
    <p:extLst>
      <p:ext uri="{BB962C8B-B14F-4D97-AF65-F5344CB8AC3E}">
        <p14:creationId xmlns:p14="http://schemas.microsoft.com/office/powerpoint/2010/main" val="3446255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3</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4</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5</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6</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7</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8</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9E1C7B9-5632-4372-B414-ABDC6366CACE}" type="slidenum">
              <a:rPr lang="it-IT" altLang="it-IT" smtClean="0"/>
              <a:pPr/>
              <a:t>9</a:t>
            </a:fld>
            <a:endParaRPr lang="it-IT" altLang="it-IT"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1C7666B2-09A0-4198-BE3F-36E29AE54D65}" type="datetimeFigureOut">
              <a:rPr lang="it-IT"/>
              <a:pPr>
                <a:defRPr/>
              </a:pPr>
              <a:t>12/03/2019</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59CA7F56-A174-4280-B814-1463FEDAB09F}"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5D90457-517F-43F5-A52E-6DAF4F6B5CC7}" type="datetimeFigureOut">
              <a:rPr lang="it-IT"/>
              <a:pPr>
                <a:defRPr/>
              </a:pPr>
              <a:t>12/03/2019</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6D962D8B-417F-4DD4-A808-A0EE8253856D}"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E43B656-6AE5-418F-9AB9-2ACC8B6BD90F}" type="datetimeFigureOut">
              <a:rPr lang="it-IT"/>
              <a:pPr>
                <a:defRPr/>
              </a:pPr>
              <a:t>12/03/2019</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D338352-FC4B-4F9C-8994-C6A41743904F}"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351D3858-8535-4C0E-8606-37C81B2CACD9}" type="datetimeFigureOut">
              <a:rPr lang="it-IT"/>
              <a:pPr>
                <a:defRPr/>
              </a:pPr>
              <a:t>12/03/2019</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7814E0F-E173-4078-82B7-7790348BC54A}"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05825D8-2CFB-4627-B7A0-4E5EA2DB4253}" type="datetimeFigureOut">
              <a:rPr lang="it-IT"/>
              <a:pPr>
                <a:defRPr/>
              </a:pPr>
              <a:t>12/03/2019</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315D04F-3564-4C33-9BBF-B42867E51139}"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3B162FE-148F-42FB-8030-D4D87E4482D5}" type="datetimeFigureOut">
              <a:rPr lang="it-IT"/>
              <a:pPr>
                <a:defRPr/>
              </a:pPr>
              <a:t>12/03/2019</a:t>
            </a:fld>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7" name="Segnaposto numero diapositiva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70F6206-2C6A-44E6-BFE4-EEF70054F2A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A778D86-7924-48EB-B80A-6B0A456BB359}" type="datetimeFigureOut">
              <a:rPr lang="it-IT"/>
              <a:pPr>
                <a:defRPr/>
              </a:pPr>
              <a:t>12/03/2019</a:t>
            </a:fld>
            <a:endParaRPr lang="it-IT"/>
          </a:p>
        </p:txBody>
      </p:sp>
      <p:sp>
        <p:nvSpPr>
          <p:cNvPr id="8" name="Segnaposto piè di pagina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9" name="Segnaposto numero diapositiva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F04E22CB-84D0-4D45-A9B0-376ED30B08F2}"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stile</a:t>
            </a:r>
            <a:endParaRPr lang="it-IT"/>
          </a:p>
        </p:txBody>
      </p:sp>
      <p:sp>
        <p:nvSpPr>
          <p:cNvPr id="3" name="Segnaposto data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5B70B06-CE96-4BB4-B84C-54C573CD494E}" type="datetimeFigureOut">
              <a:rPr lang="it-IT"/>
              <a:pPr>
                <a:defRPr/>
              </a:pPr>
              <a:t>12/03/2019</a:t>
            </a:fld>
            <a:endParaRPr lang="it-IT"/>
          </a:p>
        </p:txBody>
      </p:sp>
      <p:sp>
        <p:nvSpPr>
          <p:cNvPr id="4" name="Segnaposto piè di pagina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5" name="Segnaposto numero diapositiva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3DD7CB1-8CB7-4E76-9B86-1E68F70A8DBC}"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2CBB6BB-3D1B-4517-990F-5E3041441332}" type="datetimeFigureOut">
              <a:rPr lang="it-IT"/>
              <a:pPr>
                <a:defRPr/>
              </a:pPr>
              <a:t>12/03/2019</a:t>
            </a:fld>
            <a:endParaRPr lang="it-IT"/>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B43FB8B-8C35-4757-9B8F-FE780203398E}"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B9E8AF6-9F50-41D4-AAA9-A8C64D25C3CA}" type="datetimeFigureOut">
              <a:rPr lang="it-IT"/>
              <a:pPr>
                <a:defRPr/>
              </a:pPr>
              <a:t>12/03/2019</a:t>
            </a:fld>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7" name="Segnaposto numero diapositiva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DFC9AC1-2EB3-43B3-BA34-7FAF0490A3C1}"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2554B24-6BC4-49DB-8D75-8B82A1168049}" type="datetimeFigureOut">
              <a:rPr lang="it-IT"/>
              <a:pPr>
                <a:defRPr/>
              </a:pPr>
              <a:t>12/03/2019</a:t>
            </a:fld>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it-IT"/>
          </a:p>
        </p:txBody>
      </p:sp>
      <p:sp>
        <p:nvSpPr>
          <p:cNvPr id="7" name="Segnaposto numero diapositiva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A57341D-822B-4FAE-B472-AD75CC55E5D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p:cNvSpPr/>
          <p:nvPr/>
        </p:nvSpPr>
        <p:spPr>
          <a:xfrm>
            <a:off x="777875" y="0"/>
            <a:ext cx="7543800" cy="381000"/>
          </a:xfrm>
          <a:prstGeom prst="rect">
            <a:avLst/>
          </a:prstGeom>
          <a:solidFill>
            <a:srgbClr val="7F1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Times New Roman" pitchFamily="-28" charset="0"/>
              <a:buNone/>
              <a:defRPr/>
            </a:pPr>
            <a:endParaRPr lang="en-US"/>
          </a:p>
        </p:txBody>
      </p:sp>
      <p:cxnSp>
        <p:nvCxnSpPr>
          <p:cNvPr id="9" name="Connettore 1 8"/>
          <p:cNvCxnSpPr/>
          <p:nvPr/>
        </p:nvCxnSpPr>
        <p:spPr>
          <a:xfrm>
            <a:off x="777875" y="6254750"/>
            <a:ext cx="7543800" cy="0"/>
          </a:xfrm>
          <a:prstGeom prst="line">
            <a:avLst/>
          </a:prstGeom>
          <a:ln>
            <a:solidFill>
              <a:srgbClr val="7F142A"/>
            </a:solidFill>
          </a:ln>
          <a:effectLst/>
        </p:spPr>
        <p:style>
          <a:lnRef idx="2">
            <a:schemeClr val="accent1"/>
          </a:lnRef>
          <a:fillRef idx="0">
            <a:schemeClr val="accent1"/>
          </a:fillRef>
          <a:effectRef idx="1">
            <a:schemeClr val="accent1"/>
          </a:effectRef>
          <a:fontRef idx="minor">
            <a:schemeClr val="tx1"/>
          </a:fontRef>
        </p:style>
      </p:cxnSp>
      <p:pic>
        <p:nvPicPr>
          <p:cNvPr id="1028" name="Immagine 10" descr="marchio 2.jpg"/>
          <p:cNvPicPr>
            <a:picLocks noChangeAspect="1"/>
          </p:cNvPicPr>
          <p:nvPr/>
        </p:nvPicPr>
        <p:blipFill>
          <a:blip r:embed="rId13"/>
          <a:srcRect/>
          <a:stretch>
            <a:fillRect/>
          </a:stretch>
        </p:blipFill>
        <p:spPr bwMode="auto">
          <a:xfrm>
            <a:off x="7558088" y="6346825"/>
            <a:ext cx="806450" cy="334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46"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39450" y="1714499"/>
            <a:ext cx="8089671" cy="4486275"/>
          </a:xfrm>
          <a:prstGeom prst="rect">
            <a:avLst/>
          </a:prstGeom>
          <a:noFill/>
          <a:ln>
            <a:noFill/>
          </a:ln>
          <a:effectLst/>
          <a:extLst/>
        </p:spPr>
        <p:txBody>
          <a:bodyPr anchor="b"/>
          <a:lstStyle>
            <a:lvl1pPr algn="r" rtl="0" fontAlgn="base">
              <a:spcBef>
                <a:spcPct val="0"/>
              </a:spcBef>
              <a:spcAft>
                <a:spcPct val="0"/>
              </a:spcAft>
              <a:defRPr sz="1600" b="1">
                <a:solidFill>
                  <a:schemeClr val="tx2"/>
                </a:solidFill>
                <a:effectLst>
                  <a:outerShdw blurRad="38100" dist="38100" dir="2700000" algn="tl">
                    <a:srgbClr val="C0C0C0"/>
                  </a:outerShdw>
                </a:effectLst>
                <a:latin typeface="Arial Unicode MS" pitchFamily="34" charset="-128"/>
                <a:ea typeface="+mj-ea"/>
                <a:cs typeface="+mj-cs"/>
              </a:defRPr>
            </a:lvl1pPr>
            <a:lvl2pPr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2pPr>
            <a:lvl3pPr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3pPr>
            <a:lvl4pPr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4pPr>
            <a:lvl5pPr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5pPr>
            <a:lvl6pPr marL="457200"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6pPr>
            <a:lvl7pPr marL="914400"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7pPr>
            <a:lvl8pPr marL="1371600"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8pPr>
            <a:lvl9pPr marL="1828800" algn="just" rtl="0" fontAlgn="base">
              <a:spcBef>
                <a:spcPct val="0"/>
              </a:spcBef>
              <a:spcAft>
                <a:spcPct val="0"/>
              </a:spcAft>
              <a:defRPr sz="3000">
                <a:solidFill>
                  <a:schemeClr val="tx2"/>
                </a:solidFill>
                <a:effectLst>
                  <a:outerShdw blurRad="38100" dist="38100" dir="2700000" algn="tl">
                    <a:srgbClr val="C0C0C0"/>
                  </a:outerShdw>
                </a:effectLst>
                <a:latin typeface="Impact" pitchFamily="34" charset="0"/>
              </a:defRPr>
            </a:lvl9pPr>
          </a:lstStyle>
          <a:p>
            <a:pPr algn="ctr" defTabSz="914400">
              <a:defRPr/>
            </a:pPr>
            <a:r>
              <a:rPr lang="en-US" altLang="it-IT" sz="2800" kern="0" dirty="0">
                <a:solidFill>
                  <a:srgbClr val="C00000"/>
                </a:solidFill>
                <a:effectLst/>
                <a:latin typeface="Calibri" panose="020F0502020204030204" pitchFamily="34" charset="0"/>
                <a:ea typeface="Arial Unicode MS" panose="020B0604020202020204" pitchFamily="34" charset="-128"/>
                <a:cs typeface="Calibri" panose="020F0502020204030204" pitchFamily="34" charset="0"/>
              </a:rPr>
              <a:t>Assessing and adjusting bias due to mixed mode in Aspect of Daily Life Survey</a:t>
            </a:r>
            <a:endParaRPr lang="en-US" altLang="it-IT" sz="2800" kern="0" dirty="0" smtClean="0">
              <a:solidFill>
                <a:srgbClr val="C00000"/>
              </a:solidFill>
              <a:effectLst/>
              <a:latin typeface="Calibri" panose="020F0502020204030204" pitchFamily="34" charset="0"/>
              <a:ea typeface="Arial Unicode MS" panose="020B0604020202020204" pitchFamily="34" charset="-128"/>
              <a:cs typeface="Calibri" panose="020F0502020204030204" pitchFamily="34" charset="0"/>
            </a:endParaRPr>
          </a:p>
          <a:p>
            <a:pPr algn="ctr" defTabSz="914400">
              <a:defRPr/>
            </a:pPr>
            <a:r>
              <a:rPr lang="en-GB" altLang="it-IT" sz="1400" kern="0" dirty="0" smtClean="0">
                <a:solidFill>
                  <a:srgbClr val="C00000"/>
                </a:solidFill>
                <a:latin typeface="Calibri" panose="020F0502020204030204" pitchFamily="34" charset="0"/>
                <a:ea typeface="Arial Unicode MS" panose="020B0604020202020204" pitchFamily="34" charset="-128"/>
                <a:cs typeface="Calibri" panose="020F0502020204030204" pitchFamily="34" charset="0"/>
              </a:rPr>
              <a:t/>
            </a:r>
            <a:br>
              <a:rPr lang="en-GB" altLang="it-IT" sz="1400" kern="0" dirty="0" smtClean="0">
                <a:solidFill>
                  <a:srgbClr val="C00000"/>
                </a:solidFill>
                <a:latin typeface="Calibri" panose="020F0502020204030204" pitchFamily="34" charset="0"/>
                <a:ea typeface="Arial Unicode MS" panose="020B0604020202020204" pitchFamily="34" charset="-128"/>
                <a:cs typeface="Calibri" panose="020F0502020204030204" pitchFamily="34" charset="0"/>
              </a:rPr>
            </a:br>
            <a:endParaRPr lang="en-GB" altLang="it-IT" sz="1400" kern="0" dirty="0" smtClean="0">
              <a:solidFill>
                <a:srgbClr val="C00000"/>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endParaRPr lang="en-GB" altLang="it-IT" sz="140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endParaRPr lang="en-GB" altLang="it-IT" sz="140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endParaRPr lang="en-GB" altLang="it-IT" sz="140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endParaRPr lang="en-GB" altLang="it-IT" sz="140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r>
              <a:rPr lang="it-IT" altLang="it-IT" sz="2200" b="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Speaker:</a:t>
            </a:r>
            <a:r>
              <a:rPr lang="it-IT" altLang="it-IT" sz="220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 </a:t>
            </a:r>
            <a:r>
              <a:rPr lang="it-IT" altLang="it-IT" sz="2400" b="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Claudia </a:t>
            </a:r>
            <a:r>
              <a:rPr lang="it-IT" altLang="it-IT" sz="2400" b="0" kern="0" dirty="0">
                <a:solidFill>
                  <a:schemeClr val="tx1"/>
                </a:solidFill>
                <a:latin typeface="Calibri" panose="020F0502020204030204" pitchFamily="34" charset="0"/>
                <a:ea typeface="Arial Unicode MS" panose="020B0604020202020204" pitchFamily="34" charset="-128"/>
                <a:cs typeface="Calibri" panose="020F0502020204030204" pitchFamily="34" charset="0"/>
              </a:rPr>
              <a:t>De </a:t>
            </a:r>
            <a:r>
              <a:rPr lang="it-IT" altLang="it-IT" sz="2400" b="0" kern="0" dirty="0" err="1"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Vitiis</a:t>
            </a:r>
            <a:endParaRPr lang="it-IT" altLang="it-IT" sz="2400" b="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endParaRPr lang="it-IT" altLang="it-IT" sz="2400" b="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r>
              <a:rPr lang="it-IT" altLang="it-IT" sz="2000" b="0" kern="0" dirty="0" err="1"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Authors</a:t>
            </a:r>
            <a:r>
              <a:rPr lang="it-IT" altLang="it-IT" sz="2000" b="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 C. De </a:t>
            </a:r>
            <a:r>
              <a:rPr lang="it-IT" altLang="it-IT" sz="2000" b="0" kern="0" dirty="0" err="1"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Vitiis</a:t>
            </a:r>
            <a:r>
              <a:rPr lang="it-IT" altLang="it-IT" sz="2000" b="0" kern="0" dirty="0" smtClean="0">
                <a:solidFill>
                  <a:schemeClr val="tx1"/>
                </a:solidFill>
                <a:latin typeface="Calibri" panose="020F0502020204030204" pitchFamily="34" charset="0"/>
                <a:ea typeface="Arial Unicode MS" panose="020B0604020202020204" pitchFamily="34" charset="-128"/>
                <a:cs typeface="Calibri" panose="020F0502020204030204" pitchFamily="34" charset="0"/>
              </a:rPr>
              <a:t>, </a:t>
            </a:r>
            <a:r>
              <a:rPr lang="it-IT" altLang="it-IT" sz="2000" b="0" kern="0" dirty="0"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A</a:t>
            </a:r>
            <a:r>
              <a:rPr lang="it-IT" altLang="it-IT" sz="2000" b="0" kern="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a:t>
            </a:r>
            <a:r>
              <a:rPr lang="it-IT" altLang="it-IT" sz="2000" b="0" kern="0" dirty="0" err="1"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Guandalini</a:t>
            </a:r>
            <a:r>
              <a:rPr lang="it-IT" altLang="it-IT" sz="2000" b="0" kern="0" dirty="0"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F. Inglese </a:t>
            </a:r>
            <a:r>
              <a:rPr lang="it-IT" altLang="it-IT" sz="2000" b="0" kern="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and </a:t>
            </a:r>
            <a:r>
              <a:rPr lang="it-IT" altLang="it-IT" sz="2000" b="0" kern="0" dirty="0"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M.D. Terribili</a:t>
            </a:r>
          </a:p>
          <a:p>
            <a:pPr marL="1257300" indent="-1257300" algn="l" defTabSz="914400">
              <a:spcBef>
                <a:spcPts val="600"/>
              </a:spcBef>
              <a:defRPr/>
            </a:pPr>
            <a:r>
              <a:rPr lang="it-IT" altLang="it-IT" sz="2000" b="0" kern="0" dirty="0"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(ISTAT, </a:t>
            </a:r>
            <a:r>
              <a:rPr lang="it-IT" altLang="it-IT" sz="2000" b="0" kern="0" dirty="0" err="1"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Italian</a:t>
            </a:r>
            <a:r>
              <a:rPr lang="it-IT" altLang="it-IT" sz="2000" b="0" kern="0" dirty="0"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National Statistical </a:t>
            </a:r>
            <a:r>
              <a:rPr lang="it-IT" altLang="it-IT" sz="2000" b="0" kern="0" dirty="0" err="1"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Institute</a:t>
            </a:r>
            <a:r>
              <a:rPr lang="it-IT" altLang="it-IT" sz="2000" b="0" kern="0" dirty="0" smtClean="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a:t>
            </a:r>
            <a:r>
              <a:rPr lang="it-IT" altLang="it-IT" sz="2000" kern="0" dirty="0" smtClean="0">
                <a:solidFill>
                  <a:srgbClr val="000000"/>
                </a:solidFill>
                <a:latin typeface="Calibri" panose="020F0502020204030204" pitchFamily="34" charset="0"/>
                <a:ea typeface="Arial Unicode MS" panose="020B0604020202020204" pitchFamily="34" charset="-128"/>
                <a:cs typeface="Calibri" panose="020F0502020204030204" pitchFamily="34" charset="0"/>
              </a:rPr>
              <a:t/>
            </a:r>
            <a:br>
              <a:rPr lang="it-IT" altLang="it-IT" sz="2000" kern="0" dirty="0" smtClean="0">
                <a:solidFill>
                  <a:srgbClr val="000000"/>
                </a:solidFill>
                <a:latin typeface="Calibri" panose="020F0502020204030204" pitchFamily="34" charset="0"/>
                <a:ea typeface="Arial Unicode MS" panose="020B0604020202020204" pitchFamily="34" charset="-128"/>
                <a:cs typeface="Calibri" panose="020F0502020204030204" pitchFamily="34" charset="0"/>
              </a:rPr>
            </a:br>
            <a:endParaRPr lang="it-IT" altLang="it-IT" sz="2000" kern="0" dirty="0" smtClean="0">
              <a:solidFill>
                <a:srgbClr val="000000"/>
              </a:solidFill>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endParaRPr lang="it-IT" altLang="it-IT" kern="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endParaRPr>
          </a:p>
          <a:p>
            <a:pPr algn="l" defTabSz="914400">
              <a:defRPr/>
            </a:pPr>
            <a:endParaRPr lang="it-IT" altLang="it-IT" kern="0" dirty="0" smtClean="0">
              <a:solidFill>
                <a:srgbClr val="000000"/>
              </a:solidFill>
              <a:effectLst/>
              <a:latin typeface="Calibri" panose="020F0502020204030204" pitchFamily="34" charset="0"/>
              <a:ea typeface="Arial Unicode MS" panose="020B0604020202020204" pitchFamily="34" charset="-128"/>
              <a:cs typeface="Calibri" panose="020F0502020204030204" pitchFamily="34" charset="0"/>
            </a:endParaRPr>
          </a:p>
          <a:p>
            <a:r>
              <a:rPr lang="it-IT" b="0" dirty="0">
                <a:effectLst/>
              </a:rPr>
              <a:t>New </a:t>
            </a:r>
            <a:r>
              <a:rPr lang="it-IT" b="0" dirty="0" err="1">
                <a:effectLst/>
              </a:rPr>
              <a:t>Techniques</a:t>
            </a:r>
            <a:r>
              <a:rPr lang="it-IT" b="0" dirty="0">
                <a:effectLst/>
              </a:rPr>
              <a:t> and Technologies for </a:t>
            </a:r>
            <a:r>
              <a:rPr lang="it-IT" b="0" dirty="0" err="1" smtClean="0">
                <a:effectLst/>
              </a:rPr>
              <a:t>Statistics</a:t>
            </a:r>
            <a:r>
              <a:rPr lang="it-IT" b="0" dirty="0" smtClean="0">
                <a:effectLst/>
              </a:rPr>
              <a:t> (</a:t>
            </a:r>
            <a:r>
              <a:rPr lang="en-US" dirty="0" smtClean="0">
                <a:effectLst/>
                <a:latin typeface="Calibri" panose="020F0502020204030204" pitchFamily="34" charset="0"/>
                <a:cs typeface="Calibri" panose="020F0502020204030204" pitchFamily="34" charset="0"/>
              </a:rPr>
              <a:t>NTTS) - Brussels, 14th March 2019</a:t>
            </a:r>
            <a:endParaRPr lang="en-US"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8019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Rectangle 2"/>
              <p:cNvSpPr txBox="1">
                <a:spLocks noChangeArrowheads="1"/>
              </p:cNvSpPr>
              <p:nvPr/>
            </p:nvSpPr>
            <p:spPr bwMode="auto">
              <a:xfrm>
                <a:off x="243202" y="855905"/>
                <a:ext cx="8548374" cy="4868620"/>
              </a:xfrm>
              <a:prstGeom prst="rect">
                <a:avLst/>
              </a:prstGeom>
              <a:noFill/>
              <a:ln w="9525">
                <a:noFill/>
                <a:miter lim="800000"/>
                <a:headEnd/>
                <a:tailEnd/>
              </a:ln>
            </p:spPr>
            <p:txBody>
              <a:bodyPr/>
              <a:lstStyle/>
              <a:p>
                <a:pPr indent="361950" algn="ctr" eaLnBrk="0" hangingPunct="0">
                  <a:spcAft>
                    <a:spcPts val="1200"/>
                  </a:spcAft>
                </a:pPr>
                <a:r>
                  <a:rPr lang="en-US" altLang="it-IT" b="1" dirty="0" smtClean="0">
                    <a:solidFill>
                      <a:schemeClr val="tx2"/>
                    </a:solidFill>
                    <a:latin typeface="Calibri" panose="020F0502020204030204" pitchFamily="34" charset="0"/>
                    <a:cs typeface="Calibri" panose="020F0502020204030204" pitchFamily="34" charset="0"/>
                  </a:rPr>
                  <a:t>Assessing mode </a:t>
                </a:r>
                <a:r>
                  <a:rPr lang="en-US" altLang="it-IT" b="1" dirty="0">
                    <a:solidFill>
                      <a:schemeClr val="tx2"/>
                    </a:solidFill>
                    <a:latin typeface="Calibri" panose="020F0502020204030204" pitchFamily="34" charset="0"/>
                    <a:cs typeface="Calibri" panose="020F0502020204030204" pitchFamily="34" charset="0"/>
                  </a:rPr>
                  <a:t>effect in the MM sample </a:t>
                </a:r>
                <a:r>
                  <a:rPr lang="en-US" altLang="it-IT" b="1" dirty="0" smtClean="0">
                    <a:solidFill>
                      <a:schemeClr val="tx2"/>
                    </a:solidFill>
                    <a:latin typeface="Calibri" panose="020F0502020204030204" pitchFamily="34" charset="0"/>
                    <a:cs typeface="Calibri" panose="020F0502020204030204" pitchFamily="34" charset="0"/>
                  </a:rPr>
                  <a:t>using propensity score </a:t>
                </a:r>
                <a:r>
                  <a:rPr lang="en-US" altLang="it-IT" b="1" dirty="0" err="1" smtClean="0">
                    <a:solidFill>
                      <a:schemeClr val="tx2"/>
                    </a:solidFill>
                    <a:latin typeface="Calibri" panose="020F0502020204030204" pitchFamily="34" charset="0"/>
                    <a:cs typeface="Calibri" panose="020F0502020204030204" pitchFamily="34" charset="0"/>
                  </a:rPr>
                  <a:t>subclassification</a:t>
                </a:r>
                <a:endParaRPr lang="en-US" altLang="it-IT" b="1" dirty="0" smtClean="0">
                  <a:solidFill>
                    <a:schemeClr val="tx2"/>
                  </a:solidFill>
                  <a:latin typeface="Calibri" panose="020F0502020204030204" pitchFamily="34" charset="0"/>
                  <a:cs typeface="Calibri" panose="020F0502020204030204" pitchFamily="34" charset="0"/>
                </a:endParaRPr>
              </a:p>
              <a:p>
                <a:pPr marL="285750" indent="-285750" eaLnBrk="0" hangingPunct="0">
                  <a:spcBef>
                    <a:spcPts val="600"/>
                  </a:spcBef>
                  <a:buClr>
                    <a:srgbClr val="C00000"/>
                  </a:buClr>
                  <a:buFont typeface="Wingdings" panose="05000000000000000000" pitchFamily="2" charset="2"/>
                  <a:buChar char="q"/>
                </a:pPr>
                <a:r>
                  <a:rPr lang="en-US" u="sng" dirty="0" smtClean="0">
                    <a:latin typeface="Calibri" panose="020F0502020204030204" pitchFamily="34" charset="0"/>
                    <a:cs typeface="Calibri" panose="020F0502020204030204" pitchFamily="34" charset="0"/>
                  </a:rPr>
                  <a:t>Propensity </a:t>
                </a:r>
                <a:r>
                  <a:rPr lang="en-US" u="sng" dirty="0">
                    <a:latin typeface="Calibri" panose="020F0502020204030204" pitchFamily="34" charset="0"/>
                    <a:cs typeface="Calibri" panose="020F0502020204030204" pitchFamily="34" charset="0"/>
                  </a:rPr>
                  <a:t>score </a:t>
                </a:r>
                <a:r>
                  <a:rPr lang="en-US" u="sng" dirty="0" err="1" smtClean="0">
                    <a:latin typeface="Calibri" panose="020F0502020204030204" pitchFamily="34" charset="0"/>
                    <a:cs typeface="Calibri" panose="020F0502020204030204" pitchFamily="34" charset="0"/>
                  </a:rPr>
                  <a:t>subclassification</a:t>
                </a:r>
                <a:r>
                  <a:rPr lang="en-US" u="sng"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Rosenbaum and Rubin, 1983</a:t>
                </a:r>
                <a:r>
                  <a:rPr lang="en-US" b="1"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used</a:t>
                </a:r>
                <a:r>
                  <a:rPr lang="en-US" b="1" dirty="0" smtClean="0">
                    <a:latin typeface="Calibri" panose="020F0502020204030204" pitchFamily="34" charset="0"/>
                    <a:cs typeface="Calibri" panose="020F0502020204030204" pitchFamily="34" charset="0"/>
                  </a:rPr>
                  <a:t> to disentangle selection </a:t>
                </a:r>
                <a:r>
                  <a:rPr lang="en-US" b="1" dirty="0">
                    <a:latin typeface="Calibri" panose="020F0502020204030204" pitchFamily="34" charset="0"/>
                    <a:cs typeface="Calibri" panose="020F0502020204030204" pitchFamily="34" charset="0"/>
                  </a:rPr>
                  <a:t>and measurement </a:t>
                </a:r>
                <a:r>
                  <a:rPr lang="en-US" b="1" dirty="0" smtClean="0">
                    <a:latin typeface="Calibri" panose="020F0502020204030204" pitchFamily="34" charset="0"/>
                    <a:cs typeface="Calibri" panose="020F0502020204030204" pitchFamily="34" charset="0"/>
                  </a:rPr>
                  <a:t>effects</a:t>
                </a:r>
                <a:r>
                  <a:rPr lang="en-US" dirty="0" smtClean="0">
                    <a:latin typeface="Calibri" panose="020F0502020204030204" pitchFamily="34" charset="0"/>
                    <a:cs typeface="Calibri" panose="020F0502020204030204" pitchFamily="34" charset="0"/>
                  </a:rPr>
                  <a:t>, assuming </a:t>
                </a:r>
                <a:r>
                  <a:rPr lang="en-US" dirty="0" err="1" smtClean="0">
                    <a:latin typeface="Calibri" panose="020F0502020204030204" pitchFamily="34" charset="0"/>
                    <a:cs typeface="Calibri" panose="020F0502020204030204" pitchFamily="34" charset="0"/>
                  </a:rPr>
                  <a:t>ignorability</a:t>
                </a:r>
                <a:r>
                  <a:rPr lang="en-US" dirty="0" smtClean="0">
                    <a:latin typeface="Calibri" panose="020F0502020204030204" pitchFamily="34" charset="0"/>
                    <a:cs typeface="Calibri" panose="020F0502020204030204" pitchFamily="34" charset="0"/>
                  </a:rPr>
                  <a:t> of selection effect</a:t>
                </a:r>
                <a:endParaRPr lang="en-US" b="1" dirty="0" smtClean="0">
                  <a:latin typeface="Calibri" panose="020F0502020204030204" pitchFamily="34" charset="0"/>
                  <a:cs typeface="Calibri" panose="020F0502020204030204" pitchFamily="34" charset="0"/>
                </a:endParaRPr>
              </a:p>
              <a:p>
                <a:pPr marL="285750" indent="-285750" eaLnBrk="0" hangingPunct="0">
                  <a:spcBef>
                    <a:spcPts val="600"/>
                  </a:spcBef>
                  <a:buClr>
                    <a:srgbClr val="C00000"/>
                  </a:buClr>
                  <a:buFont typeface="Wingdings" panose="05000000000000000000" pitchFamily="2" charset="2"/>
                  <a:buChar char="q"/>
                </a:pPr>
                <a:r>
                  <a:rPr lang="en-US" dirty="0" smtClean="0">
                    <a:latin typeface="Calibri" panose="020F0502020204030204" pitchFamily="34" charset="0"/>
                    <a:cs typeface="Calibri" panose="020F0502020204030204" pitchFamily="34" charset="0"/>
                  </a:rPr>
                  <a:t>Propensity </a:t>
                </a:r>
                <a:r>
                  <a:rPr lang="en-US" dirty="0">
                    <a:latin typeface="Calibri" panose="020F0502020204030204" pitchFamily="34" charset="0"/>
                    <a:cs typeface="Calibri" panose="020F0502020204030204" pitchFamily="34" charset="0"/>
                  </a:rPr>
                  <a:t>score (PS) approach is adopted in observational studies by achieving a balance of covariates between comparison </a:t>
                </a:r>
                <a:r>
                  <a:rPr lang="en-US" dirty="0" smtClean="0">
                    <a:latin typeface="Calibri" panose="020F0502020204030204" pitchFamily="34" charset="0"/>
                    <a:cs typeface="Calibri" panose="020F0502020204030204" pitchFamily="34" charset="0"/>
                  </a:rPr>
                  <a:t>groups, while in MM </a:t>
                </a:r>
                <a:r>
                  <a:rPr lang="en-US" dirty="0">
                    <a:latin typeface="Calibri" panose="020F0502020204030204" pitchFamily="34" charset="0"/>
                    <a:cs typeface="Calibri" panose="020F0502020204030204" pitchFamily="34" charset="0"/>
                  </a:rPr>
                  <a:t>surveys </a:t>
                </a:r>
                <a:r>
                  <a:rPr lang="en-US" dirty="0" smtClean="0">
                    <a:latin typeface="Calibri" panose="020F0502020204030204" pitchFamily="34" charset="0"/>
                    <a:cs typeface="Calibri" panose="020F0502020204030204" pitchFamily="34" charset="0"/>
                  </a:rPr>
                  <a:t>can </a:t>
                </a:r>
                <a:r>
                  <a:rPr lang="en-US" dirty="0">
                    <a:latin typeface="Calibri" panose="020F0502020204030204" pitchFamily="34" charset="0"/>
                    <a:cs typeface="Calibri" panose="020F0502020204030204" pitchFamily="34" charset="0"/>
                  </a:rPr>
                  <a:t>be interpreted as the </a:t>
                </a:r>
                <a:r>
                  <a:rPr lang="en-US" u="sng" dirty="0">
                    <a:latin typeface="Calibri" panose="020F0502020204030204" pitchFamily="34" charset="0"/>
                    <a:cs typeface="Calibri" panose="020F0502020204030204" pitchFamily="34" charset="0"/>
                  </a:rPr>
                  <a:t>probability of mode assignment conditional on observed </a:t>
                </a:r>
                <a:r>
                  <a:rPr lang="en-US" u="sng" dirty="0" smtClean="0">
                    <a:latin typeface="Calibri" panose="020F0502020204030204" pitchFamily="34" charset="0"/>
                    <a:cs typeface="Calibri" panose="020F0502020204030204" pitchFamily="34" charset="0"/>
                  </a:rPr>
                  <a:t>covariates</a:t>
                </a:r>
                <a:r>
                  <a:rPr lang="en-US" dirty="0" smtClean="0">
                    <a:latin typeface="Calibri" panose="020F0502020204030204" pitchFamily="34" charset="0"/>
                    <a:cs typeface="Calibri" panose="020F0502020204030204" pitchFamily="34" charset="0"/>
                  </a:rPr>
                  <a:t> </a:t>
                </a:r>
              </a:p>
              <a:p>
                <a:pPr marL="285750" indent="-285750" eaLnBrk="0" hangingPunct="0">
                  <a:spcBef>
                    <a:spcPts val="600"/>
                  </a:spcBef>
                  <a:spcAft>
                    <a:spcPts val="1200"/>
                  </a:spcAft>
                  <a:buClr>
                    <a:srgbClr val="C00000"/>
                  </a:buClr>
                  <a:buFont typeface="Wingdings" panose="05000000000000000000" pitchFamily="2" charset="2"/>
                  <a:buChar char="Ø"/>
                </a:pPr>
                <a:r>
                  <a:rPr lang="en-US" u="sng" dirty="0" smtClean="0">
                    <a:latin typeface="Calibri" panose="020F0502020204030204" pitchFamily="34" charset="0"/>
                    <a:cs typeface="Calibri" panose="020F0502020204030204" pitchFamily="34" charset="0"/>
                  </a:rPr>
                  <a:t>Propensity </a:t>
                </a:r>
                <a:r>
                  <a:rPr lang="en-US" u="sng" dirty="0">
                    <a:latin typeface="Calibri" panose="020F0502020204030204" pitchFamily="34" charset="0"/>
                    <a:cs typeface="Calibri" panose="020F0502020204030204" pitchFamily="34" charset="0"/>
                  </a:rPr>
                  <a:t>score model </a:t>
                </a:r>
                <a:r>
                  <a:rPr lang="en-US" dirty="0">
                    <a:latin typeface="Calibri" panose="020F0502020204030204" pitchFamily="34" charset="0"/>
                    <a:cs typeface="Calibri" panose="020F0502020204030204" pitchFamily="34" charset="0"/>
                  </a:rPr>
                  <a:t>is defined at household level, as the choice of the survey mode depends on household; </a:t>
                </a:r>
                <a14:m>
                  <m:oMath xmlns:m="http://schemas.openxmlformats.org/officeDocument/2006/math">
                    <m:r>
                      <a:rPr lang="en-US">
                        <a:latin typeface="Cambria Math"/>
                        <a:cs typeface="Calibri" panose="020F0502020204030204" pitchFamily="34" charset="0"/>
                      </a:rPr>
                      <m:t>𝑃</m:t>
                    </m:r>
                    <m:d>
                      <m:dPr>
                        <m:ctrlPr>
                          <a:rPr lang="it-IT" i="1">
                            <a:latin typeface="Cambria Math"/>
                            <a:cs typeface="Calibri" panose="020F0502020204030204" pitchFamily="34" charset="0"/>
                          </a:rPr>
                        </m:ctrlPr>
                      </m:dPr>
                      <m:e>
                        <m:r>
                          <a:rPr lang="en-US">
                            <a:latin typeface="Cambria Math"/>
                            <a:cs typeface="Calibri" panose="020F0502020204030204" pitchFamily="34" charset="0"/>
                          </a:rPr>
                          <m:t>𝑀</m:t>
                        </m:r>
                        <m:r>
                          <a:rPr lang="en-US">
                            <a:latin typeface="Cambria Math"/>
                            <a:cs typeface="Calibri" panose="020F0502020204030204" pitchFamily="34" charset="0"/>
                          </a:rPr>
                          <m:t>=</m:t>
                        </m:r>
                        <m:r>
                          <m:rPr>
                            <m:sty m:val="p"/>
                          </m:rPr>
                          <a:rPr lang="it-IT">
                            <a:latin typeface="Cambria Math"/>
                            <a:cs typeface="Calibri" panose="020F0502020204030204" pitchFamily="34" charset="0"/>
                          </a:rPr>
                          <m:t>web</m:t>
                        </m:r>
                      </m:e>
                      <m:e>
                        <m:r>
                          <a:rPr lang="en-US">
                            <a:latin typeface="Cambria Math"/>
                            <a:cs typeface="Calibri" panose="020F0502020204030204" pitchFamily="34" charset="0"/>
                          </a:rPr>
                          <m:t>𝐗</m:t>
                        </m:r>
                      </m:e>
                    </m:d>
                    <m:r>
                      <a:rPr lang="en-US">
                        <a:latin typeface="Cambria Math"/>
                        <a:cs typeface="Calibri" panose="020F0502020204030204" pitchFamily="34" charset="0"/>
                      </a:rPr>
                      <m:t> </m:t>
                    </m:r>
                  </m:oMath>
                </a14:m>
                <a:r>
                  <a:rPr lang="en-US" dirty="0" smtClean="0">
                    <a:latin typeface="Calibri" panose="020F0502020204030204" pitchFamily="34" charset="0"/>
                    <a:cs typeface="Calibri" panose="020F0502020204030204" pitchFamily="34" charset="0"/>
                  </a:rPr>
                  <a:t>is </a:t>
                </a:r>
                <a:r>
                  <a:rPr lang="en-US" dirty="0">
                    <a:latin typeface="Calibri" panose="020F0502020204030204" pitchFamily="34" charset="0"/>
                    <a:cs typeface="Calibri" panose="020F0502020204030204" pitchFamily="34" charset="0"/>
                  </a:rPr>
                  <a:t>a binomial logistic model at household level </a:t>
                </a:r>
                <a:endParaRPr lang="en-US" dirty="0" smtClean="0">
                  <a:latin typeface="Calibri" panose="020F0502020204030204" pitchFamily="34" charset="0"/>
                  <a:cs typeface="Calibri" panose="020F0502020204030204" pitchFamily="34" charset="0"/>
                </a:endParaRPr>
              </a:p>
              <a:p>
                <a:pPr marL="1973263" indent="-1879600">
                  <a:spcBef>
                    <a:spcPts val="600"/>
                  </a:spcBef>
                  <a:buClr>
                    <a:srgbClr val="C00000"/>
                  </a:buClr>
                  <a:buNone/>
                </a:pPr>
                <a:r>
                  <a:rPr lang="en-US" b="1" dirty="0" smtClean="0">
                    <a:latin typeface="Calibri" panose="020F0502020204030204" pitchFamily="34" charset="0"/>
                  </a:rPr>
                  <a:t>Survey mode ~ geo area + municipal type + household type + household income class + higher education level + occupation type + citizenship</a:t>
                </a:r>
              </a:p>
              <a:p>
                <a:pPr marL="285750" indent="-285750" eaLnBrk="0" hangingPunct="0">
                  <a:spcBef>
                    <a:spcPts val="1200"/>
                  </a:spcBef>
                  <a:buClr>
                    <a:srgbClr val="C00000"/>
                  </a:buClr>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Calculus </a:t>
                </a:r>
                <a:r>
                  <a:rPr lang="en-US" dirty="0">
                    <a:latin typeface="Calibri" panose="020F0502020204030204" pitchFamily="34" charset="0"/>
                    <a:cs typeface="Calibri" panose="020F0502020204030204" pitchFamily="34" charset="0"/>
                  </a:rPr>
                  <a:t>of weighs, for each </a:t>
                </a:r>
                <a:r>
                  <a:rPr lang="en-US" dirty="0" smtClean="0">
                    <a:latin typeface="Calibri" panose="020F0502020204030204" pitchFamily="34" charset="0"/>
                    <a:cs typeface="Calibri" panose="020F0502020204030204" pitchFamily="34" charset="0"/>
                  </a:rPr>
                  <a:t>group k defined on the deciles of the propensity score distribution, </a:t>
                </a:r>
                <a:r>
                  <a:rPr lang="en-US" dirty="0">
                    <a:latin typeface="Calibri" panose="020F0502020204030204" pitchFamily="34" charset="0"/>
                    <a:cs typeface="Calibri" panose="020F0502020204030204" pitchFamily="34" charset="0"/>
                  </a:rPr>
                  <a:t>that equate the weighted proportion of web respondent households with the proportion of PAPI respondent households in the same </a:t>
                </a:r>
                <a:r>
                  <a:rPr lang="en-US" dirty="0" smtClean="0">
                    <a:latin typeface="Calibri" panose="020F0502020204030204" pitchFamily="34" charset="0"/>
                    <a:cs typeface="Calibri" panose="020F0502020204030204" pitchFamily="34" charset="0"/>
                  </a:rPr>
                  <a:t>group</a:t>
                </a:r>
              </a:p>
              <a:p>
                <a:pPr marL="0" lvl="1" eaLnBrk="0" hangingPunct="0">
                  <a:spcBef>
                    <a:spcPts val="0"/>
                  </a:spcBef>
                  <a:buClr>
                    <a:srgbClr val="C00000"/>
                  </a:buClr>
                </a:pPr>
                <a:endParaRPr lang="en-US" dirty="0">
                  <a:latin typeface="Calibri" panose="020F0502020204030204" pitchFamily="34" charset="0"/>
                  <a:cs typeface="Calibri" panose="020F0502020204030204" pitchFamily="34" charset="0"/>
                </a:endParaRPr>
              </a:p>
              <a:p>
                <a:pPr marL="285750" indent="-285750" eaLnBrk="0" hangingPunct="0">
                  <a:spcBef>
                    <a:spcPts val="1200"/>
                  </a:spcBef>
                  <a:buClr>
                    <a:srgbClr val="C00000"/>
                  </a:buClr>
                  <a:buFont typeface="Wingdings" panose="05000000000000000000" pitchFamily="2" charset="2"/>
                  <a:buChar char="Ø"/>
                </a:pPr>
                <a:endParaRPr lang="en-US" dirty="0" smtClean="0">
                  <a:latin typeface="Calibri" panose="020F0502020204030204" pitchFamily="34" charset="0"/>
                  <a:cs typeface="Calibri" panose="020F0502020204030204" pitchFamily="34" charset="0"/>
                </a:endParaRPr>
              </a:p>
              <a:p>
                <a:pPr marL="1973263" indent="-1879600">
                  <a:spcBef>
                    <a:spcPts val="600"/>
                  </a:spcBef>
                  <a:buClr>
                    <a:srgbClr val="C00000"/>
                  </a:buClr>
                  <a:buNone/>
                </a:pPr>
                <a:endParaRPr lang="en-US" b="1" dirty="0">
                  <a:latin typeface="Calibri" panose="020F0502020204030204" pitchFamily="34" charset="0"/>
                </a:endParaRPr>
              </a:p>
            </p:txBody>
          </p:sp>
        </mc:Choice>
        <mc:Fallback xmlns="">
          <p:sp>
            <p:nvSpPr>
              <p:cNvPr id="6" name="Rectangle 2"/>
              <p:cNvSpPr txBox="1">
                <a:spLocks noRot="1" noChangeAspect="1" noMove="1" noResize="1" noEditPoints="1" noAdjustHandles="1" noChangeArrowheads="1" noChangeShapeType="1" noTextEdit="1"/>
              </p:cNvSpPr>
              <p:nvPr/>
            </p:nvSpPr>
            <p:spPr bwMode="auto">
              <a:xfrm>
                <a:off x="243202" y="855905"/>
                <a:ext cx="8548374" cy="4868620"/>
              </a:xfrm>
              <a:prstGeom prst="rect">
                <a:avLst/>
              </a:prstGeom>
              <a:blipFill rotWithShape="1">
                <a:blip r:embed="rId3"/>
                <a:stretch>
                  <a:fillRect l="-499" t="-626" r="-1141"/>
                </a:stretch>
              </a:blipFill>
              <a:ln w="9525">
                <a:noFill/>
                <a:miter lim="800000"/>
                <a:headEnd/>
                <a:tailEnd/>
              </a:ln>
            </p:spPr>
            <p:txBody>
              <a:bodyPr/>
              <a:lstStyle/>
              <a:p>
                <a:r>
                  <a:rPr lang="it-IT">
                    <a:noFill/>
                  </a:rPr>
                  <a:t> </a:t>
                </a:r>
              </a:p>
            </p:txBody>
          </p:sp>
        </mc:Fallback>
      </mc:AlternateContent>
      <p:sp>
        <p:nvSpPr>
          <p:cNvPr id="7" name="Rectangle 2"/>
          <p:cNvSpPr txBox="1">
            <a:spLocks noChangeArrowheads="1"/>
          </p:cNvSpPr>
          <p:nvPr/>
        </p:nvSpPr>
        <p:spPr bwMode="auto">
          <a:xfrm>
            <a:off x="894298" y="365239"/>
            <a:ext cx="8192835" cy="320559"/>
          </a:xfrm>
          <a:prstGeom prst="rect">
            <a:avLst/>
          </a:prstGeom>
          <a:noFill/>
          <a:ln w="9525">
            <a:noFill/>
            <a:miter lim="800000"/>
            <a:headEnd/>
            <a:tailEnd/>
          </a:ln>
        </p:spPr>
        <p:txBody>
          <a:bodyPr/>
          <a:lstStyle/>
          <a:p>
            <a:pPr algn="ctr" eaLnBrk="0" hangingPunct="0"/>
            <a:r>
              <a:rPr lang="en-US" altLang="it-IT" sz="2400" b="1" dirty="0" smtClean="0">
                <a:solidFill>
                  <a:srgbClr val="CC0000"/>
                </a:solidFill>
                <a:latin typeface="Calibri" panose="020F0502020204030204" pitchFamily="34" charset="0"/>
                <a:cs typeface="Calibri" panose="020F0502020204030204" pitchFamily="34" charset="0"/>
              </a:rPr>
              <a:t>4. Estimating mode effects </a:t>
            </a:r>
            <a:r>
              <a:rPr lang="en-US" altLang="it-IT" sz="2400" b="1" dirty="0">
                <a:solidFill>
                  <a:srgbClr val="CC0000"/>
                </a:solidFill>
                <a:latin typeface="Calibri" panose="020F0502020204030204" pitchFamily="34" charset="0"/>
                <a:cs typeface="Calibri" panose="020F0502020204030204" pitchFamily="34" charset="0"/>
              </a:rPr>
              <a:t>(selection and measurement)</a:t>
            </a:r>
          </a:p>
        </p:txBody>
      </p:sp>
      <p:sp>
        <p:nvSpPr>
          <p:cNvPr id="4" name="Rettangolo 3"/>
          <p:cNvSpPr/>
          <p:nvPr/>
        </p:nvSpPr>
        <p:spPr>
          <a:xfrm>
            <a:off x="319402" y="3686174"/>
            <a:ext cx="8548373" cy="655863"/>
          </a:xfrm>
          <a:prstGeom prst="rect">
            <a:avLst/>
          </a:prstGeom>
          <a:noFill/>
          <a:ln w="15875" cmpd="thickThi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CasellaDiTesto 4"/>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mc:AlternateContent xmlns:mc="http://schemas.openxmlformats.org/markup-compatibility/2006" xmlns:a14="http://schemas.microsoft.com/office/drawing/2010/main">
        <mc:Choice Requires="a14">
          <p:sp>
            <p:nvSpPr>
              <p:cNvPr id="2" name="CasellaDiTesto 1"/>
              <p:cNvSpPr txBox="1"/>
              <p:nvPr/>
            </p:nvSpPr>
            <p:spPr>
              <a:xfrm>
                <a:off x="3021404" y="5296395"/>
                <a:ext cx="2381869" cy="7028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it-IT" i="1">
                              <a:latin typeface="Cambria Math"/>
                            </a:rPr>
                          </m:ctrlPr>
                        </m:sSubPr>
                        <m:e>
                          <m:r>
                            <a:rPr lang="it-IT" i="1">
                              <a:latin typeface="Cambria Math"/>
                            </a:rPr>
                            <m:t>𝑤</m:t>
                          </m:r>
                        </m:e>
                        <m:sub>
                          <m:r>
                            <a:rPr lang="it-IT" i="1">
                              <a:latin typeface="Cambria Math"/>
                            </a:rPr>
                            <m:t>𝑘</m:t>
                          </m:r>
                        </m:sub>
                      </m:sSub>
                      <m:r>
                        <a:rPr lang="it-IT" i="1">
                          <a:latin typeface="Cambria Math"/>
                        </a:rPr>
                        <m:t>=</m:t>
                      </m:r>
                      <m:f>
                        <m:fPr>
                          <m:ctrlPr>
                            <a:rPr lang="it-IT" i="1">
                              <a:latin typeface="Cambria Math"/>
                            </a:rPr>
                          </m:ctrlPr>
                        </m:fPr>
                        <m:num>
                          <m:f>
                            <m:fPr>
                              <m:type m:val="lin"/>
                              <m:ctrlPr>
                                <a:rPr lang="it-IT" i="1">
                                  <a:latin typeface="Cambria Math"/>
                                </a:rPr>
                              </m:ctrlPr>
                            </m:fPr>
                            <m:num>
                              <m:sSub>
                                <m:sSubPr>
                                  <m:ctrlPr>
                                    <a:rPr lang="it-IT" i="1">
                                      <a:latin typeface="Cambria Math"/>
                                    </a:rPr>
                                  </m:ctrlPr>
                                </m:sSubPr>
                                <m:e>
                                  <m:r>
                                    <a:rPr lang="it-IT" i="1">
                                      <a:latin typeface="Cambria Math"/>
                                    </a:rPr>
                                    <m:t>𝑛</m:t>
                                  </m:r>
                                </m:e>
                                <m:sub>
                                  <m:r>
                                    <a:rPr lang="it-IT" i="1">
                                      <a:latin typeface="Cambria Math"/>
                                    </a:rPr>
                                    <m:t>𝑘</m:t>
                                  </m:r>
                                  <m:r>
                                    <a:rPr lang="it-IT" i="1">
                                      <a:latin typeface="Cambria Math"/>
                                    </a:rPr>
                                    <m:t>,</m:t>
                                  </m:r>
                                  <m:r>
                                    <a:rPr lang="it-IT" i="1">
                                      <a:latin typeface="Cambria Math"/>
                                    </a:rPr>
                                    <m:t>𝑝𝑎𝑝𝑖</m:t>
                                  </m:r>
                                </m:sub>
                              </m:sSub>
                            </m:num>
                            <m:den>
                              <m:sSub>
                                <m:sSubPr>
                                  <m:ctrlPr>
                                    <a:rPr lang="it-IT" i="1">
                                      <a:latin typeface="Cambria Math"/>
                                    </a:rPr>
                                  </m:ctrlPr>
                                </m:sSubPr>
                                <m:e>
                                  <m:r>
                                    <a:rPr lang="it-IT" i="1">
                                      <a:latin typeface="Cambria Math"/>
                                    </a:rPr>
                                    <m:t>𝑛</m:t>
                                  </m:r>
                                </m:e>
                                <m:sub>
                                  <m:r>
                                    <a:rPr lang="it-IT" i="1">
                                      <a:latin typeface="Cambria Math"/>
                                    </a:rPr>
                                    <m:t>𝑝𝑎𝑝𝑖</m:t>
                                  </m:r>
                                </m:sub>
                              </m:sSub>
                            </m:den>
                          </m:f>
                        </m:num>
                        <m:den>
                          <m:f>
                            <m:fPr>
                              <m:type m:val="lin"/>
                              <m:ctrlPr>
                                <a:rPr lang="it-IT" i="1">
                                  <a:latin typeface="Cambria Math"/>
                                </a:rPr>
                              </m:ctrlPr>
                            </m:fPr>
                            <m:num>
                              <m:sSub>
                                <m:sSubPr>
                                  <m:ctrlPr>
                                    <a:rPr lang="it-IT" i="1">
                                      <a:latin typeface="Cambria Math"/>
                                    </a:rPr>
                                  </m:ctrlPr>
                                </m:sSubPr>
                                <m:e>
                                  <m:r>
                                    <a:rPr lang="it-IT" i="1">
                                      <a:latin typeface="Cambria Math"/>
                                    </a:rPr>
                                    <m:t>𝑛</m:t>
                                  </m:r>
                                </m:e>
                                <m:sub>
                                  <m:r>
                                    <a:rPr lang="it-IT" i="1">
                                      <a:latin typeface="Cambria Math"/>
                                    </a:rPr>
                                    <m:t>𝑘</m:t>
                                  </m:r>
                                  <m:r>
                                    <a:rPr lang="it-IT" i="1">
                                      <a:latin typeface="Cambria Math"/>
                                    </a:rPr>
                                    <m:t>,</m:t>
                                  </m:r>
                                  <m:r>
                                    <a:rPr lang="it-IT" i="1">
                                      <a:latin typeface="Cambria Math"/>
                                    </a:rPr>
                                    <m:t>𝑤𝑒𝑏</m:t>
                                  </m:r>
                                </m:sub>
                              </m:sSub>
                            </m:num>
                            <m:den>
                              <m:sSub>
                                <m:sSubPr>
                                  <m:ctrlPr>
                                    <a:rPr lang="it-IT" i="1">
                                      <a:latin typeface="Cambria Math"/>
                                    </a:rPr>
                                  </m:ctrlPr>
                                </m:sSubPr>
                                <m:e>
                                  <m:r>
                                    <a:rPr lang="it-IT" i="1">
                                      <a:latin typeface="Cambria Math"/>
                                    </a:rPr>
                                    <m:t>𝑛</m:t>
                                  </m:r>
                                </m:e>
                                <m:sub>
                                  <m:r>
                                    <a:rPr lang="it-IT" i="1">
                                      <a:latin typeface="Cambria Math"/>
                                    </a:rPr>
                                    <m:t>𝑤𝑒𝑏</m:t>
                                  </m:r>
                                </m:sub>
                              </m:sSub>
                            </m:den>
                          </m:f>
                        </m:den>
                      </m:f>
                    </m:oMath>
                  </m:oMathPara>
                </a14:m>
                <a:endParaRPr lang="it-IT" dirty="0"/>
              </a:p>
            </p:txBody>
          </p:sp>
        </mc:Choice>
        <mc:Fallback xmlns="">
          <p:sp>
            <p:nvSpPr>
              <p:cNvPr id="2" name="CasellaDiTesto 1"/>
              <p:cNvSpPr txBox="1">
                <a:spLocks noRot="1" noChangeAspect="1" noMove="1" noResize="1" noEditPoints="1" noAdjustHandles="1" noChangeArrowheads="1" noChangeShapeType="1" noTextEdit="1"/>
              </p:cNvSpPr>
              <p:nvPr/>
            </p:nvSpPr>
            <p:spPr>
              <a:xfrm>
                <a:off x="3021404" y="5296395"/>
                <a:ext cx="2381869" cy="702885"/>
              </a:xfrm>
              <a:prstGeom prst="rect">
                <a:avLst/>
              </a:prstGeom>
              <a:blipFill rotWithShape="1">
                <a:blip r:embed="rId4"/>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011728159"/>
      </p:ext>
    </p:extLst>
  </p:cSld>
  <p:clrMapOvr>
    <a:masterClrMapping/>
  </p:clrMapOvr>
  <p:transition advTm="122848"/>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5363" name="Rectangle 2"/>
              <p:cNvSpPr>
                <a:spLocks noGrp="1" noChangeArrowheads="1"/>
              </p:cNvSpPr>
              <p:nvPr>
                <p:ph type="body" idx="4294967295"/>
              </p:nvPr>
            </p:nvSpPr>
            <p:spPr bwMode="auto">
              <a:xfrm>
                <a:off x="320625" y="975147"/>
                <a:ext cx="8716493" cy="5358978"/>
              </a:xfrm>
              <a:prstGeom prst="rect">
                <a:avLst/>
              </a:prstGeom>
              <a:noFill/>
              <a:ln>
                <a:miter lim="800000"/>
                <a:headEnd/>
                <a:tailEnd/>
              </a:ln>
            </p:spPr>
            <p:txBody>
              <a:bodyPr/>
              <a:lstStyle/>
              <a:p>
                <a:pPr marL="177800" indent="-90488">
                  <a:spcBef>
                    <a:spcPts val="1200"/>
                  </a:spcBef>
                  <a:buClr>
                    <a:srgbClr val="C00000"/>
                  </a:buClr>
                  <a:buNone/>
                </a:pPr>
                <a:r>
                  <a:rPr lang="en-US" sz="1600" b="1" dirty="0">
                    <a:solidFill>
                      <a:schemeClr val="tx2"/>
                    </a:solidFill>
                    <a:latin typeface="Calibri" panose="020F0502020204030204" pitchFamily="34" charset="0"/>
                    <a:cs typeface="Calibri" panose="020F0502020204030204" pitchFamily="34" charset="0"/>
                  </a:rPr>
                  <a:t>Assessing mode effect in the MM sample using propensity score </a:t>
                </a:r>
                <a:r>
                  <a:rPr lang="en-US" sz="1600" b="1" dirty="0" err="1">
                    <a:solidFill>
                      <a:schemeClr val="tx2"/>
                    </a:solidFill>
                    <a:latin typeface="Calibri" panose="020F0502020204030204" pitchFamily="34" charset="0"/>
                    <a:cs typeface="Calibri" panose="020F0502020204030204" pitchFamily="34" charset="0"/>
                  </a:rPr>
                  <a:t>subclassificat</a:t>
                </a:r>
                <a:r>
                  <a:rPr lang="en-US" sz="1600" b="1" dirty="0" err="1">
                    <a:latin typeface="Calibri" panose="020F0502020204030204" pitchFamily="34" charset="0"/>
                    <a:cs typeface="Calibri" panose="020F0502020204030204" pitchFamily="34" charset="0"/>
                  </a:rPr>
                  <a:t>ion</a:t>
                </a:r>
                <a:endParaRPr lang="en-US" sz="1600" b="1" dirty="0">
                  <a:latin typeface="Calibri" panose="020F0502020204030204" pitchFamily="34" charset="0"/>
                  <a:cs typeface="Calibri" panose="020F0502020204030204" pitchFamily="34" charset="0"/>
                </a:endParaRPr>
              </a:p>
              <a:p>
                <a:pPr marL="627063" lvl="1" indent="-354013">
                  <a:spcBef>
                    <a:spcPts val="2400"/>
                  </a:spcBef>
                  <a:buClr>
                    <a:srgbClr val="C00000"/>
                  </a:buClr>
                  <a:buFont typeface="Wingdings" panose="05000000000000000000" pitchFamily="2" charset="2"/>
                  <a:buChar char="q"/>
                </a:pPr>
                <a:r>
                  <a:rPr lang="en-US" sz="1800" dirty="0" smtClean="0">
                    <a:latin typeface="Calibri" panose="020F0502020204030204" pitchFamily="34" charset="0"/>
                    <a:cs typeface="Calibri" panose="020F0502020204030204" pitchFamily="34" charset="0"/>
                  </a:rPr>
                  <a:t>A </a:t>
                </a:r>
                <a:r>
                  <a:rPr lang="en-US" sz="1800" dirty="0">
                    <a:latin typeface="Calibri" panose="020F0502020204030204" pitchFamily="34" charset="0"/>
                    <a:cs typeface="Calibri" panose="020F0502020204030204" pitchFamily="34" charset="0"/>
                  </a:rPr>
                  <a:t>global evaluation of mode effects </a:t>
                </a:r>
                <a:r>
                  <a:rPr lang="en-US" sz="1800" dirty="0" smtClean="0">
                    <a:latin typeface="Calibri" panose="020F0502020204030204" pitchFamily="34" charset="0"/>
                    <a:cs typeface="Calibri" panose="020F0502020204030204" pitchFamily="34" charset="0"/>
                  </a:rPr>
                  <a:t>using the weights in the balanced groups (</a:t>
                </a:r>
                <a:r>
                  <a:rPr lang="en-US" sz="1800" dirty="0" err="1" smtClean="0">
                    <a:latin typeface="Calibri" panose="020F0502020204030204" pitchFamily="34" charset="0"/>
                    <a:cs typeface="Calibri" panose="020F0502020204030204" pitchFamily="34" charset="0"/>
                  </a:rPr>
                  <a:t>Vandenplas</a:t>
                </a:r>
                <a:r>
                  <a:rPr lang="en-US" sz="1800" dirty="0" smtClean="0">
                    <a:latin typeface="Calibri" panose="020F0502020204030204" pitchFamily="34" charset="0"/>
                    <a:cs typeface="Calibri" panose="020F0502020204030204" pitchFamily="34" charset="0"/>
                  </a:rPr>
                  <a:t> et al, 2016) </a:t>
                </a:r>
                <a:endParaRPr lang="en-US" sz="1800" dirty="0">
                  <a:latin typeface="Calibri" panose="020F0502020204030204" pitchFamily="34" charset="0"/>
                  <a:cs typeface="Calibri" panose="020F0502020204030204" pitchFamily="34" charset="0"/>
                </a:endParaRPr>
              </a:p>
              <a:p>
                <a:pPr marL="1004887" lvl="2" indent="-285750">
                  <a:spcBef>
                    <a:spcPts val="2400"/>
                  </a:spcBef>
                  <a:spcAft>
                    <a:spcPts val="1800"/>
                  </a:spcAft>
                  <a:buClr>
                    <a:srgbClr val="C00000"/>
                  </a:buClr>
                  <a:buFont typeface="Wingdings" panose="05000000000000000000" pitchFamily="2" charset="2"/>
                  <a:buChar char="§"/>
                </a:pPr>
                <a:r>
                  <a:rPr lang="en-US" sz="1800" b="1" dirty="0">
                    <a:latin typeface="Calibri" panose="020F0502020204030204" pitchFamily="34" charset="0"/>
                    <a:cs typeface="Calibri" panose="020F0502020204030204" pitchFamily="34" charset="0"/>
                  </a:rPr>
                  <a:t>S</a:t>
                </a:r>
                <a:r>
                  <a:rPr lang="en-US" sz="1800" b="1" dirty="0" smtClean="0">
                    <a:latin typeface="Calibri" panose="020F0502020204030204" pitchFamily="34" charset="0"/>
                    <a:cs typeface="Calibri" panose="020F0502020204030204" pitchFamily="34" charset="0"/>
                  </a:rPr>
                  <a:t>election effect</a:t>
                </a:r>
                <a:r>
                  <a:rPr lang="en-US" sz="1800" dirty="0" smtClean="0">
                    <a:latin typeface="Calibri" panose="020F0502020204030204" pitchFamily="34" charset="0"/>
                    <a:cs typeface="Calibri" panose="020F0502020204030204" pitchFamily="34" charset="0"/>
                  </a:rPr>
                  <a:t>,</a:t>
                </a:r>
                <a:r>
                  <a:rPr lang="en-US" sz="1800" b="1" dirty="0" smtClean="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by the </a:t>
                </a:r>
                <a:r>
                  <a:rPr lang="en-US" sz="1800" u="sng" dirty="0" smtClean="0">
                    <a:latin typeface="Calibri" panose="020F0502020204030204" pitchFamily="34" charset="0"/>
                    <a:cs typeface="Calibri" panose="020F0502020204030204" pitchFamily="34" charset="0"/>
                  </a:rPr>
                  <a:t>difference between weighted and not weighted estimates on </a:t>
                </a:r>
                <a:r>
                  <a:rPr lang="en-US" sz="1800" u="sng" dirty="0">
                    <a:latin typeface="Calibri" panose="020F0502020204030204" pitchFamily="34" charset="0"/>
                    <a:cs typeface="Calibri" panose="020F0502020204030204" pitchFamily="34" charset="0"/>
                  </a:rPr>
                  <a:t>web </a:t>
                </a:r>
                <a:r>
                  <a:rPr lang="en-US" sz="1800" u="sng" dirty="0" smtClean="0">
                    <a:latin typeface="Calibri" panose="020F0502020204030204" pitchFamily="34" charset="0"/>
                    <a:cs typeface="Calibri" panose="020F0502020204030204" pitchFamily="34" charset="0"/>
                  </a:rPr>
                  <a:t>respondents</a:t>
                </a:r>
              </a:p>
              <a:p>
                <a:pPr marL="977900" lvl="2" indent="0" algn="ctr">
                  <a:spcBef>
                    <a:spcPts val="1800"/>
                  </a:spcBef>
                  <a:buClr>
                    <a:srgbClr val="C00000"/>
                  </a:buClr>
                  <a:buNone/>
                </a:pPr>
                <a14:m>
                  <m:oMathPara xmlns:m="http://schemas.openxmlformats.org/officeDocument/2006/math">
                    <m:oMathParaPr>
                      <m:jc m:val="centerGroup"/>
                    </m:oMathParaPr>
                    <m:oMath xmlns:m="http://schemas.openxmlformats.org/officeDocument/2006/math">
                      <m:sSub>
                        <m:sSubPr>
                          <m:ctrlPr>
                            <a:rPr lang="it-IT" sz="1800" i="1">
                              <a:latin typeface="Cambria Math"/>
                            </a:rPr>
                          </m:ctrlPr>
                        </m:sSubPr>
                        <m:e>
                          <m:r>
                            <a:rPr lang="it-IT" sz="1800" i="1">
                              <a:latin typeface="Cambria Math"/>
                            </a:rPr>
                            <m:t>𝑆</m:t>
                          </m:r>
                        </m:e>
                        <m:sub>
                          <m:r>
                            <a:rPr lang="it-IT" sz="1800" i="1">
                              <a:latin typeface="Cambria Math"/>
                            </a:rPr>
                            <m:t>𝑤𝑒𝑏</m:t>
                          </m:r>
                        </m:sub>
                      </m:sSub>
                      <m:d>
                        <m:dPr>
                          <m:ctrlPr>
                            <a:rPr lang="it-IT" sz="1800" i="1">
                              <a:latin typeface="Cambria Math"/>
                            </a:rPr>
                          </m:ctrlPr>
                        </m:dPr>
                        <m:e>
                          <m:r>
                            <a:rPr lang="it-IT" sz="1800" i="1">
                              <a:latin typeface="Cambria Math"/>
                            </a:rPr>
                            <m:t>𝑦</m:t>
                          </m:r>
                        </m:e>
                      </m:d>
                      <m:r>
                        <a:rPr lang="it-IT" sz="1800" i="1">
                          <a:latin typeface="Cambria Math"/>
                        </a:rPr>
                        <m:t>=</m:t>
                      </m:r>
                      <m:f>
                        <m:fPr>
                          <m:ctrlPr>
                            <a:rPr lang="it-IT" sz="1800" i="1">
                              <a:latin typeface="Cambria Math"/>
                            </a:rPr>
                          </m:ctrlPr>
                        </m:fPr>
                        <m:num>
                          <m:nary>
                            <m:naryPr>
                              <m:chr m:val="∑"/>
                              <m:limLoc m:val="subSup"/>
                              <m:ctrlPr>
                                <a:rPr lang="it-IT" sz="1800" i="1">
                                  <a:latin typeface="Cambria Math"/>
                                </a:rPr>
                              </m:ctrlPr>
                            </m:naryPr>
                            <m:sub>
                              <m:r>
                                <a:rPr lang="it-IT" sz="1800" i="1">
                                  <a:latin typeface="Cambria Math"/>
                                </a:rPr>
                                <m:t>𝑖</m:t>
                              </m:r>
                              <m:r>
                                <a:rPr lang="it-IT" sz="1800" i="1">
                                  <a:latin typeface="Cambria Math"/>
                                </a:rPr>
                                <m:t>=1</m:t>
                              </m:r>
                            </m:sub>
                            <m:sup>
                              <m:sSub>
                                <m:sSubPr>
                                  <m:ctrlPr>
                                    <a:rPr lang="it-IT" sz="1800" i="1">
                                      <a:latin typeface="Cambria Math"/>
                                    </a:rPr>
                                  </m:ctrlPr>
                                </m:sSubPr>
                                <m:e>
                                  <m:r>
                                    <a:rPr lang="it-IT" sz="1800" i="1">
                                      <a:latin typeface="Cambria Math"/>
                                    </a:rPr>
                                    <m:t>𝑛</m:t>
                                  </m:r>
                                </m:e>
                                <m:sub>
                                  <m:r>
                                    <a:rPr lang="it-IT" sz="1800" i="1">
                                      <a:latin typeface="Cambria Math"/>
                                    </a:rPr>
                                    <m:t>𝑤𝑒𝑏</m:t>
                                  </m:r>
                                </m:sub>
                              </m:sSub>
                            </m:sup>
                            <m:e>
                              <m:sSub>
                                <m:sSubPr>
                                  <m:ctrlPr>
                                    <a:rPr lang="it-IT" sz="1800" i="1">
                                      <a:latin typeface="Cambria Math"/>
                                    </a:rPr>
                                  </m:ctrlPr>
                                </m:sSubPr>
                                <m:e>
                                  <m:r>
                                    <a:rPr lang="it-IT" sz="1800" i="1">
                                      <a:latin typeface="Cambria Math"/>
                                    </a:rPr>
                                    <m:t>𝑦</m:t>
                                  </m:r>
                                </m:e>
                                <m:sub>
                                  <m:r>
                                    <a:rPr lang="it-IT" sz="1800" i="1">
                                      <a:latin typeface="Cambria Math"/>
                                    </a:rPr>
                                    <m:t>𝑖</m:t>
                                  </m:r>
                                  <m:r>
                                    <a:rPr lang="it-IT" sz="1800" i="1">
                                      <a:latin typeface="Cambria Math"/>
                                    </a:rPr>
                                    <m:t>,</m:t>
                                  </m:r>
                                  <m:r>
                                    <a:rPr lang="it-IT" sz="1800" i="1">
                                      <a:latin typeface="Cambria Math"/>
                                    </a:rPr>
                                    <m:t>𝑤𝑒𝑏</m:t>
                                  </m:r>
                                </m:sub>
                              </m:sSub>
                            </m:e>
                          </m:nary>
                        </m:num>
                        <m:den>
                          <m:sSub>
                            <m:sSubPr>
                              <m:ctrlPr>
                                <a:rPr lang="it-IT" sz="1800" i="1">
                                  <a:latin typeface="Cambria Math"/>
                                </a:rPr>
                              </m:ctrlPr>
                            </m:sSubPr>
                            <m:e>
                              <m:r>
                                <a:rPr lang="it-IT" sz="1800" i="1">
                                  <a:latin typeface="Cambria Math"/>
                                </a:rPr>
                                <m:t>𝑛</m:t>
                              </m:r>
                            </m:e>
                            <m:sub>
                              <m:r>
                                <a:rPr lang="it-IT" sz="1800" i="1">
                                  <a:latin typeface="Cambria Math"/>
                                </a:rPr>
                                <m:t>𝑤𝑒𝑏</m:t>
                              </m:r>
                            </m:sub>
                          </m:sSub>
                        </m:den>
                      </m:f>
                      <m:r>
                        <a:rPr lang="it-IT" sz="1800" i="1">
                          <a:latin typeface="Cambria Math"/>
                        </a:rPr>
                        <m:t>−</m:t>
                      </m:r>
                      <m:f>
                        <m:fPr>
                          <m:ctrlPr>
                            <a:rPr lang="it-IT" sz="1800" i="1">
                              <a:latin typeface="Cambria Math"/>
                            </a:rPr>
                          </m:ctrlPr>
                        </m:fPr>
                        <m:num>
                          <m:nary>
                            <m:naryPr>
                              <m:chr m:val="∑"/>
                              <m:limLoc m:val="subSup"/>
                              <m:ctrlPr>
                                <a:rPr lang="it-IT" sz="1800" i="1">
                                  <a:latin typeface="Cambria Math"/>
                                </a:rPr>
                              </m:ctrlPr>
                            </m:naryPr>
                            <m:sub>
                              <m:r>
                                <a:rPr lang="it-IT" sz="1800" i="1">
                                  <a:latin typeface="Cambria Math"/>
                                </a:rPr>
                                <m:t>𝑖</m:t>
                              </m:r>
                              <m:r>
                                <a:rPr lang="it-IT" sz="1800" i="1">
                                  <a:latin typeface="Cambria Math"/>
                                </a:rPr>
                                <m:t>=1</m:t>
                              </m:r>
                            </m:sub>
                            <m:sup>
                              <m:sSub>
                                <m:sSubPr>
                                  <m:ctrlPr>
                                    <a:rPr lang="it-IT" sz="1800" i="1">
                                      <a:latin typeface="Cambria Math"/>
                                    </a:rPr>
                                  </m:ctrlPr>
                                </m:sSubPr>
                                <m:e>
                                  <m:r>
                                    <a:rPr lang="it-IT" sz="1800" i="1">
                                      <a:latin typeface="Cambria Math"/>
                                    </a:rPr>
                                    <m:t>𝑛</m:t>
                                  </m:r>
                                </m:e>
                                <m:sub>
                                  <m:r>
                                    <a:rPr lang="it-IT" sz="1800" i="1">
                                      <a:latin typeface="Cambria Math"/>
                                    </a:rPr>
                                    <m:t>𝑤𝑒𝑏</m:t>
                                  </m:r>
                                </m:sub>
                              </m:sSub>
                            </m:sup>
                            <m:e>
                              <m:sSub>
                                <m:sSubPr>
                                  <m:ctrlPr>
                                    <a:rPr lang="it-IT" sz="1800" i="1">
                                      <a:latin typeface="Cambria Math"/>
                                    </a:rPr>
                                  </m:ctrlPr>
                                </m:sSubPr>
                                <m:e>
                                  <m:r>
                                    <a:rPr lang="it-IT" sz="1800" i="1">
                                      <a:latin typeface="Cambria Math"/>
                                    </a:rPr>
                                    <m:t>𝑤</m:t>
                                  </m:r>
                                </m:e>
                                <m:sub>
                                  <m:r>
                                    <a:rPr lang="it-IT" sz="1800" i="1">
                                      <a:latin typeface="Cambria Math"/>
                                    </a:rPr>
                                    <m:t>𝑘</m:t>
                                  </m:r>
                                  <m:r>
                                    <a:rPr lang="it-IT" sz="1800" i="1">
                                      <a:latin typeface="Cambria Math"/>
                                    </a:rPr>
                                    <m:t>,</m:t>
                                  </m:r>
                                  <m:r>
                                    <a:rPr lang="it-IT" sz="1800" i="1">
                                      <a:latin typeface="Cambria Math"/>
                                    </a:rPr>
                                    <m:t>𝑖</m:t>
                                  </m:r>
                                </m:sub>
                              </m:sSub>
                              <m:sSub>
                                <m:sSubPr>
                                  <m:ctrlPr>
                                    <a:rPr lang="it-IT" sz="1800" i="1">
                                      <a:latin typeface="Cambria Math"/>
                                    </a:rPr>
                                  </m:ctrlPr>
                                </m:sSubPr>
                                <m:e>
                                  <m:r>
                                    <a:rPr lang="it-IT" sz="1800" b="0" i="1" smtClean="0">
                                      <a:latin typeface="Cambria Math"/>
                                    </a:rPr>
                                    <m:t> </m:t>
                                  </m:r>
                                  <m:r>
                                    <a:rPr lang="it-IT" sz="1800" i="1">
                                      <a:latin typeface="Cambria Math"/>
                                    </a:rPr>
                                    <m:t>𝑦</m:t>
                                  </m:r>
                                </m:e>
                                <m:sub>
                                  <m:r>
                                    <a:rPr lang="it-IT" sz="1800" i="1">
                                      <a:latin typeface="Cambria Math"/>
                                    </a:rPr>
                                    <m:t>𝑖</m:t>
                                  </m:r>
                                  <m:r>
                                    <a:rPr lang="it-IT" sz="1800" i="1">
                                      <a:latin typeface="Cambria Math"/>
                                    </a:rPr>
                                    <m:t>,</m:t>
                                  </m:r>
                                  <m:r>
                                    <a:rPr lang="it-IT" sz="1800" i="1">
                                      <a:latin typeface="Cambria Math"/>
                                    </a:rPr>
                                    <m:t>𝑤𝑒𝑏</m:t>
                                  </m:r>
                                </m:sub>
                              </m:sSub>
                            </m:e>
                          </m:nary>
                        </m:num>
                        <m:den>
                          <m:sSub>
                            <m:sSubPr>
                              <m:ctrlPr>
                                <a:rPr lang="it-IT" sz="1800" i="1">
                                  <a:latin typeface="Cambria Math"/>
                                </a:rPr>
                              </m:ctrlPr>
                            </m:sSubPr>
                            <m:e>
                              <m:r>
                                <a:rPr lang="it-IT" sz="1800" i="1">
                                  <a:latin typeface="Cambria Math"/>
                                </a:rPr>
                                <m:t>𝑛</m:t>
                              </m:r>
                            </m:e>
                            <m:sub>
                              <m:r>
                                <a:rPr lang="it-IT" sz="1800" i="1">
                                  <a:latin typeface="Cambria Math"/>
                                </a:rPr>
                                <m:t>𝑤𝑒𝑏</m:t>
                              </m:r>
                            </m:sub>
                          </m:sSub>
                        </m:den>
                      </m:f>
                    </m:oMath>
                  </m:oMathPara>
                </a14:m>
                <a:endParaRPr lang="en-US" sz="1800" dirty="0" smtClean="0">
                  <a:latin typeface="Calibri" panose="020F0502020204030204" pitchFamily="34" charset="0"/>
                  <a:cs typeface="Calibri" panose="020F0502020204030204" pitchFamily="34" charset="0"/>
                </a:endParaRPr>
              </a:p>
              <a:p>
                <a:pPr marL="1004887" lvl="2" indent="-285750">
                  <a:spcBef>
                    <a:spcPts val="2400"/>
                  </a:spcBef>
                  <a:spcAft>
                    <a:spcPts val="1800"/>
                  </a:spcAft>
                  <a:buClr>
                    <a:srgbClr val="C00000"/>
                  </a:buClr>
                  <a:buFont typeface="Wingdings" panose="05000000000000000000" pitchFamily="2" charset="2"/>
                  <a:buChar char="§"/>
                </a:pPr>
                <a:r>
                  <a:rPr lang="en-US" sz="1800" b="1" dirty="0" smtClean="0">
                    <a:latin typeface="Calibri" panose="020F0502020204030204" pitchFamily="34" charset="0"/>
                    <a:cs typeface="Calibri" panose="020F0502020204030204" pitchFamily="34" charset="0"/>
                  </a:rPr>
                  <a:t>Measurement effect</a:t>
                </a:r>
                <a:r>
                  <a:rPr lang="en-US" sz="1800" dirty="0" smtClean="0">
                    <a:latin typeface="Calibri" panose="020F0502020204030204" pitchFamily="34" charset="0"/>
                    <a:cs typeface="Calibri" panose="020F0502020204030204" pitchFamily="34" charset="0"/>
                  </a:rPr>
                  <a:t>,</a:t>
                </a:r>
                <a:r>
                  <a:rPr lang="en-US" sz="1800" b="1" dirty="0" smtClean="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measured by the </a:t>
                </a:r>
                <a:r>
                  <a:rPr lang="en-US" sz="1800" u="sng" dirty="0">
                    <a:latin typeface="Calibri" panose="020F0502020204030204" pitchFamily="34" charset="0"/>
                    <a:cs typeface="Calibri" panose="020F0502020204030204" pitchFamily="34" charset="0"/>
                  </a:rPr>
                  <a:t>differences between weighted web and not weighted PAPI estimates</a:t>
                </a:r>
                <a:r>
                  <a:rPr lang="en-US" sz="1800" dirty="0">
                    <a:latin typeface="Calibri" panose="020F0502020204030204" pitchFamily="34" charset="0"/>
                    <a:cs typeface="Calibri" panose="020F0502020204030204" pitchFamily="34" charset="0"/>
                  </a:rPr>
                  <a:t> </a:t>
                </a:r>
              </a:p>
              <a:p>
                <a:pPr marL="914400" lvl="2" indent="0">
                  <a:spcBef>
                    <a:spcPts val="1800"/>
                  </a:spcBef>
                  <a:buClr>
                    <a:srgbClr val="C00000"/>
                  </a:buClr>
                  <a:buNone/>
                </a:pPr>
                <a14:m>
                  <m:oMathPara xmlns:m="http://schemas.openxmlformats.org/officeDocument/2006/math">
                    <m:oMathParaPr>
                      <m:jc m:val="centerGroup"/>
                    </m:oMathParaPr>
                    <m:oMath xmlns:m="http://schemas.openxmlformats.org/officeDocument/2006/math">
                      <m:sSub>
                        <m:sSubPr>
                          <m:ctrlPr>
                            <a:rPr lang="it-IT" sz="1800" i="1">
                              <a:latin typeface="Cambria Math"/>
                            </a:rPr>
                          </m:ctrlPr>
                        </m:sSubPr>
                        <m:e>
                          <m:r>
                            <a:rPr lang="it-IT" sz="1800" i="1">
                              <a:latin typeface="Cambria Math"/>
                            </a:rPr>
                            <m:t>𝑀</m:t>
                          </m:r>
                        </m:e>
                        <m:sub>
                          <m:r>
                            <a:rPr lang="it-IT" sz="1800" i="1">
                              <a:latin typeface="Cambria Math"/>
                            </a:rPr>
                            <m:t>𝑤𝑒𝑏</m:t>
                          </m:r>
                        </m:sub>
                      </m:sSub>
                      <m:d>
                        <m:dPr>
                          <m:ctrlPr>
                            <a:rPr lang="it-IT" sz="1800" i="1">
                              <a:latin typeface="Cambria Math"/>
                            </a:rPr>
                          </m:ctrlPr>
                        </m:dPr>
                        <m:e>
                          <m:r>
                            <a:rPr lang="it-IT" sz="1800" i="1">
                              <a:latin typeface="Cambria Math"/>
                            </a:rPr>
                            <m:t>𝑦</m:t>
                          </m:r>
                        </m:e>
                      </m:d>
                      <m:r>
                        <a:rPr lang="it-IT" sz="1800" i="1">
                          <a:latin typeface="Cambria Math"/>
                        </a:rPr>
                        <m:t>=</m:t>
                      </m:r>
                      <m:f>
                        <m:fPr>
                          <m:ctrlPr>
                            <a:rPr lang="it-IT" sz="1800" i="1">
                              <a:latin typeface="Cambria Math"/>
                            </a:rPr>
                          </m:ctrlPr>
                        </m:fPr>
                        <m:num>
                          <m:nary>
                            <m:naryPr>
                              <m:chr m:val="∑"/>
                              <m:limLoc m:val="subSup"/>
                              <m:ctrlPr>
                                <a:rPr lang="it-IT" sz="1800" i="1">
                                  <a:latin typeface="Cambria Math"/>
                                </a:rPr>
                              </m:ctrlPr>
                            </m:naryPr>
                            <m:sub>
                              <m:r>
                                <a:rPr lang="it-IT" sz="1800" i="1">
                                  <a:latin typeface="Cambria Math"/>
                                </a:rPr>
                                <m:t>𝑖</m:t>
                              </m:r>
                              <m:r>
                                <a:rPr lang="it-IT" sz="1800" i="1">
                                  <a:latin typeface="Cambria Math"/>
                                </a:rPr>
                                <m:t>=1</m:t>
                              </m:r>
                            </m:sub>
                            <m:sup>
                              <m:sSub>
                                <m:sSubPr>
                                  <m:ctrlPr>
                                    <a:rPr lang="it-IT" sz="1800" i="1">
                                      <a:latin typeface="Cambria Math"/>
                                    </a:rPr>
                                  </m:ctrlPr>
                                </m:sSubPr>
                                <m:e>
                                  <m:r>
                                    <a:rPr lang="it-IT" sz="1800" i="1">
                                      <a:latin typeface="Cambria Math"/>
                                    </a:rPr>
                                    <m:t>𝑛</m:t>
                                  </m:r>
                                </m:e>
                                <m:sub>
                                  <m:r>
                                    <a:rPr lang="it-IT" sz="1800" i="1">
                                      <a:latin typeface="Cambria Math"/>
                                    </a:rPr>
                                    <m:t>𝑤𝑒𝑏</m:t>
                                  </m:r>
                                </m:sub>
                              </m:sSub>
                            </m:sup>
                            <m:e>
                              <m:sSub>
                                <m:sSubPr>
                                  <m:ctrlPr>
                                    <a:rPr lang="it-IT" sz="1800" i="1">
                                      <a:latin typeface="Cambria Math"/>
                                    </a:rPr>
                                  </m:ctrlPr>
                                </m:sSubPr>
                                <m:e>
                                  <m:r>
                                    <a:rPr lang="it-IT" sz="1800" i="1">
                                      <a:latin typeface="Cambria Math"/>
                                    </a:rPr>
                                    <m:t>𝑤</m:t>
                                  </m:r>
                                </m:e>
                                <m:sub>
                                  <m:r>
                                    <a:rPr lang="it-IT" sz="1800" i="1">
                                      <a:latin typeface="Cambria Math"/>
                                    </a:rPr>
                                    <m:t>𝑘</m:t>
                                  </m:r>
                                  <m:r>
                                    <a:rPr lang="it-IT" sz="1800" i="1">
                                      <a:latin typeface="Cambria Math"/>
                                    </a:rPr>
                                    <m:t>,</m:t>
                                  </m:r>
                                  <m:r>
                                    <a:rPr lang="it-IT" sz="1800" i="1">
                                      <a:latin typeface="Cambria Math"/>
                                    </a:rPr>
                                    <m:t>𝑖</m:t>
                                  </m:r>
                                </m:sub>
                              </m:sSub>
                              <m:sSub>
                                <m:sSubPr>
                                  <m:ctrlPr>
                                    <a:rPr lang="it-IT" sz="1800" i="1">
                                      <a:latin typeface="Cambria Math"/>
                                    </a:rPr>
                                  </m:ctrlPr>
                                </m:sSubPr>
                                <m:e>
                                  <m:r>
                                    <a:rPr lang="it-IT" sz="1800" b="0" i="1" smtClean="0">
                                      <a:latin typeface="Cambria Math"/>
                                    </a:rPr>
                                    <m:t> </m:t>
                                  </m:r>
                                  <m:r>
                                    <a:rPr lang="it-IT" sz="1800" i="1">
                                      <a:latin typeface="Cambria Math"/>
                                    </a:rPr>
                                    <m:t>𝑦</m:t>
                                  </m:r>
                                </m:e>
                                <m:sub>
                                  <m:r>
                                    <a:rPr lang="it-IT" sz="1800" i="1">
                                      <a:latin typeface="Cambria Math"/>
                                    </a:rPr>
                                    <m:t>𝑖</m:t>
                                  </m:r>
                                  <m:r>
                                    <a:rPr lang="it-IT" sz="1800" i="1">
                                      <a:latin typeface="Cambria Math"/>
                                    </a:rPr>
                                    <m:t>,</m:t>
                                  </m:r>
                                  <m:r>
                                    <a:rPr lang="it-IT" sz="1800" i="1">
                                      <a:latin typeface="Cambria Math"/>
                                    </a:rPr>
                                    <m:t>𝑤𝑒𝑏</m:t>
                                  </m:r>
                                </m:sub>
                              </m:sSub>
                            </m:e>
                          </m:nary>
                        </m:num>
                        <m:den>
                          <m:sSub>
                            <m:sSubPr>
                              <m:ctrlPr>
                                <a:rPr lang="it-IT" sz="1800" i="1">
                                  <a:latin typeface="Cambria Math"/>
                                </a:rPr>
                              </m:ctrlPr>
                            </m:sSubPr>
                            <m:e>
                              <m:r>
                                <a:rPr lang="it-IT" sz="1800" i="1">
                                  <a:latin typeface="Cambria Math"/>
                                </a:rPr>
                                <m:t>𝑛</m:t>
                              </m:r>
                            </m:e>
                            <m:sub>
                              <m:r>
                                <a:rPr lang="it-IT" sz="1800" i="1">
                                  <a:latin typeface="Cambria Math"/>
                                </a:rPr>
                                <m:t>𝑤𝑒𝑏</m:t>
                              </m:r>
                            </m:sub>
                          </m:sSub>
                        </m:den>
                      </m:f>
                      <m:r>
                        <a:rPr lang="it-IT" sz="1800" i="1">
                          <a:latin typeface="Cambria Math"/>
                        </a:rPr>
                        <m:t>−</m:t>
                      </m:r>
                      <m:f>
                        <m:fPr>
                          <m:ctrlPr>
                            <a:rPr lang="it-IT" sz="1800" i="1">
                              <a:latin typeface="Cambria Math"/>
                            </a:rPr>
                          </m:ctrlPr>
                        </m:fPr>
                        <m:num>
                          <m:nary>
                            <m:naryPr>
                              <m:chr m:val="∑"/>
                              <m:limLoc m:val="subSup"/>
                              <m:ctrlPr>
                                <a:rPr lang="it-IT" sz="1800" i="1">
                                  <a:latin typeface="Cambria Math"/>
                                </a:rPr>
                              </m:ctrlPr>
                            </m:naryPr>
                            <m:sub>
                              <m:r>
                                <a:rPr lang="it-IT" sz="1800" i="1">
                                  <a:latin typeface="Cambria Math"/>
                                </a:rPr>
                                <m:t>𝑖</m:t>
                              </m:r>
                              <m:r>
                                <a:rPr lang="it-IT" sz="1800" i="1">
                                  <a:latin typeface="Cambria Math"/>
                                </a:rPr>
                                <m:t>=1</m:t>
                              </m:r>
                            </m:sub>
                            <m:sup>
                              <m:sSub>
                                <m:sSubPr>
                                  <m:ctrlPr>
                                    <a:rPr lang="it-IT" sz="1800" i="1">
                                      <a:latin typeface="Cambria Math"/>
                                    </a:rPr>
                                  </m:ctrlPr>
                                </m:sSubPr>
                                <m:e>
                                  <m:r>
                                    <a:rPr lang="it-IT" sz="1800" i="1">
                                      <a:latin typeface="Cambria Math"/>
                                    </a:rPr>
                                    <m:t>𝑛</m:t>
                                  </m:r>
                                </m:e>
                                <m:sub>
                                  <m:r>
                                    <a:rPr lang="it-IT" sz="1800" i="1">
                                      <a:latin typeface="Cambria Math"/>
                                    </a:rPr>
                                    <m:t>𝑝𝑎𝑝𝑖</m:t>
                                  </m:r>
                                </m:sub>
                              </m:sSub>
                            </m:sup>
                            <m:e>
                              <m:sSub>
                                <m:sSubPr>
                                  <m:ctrlPr>
                                    <a:rPr lang="it-IT" sz="1800" i="1">
                                      <a:latin typeface="Cambria Math"/>
                                    </a:rPr>
                                  </m:ctrlPr>
                                </m:sSubPr>
                                <m:e>
                                  <m:r>
                                    <a:rPr lang="it-IT" sz="1800" i="1">
                                      <a:latin typeface="Cambria Math"/>
                                    </a:rPr>
                                    <m:t>𝑦</m:t>
                                  </m:r>
                                </m:e>
                                <m:sub>
                                  <m:r>
                                    <a:rPr lang="it-IT" sz="1800" i="1">
                                      <a:latin typeface="Cambria Math"/>
                                    </a:rPr>
                                    <m:t>𝑖</m:t>
                                  </m:r>
                                  <m:r>
                                    <a:rPr lang="it-IT" sz="1800" i="1">
                                      <a:latin typeface="Cambria Math"/>
                                    </a:rPr>
                                    <m:t>,</m:t>
                                  </m:r>
                                  <m:r>
                                    <a:rPr lang="it-IT" sz="1800" i="1">
                                      <a:latin typeface="Cambria Math"/>
                                    </a:rPr>
                                    <m:t>𝑝𝑎𝑝𝑖</m:t>
                                  </m:r>
                                </m:sub>
                              </m:sSub>
                            </m:e>
                          </m:nary>
                        </m:num>
                        <m:den>
                          <m:sSub>
                            <m:sSubPr>
                              <m:ctrlPr>
                                <a:rPr lang="it-IT" sz="1800" i="1">
                                  <a:latin typeface="Cambria Math"/>
                                </a:rPr>
                              </m:ctrlPr>
                            </m:sSubPr>
                            <m:e>
                              <m:r>
                                <a:rPr lang="it-IT" sz="1800" i="1">
                                  <a:latin typeface="Cambria Math"/>
                                </a:rPr>
                                <m:t>𝑛</m:t>
                              </m:r>
                            </m:e>
                            <m:sub>
                              <m:r>
                                <a:rPr lang="it-IT" sz="1800" i="1">
                                  <a:latin typeface="Cambria Math"/>
                                </a:rPr>
                                <m:t>𝑝𝑎𝑝𝑖</m:t>
                              </m:r>
                            </m:sub>
                          </m:sSub>
                        </m:den>
                      </m:f>
                    </m:oMath>
                  </m:oMathPara>
                </a14:m>
                <a:endParaRPr lang="it-IT" sz="1800" dirty="0" smtClean="0">
                  <a:latin typeface="Calibri" panose="020F0502020204030204" pitchFamily="34" charset="0"/>
                  <a:cs typeface="Calibri" panose="020F0502020204030204" pitchFamily="34" charset="0"/>
                </a:endParaRPr>
              </a:p>
            </p:txBody>
          </p:sp>
        </mc:Choice>
        <mc:Fallback xmlns="">
          <p:sp>
            <p:nvSpPr>
              <p:cNvPr id="15363" name="Rectangle 2"/>
              <p:cNvSpPr>
                <a:spLocks noGrp="1" noRot="1" noChangeAspect="1" noMove="1" noResize="1" noEditPoints="1" noAdjustHandles="1" noChangeArrowheads="1" noChangeShapeType="1" noTextEdit="1"/>
              </p:cNvSpPr>
              <p:nvPr>
                <p:ph type="body" idx="4294967295"/>
              </p:nvPr>
            </p:nvSpPr>
            <p:spPr bwMode="auto">
              <a:xfrm>
                <a:off x="320625" y="975147"/>
                <a:ext cx="8716493" cy="5358978"/>
              </a:xfrm>
              <a:prstGeom prst="rect">
                <a:avLst/>
              </a:prstGeom>
              <a:blipFill rotWithShape="1">
                <a:blip r:embed="rId3"/>
                <a:stretch>
                  <a:fillRect t="-341"/>
                </a:stretch>
              </a:blipFill>
              <a:ln>
                <a:miter lim="800000"/>
                <a:headEnd/>
                <a:tailEnd/>
              </a:ln>
            </p:spPr>
            <p:txBody>
              <a:bodyPr/>
              <a:lstStyle/>
              <a:p>
                <a:r>
                  <a:rPr lang="it-IT">
                    <a:noFill/>
                  </a:rPr>
                  <a:t> </a:t>
                </a:r>
              </a:p>
            </p:txBody>
          </p:sp>
        </mc:Fallback>
      </mc:AlternateContent>
      <p:sp>
        <p:nvSpPr>
          <p:cNvPr id="3"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600" b="1" dirty="0" smtClean="0">
                <a:solidFill>
                  <a:srgbClr val="CC0000"/>
                </a:solidFill>
                <a:latin typeface="Calibri" panose="020F0502020204030204" pitchFamily="34" charset="0"/>
                <a:cs typeface="Calibri" panose="020F0502020204030204" pitchFamily="34" charset="0"/>
              </a:rPr>
              <a:t> </a:t>
            </a:r>
            <a:r>
              <a:rPr lang="en-US" altLang="it-IT" sz="1600" b="1" dirty="0">
                <a:solidFill>
                  <a:srgbClr val="CC0000"/>
                </a:solidFill>
                <a:latin typeface="Calibri" panose="020F0502020204030204" pitchFamily="34" charset="0"/>
                <a:cs typeface="Calibri" panose="020F0502020204030204" pitchFamily="34" charset="0"/>
              </a:rPr>
              <a:t>4. The estimate of mode effects (selection and measurement</a:t>
            </a:r>
            <a:r>
              <a:rPr lang="en-US" altLang="it-IT" sz="1600" b="1" dirty="0" smtClean="0">
                <a:solidFill>
                  <a:srgbClr val="CC0000"/>
                </a:solidFill>
                <a:latin typeface="Calibri" panose="020F0502020204030204" pitchFamily="34" charset="0"/>
                <a:cs typeface="Calibri" panose="020F0502020204030204" pitchFamily="34" charset="0"/>
              </a:rPr>
              <a:t>)</a:t>
            </a:r>
            <a:endParaRPr lang="en-US" altLang="it-IT" sz="1600" b="1" dirty="0">
              <a:solidFill>
                <a:srgbClr val="CC0000"/>
              </a:solidFill>
              <a:latin typeface="Calibri" panose="020F0502020204030204" pitchFamily="34" charset="0"/>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3630672796"/>
      </p:ext>
    </p:extLst>
  </p:cSld>
  <p:clrMapOvr>
    <a:masterClrMapping/>
  </p:clrMapOvr>
  <p:transition advTm="12284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676887" y="933130"/>
            <a:ext cx="7291449" cy="5358978"/>
          </a:xfrm>
          <a:prstGeom prst="rect">
            <a:avLst/>
          </a:prstGeom>
          <a:noFill/>
          <a:ln>
            <a:miter lim="800000"/>
            <a:headEnd/>
            <a:tailEnd/>
          </a:ln>
        </p:spPr>
        <p:txBody>
          <a:bodyPr/>
          <a:lstStyle/>
          <a:p>
            <a:pPr marL="177800" indent="-90488" algn="ctr">
              <a:spcBef>
                <a:spcPts val="1200"/>
              </a:spcBef>
              <a:buClr>
                <a:srgbClr val="C00000"/>
              </a:buClr>
              <a:buNone/>
            </a:pPr>
            <a:r>
              <a:rPr lang="en-US" sz="2200" b="1" dirty="0" smtClean="0">
                <a:solidFill>
                  <a:schemeClr val="tx2"/>
                </a:solidFill>
                <a:latin typeface="Calibri" panose="020F0502020204030204" pitchFamily="34" charset="0"/>
              </a:rPr>
              <a:t>Estimating selection and measurement effects through a benchmark mode</a:t>
            </a:r>
            <a:endParaRPr lang="en-GB" sz="2200" dirty="0" smtClean="0">
              <a:solidFill>
                <a:schemeClr val="tx2"/>
              </a:solidFill>
              <a:latin typeface="Calibri" panose="020F0502020204030204" pitchFamily="34" charset="0"/>
            </a:endParaRPr>
          </a:p>
          <a:p>
            <a:pPr marL="177800" indent="-90488" algn="ctr">
              <a:spcBef>
                <a:spcPts val="1200"/>
              </a:spcBef>
              <a:buClr>
                <a:srgbClr val="C00000"/>
              </a:buClr>
              <a:buNone/>
            </a:pPr>
            <a:endParaRPr lang="en-GB" sz="2000" dirty="0"/>
          </a:p>
          <a:p>
            <a:pPr marL="373062" indent="-285750">
              <a:spcBef>
                <a:spcPts val="1200"/>
              </a:spcBef>
              <a:buClr>
                <a:srgbClr val="C00000"/>
              </a:buClr>
              <a:buFont typeface="Wingdings" panose="05000000000000000000" pitchFamily="2" charset="2"/>
              <a:buChar char="q"/>
            </a:pPr>
            <a:r>
              <a:rPr lang="en-GB" sz="1800" dirty="0">
                <a:latin typeface="Calibri" panose="020F0502020204030204" pitchFamily="34" charset="0"/>
              </a:rPr>
              <a:t>T</a:t>
            </a:r>
            <a:r>
              <a:rPr lang="en-GB" sz="1800" dirty="0" smtClean="0">
                <a:latin typeface="Calibri" panose="020F0502020204030204" pitchFamily="34" charset="0"/>
              </a:rPr>
              <a:t>o </a:t>
            </a:r>
            <a:r>
              <a:rPr lang="en-GB" sz="1800" dirty="0">
                <a:latin typeface="Calibri" panose="020F0502020204030204" pitchFamily="34" charset="0"/>
              </a:rPr>
              <a:t>evaluate both selection and measurement effects, has been </a:t>
            </a:r>
            <a:r>
              <a:rPr lang="en-GB" sz="1800" dirty="0" smtClean="0">
                <a:latin typeface="Calibri" panose="020F0502020204030204" pitchFamily="34" charset="0"/>
              </a:rPr>
              <a:t>adopted the </a:t>
            </a:r>
            <a:r>
              <a:rPr lang="en-GB" sz="1800" b="1" dirty="0">
                <a:latin typeface="Calibri" panose="020F0502020204030204" pitchFamily="34" charset="0"/>
              </a:rPr>
              <a:t>instrumental </a:t>
            </a:r>
            <a:r>
              <a:rPr lang="en-GB" sz="1800" b="1" dirty="0" smtClean="0">
                <a:latin typeface="Calibri" panose="020F0502020204030204" pitchFamily="34" charset="0"/>
              </a:rPr>
              <a:t>variable approach</a:t>
            </a:r>
            <a:r>
              <a:rPr lang="en-GB" sz="1800" dirty="0" smtClean="0">
                <a:latin typeface="Calibri" panose="020F0502020204030204" pitchFamily="34" charset="0"/>
              </a:rPr>
              <a:t> </a:t>
            </a:r>
            <a:r>
              <a:rPr lang="en-GB" sz="1800" dirty="0">
                <a:latin typeface="Calibri" panose="020F0502020204030204" pitchFamily="34" charset="0"/>
              </a:rPr>
              <a:t>proposed by </a:t>
            </a:r>
            <a:r>
              <a:rPr lang="en-GB" sz="1800" dirty="0" err="1">
                <a:latin typeface="Calibri" panose="020F0502020204030204" pitchFamily="34" charset="0"/>
              </a:rPr>
              <a:t>Vannieuwenhuyze</a:t>
            </a:r>
            <a:r>
              <a:rPr lang="en-GB" sz="1800" dirty="0">
                <a:latin typeface="Calibri" panose="020F0502020204030204" pitchFamily="34" charset="0"/>
              </a:rPr>
              <a:t> et al. (2010</a:t>
            </a:r>
            <a:r>
              <a:rPr lang="en-GB" sz="1800" dirty="0" smtClean="0">
                <a:latin typeface="Calibri" panose="020F0502020204030204" pitchFamily="34" charset="0"/>
              </a:rPr>
              <a:t>),</a:t>
            </a:r>
            <a:r>
              <a:rPr lang="en-US" sz="1800" dirty="0" smtClean="0">
                <a:latin typeface="Calibri" panose="020F0502020204030204" pitchFamily="34" charset="0"/>
              </a:rPr>
              <a:t> in </a:t>
            </a:r>
            <a:r>
              <a:rPr lang="en-US" sz="1800" dirty="0">
                <a:latin typeface="Calibri" panose="020F0502020204030204" pitchFamily="34" charset="0"/>
              </a:rPr>
              <a:t>which SM </a:t>
            </a:r>
            <a:r>
              <a:rPr lang="en-US" sz="1800" dirty="0" smtClean="0">
                <a:latin typeface="Calibri" panose="020F0502020204030204" pitchFamily="34" charset="0"/>
              </a:rPr>
              <a:t>sample (PAPI) is </a:t>
            </a:r>
            <a:r>
              <a:rPr lang="en-US" sz="1800" dirty="0">
                <a:latin typeface="Calibri" panose="020F0502020204030204" pitchFamily="34" charset="0"/>
              </a:rPr>
              <a:t>taken as a </a:t>
            </a:r>
            <a:r>
              <a:rPr lang="en-US" sz="1800" dirty="0" smtClean="0">
                <a:latin typeface="Calibri" panose="020F0502020204030204" pitchFamily="34" charset="0"/>
              </a:rPr>
              <a:t>benchmark, assuming the </a:t>
            </a:r>
            <a:r>
              <a:rPr lang="en-US" sz="1800" dirty="0" err="1" smtClean="0">
                <a:latin typeface="Calibri" panose="020F0502020204030204" pitchFamily="34" charset="0"/>
              </a:rPr>
              <a:t>representativity</a:t>
            </a:r>
            <a:r>
              <a:rPr lang="en-US" sz="1800" dirty="0" smtClean="0">
                <a:latin typeface="Calibri" panose="020F0502020204030204" pitchFamily="34" charset="0"/>
              </a:rPr>
              <a:t> of the response processes</a:t>
            </a:r>
          </a:p>
          <a:p>
            <a:pPr marL="373062" indent="-285750">
              <a:spcBef>
                <a:spcPts val="1200"/>
              </a:spcBef>
              <a:buClr>
                <a:srgbClr val="C00000"/>
              </a:buClr>
              <a:buFont typeface="Wingdings" panose="05000000000000000000" pitchFamily="2" charset="2"/>
              <a:buChar char="q"/>
            </a:pPr>
            <a:r>
              <a:rPr lang="en-US" sz="1800" dirty="0" smtClean="0">
                <a:latin typeface="Calibri" panose="020F0502020204030204" pitchFamily="34" charset="0"/>
              </a:rPr>
              <a:t>In </a:t>
            </a:r>
            <a:r>
              <a:rPr lang="en-US" sz="1800" dirty="0">
                <a:latin typeface="Calibri" panose="020F0502020204030204" pitchFamily="34" charset="0"/>
              </a:rPr>
              <a:t>order to make the SM and MM samples comparable, a calibration procedure </a:t>
            </a:r>
            <a:r>
              <a:rPr lang="en-GB" sz="1800" dirty="0">
                <a:latin typeface="Calibri" panose="020F0502020204030204" pitchFamily="34" charset="0"/>
              </a:rPr>
              <a:t>is </a:t>
            </a:r>
            <a:r>
              <a:rPr lang="en-US" sz="1800" dirty="0">
                <a:latin typeface="Calibri" panose="020F0502020204030204" pitchFamily="34" charset="0"/>
              </a:rPr>
              <a:t>adopted, separately for the two samples, starting from the sampling </a:t>
            </a:r>
            <a:r>
              <a:rPr lang="en-US" sz="1800" dirty="0" smtClean="0">
                <a:latin typeface="Calibri" panose="020F0502020204030204" pitchFamily="34" charset="0"/>
              </a:rPr>
              <a:t>weights</a:t>
            </a:r>
          </a:p>
          <a:p>
            <a:pPr marL="373062" indent="-285750">
              <a:spcBef>
                <a:spcPts val="1200"/>
              </a:spcBef>
              <a:buClr>
                <a:srgbClr val="C00000"/>
              </a:buClr>
              <a:buFont typeface="Wingdings" panose="05000000000000000000" pitchFamily="2" charset="2"/>
              <a:buChar char="q"/>
            </a:pPr>
            <a:r>
              <a:rPr lang="en-US" sz="1800" dirty="0">
                <a:latin typeface="Calibri" panose="020F0502020204030204" pitchFamily="34" charset="0"/>
              </a:rPr>
              <a:t>Selection and measurement </a:t>
            </a:r>
            <a:r>
              <a:rPr lang="en-US" sz="1800" dirty="0" smtClean="0">
                <a:latin typeface="Calibri" panose="020F0502020204030204" pitchFamily="34" charset="0"/>
              </a:rPr>
              <a:t>effect are </a:t>
            </a:r>
            <a:r>
              <a:rPr lang="en-US" sz="1800" dirty="0">
                <a:latin typeface="Calibri" panose="020F0502020204030204" pitchFamily="34" charset="0"/>
              </a:rPr>
              <a:t>evaluated </a:t>
            </a:r>
            <a:r>
              <a:rPr lang="en-US" sz="1800" dirty="0" smtClean="0">
                <a:latin typeface="Calibri" panose="020F0502020204030204" pitchFamily="34" charset="0"/>
              </a:rPr>
              <a:t>on the basis of the </a:t>
            </a:r>
            <a:r>
              <a:rPr lang="en-US" sz="1800" dirty="0">
                <a:latin typeface="Calibri" panose="020F0502020204030204" pitchFamily="34" charset="0"/>
              </a:rPr>
              <a:t>probability distributions of the survey categorical variables, estimated from the two comparable respondents’ samples (SM and MM)</a:t>
            </a:r>
          </a:p>
        </p:txBody>
      </p:sp>
      <p:sp>
        <p:nvSpPr>
          <p:cNvPr id="3"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600" b="1" dirty="0" smtClean="0">
                <a:solidFill>
                  <a:srgbClr val="CC0000"/>
                </a:solidFill>
                <a:latin typeface="Calibri" panose="020F0502020204030204" pitchFamily="34" charset="0"/>
                <a:cs typeface="Calibri" panose="020F0502020204030204" pitchFamily="34" charset="0"/>
              </a:rPr>
              <a:t> </a:t>
            </a:r>
            <a:r>
              <a:rPr lang="en-US" altLang="it-IT" sz="1600" b="1" dirty="0">
                <a:solidFill>
                  <a:srgbClr val="CC0000"/>
                </a:solidFill>
                <a:latin typeface="Calibri" panose="020F0502020204030204" pitchFamily="34" charset="0"/>
                <a:cs typeface="Calibri" panose="020F0502020204030204" pitchFamily="34" charset="0"/>
              </a:rPr>
              <a:t>4. The estimate of mode effects (selection and measurement)</a:t>
            </a:r>
          </a:p>
          <a:p>
            <a:pPr algn="r" eaLnBrk="0" hangingPunct="0"/>
            <a:endParaRPr lang="en-US" altLang="it-IT" sz="1600" b="1" dirty="0">
              <a:solidFill>
                <a:srgbClr val="CC0000"/>
              </a:solidFill>
              <a:latin typeface="Calibri" panose="020F0502020204030204" pitchFamily="34" charset="0"/>
              <a:cs typeface="Calibri" panose="020F0502020204030204" pitchFamily="34" charset="0"/>
            </a:endParaRPr>
          </a:p>
          <a:p>
            <a:pPr algn="r" eaLnBrk="0" hangingPunct="0"/>
            <a:endParaRPr lang="en-US" altLang="it-IT" sz="1600" b="1" dirty="0">
              <a:solidFill>
                <a:srgbClr val="CC0000"/>
              </a:solidFill>
              <a:latin typeface="Calibri" panose="020F0502020204030204" pitchFamily="34" charset="0"/>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1173038068"/>
      </p:ext>
    </p:extLst>
  </p:cSld>
  <p:clrMapOvr>
    <a:masterClrMapping/>
  </p:clrMapOvr>
  <p:transition advTm="122848"/>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457200" y="1005185"/>
            <a:ext cx="8448675" cy="369332"/>
          </a:xfrm>
          <a:prstGeom prst="rect">
            <a:avLst/>
          </a:prstGeom>
        </p:spPr>
        <p:txBody>
          <a:bodyPr wrap="square">
            <a:spAutoFit/>
          </a:bodyPr>
          <a:lstStyle/>
          <a:p>
            <a:pPr algn="ctr"/>
            <a:r>
              <a:rPr lang="en-GB" b="1" dirty="0" smtClean="0">
                <a:solidFill>
                  <a:schemeClr val="tx2"/>
                </a:solidFill>
              </a:rPr>
              <a:t>Selection </a:t>
            </a:r>
            <a:r>
              <a:rPr lang="en-GB" b="1" dirty="0">
                <a:solidFill>
                  <a:schemeClr val="tx2"/>
                </a:solidFill>
              </a:rPr>
              <a:t>and measurement </a:t>
            </a:r>
            <a:r>
              <a:rPr lang="en-GB" b="1" dirty="0" smtClean="0">
                <a:solidFill>
                  <a:schemeClr val="tx2"/>
                </a:solidFill>
              </a:rPr>
              <a:t>effects </a:t>
            </a:r>
            <a:r>
              <a:rPr lang="en-GB" b="1" dirty="0">
                <a:solidFill>
                  <a:schemeClr val="tx2"/>
                </a:solidFill>
              </a:rPr>
              <a:t>estimated through </a:t>
            </a:r>
            <a:r>
              <a:rPr lang="en-GB" b="1" dirty="0" smtClean="0">
                <a:solidFill>
                  <a:schemeClr val="tx2"/>
                </a:solidFill>
              </a:rPr>
              <a:t>different app</a:t>
            </a:r>
            <a:r>
              <a:rPr lang="en-GB" b="1" dirty="0" smtClean="0"/>
              <a:t>roaches</a:t>
            </a:r>
            <a:endParaRPr lang="it-IT" dirty="0"/>
          </a:p>
        </p:txBody>
      </p:sp>
      <p:sp>
        <p:nvSpPr>
          <p:cNvPr id="5" name="Rettangolo 4"/>
          <p:cNvSpPr/>
          <p:nvPr/>
        </p:nvSpPr>
        <p:spPr>
          <a:xfrm>
            <a:off x="381000" y="1590005"/>
            <a:ext cx="8524875" cy="584775"/>
          </a:xfrm>
          <a:prstGeom prst="rect">
            <a:avLst/>
          </a:prstGeom>
        </p:spPr>
        <p:txBody>
          <a:bodyPr wrap="square">
            <a:spAutoFit/>
          </a:bodyPr>
          <a:lstStyle/>
          <a:p>
            <a:r>
              <a:rPr lang="en-GB" sz="1600" b="1" dirty="0"/>
              <a:t>S</a:t>
            </a:r>
            <a:r>
              <a:rPr lang="en-GB" sz="1600" b="1" dirty="0" smtClean="0"/>
              <a:t>election and measurement effects for “reading books in the last 12 months” </a:t>
            </a:r>
            <a:r>
              <a:rPr lang="en-GB" sz="1600" b="1" dirty="0"/>
              <a:t>through instrumental variable approach </a:t>
            </a:r>
            <a:endParaRPr lang="it-IT" sz="1600" b="1" dirty="0"/>
          </a:p>
        </p:txBody>
      </p:sp>
      <p:sp>
        <p:nvSpPr>
          <p:cNvPr id="14" name="CasellaDiTesto 1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graphicFrame>
        <p:nvGraphicFramePr>
          <p:cNvPr id="2" name="Tabella 1"/>
          <p:cNvGraphicFramePr>
            <a:graphicFrameLocks noGrp="1"/>
          </p:cNvGraphicFramePr>
          <p:nvPr>
            <p:extLst>
              <p:ext uri="{D42A27DB-BD31-4B8C-83A1-F6EECF244321}">
                <p14:modId xmlns:p14="http://schemas.microsoft.com/office/powerpoint/2010/main" val="2215015007"/>
              </p:ext>
            </p:extLst>
          </p:nvPr>
        </p:nvGraphicFramePr>
        <p:xfrm>
          <a:off x="457200" y="2154558"/>
          <a:ext cx="7964508" cy="1285877"/>
        </p:xfrm>
        <a:graphic>
          <a:graphicData uri="http://schemas.openxmlformats.org/drawingml/2006/table">
            <a:tbl>
              <a:tblPr firstRow="1" firstCol="1" bandRow="1">
                <a:tableStyleId>{5C22544A-7EE6-4342-B048-85BDC9FD1C3A}</a:tableStyleId>
              </a:tblPr>
              <a:tblGrid>
                <a:gridCol w="2263513"/>
                <a:gridCol w="1008139"/>
                <a:gridCol w="2549997"/>
                <a:gridCol w="2142859"/>
              </a:tblGrid>
              <a:tr h="393257">
                <a:tc>
                  <a:txBody>
                    <a:bodyPr/>
                    <a:lstStyle/>
                    <a:p>
                      <a:pPr algn="just">
                        <a:spcAft>
                          <a:spcPts val="0"/>
                        </a:spcAft>
                      </a:pPr>
                      <a:r>
                        <a:rPr lang="en-GB" sz="1400" dirty="0">
                          <a:effectLst/>
                        </a:rPr>
                        <a:t>Variable</a:t>
                      </a:r>
                      <a:endParaRPr lang="it-IT" sz="1400" dirty="0">
                        <a:effectLst/>
                        <a:latin typeface="Times New Roman"/>
                        <a:ea typeface="Times New Roman"/>
                      </a:endParaRPr>
                    </a:p>
                  </a:txBody>
                  <a:tcPr marL="68580" marR="68580" marT="0" marB="0"/>
                </a:tc>
                <a:tc>
                  <a:txBody>
                    <a:bodyPr/>
                    <a:lstStyle/>
                    <a:p>
                      <a:pPr algn="just">
                        <a:spcAft>
                          <a:spcPts val="0"/>
                        </a:spcAft>
                      </a:pPr>
                      <a:r>
                        <a:rPr lang="en-GB" sz="1400">
                          <a:effectLst/>
                        </a:rPr>
                        <a:t>Category</a:t>
                      </a:r>
                      <a:endParaRPr lang="it-IT" sz="1400">
                        <a:effectLst/>
                        <a:latin typeface="Times New Roman"/>
                        <a:ea typeface="Times New Roman"/>
                      </a:endParaRPr>
                    </a:p>
                  </a:txBody>
                  <a:tcPr marL="68580" marR="68580" marT="0" marB="0"/>
                </a:tc>
                <a:tc>
                  <a:txBody>
                    <a:bodyPr/>
                    <a:lstStyle/>
                    <a:p>
                      <a:pPr algn="ctr">
                        <a:spcAft>
                          <a:spcPts val="0"/>
                        </a:spcAft>
                      </a:pPr>
                      <a:r>
                        <a:rPr lang="en-GB" sz="1400" dirty="0">
                          <a:effectLst/>
                        </a:rPr>
                        <a:t>Selection effect</a:t>
                      </a:r>
                      <a:endParaRPr lang="it-IT" sz="1400" dirty="0">
                        <a:effectLst/>
                        <a:latin typeface="Times New Roman"/>
                        <a:ea typeface="Times New Roman"/>
                      </a:endParaRPr>
                    </a:p>
                  </a:txBody>
                  <a:tcPr marL="68580" marR="68580" marT="0" marB="0"/>
                </a:tc>
                <a:tc>
                  <a:txBody>
                    <a:bodyPr/>
                    <a:lstStyle/>
                    <a:p>
                      <a:pPr algn="ctr">
                        <a:spcAft>
                          <a:spcPts val="0"/>
                        </a:spcAft>
                      </a:pPr>
                      <a:r>
                        <a:rPr lang="en-GB" sz="1400" dirty="0">
                          <a:effectLst/>
                        </a:rPr>
                        <a:t>Measurement effect</a:t>
                      </a:r>
                      <a:endParaRPr lang="it-IT" sz="1400" dirty="0">
                        <a:effectLst/>
                        <a:latin typeface="Times New Roman"/>
                        <a:ea typeface="Times New Roman"/>
                      </a:endParaRPr>
                    </a:p>
                  </a:txBody>
                  <a:tcPr marL="68580" marR="68580" marT="0" marB="0"/>
                </a:tc>
              </a:tr>
              <a:tr h="297540">
                <a:tc rowSpan="3">
                  <a:txBody>
                    <a:bodyPr/>
                    <a:lstStyle/>
                    <a:p>
                      <a:pPr algn="just">
                        <a:spcAft>
                          <a:spcPts val="0"/>
                        </a:spcAft>
                      </a:pPr>
                      <a:r>
                        <a:rPr lang="en-GB" sz="1400">
                          <a:effectLst/>
                        </a:rPr>
                        <a:t>Reading books </a:t>
                      </a:r>
                      <a:endParaRPr lang="it-IT" sz="1400">
                        <a:effectLst/>
                      </a:endParaRPr>
                    </a:p>
                    <a:p>
                      <a:pPr algn="just">
                        <a:spcAft>
                          <a:spcPts val="0"/>
                        </a:spcAft>
                      </a:pPr>
                      <a:r>
                        <a:rPr lang="en-GB" sz="1400">
                          <a:effectLst/>
                        </a:rPr>
                        <a:t>in the last </a:t>
                      </a:r>
                      <a:endParaRPr lang="it-IT" sz="1400">
                        <a:effectLst/>
                      </a:endParaRPr>
                    </a:p>
                    <a:p>
                      <a:pPr algn="just">
                        <a:spcAft>
                          <a:spcPts val="0"/>
                        </a:spcAft>
                      </a:pPr>
                      <a:r>
                        <a:rPr lang="en-GB" sz="1400">
                          <a:effectLst/>
                        </a:rPr>
                        <a:t>12 months</a:t>
                      </a:r>
                      <a:endParaRPr lang="it-IT" sz="1400">
                        <a:effectLst/>
                        <a:latin typeface="Times New Roman"/>
                        <a:ea typeface="Times New Roman"/>
                      </a:endParaRPr>
                    </a:p>
                  </a:txBody>
                  <a:tcPr marL="68580" marR="68580" marT="0" marB="0"/>
                </a:tc>
                <a:tc>
                  <a:txBody>
                    <a:bodyPr/>
                    <a:lstStyle/>
                    <a:p>
                      <a:pPr algn="just">
                        <a:spcAft>
                          <a:spcPts val="0"/>
                        </a:spcAft>
                      </a:pPr>
                      <a:r>
                        <a:rPr lang="en-GB" sz="1600" dirty="0">
                          <a:effectLst/>
                        </a:rPr>
                        <a:t>No</a:t>
                      </a:r>
                      <a:endParaRPr lang="it-IT" sz="1600" dirty="0">
                        <a:effectLst/>
                        <a:latin typeface="Times New Roman"/>
                        <a:ea typeface="Times New Roman"/>
                      </a:endParaRPr>
                    </a:p>
                  </a:txBody>
                  <a:tcPr marL="68580" marR="68580" marT="0" marB="0"/>
                </a:tc>
                <a:tc>
                  <a:txBody>
                    <a:bodyPr/>
                    <a:lstStyle/>
                    <a:p>
                      <a:pPr algn="ctr">
                        <a:spcAft>
                          <a:spcPts val="0"/>
                        </a:spcAft>
                      </a:pPr>
                      <a:r>
                        <a:rPr lang="en-GB" sz="1600" kern="1400" dirty="0">
                          <a:effectLst/>
                        </a:rPr>
                        <a:t>0,1478</a:t>
                      </a:r>
                      <a:endParaRPr lang="it-IT" sz="1600" dirty="0">
                        <a:effectLst/>
                        <a:latin typeface="Times New Roman"/>
                        <a:ea typeface="Times New Roman"/>
                      </a:endParaRPr>
                    </a:p>
                  </a:txBody>
                  <a:tcPr marL="68580" marR="68580" marT="0" marB="0"/>
                </a:tc>
                <a:tc>
                  <a:txBody>
                    <a:bodyPr/>
                    <a:lstStyle/>
                    <a:p>
                      <a:pPr algn="ctr">
                        <a:spcAft>
                          <a:spcPts val="0"/>
                        </a:spcAft>
                      </a:pPr>
                      <a:r>
                        <a:rPr lang="en-GB" sz="1600" kern="1400" dirty="0">
                          <a:effectLst/>
                        </a:rPr>
                        <a:t>-0,0727</a:t>
                      </a:r>
                      <a:endParaRPr lang="it-IT" sz="1600" dirty="0">
                        <a:effectLst/>
                        <a:latin typeface="Times New Roman"/>
                        <a:ea typeface="Times New Roman"/>
                      </a:endParaRPr>
                    </a:p>
                  </a:txBody>
                  <a:tcPr marL="68580" marR="68580" marT="0" marB="0"/>
                </a:tc>
              </a:tr>
              <a:tr h="297540">
                <a:tc vMerge="1">
                  <a:txBody>
                    <a:bodyPr/>
                    <a:lstStyle/>
                    <a:p>
                      <a:endParaRPr lang="it-IT"/>
                    </a:p>
                  </a:txBody>
                  <a:tcPr/>
                </a:tc>
                <a:tc>
                  <a:txBody>
                    <a:bodyPr/>
                    <a:lstStyle/>
                    <a:p>
                      <a:pPr algn="just">
                        <a:spcAft>
                          <a:spcPts val="0"/>
                        </a:spcAft>
                      </a:pPr>
                      <a:r>
                        <a:rPr lang="en-GB" sz="1600">
                          <a:effectLst/>
                        </a:rPr>
                        <a:t>Yes</a:t>
                      </a:r>
                      <a:endParaRPr lang="it-IT" sz="1600">
                        <a:effectLst/>
                        <a:latin typeface="Times New Roman"/>
                        <a:ea typeface="Times New Roman"/>
                      </a:endParaRPr>
                    </a:p>
                  </a:txBody>
                  <a:tcPr marL="68580" marR="68580" marT="0" marB="0"/>
                </a:tc>
                <a:tc>
                  <a:txBody>
                    <a:bodyPr/>
                    <a:lstStyle/>
                    <a:p>
                      <a:pPr algn="ctr">
                        <a:spcAft>
                          <a:spcPts val="0"/>
                        </a:spcAft>
                      </a:pPr>
                      <a:r>
                        <a:rPr lang="en-GB" sz="1600" kern="1400" dirty="0">
                          <a:effectLst/>
                        </a:rPr>
                        <a:t>-0,1767</a:t>
                      </a:r>
                      <a:endParaRPr lang="it-IT" sz="1600" dirty="0">
                        <a:effectLst/>
                        <a:latin typeface="Times New Roman"/>
                        <a:ea typeface="Times New Roman"/>
                      </a:endParaRPr>
                    </a:p>
                  </a:txBody>
                  <a:tcPr marL="68580" marR="68580" marT="0" marB="0"/>
                </a:tc>
                <a:tc>
                  <a:txBody>
                    <a:bodyPr/>
                    <a:lstStyle/>
                    <a:p>
                      <a:pPr algn="ctr">
                        <a:spcAft>
                          <a:spcPts val="0"/>
                        </a:spcAft>
                      </a:pPr>
                      <a:r>
                        <a:rPr lang="en-GB" sz="1600" kern="1400" dirty="0">
                          <a:effectLst/>
                        </a:rPr>
                        <a:t>0,0416</a:t>
                      </a:r>
                      <a:endParaRPr lang="it-IT" sz="1600" dirty="0">
                        <a:effectLst/>
                        <a:latin typeface="Times New Roman"/>
                        <a:ea typeface="Times New Roman"/>
                      </a:endParaRPr>
                    </a:p>
                  </a:txBody>
                  <a:tcPr marL="68580" marR="68580" marT="0" marB="0"/>
                </a:tc>
              </a:tr>
              <a:tr h="297540">
                <a:tc vMerge="1">
                  <a:txBody>
                    <a:bodyPr/>
                    <a:lstStyle/>
                    <a:p>
                      <a:endParaRPr lang="it-IT"/>
                    </a:p>
                  </a:txBody>
                  <a:tcPr/>
                </a:tc>
                <a:tc>
                  <a:txBody>
                    <a:bodyPr/>
                    <a:lstStyle/>
                    <a:p>
                      <a:pPr algn="just">
                        <a:spcAft>
                          <a:spcPts val="0"/>
                        </a:spcAft>
                      </a:pPr>
                      <a:r>
                        <a:rPr lang="en-GB" sz="1600">
                          <a:effectLst/>
                        </a:rPr>
                        <a:t>NR</a:t>
                      </a:r>
                      <a:endParaRPr lang="it-IT" sz="1600">
                        <a:effectLst/>
                        <a:latin typeface="Times New Roman"/>
                        <a:ea typeface="Times New Roman"/>
                      </a:endParaRPr>
                    </a:p>
                  </a:txBody>
                  <a:tcPr marL="68580" marR="68580" marT="0" marB="0"/>
                </a:tc>
                <a:tc>
                  <a:txBody>
                    <a:bodyPr/>
                    <a:lstStyle/>
                    <a:p>
                      <a:pPr algn="ctr">
                        <a:spcAft>
                          <a:spcPts val="0"/>
                        </a:spcAft>
                      </a:pPr>
                      <a:r>
                        <a:rPr lang="en-GB" sz="1600" kern="1400" dirty="0">
                          <a:effectLst/>
                        </a:rPr>
                        <a:t>0,0288</a:t>
                      </a:r>
                      <a:endParaRPr lang="it-IT" sz="1600" dirty="0">
                        <a:effectLst/>
                        <a:latin typeface="Times New Roman"/>
                        <a:ea typeface="Times New Roman"/>
                      </a:endParaRPr>
                    </a:p>
                  </a:txBody>
                  <a:tcPr marL="68580" marR="68580" marT="0" marB="0"/>
                </a:tc>
                <a:tc>
                  <a:txBody>
                    <a:bodyPr/>
                    <a:lstStyle/>
                    <a:p>
                      <a:pPr algn="ctr">
                        <a:spcAft>
                          <a:spcPts val="0"/>
                        </a:spcAft>
                      </a:pPr>
                      <a:r>
                        <a:rPr lang="en-GB" sz="1600" kern="1400" dirty="0">
                          <a:effectLst/>
                        </a:rPr>
                        <a:t>0,0311</a:t>
                      </a:r>
                      <a:endParaRPr lang="it-IT" sz="1600" dirty="0">
                        <a:effectLst/>
                        <a:latin typeface="Times New Roman"/>
                        <a:ea typeface="Times New Roman"/>
                      </a:endParaRPr>
                    </a:p>
                  </a:txBody>
                  <a:tcPr marL="68580" marR="68580" marT="0" marB="0"/>
                </a:tc>
              </a:tr>
            </a:tbl>
          </a:graphicData>
        </a:graphic>
      </p:graphicFrame>
      <p:sp>
        <p:nvSpPr>
          <p:cNvPr id="6" name="Rettangolo 5"/>
          <p:cNvSpPr/>
          <p:nvPr/>
        </p:nvSpPr>
        <p:spPr>
          <a:xfrm>
            <a:off x="381000" y="3821161"/>
            <a:ext cx="8410575" cy="584775"/>
          </a:xfrm>
          <a:prstGeom prst="rect">
            <a:avLst/>
          </a:prstGeom>
        </p:spPr>
        <p:txBody>
          <a:bodyPr wrap="square">
            <a:spAutoFit/>
          </a:bodyPr>
          <a:lstStyle/>
          <a:p>
            <a:r>
              <a:rPr lang="en-GB" sz="1600" b="1" dirty="0" smtClean="0"/>
              <a:t>Selection </a:t>
            </a:r>
            <a:r>
              <a:rPr lang="en-GB" sz="1600" b="1" dirty="0"/>
              <a:t>and measurement </a:t>
            </a:r>
            <a:r>
              <a:rPr lang="en-GB" sz="1600" b="1" dirty="0" smtClean="0"/>
              <a:t>effects for </a:t>
            </a:r>
            <a:r>
              <a:rPr lang="en-GB" sz="1600" b="1" dirty="0"/>
              <a:t>“reading books in the last 12 months” </a:t>
            </a:r>
            <a:r>
              <a:rPr lang="en-GB" sz="1600" b="1" dirty="0" smtClean="0"/>
              <a:t>in </a:t>
            </a:r>
            <a:r>
              <a:rPr lang="en-GB" sz="1600" b="1" dirty="0"/>
              <a:t>MM respondent’s </a:t>
            </a:r>
            <a:r>
              <a:rPr lang="en-GB" sz="1600" b="1" dirty="0" smtClean="0"/>
              <a:t>sample using Propensity Score </a:t>
            </a:r>
            <a:endParaRPr lang="it-IT" sz="1600" b="1" dirty="0"/>
          </a:p>
        </p:txBody>
      </p:sp>
      <p:graphicFrame>
        <p:nvGraphicFramePr>
          <p:cNvPr id="7" name="Tabella 6"/>
          <p:cNvGraphicFramePr>
            <a:graphicFrameLocks noGrp="1"/>
          </p:cNvGraphicFramePr>
          <p:nvPr>
            <p:extLst>
              <p:ext uri="{D42A27DB-BD31-4B8C-83A1-F6EECF244321}">
                <p14:modId xmlns:p14="http://schemas.microsoft.com/office/powerpoint/2010/main" val="1964129785"/>
              </p:ext>
            </p:extLst>
          </p:nvPr>
        </p:nvGraphicFramePr>
        <p:xfrm>
          <a:off x="542925" y="4402567"/>
          <a:ext cx="8007310" cy="1540835"/>
        </p:xfrm>
        <a:graphic>
          <a:graphicData uri="http://schemas.openxmlformats.org/drawingml/2006/table">
            <a:tbl>
              <a:tblPr firstRow="1" firstCol="1" bandRow="1">
                <a:tableStyleId>{5C22544A-7EE6-4342-B048-85BDC9FD1C3A}</a:tableStyleId>
              </a:tblPr>
              <a:tblGrid>
                <a:gridCol w="1226720"/>
                <a:gridCol w="1101806"/>
                <a:gridCol w="1101806"/>
                <a:gridCol w="1101806"/>
                <a:gridCol w="1101806"/>
                <a:gridCol w="1046007"/>
                <a:gridCol w="1327359"/>
              </a:tblGrid>
              <a:tr h="549442">
                <a:tc>
                  <a:txBody>
                    <a:bodyPr/>
                    <a:lstStyle/>
                    <a:p>
                      <a:pPr algn="l">
                        <a:spcAft>
                          <a:spcPts val="0"/>
                        </a:spcAft>
                      </a:pPr>
                      <a:r>
                        <a:rPr lang="en-GB" sz="1400" dirty="0">
                          <a:effectLst/>
                        </a:rPr>
                        <a:t>Variable</a:t>
                      </a:r>
                      <a:endParaRPr lang="it-IT" sz="1400" dirty="0">
                        <a:effectLst/>
                        <a:latin typeface="Times New Roman"/>
                        <a:ea typeface="Times New Roman"/>
                      </a:endParaRPr>
                    </a:p>
                  </a:txBody>
                  <a:tcPr marL="68580" marR="68580" marT="0" marB="0" anchor="ctr"/>
                </a:tc>
                <a:tc>
                  <a:txBody>
                    <a:bodyPr/>
                    <a:lstStyle/>
                    <a:p>
                      <a:pPr algn="ctr">
                        <a:spcAft>
                          <a:spcPts val="0"/>
                        </a:spcAft>
                      </a:pPr>
                      <a:r>
                        <a:rPr lang="en-GB" sz="1400" dirty="0">
                          <a:effectLst/>
                        </a:rPr>
                        <a:t>Category</a:t>
                      </a:r>
                      <a:endParaRPr lang="it-IT" sz="1400" dirty="0">
                        <a:effectLst/>
                        <a:latin typeface="Times New Roman"/>
                        <a:ea typeface="Times New Roman"/>
                      </a:endParaRPr>
                    </a:p>
                  </a:txBody>
                  <a:tcPr marL="68580" marR="68580" marT="0" marB="0" anchor="ctr"/>
                </a:tc>
                <a:tc>
                  <a:txBody>
                    <a:bodyPr/>
                    <a:lstStyle/>
                    <a:p>
                      <a:pPr algn="ctr">
                        <a:spcAft>
                          <a:spcPts val="0"/>
                        </a:spcAft>
                      </a:pPr>
                      <a:r>
                        <a:rPr lang="en-GB" sz="1400" dirty="0">
                          <a:effectLst/>
                        </a:rPr>
                        <a:t>Weighted Web mean</a:t>
                      </a:r>
                      <a:endParaRPr lang="it-IT" sz="1400" dirty="0">
                        <a:effectLst/>
                        <a:latin typeface="Times New Roman"/>
                        <a:ea typeface="Times New Roman"/>
                      </a:endParaRPr>
                    </a:p>
                  </a:txBody>
                  <a:tcPr marL="68580" marR="68580" marT="0" marB="0"/>
                </a:tc>
                <a:tc>
                  <a:txBody>
                    <a:bodyPr/>
                    <a:lstStyle/>
                    <a:p>
                      <a:pPr algn="ctr">
                        <a:spcAft>
                          <a:spcPts val="0"/>
                        </a:spcAft>
                      </a:pPr>
                      <a:r>
                        <a:rPr lang="en-GB" sz="1400" dirty="0">
                          <a:effectLst/>
                        </a:rPr>
                        <a:t>Web </a:t>
                      </a:r>
                      <a:endParaRPr lang="it-IT" sz="1400" dirty="0">
                        <a:effectLst/>
                      </a:endParaRPr>
                    </a:p>
                    <a:p>
                      <a:pPr algn="ctr">
                        <a:spcAft>
                          <a:spcPts val="0"/>
                        </a:spcAft>
                      </a:pPr>
                      <a:r>
                        <a:rPr lang="en-GB" sz="1400" dirty="0">
                          <a:effectLst/>
                        </a:rPr>
                        <a:t>mean</a:t>
                      </a:r>
                      <a:endParaRPr lang="it-IT" sz="1400" dirty="0">
                        <a:effectLst/>
                        <a:latin typeface="Times New Roman"/>
                        <a:ea typeface="Times New Roman"/>
                      </a:endParaRPr>
                    </a:p>
                  </a:txBody>
                  <a:tcPr marL="68580" marR="68580" marT="0" marB="0"/>
                </a:tc>
                <a:tc>
                  <a:txBody>
                    <a:bodyPr/>
                    <a:lstStyle/>
                    <a:p>
                      <a:pPr algn="ctr">
                        <a:spcAft>
                          <a:spcPts val="0"/>
                        </a:spcAft>
                      </a:pPr>
                      <a:r>
                        <a:rPr lang="en-GB" sz="1400" dirty="0">
                          <a:effectLst/>
                        </a:rPr>
                        <a:t>PAPI mean</a:t>
                      </a:r>
                      <a:endParaRPr lang="it-IT" sz="1400" dirty="0">
                        <a:effectLst/>
                        <a:latin typeface="Times New Roman"/>
                        <a:ea typeface="Times New Roman"/>
                      </a:endParaRPr>
                    </a:p>
                  </a:txBody>
                  <a:tcPr marL="68580" marR="68580" marT="0" marB="0"/>
                </a:tc>
                <a:tc>
                  <a:txBody>
                    <a:bodyPr/>
                    <a:lstStyle/>
                    <a:p>
                      <a:pPr algn="ctr">
                        <a:spcAft>
                          <a:spcPts val="0"/>
                        </a:spcAft>
                      </a:pPr>
                      <a:r>
                        <a:rPr lang="en-GB" sz="1400" dirty="0">
                          <a:effectLst/>
                        </a:rPr>
                        <a:t>Selection effect</a:t>
                      </a:r>
                      <a:endParaRPr lang="it-IT" sz="1400" dirty="0">
                        <a:effectLst/>
                        <a:latin typeface="Times New Roman"/>
                        <a:ea typeface="Times New Roman"/>
                      </a:endParaRPr>
                    </a:p>
                  </a:txBody>
                  <a:tcPr marL="68580" marR="68580" marT="0" marB="0"/>
                </a:tc>
                <a:tc>
                  <a:txBody>
                    <a:bodyPr/>
                    <a:lstStyle/>
                    <a:p>
                      <a:pPr algn="ctr">
                        <a:spcAft>
                          <a:spcPts val="0"/>
                        </a:spcAft>
                      </a:pPr>
                      <a:r>
                        <a:rPr lang="en-GB" sz="1400" dirty="0">
                          <a:effectLst/>
                        </a:rPr>
                        <a:t>Measurement effect</a:t>
                      </a:r>
                      <a:endParaRPr lang="it-IT" sz="1400" dirty="0">
                        <a:effectLst/>
                        <a:latin typeface="Times New Roman"/>
                        <a:ea typeface="Times New Roman"/>
                      </a:endParaRPr>
                    </a:p>
                  </a:txBody>
                  <a:tcPr marL="68580" marR="68580" marT="0" marB="0"/>
                </a:tc>
              </a:tr>
              <a:tr h="356235">
                <a:tc rowSpan="3">
                  <a:txBody>
                    <a:bodyPr/>
                    <a:lstStyle/>
                    <a:p>
                      <a:pPr algn="just">
                        <a:spcAft>
                          <a:spcPts val="0"/>
                        </a:spcAft>
                      </a:pPr>
                      <a:r>
                        <a:rPr lang="en-GB" sz="1600" dirty="0">
                          <a:effectLst/>
                        </a:rPr>
                        <a:t>Reading books (last</a:t>
                      </a:r>
                      <a:endParaRPr lang="it-IT" sz="1600" dirty="0">
                        <a:effectLst/>
                      </a:endParaRPr>
                    </a:p>
                    <a:p>
                      <a:pPr algn="just">
                        <a:spcAft>
                          <a:spcPts val="0"/>
                        </a:spcAft>
                      </a:pPr>
                      <a:r>
                        <a:rPr lang="en-GB" sz="1600" dirty="0">
                          <a:effectLst/>
                        </a:rPr>
                        <a:t>12 months)</a:t>
                      </a:r>
                      <a:endParaRPr lang="it-IT" sz="1600" dirty="0">
                        <a:effectLst/>
                        <a:latin typeface="Times New Roman"/>
                        <a:ea typeface="Times New Roman"/>
                      </a:endParaRPr>
                    </a:p>
                  </a:txBody>
                  <a:tcPr marL="68580" marR="68580" marT="0" marB="0"/>
                </a:tc>
                <a:tc>
                  <a:txBody>
                    <a:bodyPr/>
                    <a:lstStyle/>
                    <a:p>
                      <a:pPr algn="just">
                        <a:spcAft>
                          <a:spcPts val="0"/>
                        </a:spcAft>
                      </a:pPr>
                      <a:r>
                        <a:rPr lang="en-GB" sz="1600" dirty="0">
                          <a:effectLst/>
                        </a:rPr>
                        <a:t>No</a:t>
                      </a:r>
                      <a:endParaRPr lang="it-IT" sz="1600" dirty="0">
                        <a:effectLst/>
                        <a:latin typeface="Times New Roman"/>
                        <a:ea typeface="Times New Roman"/>
                      </a:endParaRPr>
                    </a:p>
                  </a:txBody>
                  <a:tcPr marL="68580" marR="68580" marT="0" marB="0"/>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0.485</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0.451</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0.618</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0.034</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-0.132</a:t>
                      </a:r>
                      <a:endParaRPr lang="it-IT" sz="1600" kern="1200" dirty="0">
                        <a:solidFill>
                          <a:schemeClr val="dk1"/>
                        </a:solidFill>
                        <a:effectLst/>
                        <a:latin typeface="+mn-lt"/>
                        <a:ea typeface="+mn-ea"/>
                        <a:cs typeface="+mn-cs"/>
                      </a:endParaRPr>
                    </a:p>
                  </a:txBody>
                  <a:tcPr marL="68580" marR="68580" marT="0" marB="0" anchor="b"/>
                </a:tc>
              </a:tr>
              <a:tr h="356235">
                <a:tc vMerge="1">
                  <a:txBody>
                    <a:bodyPr/>
                    <a:lstStyle/>
                    <a:p>
                      <a:endParaRPr lang="it-IT"/>
                    </a:p>
                  </a:txBody>
                  <a:tcPr/>
                </a:tc>
                <a:tc>
                  <a:txBody>
                    <a:bodyPr/>
                    <a:lstStyle/>
                    <a:p>
                      <a:pPr algn="just">
                        <a:spcAft>
                          <a:spcPts val="0"/>
                        </a:spcAft>
                      </a:pPr>
                      <a:r>
                        <a:rPr lang="en-GB" sz="1600">
                          <a:effectLst/>
                        </a:rPr>
                        <a:t>Yes</a:t>
                      </a:r>
                      <a:endParaRPr lang="it-IT" sz="1600">
                        <a:effectLst/>
                        <a:latin typeface="Times New Roman"/>
                        <a:ea typeface="Times New Roman"/>
                      </a:endParaRPr>
                    </a:p>
                  </a:txBody>
                  <a:tcPr marL="68580" marR="68580" marT="0" marB="0"/>
                </a:tc>
                <a:tc>
                  <a:txBody>
                    <a:bodyPr/>
                    <a:lstStyle/>
                    <a:p>
                      <a:pPr marL="0" algn="ctr" defTabSz="457200" rtl="0" eaLnBrk="1" latinLnBrk="0" hangingPunct="1">
                        <a:spcAft>
                          <a:spcPts val="0"/>
                        </a:spcAft>
                      </a:pPr>
                      <a:r>
                        <a:rPr lang="en-GB" sz="1600" kern="1200">
                          <a:solidFill>
                            <a:schemeClr val="dk1"/>
                          </a:solidFill>
                          <a:effectLst/>
                          <a:latin typeface="+mn-lt"/>
                          <a:ea typeface="+mn-ea"/>
                          <a:cs typeface="+mn-cs"/>
                        </a:rPr>
                        <a:t>0.432</a:t>
                      </a:r>
                      <a:endParaRPr lang="it-IT" sz="1600" kern="120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0.508</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0.347</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-0.075</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0.085</a:t>
                      </a:r>
                      <a:endParaRPr lang="it-IT" sz="1600" kern="1200" dirty="0">
                        <a:solidFill>
                          <a:schemeClr val="dk1"/>
                        </a:solidFill>
                        <a:effectLst/>
                        <a:latin typeface="+mn-lt"/>
                        <a:ea typeface="+mn-ea"/>
                        <a:cs typeface="+mn-cs"/>
                      </a:endParaRPr>
                    </a:p>
                  </a:txBody>
                  <a:tcPr marL="68580" marR="68580" marT="0" marB="0" anchor="b"/>
                </a:tc>
              </a:tr>
              <a:tr h="278923">
                <a:tc vMerge="1">
                  <a:txBody>
                    <a:bodyPr/>
                    <a:lstStyle/>
                    <a:p>
                      <a:endParaRPr lang="it-IT"/>
                    </a:p>
                  </a:txBody>
                  <a:tcPr/>
                </a:tc>
                <a:tc>
                  <a:txBody>
                    <a:bodyPr/>
                    <a:lstStyle/>
                    <a:p>
                      <a:pPr algn="just">
                        <a:spcAft>
                          <a:spcPts val="0"/>
                        </a:spcAft>
                      </a:pPr>
                      <a:r>
                        <a:rPr lang="en-GB" sz="1600">
                          <a:effectLst/>
                        </a:rPr>
                        <a:t>NR</a:t>
                      </a:r>
                      <a:endParaRPr lang="it-IT" sz="1600">
                        <a:effectLst/>
                        <a:latin typeface="Times New Roman"/>
                        <a:ea typeface="Times New Roman"/>
                      </a:endParaRPr>
                    </a:p>
                  </a:txBody>
                  <a:tcPr marL="68580" marR="68580" marT="0" marB="0"/>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0.043</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0.041</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a:solidFill>
                            <a:schemeClr val="dk1"/>
                          </a:solidFill>
                          <a:effectLst/>
                          <a:latin typeface="+mn-lt"/>
                          <a:ea typeface="+mn-ea"/>
                          <a:cs typeface="+mn-cs"/>
                        </a:rPr>
                        <a:t>0.035</a:t>
                      </a:r>
                      <a:endParaRPr lang="it-IT" sz="1600" kern="120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0.002</a:t>
                      </a:r>
                      <a:endParaRPr lang="it-IT" sz="16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600" kern="1200" dirty="0">
                          <a:solidFill>
                            <a:schemeClr val="dk1"/>
                          </a:solidFill>
                          <a:effectLst/>
                          <a:latin typeface="+mn-lt"/>
                          <a:ea typeface="+mn-ea"/>
                          <a:cs typeface="+mn-cs"/>
                        </a:rPr>
                        <a:t>0.007</a:t>
                      </a:r>
                      <a:endParaRPr lang="it-IT" sz="1600" kern="1200" dirty="0">
                        <a:solidFill>
                          <a:schemeClr val="dk1"/>
                        </a:solidFill>
                        <a:effectLst/>
                        <a:latin typeface="+mn-lt"/>
                        <a:ea typeface="+mn-ea"/>
                        <a:cs typeface="+mn-cs"/>
                      </a:endParaRPr>
                    </a:p>
                  </a:txBody>
                  <a:tcPr marL="68580" marR="68580" marT="0" marB="0" anchor="b"/>
                </a:tc>
              </a:tr>
            </a:tbl>
          </a:graphicData>
        </a:graphic>
      </p:graphicFrame>
      <p:sp>
        <p:nvSpPr>
          <p:cNvPr id="9"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600" b="1" dirty="0" smtClean="0">
                <a:solidFill>
                  <a:srgbClr val="CC0000"/>
                </a:solidFill>
                <a:latin typeface="Calibri" panose="020F0502020204030204" pitchFamily="34" charset="0"/>
                <a:cs typeface="Calibri" panose="020F0502020204030204" pitchFamily="34" charset="0"/>
              </a:rPr>
              <a:t> </a:t>
            </a:r>
            <a:r>
              <a:rPr lang="en-US" altLang="it-IT" sz="1600" b="1" dirty="0">
                <a:solidFill>
                  <a:srgbClr val="CC0000"/>
                </a:solidFill>
                <a:latin typeface="Calibri" panose="020F0502020204030204" pitchFamily="34" charset="0"/>
                <a:cs typeface="Calibri" panose="020F0502020204030204" pitchFamily="34" charset="0"/>
              </a:rPr>
              <a:t>4. The estimate of mode effects (selection and measurement</a:t>
            </a:r>
            <a:r>
              <a:rPr lang="en-US" altLang="it-IT" sz="1600" b="1" dirty="0" smtClean="0">
                <a:solidFill>
                  <a:srgbClr val="CC0000"/>
                </a:solidFill>
                <a:latin typeface="Calibri" panose="020F0502020204030204" pitchFamily="34" charset="0"/>
                <a:cs typeface="Calibri" panose="020F0502020204030204" pitchFamily="34" charset="0"/>
              </a:rPr>
              <a:t>)</a:t>
            </a:r>
            <a:endParaRPr lang="en-US" altLang="it-IT" sz="1600" b="1" dirty="0">
              <a:solidFill>
                <a:srgbClr val="CC0000"/>
              </a:solidFill>
              <a:latin typeface="Calibri" panose="020F0502020204030204" pitchFamily="34" charset="0"/>
              <a:cs typeface="Calibri" panose="020F0502020204030204" pitchFamily="34" charset="0"/>
            </a:endParaRPr>
          </a:p>
        </p:txBody>
      </p:sp>
      <p:sp>
        <p:nvSpPr>
          <p:cNvPr id="10" name="Ovale 9"/>
          <p:cNvSpPr/>
          <p:nvPr/>
        </p:nvSpPr>
        <p:spPr>
          <a:xfrm>
            <a:off x="6882874" y="2481275"/>
            <a:ext cx="833241" cy="39552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Ovale 10"/>
          <p:cNvSpPr/>
          <p:nvPr/>
        </p:nvSpPr>
        <p:spPr>
          <a:xfrm>
            <a:off x="7473424" y="4995875"/>
            <a:ext cx="833241" cy="39552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43224027"/>
      </p:ext>
    </p:extLst>
  </p:cSld>
  <p:clrMapOvr>
    <a:masterClrMapping/>
  </p:clrMapOvr>
  <p:transition advTm="122848"/>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159658" y="1153097"/>
            <a:ext cx="8555718" cy="5062924"/>
          </a:xfrm>
          <a:prstGeom prst="rect">
            <a:avLst/>
          </a:prstGeom>
          <a:noFill/>
        </p:spPr>
        <p:txBody>
          <a:bodyPr wrap="square" rtlCol="0">
            <a:spAutoFit/>
          </a:bodyPr>
          <a:lstStyle/>
          <a:p>
            <a:pPr lvl="1">
              <a:spcBef>
                <a:spcPts val="600"/>
              </a:spcBef>
            </a:pPr>
            <a:r>
              <a:rPr lang="en-US" sz="2000" b="1" dirty="0" smtClean="0">
                <a:solidFill>
                  <a:schemeClr val="tx2"/>
                </a:solidFill>
                <a:latin typeface="Calibri" panose="020F0502020204030204" pitchFamily="34" charset="0"/>
              </a:rPr>
              <a:t>Methods for adjusting selection effect  - Weighting methods</a:t>
            </a:r>
          </a:p>
          <a:p>
            <a:pPr lvl="1">
              <a:spcBef>
                <a:spcPts val="600"/>
              </a:spcBef>
            </a:pPr>
            <a:r>
              <a:rPr lang="en-US" sz="2000" b="1" dirty="0" smtClean="0">
                <a:solidFill>
                  <a:schemeClr val="tx2"/>
                </a:solidFill>
                <a:latin typeface="Calibri" panose="020F0502020204030204" pitchFamily="34" charset="0"/>
              </a:rPr>
              <a:t> </a:t>
            </a:r>
          </a:p>
          <a:p>
            <a:pPr marL="809625" lvl="1" indent="-266700">
              <a:spcBef>
                <a:spcPts val="600"/>
              </a:spcBef>
            </a:pPr>
            <a:endParaRPr lang="en-US" sz="2000" b="1" dirty="0" smtClean="0">
              <a:solidFill>
                <a:schemeClr val="tx2"/>
              </a:solidFill>
              <a:latin typeface="Calibri" panose="020F0502020204030204" pitchFamily="34" charset="0"/>
            </a:endParaRPr>
          </a:p>
          <a:p>
            <a:pPr marL="809625" lvl="2" indent="-266700">
              <a:spcAft>
                <a:spcPts val="1200"/>
              </a:spcAft>
              <a:buClr>
                <a:srgbClr val="C00000"/>
              </a:buClr>
              <a:buFont typeface="Wingdings" panose="05000000000000000000" pitchFamily="2" charset="2"/>
              <a:buChar char="q"/>
            </a:pPr>
            <a:r>
              <a:rPr lang="en-US" dirty="0" smtClean="0">
                <a:latin typeface="Calibri" panose="020F0502020204030204" pitchFamily="34" charset="0"/>
              </a:rPr>
              <a:t>Propensity score, </a:t>
            </a:r>
            <a:r>
              <a:rPr lang="en-US" dirty="0" smtClean="0">
                <a:latin typeface="Calibri" panose="020F0502020204030204" pitchFamily="34" charset="0"/>
              </a:rPr>
              <a:t>calibration of weights modified through </a:t>
            </a:r>
            <a:r>
              <a:rPr lang="en-US" dirty="0" smtClean="0">
                <a:latin typeface="Calibri" panose="020F0502020204030204" pitchFamily="34" charset="0"/>
              </a:rPr>
              <a:t>the correction factors </a:t>
            </a:r>
          </a:p>
          <a:p>
            <a:pPr marL="809625" lvl="2" indent="-266700">
              <a:spcAft>
                <a:spcPts val="1200"/>
              </a:spcAft>
              <a:buClr>
                <a:srgbClr val="C00000"/>
              </a:buClr>
              <a:buFont typeface="Wingdings" panose="05000000000000000000" pitchFamily="2" charset="2"/>
              <a:buChar char="q"/>
            </a:pPr>
            <a:r>
              <a:rPr lang="en-US" dirty="0" smtClean="0">
                <a:latin typeface="Calibri" panose="020F0502020204030204" pitchFamily="34" charset="0"/>
              </a:rPr>
              <a:t>Standard calibration on demographic totals</a:t>
            </a:r>
          </a:p>
          <a:p>
            <a:pPr marL="809625" lvl="2" indent="-266700">
              <a:spcAft>
                <a:spcPts val="1200"/>
              </a:spcAft>
              <a:buClr>
                <a:srgbClr val="C00000"/>
              </a:buClr>
              <a:buFont typeface="Wingdings" panose="05000000000000000000" pitchFamily="2" charset="2"/>
              <a:buChar char="q"/>
            </a:pPr>
            <a:r>
              <a:rPr lang="en-US" dirty="0" smtClean="0">
                <a:latin typeface="Calibri" panose="020F0502020204030204" pitchFamily="34" charset="0"/>
              </a:rPr>
              <a:t>Calibration on </a:t>
            </a:r>
            <a:r>
              <a:rPr lang="en-GB" dirty="0">
                <a:latin typeface="Calibri" panose="020F0502020204030204" pitchFamily="34" charset="0"/>
              </a:rPr>
              <a:t>fixed levels of mode proportions </a:t>
            </a:r>
            <a:r>
              <a:rPr lang="en-US" dirty="0" smtClean="0">
                <a:latin typeface="Calibri" panose="020F0502020204030204" pitchFamily="34" charset="0"/>
              </a:rPr>
              <a:t>(</a:t>
            </a:r>
            <a:r>
              <a:rPr lang="en-US" dirty="0">
                <a:latin typeface="Calibri" panose="020F0502020204030204" pitchFamily="34" charset="0"/>
              </a:rPr>
              <a:t>method proposed by </a:t>
            </a:r>
            <a:r>
              <a:rPr lang="nl-NL" dirty="0">
                <a:latin typeface="Calibri" panose="020F0502020204030204" pitchFamily="34" charset="0"/>
              </a:rPr>
              <a:t>Buelens and Van den </a:t>
            </a:r>
            <a:r>
              <a:rPr lang="nl-NL" dirty="0" smtClean="0">
                <a:latin typeface="Calibri" panose="020F0502020204030204" pitchFamily="34" charset="0"/>
              </a:rPr>
              <a:t>Brakel, 2015</a:t>
            </a:r>
            <a:r>
              <a:rPr lang="en-US" dirty="0" smtClean="0">
                <a:latin typeface="Calibri" panose="020F0502020204030204" pitchFamily="34" charset="0"/>
              </a:rPr>
              <a:t>), to stabilize the selection effect in repeated surveys, assuming the invariance of measurement effect, with the aim to obtain reliable changes over time	</a:t>
            </a:r>
            <a:r>
              <a:rPr lang="en-US" sz="2000" dirty="0" smtClean="0">
                <a:latin typeface="Calibri" panose="020F0502020204030204" pitchFamily="34" charset="0"/>
              </a:rPr>
              <a:t>	       </a:t>
            </a:r>
            <a:endParaRPr lang="en-US" sz="2000" dirty="0" smtClean="0">
              <a:latin typeface="Calibri" panose="020F0502020204030204" pitchFamily="34" charset="0"/>
            </a:endParaRPr>
          </a:p>
          <a:p>
            <a:pPr marL="809625" lvl="2" indent="-266700">
              <a:spcAft>
                <a:spcPts val="1200"/>
              </a:spcAft>
              <a:buClr>
                <a:srgbClr val="C00000"/>
              </a:buClr>
              <a:buFont typeface="Wingdings" panose="05000000000000000000" pitchFamily="2" charset="2"/>
              <a:buChar char="q"/>
            </a:pPr>
            <a:endParaRPr lang="en-US" dirty="0">
              <a:latin typeface="Calibri" panose="020F0502020204030204" pitchFamily="34" charset="0"/>
            </a:endParaRPr>
          </a:p>
          <a:p>
            <a:pPr marL="885825" lvl="2" indent="-342900">
              <a:spcAft>
                <a:spcPts val="1200"/>
              </a:spcAft>
              <a:buClr>
                <a:srgbClr val="C00000"/>
              </a:buClr>
              <a:buFont typeface="Wingdings" panose="05000000000000000000" pitchFamily="2" charset="2"/>
              <a:buChar char="ü"/>
            </a:pPr>
            <a:r>
              <a:rPr lang="en-US" dirty="0" smtClean="0">
                <a:latin typeface="Calibri" panose="020F0502020204030204" pitchFamily="34" charset="0"/>
              </a:rPr>
              <a:t>Assuming </a:t>
            </a:r>
            <a:r>
              <a:rPr lang="en-US" dirty="0">
                <a:latin typeface="Calibri" panose="020F0502020204030204" pitchFamily="34" charset="0"/>
              </a:rPr>
              <a:t>the hypothesis of </a:t>
            </a:r>
            <a:r>
              <a:rPr lang="en-US" dirty="0" err="1">
                <a:latin typeface="Calibri" panose="020F0502020204030204" pitchFamily="34" charset="0"/>
              </a:rPr>
              <a:t>ignorability</a:t>
            </a:r>
            <a:r>
              <a:rPr lang="en-US" dirty="0">
                <a:latin typeface="Calibri" panose="020F0502020204030204" pitchFamily="34" charset="0"/>
              </a:rPr>
              <a:t>  of the selection effect</a:t>
            </a:r>
          </a:p>
          <a:p>
            <a:pPr marL="809625" lvl="2" indent="-266700">
              <a:spcAft>
                <a:spcPts val="1200"/>
              </a:spcAft>
              <a:buClr>
                <a:srgbClr val="C00000"/>
              </a:buClr>
              <a:buFont typeface="Wingdings" panose="05000000000000000000" pitchFamily="2" charset="2"/>
              <a:buChar char="q"/>
            </a:pPr>
            <a:endParaRPr lang="en-US" sz="2000" dirty="0" smtClean="0">
              <a:latin typeface="Calibri" panose="020F0502020204030204" pitchFamily="34" charset="0"/>
            </a:endParaRPr>
          </a:p>
          <a:p>
            <a:pPr lvl="2">
              <a:spcBef>
                <a:spcPts val="600"/>
              </a:spcBef>
              <a:buClr>
                <a:srgbClr val="C00000"/>
              </a:buClr>
            </a:pPr>
            <a:endParaRPr lang="en-US" b="1" dirty="0" smtClean="0">
              <a:solidFill>
                <a:srgbClr val="C00000"/>
              </a:solidFill>
              <a:latin typeface="Calibri" panose="020F0502020204030204" pitchFamily="34" charset="0"/>
            </a:endParaRPr>
          </a:p>
        </p:txBody>
      </p:sp>
      <p:sp>
        <p:nvSpPr>
          <p:cNvPr id="5" name="Rettangolo 4"/>
          <p:cNvSpPr/>
          <p:nvPr/>
        </p:nvSpPr>
        <p:spPr>
          <a:xfrm>
            <a:off x="706813" y="6296210"/>
            <a:ext cx="6529369" cy="461665"/>
          </a:xfrm>
          <a:prstGeom prst="rect">
            <a:avLst/>
          </a:prstGeom>
        </p:spPr>
        <p:txBody>
          <a:bodyPr wrap="square">
            <a:spAutoFit/>
          </a:bodyPr>
          <a:ls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GB" sz="1200" dirty="0" smtClean="0">
                <a:latin typeface="Calibri" panose="020F0502020204030204" pitchFamily="34" charset="0"/>
                <a:cs typeface="Calibri" panose="020F0502020204030204" pitchFamily="34" charset="0"/>
              </a:rPr>
              <a:t>Workshop of the ADVISORY </a:t>
            </a:r>
            <a:r>
              <a:rPr lang="en-GB" sz="1200" dirty="0">
                <a:latin typeface="Calibri" panose="020F0502020204030204" pitchFamily="34" charset="0"/>
                <a:cs typeface="Calibri" panose="020F0502020204030204" pitchFamily="34" charset="0"/>
              </a:rPr>
              <a:t>COMMITTEE ON STATISTICAL </a:t>
            </a:r>
            <a:r>
              <a:rPr lang="en-GB" sz="1200" dirty="0" smtClean="0">
                <a:latin typeface="Calibri" panose="020F0502020204030204" pitchFamily="34" charset="0"/>
                <a:cs typeface="Calibri" panose="020F0502020204030204" pitchFamily="34" charset="0"/>
              </a:rPr>
              <a:t>METHODS, </a:t>
            </a:r>
            <a:r>
              <a:rPr lang="en-US" sz="1200" dirty="0" smtClean="0">
                <a:latin typeface="Calibri" panose="020F0502020204030204" pitchFamily="34" charset="0"/>
                <a:cs typeface="Calibri" panose="020F0502020204030204" pitchFamily="34" charset="0"/>
              </a:rPr>
              <a:t>Rome</a:t>
            </a:r>
            <a:r>
              <a:rPr lang="en-US" sz="1200" dirty="0">
                <a:latin typeface="Calibri" panose="020F0502020204030204" pitchFamily="34" charset="0"/>
                <a:cs typeface="Calibri" panose="020F0502020204030204" pitchFamily="34" charset="0"/>
              </a:rPr>
              <a:t>, </a:t>
            </a:r>
            <a:r>
              <a:rPr lang="en-US" sz="1200" dirty="0" smtClean="0">
                <a:latin typeface="Calibri" panose="020F0502020204030204" pitchFamily="34" charset="0"/>
                <a:cs typeface="Calibri" panose="020F0502020204030204" pitchFamily="34" charset="0"/>
              </a:rPr>
              <a:t>19</a:t>
            </a:r>
            <a:r>
              <a:rPr lang="en-US" sz="1200" baseline="30000" dirty="0" smtClean="0">
                <a:latin typeface="Calibri" panose="020F0502020204030204" pitchFamily="34" charset="0"/>
                <a:cs typeface="Calibri" panose="020F0502020204030204" pitchFamily="34" charset="0"/>
              </a:rPr>
              <a:t>th</a:t>
            </a:r>
            <a:r>
              <a:rPr lang="en-US" sz="1200" dirty="0" smtClean="0">
                <a:latin typeface="Calibri" panose="020F0502020204030204" pitchFamily="34" charset="0"/>
                <a:cs typeface="Calibri" panose="020F0502020204030204" pitchFamily="34" charset="0"/>
              </a:rPr>
              <a:t> November </a:t>
            </a:r>
            <a:r>
              <a:rPr lang="en-US" sz="1200" dirty="0">
                <a:latin typeface="Calibri" panose="020F0502020204030204" pitchFamily="34" charset="0"/>
                <a:cs typeface="Calibri" panose="020F0502020204030204" pitchFamily="34" charset="0"/>
              </a:rPr>
              <a:t>2018</a:t>
            </a:r>
          </a:p>
          <a:p>
            <a:endParaRPr lang="en-US" sz="1200" dirty="0">
              <a:solidFill>
                <a:srgbClr val="7F7F7F"/>
              </a:solidFill>
            </a:endParaRPr>
          </a:p>
        </p:txBody>
      </p:sp>
      <p:sp>
        <p:nvSpPr>
          <p:cNvPr id="7" name="Rectangle 2"/>
          <p:cNvSpPr txBox="1">
            <a:spLocks noChangeArrowheads="1"/>
          </p:cNvSpPr>
          <p:nvPr/>
        </p:nvSpPr>
        <p:spPr bwMode="auto">
          <a:xfrm>
            <a:off x="83128" y="377115"/>
            <a:ext cx="8723298" cy="320559"/>
          </a:xfrm>
          <a:prstGeom prst="rect">
            <a:avLst/>
          </a:prstGeom>
          <a:noFill/>
          <a:ln w="9525">
            <a:noFill/>
            <a:miter lim="800000"/>
            <a:headEnd/>
            <a:tailEnd/>
          </a:ln>
        </p:spPr>
        <p:txBody>
          <a:bodyPr/>
          <a:lstStyle/>
          <a:p>
            <a:pPr algn="ctr" eaLnBrk="0" hangingPunct="0"/>
            <a:r>
              <a:rPr lang="en-GB" altLang="it-IT" sz="2400" b="1" dirty="0" smtClean="0">
                <a:solidFill>
                  <a:srgbClr val="CC0000"/>
                </a:solidFill>
                <a:latin typeface="Calibri" panose="020F0502020204030204" pitchFamily="34" charset="0"/>
                <a:cs typeface="Calibri" panose="020F0502020204030204" pitchFamily="34" charset="0"/>
              </a:rPr>
              <a:t> 5. </a:t>
            </a:r>
            <a:r>
              <a:rPr lang="en-US" altLang="it-IT" sz="2400" b="1" dirty="0">
                <a:solidFill>
                  <a:srgbClr val="CC0000"/>
                </a:solidFill>
                <a:latin typeface="Calibri" panose="020F0502020204030204" pitchFamily="34" charset="0"/>
                <a:cs typeface="Calibri" panose="020F0502020204030204" pitchFamily="34" charset="0"/>
              </a:rPr>
              <a:t>The adjustment of mode effect with different </a:t>
            </a:r>
            <a:r>
              <a:rPr lang="en-US" altLang="it-IT" sz="2400" b="1" dirty="0" smtClean="0">
                <a:solidFill>
                  <a:srgbClr val="CC0000"/>
                </a:solidFill>
                <a:latin typeface="Calibri" panose="020F0502020204030204" pitchFamily="34" charset="0"/>
                <a:cs typeface="Calibri" panose="020F0502020204030204" pitchFamily="34" charset="0"/>
              </a:rPr>
              <a:t>methods</a:t>
            </a:r>
            <a:endParaRPr lang="en-US" altLang="it-IT" sz="2400" b="1" dirty="0">
              <a:solidFill>
                <a:srgbClr val="CC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1616006"/>
      </p:ext>
    </p:extLst>
  </p:cSld>
  <p:clrMapOvr>
    <a:masterClrMapping/>
  </p:clrMapOvr>
  <p:transition advTm="122848"/>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21228" y="262815"/>
            <a:ext cx="8723298" cy="320559"/>
          </a:xfrm>
          <a:prstGeom prst="rect">
            <a:avLst/>
          </a:prstGeom>
          <a:noFill/>
          <a:ln w="9525">
            <a:noFill/>
            <a:miter lim="800000"/>
            <a:headEnd/>
            <a:tailEnd/>
          </a:ln>
        </p:spPr>
        <p:txBody>
          <a:bodyPr/>
          <a:lstStyle/>
          <a:p>
            <a:pPr algn="r" eaLnBrk="0" hangingPunct="0"/>
            <a:r>
              <a:rPr lang="en-GB" altLang="it-IT" sz="2400" b="1" dirty="0" smtClean="0">
                <a:solidFill>
                  <a:srgbClr val="CC0000"/>
                </a:solidFill>
                <a:latin typeface="Calibri" panose="020F0502020204030204" pitchFamily="34" charset="0"/>
                <a:cs typeface="Calibri" panose="020F0502020204030204" pitchFamily="34" charset="0"/>
              </a:rPr>
              <a:t> </a:t>
            </a:r>
            <a:r>
              <a:rPr lang="en-GB" altLang="it-IT" sz="1600" b="1" dirty="0">
                <a:solidFill>
                  <a:srgbClr val="CC0000"/>
                </a:solidFill>
                <a:latin typeface="Calibri" panose="020F0502020204030204" pitchFamily="34" charset="0"/>
                <a:cs typeface="Calibri" panose="020F0502020204030204" pitchFamily="34" charset="0"/>
              </a:rPr>
              <a:t>5. </a:t>
            </a:r>
            <a:r>
              <a:rPr lang="en-US" altLang="it-IT" sz="1600" b="1" dirty="0">
                <a:solidFill>
                  <a:srgbClr val="CC0000"/>
                </a:solidFill>
                <a:latin typeface="Calibri" panose="020F0502020204030204" pitchFamily="34" charset="0"/>
                <a:cs typeface="Calibri" panose="020F0502020204030204" pitchFamily="34" charset="0"/>
              </a:rPr>
              <a:t>The adjustment of mode effect with different methods</a:t>
            </a:r>
          </a:p>
          <a:p>
            <a:pPr algn="ctr" eaLnBrk="0" hangingPunct="0"/>
            <a:endParaRPr lang="en-US" altLang="it-IT" sz="2400" b="1" dirty="0" smtClean="0">
              <a:solidFill>
                <a:srgbClr val="CC0000"/>
              </a:solidFill>
              <a:latin typeface="Calibri" panose="020F0502020204030204" pitchFamily="34" charset="0"/>
              <a:cs typeface="Calibri" panose="020F0502020204030204" pitchFamily="34" charset="0"/>
            </a:endParaRPr>
          </a:p>
          <a:p>
            <a:pPr algn="ctr" eaLnBrk="0" hangingPunct="0"/>
            <a:endParaRPr lang="en-US" altLang="it-IT" sz="2400" b="1" dirty="0">
              <a:solidFill>
                <a:srgbClr val="CC0000"/>
              </a:solidFill>
              <a:latin typeface="Calibri" panose="020F0502020204030204" pitchFamily="34" charset="0"/>
              <a:cs typeface="Calibri" panose="020F0502020204030204" pitchFamily="34" charset="0"/>
            </a:endParaRPr>
          </a:p>
        </p:txBody>
      </p:sp>
      <p:sp>
        <p:nvSpPr>
          <p:cNvPr id="5" name="Rettangolo 4"/>
          <p:cNvSpPr/>
          <p:nvPr/>
        </p:nvSpPr>
        <p:spPr>
          <a:xfrm>
            <a:off x="381000" y="4176355"/>
            <a:ext cx="8334375" cy="338554"/>
          </a:xfrm>
          <a:prstGeom prst="rect">
            <a:avLst/>
          </a:prstGeom>
        </p:spPr>
        <p:txBody>
          <a:bodyPr wrap="square">
            <a:spAutoFit/>
          </a:bodyPr>
          <a:lstStyle/>
          <a:p>
            <a:r>
              <a:rPr lang="en-US" sz="1600" b="1" dirty="0" smtClean="0"/>
              <a:t>Estimates </a:t>
            </a:r>
            <a:r>
              <a:rPr lang="en-US" sz="1600" b="1" dirty="0"/>
              <a:t>of “reading books in the last 12 months” variable with different methods </a:t>
            </a:r>
            <a:endParaRPr lang="it-IT" sz="1600" b="1" dirty="0"/>
          </a:p>
        </p:txBody>
      </p:sp>
      <p:sp>
        <p:nvSpPr>
          <p:cNvPr id="14" name="CasellaDiTesto 1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graphicFrame>
        <p:nvGraphicFramePr>
          <p:cNvPr id="8" name="Tabella 7"/>
          <p:cNvGraphicFramePr>
            <a:graphicFrameLocks noGrp="1"/>
          </p:cNvGraphicFramePr>
          <p:nvPr>
            <p:extLst>
              <p:ext uri="{D42A27DB-BD31-4B8C-83A1-F6EECF244321}">
                <p14:modId xmlns:p14="http://schemas.microsoft.com/office/powerpoint/2010/main" val="3196399943"/>
              </p:ext>
            </p:extLst>
          </p:nvPr>
        </p:nvGraphicFramePr>
        <p:xfrm>
          <a:off x="457200" y="4543425"/>
          <a:ext cx="8229599" cy="1605915"/>
        </p:xfrm>
        <a:graphic>
          <a:graphicData uri="http://schemas.openxmlformats.org/drawingml/2006/table">
            <a:tbl>
              <a:tblPr firstRow="1" firstCol="1" bandRow="1">
                <a:tableStyleId>{5C22544A-7EE6-4342-B048-85BDC9FD1C3A}</a:tableStyleId>
              </a:tblPr>
              <a:tblGrid>
                <a:gridCol w="1519184"/>
                <a:gridCol w="1517538"/>
                <a:gridCol w="1249528"/>
                <a:gridCol w="1276350"/>
                <a:gridCol w="1285875"/>
                <a:gridCol w="1381124"/>
              </a:tblGrid>
              <a:tr h="287656">
                <a:tc rowSpan="2">
                  <a:txBody>
                    <a:bodyPr/>
                    <a:lstStyle/>
                    <a:p>
                      <a:pPr algn="just">
                        <a:spcAft>
                          <a:spcPts val="0"/>
                        </a:spcAft>
                      </a:pPr>
                      <a:r>
                        <a:rPr lang="en-GB" sz="1600" dirty="0">
                          <a:effectLst/>
                        </a:rPr>
                        <a:t>Variable</a:t>
                      </a:r>
                      <a:endParaRPr lang="it-IT" sz="1600" dirty="0">
                        <a:effectLst/>
                        <a:latin typeface="Times New Roman"/>
                        <a:ea typeface="Times New Roman"/>
                      </a:endParaRPr>
                    </a:p>
                  </a:txBody>
                  <a:tcPr marL="68580" marR="68580" marT="0" marB="0" anchor="ctr"/>
                </a:tc>
                <a:tc rowSpan="2">
                  <a:txBody>
                    <a:bodyPr/>
                    <a:lstStyle/>
                    <a:p>
                      <a:pPr algn="just">
                        <a:spcAft>
                          <a:spcPts val="0"/>
                        </a:spcAft>
                      </a:pPr>
                      <a:r>
                        <a:rPr lang="en-GB" sz="1600">
                          <a:effectLst/>
                        </a:rPr>
                        <a:t>Category</a:t>
                      </a:r>
                      <a:endParaRPr lang="it-IT" sz="1600">
                        <a:effectLst/>
                        <a:latin typeface="Times New Roman"/>
                        <a:ea typeface="Times New Roman"/>
                      </a:endParaRPr>
                    </a:p>
                  </a:txBody>
                  <a:tcPr marL="68580" marR="68580" marT="0" marB="0" anchor="ctr"/>
                </a:tc>
                <a:tc gridSpan="4">
                  <a:txBody>
                    <a:bodyPr/>
                    <a:lstStyle/>
                    <a:p>
                      <a:pPr algn="ctr">
                        <a:spcAft>
                          <a:spcPts val="0"/>
                        </a:spcAft>
                      </a:pPr>
                      <a:r>
                        <a:rPr lang="en-GB" sz="1600">
                          <a:effectLst/>
                        </a:rPr>
                        <a:t>Estimate (%)</a:t>
                      </a:r>
                      <a:endParaRPr lang="it-IT" sz="1600">
                        <a:effectLst/>
                        <a:latin typeface="Times New Roman"/>
                        <a:ea typeface="Times New Roman"/>
                      </a:endParaRPr>
                    </a:p>
                  </a:txBody>
                  <a:tcPr marL="68580" marR="68580" marT="0" marB="0"/>
                </a:tc>
                <a:tc hMerge="1">
                  <a:txBody>
                    <a:bodyPr/>
                    <a:lstStyle/>
                    <a:p>
                      <a:endParaRPr lang="it-IT"/>
                    </a:p>
                  </a:txBody>
                  <a:tcPr/>
                </a:tc>
                <a:tc hMerge="1">
                  <a:txBody>
                    <a:bodyPr/>
                    <a:lstStyle/>
                    <a:p>
                      <a:endParaRPr lang="it-IT"/>
                    </a:p>
                  </a:txBody>
                  <a:tcPr/>
                </a:tc>
                <a:tc hMerge="1">
                  <a:txBody>
                    <a:bodyPr/>
                    <a:lstStyle/>
                    <a:p>
                      <a:endParaRPr lang="it-IT"/>
                    </a:p>
                  </a:txBody>
                  <a:tcPr/>
                </a:tc>
              </a:tr>
              <a:tr h="283844">
                <a:tc vMerge="1">
                  <a:txBody>
                    <a:bodyPr/>
                    <a:lstStyle/>
                    <a:p>
                      <a:endParaRPr lang="it-IT"/>
                    </a:p>
                  </a:txBody>
                  <a:tcPr/>
                </a:tc>
                <a:tc vMerge="1">
                  <a:txBody>
                    <a:bodyPr/>
                    <a:lstStyle/>
                    <a:p>
                      <a:endParaRPr lang="it-IT"/>
                    </a:p>
                  </a:txBody>
                  <a:tcPr/>
                </a:tc>
                <a:tc>
                  <a:txBody>
                    <a:bodyPr/>
                    <a:lstStyle/>
                    <a:p>
                      <a:pPr algn="r">
                        <a:spcAft>
                          <a:spcPts val="0"/>
                        </a:spcAft>
                      </a:pPr>
                      <a:r>
                        <a:rPr lang="en-GB" sz="1600" b="1" dirty="0">
                          <a:solidFill>
                            <a:schemeClr val="tx1"/>
                          </a:solidFill>
                          <a:effectLst/>
                        </a:rPr>
                        <a:t>Meth. 1</a:t>
                      </a:r>
                      <a:endParaRPr lang="it-IT" sz="1600" b="1" dirty="0">
                        <a:solidFill>
                          <a:schemeClr val="tx1"/>
                        </a:solidFill>
                        <a:effectLst/>
                        <a:latin typeface="Times New Roman"/>
                        <a:ea typeface="Times New Roman"/>
                      </a:endParaRPr>
                    </a:p>
                  </a:txBody>
                  <a:tcPr marL="68580" marR="68580" marT="0" marB="0"/>
                </a:tc>
                <a:tc>
                  <a:txBody>
                    <a:bodyPr/>
                    <a:lstStyle/>
                    <a:p>
                      <a:pPr algn="r">
                        <a:spcAft>
                          <a:spcPts val="0"/>
                        </a:spcAft>
                      </a:pPr>
                      <a:r>
                        <a:rPr lang="en-GB" sz="1600" b="1" dirty="0">
                          <a:solidFill>
                            <a:schemeClr val="tx1"/>
                          </a:solidFill>
                          <a:effectLst/>
                        </a:rPr>
                        <a:t>Meth. 2</a:t>
                      </a:r>
                      <a:endParaRPr lang="it-IT" sz="1600" b="1" dirty="0">
                        <a:solidFill>
                          <a:schemeClr val="tx1"/>
                        </a:solidFill>
                        <a:effectLst/>
                        <a:latin typeface="Times New Roman"/>
                        <a:ea typeface="Times New Roman"/>
                      </a:endParaRPr>
                    </a:p>
                  </a:txBody>
                  <a:tcPr marL="68580" marR="68580" marT="0" marB="0"/>
                </a:tc>
                <a:tc>
                  <a:txBody>
                    <a:bodyPr/>
                    <a:lstStyle/>
                    <a:p>
                      <a:pPr algn="r">
                        <a:spcAft>
                          <a:spcPts val="0"/>
                        </a:spcAft>
                      </a:pPr>
                      <a:r>
                        <a:rPr lang="en-GB" sz="1600" b="1" dirty="0">
                          <a:solidFill>
                            <a:schemeClr val="tx1"/>
                          </a:solidFill>
                          <a:effectLst/>
                        </a:rPr>
                        <a:t>Meth. 3</a:t>
                      </a:r>
                      <a:endParaRPr lang="it-IT" sz="1600" b="1" dirty="0">
                        <a:solidFill>
                          <a:schemeClr val="tx1"/>
                        </a:solidFill>
                        <a:effectLst/>
                        <a:latin typeface="Times New Roman"/>
                        <a:ea typeface="Times New Roman"/>
                      </a:endParaRPr>
                    </a:p>
                  </a:txBody>
                  <a:tcPr marL="68580" marR="68580" marT="0" marB="0"/>
                </a:tc>
                <a:tc>
                  <a:txBody>
                    <a:bodyPr/>
                    <a:lstStyle/>
                    <a:p>
                      <a:pPr algn="r">
                        <a:spcAft>
                          <a:spcPts val="0"/>
                        </a:spcAft>
                      </a:pPr>
                      <a:r>
                        <a:rPr lang="en-GB" sz="1600" b="1" dirty="0">
                          <a:solidFill>
                            <a:schemeClr val="tx1"/>
                          </a:solidFill>
                          <a:effectLst/>
                        </a:rPr>
                        <a:t>Meth. 4</a:t>
                      </a:r>
                      <a:endParaRPr lang="it-IT" sz="1600" b="1" dirty="0">
                        <a:solidFill>
                          <a:schemeClr val="tx1"/>
                        </a:solidFill>
                        <a:effectLst/>
                        <a:latin typeface="Times New Roman"/>
                        <a:ea typeface="Times New Roman"/>
                      </a:endParaRPr>
                    </a:p>
                  </a:txBody>
                  <a:tcPr marL="68580" marR="68580" marT="0" marB="0"/>
                </a:tc>
              </a:tr>
              <a:tr h="344805">
                <a:tc rowSpan="3">
                  <a:txBody>
                    <a:bodyPr/>
                    <a:lstStyle/>
                    <a:p>
                      <a:pPr algn="l">
                        <a:spcAft>
                          <a:spcPts val="0"/>
                        </a:spcAft>
                      </a:pPr>
                      <a:r>
                        <a:rPr lang="en-GB" sz="1600">
                          <a:effectLst/>
                        </a:rPr>
                        <a:t>Reading books (last</a:t>
                      </a:r>
                      <a:endParaRPr lang="it-IT" sz="1600">
                        <a:effectLst/>
                      </a:endParaRPr>
                    </a:p>
                    <a:p>
                      <a:pPr algn="just">
                        <a:spcAft>
                          <a:spcPts val="0"/>
                        </a:spcAft>
                      </a:pPr>
                      <a:r>
                        <a:rPr lang="en-GB" sz="1600">
                          <a:effectLst/>
                        </a:rPr>
                        <a:t>12 months)</a:t>
                      </a:r>
                      <a:endParaRPr lang="it-IT" sz="1600">
                        <a:effectLst/>
                        <a:latin typeface="Times New Roman"/>
                        <a:ea typeface="Times New Roman"/>
                      </a:endParaRPr>
                    </a:p>
                  </a:txBody>
                  <a:tcPr marL="68580" marR="68580" marT="0" marB="0"/>
                </a:tc>
                <a:tc>
                  <a:txBody>
                    <a:bodyPr/>
                    <a:lstStyle/>
                    <a:p>
                      <a:pPr algn="just">
                        <a:spcAft>
                          <a:spcPts val="0"/>
                        </a:spcAft>
                      </a:pPr>
                      <a:r>
                        <a:rPr lang="en-GB" sz="1600">
                          <a:effectLst/>
                        </a:rPr>
                        <a:t>No</a:t>
                      </a:r>
                      <a:endParaRPr lang="it-IT" sz="1600">
                        <a:effectLst/>
                        <a:latin typeface="Times New Roman"/>
                        <a:ea typeface="Times New Roman"/>
                      </a:endParaRPr>
                    </a:p>
                  </a:txBody>
                  <a:tcPr marL="68580" marR="68580" marT="0" marB="0"/>
                </a:tc>
                <a:tc>
                  <a:txBody>
                    <a:bodyPr/>
                    <a:lstStyle/>
                    <a:p>
                      <a:pPr algn="r">
                        <a:spcAft>
                          <a:spcPts val="0"/>
                        </a:spcAft>
                      </a:pPr>
                      <a:r>
                        <a:rPr lang="en-GB" sz="1600">
                          <a:effectLst/>
                        </a:rPr>
                        <a:t>59,82</a:t>
                      </a:r>
                      <a:endParaRPr lang="it-IT" sz="1600">
                        <a:effectLst/>
                        <a:latin typeface="Times New Roman"/>
                        <a:ea typeface="Times New Roman"/>
                      </a:endParaRPr>
                    </a:p>
                  </a:txBody>
                  <a:tcPr marL="68580" marR="68580" marT="0" marB="0" anchor="b"/>
                </a:tc>
                <a:tc>
                  <a:txBody>
                    <a:bodyPr/>
                    <a:lstStyle/>
                    <a:p>
                      <a:pPr algn="r">
                        <a:spcAft>
                          <a:spcPts val="0"/>
                        </a:spcAft>
                      </a:pPr>
                      <a:r>
                        <a:rPr lang="en-GB" sz="1600" dirty="0">
                          <a:effectLst/>
                        </a:rPr>
                        <a:t>58,88</a:t>
                      </a:r>
                      <a:endParaRPr lang="it-IT" sz="1600" dirty="0">
                        <a:effectLst/>
                        <a:latin typeface="Times New Roman"/>
                        <a:ea typeface="Times New Roman"/>
                      </a:endParaRPr>
                    </a:p>
                  </a:txBody>
                  <a:tcPr marL="68580" marR="68580" marT="0" marB="0" anchor="b"/>
                </a:tc>
                <a:tc>
                  <a:txBody>
                    <a:bodyPr/>
                    <a:lstStyle/>
                    <a:p>
                      <a:pPr algn="r">
                        <a:spcAft>
                          <a:spcPts val="0"/>
                        </a:spcAft>
                      </a:pPr>
                      <a:r>
                        <a:rPr lang="en-GB" sz="1600" dirty="0">
                          <a:effectLst/>
                        </a:rPr>
                        <a:t>58,54</a:t>
                      </a:r>
                      <a:endParaRPr lang="it-IT" sz="1600" dirty="0">
                        <a:effectLst/>
                        <a:latin typeface="Times New Roman"/>
                        <a:ea typeface="Times New Roman"/>
                      </a:endParaRPr>
                    </a:p>
                  </a:txBody>
                  <a:tcPr marL="68580" marR="68580" marT="0" marB="0" anchor="b"/>
                </a:tc>
                <a:tc>
                  <a:txBody>
                    <a:bodyPr/>
                    <a:lstStyle/>
                    <a:p>
                      <a:pPr algn="r">
                        <a:spcAft>
                          <a:spcPts val="0"/>
                        </a:spcAft>
                      </a:pPr>
                      <a:r>
                        <a:rPr lang="en-GB" sz="1600">
                          <a:effectLst/>
                        </a:rPr>
                        <a:t>59,81</a:t>
                      </a:r>
                      <a:endParaRPr lang="it-IT" sz="1600">
                        <a:effectLst/>
                        <a:latin typeface="Times New Roman"/>
                        <a:ea typeface="Times New Roman"/>
                      </a:endParaRPr>
                    </a:p>
                  </a:txBody>
                  <a:tcPr marL="68580" marR="68580" marT="0" marB="0" anchor="b"/>
                </a:tc>
              </a:tr>
              <a:tr h="344805">
                <a:tc vMerge="1">
                  <a:txBody>
                    <a:bodyPr/>
                    <a:lstStyle/>
                    <a:p>
                      <a:endParaRPr lang="it-IT"/>
                    </a:p>
                  </a:txBody>
                  <a:tcPr/>
                </a:tc>
                <a:tc>
                  <a:txBody>
                    <a:bodyPr/>
                    <a:lstStyle/>
                    <a:p>
                      <a:pPr algn="just">
                        <a:spcAft>
                          <a:spcPts val="0"/>
                        </a:spcAft>
                      </a:pPr>
                      <a:r>
                        <a:rPr lang="en-GB" sz="1600">
                          <a:effectLst/>
                        </a:rPr>
                        <a:t>Yes</a:t>
                      </a:r>
                      <a:endParaRPr lang="it-IT" sz="1600">
                        <a:effectLst/>
                        <a:latin typeface="Times New Roman"/>
                        <a:ea typeface="Times New Roman"/>
                      </a:endParaRPr>
                    </a:p>
                  </a:txBody>
                  <a:tcPr marL="68580" marR="68580" marT="0" marB="0"/>
                </a:tc>
                <a:tc>
                  <a:txBody>
                    <a:bodyPr/>
                    <a:lstStyle/>
                    <a:p>
                      <a:pPr algn="r">
                        <a:spcAft>
                          <a:spcPts val="0"/>
                        </a:spcAft>
                      </a:pPr>
                      <a:r>
                        <a:rPr lang="en-GB" sz="1600">
                          <a:effectLst/>
                        </a:rPr>
                        <a:t>36,51</a:t>
                      </a:r>
                      <a:endParaRPr lang="it-IT" sz="1600">
                        <a:effectLst/>
                        <a:latin typeface="Times New Roman"/>
                        <a:ea typeface="Times New Roman"/>
                      </a:endParaRPr>
                    </a:p>
                  </a:txBody>
                  <a:tcPr marL="68580" marR="68580" marT="0" marB="0" anchor="b"/>
                </a:tc>
                <a:tc>
                  <a:txBody>
                    <a:bodyPr/>
                    <a:lstStyle/>
                    <a:p>
                      <a:pPr algn="r">
                        <a:spcAft>
                          <a:spcPts val="0"/>
                        </a:spcAft>
                      </a:pPr>
                      <a:r>
                        <a:rPr lang="en-GB" sz="1600">
                          <a:effectLst/>
                        </a:rPr>
                        <a:t>37,47</a:t>
                      </a:r>
                      <a:endParaRPr lang="it-IT" sz="1600">
                        <a:effectLst/>
                        <a:latin typeface="Times New Roman"/>
                        <a:ea typeface="Times New Roman"/>
                      </a:endParaRPr>
                    </a:p>
                  </a:txBody>
                  <a:tcPr marL="68580" marR="68580" marT="0" marB="0" anchor="b"/>
                </a:tc>
                <a:tc>
                  <a:txBody>
                    <a:bodyPr/>
                    <a:lstStyle/>
                    <a:p>
                      <a:pPr algn="r">
                        <a:spcAft>
                          <a:spcPts val="0"/>
                        </a:spcAft>
                      </a:pPr>
                      <a:r>
                        <a:rPr lang="en-GB" sz="1600" dirty="0">
                          <a:effectLst/>
                        </a:rPr>
                        <a:t>37,76</a:t>
                      </a:r>
                      <a:endParaRPr lang="it-IT" sz="1600" dirty="0">
                        <a:effectLst/>
                        <a:latin typeface="Times New Roman"/>
                        <a:ea typeface="Times New Roman"/>
                      </a:endParaRPr>
                    </a:p>
                  </a:txBody>
                  <a:tcPr marL="68580" marR="68580" marT="0" marB="0" anchor="b"/>
                </a:tc>
                <a:tc>
                  <a:txBody>
                    <a:bodyPr/>
                    <a:lstStyle/>
                    <a:p>
                      <a:pPr algn="r">
                        <a:spcAft>
                          <a:spcPts val="0"/>
                        </a:spcAft>
                      </a:pPr>
                      <a:r>
                        <a:rPr lang="en-GB" sz="1600">
                          <a:effectLst/>
                        </a:rPr>
                        <a:t>36,46</a:t>
                      </a:r>
                      <a:endParaRPr lang="it-IT" sz="1600">
                        <a:effectLst/>
                        <a:latin typeface="Times New Roman"/>
                        <a:ea typeface="Times New Roman"/>
                      </a:endParaRPr>
                    </a:p>
                  </a:txBody>
                  <a:tcPr marL="68580" marR="68580" marT="0" marB="0" anchor="b"/>
                </a:tc>
              </a:tr>
              <a:tr h="344805">
                <a:tc vMerge="1">
                  <a:txBody>
                    <a:bodyPr/>
                    <a:lstStyle/>
                    <a:p>
                      <a:endParaRPr lang="it-IT"/>
                    </a:p>
                  </a:txBody>
                  <a:tcPr/>
                </a:tc>
                <a:tc>
                  <a:txBody>
                    <a:bodyPr/>
                    <a:lstStyle/>
                    <a:p>
                      <a:pPr algn="just">
                        <a:spcAft>
                          <a:spcPts val="0"/>
                        </a:spcAft>
                      </a:pPr>
                      <a:r>
                        <a:rPr lang="en-GB" sz="1600" dirty="0">
                          <a:effectLst/>
                        </a:rPr>
                        <a:t>NR</a:t>
                      </a:r>
                      <a:endParaRPr lang="it-IT" sz="1600" dirty="0">
                        <a:effectLst/>
                        <a:latin typeface="Times New Roman"/>
                        <a:ea typeface="Times New Roman"/>
                      </a:endParaRPr>
                    </a:p>
                  </a:txBody>
                  <a:tcPr marL="68580" marR="68580" marT="0" marB="0"/>
                </a:tc>
                <a:tc>
                  <a:txBody>
                    <a:bodyPr/>
                    <a:lstStyle/>
                    <a:p>
                      <a:pPr algn="r">
                        <a:spcAft>
                          <a:spcPts val="0"/>
                        </a:spcAft>
                      </a:pPr>
                      <a:r>
                        <a:rPr lang="en-GB" sz="1600" dirty="0">
                          <a:effectLst/>
                        </a:rPr>
                        <a:t>3,67</a:t>
                      </a:r>
                      <a:endParaRPr lang="it-IT" sz="1600" dirty="0">
                        <a:effectLst/>
                        <a:latin typeface="Times New Roman"/>
                        <a:ea typeface="Times New Roman"/>
                      </a:endParaRPr>
                    </a:p>
                  </a:txBody>
                  <a:tcPr marL="68580" marR="68580" marT="0" marB="0" anchor="b"/>
                </a:tc>
                <a:tc>
                  <a:txBody>
                    <a:bodyPr/>
                    <a:lstStyle/>
                    <a:p>
                      <a:pPr algn="r">
                        <a:spcAft>
                          <a:spcPts val="0"/>
                        </a:spcAft>
                      </a:pPr>
                      <a:r>
                        <a:rPr lang="en-GB" sz="1600">
                          <a:effectLst/>
                        </a:rPr>
                        <a:t>3,65</a:t>
                      </a:r>
                      <a:endParaRPr lang="it-IT" sz="1600">
                        <a:effectLst/>
                        <a:latin typeface="Times New Roman"/>
                        <a:ea typeface="Times New Roman"/>
                      </a:endParaRPr>
                    </a:p>
                  </a:txBody>
                  <a:tcPr marL="68580" marR="68580" marT="0" marB="0" anchor="b"/>
                </a:tc>
                <a:tc>
                  <a:txBody>
                    <a:bodyPr/>
                    <a:lstStyle/>
                    <a:p>
                      <a:pPr algn="r">
                        <a:spcAft>
                          <a:spcPts val="0"/>
                        </a:spcAft>
                      </a:pPr>
                      <a:r>
                        <a:rPr lang="en-GB" sz="1600" dirty="0">
                          <a:effectLst/>
                        </a:rPr>
                        <a:t>3,70</a:t>
                      </a:r>
                      <a:endParaRPr lang="it-IT" sz="1600" dirty="0">
                        <a:effectLst/>
                        <a:latin typeface="Times New Roman"/>
                        <a:ea typeface="Times New Roman"/>
                      </a:endParaRPr>
                    </a:p>
                  </a:txBody>
                  <a:tcPr marL="68580" marR="68580" marT="0" marB="0" anchor="b"/>
                </a:tc>
                <a:tc>
                  <a:txBody>
                    <a:bodyPr/>
                    <a:lstStyle/>
                    <a:p>
                      <a:pPr algn="r">
                        <a:spcAft>
                          <a:spcPts val="0"/>
                        </a:spcAft>
                      </a:pPr>
                      <a:r>
                        <a:rPr lang="en-GB" sz="1600" dirty="0">
                          <a:effectLst/>
                        </a:rPr>
                        <a:t>3,73</a:t>
                      </a:r>
                      <a:endParaRPr lang="it-IT" sz="1600" dirty="0">
                        <a:effectLst/>
                        <a:latin typeface="Times New Roman"/>
                        <a:ea typeface="Times New Roman"/>
                      </a:endParaRPr>
                    </a:p>
                  </a:txBody>
                  <a:tcPr marL="68580" marR="68580" marT="0" marB="0" anchor="b"/>
                </a:tc>
              </a:tr>
            </a:tbl>
          </a:graphicData>
        </a:graphic>
      </p:graphicFrame>
      <mc:AlternateContent xmlns:mc="http://schemas.openxmlformats.org/markup-compatibility/2006">
        <mc:Choice xmlns:a14="http://schemas.microsoft.com/office/drawing/2010/main" Requires="a14">
          <p:sp>
            <p:nvSpPr>
              <p:cNvPr id="9" name="Rettangolo 8"/>
              <p:cNvSpPr/>
              <p:nvPr/>
            </p:nvSpPr>
            <p:spPr>
              <a:xfrm>
                <a:off x="219074" y="713635"/>
                <a:ext cx="8734425" cy="3447098"/>
              </a:xfrm>
              <a:prstGeom prst="rect">
                <a:avLst/>
              </a:prstGeom>
            </p:spPr>
            <p:txBody>
              <a:bodyPr wrap="square">
                <a:spAutoFit/>
              </a:bodyPr>
              <a:lstStyle/>
              <a:p>
                <a:pPr algn="ctr">
                  <a:spcAft>
                    <a:spcPts val="1200"/>
                  </a:spcAft>
                </a:pPr>
                <a:r>
                  <a:rPr lang="en-US" b="1" dirty="0">
                    <a:solidFill>
                      <a:schemeClr val="tx2"/>
                    </a:solidFill>
                  </a:rPr>
                  <a:t>Adjusting for mode-effect: comparison of the estimates </a:t>
                </a:r>
                <a:r>
                  <a:rPr lang="en-US" b="1" dirty="0" smtClean="0">
                    <a:solidFill>
                      <a:schemeClr val="tx2"/>
                    </a:solidFill>
                  </a:rPr>
                  <a:t>deriving </a:t>
                </a:r>
                <a:r>
                  <a:rPr lang="en-US" b="1" dirty="0">
                    <a:solidFill>
                      <a:schemeClr val="tx2"/>
                    </a:solidFill>
                  </a:rPr>
                  <a:t>from the application of different methods</a:t>
                </a:r>
                <a:endParaRPr lang="it-IT" dirty="0">
                  <a:solidFill>
                    <a:schemeClr val="tx2"/>
                  </a:solidFill>
                </a:endParaRPr>
              </a:p>
              <a:p>
                <a:r>
                  <a:rPr lang="en-GB" dirty="0" smtClean="0">
                    <a:latin typeface="Calibri" panose="020F0502020204030204" pitchFamily="34" charset="0"/>
                  </a:rPr>
                  <a:t>Methods based </a:t>
                </a:r>
                <a:r>
                  <a:rPr lang="en-GB" dirty="0">
                    <a:latin typeface="Calibri" panose="020F0502020204030204" pitchFamily="34" charset="0"/>
                  </a:rPr>
                  <a:t>on </a:t>
                </a:r>
                <a:r>
                  <a:rPr lang="en-GB" b="1" dirty="0">
                    <a:latin typeface="Calibri" panose="020F0502020204030204" pitchFamily="34" charset="0"/>
                  </a:rPr>
                  <a:t>calibration</a:t>
                </a:r>
                <a:r>
                  <a:rPr lang="en-GB" dirty="0">
                    <a:latin typeface="Calibri" panose="020F0502020204030204" pitchFamily="34" charset="0"/>
                  </a:rPr>
                  <a:t> </a:t>
                </a:r>
                <a:r>
                  <a:rPr lang="en-GB" dirty="0" smtClean="0">
                    <a:latin typeface="Calibri" panose="020F0502020204030204" pitchFamily="34" charset="0"/>
                  </a:rPr>
                  <a:t>on </a:t>
                </a:r>
                <a:r>
                  <a:rPr lang="en-US" dirty="0" smtClean="0">
                    <a:latin typeface="Calibri" panose="020F0502020204030204" pitchFamily="34" charset="0"/>
                  </a:rPr>
                  <a:t>distributions </a:t>
                </a:r>
                <a:r>
                  <a:rPr lang="en-US" dirty="0">
                    <a:latin typeface="Calibri" panose="020F0502020204030204" pitchFamily="34" charset="0"/>
                  </a:rPr>
                  <a:t>of the same socio-demographic totals (age class, sex, </a:t>
                </a:r>
                <a:r>
                  <a:rPr lang="en-GB" dirty="0">
                    <a:latin typeface="Calibri" panose="020F0502020204030204" pitchFamily="34" charset="0"/>
                  </a:rPr>
                  <a:t>educational level) at geographical area level</a:t>
                </a:r>
                <a:r>
                  <a:rPr lang="en-US" dirty="0">
                    <a:latin typeface="Calibri" panose="020F0502020204030204" pitchFamily="34" charset="0"/>
                  </a:rPr>
                  <a:t>, but </a:t>
                </a:r>
                <a:r>
                  <a:rPr lang="en-US" dirty="0" smtClean="0">
                    <a:latin typeface="Calibri" panose="020F0502020204030204" pitchFamily="34" charset="0"/>
                  </a:rPr>
                  <a:t>different </a:t>
                </a:r>
                <a:r>
                  <a:rPr lang="en-US" dirty="0">
                    <a:latin typeface="Calibri" panose="020F0502020204030204" pitchFamily="34" charset="0"/>
                  </a:rPr>
                  <a:t>for </a:t>
                </a:r>
                <a:r>
                  <a:rPr lang="en-US" dirty="0" smtClean="0">
                    <a:latin typeface="Calibri" panose="020F0502020204030204" pitchFamily="34" charset="0"/>
                  </a:rPr>
                  <a:t>other aspects: </a:t>
                </a:r>
              </a:p>
              <a:p>
                <a:pPr marL="447675" indent="-266700">
                  <a:spcBef>
                    <a:spcPts val="1200"/>
                  </a:spcBef>
                  <a:buClr>
                    <a:srgbClr val="C00000"/>
                  </a:buClr>
                  <a:buAutoNum type="arabicParenR"/>
                </a:pPr>
                <a:r>
                  <a:rPr lang="en-US" dirty="0" smtClean="0">
                    <a:latin typeface="Calibri" panose="020F0502020204030204" pitchFamily="34" charset="0"/>
                  </a:rPr>
                  <a:t>only </a:t>
                </a:r>
                <a:r>
                  <a:rPr lang="en-US" dirty="0">
                    <a:latin typeface="Calibri" panose="020F0502020204030204" pitchFamily="34" charset="0"/>
                  </a:rPr>
                  <a:t>socio-demographics</a:t>
                </a:r>
                <a:r>
                  <a:rPr lang="en-GB" dirty="0">
                    <a:latin typeface="Calibri" panose="020F0502020204030204" pitchFamily="34" charset="0"/>
                  </a:rPr>
                  <a:t>; </a:t>
                </a:r>
                <a:endParaRPr lang="en-GB" dirty="0" smtClean="0">
                  <a:latin typeface="Calibri" panose="020F0502020204030204" pitchFamily="34" charset="0"/>
                </a:endParaRPr>
              </a:p>
              <a:p>
                <a:pPr marL="447675" indent="-266700">
                  <a:buClr>
                    <a:srgbClr val="C00000"/>
                  </a:buClr>
                  <a:buAutoNum type="arabicParenR"/>
                </a:pPr>
                <a:r>
                  <a:rPr lang="en-US" dirty="0" smtClean="0">
                    <a:latin typeface="Calibri" panose="020F0502020204030204" pitchFamily="34" charset="0"/>
                  </a:rPr>
                  <a:t>socio-demographics </a:t>
                </a:r>
                <a:r>
                  <a:rPr lang="en-US" dirty="0">
                    <a:latin typeface="Calibri" panose="020F0502020204030204" pitchFamily="34" charset="0"/>
                  </a:rPr>
                  <a:t>and observed </a:t>
                </a:r>
                <a:r>
                  <a:rPr lang="en-GB" dirty="0">
                    <a:latin typeface="Calibri" panose="020F0502020204030204" pitchFamily="34" charset="0"/>
                  </a:rPr>
                  <a:t>fixed levels of mode proportions</a:t>
                </a:r>
                <a:r>
                  <a:rPr lang="en-US" dirty="0">
                    <a:latin typeface="Calibri" panose="020F0502020204030204" pitchFamily="34" charset="0"/>
                  </a:rPr>
                  <a:t> by six municipal </a:t>
                </a:r>
                <a:r>
                  <a:rPr lang="en-US" dirty="0" smtClean="0">
                    <a:latin typeface="Calibri" panose="020F0502020204030204" pitchFamily="34" charset="0"/>
                  </a:rPr>
                  <a:t>typologies (method proposed by </a:t>
                </a:r>
                <a:r>
                  <a:rPr lang="nl-NL" dirty="0">
                    <a:latin typeface="Calibri" panose="020F0502020204030204" pitchFamily="34" charset="0"/>
                  </a:rPr>
                  <a:t>Buelens and Van den Brakel </a:t>
                </a:r>
                <a:r>
                  <a:rPr lang="nl-NL" dirty="0" smtClean="0">
                    <a:latin typeface="Calibri" panose="020F0502020204030204" pitchFamily="34" charset="0"/>
                  </a:rPr>
                  <a:t>(2015)</a:t>
                </a:r>
                <a:r>
                  <a:rPr lang="en-US" dirty="0" smtClean="0">
                    <a:latin typeface="Calibri" panose="020F0502020204030204" pitchFamily="34" charset="0"/>
                  </a:rPr>
                  <a:t>; </a:t>
                </a:r>
              </a:p>
              <a:p>
                <a:pPr marL="447675" indent="-266700">
                  <a:buClr>
                    <a:srgbClr val="C00000"/>
                  </a:buClr>
                  <a:buAutoNum type="arabicParenR"/>
                </a:pPr>
                <a:r>
                  <a:rPr lang="en-US" dirty="0" smtClean="0">
                    <a:latin typeface="Calibri" panose="020F0502020204030204" pitchFamily="34" charset="0"/>
                  </a:rPr>
                  <a:t>socio-demographics </a:t>
                </a:r>
                <a:r>
                  <a:rPr lang="en-US" dirty="0">
                    <a:latin typeface="Calibri" panose="020F0502020204030204" pitchFamily="34" charset="0"/>
                  </a:rPr>
                  <a:t>and hypothesized </a:t>
                </a:r>
                <a:r>
                  <a:rPr lang="en-GB" dirty="0">
                    <a:latin typeface="Calibri" panose="020F0502020204030204" pitchFamily="34" charset="0"/>
                  </a:rPr>
                  <a:t>fixed levels of mode </a:t>
                </a:r>
                <a:r>
                  <a:rPr lang="en-US" dirty="0">
                    <a:latin typeface="Calibri" panose="020F0502020204030204" pitchFamily="34" charset="0"/>
                  </a:rPr>
                  <a:t>proportions by six municipal typologies; </a:t>
                </a:r>
                <a:endParaRPr lang="en-US" dirty="0" smtClean="0">
                  <a:latin typeface="Calibri" panose="020F0502020204030204" pitchFamily="34" charset="0"/>
                </a:endParaRPr>
              </a:p>
              <a:p>
                <a:pPr marL="447675" indent="-266700">
                  <a:buClr>
                    <a:srgbClr val="C00000"/>
                  </a:buClr>
                  <a:buAutoNum type="arabicParenR"/>
                </a:pPr>
                <a:r>
                  <a:rPr lang="en-US" dirty="0" smtClean="0">
                    <a:latin typeface="Calibri" panose="020F0502020204030204" pitchFamily="34" charset="0"/>
                  </a:rPr>
                  <a:t>socio-demographics </a:t>
                </a:r>
                <a:r>
                  <a:rPr lang="en-US" dirty="0">
                    <a:latin typeface="Calibri" panose="020F0502020204030204" pitchFamily="34" charset="0"/>
                  </a:rPr>
                  <a:t>with </a:t>
                </a:r>
                <a:r>
                  <a:rPr lang="en-GB" dirty="0">
                    <a:latin typeface="Calibri" panose="020F0502020204030204" pitchFamily="34" charset="0"/>
                  </a:rPr>
                  <a:t>sampling weights corrected for the web selection effect through correction factors </a:t>
                </a:r>
                <a14:m>
                  <m:oMath xmlns:m="http://schemas.openxmlformats.org/officeDocument/2006/math">
                    <m:sSub>
                      <m:sSubPr>
                        <m:ctrlPr>
                          <a:rPr lang="it-IT" i="1">
                            <a:latin typeface="Cambria Math"/>
                          </a:rPr>
                        </m:ctrlPr>
                      </m:sSubPr>
                      <m:e>
                        <m:r>
                          <a:rPr lang="en-GB" i="1">
                            <a:latin typeface="Cambria Math"/>
                          </a:rPr>
                          <m:t>𝑤</m:t>
                        </m:r>
                      </m:e>
                      <m:sub>
                        <m:r>
                          <a:rPr lang="en-GB" i="1">
                            <a:latin typeface="Cambria Math"/>
                          </a:rPr>
                          <m:t>𝑘</m:t>
                        </m:r>
                      </m:sub>
                    </m:sSub>
                  </m:oMath>
                </a14:m>
                <a:r>
                  <a:rPr lang="it-IT" dirty="0" smtClean="0">
                    <a:latin typeface="Calibri" panose="020F0502020204030204" pitchFamily="34" charset="0"/>
                  </a:rPr>
                  <a:t> (</a:t>
                </a:r>
                <a:r>
                  <a:rPr lang="it-IT" dirty="0" err="1" smtClean="0">
                    <a:latin typeface="Calibri" panose="020F0502020204030204" pitchFamily="34" charset="0"/>
                  </a:rPr>
                  <a:t>propensity</a:t>
                </a:r>
                <a:r>
                  <a:rPr lang="it-IT" dirty="0" smtClean="0">
                    <a:latin typeface="Calibri" panose="020F0502020204030204" pitchFamily="34" charset="0"/>
                  </a:rPr>
                  <a:t> score)</a:t>
                </a:r>
                <a:endParaRPr lang="it-IT" dirty="0">
                  <a:latin typeface="Calibri" panose="020F0502020204030204" pitchFamily="34" charset="0"/>
                </a:endParaRPr>
              </a:p>
            </p:txBody>
          </p:sp>
        </mc:Choice>
        <mc:Fallback>
          <p:sp>
            <p:nvSpPr>
              <p:cNvPr id="9" name="Rettangolo 8"/>
              <p:cNvSpPr>
                <a:spLocks noRot="1" noChangeAspect="1" noMove="1" noResize="1" noEditPoints="1" noAdjustHandles="1" noChangeArrowheads="1" noChangeShapeType="1" noTextEdit="1"/>
              </p:cNvSpPr>
              <p:nvPr/>
            </p:nvSpPr>
            <p:spPr>
              <a:xfrm>
                <a:off x="219074" y="713635"/>
                <a:ext cx="8734425" cy="3447098"/>
              </a:xfrm>
              <a:prstGeom prst="rect">
                <a:avLst/>
              </a:prstGeom>
              <a:blipFill rotWithShape="1">
                <a:blip r:embed="rId3"/>
                <a:stretch>
                  <a:fillRect l="-628" t="-883" b="-1767"/>
                </a:stretch>
              </a:blipFill>
            </p:spPr>
            <p:txBody>
              <a:bodyPr/>
              <a:lstStyle/>
              <a:p>
                <a:r>
                  <a:rPr lang="it-IT">
                    <a:noFill/>
                  </a:rPr>
                  <a:t> </a:t>
                </a:r>
              </a:p>
            </p:txBody>
          </p:sp>
        </mc:Fallback>
      </mc:AlternateContent>
    </p:spTree>
    <p:extLst>
      <p:ext uri="{BB962C8B-B14F-4D97-AF65-F5344CB8AC3E}">
        <p14:creationId xmlns:p14="http://schemas.microsoft.com/office/powerpoint/2010/main" val="2657300840"/>
      </p:ext>
    </p:extLst>
  </p:cSld>
  <p:clrMapOvr>
    <a:masterClrMapping/>
  </p:clrMapOvr>
  <p:transition advTm="122848"/>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611188" y="505676"/>
            <a:ext cx="7489825" cy="504825"/>
          </a:xfrm>
          <a:prstGeom prst="rect">
            <a:avLst/>
          </a:prstGeom>
          <a:noFill/>
          <a:ln w="9525">
            <a:noFill/>
            <a:miter lim="800000"/>
            <a:headEnd/>
            <a:tailEnd/>
          </a:ln>
        </p:spPr>
        <p:txBody>
          <a:bodyPr/>
          <a:lstStyle/>
          <a:p>
            <a:pPr algn="ctr" eaLnBrk="0" hangingPunct="0"/>
            <a:r>
              <a:rPr lang="en-GB" altLang="it-IT" sz="2400" b="1" dirty="0">
                <a:solidFill>
                  <a:srgbClr val="CC0000"/>
                </a:solidFill>
                <a:latin typeface="Calibri" panose="020F0502020204030204" pitchFamily="34" charset="0"/>
                <a:cs typeface="Calibri" panose="020F0502020204030204" pitchFamily="34" charset="0"/>
              </a:rPr>
              <a:t> </a:t>
            </a:r>
            <a:r>
              <a:rPr lang="en-GB" altLang="it-IT" sz="2400" b="1" dirty="0" smtClean="0">
                <a:solidFill>
                  <a:srgbClr val="CC0000"/>
                </a:solidFill>
                <a:latin typeface="Calibri" panose="020F0502020204030204" pitchFamily="34" charset="0"/>
                <a:cs typeface="Calibri" panose="020F0502020204030204" pitchFamily="34" charset="0"/>
              </a:rPr>
              <a:t>6</a:t>
            </a:r>
            <a:r>
              <a:rPr lang="en-US" altLang="it-IT" sz="2400" b="1" dirty="0" smtClean="0">
                <a:solidFill>
                  <a:srgbClr val="CC0000"/>
                </a:solidFill>
                <a:latin typeface="Calibri" panose="020F0502020204030204" pitchFamily="34" charset="0"/>
                <a:cs typeface="Calibri" panose="020F0502020204030204" pitchFamily="34" charset="0"/>
              </a:rPr>
              <a:t>. </a:t>
            </a:r>
            <a:r>
              <a:rPr lang="en-US" altLang="it-IT" sz="2400" b="1" dirty="0">
                <a:solidFill>
                  <a:srgbClr val="CC0000"/>
                </a:solidFill>
                <a:latin typeface="Calibri" panose="020F0502020204030204" pitchFamily="34" charset="0"/>
                <a:cs typeface="Calibri" panose="020F0502020204030204" pitchFamily="34" charset="0"/>
              </a:rPr>
              <a:t>Final </a:t>
            </a:r>
            <a:r>
              <a:rPr lang="en-US" altLang="it-IT" sz="2400" b="1" dirty="0" smtClean="0">
                <a:solidFill>
                  <a:srgbClr val="CC0000"/>
                </a:solidFill>
                <a:latin typeface="Calibri" panose="020F0502020204030204" pitchFamily="34" charset="0"/>
                <a:cs typeface="Calibri" panose="020F0502020204030204" pitchFamily="34" charset="0"/>
              </a:rPr>
              <a:t>considerations and future developments</a:t>
            </a:r>
            <a:endParaRPr lang="en-US" altLang="it-IT" sz="2400" b="1" dirty="0">
              <a:solidFill>
                <a:srgbClr val="CC0000"/>
              </a:solidFill>
              <a:latin typeface="Calibri" panose="020F0502020204030204" pitchFamily="34" charset="0"/>
              <a:cs typeface="Calibri" panose="020F0502020204030204" pitchFamily="34" charset="0"/>
            </a:endParaRPr>
          </a:p>
          <a:p>
            <a:pPr eaLnBrk="0" hangingPunct="0"/>
            <a:endParaRPr lang="en-US" altLang="it-IT" sz="2400" b="1" dirty="0">
              <a:solidFill>
                <a:srgbClr val="CC0000"/>
              </a:solidFill>
              <a:latin typeface="Calibri" panose="020F0502020204030204" pitchFamily="34" charset="0"/>
              <a:cs typeface="Calibri" panose="020F0502020204030204" pitchFamily="34" charset="0"/>
            </a:endParaRPr>
          </a:p>
        </p:txBody>
      </p:sp>
      <p:sp>
        <p:nvSpPr>
          <p:cNvPr id="9" name="Rettangolo 8"/>
          <p:cNvSpPr/>
          <p:nvPr/>
        </p:nvSpPr>
        <p:spPr>
          <a:xfrm>
            <a:off x="342900" y="1214571"/>
            <a:ext cx="8441871" cy="5262979"/>
          </a:xfrm>
          <a:prstGeom prst="rect">
            <a:avLst/>
          </a:prstGeom>
        </p:spPr>
        <p:txBody>
          <a:bodyPr wrap="square">
            <a:spAutoFit/>
          </a:bodyPr>
          <a:lstStyle/>
          <a:p>
            <a:pPr marL="447675" indent="-352425" defTabSz="914400">
              <a:spcBef>
                <a:spcPts val="1200"/>
              </a:spcBef>
              <a:buClr>
                <a:srgbClr val="C00000"/>
              </a:buClr>
              <a:buFont typeface="Wingdings" pitchFamily="2" charset="2"/>
              <a:buChar char="q"/>
              <a:defRPr/>
            </a:pPr>
            <a:r>
              <a:rPr lang="en-GB" dirty="0" smtClean="0">
                <a:latin typeface="Calibri" panose="020F0502020204030204" pitchFamily="34" charset="0"/>
                <a:cs typeface="Calibri" panose="020F0502020204030204" pitchFamily="34" charset="0"/>
              </a:rPr>
              <a:t>For the Aspect of Daily Life survey</a:t>
            </a:r>
          </a:p>
          <a:p>
            <a:pPr marL="808038" indent="-360363">
              <a:spcBef>
                <a:spcPts val="600"/>
              </a:spcBef>
              <a:buClr>
                <a:srgbClr val="C00000"/>
              </a:buClr>
              <a:buFont typeface="Wingdings" panose="05000000000000000000" pitchFamily="2" charset="2"/>
              <a:buChar char="ü"/>
            </a:pPr>
            <a:r>
              <a:rPr lang="en-US" dirty="0" smtClean="0">
                <a:latin typeface="Calibri" panose="020F0502020204030204" pitchFamily="34" charset="0"/>
              </a:rPr>
              <a:t>the </a:t>
            </a:r>
            <a:r>
              <a:rPr lang="en-US" dirty="0">
                <a:latin typeface="Calibri" panose="020F0502020204030204" pitchFamily="34" charset="0"/>
              </a:rPr>
              <a:t>introduction of mixed mode has an </a:t>
            </a:r>
            <a:r>
              <a:rPr lang="en-US" b="1" dirty="0">
                <a:latin typeface="Calibri" panose="020F0502020204030204" pitchFamily="34" charset="0"/>
              </a:rPr>
              <a:t>important impact </a:t>
            </a:r>
            <a:r>
              <a:rPr lang="en-US" dirty="0">
                <a:latin typeface="Calibri" panose="020F0502020204030204" pitchFamily="34" charset="0"/>
              </a:rPr>
              <a:t>both on the composition of the sample (and its </a:t>
            </a:r>
            <a:r>
              <a:rPr lang="en-US" b="1" dirty="0">
                <a:latin typeface="Calibri" panose="020F0502020204030204" pitchFamily="34" charset="0"/>
              </a:rPr>
              <a:t>representativeness</a:t>
            </a:r>
            <a:r>
              <a:rPr lang="en-US" dirty="0">
                <a:latin typeface="Calibri" panose="020F0502020204030204" pitchFamily="34" charset="0"/>
              </a:rPr>
              <a:t>) and on several indicators, whose quality seems to be affected by </a:t>
            </a:r>
            <a:r>
              <a:rPr lang="en-US" b="1" dirty="0">
                <a:latin typeface="Calibri" panose="020F0502020204030204" pitchFamily="34" charset="0"/>
              </a:rPr>
              <a:t>measurement effect</a:t>
            </a:r>
            <a:r>
              <a:rPr lang="en-US" dirty="0">
                <a:latin typeface="Calibri" panose="020F0502020204030204" pitchFamily="34" charset="0"/>
              </a:rPr>
              <a:t> which cannot be always easily assessed. </a:t>
            </a:r>
            <a:endParaRPr lang="en-US" dirty="0" smtClean="0">
              <a:latin typeface="Calibri" panose="020F0502020204030204" pitchFamily="34" charset="0"/>
            </a:endParaRPr>
          </a:p>
          <a:p>
            <a:pPr marL="808038" indent="-360363">
              <a:spcBef>
                <a:spcPts val="600"/>
              </a:spcBef>
              <a:buClr>
                <a:srgbClr val="C00000"/>
              </a:buClr>
              <a:buFont typeface="Wingdings" panose="05000000000000000000" pitchFamily="2" charset="2"/>
              <a:buChar char="ü"/>
            </a:pPr>
            <a:r>
              <a:rPr lang="en-US" dirty="0" smtClean="0">
                <a:latin typeface="Calibri" panose="020F0502020204030204" pitchFamily="34" charset="0"/>
              </a:rPr>
              <a:t>the </a:t>
            </a:r>
            <a:r>
              <a:rPr lang="en-US" dirty="0">
                <a:latin typeface="Calibri" panose="020F0502020204030204" pitchFamily="34" charset="0"/>
              </a:rPr>
              <a:t>application of all the presented methods is subject to the </a:t>
            </a:r>
            <a:r>
              <a:rPr lang="en-US" b="1" dirty="0">
                <a:latin typeface="Calibri" panose="020F0502020204030204" pitchFamily="34" charset="0"/>
              </a:rPr>
              <a:t>validity of the hypotheses </a:t>
            </a:r>
            <a:r>
              <a:rPr lang="en-US" dirty="0">
                <a:latin typeface="Calibri" panose="020F0502020204030204" pitchFamily="34" charset="0"/>
              </a:rPr>
              <a:t>underlying all these methods and that need to be verified by the researcher as far as possible. </a:t>
            </a:r>
            <a:endParaRPr lang="en-US" dirty="0" smtClean="0">
              <a:latin typeface="Calibri" panose="020F0502020204030204" pitchFamily="34" charset="0"/>
            </a:endParaRPr>
          </a:p>
          <a:p>
            <a:pPr marL="808038" indent="-360363">
              <a:spcBef>
                <a:spcPts val="600"/>
              </a:spcBef>
              <a:buClr>
                <a:srgbClr val="C00000"/>
              </a:buClr>
              <a:buFont typeface="Wingdings" panose="05000000000000000000" pitchFamily="2" charset="2"/>
              <a:buChar char="ü"/>
            </a:pPr>
            <a:r>
              <a:rPr lang="en-US" dirty="0" smtClean="0">
                <a:latin typeface="Calibri" panose="020F0502020204030204" pitchFamily="34" charset="0"/>
              </a:rPr>
              <a:t>what </a:t>
            </a:r>
            <a:r>
              <a:rPr lang="en-US" dirty="0">
                <a:latin typeface="Calibri" panose="020F0502020204030204" pitchFamily="34" charset="0"/>
              </a:rPr>
              <a:t>can be highlighted is that the underlying </a:t>
            </a:r>
            <a:r>
              <a:rPr lang="en-US" b="1" dirty="0">
                <a:latin typeface="Calibri" panose="020F0502020204030204" pitchFamily="34" charset="0"/>
              </a:rPr>
              <a:t>effort</a:t>
            </a:r>
            <a:r>
              <a:rPr lang="en-US" dirty="0">
                <a:latin typeface="Calibri" panose="020F0502020204030204" pitchFamily="34" charset="0"/>
              </a:rPr>
              <a:t> is </a:t>
            </a:r>
            <a:r>
              <a:rPr lang="en-US" b="1" dirty="0">
                <a:latin typeface="Calibri" panose="020F0502020204030204" pitchFamily="34" charset="0"/>
              </a:rPr>
              <a:t>hardly compatible </a:t>
            </a:r>
            <a:r>
              <a:rPr lang="en-US" dirty="0">
                <a:latin typeface="Calibri" panose="020F0502020204030204" pitchFamily="34" charset="0"/>
              </a:rPr>
              <a:t>with the usual resources and the timing of a statistical process: only in some cases such a deepening is feasible; in general situations an </a:t>
            </a:r>
            <a:r>
              <a:rPr lang="en-US" b="1" dirty="0">
                <a:latin typeface="Calibri" panose="020F0502020204030204" pitchFamily="34" charset="0"/>
              </a:rPr>
              <a:t>accurate planning </a:t>
            </a:r>
            <a:r>
              <a:rPr lang="en-US" dirty="0">
                <a:latin typeface="Calibri" panose="020F0502020204030204" pitchFamily="34" charset="0"/>
              </a:rPr>
              <a:t>of the </a:t>
            </a:r>
            <a:r>
              <a:rPr lang="en-US" b="1" dirty="0">
                <a:latin typeface="Calibri" panose="020F0502020204030204" pitchFamily="34" charset="0"/>
              </a:rPr>
              <a:t>data collection </a:t>
            </a:r>
            <a:r>
              <a:rPr lang="en-US" dirty="0">
                <a:latin typeface="Calibri" panose="020F0502020204030204" pitchFamily="34" charset="0"/>
              </a:rPr>
              <a:t>phase is more advisable, in order to limit as far as possible ex-ante the measurement effect, which is the main drawback of the mixed mode</a:t>
            </a:r>
            <a:r>
              <a:rPr lang="en-US" dirty="0" smtClean="0">
                <a:latin typeface="Calibri" panose="020F0502020204030204" pitchFamily="34" charset="0"/>
              </a:rPr>
              <a:t>.</a:t>
            </a:r>
            <a:r>
              <a:rPr lang="en-GB" altLang="it-IT" kern="0" dirty="0">
                <a:solidFill>
                  <a:srgbClr val="000000"/>
                </a:solidFill>
                <a:latin typeface="Calibri" panose="020F0502020204030204" pitchFamily="34" charset="0"/>
                <a:ea typeface="Arial Unicode MS" pitchFamily="34" charset="-128"/>
                <a:cs typeface="Calibri" panose="020F0502020204030204" pitchFamily="34" charset="0"/>
              </a:rPr>
              <a:t> </a:t>
            </a:r>
            <a:endParaRPr lang="en-GB" altLang="it-IT" kern="0" dirty="0" smtClean="0">
              <a:solidFill>
                <a:srgbClr val="000000"/>
              </a:solidFill>
              <a:latin typeface="Calibri" panose="020F0502020204030204" pitchFamily="34" charset="0"/>
              <a:ea typeface="Arial Unicode MS" pitchFamily="34" charset="-128"/>
              <a:cs typeface="Calibri" panose="020F0502020204030204" pitchFamily="34" charset="0"/>
            </a:endParaRPr>
          </a:p>
          <a:p>
            <a:pPr marL="447675" indent="-352425" defTabSz="914400">
              <a:spcBef>
                <a:spcPts val="1200"/>
              </a:spcBef>
              <a:buClr>
                <a:srgbClr val="C00000"/>
              </a:buClr>
              <a:buFont typeface="Wingdings" pitchFamily="2" charset="2"/>
              <a:buChar char="q"/>
              <a:defRPr/>
            </a:pPr>
            <a:r>
              <a:rPr lang="en-GB" altLang="it-IT" dirty="0">
                <a:latin typeface="Calibri" panose="020F0502020204030204" pitchFamily="34" charset="0"/>
                <a:cs typeface="Calibri" panose="020F0502020204030204" pitchFamily="34" charset="0"/>
              </a:rPr>
              <a:t>We are aware that from a strictly methodological point of view, the analyses need to </a:t>
            </a:r>
            <a:r>
              <a:rPr lang="en-US" altLang="it-IT" dirty="0">
                <a:latin typeface="Calibri" panose="020F0502020204030204" pitchFamily="34" charset="0"/>
                <a:cs typeface="Calibri" panose="020F0502020204030204" pitchFamily="34" charset="0"/>
              </a:rPr>
              <a:t>taken into account  the sampling variability, by means of a simulation to assess significance of the evaluated mode effects </a:t>
            </a:r>
          </a:p>
          <a:p>
            <a:pPr marL="808038" indent="-360363">
              <a:spcBef>
                <a:spcPts val="600"/>
              </a:spcBef>
              <a:buClr>
                <a:srgbClr val="C00000"/>
              </a:buClr>
              <a:buFont typeface="Wingdings" panose="05000000000000000000" pitchFamily="2" charset="2"/>
              <a:buChar char="ü"/>
            </a:pPr>
            <a:endParaRPr lang="en-US" altLang="it-IT" kern="0" dirty="0" smtClean="0">
              <a:solidFill>
                <a:srgbClr val="000000"/>
              </a:solidFill>
              <a:latin typeface="Calibri" panose="020F0502020204030204" pitchFamily="34" charset="0"/>
              <a:ea typeface="Arial Unicode MS" pitchFamily="34" charset="-128"/>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569559706"/>
      </p:ext>
    </p:extLst>
  </p:cSld>
  <p:clrMapOvr>
    <a:masterClrMapping/>
  </p:clrMapOvr>
  <p:transition advTm="122848"/>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611188" y="470051"/>
            <a:ext cx="7489825" cy="504825"/>
          </a:xfrm>
          <a:prstGeom prst="rect">
            <a:avLst/>
          </a:prstGeom>
          <a:noFill/>
          <a:ln w="9525">
            <a:noFill/>
            <a:miter lim="800000"/>
            <a:headEnd/>
            <a:tailEnd/>
          </a:ln>
        </p:spPr>
        <p:txBody>
          <a:bodyPr/>
          <a:lstStyle/>
          <a:p>
            <a:pPr algn="ctr" eaLnBrk="0" hangingPunct="0"/>
            <a:r>
              <a:rPr lang="en-GB" altLang="it-IT" sz="2400" b="1" dirty="0">
                <a:solidFill>
                  <a:srgbClr val="C00000"/>
                </a:solidFill>
                <a:latin typeface="Calibri" panose="020F0502020204030204" pitchFamily="34" charset="0"/>
                <a:cs typeface="Calibri" panose="020F0502020204030204" pitchFamily="34" charset="0"/>
              </a:rPr>
              <a:t> </a:t>
            </a:r>
            <a:r>
              <a:rPr lang="en-US" altLang="it-IT" sz="2400" b="1" dirty="0" smtClean="0">
                <a:solidFill>
                  <a:srgbClr val="C00000"/>
                </a:solidFill>
                <a:latin typeface="Calibri" panose="020F0502020204030204" pitchFamily="34" charset="0"/>
                <a:cs typeface="Calibri" panose="020F0502020204030204" pitchFamily="34" charset="0"/>
              </a:rPr>
              <a:t>Selected references</a:t>
            </a:r>
            <a:endParaRPr lang="en-US" altLang="it-IT" sz="2400" b="1" dirty="0">
              <a:solidFill>
                <a:srgbClr val="C00000"/>
              </a:solidFill>
              <a:latin typeface="Calibri" panose="020F0502020204030204" pitchFamily="34" charset="0"/>
              <a:cs typeface="Calibri" panose="020F0502020204030204" pitchFamily="34" charset="0"/>
            </a:endParaRPr>
          </a:p>
        </p:txBody>
      </p:sp>
      <p:sp>
        <p:nvSpPr>
          <p:cNvPr id="9" name="Rettangolo 8"/>
          <p:cNvSpPr/>
          <p:nvPr/>
        </p:nvSpPr>
        <p:spPr>
          <a:xfrm>
            <a:off x="295275" y="1290271"/>
            <a:ext cx="8762999" cy="5078313"/>
          </a:xfrm>
          <a:prstGeom prst="rect">
            <a:avLst/>
          </a:prstGeom>
        </p:spPr>
        <p:txBody>
          <a:bodyPr wrap="square">
            <a:spAutoFit/>
          </a:bodyPr>
          <a:lstStyle/>
          <a:p>
            <a:pPr marL="361950" indent="-266700" defTabSz="914400">
              <a:spcBef>
                <a:spcPts val="1200"/>
              </a:spcBef>
              <a:buClr>
                <a:srgbClr val="C00000"/>
              </a:buClr>
              <a:buFont typeface="Wingdings" panose="05000000000000000000" pitchFamily="2" charset="2"/>
              <a:buChar char="ü"/>
              <a:defRPr/>
            </a:pPr>
            <a:r>
              <a:rPr lang="en-GB" sz="1500" dirty="0" err="1">
                <a:latin typeface="Calibri" panose="020F0502020204030204" pitchFamily="34" charset="0"/>
                <a:cs typeface="Calibri" panose="020F0502020204030204" pitchFamily="34" charset="0"/>
              </a:rPr>
              <a:t>Buelens</a:t>
            </a:r>
            <a:r>
              <a:rPr lang="en-GB" sz="1500" dirty="0">
                <a:latin typeface="Calibri" panose="020F0502020204030204" pitchFamily="34" charset="0"/>
                <a:cs typeface="Calibri" panose="020F0502020204030204" pitchFamily="34" charset="0"/>
              </a:rPr>
              <a:t>, B., and Van den </a:t>
            </a:r>
            <a:r>
              <a:rPr lang="en-GB" sz="1500" dirty="0" err="1">
                <a:latin typeface="Calibri" panose="020F0502020204030204" pitchFamily="34" charset="0"/>
                <a:cs typeface="Calibri" panose="020F0502020204030204" pitchFamily="34" charset="0"/>
              </a:rPr>
              <a:t>Brakel</a:t>
            </a:r>
            <a:r>
              <a:rPr lang="en-GB" sz="1500" dirty="0">
                <a:latin typeface="Calibri" panose="020F0502020204030204" pitchFamily="34" charset="0"/>
                <a:cs typeface="Calibri" panose="020F0502020204030204" pitchFamily="34" charset="0"/>
              </a:rPr>
              <a:t>, J. A. (2015). Measurement error calibration in mixed-mode. Sociological methods &amp; Research, 2015, Vol. 4483) 391-426.</a:t>
            </a:r>
          </a:p>
          <a:p>
            <a:pPr marL="361950" indent="-266700" defTabSz="914400">
              <a:spcBef>
                <a:spcPts val="1200"/>
              </a:spcBef>
              <a:buClr>
                <a:srgbClr val="C00000"/>
              </a:buClr>
              <a:buFont typeface="Wingdings" panose="05000000000000000000" pitchFamily="2" charset="2"/>
              <a:buChar char="ü"/>
              <a:defRPr/>
            </a:pPr>
            <a:r>
              <a:rPr lang="en-GB" sz="1500" dirty="0">
                <a:latin typeface="Calibri" panose="020F0502020204030204" pitchFamily="34" charset="0"/>
                <a:cs typeface="Calibri" panose="020F0502020204030204" pitchFamily="34" charset="0"/>
              </a:rPr>
              <a:t>de </a:t>
            </a:r>
            <a:r>
              <a:rPr lang="en-GB" sz="1500" dirty="0" err="1">
                <a:latin typeface="Calibri" panose="020F0502020204030204" pitchFamily="34" charset="0"/>
                <a:cs typeface="Calibri" panose="020F0502020204030204" pitchFamily="34" charset="0"/>
              </a:rPr>
              <a:t>Leeuw</a:t>
            </a:r>
            <a:r>
              <a:rPr lang="en-GB" sz="1500" dirty="0">
                <a:latin typeface="Calibri" panose="020F0502020204030204" pitchFamily="34" charset="0"/>
                <a:cs typeface="Calibri" panose="020F0502020204030204" pitchFamily="34" charset="0"/>
              </a:rPr>
              <a:t>, E. 2005. To mix or not to Mix Data Collection Modes in Surveys. Journal of Official Statistics 21(2), 233-55.</a:t>
            </a:r>
          </a:p>
          <a:p>
            <a:pPr marL="361950" indent="-266700" defTabSz="914400">
              <a:spcBef>
                <a:spcPts val="1200"/>
              </a:spcBef>
              <a:buClr>
                <a:srgbClr val="C00000"/>
              </a:buClr>
              <a:buFont typeface="Wingdings" panose="05000000000000000000" pitchFamily="2" charset="2"/>
              <a:buChar char="ü"/>
              <a:defRPr/>
            </a:pPr>
            <a:r>
              <a:rPr lang="en-GB" sz="1500" dirty="0" smtClean="0">
                <a:latin typeface="Calibri" panose="020F0502020204030204" pitchFamily="34" charset="0"/>
                <a:cs typeface="Calibri" panose="020F0502020204030204" pitchFamily="34" charset="0"/>
              </a:rPr>
              <a:t>Martin</a:t>
            </a:r>
            <a:r>
              <a:rPr lang="en-GB" sz="1500" dirty="0">
                <a:latin typeface="Calibri" panose="020F0502020204030204" pitchFamily="34" charset="0"/>
                <a:cs typeface="Calibri" panose="020F0502020204030204" pitchFamily="34" charset="0"/>
              </a:rPr>
              <a:t>, P. and Lynn, P. (2011). The effects of mixed mode survey designs on simple and complex analyses. Centre for Comparative Social Surveys. Working Paper Series. Paper n.04, November 2011.</a:t>
            </a:r>
          </a:p>
          <a:p>
            <a:pPr marL="361950" indent="-266700" defTabSz="914400">
              <a:spcBef>
                <a:spcPts val="1200"/>
              </a:spcBef>
              <a:buClr>
                <a:srgbClr val="C00000"/>
              </a:buClr>
              <a:buFont typeface="Wingdings" panose="05000000000000000000" pitchFamily="2" charset="2"/>
              <a:buChar char="ü"/>
              <a:defRPr/>
            </a:pPr>
            <a:r>
              <a:rPr lang="en-GB" sz="1500" dirty="0">
                <a:latin typeface="Calibri" panose="020F0502020204030204" pitchFamily="34" charset="0"/>
                <a:cs typeface="Calibri" panose="020F0502020204030204" pitchFamily="34" charset="0"/>
              </a:rPr>
              <a:t>Rosenbaum, P. R. and Rubin, D. B. (1983). The Central Role of the Propensity Score in Observational Studies for Causal Effects. </a:t>
            </a:r>
            <a:r>
              <a:rPr lang="en-GB" sz="1500" dirty="0" err="1">
                <a:latin typeface="Calibri" panose="020F0502020204030204" pitchFamily="34" charset="0"/>
                <a:cs typeface="Calibri" panose="020F0502020204030204" pitchFamily="34" charset="0"/>
              </a:rPr>
              <a:t>Biometrika</a:t>
            </a:r>
            <a:r>
              <a:rPr lang="en-GB" sz="1500" dirty="0">
                <a:latin typeface="Calibri" panose="020F0502020204030204" pitchFamily="34" charset="0"/>
                <a:cs typeface="Calibri" panose="020F0502020204030204" pitchFamily="34" charset="0"/>
              </a:rPr>
              <a:t>, Vol. 70, No. 1. (Apr., 1983), pp. 41-55.</a:t>
            </a:r>
          </a:p>
          <a:p>
            <a:pPr marL="361950" indent="-266700" defTabSz="914400">
              <a:spcBef>
                <a:spcPts val="1200"/>
              </a:spcBef>
              <a:buClr>
                <a:srgbClr val="C00000"/>
              </a:buClr>
              <a:buFont typeface="Wingdings" panose="05000000000000000000" pitchFamily="2" charset="2"/>
              <a:buChar char="ü"/>
              <a:defRPr/>
            </a:pPr>
            <a:r>
              <a:rPr lang="en-GB" sz="1500" dirty="0">
                <a:latin typeface="Calibri" panose="020F0502020204030204" pitchFamily="34" charset="0"/>
                <a:cs typeface="Calibri" panose="020F0502020204030204" pitchFamily="34" charset="0"/>
              </a:rPr>
              <a:t>Schouten, B., </a:t>
            </a:r>
            <a:r>
              <a:rPr lang="en-GB" sz="1500" dirty="0" err="1">
                <a:latin typeface="Calibri" panose="020F0502020204030204" pitchFamily="34" charset="0"/>
                <a:cs typeface="Calibri" panose="020F0502020204030204" pitchFamily="34" charset="0"/>
              </a:rPr>
              <a:t>Shlomo</a:t>
            </a:r>
            <a:r>
              <a:rPr lang="en-GB" sz="1500" dirty="0">
                <a:latin typeface="Calibri" panose="020F0502020204030204" pitchFamily="34" charset="0"/>
                <a:cs typeface="Calibri" panose="020F0502020204030204" pitchFamily="34" charset="0"/>
              </a:rPr>
              <a:t>, N. and Skinner, C. (2011). Indicators for Monitoring and Improving </a:t>
            </a:r>
            <a:r>
              <a:rPr lang="en-GB" sz="1500" dirty="0" err="1">
                <a:latin typeface="Calibri" panose="020F0502020204030204" pitchFamily="34" charset="0"/>
                <a:cs typeface="Calibri" panose="020F0502020204030204" pitchFamily="34" charset="0"/>
              </a:rPr>
              <a:t>Representativity</a:t>
            </a:r>
            <a:r>
              <a:rPr lang="en-GB" sz="1500" dirty="0">
                <a:latin typeface="Calibri" panose="020F0502020204030204" pitchFamily="34" charset="0"/>
                <a:cs typeface="Calibri" panose="020F0502020204030204" pitchFamily="34" charset="0"/>
              </a:rPr>
              <a:t> of Response. Journal of Official Statistics 27: 231–253.</a:t>
            </a:r>
          </a:p>
          <a:p>
            <a:pPr marL="361950" indent="-266700" defTabSz="914400">
              <a:spcBef>
                <a:spcPts val="1200"/>
              </a:spcBef>
              <a:buClr>
                <a:srgbClr val="C00000"/>
              </a:buClr>
              <a:buFont typeface="Wingdings" panose="05000000000000000000" pitchFamily="2" charset="2"/>
              <a:buChar char="ü"/>
              <a:defRPr/>
            </a:pPr>
            <a:r>
              <a:rPr lang="en-GB" sz="1500" dirty="0" err="1">
                <a:latin typeface="Calibri" panose="020F0502020204030204" pitchFamily="34" charset="0"/>
                <a:cs typeface="Calibri" panose="020F0502020204030204" pitchFamily="34" charset="0"/>
              </a:rPr>
              <a:t>Vandenplas</a:t>
            </a:r>
            <a:r>
              <a:rPr lang="en-GB" sz="1500" dirty="0">
                <a:latin typeface="Calibri" panose="020F0502020204030204" pitchFamily="34" charset="0"/>
                <a:cs typeface="Calibri" panose="020F0502020204030204" pitchFamily="34" charset="0"/>
              </a:rPr>
              <a:t>, C., </a:t>
            </a:r>
            <a:r>
              <a:rPr lang="en-GB" sz="1500" dirty="0" err="1">
                <a:latin typeface="Calibri" panose="020F0502020204030204" pitchFamily="34" charset="0"/>
                <a:cs typeface="Calibri" panose="020F0502020204030204" pitchFamily="34" charset="0"/>
              </a:rPr>
              <a:t>Loosveldt</a:t>
            </a:r>
            <a:r>
              <a:rPr lang="en-GB" sz="1500" dirty="0">
                <a:latin typeface="Calibri" panose="020F0502020204030204" pitchFamily="34" charset="0"/>
                <a:cs typeface="Calibri" panose="020F0502020204030204" pitchFamily="34" charset="0"/>
              </a:rPr>
              <a:t>, G., and </a:t>
            </a:r>
            <a:r>
              <a:rPr lang="en-GB" sz="1500" dirty="0" err="1">
                <a:latin typeface="Calibri" panose="020F0502020204030204" pitchFamily="34" charset="0"/>
                <a:cs typeface="Calibri" panose="020F0502020204030204" pitchFamily="34" charset="0"/>
              </a:rPr>
              <a:t>Vannieuwenhuyze</a:t>
            </a:r>
            <a:r>
              <a:rPr lang="en-GB" sz="1500" dirty="0">
                <a:latin typeface="Calibri" panose="020F0502020204030204" pitchFamily="34" charset="0"/>
                <a:cs typeface="Calibri" panose="020F0502020204030204" pitchFamily="34" charset="0"/>
              </a:rPr>
              <a:t>, J. T. A. (2016). Assessing the use of mode preference as a covariate for the estimation of measurement effects between modes. A sequential mixed mode experiment. Method, data, Analyses. Vol. 10(2), 2016, pp. 119-142</a:t>
            </a:r>
            <a:r>
              <a:rPr lang="en-GB" sz="1500" dirty="0" smtClean="0">
                <a:latin typeface="Calibri" panose="020F0502020204030204" pitchFamily="34" charset="0"/>
                <a:cs typeface="Calibri" panose="020F0502020204030204" pitchFamily="34" charset="0"/>
              </a:rPr>
              <a:t>.</a:t>
            </a:r>
          </a:p>
          <a:p>
            <a:pPr marL="361950" indent="-266700" defTabSz="914400">
              <a:spcBef>
                <a:spcPts val="1200"/>
              </a:spcBef>
              <a:buClr>
                <a:srgbClr val="C00000"/>
              </a:buClr>
              <a:buFont typeface="Wingdings" panose="05000000000000000000" pitchFamily="2" charset="2"/>
              <a:buChar char="ü"/>
              <a:defRPr/>
            </a:pPr>
            <a:r>
              <a:rPr lang="en-GB" sz="1500" dirty="0" err="1">
                <a:latin typeface="Calibri" panose="020F0502020204030204" pitchFamily="34" charset="0"/>
                <a:cs typeface="Calibri" panose="020F0502020204030204" pitchFamily="34" charset="0"/>
              </a:rPr>
              <a:t>Vannieuwenhuyze</a:t>
            </a:r>
            <a:r>
              <a:rPr lang="en-GB" sz="1500" dirty="0">
                <a:latin typeface="Calibri" panose="020F0502020204030204" pitchFamily="34" charset="0"/>
                <a:cs typeface="Calibri" panose="020F0502020204030204" pitchFamily="34" charset="0"/>
              </a:rPr>
              <a:t>, J. T. A., </a:t>
            </a:r>
            <a:r>
              <a:rPr lang="en-GB" sz="1500" dirty="0" err="1">
                <a:latin typeface="Calibri" panose="020F0502020204030204" pitchFamily="34" charset="0"/>
                <a:cs typeface="Calibri" panose="020F0502020204030204" pitchFamily="34" charset="0"/>
              </a:rPr>
              <a:t>Loosveldt</a:t>
            </a:r>
            <a:r>
              <a:rPr lang="en-GB" sz="1500" dirty="0">
                <a:latin typeface="Calibri" panose="020F0502020204030204" pitchFamily="34" charset="0"/>
                <a:cs typeface="Calibri" panose="020F0502020204030204" pitchFamily="34" charset="0"/>
              </a:rPr>
              <a:t>, G. and </a:t>
            </a:r>
            <a:r>
              <a:rPr lang="en-GB" sz="1500" dirty="0" err="1">
                <a:latin typeface="Calibri" panose="020F0502020204030204" pitchFamily="34" charset="0"/>
                <a:cs typeface="Calibri" panose="020F0502020204030204" pitchFamily="34" charset="0"/>
              </a:rPr>
              <a:t>Molenberghs</a:t>
            </a:r>
            <a:r>
              <a:rPr lang="en-GB" sz="1500" dirty="0">
                <a:latin typeface="Calibri" panose="020F0502020204030204" pitchFamily="34" charset="0"/>
                <a:cs typeface="Calibri" panose="020F0502020204030204" pitchFamily="34" charset="0"/>
              </a:rPr>
              <a:t>, G. (2010). A Method for Evaluating Mode Effects in Mixed-mode Surveys. Public Opinion Quarterly, Volume 74, Issue 5, 1 January 2010, Pages 1027–1045,https://doi.org/10.1093/</a:t>
            </a:r>
            <a:r>
              <a:rPr lang="en-GB" sz="1500" dirty="0" err="1">
                <a:latin typeface="Calibri" panose="020F0502020204030204" pitchFamily="34" charset="0"/>
                <a:cs typeface="Calibri" panose="020F0502020204030204" pitchFamily="34" charset="0"/>
              </a:rPr>
              <a:t>poq</a:t>
            </a:r>
            <a:r>
              <a:rPr lang="en-GB" sz="1500" dirty="0">
                <a:latin typeface="Calibri" panose="020F0502020204030204" pitchFamily="34" charset="0"/>
                <a:cs typeface="Calibri" panose="020F0502020204030204" pitchFamily="34" charset="0"/>
              </a:rPr>
              <a:t>/nfq059</a:t>
            </a:r>
          </a:p>
          <a:p>
            <a:pPr marL="531813" indent="-436563" defTabSz="914400">
              <a:spcBef>
                <a:spcPts val="1200"/>
              </a:spcBef>
              <a:buClr>
                <a:srgbClr val="C00000"/>
              </a:buClr>
              <a:buFont typeface="Wingdings" pitchFamily="2" charset="2"/>
              <a:buChar char="q"/>
              <a:defRPr/>
            </a:pPr>
            <a:endParaRPr lang="en-US" altLang="it-IT" sz="1400" kern="0" dirty="0" smtClean="0">
              <a:solidFill>
                <a:srgbClr val="000000"/>
              </a:solidFill>
              <a:latin typeface="Calibri" panose="020F0502020204030204" pitchFamily="34" charset="0"/>
              <a:ea typeface="Arial Unicode MS" pitchFamily="34" charset="-128"/>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1049974671"/>
      </p:ext>
    </p:extLst>
  </p:cSld>
  <p:clrMapOvr>
    <a:masterClrMapping/>
  </p:clrMapOvr>
  <p:transition advTm="122848"/>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477672" y="2921024"/>
            <a:ext cx="8175009" cy="682023"/>
          </a:xfrm>
          <a:prstGeom prst="rect">
            <a:avLst/>
          </a:prstGeom>
          <a:noFill/>
          <a:ln>
            <a:miter lim="800000"/>
            <a:headEnd/>
            <a:tailEnd/>
          </a:ln>
        </p:spPr>
        <p:txBody>
          <a:bodyPr/>
          <a:lstStyle/>
          <a:p>
            <a:pPr marL="0" lvl="0" indent="0" algn="ctr">
              <a:spcBef>
                <a:spcPts val="1200"/>
              </a:spcBef>
              <a:buClr>
                <a:srgbClr val="C00000"/>
              </a:buClr>
              <a:buNone/>
            </a:pPr>
            <a:r>
              <a:rPr lang="en-US" sz="2400" b="1" i="1" dirty="0" smtClean="0">
                <a:solidFill>
                  <a:srgbClr val="C00000"/>
                </a:solidFill>
                <a:latin typeface="Calibri" panose="020F0502020204030204" pitchFamily="34" charset="0"/>
              </a:rPr>
              <a:t>Thank you for your attention !</a:t>
            </a:r>
            <a:endParaRPr lang="en-US" sz="2400" b="1" i="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86753833"/>
      </p:ext>
    </p:extLst>
  </p:cSld>
  <p:clrMapOvr>
    <a:masterClrMapping/>
  </p:clrMapOvr>
  <p:transition advTm="122848"/>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ChangeArrowheads="1"/>
          </p:cNvSpPr>
          <p:nvPr/>
        </p:nvSpPr>
        <p:spPr bwMode="auto">
          <a:xfrm>
            <a:off x="611188" y="745974"/>
            <a:ext cx="7489825" cy="504825"/>
          </a:xfrm>
          <a:prstGeom prst="rect">
            <a:avLst/>
          </a:prstGeom>
          <a:noFill/>
          <a:ln w="9525">
            <a:noFill/>
            <a:miter lim="800000"/>
            <a:headEnd/>
            <a:tailEnd/>
          </a:ln>
        </p:spPr>
        <p:txBody>
          <a:bodyPr/>
          <a:lstStyle/>
          <a:p>
            <a:pPr eaLnBrk="0" hangingPunct="0"/>
            <a:r>
              <a:rPr lang="en-GB" altLang="it-IT" sz="2400" b="1" dirty="0">
                <a:solidFill>
                  <a:srgbClr val="CC0000"/>
                </a:solidFill>
                <a:latin typeface="Calibri" panose="020F0502020204030204" pitchFamily="34" charset="0"/>
              </a:rPr>
              <a:t> Summary</a:t>
            </a:r>
          </a:p>
        </p:txBody>
      </p:sp>
      <p:sp>
        <p:nvSpPr>
          <p:cNvPr id="14339" name="Rectangle 3"/>
          <p:cNvSpPr txBox="1">
            <a:spLocks noChangeArrowheads="1"/>
          </p:cNvSpPr>
          <p:nvPr/>
        </p:nvSpPr>
        <p:spPr bwMode="auto">
          <a:xfrm>
            <a:off x="703263" y="1290203"/>
            <a:ext cx="7607300" cy="4588083"/>
          </a:xfrm>
          <a:prstGeom prst="rect">
            <a:avLst/>
          </a:prstGeom>
          <a:noFill/>
          <a:ln w="9525">
            <a:noFill/>
            <a:miter lim="800000"/>
            <a:headEnd/>
            <a:tailEnd/>
          </a:ln>
        </p:spPr>
        <p:txBody>
          <a:bodyPr/>
          <a:lstStyle/>
          <a:p>
            <a:pPr marL="457200" indent="-457200" eaLnBrk="0" hangingPunct="0">
              <a:lnSpc>
                <a:spcPct val="0"/>
              </a:lnSpc>
              <a:spcBef>
                <a:spcPts val="1200"/>
              </a:spcBef>
              <a:buFont typeface="Arial" charset="0"/>
              <a:buChar char="•"/>
            </a:pPr>
            <a:endParaRPr lang="en-GB" altLang="it-IT" sz="2400" dirty="0">
              <a:latin typeface="Calibri" panose="020F0502020204030204" pitchFamily="34" charset="0"/>
              <a:ea typeface="Arial Unicode MS" pitchFamily="34" charset="-128"/>
              <a:cs typeface="Calibri" panose="020F0502020204030204" pitchFamily="34" charset="0"/>
            </a:endParaRPr>
          </a:p>
          <a:p>
            <a:pPr marL="457200" indent="-457200" eaLnBrk="0" hangingPunct="0">
              <a:lnSpc>
                <a:spcPct val="115000"/>
              </a:lnSpc>
              <a:spcBef>
                <a:spcPts val="1200"/>
              </a:spcBef>
              <a:buClr>
                <a:srgbClr val="AC0000"/>
              </a:buClr>
              <a:buFont typeface="Wingdings" pitchFamily="2" charset="2"/>
              <a:buAutoNum type="arabicPeriod"/>
            </a:pPr>
            <a:r>
              <a:rPr lang="en-US" altLang="it-IT" sz="2200" dirty="0">
                <a:latin typeface="Calibri" panose="020F0502020204030204" pitchFamily="34" charset="0"/>
                <a:ea typeface="Arial Unicode MS" pitchFamily="34" charset="-128"/>
                <a:cs typeface="Calibri" panose="020F0502020204030204" pitchFamily="34" charset="0"/>
              </a:rPr>
              <a:t>The Mixed Mode </a:t>
            </a:r>
            <a:r>
              <a:rPr lang="en-US" altLang="it-IT" sz="2200" dirty="0" smtClean="0">
                <a:latin typeface="Calibri" panose="020F0502020204030204" pitchFamily="34" charset="0"/>
                <a:ea typeface="Arial Unicode MS" pitchFamily="34" charset="-128"/>
                <a:cs typeface="Calibri" panose="020F0502020204030204" pitchFamily="34" charset="0"/>
              </a:rPr>
              <a:t>in social surveys</a:t>
            </a:r>
          </a:p>
          <a:p>
            <a:pPr marL="457200" indent="-457200" eaLnBrk="0" hangingPunct="0">
              <a:lnSpc>
                <a:spcPct val="115000"/>
              </a:lnSpc>
              <a:spcBef>
                <a:spcPts val="1200"/>
              </a:spcBef>
              <a:buClr>
                <a:srgbClr val="AC0000"/>
              </a:buClr>
              <a:buFont typeface="Wingdings" pitchFamily="2" charset="2"/>
              <a:buAutoNum type="arabicPeriod"/>
            </a:pPr>
            <a:r>
              <a:rPr lang="en-GB" altLang="it-IT" sz="2200" dirty="0" smtClean="0">
                <a:latin typeface="Calibri" panose="020F0502020204030204" pitchFamily="34" charset="0"/>
                <a:ea typeface="Arial Unicode MS" pitchFamily="34" charset="-128"/>
                <a:cs typeface="Calibri" panose="020F0502020204030204" pitchFamily="34" charset="0"/>
              </a:rPr>
              <a:t>The  setting of the </a:t>
            </a:r>
            <a:r>
              <a:rPr lang="en-US" altLang="it-IT" sz="2200" dirty="0" smtClean="0">
                <a:latin typeface="Calibri" panose="020F0502020204030204" pitchFamily="34" charset="0"/>
                <a:ea typeface="Arial Unicode MS" pitchFamily="34" charset="-128"/>
                <a:cs typeface="Calibri" panose="020F0502020204030204" pitchFamily="34" charset="0"/>
              </a:rPr>
              <a:t>“Multipurpose </a:t>
            </a:r>
            <a:r>
              <a:rPr lang="en-US" altLang="it-IT" sz="2200" dirty="0">
                <a:latin typeface="Calibri" panose="020F0502020204030204" pitchFamily="34" charset="0"/>
                <a:ea typeface="Arial Unicode MS" pitchFamily="34" charset="-128"/>
                <a:cs typeface="Calibri" panose="020F0502020204030204" pitchFamily="34" charset="0"/>
              </a:rPr>
              <a:t>survey on </a:t>
            </a:r>
            <a:r>
              <a:rPr lang="en-US" altLang="it-IT" sz="2200" dirty="0" smtClean="0">
                <a:latin typeface="Calibri" panose="020F0502020204030204" pitchFamily="34" charset="0"/>
                <a:ea typeface="Arial Unicode MS" pitchFamily="34" charset="-128"/>
                <a:cs typeface="Calibri" panose="020F0502020204030204" pitchFamily="34" charset="0"/>
              </a:rPr>
              <a:t>households - Aspects </a:t>
            </a:r>
            <a:r>
              <a:rPr lang="en-US" altLang="it-IT" sz="2200" dirty="0">
                <a:latin typeface="Calibri" panose="020F0502020204030204" pitchFamily="34" charset="0"/>
                <a:ea typeface="Arial Unicode MS" pitchFamily="34" charset="-128"/>
                <a:cs typeface="Calibri" panose="020F0502020204030204" pitchFamily="34" charset="0"/>
              </a:rPr>
              <a:t>of </a:t>
            </a:r>
            <a:r>
              <a:rPr lang="en-US" altLang="it-IT" sz="2200" dirty="0" smtClean="0">
                <a:latin typeface="Calibri" panose="020F0502020204030204" pitchFamily="34" charset="0"/>
                <a:ea typeface="Arial Unicode MS" pitchFamily="34" charset="-128"/>
                <a:cs typeface="Calibri" panose="020F0502020204030204" pitchFamily="34" charset="0"/>
              </a:rPr>
              <a:t>daily life”</a:t>
            </a:r>
            <a:r>
              <a:rPr lang="en-GB" altLang="it-IT" sz="2200" dirty="0" smtClean="0">
                <a:latin typeface="Calibri" panose="020F0502020204030204" pitchFamily="34" charset="0"/>
                <a:ea typeface="Arial Unicode MS" pitchFamily="34" charset="-128"/>
                <a:cs typeface="Calibri" panose="020F0502020204030204" pitchFamily="34" charset="0"/>
              </a:rPr>
              <a:t> and the analysis framework</a:t>
            </a:r>
          </a:p>
          <a:p>
            <a:pPr marL="457200" indent="-457200" eaLnBrk="0" hangingPunct="0">
              <a:lnSpc>
                <a:spcPct val="115000"/>
              </a:lnSpc>
              <a:spcBef>
                <a:spcPts val="1200"/>
              </a:spcBef>
              <a:buClr>
                <a:srgbClr val="AC0000"/>
              </a:buClr>
              <a:buFont typeface="Wingdings" pitchFamily="2" charset="2"/>
              <a:buAutoNum type="arabicPeriod"/>
            </a:pPr>
            <a:r>
              <a:rPr lang="en-US" altLang="it-IT" sz="2200" dirty="0">
                <a:latin typeface="Calibri" panose="020F0502020204030204" pitchFamily="34" charset="0"/>
                <a:ea typeface="Arial Unicode MS" pitchFamily="34" charset="-128"/>
                <a:cs typeface="Calibri" panose="020F0502020204030204" pitchFamily="34" charset="0"/>
              </a:rPr>
              <a:t>T</a:t>
            </a:r>
            <a:r>
              <a:rPr lang="en-US" altLang="it-IT" sz="2200" dirty="0" smtClean="0">
                <a:latin typeface="Calibri" panose="020F0502020204030204" pitchFamily="34" charset="0"/>
                <a:ea typeface="Arial Unicode MS" pitchFamily="34" charset="-128"/>
                <a:cs typeface="Calibri" panose="020F0502020204030204" pitchFamily="34" charset="0"/>
              </a:rPr>
              <a:t>he </a:t>
            </a:r>
            <a:r>
              <a:rPr lang="en-US" altLang="it-IT" sz="2200" dirty="0">
                <a:latin typeface="Calibri" panose="020F0502020204030204" pitchFamily="34" charset="0"/>
                <a:ea typeface="Arial Unicode MS" pitchFamily="34" charset="-128"/>
                <a:cs typeface="Calibri" panose="020F0502020204030204" pitchFamily="34" charset="0"/>
              </a:rPr>
              <a:t>assessment of the introduction of the mixed </a:t>
            </a:r>
            <a:r>
              <a:rPr lang="en-US" altLang="it-IT" sz="2200" dirty="0" smtClean="0">
                <a:latin typeface="Calibri" panose="020F0502020204030204" pitchFamily="34" charset="0"/>
                <a:ea typeface="Arial Unicode MS" pitchFamily="34" charset="-128"/>
                <a:cs typeface="Calibri" panose="020F0502020204030204" pitchFamily="34" charset="0"/>
              </a:rPr>
              <a:t>mode</a:t>
            </a:r>
          </a:p>
          <a:p>
            <a:pPr marL="457200" indent="-457200" eaLnBrk="0" hangingPunct="0">
              <a:lnSpc>
                <a:spcPct val="115000"/>
              </a:lnSpc>
              <a:spcBef>
                <a:spcPts val="1200"/>
              </a:spcBef>
              <a:buClr>
                <a:srgbClr val="AC0000"/>
              </a:buClr>
              <a:buFont typeface="Wingdings" pitchFamily="2" charset="2"/>
              <a:buAutoNum type="arabicPeriod"/>
            </a:pPr>
            <a:r>
              <a:rPr lang="en-US" altLang="it-IT" sz="2200" dirty="0" smtClean="0">
                <a:latin typeface="Calibri" panose="020F0502020204030204" pitchFamily="34" charset="0"/>
                <a:ea typeface="Arial Unicode MS" pitchFamily="34" charset="-128"/>
                <a:cs typeface="Calibri" panose="020F0502020204030204" pitchFamily="34" charset="0"/>
              </a:rPr>
              <a:t>The estimate </a:t>
            </a:r>
            <a:r>
              <a:rPr lang="en-US" altLang="it-IT" sz="2200" dirty="0">
                <a:latin typeface="Calibri" panose="020F0502020204030204" pitchFamily="34" charset="0"/>
                <a:ea typeface="Arial Unicode MS" pitchFamily="34" charset="-128"/>
                <a:cs typeface="Calibri" panose="020F0502020204030204" pitchFamily="34" charset="0"/>
              </a:rPr>
              <a:t>of mode effect (selection and measurement)</a:t>
            </a:r>
            <a:endParaRPr lang="en-US" altLang="it-IT" sz="2200" dirty="0" smtClean="0">
              <a:latin typeface="Calibri" panose="020F0502020204030204" pitchFamily="34" charset="0"/>
              <a:ea typeface="Arial Unicode MS" pitchFamily="34" charset="-128"/>
              <a:cs typeface="Calibri" panose="020F0502020204030204" pitchFamily="34" charset="0"/>
            </a:endParaRPr>
          </a:p>
          <a:p>
            <a:pPr marL="457200" indent="-457200" eaLnBrk="0" hangingPunct="0">
              <a:lnSpc>
                <a:spcPct val="115000"/>
              </a:lnSpc>
              <a:spcBef>
                <a:spcPts val="1200"/>
              </a:spcBef>
              <a:buClr>
                <a:srgbClr val="AC0000"/>
              </a:buClr>
              <a:buFont typeface="Wingdings" pitchFamily="2" charset="2"/>
              <a:buAutoNum type="arabicPeriod"/>
            </a:pPr>
            <a:r>
              <a:rPr lang="en-US" sz="2200" dirty="0" smtClean="0">
                <a:latin typeface="Calibri" panose="020F0502020204030204" pitchFamily="34" charset="0"/>
                <a:ea typeface="Arial Unicode MS" pitchFamily="34" charset="-128"/>
                <a:cs typeface="Calibri" panose="020F0502020204030204" pitchFamily="34" charset="0"/>
              </a:rPr>
              <a:t>The adjustment of mode </a:t>
            </a:r>
            <a:r>
              <a:rPr lang="en-US" sz="2200" dirty="0">
                <a:latin typeface="Calibri" panose="020F0502020204030204" pitchFamily="34" charset="0"/>
                <a:ea typeface="Arial Unicode MS" pitchFamily="34" charset="-128"/>
                <a:cs typeface="Calibri" panose="020F0502020204030204" pitchFamily="34" charset="0"/>
              </a:rPr>
              <a:t>effect </a:t>
            </a:r>
            <a:r>
              <a:rPr lang="en-US" sz="2200" dirty="0" smtClean="0">
                <a:latin typeface="Calibri" panose="020F0502020204030204" pitchFamily="34" charset="0"/>
                <a:ea typeface="Arial Unicode MS" pitchFamily="34" charset="-128"/>
                <a:cs typeface="Calibri" panose="020F0502020204030204" pitchFamily="34" charset="0"/>
              </a:rPr>
              <a:t>with different </a:t>
            </a:r>
            <a:r>
              <a:rPr lang="en-US" sz="2200" dirty="0">
                <a:latin typeface="Calibri" panose="020F0502020204030204" pitchFamily="34" charset="0"/>
                <a:ea typeface="Arial Unicode MS" pitchFamily="34" charset="-128"/>
                <a:cs typeface="Calibri" panose="020F0502020204030204" pitchFamily="34" charset="0"/>
              </a:rPr>
              <a:t>methods </a:t>
            </a:r>
          </a:p>
          <a:p>
            <a:pPr marL="457200" indent="-457200" eaLnBrk="0" hangingPunct="0">
              <a:lnSpc>
                <a:spcPct val="115000"/>
              </a:lnSpc>
              <a:spcBef>
                <a:spcPts val="1200"/>
              </a:spcBef>
              <a:buClr>
                <a:srgbClr val="AC0000"/>
              </a:buClr>
              <a:buFont typeface="Wingdings" pitchFamily="2" charset="2"/>
              <a:buAutoNum type="arabicPeriod"/>
            </a:pPr>
            <a:r>
              <a:rPr lang="en-US" altLang="it-IT" sz="2200" dirty="0" smtClean="0">
                <a:solidFill>
                  <a:schemeClr val="tx1">
                    <a:lumMod val="95000"/>
                    <a:lumOff val="5000"/>
                  </a:schemeClr>
                </a:solidFill>
                <a:latin typeface="Calibri" panose="020F0502020204030204" pitchFamily="34" charset="0"/>
                <a:ea typeface="Arial Unicode MS" pitchFamily="34" charset="-128"/>
                <a:cs typeface="Calibri" panose="020F0502020204030204" pitchFamily="34" charset="0"/>
              </a:rPr>
              <a:t>Final </a:t>
            </a:r>
            <a:r>
              <a:rPr lang="en-US" altLang="it-IT" sz="2200" dirty="0">
                <a:solidFill>
                  <a:schemeClr val="tx1">
                    <a:lumMod val="95000"/>
                    <a:lumOff val="5000"/>
                  </a:schemeClr>
                </a:solidFill>
                <a:latin typeface="Calibri" panose="020F0502020204030204" pitchFamily="34" charset="0"/>
                <a:ea typeface="Arial Unicode MS" pitchFamily="34" charset="-128"/>
                <a:cs typeface="Calibri" panose="020F0502020204030204" pitchFamily="34" charset="0"/>
              </a:rPr>
              <a:t>considerations and future developments</a:t>
            </a:r>
            <a:endParaRPr lang="en-GB" altLang="it-IT" sz="2200" dirty="0">
              <a:latin typeface="Calibri" panose="020F0502020204030204" pitchFamily="34" charset="0"/>
              <a:ea typeface="Arial Unicode MS" pitchFamily="34" charset="-128"/>
              <a:cs typeface="Calibri" panose="020F0502020204030204" pitchFamily="34" charset="0"/>
            </a:endParaRPr>
          </a:p>
        </p:txBody>
      </p:sp>
      <p:sp>
        <p:nvSpPr>
          <p:cNvPr id="2" name="CasellaDiTesto 1"/>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3556200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204968" y="675283"/>
            <a:ext cx="8672332" cy="6154141"/>
          </a:xfrm>
          <a:prstGeom prst="rect">
            <a:avLst/>
          </a:prstGeom>
          <a:noFill/>
          <a:ln>
            <a:miter lim="800000"/>
            <a:headEnd/>
            <a:tailEnd/>
          </a:ln>
        </p:spPr>
        <p:txBody>
          <a:bodyPr/>
          <a:lstStyle/>
          <a:p>
            <a:pPr marL="0" indent="0">
              <a:spcBef>
                <a:spcPct val="50000"/>
              </a:spcBef>
              <a:buClr>
                <a:srgbClr val="C00000"/>
              </a:buClr>
              <a:buNone/>
            </a:pPr>
            <a:r>
              <a:rPr lang="en-GB" altLang="it-IT" sz="2000" b="1" dirty="0" smtClean="0">
                <a:solidFill>
                  <a:schemeClr val="tx2"/>
                </a:solidFill>
                <a:latin typeface="Calibri" panose="020F0502020204030204" pitchFamily="34" charset="0"/>
                <a:ea typeface="Arial Unicode MS" pitchFamily="34" charset="-128"/>
                <a:cs typeface="Calibri" panose="020F0502020204030204" pitchFamily="34" charset="0"/>
              </a:rPr>
              <a:t>Why mixed modes?</a:t>
            </a:r>
          </a:p>
          <a:p>
            <a:pPr marL="361950" indent="-361950">
              <a:spcBef>
                <a:spcPts val="0"/>
              </a:spcBef>
              <a:buClr>
                <a:srgbClr val="C00000"/>
              </a:buClr>
              <a:buFont typeface="Wingdings" pitchFamily="2" charset="2"/>
              <a:buChar char="q"/>
            </a:pPr>
            <a:r>
              <a:rPr lang="en-US" altLang="it-IT" sz="1800" dirty="0" smtClean="0">
                <a:latin typeface="Calibri" panose="020F0502020204030204" pitchFamily="34" charset="0"/>
                <a:ea typeface="Arial Unicode MS" pitchFamily="34" charset="-128"/>
                <a:cs typeface="Calibri" panose="020F0502020204030204" pitchFamily="34" charset="0"/>
              </a:rPr>
              <a:t>Mixed mode is spreading especially in social surveys, to </a:t>
            </a:r>
            <a:r>
              <a:rPr lang="en-US" altLang="it-IT" sz="1800" dirty="0">
                <a:latin typeface="Calibri" panose="020F0502020204030204" pitchFamily="34" charset="0"/>
                <a:ea typeface="Arial Unicode MS" pitchFamily="34" charset="-128"/>
                <a:cs typeface="Calibri" panose="020F0502020204030204" pitchFamily="34" charset="0"/>
              </a:rPr>
              <a:t>contrast declining response </a:t>
            </a:r>
            <a:r>
              <a:rPr lang="en-US" altLang="it-IT" sz="1800" dirty="0" smtClean="0">
                <a:latin typeface="Calibri" panose="020F0502020204030204" pitchFamily="34" charset="0"/>
                <a:ea typeface="Arial Unicode MS" pitchFamily="34" charset="-128"/>
                <a:cs typeface="Calibri" panose="020F0502020204030204" pitchFamily="34" charset="0"/>
              </a:rPr>
              <a:t>rates and coverage, reducing also </a:t>
            </a:r>
            <a:r>
              <a:rPr lang="en-US" altLang="it-IT" sz="1800" dirty="0">
                <a:latin typeface="Calibri" panose="020F0502020204030204" pitchFamily="34" charset="0"/>
                <a:ea typeface="Arial Unicode MS" pitchFamily="34" charset="-128"/>
                <a:cs typeface="Calibri" panose="020F0502020204030204" pitchFamily="34" charset="0"/>
              </a:rPr>
              <a:t>the total cost of the </a:t>
            </a:r>
            <a:r>
              <a:rPr lang="en-US" altLang="it-IT" sz="1800" dirty="0" smtClean="0">
                <a:latin typeface="Calibri" panose="020F0502020204030204" pitchFamily="34" charset="0"/>
                <a:ea typeface="Arial Unicode MS" pitchFamily="34" charset="-128"/>
                <a:cs typeface="Calibri" panose="020F0502020204030204" pitchFamily="34" charset="0"/>
              </a:rPr>
              <a:t>surveys</a:t>
            </a:r>
          </a:p>
          <a:p>
            <a:pPr marL="647700" indent="-285750">
              <a:spcBef>
                <a:spcPts val="300"/>
              </a:spcBef>
              <a:buClr>
                <a:srgbClr val="C00000"/>
              </a:buClr>
              <a:buFont typeface="Wingdings" panose="05000000000000000000" pitchFamily="2" charset="2"/>
              <a:buChar char="ü"/>
            </a:pPr>
            <a:r>
              <a:rPr lang="en-US" altLang="it-IT" sz="1600" dirty="0" smtClean="0">
                <a:latin typeface="Calibri" panose="020F0502020204030204" pitchFamily="34" charset="0"/>
                <a:ea typeface="Arial Unicode MS" pitchFamily="34" charset="-128"/>
                <a:cs typeface="Calibri" panose="020F0502020204030204" pitchFamily="34" charset="0"/>
              </a:rPr>
              <a:t>The </a:t>
            </a:r>
            <a:r>
              <a:rPr lang="en-US" altLang="it-IT" sz="1600" dirty="0">
                <a:latin typeface="Calibri" panose="020F0502020204030204" pitchFamily="34" charset="0"/>
                <a:ea typeface="Arial Unicode MS" pitchFamily="34" charset="-128"/>
                <a:cs typeface="Calibri" panose="020F0502020204030204" pitchFamily="34" charset="0"/>
              </a:rPr>
              <a:t>use of different data collection </a:t>
            </a:r>
            <a:r>
              <a:rPr lang="en-US" altLang="it-IT" sz="1600" dirty="0" smtClean="0">
                <a:latin typeface="Calibri" panose="020F0502020204030204" pitchFamily="34" charset="0"/>
                <a:ea typeface="Arial Unicode MS" pitchFamily="34" charset="-128"/>
                <a:cs typeface="Calibri" panose="020F0502020204030204" pitchFamily="34" charset="0"/>
              </a:rPr>
              <a:t>techniques helps </a:t>
            </a:r>
            <a:r>
              <a:rPr lang="en-US" altLang="it-IT" sz="1600" dirty="0">
                <a:latin typeface="Calibri" panose="020F0502020204030204" pitchFamily="34" charset="0"/>
                <a:ea typeface="Arial Unicode MS" pitchFamily="34" charset="-128"/>
                <a:cs typeface="Calibri" panose="020F0502020204030204" pitchFamily="34" charset="0"/>
              </a:rPr>
              <a:t>in contacting different types of respondents in the most suitable way for each of </a:t>
            </a:r>
            <a:r>
              <a:rPr lang="en-US" altLang="it-IT" sz="1600" dirty="0" smtClean="0">
                <a:latin typeface="Calibri" panose="020F0502020204030204" pitchFamily="34" charset="0"/>
                <a:ea typeface="Arial Unicode MS" pitchFamily="34" charset="-128"/>
                <a:cs typeface="Calibri" panose="020F0502020204030204" pitchFamily="34" charset="0"/>
              </a:rPr>
              <a:t>them, so allowing  a </a:t>
            </a:r>
            <a:r>
              <a:rPr lang="en-US" altLang="it-IT" sz="1600" dirty="0">
                <a:latin typeface="Calibri" panose="020F0502020204030204" pitchFamily="34" charset="0"/>
                <a:ea typeface="Arial Unicode MS" pitchFamily="34" charset="-128"/>
                <a:cs typeface="Calibri" panose="020F0502020204030204" pitchFamily="34" charset="0"/>
              </a:rPr>
              <a:t>gain </a:t>
            </a:r>
            <a:r>
              <a:rPr lang="en-US" altLang="it-IT" sz="1600" dirty="0" smtClean="0">
                <a:latin typeface="Calibri" panose="020F0502020204030204" pitchFamily="34" charset="0"/>
                <a:ea typeface="Arial Unicode MS" pitchFamily="34" charset="-128"/>
                <a:cs typeface="Calibri" panose="020F0502020204030204" pitchFamily="34" charset="0"/>
              </a:rPr>
              <a:t>in </a:t>
            </a:r>
            <a:r>
              <a:rPr lang="en-US" altLang="it-IT" sz="1600" dirty="0">
                <a:latin typeface="Calibri" panose="020F0502020204030204" pitchFamily="34" charset="0"/>
                <a:ea typeface="Arial Unicode MS" pitchFamily="34" charset="-128"/>
                <a:cs typeface="Calibri" panose="020F0502020204030204" pitchFamily="34" charset="0"/>
              </a:rPr>
              <a:t>population coverage </a:t>
            </a:r>
            <a:r>
              <a:rPr lang="en-US" altLang="it-IT" sz="1600" dirty="0" smtClean="0">
                <a:latin typeface="Calibri" panose="020F0502020204030204" pitchFamily="34" charset="0"/>
                <a:ea typeface="Arial Unicode MS" pitchFamily="34" charset="-128"/>
                <a:cs typeface="Calibri" panose="020F0502020204030204" pitchFamily="34" charset="0"/>
              </a:rPr>
              <a:t>and response rate</a:t>
            </a:r>
            <a:endParaRPr lang="en-GB" altLang="it-IT" sz="1600" dirty="0" smtClean="0">
              <a:latin typeface="Calibri" panose="020F0502020204030204" pitchFamily="34" charset="0"/>
              <a:ea typeface="Arial Unicode MS" pitchFamily="34" charset="-128"/>
              <a:cs typeface="Calibri" panose="020F0502020204030204" pitchFamily="34" charset="0"/>
            </a:endParaRPr>
          </a:p>
          <a:p>
            <a:pPr marL="0" indent="0">
              <a:spcBef>
                <a:spcPct val="50000"/>
              </a:spcBef>
              <a:buClr>
                <a:srgbClr val="C00000"/>
              </a:buClr>
              <a:buNone/>
            </a:pPr>
            <a:r>
              <a:rPr lang="en-GB" altLang="it-IT" sz="2000" b="1" dirty="0">
                <a:solidFill>
                  <a:schemeClr val="tx2"/>
                </a:solidFill>
                <a:latin typeface="Calibri" panose="020F0502020204030204" pitchFamily="34" charset="0"/>
                <a:ea typeface="Arial Unicode MS" pitchFamily="34" charset="-128"/>
                <a:cs typeface="Calibri" panose="020F0502020204030204" pitchFamily="34" charset="0"/>
              </a:rPr>
              <a:t>Which drawbacks has this choice? </a:t>
            </a:r>
          </a:p>
          <a:p>
            <a:pPr marL="0" indent="0">
              <a:spcBef>
                <a:spcPts val="600"/>
              </a:spcBef>
              <a:buClr>
                <a:srgbClr val="C00000"/>
              </a:buClr>
              <a:buNone/>
            </a:pPr>
            <a:r>
              <a:rPr lang="en-US" altLang="it-IT" sz="1800" dirty="0" smtClean="0">
                <a:latin typeface="Calibri" panose="020F0502020204030204" pitchFamily="34" charset="0"/>
                <a:ea typeface="Arial Unicode MS" pitchFamily="34" charset="-128"/>
                <a:cs typeface="Calibri" panose="020F0502020204030204" pitchFamily="34" charset="0"/>
              </a:rPr>
              <a:t>The difficulty of control over </a:t>
            </a:r>
            <a:r>
              <a:rPr lang="en-US" altLang="it-IT" sz="1800" b="1" dirty="0" smtClean="0">
                <a:latin typeface="Calibri" panose="020F0502020204030204" pitchFamily="34" charset="0"/>
                <a:ea typeface="Arial Unicode MS" pitchFamily="34" charset="-128"/>
                <a:cs typeface="Calibri" panose="020F0502020204030204" pitchFamily="34" charset="0"/>
              </a:rPr>
              <a:t>mode effects </a:t>
            </a:r>
            <a:r>
              <a:rPr lang="en-US" altLang="it-IT" sz="1800" dirty="0" smtClean="0">
                <a:latin typeface="Calibri" panose="020F0502020204030204" pitchFamily="34" charset="0"/>
                <a:ea typeface="Arial Unicode MS" pitchFamily="34" charset="-128"/>
                <a:cs typeface="Calibri" panose="020F0502020204030204" pitchFamily="34" charset="0"/>
              </a:rPr>
              <a:t>and the </a:t>
            </a:r>
            <a:r>
              <a:rPr lang="en-US" altLang="it-IT" sz="1800" b="1" dirty="0" smtClean="0">
                <a:latin typeface="Calibri" panose="020F0502020204030204" pitchFamily="34" charset="0"/>
                <a:ea typeface="Arial Unicode MS" pitchFamily="34" charset="-128"/>
                <a:cs typeface="Calibri" panose="020F0502020204030204" pitchFamily="34" charset="0"/>
              </a:rPr>
              <a:t>confounding</a:t>
            </a:r>
            <a:r>
              <a:rPr lang="en-US" altLang="it-IT" sz="1800" dirty="0" smtClean="0">
                <a:latin typeface="Calibri" panose="020F0502020204030204" pitchFamily="34" charset="0"/>
                <a:ea typeface="Arial Unicode MS" pitchFamily="34" charset="-128"/>
                <a:cs typeface="Calibri" panose="020F0502020204030204" pitchFamily="34" charset="0"/>
              </a:rPr>
              <a:t> between </a:t>
            </a:r>
            <a:r>
              <a:rPr lang="en-US" altLang="it-IT" sz="1800" b="1" dirty="0" smtClean="0">
                <a:latin typeface="Calibri" panose="020F0502020204030204" pitchFamily="34" charset="0"/>
                <a:ea typeface="Arial Unicode MS" pitchFamily="34" charset="-128"/>
                <a:cs typeface="Calibri" panose="020F0502020204030204" pitchFamily="34" charset="0"/>
              </a:rPr>
              <a:t>selection</a:t>
            </a:r>
            <a:r>
              <a:rPr lang="en-US" altLang="it-IT" sz="1800" dirty="0" smtClean="0">
                <a:latin typeface="Calibri" panose="020F0502020204030204" pitchFamily="34" charset="0"/>
                <a:ea typeface="Arial Unicode MS" pitchFamily="34" charset="-128"/>
                <a:cs typeface="Calibri" panose="020F0502020204030204" pitchFamily="34" charset="0"/>
              </a:rPr>
              <a:t> and </a:t>
            </a:r>
            <a:r>
              <a:rPr lang="en-US" altLang="it-IT" sz="1800" b="1" dirty="0" smtClean="0">
                <a:latin typeface="Calibri" panose="020F0502020204030204" pitchFamily="34" charset="0"/>
                <a:ea typeface="Arial Unicode MS" pitchFamily="34" charset="-128"/>
                <a:cs typeface="Calibri" panose="020F0502020204030204" pitchFamily="34" charset="0"/>
              </a:rPr>
              <a:t>measurement</a:t>
            </a:r>
            <a:r>
              <a:rPr lang="en-US" altLang="it-IT" sz="1800" dirty="0" smtClean="0">
                <a:latin typeface="Calibri" panose="020F0502020204030204" pitchFamily="34" charset="0"/>
                <a:ea typeface="Arial Unicode MS" pitchFamily="34" charset="-128"/>
                <a:cs typeface="Calibri" panose="020F0502020204030204" pitchFamily="34" charset="0"/>
              </a:rPr>
              <a:t> effect (especially in sequential designs)</a:t>
            </a:r>
          </a:p>
          <a:p>
            <a:pPr marL="361950" indent="-361950">
              <a:spcBef>
                <a:spcPts val="600"/>
              </a:spcBef>
              <a:buClr>
                <a:srgbClr val="C00000"/>
              </a:buClr>
              <a:buFont typeface="Wingdings" pitchFamily="2" charset="2"/>
              <a:buChar char="q"/>
            </a:pPr>
            <a:r>
              <a:rPr lang="en-US" altLang="it-IT" sz="1800" b="1" dirty="0" smtClean="0">
                <a:latin typeface="Calibri" panose="020F0502020204030204" pitchFamily="34" charset="0"/>
                <a:ea typeface="Arial Unicode MS" pitchFamily="34" charset="-128"/>
                <a:cs typeface="Calibri" panose="020F0502020204030204" pitchFamily="34" charset="0"/>
              </a:rPr>
              <a:t>Mode </a:t>
            </a:r>
            <a:r>
              <a:rPr lang="en-US" altLang="it-IT" sz="1800" b="1" dirty="0">
                <a:latin typeface="Calibri" panose="020F0502020204030204" pitchFamily="34" charset="0"/>
                <a:ea typeface="Arial Unicode MS" pitchFamily="34" charset="-128"/>
                <a:cs typeface="Calibri" panose="020F0502020204030204" pitchFamily="34" charset="0"/>
              </a:rPr>
              <a:t>effect </a:t>
            </a:r>
            <a:r>
              <a:rPr lang="en-US" altLang="it-IT" sz="1800" dirty="0">
                <a:latin typeface="Calibri" panose="020F0502020204030204" pitchFamily="34" charset="0"/>
                <a:ea typeface="Arial Unicode MS" pitchFamily="34" charset="-128"/>
                <a:cs typeface="Calibri" panose="020F0502020204030204" pitchFamily="34" charset="0"/>
              </a:rPr>
              <a:t>refers strictly to </a:t>
            </a:r>
            <a:r>
              <a:rPr lang="en-US" altLang="it-IT" sz="1800" b="1" dirty="0">
                <a:latin typeface="Calibri" panose="020F0502020204030204" pitchFamily="34" charset="0"/>
                <a:ea typeface="Arial Unicode MS" pitchFamily="34" charset="-128"/>
                <a:cs typeface="Calibri" panose="020F0502020204030204" pitchFamily="34" charset="0"/>
              </a:rPr>
              <a:t>measurement error</a:t>
            </a:r>
            <a:r>
              <a:rPr lang="en-US" altLang="it-IT" sz="1800" dirty="0">
                <a:latin typeface="Calibri" panose="020F0502020204030204" pitchFamily="34" charset="0"/>
                <a:ea typeface="Arial Unicode MS" pitchFamily="34" charset="-128"/>
                <a:cs typeface="Calibri" panose="020F0502020204030204" pitchFamily="34" charset="0"/>
              </a:rPr>
              <a:t> differences due to the mode of survey </a:t>
            </a:r>
            <a:r>
              <a:rPr lang="en-US" altLang="it-IT" sz="1800" dirty="0" smtClean="0">
                <a:latin typeface="Calibri" panose="020F0502020204030204" pitchFamily="34" charset="0"/>
                <a:ea typeface="Arial Unicode MS" pitchFamily="34" charset="-128"/>
                <a:cs typeface="Calibri" panose="020F0502020204030204" pitchFamily="34" charset="0"/>
              </a:rPr>
              <a:t>administration</a:t>
            </a:r>
          </a:p>
          <a:p>
            <a:pPr marL="361950" indent="-361950">
              <a:spcBef>
                <a:spcPts val="600"/>
              </a:spcBef>
              <a:buClr>
                <a:srgbClr val="C00000"/>
              </a:buClr>
              <a:buFont typeface="Wingdings" pitchFamily="2" charset="2"/>
              <a:buChar char="q"/>
            </a:pPr>
            <a:r>
              <a:rPr lang="en-US" altLang="it-IT" sz="1800" dirty="0" smtClean="0">
                <a:latin typeface="Calibri" panose="020F0502020204030204" pitchFamily="34" charset="0"/>
                <a:ea typeface="Arial Unicode MS" pitchFamily="34" charset="-128"/>
                <a:cs typeface="Calibri" panose="020F0502020204030204" pitchFamily="34" charset="0"/>
              </a:rPr>
              <a:t>A </a:t>
            </a:r>
            <a:r>
              <a:rPr lang="en-US" altLang="it-IT" sz="1800" b="1" dirty="0" smtClean="0">
                <a:latin typeface="Calibri" panose="020F0502020204030204" pitchFamily="34" charset="0"/>
                <a:ea typeface="Arial Unicode MS" pitchFamily="34" charset="-128"/>
                <a:cs typeface="Calibri" panose="020F0502020204030204" pitchFamily="34" charset="0"/>
              </a:rPr>
              <a:t>selection </a:t>
            </a:r>
            <a:r>
              <a:rPr lang="en-US" altLang="it-IT" sz="1800" b="1" dirty="0">
                <a:latin typeface="Calibri" panose="020F0502020204030204" pitchFamily="34" charset="0"/>
                <a:ea typeface="Arial Unicode MS" pitchFamily="34" charset="-128"/>
                <a:cs typeface="Calibri" panose="020F0502020204030204" pitchFamily="34" charset="0"/>
              </a:rPr>
              <a:t>effect</a:t>
            </a:r>
            <a:r>
              <a:rPr lang="en-US" altLang="it-IT" sz="1800" dirty="0">
                <a:latin typeface="Calibri" panose="020F0502020204030204" pitchFamily="34" charset="0"/>
                <a:ea typeface="Arial Unicode MS" pitchFamily="34" charset="-128"/>
                <a:cs typeface="Calibri" panose="020F0502020204030204" pitchFamily="34" charset="0"/>
              </a:rPr>
              <a:t> </a:t>
            </a:r>
            <a:r>
              <a:rPr lang="en-US" altLang="it-IT" sz="1800" dirty="0" smtClean="0">
                <a:latin typeface="Calibri" panose="020F0502020204030204" pitchFamily="34" charset="0"/>
                <a:ea typeface="Arial Unicode MS" pitchFamily="34" charset="-128"/>
                <a:cs typeface="Calibri" panose="020F0502020204030204" pitchFamily="34" charset="0"/>
              </a:rPr>
              <a:t>generally occurs, due to the differences in </a:t>
            </a:r>
            <a:r>
              <a:rPr lang="en-US" altLang="it-IT" sz="1800" dirty="0">
                <a:latin typeface="Calibri" panose="020F0502020204030204" pitchFamily="34" charset="0"/>
                <a:ea typeface="Arial Unicode MS" pitchFamily="34" charset="-128"/>
                <a:cs typeface="Calibri" panose="020F0502020204030204" pitchFamily="34" charset="0"/>
              </a:rPr>
              <a:t>the </a:t>
            </a:r>
            <a:r>
              <a:rPr lang="en-US" altLang="it-IT" sz="1800" dirty="0" smtClean="0">
                <a:latin typeface="Calibri" panose="020F0502020204030204" pitchFamily="34" charset="0"/>
                <a:ea typeface="Arial Unicode MS" pitchFamily="34" charset="-128"/>
                <a:cs typeface="Calibri" panose="020F0502020204030204" pitchFamily="34" charset="0"/>
              </a:rPr>
              <a:t>distributions of the respondents to the alternative modes, even if this is a desirable aspect of MM strategy</a:t>
            </a:r>
          </a:p>
          <a:p>
            <a:pPr marL="0" indent="0">
              <a:spcBef>
                <a:spcPts val="900"/>
              </a:spcBef>
              <a:buClr>
                <a:srgbClr val="C00000"/>
              </a:buClr>
              <a:buNone/>
            </a:pPr>
            <a:r>
              <a:rPr lang="en-GB" altLang="it-IT" sz="2000" b="1" dirty="0" smtClean="0">
                <a:solidFill>
                  <a:schemeClr val="tx2"/>
                </a:solidFill>
                <a:latin typeface="Calibri" panose="020F0502020204030204" pitchFamily="34" charset="0"/>
                <a:ea typeface="Arial Unicode MS" pitchFamily="34" charset="-128"/>
                <a:cs typeface="Calibri" panose="020F0502020204030204" pitchFamily="34" charset="0"/>
              </a:rPr>
              <a:t>How and when dealing with mode effect?</a:t>
            </a:r>
            <a:endParaRPr lang="en-GB" altLang="it-IT" sz="2000" b="1" dirty="0">
              <a:solidFill>
                <a:schemeClr val="tx2"/>
              </a:solidFill>
              <a:latin typeface="Calibri" panose="020F0502020204030204" pitchFamily="34" charset="0"/>
              <a:ea typeface="Arial Unicode MS" pitchFamily="34" charset="-128"/>
              <a:cs typeface="Calibri" panose="020F0502020204030204" pitchFamily="34" charset="0"/>
            </a:endParaRPr>
          </a:p>
          <a:p>
            <a:pPr marL="361950" indent="-361950">
              <a:spcBef>
                <a:spcPts val="0"/>
              </a:spcBef>
              <a:buClr>
                <a:srgbClr val="C00000"/>
              </a:buClr>
              <a:buFont typeface="Wingdings" pitchFamily="2" charset="2"/>
              <a:buChar char="q"/>
            </a:pPr>
            <a:r>
              <a:rPr lang="en-US" altLang="it-IT" sz="1800" dirty="0" smtClean="0">
                <a:latin typeface="Calibri" panose="020F0502020204030204" pitchFamily="34" charset="0"/>
                <a:ea typeface="Arial Unicode MS" pitchFamily="34" charset="-128"/>
                <a:cs typeface="Calibri" panose="020F0502020204030204" pitchFamily="34" charset="0"/>
              </a:rPr>
              <a:t>Mainly in the planning of the survey (questionnaire and survey design) to limit measurement error as much as possible </a:t>
            </a:r>
          </a:p>
          <a:p>
            <a:pPr marL="361950" indent="-361950">
              <a:spcBef>
                <a:spcPts val="0"/>
              </a:spcBef>
              <a:buClr>
                <a:srgbClr val="C00000"/>
              </a:buClr>
              <a:buFont typeface="Wingdings" pitchFamily="2" charset="2"/>
              <a:buChar char="q"/>
            </a:pPr>
            <a:r>
              <a:rPr lang="en-US" altLang="it-IT" sz="1800" dirty="0" smtClean="0">
                <a:latin typeface="Calibri" panose="020F0502020204030204" pitchFamily="34" charset="0"/>
                <a:ea typeface="Arial Unicode MS" pitchFamily="34" charset="-128"/>
                <a:cs typeface="Calibri" panose="020F0502020204030204" pitchFamily="34" charset="0"/>
              </a:rPr>
              <a:t>In the estimation phase to adjust mainly the selection effect, while  estimating the measurement effect</a:t>
            </a:r>
            <a:endParaRPr lang="en-US" altLang="it-IT" sz="1800" dirty="0">
              <a:latin typeface="Calibri" panose="020F0502020204030204" pitchFamily="34" charset="0"/>
              <a:ea typeface="Arial Unicode MS" pitchFamily="34" charset="-128"/>
              <a:cs typeface="Calibri" panose="020F0502020204030204" pitchFamily="34" charset="0"/>
            </a:endParaRPr>
          </a:p>
          <a:p>
            <a:pPr marL="457200" indent="-457200">
              <a:spcBef>
                <a:spcPts val="600"/>
              </a:spcBef>
              <a:buClr>
                <a:srgbClr val="C00000"/>
              </a:buClr>
              <a:buFont typeface="Wingdings" pitchFamily="2" charset="2"/>
              <a:buChar char="q"/>
            </a:pPr>
            <a:endParaRPr lang="en-US" altLang="it-IT" sz="1800" dirty="0" smtClean="0">
              <a:latin typeface="Calibri" panose="020F0502020204030204" pitchFamily="34" charset="0"/>
              <a:ea typeface="Arial Unicode MS" pitchFamily="34" charset="-128"/>
              <a:cs typeface="Calibri" panose="020F0502020204030204" pitchFamily="34" charset="0"/>
            </a:endParaRPr>
          </a:p>
        </p:txBody>
      </p:sp>
      <p:sp>
        <p:nvSpPr>
          <p:cNvPr id="15364" name="Rectangle 2"/>
          <p:cNvSpPr txBox="1">
            <a:spLocks noChangeArrowheads="1"/>
          </p:cNvSpPr>
          <p:nvPr/>
        </p:nvSpPr>
        <p:spPr bwMode="auto">
          <a:xfrm>
            <a:off x="827340" y="321645"/>
            <a:ext cx="7489825" cy="504825"/>
          </a:xfrm>
          <a:prstGeom prst="rect">
            <a:avLst/>
          </a:prstGeom>
          <a:noFill/>
          <a:ln w="9525">
            <a:noFill/>
            <a:miter lim="800000"/>
            <a:headEnd/>
            <a:tailEnd/>
          </a:ln>
        </p:spPr>
        <p:txBody>
          <a:bodyPr/>
          <a:lstStyle/>
          <a:p>
            <a:pPr algn="ctr" eaLnBrk="0" hangingPunct="0"/>
            <a:r>
              <a:rPr lang="en-GB" altLang="it-IT" sz="2400" b="1" dirty="0" smtClean="0">
                <a:solidFill>
                  <a:srgbClr val="CC0000"/>
                </a:solidFill>
                <a:latin typeface="Calibri" panose="020F0502020204030204" pitchFamily="34" charset="0"/>
                <a:cs typeface="Calibri" panose="020F0502020204030204" pitchFamily="34" charset="0"/>
              </a:rPr>
              <a:t> </a:t>
            </a:r>
            <a:r>
              <a:rPr lang="en-US" altLang="it-IT" sz="2400" b="1" dirty="0" smtClean="0">
                <a:solidFill>
                  <a:srgbClr val="CC0000"/>
                </a:solidFill>
                <a:latin typeface="Calibri" panose="020F0502020204030204" pitchFamily="34" charset="0"/>
                <a:cs typeface="Calibri" panose="020F0502020204030204" pitchFamily="34" charset="0"/>
              </a:rPr>
              <a:t>1. Mixed mode in social surveys</a:t>
            </a:r>
            <a:endParaRPr lang="en-US" altLang="it-IT" sz="2400" b="1" dirty="0">
              <a:solidFill>
                <a:srgbClr val="CC0000"/>
              </a:solidFill>
              <a:latin typeface="Calibri" panose="020F0502020204030204" pitchFamily="34" charset="0"/>
              <a:cs typeface="Calibri" panose="020F0502020204030204" pitchFamily="34" charset="0"/>
            </a:endParaRPr>
          </a:p>
          <a:p>
            <a:pPr algn="ctr" eaLnBrk="0" hangingPunct="0"/>
            <a:endParaRPr lang="en-US" altLang="it-IT" sz="2400" b="1" dirty="0">
              <a:solidFill>
                <a:srgbClr val="CC0000"/>
              </a:solidFill>
              <a:latin typeface="Calibri" panose="020F0502020204030204" pitchFamily="34" charset="0"/>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283575821"/>
      </p:ext>
    </p:extLst>
  </p:cSld>
  <p:clrMapOvr>
    <a:masterClrMapping/>
  </p:clrMapOvr>
  <p:transition advTm="122848"/>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38100" y="959318"/>
            <a:ext cx="8991600" cy="5367749"/>
          </a:xfrm>
          <a:prstGeom prst="rect">
            <a:avLst/>
          </a:prstGeom>
          <a:noFill/>
          <a:ln>
            <a:miter lim="800000"/>
            <a:headEnd/>
            <a:tailEnd/>
          </a:ln>
        </p:spPr>
        <p:txBody>
          <a:bodyPr/>
          <a:lstStyle/>
          <a:p>
            <a:pPr marL="0" lvl="1" indent="0">
              <a:spcBef>
                <a:spcPts val="1200"/>
              </a:spcBef>
              <a:spcAft>
                <a:spcPts val="600"/>
              </a:spcAft>
              <a:buClr>
                <a:srgbClr val="C00000"/>
              </a:buClr>
              <a:buNone/>
            </a:pPr>
            <a:r>
              <a:rPr lang="en-US" sz="2000" b="1" dirty="0" smtClean="0">
                <a:latin typeface="Calibri" panose="020F0502020204030204" pitchFamily="34" charset="0"/>
                <a:ea typeface="Arial Unicode MS" pitchFamily="34" charset="-128"/>
                <a:cs typeface="Calibri" panose="020F0502020204030204" pitchFamily="34" charset="0"/>
              </a:rPr>
              <a:t>	</a:t>
            </a:r>
            <a:r>
              <a:rPr lang="en-US" sz="2000" b="1" dirty="0" smtClean="0">
                <a:solidFill>
                  <a:schemeClr val="tx2"/>
                </a:solidFill>
                <a:latin typeface="Calibri" panose="020F0502020204030204" pitchFamily="34" charset="0"/>
                <a:ea typeface="Arial Unicode MS" pitchFamily="34" charset="-128"/>
                <a:cs typeface="Calibri" panose="020F0502020204030204" pitchFamily="34" charset="0"/>
              </a:rPr>
              <a:t>The </a:t>
            </a:r>
            <a:r>
              <a:rPr lang="en-US" sz="2000" b="1" dirty="0">
                <a:solidFill>
                  <a:schemeClr val="tx2"/>
                </a:solidFill>
                <a:latin typeface="Calibri" panose="020F0502020204030204" pitchFamily="34" charset="0"/>
                <a:ea typeface="Arial Unicode MS" pitchFamily="34" charset="-128"/>
                <a:cs typeface="Calibri" panose="020F0502020204030204" pitchFamily="34" charset="0"/>
              </a:rPr>
              <a:t>sample survey </a:t>
            </a:r>
            <a:r>
              <a:rPr lang="en-US" sz="2000" dirty="0" smtClean="0">
                <a:solidFill>
                  <a:schemeClr val="tx2"/>
                </a:solidFill>
                <a:latin typeface="Calibri" panose="020F0502020204030204" pitchFamily="34" charset="0"/>
                <a:ea typeface="Arial Unicode MS" pitchFamily="34" charset="-128"/>
                <a:cs typeface="Calibri" panose="020F0502020204030204" pitchFamily="34" charset="0"/>
              </a:rPr>
              <a:t>“</a:t>
            </a:r>
            <a:r>
              <a:rPr lang="en-US" altLang="it-IT" sz="2000" u="sng" dirty="0" smtClean="0">
                <a:solidFill>
                  <a:schemeClr val="tx2"/>
                </a:solidFill>
                <a:latin typeface="Calibri" panose="020F0502020204030204" pitchFamily="34" charset="0"/>
                <a:ea typeface="Arial Unicode MS" pitchFamily="34" charset="-128"/>
                <a:cs typeface="Calibri" panose="020F0502020204030204" pitchFamily="34" charset="0"/>
              </a:rPr>
              <a:t>Multipurpose </a:t>
            </a:r>
            <a:r>
              <a:rPr lang="en-US" altLang="it-IT" sz="2000" u="sng" dirty="0">
                <a:solidFill>
                  <a:schemeClr val="tx2"/>
                </a:solidFill>
                <a:latin typeface="Calibri" panose="020F0502020204030204" pitchFamily="34" charset="0"/>
                <a:ea typeface="Arial Unicode MS" pitchFamily="34" charset="-128"/>
                <a:cs typeface="Calibri" panose="020F0502020204030204" pitchFamily="34" charset="0"/>
              </a:rPr>
              <a:t>survey on households: Aspects of </a:t>
            </a:r>
            <a:r>
              <a:rPr lang="en-US" altLang="it-IT" sz="2000" u="sng" dirty="0" smtClean="0">
                <a:solidFill>
                  <a:schemeClr val="tx2"/>
                </a:solidFill>
                <a:latin typeface="Calibri" panose="020F0502020204030204" pitchFamily="34" charset="0"/>
                <a:ea typeface="Arial Unicode MS" pitchFamily="34" charset="-128"/>
                <a:cs typeface="Calibri" panose="020F0502020204030204" pitchFamily="34" charset="0"/>
              </a:rPr>
              <a:t>daily life</a:t>
            </a:r>
            <a:r>
              <a:rPr lang="en-US" altLang="it-IT" sz="2000" dirty="0" smtClean="0">
                <a:solidFill>
                  <a:schemeClr val="tx2"/>
                </a:solidFill>
                <a:latin typeface="Calibri" panose="020F0502020204030204" pitchFamily="34" charset="0"/>
                <a:ea typeface="Arial Unicode MS" pitchFamily="34" charset="-128"/>
                <a:cs typeface="Calibri" panose="020F0502020204030204" pitchFamily="34" charset="0"/>
              </a:rPr>
              <a:t>”</a:t>
            </a:r>
            <a:endParaRPr lang="en-US" sz="2000" dirty="0" smtClean="0">
              <a:solidFill>
                <a:schemeClr val="tx2"/>
              </a:solidFill>
              <a:latin typeface="Calibri" panose="020F0502020204030204" pitchFamily="34" charset="0"/>
              <a:ea typeface="Arial Unicode MS" pitchFamily="34" charset="-128"/>
              <a:cs typeface="Calibri" panose="020F0502020204030204" pitchFamily="34" charset="0"/>
            </a:endParaRPr>
          </a:p>
          <a:p>
            <a:pPr marL="615950">
              <a:spcBef>
                <a:spcPts val="1200"/>
              </a:spcBef>
              <a:buClr>
                <a:srgbClr val="C00000"/>
              </a:buClr>
              <a:buFont typeface="Wingdings" panose="05000000000000000000" pitchFamily="2" charset="2"/>
              <a:buChar char="q"/>
            </a:pPr>
            <a:r>
              <a:rPr lang="en-US" sz="1900" dirty="0" smtClean="0">
                <a:latin typeface="Calibri" panose="020F0502020204030204" pitchFamily="34" charset="0"/>
              </a:rPr>
              <a:t>Collects </a:t>
            </a:r>
            <a:r>
              <a:rPr lang="en-US" sz="1900" dirty="0">
                <a:latin typeface="Calibri" panose="020F0502020204030204" pitchFamily="34" charset="0"/>
              </a:rPr>
              <a:t>information about recreational and cultural activities </a:t>
            </a:r>
            <a:r>
              <a:rPr lang="en-US" sz="1900" dirty="0" smtClean="0">
                <a:latin typeface="Calibri" panose="020F0502020204030204" pitchFamily="34" charset="0"/>
              </a:rPr>
              <a:t>in free </a:t>
            </a:r>
            <a:r>
              <a:rPr lang="en-US" sz="1900" dirty="0">
                <a:latin typeface="Calibri" panose="020F0502020204030204" pitchFamily="34" charset="0"/>
              </a:rPr>
              <a:t>time, such as sports, reading, cinema, music, the Internet, </a:t>
            </a:r>
            <a:r>
              <a:rPr lang="en-US" sz="1900" dirty="0" smtClean="0">
                <a:latin typeface="Calibri" panose="020F0502020204030204" pitchFamily="34" charset="0"/>
              </a:rPr>
              <a:t>social relations, issues </a:t>
            </a:r>
            <a:r>
              <a:rPr lang="en-US" sz="1900" dirty="0">
                <a:latin typeface="Calibri" panose="020F0502020204030204" pitchFamily="34" charset="0"/>
              </a:rPr>
              <a:t>for the quality of life of </a:t>
            </a:r>
            <a:r>
              <a:rPr lang="en-US" sz="1900" dirty="0" smtClean="0">
                <a:latin typeface="Calibri" panose="020F0502020204030204" pitchFamily="34" charset="0"/>
              </a:rPr>
              <a:t>people </a:t>
            </a:r>
          </a:p>
          <a:p>
            <a:pPr marL="615950">
              <a:buClr>
                <a:srgbClr val="C00000"/>
              </a:buClr>
              <a:buFont typeface="Wingdings" panose="05000000000000000000" pitchFamily="2" charset="2"/>
              <a:buChar char="q"/>
            </a:pPr>
            <a:r>
              <a:rPr lang="en-US" sz="1900" dirty="0" smtClean="0">
                <a:latin typeface="Calibri" panose="020F0502020204030204" pitchFamily="34" charset="0"/>
              </a:rPr>
              <a:t>Based on a sample </a:t>
            </a:r>
            <a:r>
              <a:rPr lang="en-US" sz="1900" dirty="0">
                <a:latin typeface="Calibri" panose="020F0502020204030204" pitchFamily="34" charset="0"/>
              </a:rPr>
              <a:t>of about 24.000 </a:t>
            </a:r>
            <a:r>
              <a:rPr lang="en-US" sz="1900" dirty="0" smtClean="0">
                <a:latin typeface="Calibri" panose="020F0502020204030204" pitchFamily="34" charset="0"/>
              </a:rPr>
              <a:t>households, selected through a two </a:t>
            </a:r>
            <a:r>
              <a:rPr lang="en-US" sz="1900" dirty="0">
                <a:latin typeface="Calibri" panose="020F0502020204030204" pitchFamily="34" charset="0"/>
              </a:rPr>
              <a:t>stage sample </a:t>
            </a:r>
            <a:r>
              <a:rPr lang="en-US" sz="1900" dirty="0" smtClean="0">
                <a:latin typeface="Calibri" panose="020F0502020204030204" pitchFamily="34" charset="0"/>
              </a:rPr>
              <a:t>design (municipalities/households) </a:t>
            </a:r>
            <a:r>
              <a:rPr lang="en-US" sz="1900" dirty="0">
                <a:latin typeface="Calibri" panose="020F0502020204030204" pitchFamily="34" charset="0"/>
              </a:rPr>
              <a:t>from the centralized municipal </a:t>
            </a:r>
            <a:r>
              <a:rPr lang="en-US" sz="1900" dirty="0" smtClean="0">
                <a:latin typeface="Calibri" panose="020F0502020204030204" pitchFamily="34" charset="0"/>
              </a:rPr>
              <a:t>register (LAC)</a:t>
            </a:r>
          </a:p>
          <a:p>
            <a:pPr marL="615950">
              <a:buClr>
                <a:srgbClr val="C00000"/>
              </a:buClr>
              <a:buFont typeface="Wingdings" panose="05000000000000000000" pitchFamily="2" charset="2"/>
              <a:buChar char="q"/>
            </a:pPr>
            <a:r>
              <a:rPr lang="en-US" sz="1900" dirty="0" smtClean="0">
                <a:latin typeface="Calibri" panose="020F0502020204030204" pitchFamily="34" charset="0"/>
              </a:rPr>
              <a:t>Mixed </a:t>
            </a:r>
            <a:r>
              <a:rPr lang="en-US" sz="1900" dirty="0">
                <a:latin typeface="Calibri" panose="020F0502020204030204" pitchFamily="34" charset="0"/>
              </a:rPr>
              <a:t>technique: </a:t>
            </a:r>
            <a:r>
              <a:rPr lang="en-US" sz="1900" dirty="0" smtClean="0">
                <a:latin typeface="Calibri" panose="020F0502020204030204" pitchFamily="34" charset="0"/>
              </a:rPr>
              <a:t>sequential web-PAPI</a:t>
            </a:r>
          </a:p>
          <a:p>
            <a:pPr marL="969963">
              <a:buClr>
                <a:srgbClr val="C00000"/>
              </a:buClr>
              <a:buFont typeface="Wingdings" panose="05000000000000000000" pitchFamily="2" charset="2"/>
              <a:buChar char="ü"/>
            </a:pPr>
            <a:r>
              <a:rPr lang="en-US" sz="1900" dirty="0">
                <a:latin typeface="Calibri" panose="020F0502020204030204" pitchFamily="34" charset="0"/>
              </a:rPr>
              <a:t>A</a:t>
            </a:r>
            <a:r>
              <a:rPr lang="en-US" sz="1900" dirty="0" smtClean="0">
                <a:latin typeface="Calibri" panose="020F0502020204030204" pitchFamily="34" charset="0"/>
              </a:rPr>
              <a:t> self-compiled </a:t>
            </a:r>
            <a:r>
              <a:rPr lang="en-US" sz="1900" dirty="0">
                <a:latin typeface="Calibri" panose="020F0502020204030204" pitchFamily="34" charset="0"/>
              </a:rPr>
              <a:t>questionnaire (web) proposed in the inviting letter sent by </a:t>
            </a:r>
            <a:r>
              <a:rPr lang="en-US" sz="1900" dirty="0" smtClean="0">
                <a:latin typeface="Calibri" panose="020F0502020204030204" pitchFamily="34" charset="0"/>
              </a:rPr>
              <a:t>ISTAT and after, on non respondent households, </a:t>
            </a:r>
            <a:r>
              <a:rPr lang="en-US" sz="1900" dirty="0">
                <a:latin typeface="Calibri" panose="020F0502020204030204" pitchFamily="34" charset="0"/>
              </a:rPr>
              <a:t>direct </a:t>
            </a:r>
            <a:r>
              <a:rPr lang="en-US" sz="1900" dirty="0" smtClean="0">
                <a:latin typeface="Calibri" panose="020F0502020204030204" pitchFamily="34" charset="0"/>
              </a:rPr>
              <a:t>interview </a:t>
            </a:r>
            <a:r>
              <a:rPr lang="en-US" sz="1900" dirty="0">
                <a:latin typeface="Calibri" panose="020F0502020204030204" pitchFamily="34" charset="0"/>
              </a:rPr>
              <a:t>with a questionnaire on </a:t>
            </a:r>
            <a:r>
              <a:rPr lang="en-US" sz="1900" dirty="0" smtClean="0">
                <a:latin typeface="Calibri" panose="020F0502020204030204" pitchFamily="34" charset="0"/>
              </a:rPr>
              <a:t>paper with an </a:t>
            </a:r>
            <a:r>
              <a:rPr lang="en-US" sz="1900" dirty="0">
                <a:latin typeface="Calibri" panose="020F0502020204030204" pitchFamily="34" charset="0"/>
              </a:rPr>
              <a:t>interviewer (</a:t>
            </a:r>
            <a:r>
              <a:rPr lang="en-US" sz="1900" dirty="0" smtClean="0">
                <a:latin typeface="Calibri" panose="020F0502020204030204" pitchFamily="34" charset="0"/>
              </a:rPr>
              <a:t>PAPI)</a:t>
            </a:r>
          </a:p>
          <a:p>
            <a:pPr marL="615950">
              <a:buClr>
                <a:srgbClr val="C00000"/>
              </a:buClr>
              <a:buFont typeface="Wingdings" panose="05000000000000000000" pitchFamily="2" charset="2"/>
              <a:buChar char="q"/>
            </a:pPr>
            <a:r>
              <a:rPr lang="it-IT" sz="1900" dirty="0" smtClean="0">
                <a:latin typeface="Calibri" panose="020F0502020204030204" pitchFamily="34" charset="0"/>
              </a:rPr>
              <a:t>In 2017</a:t>
            </a:r>
            <a:r>
              <a:rPr lang="it-IT" sz="1900" dirty="0">
                <a:latin typeface="Calibri" panose="020F0502020204030204" pitchFamily="34" charset="0"/>
              </a:rPr>
              <a:t>:</a:t>
            </a:r>
            <a:r>
              <a:rPr lang="it-IT" sz="1900" dirty="0" smtClean="0">
                <a:latin typeface="Calibri" panose="020F0502020204030204" pitchFamily="34" charset="0"/>
              </a:rPr>
              <a:t> </a:t>
            </a:r>
            <a:r>
              <a:rPr lang="it-IT" sz="1900" b="1" dirty="0" err="1" smtClean="0">
                <a:latin typeface="Calibri" panose="020F0502020204030204" pitchFamily="34" charset="0"/>
              </a:rPr>
              <a:t>experimental</a:t>
            </a:r>
            <a:r>
              <a:rPr lang="it-IT" sz="1900" b="1" dirty="0" smtClean="0">
                <a:latin typeface="Calibri" panose="020F0502020204030204" pitchFamily="34" charset="0"/>
              </a:rPr>
              <a:t> </a:t>
            </a:r>
            <a:r>
              <a:rPr lang="it-IT" sz="1900" b="1" dirty="0">
                <a:latin typeface="Calibri" panose="020F0502020204030204" pitchFamily="34" charset="0"/>
              </a:rPr>
              <a:t>s</a:t>
            </a:r>
            <a:r>
              <a:rPr lang="it-IT" sz="1900" b="1" dirty="0" smtClean="0">
                <a:latin typeface="Calibri" panose="020F0502020204030204" pitchFamily="34" charset="0"/>
              </a:rPr>
              <a:t>et up</a:t>
            </a:r>
            <a:r>
              <a:rPr lang="it-IT" sz="1900" dirty="0" smtClean="0">
                <a:latin typeface="Calibri" panose="020F0502020204030204" pitchFamily="34" charset="0"/>
              </a:rPr>
              <a:t>: </a:t>
            </a:r>
            <a:r>
              <a:rPr lang="it-IT" sz="1900" b="1" dirty="0" err="1" smtClean="0">
                <a:latin typeface="Calibri" panose="020F0502020204030204" pitchFamily="34" charset="0"/>
              </a:rPr>
              <a:t>sequential</a:t>
            </a:r>
            <a:r>
              <a:rPr lang="it-IT" sz="1900" b="1" dirty="0" smtClean="0">
                <a:latin typeface="Calibri" panose="020F0502020204030204" pitchFamily="34" charset="0"/>
              </a:rPr>
              <a:t> </a:t>
            </a:r>
            <a:r>
              <a:rPr lang="en-US" sz="1900" b="1" dirty="0">
                <a:latin typeface="Calibri" panose="020F0502020204030204" pitchFamily="34" charset="0"/>
              </a:rPr>
              <a:t>web</a:t>
            </a:r>
            <a:r>
              <a:rPr lang="it-IT" sz="1900" b="1" dirty="0" smtClean="0">
                <a:latin typeface="Calibri" panose="020F0502020204030204" pitchFamily="34" charset="0"/>
              </a:rPr>
              <a:t>/PAPI (MM) </a:t>
            </a:r>
            <a:r>
              <a:rPr lang="it-IT" sz="1900" dirty="0" smtClean="0">
                <a:latin typeface="Calibri" panose="020F0502020204030204" pitchFamily="34" charset="0"/>
              </a:rPr>
              <a:t>with </a:t>
            </a:r>
            <a:r>
              <a:rPr lang="it-IT" sz="1900" dirty="0">
                <a:latin typeface="Calibri" panose="020F0502020204030204" pitchFamily="34" charset="0"/>
              </a:rPr>
              <a:t>a </a:t>
            </a:r>
            <a:r>
              <a:rPr lang="it-IT" sz="1900" b="1" dirty="0">
                <a:latin typeface="Calibri" panose="020F0502020204030204" pitchFamily="34" charset="0"/>
              </a:rPr>
              <a:t>control </a:t>
            </a:r>
            <a:r>
              <a:rPr lang="it-IT" sz="1900" b="1" dirty="0" smtClean="0">
                <a:latin typeface="Calibri" panose="020F0502020204030204" pitchFamily="34" charset="0"/>
              </a:rPr>
              <a:t>single mode </a:t>
            </a:r>
            <a:r>
              <a:rPr lang="it-IT" sz="1900" dirty="0">
                <a:latin typeface="Calibri" panose="020F0502020204030204" pitchFamily="34" charset="0"/>
              </a:rPr>
              <a:t>sample </a:t>
            </a:r>
            <a:r>
              <a:rPr lang="it-IT" sz="1900" dirty="0" smtClean="0">
                <a:latin typeface="Calibri" panose="020F0502020204030204" pitchFamily="34" charset="0"/>
              </a:rPr>
              <a:t>PAPI (</a:t>
            </a:r>
            <a:r>
              <a:rPr lang="it-IT" sz="1900" b="1" dirty="0" smtClean="0">
                <a:latin typeface="Calibri" panose="020F0502020204030204" pitchFamily="34" charset="0"/>
              </a:rPr>
              <a:t>SM</a:t>
            </a:r>
            <a:r>
              <a:rPr lang="it-IT" sz="1900" dirty="0" smtClean="0">
                <a:latin typeface="Calibri" panose="020F0502020204030204" pitchFamily="34" charset="0"/>
              </a:rPr>
              <a:t>)</a:t>
            </a:r>
          </a:p>
          <a:p>
            <a:pPr marL="615950" lvl="1" indent="-342900">
              <a:buClr>
                <a:srgbClr val="C00000"/>
              </a:buClr>
              <a:buFont typeface="Wingdings" panose="05000000000000000000" pitchFamily="2" charset="2"/>
              <a:buChar char="q"/>
            </a:pPr>
            <a:r>
              <a:rPr lang="en-US" sz="1900" dirty="0">
                <a:latin typeface="Calibri" panose="020F0502020204030204" pitchFamily="34" charset="0"/>
                <a:ea typeface="Arial Unicode MS" pitchFamily="34" charset="-128"/>
                <a:cs typeface="Calibri" panose="020F0502020204030204" pitchFamily="34" charset="0"/>
              </a:rPr>
              <a:t>The selected </a:t>
            </a:r>
            <a:r>
              <a:rPr lang="en-US" sz="1900" b="1" dirty="0">
                <a:latin typeface="Calibri" panose="020F0502020204030204" pitchFamily="34" charset="0"/>
                <a:ea typeface="Arial Unicode MS" pitchFamily="34" charset="-128"/>
                <a:cs typeface="Calibri" panose="020F0502020204030204" pitchFamily="34" charset="0"/>
              </a:rPr>
              <a:t>sample</a:t>
            </a:r>
            <a:r>
              <a:rPr lang="en-US" sz="1900" dirty="0">
                <a:latin typeface="Calibri" panose="020F0502020204030204" pitchFamily="34" charset="0"/>
                <a:ea typeface="Arial Unicode MS" pitchFamily="34" charset="-128"/>
                <a:cs typeface="Calibri" panose="020F0502020204030204" pitchFamily="34" charset="0"/>
              </a:rPr>
              <a:t> of individuals was </a:t>
            </a:r>
            <a:r>
              <a:rPr lang="en-US" sz="1900" b="1" dirty="0">
                <a:latin typeface="Calibri" panose="020F0502020204030204" pitchFamily="34" charset="0"/>
                <a:ea typeface="Arial Unicode MS" pitchFamily="34" charset="-128"/>
                <a:cs typeface="Calibri" panose="020F0502020204030204" pitchFamily="34" charset="0"/>
              </a:rPr>
              <a:t>linked to an administrative data base</a:t>
            </a:r>
            <a:r>
              <a:rPr lang="en-US" sz="1900" dirty="0">
                <a:latin typeface="Calibri" panose="020F0502020204030204" pitchFamily="34" charset="0"/>
                <a:ea typeface="Arial Unicode MS" pitchFamily="34" charset="-128"/>
                <a:cs typeface="Calibri" panose="020F0502020204030204" pitchFamily="34" charset="0"/>
              </a:rPr>
              <a:t> (</a:t>
            </a:r>
            <a:r>
              <a:rPr lang="en-US" sz="1900" dirty="0" err="1">
                <a:latin typeface="Calibri" panose="020F0502020204030204" pitchFamily="34" charset="0"/>
                <a:ea typeface="Arial Unicode MS" pitchFamily="34" charset="-128"/>
                <a:cs typeface="Calibri" panose="020F0502020204030204" pitchFamily="34" charset="0"/>
              </a:rPr>
              <a:t>Archimede</a:t>
            </a:r>
            <a:r>
              <a:rPr lang="en-US" sz="1900" dirty="0">
                <a:latin typeface="Calibri" panose="020F0502020204030204" pitchFamily="34" charset="0"/>
                <a:ea typeface="Arial Unicode MS" pitchFamily="34" charset="-128"/>
                <a:cs typeface="Calibri" panose="020F0502020204030204" pitchFamily="34" charset="0"/>
              </a:rPr>
              <a:t> Project) </a:t>
            </a:r>
            <a:r>
              <a:rPr lang="en-US" sz="1900" dirty="0">
                <a:latin typeface="Calibri" panose="020F0502020204030204" pitchFamily="34" charset="0"/>
              </a:rPr>
              <a:t>through the individual code available from the selection frame </a:t>
            </a:r>
            <a:r>
              <a:rPr lang="en-US" sz="1900" dirty="0" smtClean="0">
                <a:latin typeface="Calibri" panose="020F0502020204030204" pitchFamily="34" charset="0"/>
              </a:rPr>
              <a:t>to obtain external auxiliary variables</a:t>
            </a:r>
            <a:endParaRPr lang="en-US" sz="1900" dirty="0">
              <a:latin typeface="Calibri" panose="020F0502020204030204" pitchFamily="34" charset="0"/>
            </a:endParaRPr>
          </a:p>
          <a:p>
            <a:pPr marL="615950">
              <a:buClr>
                <a:srgbClr val="C00000"/>
              </a:buClr>
              <a:buFont typeface="Wingdings" panose="05000000000000000000" pitchFamily="2" charset="2"/>
              <a:buChar char="q"/>
            </a:pPr>
            <a:endParaRPr lang="it-IT" sz="2000" dirty="0">
              <a:latin typeface="Calibri" panose="020F0502020204030204" pitchFamily="34" charset="0"/>
            </a:endParaRPr>
          </a:p>
        </p:txBody>
      </p:sp>
      <p:sp>
        <p:nvSpPr>
          <p:cNvPr id="5" name="Rectangle 2"/>
          <p:cNvSpPr txBox="1">
            <a:spLocks noChangeArrowheads="1"/>
          </p:cNvSpPr>
          <p:nvPr/>
        </p:nvSpPr>
        <p:spPr bwMode="auto">
          <a:xfrm>
            <a:off x="827340" y="336665"/>
            <a:ext cx="7489825" cy="504825"/>
          </a:xfrm>
          <a:prstGeom prst="rect">
            <a:avLst/>
          </a:prstGeom>
          <a:noFill/>
          <a:ln w="9525">
            <a:noFill/>
            <a:miter lim="800000"/>
            <a:headEnd/>
            <a:tailEnd/>
          </a:ln>
        </p:spPr>
        <p:txBody>
          <a:bodyPr/>
          <a:lstStyle/>
          <a:p>
            <a:pPr algn="ctr" eaLnBrk="0" hangingPunct="0"/>
            <a:r>
              <a:rPr lang="en-GB" altLang="it-IT" sz="2400" b="1" dirty="0" smtClean="0">
                <a:solidFill>
                  <a:srgbClr val="CC0000"/>
                </a:solidFill>
                <a:latin typeface="Calibri" panose="020F0502020204030204" pitchFamily="34" charset="0"/>
                <a:cs typeface="Calibri" panose="020F0502020204030204" pitchFamily="34" charset="0"/>
              </a:rPr>
              <a:t> </a:t>
            </a:r>
            <a:r>
              <a:rPr lang="en-US" altLang="it-IT" sz="2400" b="1" dirty="0" smtClean="0">
                <a:solidFill>
                  <a:srgbClr val="CC0000"/>
                </a:solidFill>
                <a:latin typeface="Calibri" panose="020F0502020204030204" pitchFamily="34" charset="0"/>
                <a:cs typeface="Calibri" panose="020F0502020204030204" pitchFamily="34" charset="0"/>
              </a:rPr>
              <a:t>2. The survey settings and analysis framework</a:t>
            </a:r>
            <a:endParaRPr lang="en-US" altLang="it-IT" sz="2400" b="1" dirty="0">
              <a:solidFill>
                <a:srgbClr val="CC0000"/>
              </a:solidFill>
              <a:latin typeface="Calibri" panose="020F0502020204030204" pitchFamily="34" charset="0"/>
              <a:cs typeface="Calibri" panose="020F0502020204030204" pitchFamily="34" charset="0"/>
            </a:endParaRPr>
          </a:p>
          <a:p>
            <a:pPr algn="ctr" eaLnBrk="0" hangingPunct="0"/>
            <a:endParaRPr lang="en-US" altLang="it-IT" sz="2400" b="1" dirty="0">
              <a:solidFill>
                <a:srgbClr val="CC0000"/>
              </a:solidFill>
              <a:latin typeface="Calibri" panose="020F0502020204030204" pitchFamily="34" charset="0"/>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707988013"/>
      </p:ext>
    </p:extLst>
  </p:cSld>
  <p:clrMapOvr>
    <a:masterClrMapping/>
  </p:clrMapOvr>
  <p:transition advTm="122848"/>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475013" y="1007419"/>
            <a:ext cx="8300852" cy="3301944"/>
          </a:xfrm>
          <a:prstGeom prst="rect">
            <a:avLst/>
          </a:prstGeom>
          <a:noFill/>
          <a:ln>
            <a:miter lim="800000"/>
            <a:headEnd/>
            <a:tailEnd/>
          </a:ln>
        </p:spPr>
        <p:txBody>
          <a:bodyPr/>
          <a:lstStyle/>
          <a:p>
            <a:pPr marL="85725" indent="0" algn="ctr">
              <a:spcAft>
                <a:spcPts val="1800"/>
              </a:spcAft>
              <a:buClr>
                <a:srgbClr val="C00000"/>
              </a:buClr>
              <a:buNone/>
            </a:pPr>
            <a:r>
              <a:rPr lang="en-US" altLang="it-IT" sz="2000" b="1" dirty="0">
                <a:solidFill>
                  <a:schemeClr val="tx2"/>
                </a:solidFill>
                <a:latin typeface="Calibri" panose="020F0502020204030204" pitchFamily="34" charset="0"/>
                <a:cs typeface="Calibri" panose="020F0502020204030204" pitchFamily="34" charset="0"/>
              </a:rPr>
              <a:t>A</a:t>
            </a:r>
            <a:r>
              <a:rPr lang="en-US" altLang="it-IT" sz="2000" b="1" dirty="0" smtClean="0">
                <a:solidFill>
                  <a:schemeClr val="tx2"/>
                </a:solidFill>
                <a:latin typeface="Calibri" panose="020F0502020204030204" pitchFamily="34" charset="0"/>
                <a:cs typeface="Calibri" panose="020F0502020204030204" pitchFamily="34" charset="0"/>
              </a:rPr>
              <a:t>nalysis framework</a:t>
            </a:r>
          </a:p>
          <a:p>
            <a:pPr marL="85725" indent="0">
              <a:spcAft>
                <a:spcPts val="600"/>
              </a:spcAft>
              <a:buClr>
                <a:srgbClr val="C00000"/>
              </a:buClr>
              <a:buNone/>
            </a:pPr>
            <a:r>
              <a:rPr lang="en-US" sz="1900" dirty="0" smtClean="0">
                <a:latin typeface="Calibri" panose="020F0502020204030204" pitchFamily="34" charset="0"/>
                <a:ea typeface="Arial Unicode MS" panose="020B0604020202020204" pitchFamily="34" charset="-128"/>
                <a:cs typeface="Calibri" panose="020F0502020204030204" pitchFamily="34" charset="0"/>
              </a:rPr>
              <a:t>In this </a:t>
            </a:r>
            <a:r>
              <a:rPr lang="en-US" sz="1900" dirty="0">
                <a:latin typeface="Calibri" panose="020F0502020204030204" pitchFamily="34" charset="0"/>
                <a:ea typeface="Arial Unicode MS" panose="020B0604020202020204" pitchFamily="34" charset="-128"/>
                <a:cs typeface="Calibri" panose="020F0502020204030204" pitchFamily="34" charset="0"/>
              </a:rPr>
              <a:t>experimental </a:t>
            </a:r>
            <a:r>
              <a:rPr lang="en-US" sz="1900" dirty="0" smtClean="0">
                <a:latin typeface="Calibri" panose="020F0502020204030204" pitchFamily="34" charset="0"/>
                <a:ea typeface="Arial Unicode MS" panose="020B0604020202020204" pitchFamily="34" charset="-128"/>
                <a:cs typeface="Calibri" panose="020F0502020204030204" pitchFamily="34" charset="0"/>
              </a:rPr>
              <a:t>setting, </a:t>
            </a:r>
            <a:r>
              <a:rPr lang="en-US" sz="1900" dirty="0">
                <a:latin typeface="Calibri" panose="020F0502020204030204" pitchFamily="34" charset="0"/>
                <a:ea typeface="Arial Unicode MS" panose="020B0604020202020204" pitchFamily="34" charset="-128"/>
                <a:cs typeface="Calibri" panose="020F0502020204030204" pitchFamily="34" charset="0"/>
              </a:rPr>
              <a:t>the study is developed on </a:t>
            </a:r>
            <a:r>
              <a:rPr lang="en-US" sz="1900" u="sng" dirty="0">
                <a:latin typeface="Calibri" panose="020F0502020204030204" pitchFamily="34" charset="0"/>
                <a:ea typeface="Arial Unicode MS" panose="020B0604020202020204" pitchFamily="34" charset="-128"/>
                <a:cs typeface="Calibri" panose="020F0502020204030204" pitchFamily="34" charset="0"/>
              </a:rPr>
              <a:t>two main levels of analysis</a:t>
            </a:r>
            <a:endParaRPr lang="en-US" sz="1900" dirty="0" smtClean="0">
              <a:latin typeface="Calibri" panose="020F0502020204030204" pitchFamily="34" charset="0"/>
              <a:ea typeface="Arial Unicode MS" panose="020B0604020202020204" pitchFamily="34" charset="-128"/>
              <a:cs typeface="Calibri" panose="020F0502020204030204" pitchFamily="34" charset="0"/>
            </a:endParaRPr>
          </a:p>
          <a:p>
            <a:pPr marL="450850" lvl="2" indent="-368300">
              <a:buClr>
                <a:srgbClr val="C00000"/>
              </a:buClr>
              <a:buFont typeface="+mj-lt"/>
              <a:buAutoNum type="arabicParenR"/>
            </a:pPr>
            <a:r>
              <a:rPr lang="en-US" sz="19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900" u="sng" dirty="0">
                <a:latin typeface="Calibri" panose="020F0502020204030204" pitchFamily="34" charset="0"/>
                <a:ea typeface="Arial Unicode MS" panose="020B0604020202020204" pitchFamily="34" charset="-128"/>
                <a:cs typeface="Calibri" panose="020F0502020204030204" pitchFamily="34" charset="0"/>
              </a:rPr>
              <a:t>first level </a:t>
            </a:r>
            <a:r>
              <a:rPr lang="en-US" sz="1900" dirty="0">
                <a:latin typeface="Calibri" panose="020F0502020204030204" pitchFamily="34" charset="0"/>
                <a:ea typeface="Arial Unicode MS" panose="020B0604020202020204" pitchFamily="34" charset="-128"/>
                <a:cs typeface="Calibri" panose="020F0502020204030204" pitchFamily="34" charset="0"/>
              </a:rPr>
              <a:t>is based on the </a:t>
            </a:r>
            <a:r>
              <a:rPr lang="en-US" sz="1900" u="sng" dirty="0">
                <a:latin typeface="Calibri" panose="020F0502020204030204" pitchFamily="34" charset="0"/>
                <a:ea typeface="Arial Unicode MS" panose="020B0604020202020204" pitchFamily="34" charset="-128"/>
                <a:cs typeface="Calibri" panose="020F0502020204030204" pitchFamily="34" charset="0"/>
              </a:rPr>
              <a:t>comparison between the two samples </a:t>
            </a:r>
            <a:r>
              <a:rPr lang="en-US" sz="1900" dirty="0">
                <a:latin typeface="Calibri" panose="020F0502020204030204" pitchFamily="34" charset="0"/>
                <a:ea typeface="Arial Unicode MS" panose="020B0604020202020204" pitchFamily="34" charset="-128"/>
                <a:cs typeface="Calibri" panose="020F0502020204030204" pitchFamily="34" charset="0"/>
              </a:rPr>
              <a:t>SM and </a:t>
            </a:r>
            <a:r>
              <a:rPr lang="en-US" sz="1900" dirty="0" smtClean="0">
                <a:latin typeface="Calibri" panose="020F0502020204030204" pitchFamily="34" charset="0"/>
                <a:ea typeface="Arial Unicode MS" panose="020B0604020202020204" pitchFamily="34" charset="-128"/>
                <a:cs typeface="Calibri" panose="020F0502020204030204" pitchFamily="34" charset="0"/>
              </a:rPr>
              <a:t>MM, to evaluate </a:t>
            </a:r>
            <a:r>
              <a:rPr lang="en-US" sz="1900" dirty="0">
                <a:latin typeface="Calibri" panose="020F0502020204030204" pitchFamily="34" charset="0"/>
                <a:ea typeface="Arial Unicode MS" panose="020B0604020202020204" pitchFamily="34" charset="-128"/>
                <a:cs typeface="Calibri" panose="020F0502020204030204" pitchFamily="34" charset="0"/>
              </a:rPr>
              <a:t>the </a:t>
            </a:r>
            <a:r>
              <a:rPr lang="en-US" sz="1900" u="sng" dirty="0">
                <a:latin typeface="Calibri" panose="020F0502020204030204" pitchFamily="34" charset="0"/>
                <a:ea typeface="Arial Unicode MS" panose="020B0604020202020204" pitchFamily="34" charset="-128"/>
                <a:cs typeface="Calibri" panose="020F0502020204030204" pitchFamily="34" charset="0"/>
              </a:rPr>
              <a:t>impact on the estimates </a:t>
            </a:r>
            <a:r>
              <a:rPr lang="en-US" sz="1900" dirty="0">
                <a:latin typeface="Calibri" panose="020F0502020204030204" pitchFamily="34" charset="0"/>
                <a:ea typeface="Arial Unicode MS" panose="020B0604020202020204" pitchFamily="34" charset="-128"/>
                <a:cs typeface="Calibri" panose="020F0502020204030204" pitchFamily="34" charset="0"/>
              </a:rPr>
              <a:t>due to the introduction of </a:t>
            </a:r>
            <a:r>
              <a:rPr lang="en-US" sz="1900" u="sng" dirty="0">
                <a:latin typeface="Calibri" panose="020F0502020204030204" pitchFamily="34" charset="0"/>
                <a:ea typeface="Arial Unicode MS" panose="020B0604020202020204" pitchFamily="34" charset="-128"/>
                <a:cs typeface="Calibri" panose="020F0502020204030204" pitchFamily="34" charset="0"/>
              </a:rPr>
              <a:t>mixed mode</a:t>
            </a:r>
            <a:r>
              <a:rPr lang="en-US" sz="1900" dirty="0">
                <a:latin typeface="Calibri" panose="020F0502020204030204" pitchFamily="34" charset="0"/>
                <a:ea typeface="Arial Unicode MS" panose="020B0604020202020204" pitchFamily="34" charset="-128"/>
                <a:cs typeface="Calibri" panose="020F0502020204030204" pitchFamily="34" charset="0"/>
              </a:rPr>
              <a:t> </a:t>
            </a:r>
            <a:endParaRPr lang="en-US" sz="1900" u="sng" dirty="0" smtClean="0">
              <a:latin typeface="Calibri" panose="020F0502020204030204" pitchFamily="34" charset="0"/>
              <a:ea typeface="Arial Unicode MS" panose="020B0604020202020204" pitchFamily="34" charset="-128"/>
              <a:cs typeface="Calibri" panose="020F0502020204030204" pitchFamily="34" charset="0"/>
            </a:endParaRPr>
          </a:p>
          <a:p>
            <a:pPr marL="628650" lvl="3" indent="-177800" defTabSz="352425">
              <a:buClr>
                <a:srgbClr val="C00000"/>
              </a:buClr>
              <a:buFont typeface="Wingdings" panose="05000000000000000000" pitchFamily="2" charset="2"/>
              <a:buChar char="§"/>
            </a:pPr>
            <a:r>
              <a:rPr lang="en-GB" sz="1900" u="sng" dirty="0">
                <a:latin typeface="Calibri" panose="020F0502020204030204" pitchFamily="34" charset="0"/>
                <a:ea typeface="Arial Unicode MS" panose="020B0604020202020204" pitchFamily="34" charset="-128"/>
                <a:cs typeface="Calibri" panose="020F0502020204030204" pitchFamily="34" charset="0"/>
              </a:rPr>
              <a:t>tests</a:t>
            </a:r>
            <a:r>
              <a:rPr lang="en-GB" sz="1900" dirty="0">
                <a:latin typeface="Calibri" panose="020F0502020204030204" pitchFamily="34" charset="0"/>
                <a:ea typeface="Arial Unicode MS" panose="020B0604020202020204" pitchFamily="34" charset="-128"/>
                <a:cs typeface="Calibri" panose="020F0502020204030204" pitchFamily="34" charset="0"/>
              </a:rPr>
              <a:t> were performed on the </a:t>
            </a:r>
            <a:r>
              <a:rPr lang="en-GB" sz="1900" u="sng" dirty="0">
                <a:latin typeface="Calibri" panose="020F0502020204030204" pitchFamily="34" charset="0"/>
                <a:ea typeface="Arial Unicode MS" panose="020B0604020202020204" pitchFamily="34" charset="-128"/>
                <a:cs typeface="Calibri" panose="020F0502020204030204" pitchFamily="34" charset="0"/>
              </a:rPr>
              <a:t>differences</a:t>
            </a:r>
            <a:r>
              <a:rPr lang="en-GB" sz="1900" dirty="0">
                <a:latin typeface="Calibri" panose="020F0502020204030204" pitchFamily="34" charset="0"/>
                <a:ea typeface="Arial Unicode MS" panose="020B0604020202020204" pitchFamily="34" charset="-128"/>
                <a:cs typeface="Calibri" panose="020F0502020204030204" pitchFamily="34" charset="0"/>
              </a:rPr>
              <a:t> in the estimates </a:t>
            </a:r>
            <a:r>
              <a:rPr lang="en-GB" sz="1900" dirty="0" smtClean="0">
                <a:latin typeface="Calibri" panose="020F0502020204030204" pitchFamily="34" charset="0"/>
                <a:ea typeface="Arial Unicode MS" panose="020B0604020202020204" pitchFamily="34" charset="-128"/>
                <a:cs typeface="Calibri" panose="020F0502020204030204" pitchFamily="34" charset="0"/>
              </a:rPr>
              <a:t>from the </a:t>
            </a:r>
            <a:r>
              <a:rPr lang="en-GB" sz="1900" dirty="0">
                <a:latin typeface="Calibri" panose="020F0502020204030204" pitchFamily="34" charset="0"/>
                <a:ea typeface="Arial Unicode MS" panose="020B0604020202020204" pitchFamily="34" charset="-128"/>
                <a:cs typeface="Calibri" panose="020F0502020204030204" pitchFamily="34" charset="0"/>
              </a:rPr>
              <a:t>two sample, SM and </a:t>
            </a:r>
            <a:r>
              <a:rPr lang="en-GB" sz="1900" dirty="0" smtClean="0">
                <a:latin typeface="Calibri" panose="020F0502020204030204" pitchFamily="34" charset="0"/>
                <a:ea typeface="Arial Unicode MS" panose="020B0604020202020204" pitchFamily="34" charset="-128"/>
                <a:cs typeface="Calibri" panose="020F0502020204030204" pitchFamily="34" charset="0"/>
              </a:rPr>
              <a:t>MM</a:t>
            </a:r>
          </a:p>
          <a:p>
            <a:pPr marL="628650" lvl="3" indent="-177800" defTabSz="352425">
              <a:buClr>
                <a:srgbClr val="C00000"/>
              </a:buClr>
              <a:buFont typeface="Wingdings" panose="05000000000000000000" pitchFamily="2" charset="2"/>
              <a:buChar char="§"/>
            </a:pPr>
            <a:r>
              <a:rPr lang="en-GB" sz="1900" dirty="0" smtClean="0">
                <a:latin typeface="Calibri" panose="020F0502020204030204" pitchFamily="34" charset="0"/>
                <a:ea typeface="Arial Unicode MS" panose="020B0604020202020204" pitchFamily="34" charset="-128"/>
                <a:cs typeface="Calibri" panose="020F0502020204030204" pitchFamily="34" charset="0"/>
              </a:rPr>
              <a:t>analyses </a:t>
            </a:r>
            <a:r>
              <a:rPr lang="en-GB" sz="1900" dirty="0">
                <a:latin typeface="Calibri" panose="020F0502020204030204" pitchFamily="34" charset="0"/>
                <a:ea typeface="Arial Unicode MS" panose="020B0604020202020204" pitchFamily="34" charset="-128"/>
                <a:cs typeface="Calibri" panose="020F0502020204030204" pitchFamily="34" charset="0"/>
              </a:rPr>
              <a:t>were conducted to </a:t>
            </a:r>
            <a:r>
              <a:rPr lang="en-GB" sz="1900" u="sng" dirty="0">
                <a:latin typeface="Calibri" panose="020F0502020204030204" pitchFamily="34" charset="0"/>
                <a:ea typeface="Arial Unicode MS" panose="020B0604020202020204" pitchFamily="34" charset="-128"/>
                <a:cs typeface="Calibri" panose="020F0502020204030204" pitchFamily="34" charset="0"/>
              </a:rPr>
              <a:t>study the bias </a:t>
            </a:r>
            <a:r>
              <a:rPr lang="en-GB" sz="1900" dirty="0">
                <a:latin typeface="Calibri" panose="020F0502020204030204" pitchFamily="34" charset="0"/>
                <a:ea typeface="Arial Unicode MS" panose="020B0604020202020204" pitchFamily="34" charset="-128"/>
                <a:cs typeface="Calibri" panose="020F0502020204030204" pitchFamily="34" charset="0"/>
              </a:rPr>
              <a:t>caused by the </a:t>
            </a:r>
            <a:r>
              <a:rPr lang="en-GB" sz="1900" u="sng" dirty="0">
                <a:latin typeface="Calibri" panose="020F0502020204030204" pitchFamily="34" charset="0"/>
                <a:ea typeface="Arial Unicode MS" panose="020B0604020202020204" pitchFamily="34" charset="-128"/>
                <a:cs typeface="Calibri" panose="020F0502020204030204" pitchFamily="34" charset="0"/>
              </a:rPr>
              <a:t>total nonresponse </a:t>
            </a:r>
            <a:r>
              <a:rPr lang="en-GB" sz="1900" dirty="0">
                <a:latin typeface="Calibri" panose="020F0502020204030204" pitchFamily="34" charset="0"/>
                <a:ea typeface="Arial Unicode MS" panose="020B0604020202020204" pitchFamily="34" charset="-128"/>
                <a:cs typeface="Calibri" panose="020F0502020204030204" pitchFamily="34" charset="0"/>
              </a:rPr>
              <a:t>in the two </a:t>
            </a:r>
            <a:r>
              <a:rPr lang="en-GB" sz="1900" dirty="0" smtClean="0">
                <a:latin typeface="Calibri" panose="020F0502020204030204" pitchFamily="34" charset="0"/>
                <a:ea typeface="Arial Unicode MS" panose="020B0604020202020204" pitchFamily="34" charset="-128"/>
                <a:cs typeface="Calibri" panose="020F0502020204030204" pitchFamily="34" charset="0"/>
              </a:rPr>
              <a:t>samples </a:t>
            </a:r>
          </a:p>
          <a:p>
            <a:pPr marL="1162050" lvl="4" indent="-266700" defTabSz="352425">
              <a:buClr>
                <a:srgbClr val="C00000"/>
              </a:buClr>
              <a:buFont typeface="Wingdings" panose="05000000000000000000" pitchFamily="2" charset="2"/>
              <a:buChar char="ü"/>
            </a:pPr>
            <a:r>
              <a:rPr lang="en-GB" sz="1900" u="sng" dirty="0" smtClean="0">
                <a:latin typeface="Calibri" panose="020F0502020204030204" pitchFamily="34" charset="0"/>
                <a:ea typeface="Arial Unicode MS" panose="020B0604020202020204" pitchFamily="34" charset="-128"/>
                <a:cs typeface="Calibri" panose="020F0502020204030204" pitchFamily="34" charset="0"/>
              </a:rPr>
              <a:t>Total </a:t>
            </a:r>
            <a:r>
              <a:rPr lang="en-GB" sz="1900" u="sng" dirty="0">
                <a:latin typeface="Calibri" panose="020F0502020204030204" pitchFamily="34" charset="0"/>
                <a:ea typeface="Arial Unicode MS" panose="020B0604020202020204" pitchFamily="34" charset="-128"/>
                <a:cs typeface="Calibri" panose="020F0502020204030204" pitchFamily="34" charset="0"/>
              </a:rPr>
              <a:t>response </a:t>
            </a:r>
            <a:r>
              <a:rPr lang="en-GB" sz="1900" u="sng" dirty="0" smtClean="0">
                <a:latin typeface="Calibri" panose="020F0502020204030204" pitchFamily="34" charset="0"/>
                <a:ea typeface="Arial Unicode MS" panose="020B0604020202020204" pitchFamily="34" charset="-128"/>
                <a:cs typeface="Calibri" panose="020F0502020204030204" pitchFamily="34" charset="0"/>
              </a:rPr>
              <a:t>rates and indicators </a:t>
            </a:r>
            <a:r>
              <a:rPr lang="en-GB" sz="1900" u="sng" dirty="0">
                <a:latin typeface="Calibri" panose="020F0502020204030204" pitchFamily="34" charset="0"/>
                <a:ea typeface="Arial Unicode MS" panose="020B0604020202020204" pitchFamily="34" charset="-128"/>
                <a:cs typeface="Calibri" panose="020F0502020204030204" pitchFamily="34" charset="0"/>
              </a:rPr>
              <a:t>of </a:t>
            </a:r>
            <a:r>
              <a:rPr lang="en-GB" sz="1900" u="sng" dirty="0" smtClean="0">
                <a:latin typeface="Calibri" panose="020F0502020204030204" pitchFamily="34" charset="0"/>
                <a:ea typeface="Arial Unicode MS" panose="020B0604020202020204" pitchFamily="34" charset="-128"/>
                <a:cs typeface="Calibri" panose="020F0502020204030204" pitchFamily="34" charset="0"/>
              </a:rPr>
              <a:t>response representativeness </a:t>
            </a:r>
            <a:r>
              <a:rPr lang="en-GB" sz="1900" dirty="0">
                <a:latin typeface="Calibri" panose="020F0502020204030204" pitchFamily="34" charset="0"/>
                <a:ea typeface="Arial Unicode MS" panose="020B0604020202020204" pitchFamily="34" charset="-128"/>
                <a:cs typeface="Calibri" panose="020F0502020204030204" pitchFamily="34" charset="0"/>
              </a:rPr>
              <a:t>were </a:t>
            </a:r>
            <a:r>
              <a:rPr lang="en-GB" sz="1900" dirty="0" smtClean="0">
                <a:latin typeface="Calibri" panose="020F0502020204030204" pitchFamily="34" charset="0"/>
                <a:ea typeface="Arial Unicode MS" panose="020B0604020202020204" pitchFamily="34" charset="-128"/>
                <a:cs typeface="Calibri" panose="020F0502020204030204" pitchFamily="34" charset="0"/>
              </a:rPr>
              <a:t>evaluated in </a:t>
            </a:r>
            <a:r>
              <a:rPr lang="en-GB" sz="1900" dirty="0">
                <a:latin typeface="Calibri" panose="020F0502020204030204" pitchFamily="34" charset="0"/>
                <a:ea typeface="Arial Unicode MS" panose="020B0604020202020204" pitchFamily="34" charset="-128"/>
                <a:cs typeface="Calibri" panose="020F0502020204030204" pitchFamily="34" charset="0"/>
              </a:rPr>
              <a:t>order to identify differences (especially in terms of magnitude of the bias) that could </a:t>
            </a:r>
            <a:r>
              <a:rPr lang="en-GB" sz="1900" dirty="0" smtClean="0">
                <a:latin typeface="Calibri" panose="020F0502020204030204" pitchFamily="34" charset="0"/>
                <a:ea typeface="Arial Unicode MS" panose="020B0604020202020204" pitchFamily="34" charset="-128"/>
                <a:cs typeface="Calibri" panose="020F0502020204030204" pitchFamily="34" charset="0"/>
              </a:rPr>
              <a:t>explain  </a:t>
            </a:r>
            <a:r>
              <a:rPr lang="en-GB" sz="1900" dirty="0">
                <a:latin typeface="Calibri" panose="020F0502020204030204" pitchFamily="34" charset="0"/>
                <a:ea typeface="Arial Unicode MS" panose="020B0604020202020204" pitchFamily="34" charset="-128"/>
                <a:cs typeface="Calibri" panose="020F0502020204030204" pitchFamily="34" charset="0"/>
              </a:rPr>
              <a:t>the differences in the estimates of the survey produced with the SM and MM </a:t>
            </a:r>
            <a:r>
              <a:rPr lang="en-GB" sz="1900" dirty="0" smtClean="0">
                <a:latin typeface="Calibri" panose="020F0502020204030204" pitchFamily="34" charset="0"/>
                <a:ea typeface="Arial Unicode MS" panose="020B0604020202020204" pitchFamily="34" charset="-128"/>
                <a:cs typeface="Calibri" panose="020F0502020204030204" pitchFamily="34" charset="0"/>
              </a:rPr>
              <a:t>samples</a:t>
            </a:r>
            <a:r>
              <a:rPr lang="en-US" sz="1900" dirty="0" smtClean="0">
                <a:latin typeface="Calibri" panose="020F0502020204030204" pitchFamily="34" charset="0"/>
                <a:ea typeface="Arial Unicode MS" panose="020B0604020202020204" pitchFamily="34" charset="-128"/>
                <a:cs typeface="Calibri" panose="020F0502020204030204" pitchFamily="34" charset="0"/>
              </a:rPr>
              <a:t> </a:t>
            </a:r>
            <a:endParaRPr lang="it-IT" sz="19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5" name="Rectangle 2"/>
          <p:cNvSpPr txBox="1">
            <a:spLocks noChangeArrowheads="1"/>
          </p:cNvSpPr>
          <p:nvPr/>
        </p:nvSpPr>
        <p:spPr bwMode="auto">
          <a:xfrm>
            <a:off x="269215" y="336666"/>
            <a:ext cx="8731910" cy="375854"/>
          </a:xfrm>
          <a:prstGeom prst="rect">
            <a:avLst/>
          </a:prstGeom>
          <a:noFill/>
          <a:ln w="9525">
            <a:noFill/>
            <a:miter lim="800000"/>
            <a:headEnd/>
            <a:tailEnd/>
          </a:ln>
        </p:spPr>
        <p:txBody>
          <a:bodyPr/>
          <a:lstStyle/>
          <a:p>
            <a:pPr algn="r" eaLnBrk="0" hangingPunct="0"/>
            <a:r>
              <a:rPr lang="en-US" altLang="it-IT" b="1" dirty="0">
                <a:solidFill>
                  <a:srgbClr val="CC0000"/>
                </a:solidFill>
                <a:latin typeface="Calibri" panose="020F0502020204030204" pitchFamily="34" charset="0"/>
                <a:cs typeface="Calibri" panose="020F0502020204030204" pitchFamily="34" charset="0"/>
              </a:rPr>
              <a:t>2. S</a:t>
            </a:r>
            <a:r>
              <a:rPr lang="en-US" altLang="it-IT" b="1" dirty="0" smtClean="0">
                <a:solidFill>
                  <a:srgbClr val="CC0000"/>
                </a:solidFill>
                <a:latin typeface="Calibri" panose="020F0502020204030204" pitchFamily="34" charset="0"/>
                <a:cs typeface="Calibri" panose="020F0502020204030204" pitchFamily="34" charset="0"/>
              </a:rPr>
              <a:t>urvey </a:t>
            </a:r>
            <a:r>
              <a:rPr lang="en-US" altLang="it-IT" b="1" dirty="0">
                <a:solidFill>
                  <a:srgbClr val="CC0000"/>
                </a:solidFill>
                <a:latin typeface="Calibri" panose="020F0502020204030204" pitchFamily="34" charset="0"/>
                <a:cs typeface="Calibri" panose="020F0502020204030204" pitchFamily="34" charset="0"/>
              </a:rPr>
              <a:t>settings and analysis framework</a:t>
            </a:r>
            <a:endParaRPr lang="en-US" altLang="it-IT" b="1" dirty="0">
              <a:solidFill>
                <a:srgbClr val="7030A0"/>
              </a:solidFill>
              <a:latin typeface="Calibri" panose="020F0502020204030204" pitchFamily="34" charset="0"/>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473433569"/>
      </p:ext>
    </p:extLst>
  </p:cSld>
  <p:clrMapOvr>
    <a:masterClrMapping/>
  </p:clrMapOvr>
  <p:transition advTm="122848"/>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269215" y="749143"/>
            <a:ext cx="8506650" cy="4798248"/>
          </a:xfrm>
          <a:prstGeom prst="rect">
            <a:avLst/>
          </a:prstGeom>
          <a:noFill/>
          <a:ln>
            <a:miter lim="800000"/>
            <a:headEnd/>
            <a:tailEnd/>
          </a:ln>
        </p:spPr>
        <p:txBody>
          <a:bodyPr/>
          <a:lstStyle/>
          <a:p>
            <a:pPr marL="82550" lvl="2" indent="0">
              <a:spcAft>
                <a:spcPts val="1200"/>
              </a:spcAft>
              <a:buClr>
                <a:srgbClr val="C00000"/>
              </a:buClr>
              <a:buNone/>
            </a:pPr>
            <a:r>
              <a:rPr lang="en-US" altLang="it-IT" sz="1800" b="1" dirty="0">
                <a:solidFill>
                  <a:schemeClr val="tx2"/>
                </a:solidFill>
                <a:latin typeface="Calibri" panose="020F0502020204030204" pitchFamily="34" charset="0"/>
                <a:cs typeface="Calibri" panose="020F0502020204030204" pitchFamily="34" charset="0"/>
              </a:rPr>
              <a:t>Analysis framework</a:t>
            </a:r>
          </a:p>
          <a:p>
            <a:pPr marL="450850" lvl="2" indent="-368300">
              <a:buClr>
                <a:srgbClr val="C00000"/>
              </a:buClr>
              <a:buFont typeface="+mj-lt"/>
              <a:buAutoNum type="arabicParenR" startAt="2"/>
            </a:pPr>
            <a:r>
              <a:rPr lang="en-US" sz="19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900" u="sng" dirty="0">
                <a:latin typeface="Calibri" panose="020F0502020204030204" pitchFamily="34" charset="0"/>
                <a:ea typeface="Arial Unicode MS" panose="020B0604020202020204" pitchFamily="34" charset="-128"/>
                <a:cs typeface="Calibri" panose="020F0502020204030204" pitchFamily="34" charset="0"/>
              </a:rPr>
              <a:t>second </a:t>
            </a:r>
            <a:r>
              <a:rPr lang="en-US" sz="1900" u="sng" dirty="0" smtClean="0">
                <a:latin typeface="Calibri" panose="020F0502020204030204" pitchFamily="34" charset="0"/>
                <a:ea typeface="Arial Unicode MS" panose="020B0604020202020204" pitchFamily="34" charset="-128"/>
                <a:cs typeface="Calibri" panose="020F0502020204030204" pitchFamily="34" charset="0"/>
              </a:rPr>
              <a:t>level</a:t>
            </a:r>
            <a:r>
              <a:rPr lang="en-US" sz="1900" dirty="0" smtClean="0">
                <a:latin typeface="Calibri" panose="020F0502020204030204" pitchFamily="34" charset="0"/>
                <a:ea typeface="Arial Unicode MS" panose="020B0604020202020204" pitchFamily="34" charset="-128"/>
                <a:cs typeface="Calibri" panose="020F0502020204030204" pitchFamily="34" charset="0"/>
              </a:rPr>
              <a:t> investigates </a:t>
            </a:r>
            <a:r>
              <a:rPr lang="en-US" sz="1900" u="sng" dirty="0">
                <a:latin typeface="Calibri" panose="020F0502020204030204" pitchFamily="34" charset="0"/>
                <a:ea typeface="Arial Unicode MS" panose="020B0604020202020204" pitchFamily="34" charset="-128"/>
                <a:cs typeface="Calibri" panose="020F0502020204030204" pitchFamily="34" charset="0"/>
              </a:rPr>
              <a:t>the mode effect </a:t>
            </a:r>
            <a:r>
              <a:rPr lang="en-US" sz="1900" dirty="0">
                <a:latin typeface="Calibri" panose="020F0502020204030204" pitchFamily="34" charset="0"/>
                <a:ea typeface="Arial Unicode MS" panose="020B0604020202020204" pitchFamily="34" charset="-128"/>
                <a:cs typeface="Calibri" panose="020F0502020204030204" pitchFamily="34" charset="0"/>
              </a:rPr>
              <a:t>(selection and measurement) of the samples of respondents web and PAPI in the MM design, </a:t>
            </a:r>
            <a:r>
              <a:rPr lang="en-US" sz="1900" dirty="0" smtClean="0">
                <a:latin typeface="Calibri" panose="020F0502020204030204" pitchFamily="34" charset="0"/>
                <a:ea typeface="Arial Unicode MS" panose="020B0604020202020204" pitchFamily="34" charset="-128"/>
                <a:cs typeface="Calibri" panose="020F0502020204030204" pitchFamily="34" charset="0"/>
              </a:rPr>
              <a:t>to </a:t>
            </a:r>
            <a:r>
              <a:rPr lang="en-US" sz="1900" dirty="0">
                <a:latin typeface="Calibri" panose="020F0502020204030204" pitchFamily="34" charset="0"/>
                <a:ea typeface="Arial Unicode MS" panose="020B0604020202020204" pitchFamily="34" charset="-128"/>
                <a:cs typeface="Calibri" panose="020F0502020204030204" pitchFamily="34" charset="0"/>
              </a:rPr>
              <a:t>analyze </a:t>
            </a:r>
            <a:r>
              <a:rPr lang="en-US" sz="19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900" u="sng" dirty="0">
                <a:latin typeface="Calibri" panose="020F0502020204030204" pitchFamily="34" charset="0"/>
                <a:ea typeface="Arial Unicode MS" panose="020B0604020202020204" pitchFamily="34" charset="-128"/>
                <a:cs typeface="Calibri" panose="020F0502020204030204" pitchFamily="34" charset="0"/>
              </a:rPr>
              <a:t>reasons that determine significant differences </a:t>
            </a:r>
            <a:r>
              <a:rPr lang="en-US" sz="1900" dirty="0">
                <a:latin typeface="Calibri" panose="020F0502020204030204" pitchFamily="34" charset="0"/>
                <a:ea typeface="Arial Unicode MS" panose="020B0604020202020204" pitchFamily="34" charset="-128"/>
                <a:cs typeface="Calibri" panose="020F0502020204030204" pitchFamily="34" charset="0"/>
              </a:rPr>
              <a:t>in the </a:t>
            </a:r>
            <a:r>
              <a:rPr lang="en-US" sz="1900" dirty="0" smtClean="0">
                <a:latin typeface="Calibri" panose="020F0502020204030204" pitchFamily="34" charset="0"/>
                <a:ea typeface="Arial Unicode MS" panose="020B0604020202020204" pitchFamily="34" charset="-128"/>
                <a:cs typeface="Calibri" panose="020F0502020204030204" pitchFamily="34" charset="0"/>
              </a:rPr>
              <a:t>estimates</a:t>
            </a:r>
          </a:p>
          <a:p>
            <a:pPr marL="793750" lvl="3" indent="-342900" defTabSz="352425">
              <a:buClr>
                <a:srgbClr val="C00000"/>
              </a:buClr>
              <a:buFont typeface="Wingdings" panose="05000000000000000000" pitchFamily="2" charset="2"/>
              <a:buChar char="ü"/>
            </a:pPr>
            <a:r>
              <a:rPr lang="en-GB" sz="1900" dirty="0">
                <a:latin typeface="Calibri" panose="020F0502020204030204" pitchFamily="34" charset="0"/>
                <a:ea typeface="Arial Unicode MS" panose="020B0604020202020204" pitchFamily="34" charset="-128"/>
                <a:cs typeface="Calibri" panose="020F0502020204030204" pitchFamily="34" charset="0"/>
              </a:rPr>
              <a:t>analysis of the mode effect </a:t>
            </a:r>
            <a:r>
              <a:rPr lang="en-GB" sz="1900" dirty="0" smtClean="0">
                <a:latin typeface="Calibri" panose="020F0502020204030204" pitchFamily="34" charset="0"/>
                <a:ea typeface="Arial Unicode MS" panose="020B0604020202020204" pitchFamily="34" charset="-128"/>
                <a:cs typeface="Calibri" panose="020F0502020204030204" pitchFamily="34" charset="0"/>
              </a:rPr>
              <a:t>was </a:t>
            </a:r>
            <a:r>
              <a:rPr lang="en-GB" sz="1900" dirty="0">
                <a:latin typeface="Calibri" panose="020F0502020204030204" pitchFamily="34" charset="0"/>
                <a:ea typeface="Arial Unicode MS" panose="020B0604020202020204" pitchFamily="34" charset="-128"/>
                <a:cs typeface="Calibri" panose="020F0502020204030204" pitchFamily="34" charset="0"/>
              </a:rPr>
              <a:t>carried out </a:t>
            </a:r>
            <a:r>
              <a:rPr lang="en-GB" sz="1900" dirty="0" smtClean="0">
                <a:latin typeface="Calibri" panose="020F0502020204030204" pitchFamily="34" charset="0"/>
                <a:ea typeface="Arial Unicode MS" panose="020B0604020202020204" pitchFamily="34" charset="-128"/>
                <a:cs typeface="Calibri" panose="020F0502020204030204" pitchFamily="34" charset="0"/>
              </a:rPr>
              <a:t>using methods </a:t>
            </a:r>
            <a:r>
              <a:rPr lang="en-GB" sz="1900" dirty="0">
                <a:latin typeface="Calibri" panose="020F0502020204030204" pitchFamily="34" charset="0"/>
                <a:ea typeface="Arial Unicode MS" panose="020B0604020202020204" pitchFamily="34" charset="-128"/>
                <a:cs typeface="Calibri" panose="020F0502020204030204" pitchFamily="34" charset="0"/>
              </a:rPr>
              <a:t>that make the samples of respondents web and PAPI </a:t>
            </a:r>
            <a:r>
              <a:rPr lang="en-GB" sz="1900" dirty="0" smtClean="0">
                <a:latin typeface="Calibri" panose="020F0502020204030204" pitchFamily="34" charset="0"/>
                <a:ea typeface="Arial Unicode MS" panose="020B0604020202020204" pitchFamily="34" charset="-128"/>
                <a:cs typeface="Calibri" panose="020F0502020204030204" pitchFamily="34" charset="0"/>
              </a:rPr>
              <a:t>comparable</a:t>
            </a:r>
          </a:p>
          <a:p>
            <a:pPr marL="1169988" lvl="4" indent="-261938" defTabSz="352425">
              <a:buClr>
                <a:srgbClr val="C00000"/>
              </a:buClr>
              <a:buFont typeface="Wingdings" panose="05000000000000000000" pitchFamily="2" charset="2"/>
              <a:buChar char="§"/>
            </a:pPr>
            <a:r>
              <a:rPr lang="en-GB" sz="1900" dirty="0" smtClean="0">
                <a:latin typeface="Calibri" panose="020F0502020204030204" pitchFamily="34" charset="0"/>
                <a:ea typeface="Arial Unicode MS" panose="020B0604020202020204" pitchFamily="34" charset="-128"/>
                <a:cs typeface="Calibri" panose="020F0502020204030204" pitchFamily="34" charset="0"/>
              </a:rPr>
              <a:t>propensity </a:t>
            </a:r>
            <a:r>
              <a:rPr lang="en-GB" sz="1900" dirty="0">
                <a:latin typeface="Calibri" panose="020F0502020204030204" pitchFamily="34" charset="0"/>
                <a:ea typeface="Arial Unicode MS" panose="020B0604020202020204" pitchFamily="34" charset="-128"/>
                <a:cs typeface="Calibri" panose="020F0502020204030204" pitchFamily="34" charset="0"/>
              </a:rPr>
              <a:t>score </a:t>
            </a:r>
            <a:r>
              <a:rPr lang="en-US" sz="1900" dirty="0">
                <a:latin typeface="Calibri" panose="020F0502020204030204" pitchFamily="34" charset="0"/>
                <a:ea typeface="Arial Unicode MS" panose="020B0604020202020204" pitchFamily="34" charset="-128"/>
                <a:cs typeface="Calibri" panose="020F0502020204030204" pitchFamily="34" charset="0"/>
              </a:rPr>
              <a:t>(Rosenbaum and Rubin, </a:t>
            </a:r>
            <a:r>
              <a:rPr lang="en-US" sz="1900" dirty="0" smtClean="0">
                <a:latin typeface="Calibri" panose="020F0502020204030204" pitchFamily="34" charset="0"/>
                <a:ea typeface="Arial Unicode MS" panose="020B0604020202020204" pitchFamily="34" charset="-128"/>
                <a:cs typeface="Calibri" panose="020F0502020204030204" pitchFamily="34" charset="0"/>
              </a:rPr>
              <a:t>1983)</a:t>
            </a:r>
            <a:r>
              <a:rPr lang="en-GB" sz="1900" dirty="0" smtClean="0">
                <a:latin typeface="Calibri" panose="020F0502020204030204" pitchFamily="34" charset="0"/>
                <a:ea typeface="Arial Unicode MS" panose="020B0604020202020204" pitchFamily="34" charset="-128"/>
                <a:cs typeface="Calibri" panose="020F0502020204030204" pitchFamily="34" charset="0"/>
              </a:rPr>
              <a:t> to estimate the </a:t>
            </a:r>
            <a:r>
              <a:rPr lang="en-GB" sz="1900" dirty="0">
                <a:latin typeface="Calibri" panose="020F0502020204030204" pitchFamily="34" charset="0"/>
                <a:ea typeface="Arial Unicode MS" panose="020B0604020202020204" pitchFamily="34" charset="-128"/>
                <a:cs typeface="Calibri" panose="020F0502020204030204" pitchFamily="34" charset="0"/>
              </a:rPr>
              <a:t>selection effect and the measurement </a:t>
            </a:r>
            <a:r>
              <a:rPr lang="en-GB" sz="1900" dirty="0" smtClean="0">
                <a:latin typeface="Calibri" panose="020F0502020204030204" pitchFamily="34" charset="0"/>
                <a:ea typeface="Arial Unicode MS" panose="020B0604020202020204" pitchFamily="34" charset="-128"/>
                <a:cs typeface="Calibri" panose="020F0502020204030204" pitchFamily="34" charset="0"/>
              </a:rPr>
              <a:t>effect in MM sample</a:t>
            </a:r>
          </a:p>
          <a:p>
            <a:pPr marL="1169988" lvl="4" indent="-261938" defTabSz="352425">
              <a:buClr>
                <a:srgbClr val="C00000"/>
              </a:buClr>
              <a:buFont typeface="Wingdings" panose="05000000000000000000" pitchFamily="2" charset="2"/>
              <a:buChar char="§"/>
            </a:pPr>
            <a:r>
              <a:rPr lang="en-GB" sz="1900" dirty="0" smtClean="0">
                <a:latin typeface="Calibri" panose="020F0502020204030204" pitchFamily="34" charset="0"/>
              </a:rPr>
              <a:t>instrumental </a:t>
            </a:r>
            <a:r>
              <a:rPr lang="en-GB" sz="1900" dirty="0">
                <a:latin typeface="Calibri" panose="020F0502020204030204" pitchFamily="34" charset="0"/>
              </a:rPr>
              <a:t>variable approach proposed by </a:t>
            </a:r>
            <a:r>
              <a:rPr lang="en-GB" sz="1900" dirty="0" err="1">
                <a:latin typeface="Calibri" panose="020F0502020204030204" pitchFamily="34" charset="0"/>
              </a:rPr>
              <a:t>Vannieuwenhuyze</a:t>
            </a:r>
            <a:r>
              <a:rPr lang="en-GB" sz="1900" dirty="0">
                <a:latin typeface="Calibri" panose="020F0502020204030204" pitchFamily="34" charset="0"/>
              </a:rPr>
              <a:t> et al. (</a:t>
            </a:r>
            <a:r>
              <a:rPr lang="en-GB" sz="1900" dirty="0" smtClean="0">
                <a:latin typeface="Calibri" panose="020F0502020204030204" pitchFamily="34" charset="0"/>
              </a:rPr>
              <a:t>2010) has been applied to SM and MM samples, using SM are benchmark mode</a:t>
            </a:r>
            <a:endParaRPr lang="en-GB" sz="1900" dirty="0" smtClean="0">
              <a:latin typeface="Calibri" panose="020F0502020204030204" pitchFamily="34" charset="0"/>
              <a:ea typeface="Arial Unicode MS" panose="020B0604020202020204" pitchFamily="34" charset="-128"/>
              <a:cs typeface="Calibri" panose="020F0502020204030204" pitchFamily="34" charset="0"/>
            </a:endParaRPr>
          </a:p>
          <a:p>
            <a:pPr marL="450850" lvl="1" indent="-368300">
              <a:spcBef>
                <a:spcPts val="1200"/>
              </a:spcBef>
              <a:buClr>
                <a:srgbClr val="C00000"/>
              </a:buClr>
              <a:buFont typeface="Wingdings" panose="05000000000000000000" pitchFamily="2" charset="2"/>
              <a:buChar char="q"/>
            </a:pPr>
            <a:r>
              <a:rPr lang="en-US" sz="1900" dirty="0">
                <a:latin typeface="Calibri" panose="020F0502020204030204" pitchFamily="34" charset="0"/>
                <a:ea typeface="Arial Unicode MS" panose="020B0604020202020204" pitchFamily="34" charset="-128"/>
                <a:cs typeface="Calibri" panose="020F0502020204030204" pitchFamily="34" charset="0"/>
              </a:rPr>
              <a:t>Finally </a:t>
            </a:r>
            <a:r>
              <a:rPr lang="en-US" sz="19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900" dirty="0">
                <a:latin typeface="Calibri" panose="020F0502020204030204" pitchFamily="34" charset="0"/>
                <a:ea typeface="Arial Unicode MS" panose="020B0604020202020204" pitchFamily="34" charset="-128"/>
                <a:cs typeface="Calibri" panose="020F0502020204030204" pitchFamily="34" charset="0"/>
              </a:rPr>
              <a:t>estimates </a:t>
            </a:r>
            <a:r>
              <a:rPr lang="en-US" sz="1900" dirty="0" smtClean="0">
                <a:latin typeface="Calibri" panose="020F0502020204030204" pitchFamily="34" charset="0"/>
                <a:ea typeface="Arial Unicode MS" panose="020B0604020202020204" pitchFamily="34" charset="-128"/>
                <a:cs typeface="Calibri" panose="020F0502020204030204" pitchFamily="34" charset="0"/>
              </a:rPr>
              <a:t>deriving </a:t>
            </a:r>
            <a:r>
              <a:rPr lang="en-US" sz="1900" dirty="0">
                <a:latin typeface="Calibri" panose="020F0502020204030204" pitchFamily="34" charset="0"/>
                <a:ea typeface="Arial Unicode MS" panose="020B0604020202020204" pitchFamily="34" charset="-128"/>
                <a:cs typeface="Calibri" panose="020F0502020204030204" pitchFamily="34" charset="0"/>
              </a:rPr>
              <a:t>from the application of different </a:t>
            </a:r>
            <a:r>
              <a:rPr lang="en-US" sz="1900" dirty="0" smtClean="0">
                <a:latin typeface="Calibri" panose="020F0502020204030204" pitchFamily="34" charset="0"/>
                <a:ea typeface="Arial Unicode MS" panose="020B0604020202020204" pitchFamily="34" charset="-128"/>
                <a:cs typeface="Calibri" panose="020F0502020204030204" pitchFamily="34" charset="0"/>
              </a:rPr>
              <a:t>adjustment methods are compared</a:t>
            </a:r>
          </a:p>
          <a:p>
            <a:pPr marL="895350" lvl="3" indent="-266700" defTabSz="352425">
              <a:buClr>
                <a:srgbClr val="C00000"/>
              </a:buClr>
              <a:buFont typeface="Wingdings" panose="05000000000000000000" pitchFamily="2" charset="2"/>
              <a:buChar char="§"/>
            </a:pPr>
            <a:r>
              <a:rPr lang="en-US" sz="1800" dirty="0" smtClean="0">
                <a:latin typeface="Calibri" panose="020F0502020204030204" pitchFamily="34" charset="0"/>
                <a:ea typeface="Arial Unicode MS" panose="020B0604020202020204" pitchFamily="34" charset="-128"/>
                <a:cs typeface="Calibri" panose="020F0502020204030204" pitchFamily="34" charset="0"/>
              </a:rPr>
              <a:t>Calibration on fixed mode proportions (</a:t>
            </a:r>
            <a:r>
              <a:rPr lang="en-US" sz="1800" dirty="0" err="1" smtClean="0">
                <a:latin typeface="Calibri" panose="020F0502020204030204" pitchFamily="34" charset="0"/>
                <a:ea typeface="Arial Unicode MS" panose="020B0604020202020204" pitchFamily="34" charset="-128"/>
                <a:cs typeface="Calibri" panose="020F0502020204030204" pitchFamily="34" charset="0"/>
              </a:rPr>
              <a:t>Buelens</a:t>
            </a:r>
            <a:r>
              <a:rPr lang="en-US" sz="1800" dirty="0" smtClean="0">
                <a:latin typeface="Calibri" panose="020F0502020204030204" pitchFamily="34" charset="0"/>
                <a:ea typeface="Arial Unicode MS" panose="020B0604020202020204" pitchFamily="34" charset="-128"/>
                <a:cs typeface="Calibri" panose="020F0502020204030204" pitchFamily="34" charset="0"/>
              </a:rPr>
              <a:t> et al 2015)</a:t>
            </a:r>
          </a:p>
          <a:p>
            <a:pPr marL="895350" lvl="3" indent="-266700" defTabSz="352425">
              <a:buClr>
                <a:srgbClr val="C00000"/>
              </a:buClr>
              <a:buFont typeface="Wingdings" panose="05000000000000000000" pitchFamily="2" charset="2"/>
              <a:buChar char="§"/>
            </a:pPr>
            <a:r>
              <a:rPr lang="en-US" sz="1800" dirty="0" smtClean="0">
                <a:latin typeface="Calibri" panose="020F0502020204030204" pitchFamily="34" charset="0"/>
                <a:ea typeface="Arial Unicode MS" panose="020B0604020202020204" pitchFamily="34" charset="-128"/>
                <a:cs typeface="Calibri" panose="020F0502020204030204" pitchFamily="34" charset="0"/>
              </a:rPr>
              <a:t>Calibration using selection effect correction factors (PS)</a:t>
            </a:r>
          </a:p>
          <a:p>
            <a:pPr marL="895350" lvl="3" indent="-266700" defTabSz="352425">
              <a:buClr>
                <a:srgbClr val="C00000"/>
              </a:buClr>
              <a:buFont typeface="Wingdings" panose="05000000000000000000" pitchFamily="2" charset="2"/>
              <a:buChar char="§"/>
            </a:pPr>
            <a:r>
              <a:rPr lang="en-US" sz="1800" dirty="0" smtClean="0">
                <a:latin typeface="Calibri" panose="020F0502020204030204" pitchFamily="34" charset="0"/>
                <a:ea typeface="Arial Unicode MS" panose="020B0604020202020204" pitchFamily="34" charset="-128"/>
                <a:cs typeface="Calibri" panose="020F0502020204030204" pitchFamily="34" charset="0"/>
              </a:rPr>
              <a:t>Standard calibration</a:t>
            </a:r>
            <a:endParaRPr lang="en-US" sz="18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5" name="Rectangle 2"/>
          <p:cNvSpPr txBox="1">
            <a:spLocks noChangeArrowheads="1"/>
          </p:cNvSpPr>
          <p:nvPr/>
        </p:nvSpPr>
        <p:spPr bwMode="auto">
          <a:xfrm>
            <a:off x="269215" y="336666"/>
            <a:ext cx="8731910" cy="375854"/>
          </a:xfrm>
          <a:prstGeom prst="rect">
            <a:avLst/>
          </a:prstGeom>
          <a:noFill/>
          <a:ln w="9525">
            <a:noFill/>
            <a:miter lim="800000"/>
            <a:headEnd/>
            <a:tailEnd/>
          </a:ln>
        </p:spPr>
        <p:txBody>
          <a:bodyPr/>
          <a:lstStyle/>
          <a:p>
            <a:pPr algn="r" eaLnBrk="0" hangingPunct="0"/>
            <a:r>
              <a:rPr lang="en-US" altLang="it-IT" b="1" dirty="0">
                <a:solidFill>
                  <a:srgbClr val="CC0000"/>
                </a:solidFill>
                <a:latin typeface="Calibri" panose="020F0502020204030204" pitchFamily="34" charset="0"/>
                <a:cs typeface="Calibri" panose="020F0502020204030204" pitchFamily="34" charset="0"/>
              </a:rPr>
              <a:t>2. S</a:t>
            </a:r>
            <a:r>
              <a:rPr lang="en-US" altLang="it-IT" b="1" dirty="0" smtClean="0">
                <a:solidFill>
                  <a:srgbClr val="CC0000"/>
                </a:solidFill>
                <a:latin typeface="Calibri" panose="020F0502020204030204" pitchFamily="34" charset="0"/>
                <a:cs typeface="Calibri" panose="020F0502020204030204" pitchFamily="34" charset="0"/>
              </a:rPr>
              <a:t>urvey </a:t>
            </a:r>
            <a:r>
              <a:rPr lang="en-US" altLang="it-IT" b="1" dirty="0">
                <a:solidFill>
                  <a:srgbClr val="CC0000"/>
                </a:solidFill>
                <a:latin typeface="Calibri" panose="020F0502020204030204" pitchFamily="34" charset="0"/>
                <a:cs typeface="Calibri" panose="020F0502020204030204" pitchFamily="34" charset="0"/>
              </a:rPr>
              <a:t>settings and analysis framework</a:t>
            </a:r>
            <a:endParaRPr lang="en-US" altLang="it-IT" b="1" dirty="0">
              <a:solidFill>
                <a:srgbClr val="7030A0"/>
              </a:solidFill>
              <a:latin typeface="Calibri" panose="020F0502020204030204" pitchFamily="34" charset="0"/>
              <a:cs typeface="Calibri" panose="020F0502020204030204" pitchFamily="34" charset="0"/>
            </a:endParaRPr>
          </a:p>
        </p:txBody>
      </p:sp>
      <p:sp>
        <p:nvSpPr>
          <p:cNvPr id="4" name="CasellaDiTesto 3"/>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202823063"/>
      </p:ext>
    </p:extLst>
  </p:cSld>
  <p:clrMapOvr>
    <a:masterClrMapping/>
  </p:clrMapOvr>
  <p:transition advTm="12284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361951" y="1597493"/>
            <a:ext cx="8686800" cy="4328294"/>
          </a:xfrm>
          <a:prstGeom prst="rect">
            <a:avLst/>
          </a:prstGeom>
          <a:noFill/>
          <a:ln>
            <a:miter lim="800000"/>
            <a:headEnd/>
            <a:tailEnd/>
          </a:ln>
        </p:spPr>
        <p:txBody>
          <a:bodyPr/>
          <a:lstStyle/>
          <a:p>
            <a:pPr marL="361950" indent="-276225">
              <a:buClr>
                <a:srgbClr val="C00000"/>
              </a:buClr>
              <a:buFont typeface="Wingdings" panose="05000000000000000000" pitchFamily="2" charset="2"/>
              <a:buChar char="q"/>
            </a:pPr>
            <a:r>
              <a:rPr lang="en-US" sz="1800" dirty="0">
                <a:latin typeface="Calibri" panose="020F0502020204030204" pitchFamily="34" charset="0"/>
                <a:ea typeface="Arial Unicode MS" panose="020B0604020202020204" pitchFamily="34" charset="-128"/>
                <a:cs typeface="Calibri" panose="020F0502020204030204" pitchFamily="34" charset="0"/>
              </a:rPr>
              <a:t>To evaluate the differences between the estimates of the </a:t>
            </a:r>
            <a:r>
              <a:rPr lang="en-US" sz="1800" dirty="0" smtClean="0">
                <a:latin typeface="Calibri" panose="020F0502020204030204" pitchFamily="34" charset="0"/>
                <a:ea typeface="Arial Unicode MS" panose="020B0604020202020204" pitchFamily="34" charset="-128"/>
                <a:cs typeface="Calibri" panose="020F0502020204030204" pitchFamily="34" charset="0"/>
              </a:rPr>
              <a:t>some parameters </a:t>
            </a:r>
            <a:r>
              <a:rPr lang="en-US" sz="1800" dirty="0">
                <a:latin typeface="Calibri" panose="020F0502020204030204" pitchFamily="34" charset="0"/>
                <a:ea typeface="Arial Unicode MS" panose="020B0604020202020204" pitchFamily="34" charset="-128"/>
                <a:cs typeface="Calibri" panose="020F0502020204030204" pitchFamily="34" charset="0"/>
              </a:rPr>
              <a:t>of interest of the survey, obtained with the mixed and the single mode samples, hypothesis tests were carried out (Martin and Lynn, 2011). </a:t>
            </a:r>
            <a:endParaRPr lang="en-US" sz="1800" dirty="0" smtClean="0">
              <a:latin typeface="Calibri" panose="020F0502020204030204" pitchFamily="34" charset="0"/>
              <a:ea typeface="Arial Unicode MS" panose="020B0604020202020204" pitchFamily="34" charset="-128"/>
              <a:cs typeface="Calibri" panose="020F0502020204030204" pitchFamily="34" charset="0"/>
            </a:endParaRPr>
          </a:p>
          <a:p>
            <a:pPr marL="361950" indent="-276225">
              <a:buClr>
                <a:srgbClr val="C00000"/>
              </a:buClr>
              <a:buFont typeface="Wingdings" panose="05000000000000000000" pitchFamily="2" charset="2"/>
              <a:buChar char="q"/>
            </a:pPr>
            <a:r>
              <a:rPr lang="en-US" sz="1800" dirty="0" smtClean="0">
                <a:latin typeface="Calibri" panose="020F0502020204030204" pitchFamily="34" charset="0"/>
                <a:ea typeface="Arial Unicode MS" panose="020B0604020202020204" pitchFamily="34" charset="-128"/>
                <a:cs typeface="Calibri" panose="020F0502020204030204" pitchFamily="34" charset="0"/>
              </a:rPr>
              <a:t>Test </a:t>
            </a:r>
            <a:r>
              <a:rPr lang="en-US" sz="1800" dirty="0">
                <a:latin typeface="Calibri" panose="020F0502020204030204" pitchFamily="34" charset="0"/>
                <a:ea typeface="Arial Unicode MS" panose="020B0604020202020204" pitchFamily="34" charset="-128"/>
                <a:cs typeface="Calibri" panose="020F0502020204030204" pitchFamily="34" charset="0"/>
              </a:rPr>
              <a:t>of the differences in proportions </a:t>
            </a:r>
            <a:r>
              <a:rPr lang="en-US" sz="1800" dirty="0" smtClean="0">
                <a:latin typeface="Calibri" panose="020F0502020204030204" pitchFamily="34" charset="0"/>
                <a:ea typeface="Arial Unicode MS" panose="020B0604020202020204" pitchFamily="34" charset="-128"/>
                <a:cs typeface="Calibri" panose="020F0502020204030204" pitchFamily="34" charset="0"/>
              </a:rPr>
              <a:t>through </a:t>
            </a:r>
            <a:r>
              <a:rPr lang="en-US" sz="1800" i="1" dirty="0" smtClean="0">
                <a:latin typeface="Calibri" panose="020F0502020204030204" pitchFamily="34" charset="0"/>
                <a:ea typeface="Arial Unicode MS" panose="020B0604020202020204" pitchFamily="34" charset="-128"/>
                <a:cs typeface="Calibri" panose="020F0502020204030204" pitchFamily="34" charset="0"/>
              </a:rPr>
              <a:t>t</a:t>
            </a:r>
            <a:r>
              <a:rPr lang="en-US" sz="1800" dirty="0" smtClean="0">
                <a:latin typeface="Calibri" panose="020F0502020204030204" pitchFamily="34" charset="0"/>
                <a:ea typeface="Arial Unicode MS" panose="020B0604020202020204" pitchFamily="34" charset="-128"/>
                <a:cs typeface="Calibri" panose="020F0502020204030204" pitchFamily="34" charset="0"/>
              </a:rPr>
              <a:t>-test, </a:t>
            </a:r>
            <a:r>
              <a:rPr lang="en-US" sz="1800" dirty="0">
                <a:latin typeface="Calibri" panose="020F0502020204030204" pitchFamily="34" charset="0"/>
                <a:ea typeface="Arial Unicode MS" panose="020B0604020202020204" pitchFamily="34" charset="-128"/>
                <a:cs typeface="Calibri" panose="020F0502020204030204" pitchFamily="34" charset="0"/>
              </a:rPr>
              <a:t>while the independence between the </a:t>
            </a:r>
            <a:r>
              <a:rPr lang="en-US" sz="1800" dirty="0" smtClean="0">
                <a:latin typeface="Calibri" panose="020F0502020204030204" pitchFamily="34" charset="0"/>
                <a:ea typeface="Arial Unicode MS" panose="020B0604020202020204" pitchFamily="34" charset="-128"/>
                <a:cs typeface="Calibri" panose="020F0502020204030204" pitchFamily="34" charset="0"/>
              </a:rPr>
              <a:t>distributions </a:t>
            </a:r>
            <a:r>
              <a:rPr lang="en-US" sz="1800" dirty="0">
                <a:latin typeface="Calibri" panose="020F0502020204030204" pitchFamily="34" charset="0"/>
                <a:ea typeface="Arial Unicode MS" panose="020B0604020202020204" pitchFamily="34" charset="-128"/>
                <a:cs typeface="Calibri" panose="020F0502020204030204" pitchFamily="34" charset="0"/>
              </a:rPr>
              <a:t>were evaluated as a whole through the Chi-square test</a:t>
            </a:r>
            <a:endParaRPr lang="en-US" sz="1800" dirty="0" smtClean="0">
              <a:latin typeface="Calibri" panose="020F0502020204030204" pitchFamily="34" charset="0"/>
              <a:ea typeface="Arial Unicode MS" panose="020B0604020202020204" pitchFamily="34" charset="-128"/>
              <a:cs typeface="Calibri" panose="020F0502020204030204" pitchFamily="34" charset="0"/>
            </a:endParaRPr>
          </a:p>
          <a:p>
            <a:pPr marL="361950" indent="-276225">
              <a:spcBef>
                <a:spcPts val="1200"/>
              </a:spcBef>
              <a:buClr>
                <a:srgbClr val="C00000"/>
              </a:buClr>
              <a:buFont typeface="Wingdings" panose="05000000000000000000" pitchFamily="2" charset="2"/>
              <a:buChar char="q"/>
            </a:pPr>
            <a:r>
              <a:rPr lang="en-US" sz="18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800" dirty="0">
                <a:latin typeface="Calibri" panose="020F0502020204030204" pitchFamily="34" charset="0"/>
                <a:ea typeface="Arial Unicode MS" panose="020B0604020202020204" pitchFamily="34" charset="-128"/>
                <a:cs typeface="Calibri" panose="020F0502020204030204" pitchFamily="34" charset="0"/>
              </a:rPr>
              <a:t>hypothesis tests concerned the following estimates: </a:t>
            </a:r>
            <a:endParaRPr lang="en-US" sz="1800" dirty="0" smtClean="0">
              <a:latin typeface="Calibri" panose="020F0502020204030204" pitchFamily="34" charset="0"/>
              <a:ea typeface="Arial Unicode MS" panose="020B0604020202020204" pitchFamily="34" charset="-128"/>
              <a:cs typeface="Calibri" panose="020F0502020204030204" pitchFamily="34" charset="0"/>
            </a:endParaRPr>
          </a:p>
          <a:p>
            <a:pPr marL="771525" lvl="1">
              <a:spcBef>
                <a:spcPts val="500"/>
              </a:spcBef>
              <a:buClr>
                <a:srgbClr val="C00000"/>
              </a:buClr>
              <a:buFont typeface="Wingdings"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Satisfaction </a:t>
            </a:r>
            <a:r>
              <a:rPr lang="en-US" sz="1600" dirty="0">
                <a:latin typeface="Calibri" panose="020F0502020204030204" pitchFamily="34" charset="0"/>
                <a:ea typeface="Arial Unicode MS" panose="020B0604020202020204" pitchFamily="34" charset="-128"/>
                <a:cs typeface="Calibri" panose="020F0502020204030204" pitchFamily="34" charset="0"/>
              </a:rPr>
              <a:t>for life (Satisfaction</a:t>
            </a:r>
            <a:r>
              <a:rPr lang="en-US" sz="1600" dirty="0" smtClean="0">
                <a:latin typeface="Calibri" panose="020F0502020204030204" pitchFamily="34" charset="0"/>
                <a:ea typeface="Arial Unicode MS" panose="020B0604020202020204" pitchFamily="34" charset="-128"/>
                <a:cs typeface="Calibri" panose="020F0502020204030204" pitchFamily="34" charset="0"/>
              </a:rPr>
              <a:t>)</a:t>
            </a:r>
          </a:p>
          <a:p>
            <a:pPr marL="771525" lvl="1">
              <a:buClr>
                <a:srgbClr val="C00000"/>
              </a:buClr>
              <a:buFont typeface="Wingdings"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Health </a:t>
            </a:r>
            <a:r>
              <a:rPr lang="en-US" sz="1600" dirty="0">
                <a:latin typeface="Calibri" panose="020F0502020204030204" pitchFamily="34" charset="0"/>
                <a:ea typeface="Arial Unicode MS" panose="020B0604020202020204" pitchFamily="34" charset="-128"/>
                <a:cs typeface="Calibri" panose="020F0502020204030204" pitchFamily="34" charset="0"/>
              </a:rPr>
              <a:t>conditions (Health</a:t>
            </a:r>
            <a:r>
              <a:rPr lang="en-US" sz="1600" dirty="0" smtClean="0">
                <a:latin typeface="Calibri" panose="020F0502020204030204" pitchFamily="34" charset="0"/>
                <a:ea typeface="Arial Unicode MS" panose="020B0604020202020204" pitchFamily="34" charset="-128"/>
                <a:cs typeface="Calibri" panose="020F0502020204030204" pitchFamily="34" charset="0"/>
              </a:rPr>
              <a:t>)</a:t>
            </a:r>
          </a:p>
          <a:p>
            <a:pPr marL="771525" lvl="1">
              <a:buClr>
                <a:srgbClr val="C00000"/>
              </a:buClr>
              <a:buFont typeface="Wingdings"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Valuation </a:t>
            </a:r>
            <a:r>
              <a:rPr lang="en-US" sz="1600" dirty="0">
                <a:latin typeface="Calibri" panose="020F0502020204030204" pitchFamily="34" charset="0"/>
                <a:ea typeface="Arial Unicode MS" panose="020B0604020202020204" pitchFamily="34" charset="-128"/>
                <a:cs typeface="Calibri" panose="020F0502020204030204" pitchFamily="34" charset="0"/>
              </a:rPr>
              <a:t>of the economic situation compared to the previous year (</a:t>
            </a:r>
            <a:r>
              <a:rPr lang="en-US" sz="1600" dirty="0" err="1">
                <a:latin typeface="Calibri" panose="020F0502020204030204" pitchFamily="34" charset="0"/>
                <a:ea typeface="Arial Unicode MS" panose="020B0604020202020204" pitchFamily="34" charset="-128"/>
                <a:cs typeface="Calibri" panose="020F0502020204030204" pitchFamily="34" charset="0"/>
              </a:rPr>
              <a:t>EcoSit</a:t>
            </a:r>
            <a:r>
              <a:rPr lang="en-US" sz="1600" dirty="0" smtClean="0">
                <a:latin typeface="Calibri" panose="020F0502020204030204" pitchFamily="34" charset="0"/>
                <a:ea typeface="Arial Unicode MS" panose="020B0604020202020204" pitchFamily="34" charset="-128"/>
                <a:cs typeface="Calibri" panose="020F0502020204030204" pitchFamily="34" charset="0"/>
              </a:rPr>
              <a:t>)</a:t>
            </a:r>
          </a:p>
          <a:p>
            <a:pPr marL="771525" lvl="1">
              <a:buClr>
                <a:srgbClr val="C00000"/>
              </a:buClr>
              <a:buFont typeface="Wingdings"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Reading </a:t>
            </a:r>
            <a:r>
              <a:rPr lang="en-US" sz="1600" dirty="0">
                <a:latin typeface="Calibri" panose="020F0502020204030204" pitchFamily="34" charset="0"/>
                <a:ea typeface="Arial Unicode MS" panose="020B0604020202020204" pitchFamily="34" charset="-128"/>
                <a:cs typeface="Calibri" panose="020F0502020204030204" pitchFamily="34" charset="0"/>
              </a:rPr>
              <a:t>books in the last 12 months (Books</a:t>
            </a:r>
            <a:r>
              <a:rPr lang="en-US" sz="1600" dirty="0" smtClean="0">
                <a:latin typeface="Calibri" panose="020F0502020204030204" pitchFamily="34" charset="0"/>
                <a:ea typeface="Arial Unicode MS" panose="020B0604020202020204" pitchFamily="34" charset="-128"/>
                <a:cs typeface="Calibri" panose="020F0502020204030204" pitchFamily="34" charset="0"/>
              </a:rPr>
              <a:t>)</a:t>
            </a:r>
          </a:p>
          <a:p>
            <a:pPr marL="771525" lvl="1">
              <a:buClr>
                <a:srgbClr val="C00000"/>
              </a:buClr>
              <a:buFont typeface="Wingdings"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Frequency </a:t>
            </a:r>
            <a:r>
              <a:rPr lang="en-US" sz="1600" dirty="0">
                <a:latin typeface="Calibri" panose="020F0502020204030204" pitchFamily="34" charset="0"/>
                <a:ea typeface="Arial Unicode MS" panose="020B0604020202020204" pitchFamily="34" charset="-128"/>
                <a:cs typeface="Calibri" panose="020F0502020204030204" pitchFamily="34" charset="0"/>
              </a:rPr>
              <a:t>of seeing friends (Friends</a:t>
            </a:r>
            <a:r>
              <a:rPr lang="en-US" sz="1600" dirty="0" smtClean="0">
                <a:latin typeface="Calibri" panose="020F0502020204030204" pitchFamily="34" charset="0"/>
                <a:ea typeface="Arial Unicode MS" panose="020B0604020202020204" pitchFamily="34" charset="-128"/>
                <a:cs typeface="Calibri" panose="020F0502020204030204" pitchFamily="34" charset="0"/>
              </a:rPr>
              <a:t>)</a:t>
            </a:r>
          </a:p>
          <a:p>
            <a:pPr marL="771525" lvl="1">
              <a:buClr>
                <a:srgbClr val="C00000"/>
              </a:buClr>
              <a:buFont typeface="Wingdings"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Habit </a:t>
            </a:r>
            <a:r>
              <a:rPr lang="en-US" sz="1600" dirty="0">
                <a:latin typeface="Calibri" panose="020F0502020204030204" pitchFamily="34" charset="0"/>
                <a:ea typeface="Arial Unicode MS" panose="020B0604020202020204" pitchFamily="34" charset="-128"/>
                <a:cs typeface="Calibri" panose="020F0502020204030204" pitchFamily="34" charset="0"/>
              </a:rPr>
              <a:t>to smoke (Smoke</a:t>
            </a:r>
            <a:r>
              <a:rPr lang="en-US" sz="1600" dirty="0" smtClean="0">
                <a:latin typeface="Calibri" panose="020F0502020204030204" pitchFamily="34" charset="0"/>
                <a:ea typeface="Arial Unicode MS" panose="020B0604020202020204" pitchFamily="34" charset="-128"/>
                <a:cs typeface="Calibri" panose="020F0502020204030204" pitchFamily="34" charset="0"/>
              </a:rPr>
              <a:t>)</a:t>
            </a:r>
          </a:p>
          <a:p>
            <a:pPr marL="714375" lvl="2" indent="-352425">
              <a:spcBef>
                <a:spcPts val="1200"/>
              </a:spcBef>
              <a:buClr>
                <a:srgbClr val="C00000"/>
              </a:buClr>
              <a:buFont typeface="Wingdings" panose="05000000000000000000" pitchFamily="2" charset="2"/>
              <a:buChar char="Ø"/>
            </a:pPr>
            <a:r>
              <a:rPr lang="en-US" sz="18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800" dirty="0">
                <a:latin typeface="Calibri" panose="020F0502020204030204" pitchFamily="34" charset="0"/>
                <a:ea typeface="Arial Unicode MS" panose="020B0604020202020204" pitchFamily="34" charset="-128"/>
                <a:cs typeface="Calibri" panose="020F0502020204030204" pitchFamily="34" charset="0"/>
              </a:rPr>
              <a:t>difference for </a:t>
            </a:r>
            <a:r>
              <a:rPr lang="en-US" sz="1800" b="1" dirty="0">
                <a:latin typeface="Calibri" panose="020F0502020204030204" pitchFamily="34" charset="0"/>
                <a:ea typeface="Arial Unicode MS" panose="020B0604020202020204" pitchFamily="34" charset="-128"/>
                <a:cs typeface="Calibri" panose="020F0502020204030204" pitchFamily="34" charset="0"/>
              </a:rPr>
              <a:t>Satisfaction, Books and Friends </a:t>
            </a:r>
            <a:r>
              <a:rPr lang="en-US" sz="1800" dirty="0">
                <a:latin typeface="Calibri" panose="020F0502020204030204" pitchFamily="34" charset="0"/>
                <a:ea typeface="Arial Unicode MS" panose="020B0604020202020204" pitchFamily="34" charset="-128"/>
                <a:cs typeface="Calibri" panose="020F0502020204030204" pitchFamily="34" charset="0"/>
              </a:rPr>
              <a:t>resulted </a:t>
            </a:r>
            <a:r>
              <a:rPr lang="en-US" sz="1800" dirty="0" smtClean="0">
                <a:latin typeface="Calibri" panose="020F0502020204030204" pitchFamily="34" charset="0"/>
                <a:ea typeface="Arial Unicode MS" panose="020B0604020202020204" pitchFamily="34" charset="-128"/>
                <a:cs typeface="Calibri" panose="020F0502020204030204" pitchFamily="34" charset="0"/>
              </a:rPr>
              <a:t>significant</a:t>
            </a:r>
          </a:p>
        </p:txBody>
      </p:sp>
      <p:sp>
        <p:nvSpPr>
          <p:cNvPr id="4" name="Rectangle 2"/>
          <p:cNvSpPr txBox="1">
            <a:spLocks noChangeArrowheads="1"/>
          </p:cNvSpPr>
          <p:nvPr/>
        </p:nvSpPr>
        <p:spPr bwMode="auto">
          <a:xfrm>
            <a:off x="684840" y="422390"/>
            <a:ext cx="8192835" cy="504825"/>
          </a:xfrm>
          <a:prstGeom prst="rect">
            <a:avLst/>
          </a:prstGeom>
          <a:noFill/>
          <a:ln w="9525">
            <a:noFill/>
            <a:miter lim="800000"/>
            <a:headEnd/>
            <a:tailEnd/>
          </a:ln>
        </p:spPr>
        <p:txBody>
          <a:bodyPr/>
          <a:lstStyle/>
          <a:p>
            <a:pPr algn="ctr" eaLnBrk="0" hangingPunct="0"/>
            <a:r>
              <a:rPr lang="en-US" altLang="it-IT" sz="2400" b="1" dirty="0" smtClean="0">
                <a:solidFill>
                  <a:srgbClr val="CC0000"/>
                </a:solidFill>
                <a:latin typeface="Calibri" panose="020F0502020204030204" pitchFamily="34" charset="0"/>
                <a:cs typeface="Calibri" panose="020F0502020204030204" pitchFamily="34" charset="0"/>
              </a:rPr>
              <a:t>3. The </a:t>
            </a:r>
            <a:r>
              <a:rPr lang="en-US" altLang="it-IT" sz="2400" b="1" dirty="0">
                <a:solidFill>
                  <a:srgbClr val="CC0000"/>
                </a:solidFill>
                <a:latin typeface="Calibri" panose="020F0502020204030204" pitchFamily="34" charset="0"/>
                <a:cs typeface="Calibri" panose="020F0502020204030204" pitchFamily="34" charset="0"/>
              </a:rPr>
              <a:t>assessment of the introduction of the mixed mode</a:t>
            </a:r>
          </a:p>
          <a:p>
            <a:pPr algn="ctr" eaLnBrk="0" hangingPunct="0"/>
            <a:endParaRPr lang="en-US" altLang="it-IT" sz="2400" b="1" dirty="0">
              <a:solidFill>
                <a:srgbClr val="CC0000"/>
              </a:solidFill>
              <a:latin typeface="Calibri" panose="020F0502020204030204" pitchFamily="34" charset="0"/>
              <a:cs typeface="Calibri" panose="020F0502020204030204" pitchFamily="34" charset="0"/>
            </a:endParaRPr>
          </a:p>
        </p:txBody>
      </p:sp>
      <p:sp>
        <p:nvSpPr>
          <p:cNvPr id="6" name="Rectangle 2"/>
          <p:cNvSpPr txBox="1">
            <a:spLocks noChangeArrowheads="1"/>
          </p:cNvSpPr>
          <p:nvPr/>
        </p:nvSpPr>
        <p:spPr bwMode="auto">
          <a:xfrm>
            <a:off x="635365" y="1129090"/>
            <a:ext cx="7489825" cy="504825"/>
          </a:xfrm>
          <a:prstGeom prst="rect">
            <a:avLst/>
          </a:prstGeom>
          <a:noFill/>
          <a:ln w="9525">
            <a:noFill/>
            <a:miter lim="800000"/>
            <a:headEnd/>
            <a:tailEnd/>
          </a:ln>
        </p:spPr>
        <p:txBody>
          <a:bodyPr/>
          <a:lstStyle/>
          <a:p>
            <a:pPr algn="ctr" eaLnBrk="0" hangingPunct="0"/>
            <a:r>
              <a:rPr lang="en-GB" altLang="it-IT" sz="2000" b="1" dirty="0" smtClean="0">
                <a:solidFill>
                  <a:srgbClr val="002060"/>
                </a:solidFill>
                <a:latin typeface="Calibri" panose="020F0502020204030204" pitchFamily="34" charset="0"/>
                <a:cs typeface="Calibri" panose="020F0502020204030204" pitchFamily="34" charset="0"/>
              </a:rPr>
              <a:t> </a:t>
            </a:r>
            <a:r>
              <a:rPr lang="en-US" altLang="it-IT" sz="2000" b="1" dirty="0">
                <a:solidFill>
                  <a:schemeClr val="tx2"/>
                </a:solidFill>
                <a:latin typeface="Calibri" panose="020F0502020204030204" pitchFamily="34" charset="0"/>
                <a:cs typeface="Calibri" panose="020F0502020204030204" pitchFamily="34" charset="0"/>
              </a:rPr>
              <a:t>Test of differences between </a:t>
            </a:r>
            <a:r>
              <a:rPr lang="en-US" altLang="it-IT" sz="2000" b="1" dirty="0" smtClean="0">
                <a:solidFill>
                  <a:schemeClr val="tx2"/>
                </a:solidFill>
                <a:latin typeface="Calibri" panose="020F0502020204030204" pitchFamily="34" charset="0"/>
                <a:cs typeface="Calibri" panose="020F0502020204030204" pitchFamily="34" charset="0"/>
              </a:rPr>
              <a:t>SM and MM estimates</a:t>
            </a:r>
            <a:endParaRPr lang="en-US" altLang="it-IT" sz="2000" b="1" dirty="0">
              <a:solidFill>
                <a:schemeClr val="tx2"/>
              </a:solidFill>
              <a:latin typeface="Calibri" panose="020F0502020204030204" pitchFamily="34" charset="0"/>
              <a:cs typeface="Calibri" panose="020F0502020204030204" pitchFamily="34" charset="0"/>
            </a:endParaRPr>
          </a:p>
          <a:p>
            <a:pPr algn="ctr" eaLnBrk="0" hangingPunct="0"/>
            <a:endParaRPr lang="en-US" altLang="it-IT" sz="2000" b="1" dirty="0">
              <a:solidFill>
                <a:srgbClr val="002060"/>
              </a:solidFill>
              <a:latin typeface="Calibri" panose="020F0502020204030204" pitchFamily="34" charset="0"/>
              <a:cs typeface="Calibri" panose="020F0502020204030204" pitchFamily="34" charset="0"/>
            </a:endParaRPr>
          </a:p>
        </p:txBody>
      </p:sp>
      <p:sp>
        <p:nvSpPr>
          <p:cNvPr id="5" name="CasellaDiTesto 4"/>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2071267737"/>
      </p:ext>
    </p:extLst>
  </p:cSld>
  <p:clrMapOvr>
    <a:masterClrMapping/>
  </p:clrMapOvr>
  <p:transition advTm="12284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4294967295"/>
          </p:nvPr>
        </p:nvSpPr>
        <p:spPr bwMode="auto">
          <a:xfrm>
            <a:off x="333375" y="797393"/>
            <a:ext cx="8508675" cy="5367749"/>
          </a:xfrm>
          <a:prstGeom prst="rect">
            <a:avLst/>
          </a:prstGeom>
          <a:noFill/>
          <a:ln>
            <a:miter lim="800000"/>
            <a:headEnd/>
            <a:tailEnd/>
          </a:ln>
        </p:spPr>
        <p:txBody>
          <a:bodyPr/>
          <a:lstStyle/>
          <a:p>
            <a:pPr marL="0" indent="0" algn="ctr">
              <a:spcBef>
                <a:spcPct val="50000"/>
              </a:spcBef>
              <a:spcAft>
                <a:spcPts val="0"/>
              </a:spcAft>
              <a:buClr>
                <a:srgbClr val="C00000"/>
              </a:buClr>
              <a:buNone/>
            </a:pPr>
            <a:r>
              <a:rPr lang="en-US" altLang="it-IT" sz="2000" b="1" dirty="0">
                <a:solidFill>
                  <a:schemeClr val="tx2"/>
                </a:solidFill>
                <a:latin typeface="Calibri" panose="020F0502020204030204" pitchFamily="34" charset="0"/>
                <a:cs typeface="Calibri" panose="020F0502020204030204" pitchFamily="34" charset="0"/>
              </a:rPr>
              <a:t>The auxiliary variables </a:t>
            </a:r>
            <a:r>
              <a:rPr lang="en-US" altLang="it-IT" sz="2000" b="1" dirty="0" smtClean="0">
                <a:solidFill>
                  <a:schemeClr val="tx2"/>
                </a:solidFill>
                <a:latin typeface="Calibri" panose="020F0502020204030204" pitchFamily="34" charset="0"/>
                <a:cs typeface="Calibri" panose="020F0502020204030204" pitchFamily="34" charset="0"/>
              </a:rPr>
              <a:t>available for the following </a:t>
            </a:r>
          </a:p>
          <a:p>
            <a:pPr marL="0" indent="0" algn="ctr">
              <a:spcBef>
                <a:spcPts val="0"/>
              </a:spcBef>
              <a:spcAft>
                <a:spcPts val="1200"/>
              </a:spcAft>
              <a:buClr>
                <a:srgbClr val="C00000"/>
              </a:buClr>
              <a:buNone/>
            </a:pPr>
            <a:r>
              <a:rPr lang="en-US" altLang="it-IT" sz="2000" b="1" dirty="0" smtClean="0">
                <a:solidFill>
                  <a:schemeClr val="tx2"/>
                </a:solidFill>
                <a:latin typeface="Calibri" panose="020F0502020204030204" pitchFamily="34" charset="0"/>
                <a:cs typeface="Calibri" panose="020F0502020204030204" pitchFamily="34" charset="0"/>
              </a:rPr>
              <a:t>analyses and models</a:t>
            </a:r>
          </a:p>
          <a:p>
            <a:pPr marL="0" indent="0">
              <a:spcBef>
                <a:spcPts val="600"/>
              </a:spcBef>
              <a:spcAft>
                <a:spcPts val="1200"/>
              </a:spcAft>
              <a:buClr>
                <a:srgbClr val="C00000"/>
              </a:buClr>
              <a:buNone/>
            </a:pPr>
            <a:r>
              <a:rPr lang="en-US" altLang="it-IT" sz="2200" b="1" dirty="0" smtClean="0">
                <a:solidFill>
                  <a:srgbClr val="002060"/>
                </a:solidFill>
                <a:latin typeface="Calibri" panose="020F0502020204030204" pitchFamily="34" charset="0"/>
                <a:cs typeface="Calibri" panose="020F0502020204030204" pitchFamily="34" charset="0"/>
              </a:rPr>
              <a:t> </a:t>
            </a:r>
            <a:r>
              <a:rPr lang="en-US" sz="1800" dirty="0" smtClean="0">
                <a:latin typeface="Arial Unicode MS" panose="020B0604020202020204" pitchFamily="34" charset="-128"/>
                <a:ea typeface="Arial Unicode MS" panose="020B0604020202020204" pitchFamily="34" charset="-128"/>
                <a:cs typeface="Arial Unicode MS" panose="020B0604020202020204" pitchFamily="34" charset="-128"/>
              </a:rPr>
              <a:t>Auxiliary mode-insensitive variables in ADL survey at household level: </a:t>
            </a:r>
          </a:p>
          <a:p>
            <a:pPr marL="460375" indent="-285750">
              <a:spcBef>
                <a:spcPts val="600"/>
              </a:spcBef>
              <a:spcAft>
                <a:spcPts val="300"/>
              </a:spcAft>
              <a:buClr>
                <a:srgbClr val="C00000"/>
              </a:buClr>
              <a:buFont typeface="Wingdings" panose="05000000000000000000" pitchFamily="2" charset="2"/>
              <a:buChar char="ü"/>
            </a:pPr>
            <a:r>
              <a:rPr lang="en-US" sz="1800" u="sng" dirty="0">
                <a:latin typeface="Calibri" panose="020F0502020204030204" pitchFamily="34" charset="0"/>
              </a:rPr>
              <a:t>Household type</a:t>
            </a:r>
            <a:r>
              <a:rPr lang="en-US" sz="1800" dirty="0">
                <a:latin typeface="Calibri" panose="020F0502020204030204" pitchFamily="34" charset="0"/>
              </a:rPr>
              <a:t>: one-component under 55, one-component over 54, couple with children at least one under 25, couple with children without under 25, couple without children, one parent at least one under 25, one parent without under 25, other types</a:t>
            </a:r>
          </a:p>
          <a:p>
            <a:pPr marL="460375" indent="-285750">
              <a:spcBef>
                <a:spcPts val="300"/>
              </a:spcBef>
              <a:spcAft>
                <a:spcPts val="300"/>
              </a:spcAft>
              <a:buClr>
                <a:srgbClr val="C00000"/>
              </a:buClr>
              <a:buFont typeface="Wingdings" panose="05000000000000000000" pitchFamily="2" charset="2"/>
              <a:buChar char="ü"/>
            </a:pPr>
            <a:r>
              <a:rPr lang="en-US" sz="1800" u="sng" dirty="0" smtClean="0">
                <a:latin typeface="Calibri" panose="020F0502020204030204" pitchFamily="34" charset="0"/>
              </a:rPr>
              <a:t>Higher </a:t>
            </a:r>
            <a:r>
              <a:rPr lang="en-US" sz="1800" u="sng" dirty="0">
                <a:latin typeface="Calibri" panose="020F0502020204030204" pitchFamily="34" charset="0"/>
              </a:rPr>
              <a:t>education level</a:t>
            </a:r>
            <a:r>
              <a:rPr lang="en-US" sz="1800" dirty="0">
                <a:latin typeface="Calibri" panose="020F0502020204030204" pitchFamily="34" charset="0"/>
              </a:rPr>
              <a:t>: below/equal/above high school diploma</a:t>
            </a:r>
          </a:p>
          <a:p>
            <a:pPr marL="460375" indent="-285750">
              <a:spcBef>
                <a:spcPts val="300"/>
              </a:spcBef>
              <a:spcAft>
                <a:spcPts val="300"/>
              </a:spcAft>
              <a:buClr>
                <a:srgbClr val="C00000"/>
              </a:buClr>
              <a:buFont typeface="Wingdings" panose="05000000000000000000" pitchFamily="2" charset="2"/>
              <a:buChar char="ü"/>
            </a:pPr>
            <a:r>
              <a:rPr lang="en-US" sz="1800" u="sng" dirty="0">
                <a:latin typeface="Calibri" panose="020F0502020204030204" pitchFamily="34" charset="0"/>
              </a:rPr>
              <a:t>Occupation type</a:t>
            </a:r>
            <a:r>
              <a:rPr lang="en-US" sz="1800" dirty="0">
                <a:latin typeface="Calibri" panose="020F0502020204030204" pitchFamily="34" charset="0"/>
              </a:rPr>
              <a:t>: Prevalence of: employed, self employed, not in labor age, mixed types</a:t>
            </a:r>
            <a:endParaRPr lang="en-US" sz="1800" u="sng" dirty="0">
              <a:latin typeface="Calibri" panose="020F0502020204030204" pitchFamily="34" charset="0"/>
            </a:endParaRPr>
          </a:p>
          <a:p>
            <a:pPr marL="460375" indent="-285750">
              <a:spcBef>
                <a:spcPts val="300"/>
              </a:spcBef>
              <a:spcAft>
                <a:spcPts val="300"/>
              </a:spcAft>
              <a:buClr>
                <a:srgbClr val="C00000"/>
              </a:buClr>
              <a:buFont typeface="Wingdings" panose="05000000000000000000" pitchFamily="2" charset="2"/>
              <a:buChar char="ü"/>
            </a:pPr>
            <a:r>
              <a:rPr lang="en-US" sz="1800" u="sng" dirty="0">
                <a:latin typeface="Calibri" panose="020F0502020204030204" pitchFamily="34" charset="0"/>
              </a:rPr>
              <a:t>Municipal type</a:t>
            </a:r>
            <a:r>
              <a:rPr lang="en-US" sz="1800" dirty="0">
                <a:latin typeface="Calibri" panose="020F0502020204030204" pitchFamily="34" charset="0"/>
              </a:rPr>
              <a:t>: Metropolitan cities, </a:t>
            </a:r>
            <a:r>
              <a:rPr lang="en-US" sz="1800" dirty="0" smtClean="0">
                <a:latin typeface="Calibri" panose="020F0502020204030204" pitchFamily="34" charset="0"/>
              </a:rPr>
              <a:t>metropolitan </a:t>
            </a:r>
            <a:r>
              <a:rPr lang="en-US" sz="1800" dirty="0">
                <a:latin typeface="Calibri" panose="020F0502020204030204" pitchFamily="34" charset="0"/>
              </a:rPr>
              <a:t>area, other </a:t>
            </a:r>
            <a:r>
              <a:rPr lang="en-US" sz="1800" dirty="0" smtClean="0">
                <a:latin typeface="Calibri" panose="020F0502020204030204" pitchFamily="34" charset="0"/>
              </a:rPr>
              <a:t>municipalities </a:t>
            </a:r>
            <a:r>
              <a:rPr lang="en-US" sz="1800" dirty="0">
                <a:latin typeface="Calibri" panose="020F0502020204030204" pitchFamily="34" charset="0"/>
              </a:rPr>
              <a:t>&lt;2000, 2000-10000, 10000-50000, &gt;</a:t>
            </a:r>
            <a:r>
              <a:rPr lang="en-US" sz="1800" dirty="0" smtClean="0">
                <a:latin typeface="Calibri" panose="020F0502020204030204" pitchFamily="34" charset="0"/>
              </a:rPr>
              <a:t>50000</a:t>
            </a:r>
          </a:p>
          <a:p>
            <a:pPr marL="460375" indent="-285750">
              <a:spcBef>
                <a:spcPts val="300"/>
              </a:spcBef>
              <a:spcAft>
                <a:spcPts val="300"/>
              </a:spcAft>
              <a:buClr>
                <a:srgbClr val="C00000"/>
              </a:buClr>
              <a:buFont typeface="Wingdings" panose="05000000000000000000" pitchFamily="2" charset="2"/>
              <a:buChar char="ü"/>
            </a:pPr>
            <a:r>
              <a:rPr lang="it-IT" sz="1800" u="sng" dirty="0" smtClean="0">
                <a:latin typeface="Calibri" panose="020F0502020204030204" pitchFamily="34" charset="0"/>
                <a:cs typeface="Calibri" panose="020F0502020204030204" pitchFamily="34" charset="0"/>
              </a:rPr>
              <a:t>G</a:t>
            </a:r>
            <a:r>
              <a:rPr lang="pl-PL" sz="1800" u="sng" dirty="0" smtClean="0">
                <a:latin typeface="Calibri" panose="020F0502020204030204" pitchFamily="34" charset="0"/>
                <a:cs typeface="Calibri" panose="020F0502020204030204" pitchFamily="34" charset="0"/>
              </a:rPr>
              <a:t>eographical </a:t>
            </a:r>
            <a:r>
              <a:rPr lang="pl-PL" sz="1800" u="sng" dirty="0">
                <a:latin typeface="Calibri" panose="020F0502020204030204" pitchFamily="34" charset="0"/>
                <a:cs typeface="Calibri" panose="020F0502020204030204" pitchFamily="34" charset="0"/>
              </a:rPr>
              <a:t>area</a:t>
            </a:r>
            <a:r>
              <a:rPr lang="pl-PL" sz="1800" dirty="0">
                <a:latin typeface="Calibri" panose="020F0502020204030204" pitchFamily="34" charset="0"/>
                <a:cs typeface="Calibri" panose="020F0502020204030204" pitchFamily="34" charset="0"/>
              </a:rPr>
              <a:t> (North, Center,</a:t>
            </a:r>
            <a:r>
              <a:rPr lang="it-IT" sz="1800" dirty="0">
                <a:latin typeface="Calibri" panose="020F0502020204030204" pitchFamily="34" charset="0"/>
                <a:cs typeface="Calibri" panose="020F0502020204030204" pitchFamily="34" charset="0"/>
              </a:rPr>
              <a:t> </a:t>
            </a:r>
            <a:r>
              <a:rPr lang="pl-PL" sz="1800" dirty="0">
                <a:latin typeface="Calibri" panose="020F0502020204030204" pitchFamily="34" charset="0"/>
                <a:cs typeface="Calibri" panose="020F0502020204030204" pitchFamily="34" charset="0"/>
              </a:rPr>
              <a:t>South and</a:t>
            </a:r>
            <a:r>
              <a:rPr lang="it-IT" sz="1800" dirty="0">
                <a:latin typeface="Calibri" panose="020F0502020204030204" pitchFamily="34" charset="0"/>
                <a:cs typeface="Calibri" panose="020F0502020204030204" pitchFamily="34" charset="0"/>
              </a:rPr>
              <a:t> </a:t>
            </a:r>
            <a:r>
              <a:rPr lang="pl-PL" sz="1800" dirty="0">
                <a:latin typeface="Calibri" panose="020F0502020204030204" pitchFamily="34" charset="0"/>
                <a:cs typeface="Calibri" panose="020F0502020204030204" pitchFamily="34" charset="0"/>
              </a:rPr>
              <a:t>Islands)</a:t>
            </a:r>
            <a:endParaRPr lang="it-IT" sz="1800" dirty="0">
              <a:latin typeface="Calibri" panose="020F0502020204030204" pitchFamily="34" charset="0"/>
              <a:cs typeface="Calibri" panose="020F0502020204030204" pitchFamily="34" charset="0"/>
            </a:endParaRPr>
          </a:p>
          <a:p>
            <a:pPr marL="460375" indent="-285750">
              <a:spcBef>
                <a:spcPts val="300"/>
              </a:spcBef>
              <a:spcAft>
                <a:spcPts val="300"/>
              </a:spcAft>
              <a:buClr>
                <a:srgbClr val="C00000"/>
              </a:buClr>
              <a:buFont typeface="Wingdings" panose="05000000000000000000" pitchFamily="2" charset="2"/>
              <a:buChar char="ü"/>
            </a:pPr>
            <a:r>
              <a:rPr lang="en-US" sz="1800" u="sng" dirty="0" smtClean="0">
                <a:latin typeface="Calibri" panose="020F0502020204030204" pitchFamily="34" charset="0"/>
              </a:rPr>
              <a:t>Income </a:t>
            </a:r>
            <a:r>
              <a:rPr lang="en-US" sz="1800" u="sng" dirty="0">
                <a:latin typeface="Calibri" panose="020F0502020204030204" pitchFamily="34" charset="0"/>
              </a:rPr>
              <a:t>class</a:t>
            </a:r>
            <a:r>
              <a:rPr lang="en-US" sz="1800" dirty="0">
                <a:latin typeface="Calibri" panose="020F0502020204030204" pitchFamily="34" charset="0"/>
              </a:rPr>
              <a:t>: 5 quintiles  (</a:t>
            </a:r>
            <a:r>
              <a:rPr lang="it-IT" sz="1800" dirty="0">
                <a:latin typeface="Calibri" panose="020F0502020204030204" pitchFamily="34" charset="0"/>
                <a:cs typeface="Calibri" panose="020F0502020204030204" pitchFamily="34" charset="0"/>
              </a:rPr>
              <a:t>€ </a:t>
            </a:r>
            <a:r>
              <a:rPr lang="en-US" sz="1800" dirty="0">
                <a:latin typeface="Calibri" panose="020F0502020204030204" pitchFamily="34" charset="0"/>
              </a:rPr>
              <a:t>11.955, 20.892, 30.028, 46.119)</a:t>
            </a:r>
          </a:p>
          <a:p>
            <a:pPr marL="460375" indent="-285750">
              <a:spcBef>
                <a:spcPts val="300"/>
              </a:spcBef>
              <a:spcAft>
                <a:spcPts val="300"/>
              </a:spcAft>
              <a:buClr>
                <a:srgbClr val="C00000"/>
              </a:buClr>
              <a:buFont typeface="Wingdings" panose="05000000000000000000" pitchFamily="2" charset="2"/>
              <a:buChar char="ü"/>
            </a:pPr>
            <a:r>
              <a:rPr lang="en-US" sz="1800" u="sng" dirty="0" smtClean="0">
                <a:latin typeface="Calibri" panose="020F0502020204030204" pitchFamily="34" charset="0"/>
              </a:rPr>
              <a:t>Citizenship (nationality)</a:t>
            </a:r>
            <a:r>
              <a:rPr lang="en-US" sz="1800" dirty="0" smtClean="0">
                <a:latin typeface="Calibri" panose="020F0502020204030204" pitchFamily="34" charset="0"/>
              </a:rPr>
              <a:t>: </a:t>
            </a:r>
            <a:r>
              <a:rPr lang="en-US" sz="1800" dirty="0">
                <a:latin typeface="Calibri" panose="020F0502020204030204" pitchFamily="34" charset="0"/>
              </a:rPr>
              <a:t>Italian/Foreign household</a:t>
            </a:r>
          </a:p>
        </p:txBody>
      </p:sp>
      <p:sp>
        <p:nvSpPr>
          <p:cNvPr id="4" name="Rectangle 2"/>
          <p:cNvSpPr txBox="1">
            <a:spLocks noChangeArrowheads="1"/>
          </p:cNvSpPr>
          <p:nvPr/>
        </p:nvSpPr>
        <p:spPr bwMode="auto">
          <a:xfrm>
            <a:off x="649215" y="422390"/>
            <a:ext cx="8192835" cy="504825"/>
          </a:xfrm>
          <a:prstGeom prst="rect">
            <a:avLst/>
          </a:prstGeom>
          <a:noFill/>
          <a:ln w="9525">
            <a:noFill/>
            <a:miter lim="800000"/>
            <a:headEnd/>
            <a:tailEnd/>
          </a:ln>
        </p:spPr>
        <p:txBody>
          <a:bodyPr/>
          <a:lstStyle/>
          <a:p>
            <a:pPr algn="r" eaLnBrk="0" hangingPunct="0"/>
            <a:r>
              <a:rPr lang="en-US" altLang="it-IT" sz="1600" b="1" dirty="0">
                <a:solidFill>
                  <a:srgbClr val="CC0000"/>
                </a:solidFill>
                <a:latin typeface="Calibri" panose="020F0502020204030204" pitchFamily="34" charset="0"/>
                <a:cs typeface="Calibri" panose="020F0502020204030204" pitchFamily="34" charset="0"/>
              </a:rPr>
              <a:t>3. The assessment of the introduction of the mixed mode</a:t>
            </a:r>
          </a:p>
        </p:txBody>
      </p:sp>
      <p:sp>
        <p:nvSpPr>
          <p:cNvPr id="5" name="CasellaDiTesto 4"/>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Tree>
    <p:extLst>
      <p:ext uri="{BB962C8B-B14F-4D97-AF65-F5344CB8AC3E}">
        <p14:creationId xmlns:p14="http://schemas.microsoft.com/office/powerpoint/2010/main" val="2702837679"/>
      </p:ext>
    </p:extLst>
  </p:cSld>
  <p:clrMapOvr>
    <a:masterClrMapping/>
  </p:clrMapOvr>
  <p:transition advTm="12284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90525" y="657505"/>
            <a:ext cx="8429625" cy="3467808"/>
          </a:xfrm>
          <a:prstGeom prst="rect">
            <a:avLst/>
          </a:prstGeom>
          <a:noFill/>
          <a:ln w="9525">
            <a:noFill/>
            <a:miter lim="800000"/>
            <a:headEnd/>
            <a:tailEnd/>
          </a:ln>
        </p:spPr>
        <p:txBody>
          <a:bodyPr/>
          <a:lstStyle/>
          <a:p>
            <a:pPr algn="ctr" eaLnBrk="0" hangingPunct="0"/>
            <a:r>
              <a:rPr lang="en-GB" altLang="it-IT" sz="2400" b="1" dirty="0" smtClean="0">
                <a:solidFill>
                  <a:schemeClr val="tx2"/>
                </a:solidFill>
                <a:latin typeface="Calibri" panose="020F0502020204030204" pitchFamily="34" charset="0"/>
                <a:cs typeface="Calibri" panose="020F0502020204030204" pitchFamily="34" charset="0"/>
              </a:rPr>
              <a:t> </a:t>
            </a:r>
            <a:r>
              <a:rPr lang="en-US" altLang="it-IT" sz="2000" b="1" dirty="0">
                <a:solidFill>
                  <a:schemeClr val="tx2"/>
                </a:solidFill>
                <a:latin typeface="Calibri" panose="020F0502020204030204" pitchFamily="34" charset="0"/>
                <a:cs typeface="Calibri" panose="020F0502020204030204" pitchFamily="34" charset="0"/>
              </a:rPr>
              <a:t>Analysis of total nonresponse bias </a:t>
            </a:r>
            <a:r>
              <a:rPr lang="en-US" altLang="it-IT" sz="2000" b="1" dirty="0" smtClean="0">
                <a:solidFill>
                  <a:schemeClr val="tx2"/>
                </a:solidFill>
                <a:latin typeface="Calibri" panose="020F0502020204030204" pitchFamily="34" charset="0"/>
                <a:cs typeface="Calibri" panose="020F0502020204030204" pitchFamily="34" charset="0"/>
              </a:rPr>
              <a:t>– </a:t>
            </a:r>
            <a:r>
              <a:rPr lang="en-US" altLang="it-IT" sz="2000" b="1" i="1" dirty="0" smtClean="0">
                <a:solidFill>
                  <a:schemeClr val="tx2"/>
                </a:solidFill>
                <a:latin typeface="Calibri" panose="020F0502020204030204" pitchFamily="34" charset="0"/>
                <a:cs typeface="Calibri" panose="020F0502020204030204" pitchFamily="34" charset="0"/>
              </a:rPr>
              <a:t>R</a:t>
            </a:r>
            <a:r>
              <a:rPr lang="en-US" altLang="it-IT" sz="2000" b="1" dirty="0" smtClean="0">
                <a:solidFill>
                  <a:schemeClr val="tx2"/>
                </a:solidFill>
                <a:latin typeface="Calibri" panose="020F0502020204030204" pitchFamily="34" charset="0"/>
                <a:cs typeface="Calibri" panose="020F0502020204030204" pitchFamily="34" charset="0"/>
              </a:rPr>
              <a:t>-indicators</a:t>
            </a:r>
            <a:endParaRPr lang="en-US" altLang="it-IT" sz="2000" b="1" dirty="0">
              <a:solidFill>
                <a:schemeClr val="tx2"/>
              </a:solidFill>
              <a:latin typeface="Calibri" panose="020F0502020204030204" pitchFamily="34" charset="0"/>
              <a:cs typeface="Calibri" panose="020F0502020204030204" pitchFamily="34" charset="0"/>
            </a:endParaRPr>
          </a:p>
          <a:p>
            <a:pPr marL="285750" indent="-285750" eaLnBrk="0" hangingPunct="0">
              <a:spcBef>
                <a:spcPts val="1200"/>
              </a:spcBef>
              <a:buClr>
                <a:srgbClr val="C00000"/>
              </a:buClr>
              <a:buFont typeface="Wingdings" panose="05000000000000000000" pitchFamily="2" charset="2"/>
              <a:buChar char="q"/>
            </a:pPr>
            <a:r>
              <a:rPr lang="pl-PL" i="1" u="sng" dirty="0" smtClean="0">
                <a:latin typeface="Calibri" panose="020F0502020204030204" pitchFamily="34" charset="0"/>
                <a:cs typeface="Calibri" panose="020F0502020204030204" pitchFamily="34" charset="0"/>
              </a:rPr>
              <a:t>R</a:t>
            </a:r>
            <a:r>
              <a:rPr lang="pl-PL" u="sng" dirty="0" smtClean="0">
                <a:latin typeface="Calibri" panose="020F0502020204030204" pitchFamily="34" charset="0"/>
                <a:cs typeface="Calibri" panose="020F0502020204030204" pitchFamily="34" charset="0"/>
              </a:rPr>
              <a:t>-indicators</a:t>
            </a:r>
            <a:r>
              <a:rPr lang="pl-PL" dirty="0" smtClean="0">
                <a:latin typeface="Calibri" panose="020F0502020204030204" pitchFamily="34" charset="0"/>
                <a:cs typeface="Calibri" panose="020F0502020204030204" pitchFamily="34" charset="0"/>
              </a:rPr>
              <a:t> are </a:t>
            </a:r>
            <a:r>
              <a:rPr lang="pl-PL" dirty="0">
                <a:latin typeface="Calibri" panose="020F0502020204030204" pitchFamily="34" charset="0"/>
                <a:cs typeface="Calibri" panose="020F0502020204030204" pitchFamily="34" charset="0"/>
              </a:rPr>
              <a:t>based on a measure of the </a:t>
            </a:r>
            <a:r>
              <a:rPr lang="pl-PL" u="sng" dirty="0">
                <a:latin typeface="Calibri" panose="020F0502020204030204" pitchFamily="34" charset="0"/>
                <a:cs typeface="Calibri" panose="020F0502020204030204" pitchFamily="34" charset="0"/>
              </a:rPr>
              <a:t>variability of the response propensity </a:t>
            </a:r>
            <a:r>
              <a:rPr lang="pl-PL" dirty="0">
                <a:latin typeface="Calibri" panose="020F0502020204030204" pitchFamily="34" charset="0"/>
                <a:cs typeface="Calibri" panose="020F0502020204030204" pitchFamily="34" charset="0"/>
              </a:rPr>
              <a:t>and describe how the sample of respondents to a survey reflects the population of interest with respect to certain </a:t>
            </a:r>
            <a:r>
              <a:rPr lang="pl-PL" dirty="0" smtClean="0">
                <a:latin typeface="Calibri" panose="020F0502020204030204" pitchFamily="34" charset="0"/>
                <a:cs typeface="Calibri" panose="020F0502020204030204" pitchFamily="34" charset="0"/>
              </a:rPr>
              <a:t>characteristics</a:t>
            </a:r>
            <a:endParaRPr lang="it-IT" dirty="0" smtClean="0">
              <a:latin typeface="Calibri" panose="020F0502020204030204" pitchFamily="34" charset="0"/>
              <a:cs typeface="Calibri" panose="020F0502020204030204" pitchFamily="34" charset="0"/>
            </a:endParaRPr>
          </a:p>
          <a:p>
            <a:pPr marL="285750" indent="-285750" eaLnBrk="0" hangingPunct="0">
              <a:buClr>
                <a:srgbClr val="C00000"/>
              </a:buClr>
              <a:buFont typeface="Wingdings" panose="05000000000000000000" pitchFamily="2" charset="2"/>
              <a:buChar char="q"/>
            </a:pPr>
            <a:endParaRPr lang="it-IT" altLang="it-IT" b="1" dirty="0" smtClean="0">
              <a:solidFill>
                <a:srgbClr val="002060"/>
              </a:solidFill>
              <a:latin typeface="Calibri" panose="020F0502020204030204" pitchFamily="34" charset="0"/>
              <a:cs typeface="Calibri" panose="020F0502020204030204" pitchFamily="34" charset="0"/>
            </a:endParaRPr>
          </a:p>
          <a:p>
            <a:pPr marL="285750" indent="-285750" eaLnBrk="0" hangingPunct="0">
              <a:buClr>
                <a:srgbClr val="C00000"/>
              </a:buClr>
              <a:buFont typeface="Wingdings" panose="05000000000000000000" pitchFamily="2" charset="2"/>
              <a:buChar char="q"/>
            </a:pPr>
            <a:endParaRPr lang="it-IT" altLang="it-IT" b="1"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r>
              <a:rPr lang="it-IT" dirty="0" smtClean="0">
                <a:latin typeface="Calibri" panose="020F0502020204030204" pitchFamily="34" charset="0"/>
                <a:cs typeface="Calibri" panose="020F0502020204030204" pitchFamily="34" charset="0"/>
              </a:rPr>
              <a:t>At </a:t>
            </a:r>
            <a:r>
              <a:rPr lang="it-IT" dirty="0" err="1" smtClean="0">
                <a:latin typeface="Calibri" panose="020F0502020204030204" pitchFamily="34" charset="0"/>
                <a:cs typeface="Calibri" panose="020F0502020204030204" pitchFamily="34" charset="0"/>
              </a:rPr>
              <a:t>national</a:t>
            </a:r>
            <a:r>
              <a:rPr lang="it-IT" dirty="0" smtClean="0">
                <a:latin typeface="Calibri" panose="020F0502020204030204" pitchFamily="34" charset="0"/>
                <a:cs typeface="Calibri" panose="020F0502020204030204" pitchFamily="34" charset="0"/>
              </a:rPr>
              <a:t> </a:t>
            </a:r>
            <a:r>
              <a:rPr lang="it-IT" dirty="0" err="1" smtClean="0">
                <a:latin typeface="Calibri" panose="020F0502020204030204" pitchFamily="34" charset="0"/>
                <a:cs typeface="Calibri" panose="020F0502020204030204" pitchFamily="34" charset="0"/>
              </a:rPr>
              <a:t>level</a:t>
            </a:r>
            <a:r>
              <a:rPr lang="it-IT" dirty="0" smtClean="0">
                <a:latin typeface="Calibri" panose="020F0502020204030204" pitchFamily="34" charset="0"/>
                <a:cs typeface="Calibri" panose="020F0502020204030204" pitchFamily="34" charset="0"/>
              </a:rPr>
              <a:t> </a:t>
            </a:r>
            <a:r>
              <a:rPr lang="pl-PL" dirty="0" smtClean="0">
                <a:latin typeface="Calibri" panose="020F0502020204030204" pitchFamily="34" charset="0"/>
                <a:cs typeface="Calibri" panose="020F0502020204030204" pitchFamily="34" charset="0"/>
              </a:rPr>
              <a:t>MM </a:t>
            </a:r>
            <a:r>
              <a:rPr lang="pl-PL" dirty="0">
                <a:latin typeface="Calibri" panose="020F0502020204030204" pitchFamily="34" charset="0"/>
                <a:cs typeface="Calibri" panose="020F0502020204030204" pitchFamily="34" charset="0"/>
              </a:rPr>
              <a:t>sample </a:t>
            </a:r>
            <a:r>
              <a:rPr lang="pl-PL" dirty="0" smtClean="0">
                <a:latin typeface="Calibri" panose="020F0502020204030204" pitchFamily="34" charset="0"/>
                <a:cs typeface="Calibri" panose="020F0502020204030204" pitchFamily="34" charset="0"/>
              </a:rPr>
              <a:t>deviates </a:t>
            </a:r>
            <a:r>
              <a:rPr lang="pl-PL" dirty="0">
                <a:latin typeface="Calibri" panose="020F0502020204030204" pitchFamily="34" charset="0"/>
                <a:cs typeface="Calibri" panose="020F0502020204030204" pitchFamily="34" charset="0"/>
              </a:rPr>
              <a:t>less from the representative response with respect to the SM </a:t>
            </a:r>
            <a:r>
              <a:rPr lang="pl-PL" dirty="0" smtClean="0">
                <a:latin typeface="Calibri" panose="020F0502020204030204" pitchFamily="34" charset="0"/>
                <a:cs typeface="Calibri" panose="020F0502020204030204" pitchFamily="34" charset="0"/>
              </a:rPr>
              <a:t>sample</a:t>
            </a:r>
            <a:r>
              <a:rPr lang="it-IT" dirty="0" smtClean="0">
                <a:latin typeface="Calibri" panose="020F0502020204030204" pitchFamily="34" charset="0"/>
                <a:cs typeface="Calibri" panose="020F0502020204030204" pitchFamily="34" charset="0"/>
              </a:rPr>
              <a:t> – </a:t>
            </a:r>
            <a:r>
              <a:rPr lang="it-IT" u="sng" dirty="0" smtClean="0">
                <a:latin typeface="Calibri" panose="020F0502020204030204" pitchFamily="34" charset="0"/>
                <a:cs typeface="Calibri" panose="020F0502020204030204" pitchFamily="34" charset="0"/>
              </a:rPr>
              <a:t>MM sample </a:t>
            </a:r>
            <a:r>
              <a:rPr lang="it-IT" u="sng" dirty="0" err="1" smtClean="0">
                <a:latin typeface="Calibri" panose="020F0502020204030204" pitchFamily="34" charset="0"/>
                <a:cs typeface="Calibri" panose="020F0502020204030204" pitchFamily="34" charset="0"/>
              </a:rPr>
              <a:t>is</a:t>
            </a:r>
            <a:r>
              <a:rPr lang="it-IT" u="sng" dirty="0" smtClean="0">
                <a:latin typeface="Calibri" panose="020F0502020204030204" pitchFamily="34" charset="0"/>
                <a:cs typeface="Calibri" panose="020F0502020204030204" pitchFamily="34" charset="0"/>
              </a:rPr>
              <a:t> more </a:t>
            </a:r>
            <a:r>
              <a:rPr lang="it-IT" u="sng" dirty="0" err="1" smtClean="0">
                <a:latin typeface="Calibri" panose="020F0502020204030204" pitchFamily="34" charset="0"/>
                <a:cs typeface="Calibri" panose="020F0502020204030204" pitchFamily="34" charset="0"/>
              </a:rPr>
              <a:t>representative</a:t>
            </a:r>
            <a:endParaRPr lang="it-IT" u="sng" dirty="0" smtClean="0">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smtClean="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smtClean="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smtClean="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smtClean="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b="1" u="sng" dirty="0" smtClean="0">
              <a:solidFill>
                <a:srgbClr val="002060"/>
              </a:solidFill>
              <a:latin typeface="Calibri" panose="020F0502020204030204" pitchFamily="34" charset="0"/>
              <a:cs typeface="Calibri" panose="020F0502020204030204" pitchFamily="34" charset="0"/>
            </a:endParaRPr>
          </a:p>
          <a:p>
            <a:pPr marL="266700" eaLnBrk="0" hangingPunct="0">
              <a:buClr>
                <a:srgbClr val="C00000"/>
              </a:buClr>
            </a:pPr>
            <a:r>
              <a:rPr lang="it-IT" dirty="0" smtClean="0">
                <a:latin typeface="Calibri" panose="020F0502020204030204" pitchFamily="34" charset="0"/>
                <a:cs typeface="Calibri" panose="020F0502020204030204" pitchFamily="34" charset="0"/>
              </a:rPr>
              <a:t>* </a:t>
            </a:r>
            <a:r>
              <a:rPr lang="pl-PL" dirty="0" smtClean="0">
                <a:latin typeface="Calibri" panose="020F0502020204030204" pitchFamily="34" charset="0"/>
                <a:cs typeface="Calibri" panose="020F0502020204030204" pitchFamily="34" charset="0"/>
              </a:rPr>
              <a:t>response </a:t>
            </a:r>
            <a:r>
              <a:rPr lang="pl-PL" dirty="0">
                <a:latin typeface="Calibri" panose="020F0502020204030204" pitchFamily="34" charset="0"/>
                <a:cs typeface="Calibri" panose="020F0502020204030204" pitchFamily="34" charset="0"/>
              </a:rPr>
              <a:t>models defined for each geographical area</a:t>
            </a:r>
            <a:endParaRPr lang="en-US" altLang="it-IT" b="1" dirty="0">
              <a:solidFill>
                <a:srgbClr val="002060"/>
              </a:solidFill>
              <a:latin typeface="Calibri" panose="020F0502020204030204" pitchFamily="34" charset="0"/>
              <a:cs typeface="Calibri" panose="020F0502020204030204" pitchFamily="34" charset="0"/>
            </a:endParaRPr>
          </a:p>
          <a:p>
            <a:pPr algn="ctr" eaLnBrk="0" hangingPunct="0"/>
            <a:endParaRPr lang="en-US" altLang="it-IT" sz="2400" b="1" dirty="0">
              <a:solidFill>
                <a:srgbClr val="002060"/>
              </a:solidFill>
              <a:latin typeface="Calibri" panose="020F0502020204030204" pitchFamily="34" charset="0"/>
              <a:cs typeface="Calibri" panose="020F0502020204030204" pitchFamily="34"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207211105"/>
              </p:ext>
            </p:extLst>
          </p:nvPr>
        </p:nvGraphicFramePr>
        <p:xfrm>
          <a:off x="1250372" y="3675238"/>
          <a:ext cx="6886577" cy="2162176"/>
        </p:xfrm>
        <a:graphic>
          <a:graphicData uri="http://schemas.openxmlformats.org/drawingml/2006/table">
            <a:tbl>
              <a:tblPr firstRow="1" firstCol="1" bandRow="1">
                <a:tableStyleId>{5C22544A-7EE6-4342-B048-85BDC9FD1C3A}</a:tableStyleId>
              </a:tblPr>
              <a:tblGrid>
                <a:gridCol w="2295188"/>
                <a:gridCol w="2295188"/>
                <a:gridCol w="2296201"/>
              </a:tblGrid>
              <a:tr h="0">
                <a:tc>
                  <a:txBody>
                    <a:bodyPr/>
                    <a:lstStyle/>
                    <a:p>
                      <a:pPr algn="l">
                        <a:lnSpc>
                          <a:spcPct val="150000"/>
                        </a:lnSpc>
                        <a:spcBef>
                          <a:spcPts val="600"/>
                        </a:spcBef>
                        <a:spcAft>
                          <a:spcPts val="0"/>
                        </a:spcAft>
                      </a:pPr>
                      <a:r>
                        <a:rPr lang="en-GB" sz="1600" i="1" dirty="0" err="1">
                          <a:effectLst/>
                          <a:latin typeface="Arial Unicode MS" panose="020B0604020202020204" pitchFamily="34" charset="-128"/>
                          <a:ea typeface="Arial Unicode MS" panose="020B0604020202020204" pitchFamily="34" charset="-128"/>
                          <a:cs typeface="Arial Unicode MS" panose="020B0604020202020204" pitchFamily="34" charset="-128"/>
                        </a:rPr>
                        <a:t>R</a:t>
                      </a:r>
                      <a:r>
                        <a:rPr lang="en-GB" sz="1600" dirty="0" err="1">
                          <a:effectLst/>
                          <a:latin typeface="Arial Unicode MS" panose="020B0604020202020204" pitchFamily="34" charset="-128"/>
                          <a:ea typeface="Arial Unicode MS" panose="020B0604020202020204" pitchFamily="34" charset="-128"/>
                          <a:cs typeface="Arial Unicode MS" panose="020B0604020202020204" pitchFamily="34" charset="-128"/>
                        </a:rPr>
                        <a:t>_Indicator</a:t>
                      </a:r>
                      <a:endParaRPr lang="it-IT" sz="16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ctr">
                        <a:lnSpc>
                          <a:spcPct val="150000"/>
                        </a:lnSpc>
                        <a:spcBef>
                          <a:spcPts val="600"/>
                        </a:spcBef>
                        <a:spcAft>
                          <a:spcPts val="0"/>
                        </a:spcAft>
                      </a:pPr>
                      <a:r>
                        <a:rPr lang="en-GB" sz="1600" dirty="0">
                          <a:effectLst/>
                          <a:latin typeface="Arial Unicode MS" panose="020B0604020202020204" pitchFamily="34" charset="-128"/>
                          <a:ea typeface="Arial Unicode MS" panose="020B0604020202020204" pitchFamily="34" charset="-128"/>
                          <a:cs typeface="Arial Unicode MS" panose="020B0604020202020204" pitchFamily="34" charset="-128"/>
                        </a:rPr>
                        <a:t>SM sample</a:t>
                      </a:r>
                      <a:endParaRPr lang="it-IT" sz="16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nchor="ctr"/>
                </a:tc>
                <a:tc>
                  <a:txBody>
                    <a:bodyPr/>
                    <a:lstStyle/>
                    <a:p>
                      <a:pPr algn="ctr">
                        <a:lnSpc>
                          <a:spcPct val="150000"/>
                        </a:lnSpc>
                        <a:spcBef>
                          <a:spcPts val="600"/>
                        </a:spcBef>
                        <a:spcAft>
                          <a:spcPts val="0"/>
                        </a:spcAft>
                      </a:pPr>
                      <a:r>
                        <a:rPr lang="en-GB" sz="1600">
                          <a:effectLst/>
                          <a:latin typeface="Arial Unicode MS" panose="020B0604020202020204" pitchFamily="34" charset="-128"/>
                          <a:ea typeface="Arial Unicode MS" panose="020B0604020202020204" pitchFamily="34" charset="-128"/>
                          <a:cs typeface="Arial Unicode MS" panose="020B0604020202020204" pitchFamily="34" charset="-128"/>
                        </a:rPr>
                        <a:t>MM sample</a:t>
                      </a:r>
                      <a:endParaRPr lang="it-IT" sz="16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nchor="ctr"/>
                </a:tc>
              </a:tr>
              <a:tr h="449104">
                <a:tc>
                  <a:txBody>
                    <a:bodyPr/>
                    <a:lstStyle/>
                    <a:p>
                      <a:pPr algn="l">
                        <a:lnSpc>
                          <a:spcPct val="107000"/>
                        </a:lnSpc>
                        <a:spcAft>
                          <a:spcPts val="0"/>
                        </a:spcAft>
                      </a:pPr>
                      <a:r>
                        <a:rPr lang="en-US" sz="1900" kern="1400"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Italy</a:t>
                      </a:r>
                      <a:endParaRPr lang="en-US" sz="1900" kern="14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nchor="ctr"/>
                </a:tc>
                <a:tc>
                  <a:txBody>
                    <a:bodyPr/>
                    <a:lstStyle/>
                    <a:p>
                      <a:pPr marL="0" algn="ctr" defTabSz="457200" rtl="0" eaLnBrk="1" latinLnBrk="0" hangingPunct="1">
                        <a:lnSpc>
                          <a:spcPct val="107000"/>
                        </a:lnSpc>
                        <a:spcBef>
                          <a:spcPts val="600"/>
                        </a:spcBef>
                        <a:spcAft>
                          <a:spcPts val="0"/>
                        </a:spcAft>
                      </a:pPr>
                      <a:r>
                        <a:rPr lang="en-GB" sz="1900" kern="1400" dirty="0" smtClean="0">
                          <a:solidFill>
                            <a:schemeClr val="dk1"/>
                          </a:solidFill>
                          <a:effectLst/>
                          <a:latin typeface="+mn-lt"/>
                          <a:ea typeface="+mn-ea"/>
                          <a:cs typeface="+mn-cs"/>
                        </a:rPr>
                        <a:t>0.812</a:t>
                      </a:r>
                      <a:endParaRPr lang="it-IT" sz="1900" kern="1400" dirty="0">
                        <a:solidFill>
                          <a:schemeClr val="dk1"/>
                        </a:solidFill>
                        <a:effectLst/>
                        <a:latin typeface="+mn-lt"/>
                        <a:ea typeface="+mn-ea"/>
                        <a:cs typeface="+mn-cs"/>
                      </a:endParaRPr>
                    </a:p>
                  </a:txBody>
                  <a:tcPr marL="68580" marR="68580" marT="0" marB="0" anchor="ctr"/>
                </a:tc>
                <a:tc>
                  <a:txBody>
                    <a:bodyPr/>
                    <a:lstStyle/>
                    <a:p>
                      <a:pPr marL="0" algn="ctr" defTabSz="457200" rtl="0" eaLnBrk="1" latinLnBrk="0" hangingPunct="1">
                        <a:lnSpc>
                          <a:spcPct val="107000"/>
                        </a:lnSpc>
                        <a:spcBef>
                          <a:spcPts val="600"/>
                        </a:spcBef>
                        <a:spcAft>
                          <a:spcPts val="0"/>
                        </a:spcAft>
                      </a:pPr>
                      <a:r>
                        <a:rPr lang="en-GB" sz="1900" kern="1400" dirty="0" smtClean="0">
                          <a:solidFill>
                            <a:schemeClr val="dk1"/>
                          </a:solidFill>
                          <a:effectLst/>
                          <a:latin typeface="+mn-lt"/>
                          <a:ea typeface="+mn-ea"/>
                          <a:cs typeface="+mn-cs"/>
                        </a:rPr>
                        <a:t>0.852</a:t>
                      </a:r>
                      <a:endParaRPr lang="it-IT" sz="1900" kern="1400" dirty="0">
                        <a:solidFill>
                          <a:schemeClr val="dk1"/>
                        </a:solidFill>
                        <a:effectLst/>
                        <a:latin typeface="+mn-lt"/>
                        <a:ea typeface="+mn-ea"/>
                        <a:cs typeface="+mn-cs"/>
                      </a:endParaRPr>
                    </a:p>
                  </a:txBody>
                  <a:tcPr marL="68580" marR="68580" marT="0" marB="0" anchor="ctr"/>
                </a:tc>
              </a:tr>
              <a:tr h="449104">
                <a:tc>
                  <a:txBody>
                    <a:bodyPr/>
                    <a:lstStyle/>
                    <a:p>
                      <a:pPr>
                        <a:lnSpc>
                          <a:spcPct val="107000"/>
                        </a:lnSpc>
                        <a:spcAft>
                          <a:spcPts val="0"/>
                        </a:spcAft>
                      </a:pPr>
                      <a:r>
                        <a:rPr lang="it-IT" sz="1700" kern="1400" dirty="0">
                          <a:effectLst/>
                        </a:rPr>
                        <a:t>North</a:t>
                      </a:r>
                      <a:endParaRPr lang="it-IT" sz="17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700" kern="1400" dirty="0">
                          <a:effectLst/>
                        </a:rPr>
                        <a:t>0.847</a:t>
                      </a:r>
                      <a:endParaRPr lang="it-IT" sz="17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700" kern="1400" dirty="0">
                          <a:effectLst/>
                        </a:rPr>
                        <a:t>0.840</a:t>
                      </a:r>
                      <a:endParaRPr lang="it-IT" sz="1700" dirty="0">
                        <a:effectLst/>
                        <a:latin typeface="Calibri"/>
                        <a:ea typeface="Calibri"/>
                        <a:cs typeface="Times New Roman"/>
                      </a:endParaRPr>
                    </a:p>
                  </a:txBody>
                  <a:tcPr marL="68580" marR="68580" marT="0" marB="0" anchor="ctr"/>
                </a:tc>
              </a:tr>
              <a:tr h="449104">
                <a:tc>
                  <a:txBody>
                    <a:bodyPr/>
                    <a:lstStyle/>
                    <a:p>
                      <a:pPr>
                        <a:lnSpc>
                          <a:spcPct val="107000"/>
                        </a:lnSpc>
                        <a:spcAft>
                          <a:spcPts val="0"/>
                        </a:spcAft>
                      </a:pPr>
                      <a:r>
                        <a:rPr lang="it-IT" sz="1700" kern="1400" dirty="0">
                          <a:effectLst/>
                        </a:rPr>
                        <a:t>Center</a:t>
                      </a:r>
                      <a:endParaRPr lang="it-IT" sz="17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700" kern="1400" dirty="0">
                          <a:effectLst/>
                        </a:rPr>
                        <a:t>0.752</a:t>
                      </a:r>
                      <a:endParaRPr lang="it-IT" sz="17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700" kern="1400" dirty="0">
                          <a:effectLst/>
                        </a:rPr>
                        <a:t>0.842</a:t>
                      </a:r>
                      <a:endParaRPr lang="it-IT" sz="1700" dirty="0">
                        <a:effectLst/>
                        <a:latin typeface="Calibri"/>
                        <a:ea typeface="Calibri"/>
                        <a:cs typeface="Times New Roman"/>
                      </a:endParaRPr>
                    </a:p>
                  </a:txBody>
                  <a:tcPr marL="68580" marR="68580" marT="0" marB="0" anchor="ctr"/>
                </a:tc>
              </a:tr>
              <a:tr h="449104">
                <a:tc>
                  <a:txBody>
                    <a:bodyPr/>
                    <a:lstStyle/>
                    <a:p>
                      <a:pPr>
                        <a:lnSpc>
                          <a:spcPct val="107000"/>
                        </a:lnSpc>
                        <a:spcAft>
                          <a:spcPts val="0"/>
                        </a:spcAft>
                      </a:pPr>
                      <a:r>
                        <a:rPr lang="it-IT" sz="1700" kern="1400" dirty="0">
                          <a:effectLst/>
                        </a:rPr>
                        <a:t>South and </a:t>
                      </a:r>
                      <a:r>
                        <a:rPr lang="it-IT" sz="1700" kern="1400" dirty="0" err="1">
                          <a:effectLst/>
                        </a:rPr>
                        <a:t>Islands</a:t>
                      </a:r>
                      <a:endParaRPr lang="it-IT" sz="17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700" kern="1400" dirty="0">
                          <a:effectLst/>
                        </a:rPr>
                        <a:t>0.840</a:t>
                      </a:r>
                      <a:endParaRPr lang="it-IT" sz="17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700" kern="1400" dirty="0">
                          <a:effectLst/>
                        </a:rPr>
                        <a:t>0.907</a:t>
                      </a:r>
                      <a:endParaRPr lang="it-IT" sz="1700" dirty="0">
                        <a:effectLst/>
                        <a:latin typeface="Calibri"/>
                        <a:ea typeface="Calibri"/>
                        <a:cs typeface="Times New Roman"/>
                      </a:endParaRPr>
                    </a:p>
                  </a:txBody>
                  <a:tcPr marL="68580" marR="68580" marT="0" marB="0" anchor="ctr"/>
                </a:tc>
              </a:tr>
            </a:tbl>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2177298590"/>
              </p:ext>
            </p:extLst>
          </p:nvPr>
        </p:nvGraphicFramePr>
        <p:xfrm>
          <a:off x="2640843" y="3703564"/>
          <a:ext cx="676894" cy="338448"/>
        </p:xfrm>
        <a:graphic>
          <a:graphicData uri="http://schemas.openxmlformats.org/presentationml/2006/ole">
            <mc:AlternateContent xmlns:mc="http://schemas.openxmlformats.org/markup-compatibility/2006">
              <mc:Choice xmlns:v="urn:schemas-microsoft-com:vml" Requires="v">
                <p:oleObj spid="_x0000_s3447" r:id="rId4" imgW="380835" imgH="190417" progId="Equation.3">
                  <p:embed/>
                </p:oleObj>
              </mc:Choice>
              <mc:Fallback>
                <p:oleObj r:id="rId4" imgW="380835" imgH="190417" progId="Equation.3">
                  <p:embed/>
                  <p:pic>
                    <p:nvPicPr>
                      <p:cNvPr id="0" name="Picture 2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0843" y="3703564"/>
                        <a:ext cx="676894" cy="338448"/>
                      </a:xfrm>
                      <a:prstGeom prst="rect">
                        <a:avLst/>
                      </a:prstGeom>
                      <a:noFill/>
                      <a:extLst/>
                    </p:spPr>
                  </p:pic>
                </p:oleObj>
              </mc:Fallback>
            </mc:AlternateContent>
          </a:graphicData>
        </a:graphic>
      </p:graphicFrame>
      <p:sp>
        <p:nvSpPr>
          <p:cNvPr id="2" name="Rectangle 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 name="Oggetto 2"/>
          <p:cNvGraphicFramePr>
            <a:graphicFrameLocks noChangeAspect="1"/>
          </p:cNvGraphicFramePr>
          <p:nvPr>
            <p:extLst>
              <p:ext uri="{D42A27DB-BD31-4B8C-83A1-F6EECF244321}">
                <p14:modId xmlns:p14="http://schemas.microsoft.com/office/powerpoint/2010/main" val="2297887867"/>
              </p:ext>
            </p:extLst>
          </p:nvPr>
        </p:nvGraphicFramePr>
        <p:xfrm>
          <a:off x="3365237" y="2081231"/>
          <a:ext cx="1836154" cy="336909"/>
        </p:xfrm>
        <a:graphic>
          <a:graphicData uri="http://schemas.openxmlformats.org/presentationml/2006/ole">
            <mc:AlternateContent xmlns:mc="http://schemas.openxmlformats.org/markup-compatibility/2006">
              <mc:Choice xmlns:v="urn:schemas-microsoft-com:vml" Requires="v">
                <p:oleObj spid="_x0000_s3448" name="Equazione" r:id="rId6" imgW="1040948" imgH="190417" progId="Equation.3">
                  <p:embed/>
                </p:oleObj>
              </mc:Choice>
              <mc:Fallback>
                <p:oleObj name="Equazione" r:id="rId6" imgW="1040948" imgH="190417" progId="Equation.3">
                  <p:embed/>
                  <p:pic>
                    <p:nvPicPr>
                      <p:cNvPr id="0" name="Picture 20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65237" y="2081231"/>
                        <a:ext cx="1836154" cy="3369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ttangolo 3"/>
          <p:cNvSpPr/>
          <p:nvPr/>
        </p:nvSpPr>
        <p:spPr>
          <a:xfrm>
            <a:off x="886715" y="3305906"/>
            <a:ext cx="5513204" cy="369332"/>
          </a:xfrm>
          <a:prstGeom prst="rect">
            <a:avLst/>
          </a:prstGeom>
        </p:spPr>
        <p:txBody>
          <a:bodyPr wrap="square">
            <a:spAutoFit/>
          </a:bodyPr>
          <a:lstStyle/>
          <a:p>
            <a:r>
              <a:rPr lang="en-GB" b="1" i="1" dirty="0" smtClean="0">
                <a:latin typeface="Calibri" panose="020F0502020204030204" pitchFamily="34" charset="0"/>
                <a:cs typeface="Calibri" panose="020F0502020204030204" pitchFamily="34" charset="0"/>
              </a:rPr>
              <a:t>R</a:t>
            </a:r>
            <a:r>
              <a:rPr lang="en-GB" b="1" dirty="0" smtClean="0">
                <a:latin typeface="Calibri" panose="020F0502020204030204" pitchFamily="34" charset="0"/>
                <a:cs typeface="Calibri" panose="020F0502020204030204" pitchFamily="34" charset="0"/>
              </a:rPr>
              <a:t>-indicators </a:t>
            </a:r>
            <a:r>
              <a:rPr lang="en-GB" b="1" dirty="0">
                <a:latin typeface="Calibri" panose="020F0502020204030204" pitchFamily="34" charset="0"/>
                <a:cs typeface="Calibri" panose="020F0502020204030204" pitchFamily="34" charset="0"/>
              </a:rPr>
              <a:t>in SM and MM samples</a:t>
            </a:r>
            <a:endParaRPr lang="it-IT" i="1" dirty="0">
              <a:latin typeface="Calibri" panose="020F0502020204030204" pitchFamily="34" charset="0"/>
              <a:cs typeface="Calibri" panose="020F0502020204030204" pitchFamily="34" charset="0"/>
            </a:endParaRPr>
          </a:p>
        </p:txBody>
      </p:sp>
      <p:sp>
        <p:nvSpPr>
          <p:cNvPr id="12" name="CasellaDiTesto 11"/>
          <p:cNvSpPr txBox="1"/>
          <p:nvPr/>
        </p:nvSpPr>
        <p:spPr>
          <a:xfrm>
            <a:off x="695325" y="6343650"/>
            <a:ext cx="3314241" cy="307777"/>
          </a:xfrm>
          <a:prstGeom prst="rect">
            <a:avLst/>
          </a:prstGeom>
          <a:noFill/>
        </p:spPr>
        <p:txBody>
          <a:bodyPr wrap="none" rtlCol="0">
            <a:spAutoFit/>
          </a:bodyPr>
          <a:lstStyle/>
          <a:p>
            <a:r>
              <a:rPr lang="en-US" sz="1400" dirty="0" smtClean="0">
                <a:latin typeface="Calibri" panose="020F0502020204030204" pitchFamily="34" charset="0"/>
                <a:cs typeface="Calibri" panose="020F0502020204030204" pitchFamily="34" charset="0"/>
              </a:rPr>
              <a:t>Claudia De </a:t>
            </a:r>
            <a:r>
              <a:rPr lang="en-US" sz="1400" dirty="0" err="1" smtClean="0">
                <a:latin typeface="Calibri" panose="020F0502020204030204" pitchFamily="34" charset="0"/>
                <a:cs typeface="Calibri" panose="020F0502020204030204" pitchFamily="34" charset="0"/>
              </a:rPr>
              <a:t>Vitiis</a:t>
            </a:r>
            <a:r>
              <a:rPr lang="en-US" sz="1400" dirty="0" smtClean="0">
                <a:latin typeface="Calibri" panose="020F0502020204030204" pitchFamily="34" charset="0"/>
                <a:cs typeface="Calibri" panose="020F0502020204030204" pitchFamily="34" charset="0"/>
              </a:rPr>
              <a:t> - NTTS, </a:t>
            </a:r>
            <a:r>
              <a:rPr lang="en-US" sz="1400" dirty="0">
                <a:latin typeface="Calibri" panose="020F0502020204030204" pitchFamily="34" charset="0"/>
                <a:cs typeface="Calibri" panose="020F0502020204030204" pitchFamily="34" charset="0"/>
              </a:rPr>
              <a:t>14th March 2019</a:t>
            </a:r>
            <a:endParaRPr lang="it-IT" sz="1400" dirty="0"/>
          </a:p>
        </p:txBody>
      </p:sp>
      <p:sp>
        <p:nvSpPr>
          <p:cNvPr id="13" name="Rectangle 2"/>
          <p:cNvSpPr txBox="1">
            <a:spLocks noChangeArrowheads="1"/>
          </p:cNvSpPr>
          <p:nvPr/>
        </p:nvSpPr>
        <p:spPr bwMode="auto">
          <a:xfrm>
            <a:off x="886715" y="339265"/>
            <a:ext cx="8192835" cy="504825"/>
          </a:xfrm>
          <a:prstGeom prst="rect">
            <a:avLst/>
          </a:prstGeom>
          <a:noFill/>
          <a:ln w="9525">
            <a:noFill/>
            <a:miter lim="800000"/>
            <a:headEnd/>
            <a:tailEnd/>
          </a:ln>
        </p:spPr>
        <p:txBody>
          <a:bodyPr/>
          <a:lstStyle/>
          <a:p>
            <a:pPr algn="r" eaLnBrk="0" hangingPunct="0"/>
            <a:r>
              <a:rPr lang="en-US" altLang="it-IT" sz="1600" b="1" dirty="0">
                <a:solidFill>
                  <a:srgbClr val="CC0000"/>
                </a:solidFill>
                <a:latin typeface="Calibri" panose="020F0502020204030204" pitchFamily="34" charset="0"/>
                <a:cs typeface="Calibri" panose="020F0502020204030204" pitchFamily="34" charset="0"/>
              </a:rPr>
              <a:t>3. The assessment of the introduction of the mixed mode</a:t>
            </a:r>
          </a:p>
        </p:txBody>
      </p:sp>
      <p:sp>
        <p:nvSpPr>
          <p:cNvPr id="15" name="Ovale 14"/>
          <p:cNvSpPr/>
          <p:nvPr/>
        </p:nvSpPr>
        <p:spPr>
          <a:xfrm>
            <a:off x="4320649" y="4995875"/>
            <a:ext cx="833241" cy="39552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6" name="Ovale 15"/>
          <p:cNvSpPr/>
          <p:nvPr/>
        </p:nvSpPr>
        <p:spPr>
          <a:xfrm>
            <a:off x="6586799" y="4970150"/>
            <a:ext cx="833241" cy="39552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Ovale 16"/>
          <p:cNvSpPr/>
          <p:nvPr/>
        </p:nvSpPr>
        <p:spPr>
          <a:xfrm>
            <a:off x="4247424" y="5397650"/>
            <a:ext cx="833241" cy="39552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8" name="Ovale 17"/>
          <p:cNvSpPr/>
          <p:nvPr/>
        </p:nvSpPr>
        <p:spPr>
          <a:xfrm>
            <a:off x="6610549" y="5409525"/>
            <a:ext cx="833241" cy="39552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9" name="Ovale 18"/>
          <p:cNvSpPr/>
          <p:nvPr/>
        </p:nvSpPr>
        <p:spPr>
          <a:xfrm>
            <a:off x="4271174" y="4042012"/>
            <a:ext cx="882716" cy="421160"/>
          </a:xfrm>
          <a:prstGeom prst="ellipse">
            <a:avLst/>
          </a:prstGeom>
          <a:noFill/>
          <a:ln w="127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Ovale 19"/>
          <p:cNvSpPr/>
          <p:nvPr/>
        </p:nvSpPr>
        <p:spPr>
          <a:xfrm>
            <a:off x="6572949" y="4051912"/>
            <a:ext cx="882716" cy="421160"/>
          </a:xfrm>
          <a:prstGeom prst="ellipse">
            <a:avLst/>
          </a:prstGeom>
          <a:noFill/>
          <a:ln w="127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 name="Parentesi graffa aperta 9"/>
          <p:cNvSpPr/>
          <p:nvPr/>
        </p:nvSpPr>
        <p:spPr>
          <a:xfrm>
            <a:off x="695325" y="4572007"/>
            <a:ext cx="420956" cy="1151907"/>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cxnSp>
        <p:nvCxnSpPr>
          <p:cNvPr id="26" name="Connettore 4 25"/>
          <p:cNvCxnSpPr/>
          <p:nvPr/>
        </p:nvCxnSpPr>
        <p:spPr>
          <a:xfrm rot="16200000" flipV="1">
            <a:off x="97601" y="5571512"/>
            <a:ext cx="847105" cy="2"/>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2279479"/>
      </p:ext>
    </p:extLst>
  </p:cSld>
  <p:clrMapOvr>
    <a:masterClrMapping/>
  </p:clrMapOvr>
  <p:transition advTm="122848"/>
  <p:timing>
    <p:tnLst>
      <p:par>
        <p:cTn id="1" dur="indefinite" restart="never" nodeType="tmRoot"/>
      </p:par>
    </p:tnLst>
  </p:timing>
</p:sld>
</file>

<file path=ppt/theme/theme1.xml><?xml version="1.0" encoding="utf-8"?>
<a:theme xmlns:a="http://schemas.openxmlformats.org/drawingml/2006/main" name="copertina">
  <a:themeElements>
    <a:clrScheme name="Impostazioni personalizzate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42247</TotalTime>
  <Words>2513</Words>
  <Application>Microsoft Office PowerPoint</Application>
  <PresentationFormat>Presentazione su schermo (4:3)</PresentationFormat>
  <Paragraphs>273</Paragraphs>
  <Slides>18</Slides>
  <Notes>18</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18</vt:i4>
      </vt:variant>
    </vt:vector>
  </HeadingPairs>
  <TitlesOfParts>
    <vt:vector size="21" baseType="lpstr">
      <vt:lpstr>copertina</vt:lpstr>
      <vt:lpstr>Equation.3</vt:lpstr>
      <vt:lpstr>Equazione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Bruna Tabanella</dc:creator>
  <cp:lastModifiedBy>Claudia De Vitiis</cp:lastModifiedBy>
  <cp:revision>645</cp:revision>
  <cp:lastPrinted>2016-04-29T10:15:28Z</cp:lastPrinted>
  <dcterms:created xsi:type="dcterms:W3CDTF">2012-12-11T11:00:35Z</dcterms:created>
  <dcterms:modified xsi:type="dcterms:W3CDTF">2019-03-12T11:08:21Z</dcterms:modified>
</cp:coreProperties>
</file>