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32" r:id="rId2"/>
    <p:sldId id="564" r:id="rId3"/>
    <p:sldId id="548" r:id="rId4"/>
    <p:sldId id="602" r:id="rId5"/>
    <p:sldId id="604" r:id="rId6"/>
    <p:sldId id="606" r:id="rId7"/>
    <p:sldId id="609" r:id="rId8"/>
    <p:sldId id="622" r:id="rId9"/>
    <p:sldId id="623" r:id="rId10"/>
    <p:sldId id="626" r:id="rId11"/>
    <p:sldId id="625" r:id="rId12"/>
    <p:sldId id="624" r:id="rId13"/>
    <p:sldId id="627" r:id="rId14"/>
    <p:sldId id="610" r:id="rId15"/>
    <p:sldId id="613" r:id="rId16"/>
    <p:sldId id="616" r:id="rId17"/>
    <p:sldId id="617" r:id="rId18"/>
    <p:sldId id="614" r:id="rId19"/>
    <p:sldId id="615" r:id="rId20"/>
    <p:sldId id="612" r:id="rId21"/>
    <p:sldId id="619" r:id="rId22"/>
    <p:sldId id="620" r:id="rId23"/>
    <p:sldId id="618" r:id="rId24"/>
    <p:sldId id="552" r:id="rId25"/>
  </p:sldIdLst>
  <p:sldSz cx="9144000" cy="6858000" type="screen4x3"/>
  <p:notesSz cx="6808788" cy="9940925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54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una Tabanella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142A"/>
    <a:srgbClr val="505150"/>
    <a:srgbClr val="660066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79" autoAdjust="0"/>
    <p:restoredTop sz="96433" autoAdjust="0"/>
  </p:normalViewPr>
  <p:slideViewPr>
    <p:cSldViewPr snapToGrid="0" snapToObjects="1" showGuides="1">
      <p:cViewPr>
        <p:scale>
          <a:sx n="81" d="100"/>
          <a:sy n="81" d="100"/>
        </p:scale>
        <p:origin x="-882" y="60"/>
      </p:cViewPr>
      <p:guideLst>
        <p:guide orient="horz" pos="1354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50476" cy="497045"/>
          </a:xfrm>
          <a:prstGeom prst="rect">
            <a:avLst/>
          </a:prstGeom>
        </p:spPr>
        <p:txBody>
          <a:bodyPr vert="horz" lIns="91629" tIns="45815" rIns="91629" bIns="45815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6737" y="2"/>
            <a:ext cx="2950476" cy="497045"/>
          </a:xfrm>
          <a:prstGeom prst="rect">
            <a:avLst/>
          </a:prstGeom>
        </p:spPr>
        <p:txBody>
          <a:bodyPr vert="horz" lIns="91629" tIns="45815" rIns="91629" bIns="45815" rtlCol="0"/>
          <a:lstStyle>
            <a:lvl1pPr algn="r">
              <a:defRPr sz="1200"/>
            </a:lvl1pPr>
          </a:lstStyle>
          <a:p>
            <a:fld id="{F92E6E97-967D-46E7-B908-C01DCBAA3EEA}" type="datetimeFigureOut">
              <a:rPr lang="it-IT" smtClean="0"/>
              <a:pPr/>
              <a:t>13/03/2019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2155"/>
            <a:ext cx="2950476" cy="497045"/>
          </a:xfrm>
          <a:prstGeom prst="rect">
            <a:avLst/>
          </a:prstGeom>
        </p:spPr>
        <p:txBody>
          <a:bodyPr vert="horz" lIns="91629" tIns="45815" rIns="91629" bIns="45815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6737" y="9442155"/>
            <a:ext cx="2950476" cy="497045"/>
          </a:xfrm>
          <a:prstGeom prst="rect">
            <a:avLst/>
          </a:prstGeom>
        </p:spPr>
        <p:txBody>
          <a:bodyPr vert="horz" lIns="91629" tIns="45815" rIns="91629" bIns="45815" rtlCol="0" anchor="b"/>
          <a:lstStyle>
            <a:lvl1pPr algn="r">
              <a:defRPr sz="1200"/>
            </a:lvl1pPr>
          </a:lstStyle>
          <a:p>
            <a:fld id="{083210D3-DCB5-434A-A59D-5CE75C95996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5287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582" cy="497762"/>
          </a:xfrm>
          <a:prstGeom prst="rect">
            <a:avLst/>
          </a:prstGeom>
        </p:spPr>
        <p:txBody>
          <a:bodyPr vert="horz" lIns="91629" tIns="45815" rIns="91629" bIns="45815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615" y="1"/>
            <a:ext cx="2950582" cy="497762"/>
          </a:xfrm>
          <a:prstGeom prst="rect">
            <a:avLst/>
          </a:prstGeom>
        </p:spPr>
        <p:txBody>
          <a:bodyPr vert="horz" lIns="91629" tIns="45815" rIns="91629" bIns="45815" rtlCol="0"/>
          <a:lstStyle>
            <a:lvl1pPr algn="r">
              <a:defRPr sz="1200"/>
            </a:lvl1pPr>
          </a:lstStyle>
          <a:p>
            <a:fld id="{38981380-D923-488D-AB32-DCE953A6B797}" type="datetimeFigureOut">
              <a:rPr lang="it-IT" smtClean="0"/>
              <a:pPr/>
              <a:t>13/03/2019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29" tIns="45815" rIns="91629" bIns="45815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516" y="4721583"/>
            <a:ext cx="5445757" cy="4473495"/>
          </a:xfrm>
          <a:prstGeom prst="rect">
            <a:avLst/>
          </a:prstGeom>
        </p:spPr>
        <p:txBody>
          <a:bodyPr vert="horz" lIns="91629" tIns="45815" rIns="91629" bIns="458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1575"/>
            <a:ext cx="2950582" cy="497761"/>
          </a:xfrm>
          <a:prstGeom prst="rect">
            <a:avLst/>
          </a:prstGeom>
        </p:spPr>
        <p:txBody>
          <a:bodyPr vert="horz" lIns="91629" tIns="45815" rIns="91629" bIns="45815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615" y="9441575"/>
            <a:ext cx="2950582" cy="497761"/>
          </a:xfrm>
          <a:prstGeom prst="rect">
            <a:avLst/>
          </a:prstGeom>
        </p:spPr>
        <p:txBody>
          <a:bodyPr vert="horz" lIns="91629" tIns="45815" rIns="91629" bIns="45815" rtlCol="0" anchor="b"/>
          <a:lstStyle>
            <a:lvl1pPr algn="r">
              <a:defRPr sz="1200"/>
            </a:lvl1pPr>
          </a:lstStyle>
          <a:p>
            <a:fld id="{183DB497-F8DB-42AB-9130-7A5D812447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6499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DB497-F8DB-42AB-9130-7A5D8124474F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9507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1745C-B2B7-4CF8-A823-9D344BE02C2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7216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1745C-B2B7-4CF8-A823-9D344BE02C2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7216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1745C-B2B7-4CF8-A823-9D344BE02C24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7216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1745C-B2B7-4CF8-A823-9D344BE02C24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7216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1745C-B2B7-4CF8-A823-9D344BE02C24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3765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1745C-B2B7-4CF8-A823-9D344BE02C24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161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1745C-B2B7-4CF8-A823-9D344BE02C24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3719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1745C-B2B7-4CF8-A823-9D344BE02C24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94858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1745C-B2B7-4CF8-A823-9D344BE02C24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98950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1745C-B2B7-4CF8-A823-9D344BE02C24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0653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1745C-B2B7-4CF8-A823-9D344BE02C2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26341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1745C-B2B7-4CF8-A823-9D344BE02C24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5406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1745C-B2B7-4CF8-A823-9D344BE02C24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38927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1745C-B2B7-4CF8-A823-9D344BE02C24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0141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1745C-B2B7-4CF8-A823-9D344BE02C24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05035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1745C-B2B7-4CF8-A823-9D344BE02C24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0422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C00000"/>
              </a:buClr>
              <a:defRPr/>
            </a:pPr>
            <a:r>
              <a:rPr lang="en-GB" b="1" dirty="0">
                <a:solidFill>
                  <a:srgbClr val="C00000"/>
                </a:solidFill>
                <a:cs typeface="Arial" pitchFamily="34" charset="0"/>
              </a:rPr>
              <a:t>Modernization Programme</a:t>
            </a:r>
          </a:p>
          <a:p>
            <a:pPr>
              <a:buClr>
                <a:srgbClr val="C00000"/>
              </a:buClr>
              <a:defRPr/>
            </a:pPr>
            <a:r>
              <a:rPr lang="en-GB" dirty="0">
                <a:solidFill>
                  <a:srgbClr val="C00000"/>
                </a:solidFill>
                <a:cs typeface="Arial" pitchFamily="34" charset="0"/>
              </a:rPr>
              <a:t> </a:t>
            </a:r>
            <a:endParaRPr lang="en-GB" dirty="0">
              <a:cs typeface="Arial" pitchFamily="34" charset="0"/>
            </a:endParaRPr>
          </a:p>
          <a:p>
            <a:pPr>
              <a:buClr>
                <a:srgbClr val="C00000"/>
              </a:buClr>
              <a:defRPr/>
            </a:pPr>
            <a:r>
              <a:rPr lang="en-GB" dirty="0">
                <a:cs typeface="Arial" pitchFamily="34" charset="0"/>
              </a:rPr>
              <a:t>Since the </a:t>
            </a:r>
            <a:r>
              <a:rPr lang="en-GB" dirty="0">
                <a:solidFill>
                  <a:srgbClr val="C00000"/>
                </a:solidFill>
                <a:cs typeface="Arial" pitchFamily="34" charset="0"/>
              </a:rPr>
              <a:t>second half of 2014 </a:t>
            </a:r>
            <a:r>
              <a:rPr lang="en-GB" dirty="0" err="1">
                <a:solidFill>
                  <a:srgbClr val="C00000"/>
                </a:solidFill>
                <a:cs typeface="Arial" pitchFamily="34" charset="0"/>
              </a:rPr>
              <a:t>Istat</a:t>
            </a:r>
            <a:r>
              <a:rPr lang="en-GB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GB" dirty="0">
                <a:cs typeface="Arial" pitchFamily="34" charset="0"/>
              </a:rPr>
              <a:t>has implemented its internal </a:t>
            </a:r>
            <a:r>
              <a:rPr lang="en-GB" dirty="0">
                <a:solidFill>
                  <a:srgbClr val="C00000"/>
                </a:solidFill>
                <a:cs typeface="Arial" pitchFamily="34" charset="0"/>
              </a:rPr>
              <a:t>Modernisation Programme</a:t>
            </a:r>
            <a:r>
              <a:rPr lang="en-GB" dirty="0">
                <a:cs typeface="Arial" pitchFamily="34" charset="0"/>
              </a:rPr>
              <a:t>,</a:t>
            </a:r>
            <a:r>
              <a:rPr lang="en-GB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GB" dirty="0">
                <a:cs typeface="Arial" pitchFamily="34" charset="0"/>
              </a:rPr>
              <a:t>in accordance with both some actions supported by </a:t>
            </a:r>
            <a:r>
              <a:rPr lang="en-GB" dirty="0">
                <a:solidFill>
                  <a:srgbClr val="C00000"/>
                </a:solidFill>
                <a:cs typeface="Arial" pitchFamily="34" charset="0"/>
              </a:rPr>
              <a:t>UNECE</a:t>
            </a:r>
            <a:r>
              <a:rPr lang="en-GB" dirty="0">
                <a:cs typeface="Arial" pitchFamily="34" charset="0"/>
              </a:rPr>
              <a:t> - </a:t>
            </a:r>
            <a:r>
              <a:rPr lang="en-GB" i="1" dirty="0"/>
              <a:t>High-level Group on the Modernisation of Official Statistics </a:t>
            </a:r>
            <a:r>
              <a:rPr lang="en-GB" dirty="0"/>
              <a:t>and</a:t>
            </a:r>
            <a:r>
              <a:rPr lang="en-GB" i="1" dirty="0"/>
              <a:t> </a:t>
            </a:r>
            <a:r>
              <a:rPr lang="en-GB" dirty="0">
                <a:cs typeface="Arial" pitchFamily="34" charset="0"/>
              </a:rPr>
              <a:t>the </a:t>
            </a:r>
            <a:r>
              <a:rPr lang="en-GB" dirty="0">
                <a:solidFill>
                  <a:srgbClr val="C00000"/>
                </a:solidFill>
                <a:cs typeface="Arial" pitchFamily="34" charset="0"/>
              </a:rPr>
              <a:t>European Statistical System </a:t>
            </a:r>
            <a:r>
              <a:rPr lang="en-GB" dirty="0">
                <a:cs typeface="Arial" pitchFamily="34" charset="0"/>
              </a:rPr>
              <a:t>commitment to </a:t>
            </a:r>
            <a:r>
              <a:rPr lang="en-GB" i="1" dirty="0">
                <a:solidFill>
                  <a:srgbClr val="C00000"/>
                </a:solidFill>
                <a:cs typeface="Arial" pitchFamily="34" charset="0"/>
              </a:rPr>
              <a:t>Vision 2020</a:t>
            </a:r>
            <a:endParaRPr lang="en-GB" sz="800" i="1" dirty="0">
              <a:solidFill>
                <a:srgbClr val="C00000"/>
              </a:solidFill>
              <a:cs typeface="Arial" pitchFamily="34" charset="0"/>
            </a:endParaRPr>
          </a:p>
          <a:p>
            <a:pPr>
              <a:buClr>
                <a:srgbClr val="C00000"/>
              </a:buClr>
              <a:defRPr/>
            </a:pPr>
            <a:endParaRPr lang="en-GB" sz="800" i="1" dirty="0">
              <a:solidFill>
                <a:srgbClr val="C00000"/>
              </a:solidFill>
              <a:cs typeface="Arial" pitchFamily="34" charset="0"/>
            </a:endParaRPr>
          </a:p>
          <a:p>
            <a:pPr>
              <a:buClr>
                <a:srgbClr val="C00000"/>
              </a:buClr>
              <a:defRPr/>
            </a:pPr>
            <a:r>
              <a:rPr lang="en-GB" dirty="0" err="1">
                <a:cs typeface="Arial" pitchFamily="34" charset="0"/>
              </a:rPr>
              <a:t>Istat’s</a:t>
            </a:r>
            <a:r>
              <a:rPr lang="en-GB" dirty="0">
                <a:cs typeface="Arial" pitchFamily="34" charset="0"/>
              </a:rPr>
              <a:t> </a:t>
            </a:r>
            <a:r>
              <a:rPr lang="en-GB" dirty="0">
                <a:solidFill>
                  <a:srgbClr val="C00000"/>
                </a:solidFill>
                <a:cs typeface="Arial" pitchFamily="34" charset="0"/>
              </a:rPr>
              <a:t>Modernisation Programme </a:t>
            </a:r>
            <a:r>
              <a:rPr lang="en-GB" dirty="0">
                <a:cs typeface="Arial" pitchFamily="34" charset="0"/>
              </a:rPr>
              <a:t>was officially  approved by the </a:t>
            </a:r>
            <a:r>
              <a:rPr lang="en-GB" dirty="0">
                <a:solidFill>
                  <a:srgbClr val="C00000"/>
                </a:solidFill>
                <a:cs typeface="Arial" pitchFamily="34" charset="0"/>
              </a:rPr>
              <a:t>Governing Board </a:t>
            </a:r>
            <a:r>
              <a:rPr lang="en-GB" dirty="0">
                <a:cs typeface="Arial" pitchFamily="34" charset="0"/>
              </a:rPr>
              <a:t>on </a:t>
            </a:r>
            <a:r>
              <a:rPr lang="en-GB" u="sng" dirty="0">
                <a:solidFill>
                  <a:srgbClr val="C00000"/>
                </a:solidFill>
                <a:cs typeface="Arial" pitchFamily="34" charset="0"/>
              </a:rPr>
              <a:t>January 28</a:t>
            </a:r>
            <a:r>
              <a:rPr lang="en-GB" u="sng" baseline="30000" dirty="0">
                <a:solidFill>
                  <a:srgbClr val="C00000"/>
                </a:solidFill>
                <a:cs typeface="Arial" pitchFamily="34" charset="0"/>
              </a:rPr>
              <a:t>th</a:t>
            </a:r>
            <a:r>
              <a:rPr lang="en-GB" u="sng" dirty="0">
                <a:solidFill>
                  <a:srgbClr val="C00000"/>
                </a:solidFill>
                <a:cs typeface="Arial" pitchFamily="34" charset="0"/>
              </a:rPr>
              <a:t>, 2016 </a:t>
            </a:r>
          </a:p>
          <a:p>
            <a:endParaRPr lang="it-IT" dirty="0" smtClean="0">
              <a:latin typeface="+mn-lt"/>
            </a:endParaRPr>
          </a:p>
          <a:p>
            <a:r>
              <a:rPr lang="en-GB" b="1" dirty="0">
                <a:solidFill>
                  <a:srgbClr val="C00000"/>
                </a:solidFill>
                <a:cs typeface="Arial" pitchFamily="34" charset="0"/>
              </a:rPr>
              <a:t>Modernization Programme: objectives</a:t>
            </a:r>
          </a:p>
          <a:p>
            <a:pPr marL="0" lvl="1">
              <a:buClr>
                <a:srgbClr val="C00000"/>
              </a:buClr>
              <a:defRPr/>
            </a:pPr>
            <a:endParaRPr lang="en-GB" altLang="it-IT" sz="1000" b="1" dirty="0">
              <a:solidFill>
                <a:srgbClr val="C00000"/>
              </a:solidFill>
              <a:cs typeface="Arial" pitchFamily="34" charset="0"/>
            </a:endParaRPr>
          </a:p>
          <a:p>
            <a:r>
              <a:rPr lang="en-US" dirty="0"/>
              <a:t>The main objectives of the modernization </a:t>
            </a:r>
            <a:r>
              <a:rPr lang="en-US" dirty="0" err="1"/>
              <a:t>programme</a:t>
            </a:r>
            <a:r>
              <a:rPr lang="en-US" dirty="0"/>
              <a:t> are </a:t>
            </a:r>
            <a:r>
              <a:rPr lang="en-US" b="1" dirty="0"/>
              <a:t>to enrich the supply and quality of the information produced</a:t>
            </a:r>
            <a:r>
              <a:rPr lang="en-US" dirty="0"/>
              <a:t>, while improving the effectiveness and efficiency of overall activity. This goal means being aware that the statistics released have to meet the needs of an ever-changing society and the new requests for information, bearing in mind that </a:t>
            </a:r>
            <a:r>
              <a:rPr lang="en-US" dirty="0" err="1"/>
              <a:t>Istat</a:t>
            </a:r>
            <a:r>
              <a:rPr lang="en-US" dirty="0"/>
              <a:t> is producer, researcher and guarantor of the quality of official statistics, besides playing a guiding role for a proper and competent use of </a:t>
            </a:r>
            <a:r>
              <a:rPr lang="it-IT" dirty="0" err="1"/>
              <a:t>statistics</a:t>
            </a:r>
            <a:r>
              <a:rPr lang="it-IT" dirty="0"/>
              <a:t>.</a:t>
            </a:r>
          </a:p>
          <a:p>
            <a:r>
              <a:rPr lang="en-US" dirty="0"/>
              <a:t>This objective will be achieved in compliance with </a:t>
            </a:r>
            <a:r>
              <a:rPr lang="en-US" b="1" dirty="0"/>
              <a:t>a series of constraints and conditions</a:t>
            </a:r>
            <a:r>
              <a:rPr lang="en-US" dirty="0"/>
              <a:t>, some of which may be considered as intermediate objectives. For example, information has to be produced and disseminated without any </a:t>
            </a:r>
            <a:r>
              <a:rPr lang="en-US" b="1" dirty="0"/>
              <a:t>additional costs and charges for respondents</a:t>
            </a:r>
            <a:r>
              <a:rPr lang="en-US" dirty="0"/>
              <a:t>. Moreover, at a time of great attention to the use of public resources, it is necessary to avoid that </a:t>
            </a:r>
            <a:r>
              <a:rPr lang="en-US" dirty="0" err="1"/>
              <a:t>Istat’s</a:t>
            </a:r>
            <a:r>
              <a:rPr lang="en-US" dirty="0"/>
              <a:t> operational expenses may result in additional burdens for the State budget.</a:t>
            </a:r>
            <a:endParaRPr lang="en-GB" altLang="it-IT" sz="1000" b="1" dirty="0">
              <a:solidFill>
                <a:srgbClr val="C00000"/>
              </a:solidFill>
              <a:cs typeface="Arial" pitchFamily="34" charset="0"/>
            </a:endParaRPr>
          </a:p>
          <a:p>
            <a:pPr marL="0" lvl="1">
              <a:buClr>
                <a:srgbClr val="C00000"/>
              </a:buClr>
              <a:defRPr/>
            </a:pPr>
            <a:endParaRPr lang="en-GB" altLang="it-IT" sz="1000" b="1" dirty="0">
              <a:solidFill>
                <a:srgbClr val="C00000"/>
              </a:solidFill>
              <a:cs typeface="Arial" pitchFamily="34" charset="0"/>
            </a:endParaRPr>
          </a:p>
          <a:p>
            <a:pPr marL="0" lvl="1">
              <a:buClr>
                <a:srgbClr val="C00000"/>
              </a:buClr>
              <a:defRPr/>
            </a:pPr>
            <a:r>
              <a:rPr lang="en-GB" altLang="it-IT" sz="1000" b="1" dirty="0">
                <a:solidFill>
                  <a:srgbClr val="C00000"/>
                </a:solidFill>
                <a:cs typeface="Arial" pitchFamily="34" charset="0"/>
              </a:rPr>
              <a:t>Summarizing:</a:t>
            </a:r>
          </a:p>
          <a:p>
            <a:pPr marL="0" lvl="1">
              <a:buClr>
                <a:srgbClr val="C00000"/>
              </a:buClr>
              <a:defRPr/>
            </a:pPr>
            <a:endParaRPr lang="en-GB" altLang="it-IT" sz="1000" b="1" dirty="0">
              <a:solidFill>
                <a:srgbClr val="C00000"/>
              </a:solidFill>
              <a:cs typeface="Arial" pitchFamily="34" charset="0"/>
            </a:endParaRPr>
          </a:p>
          <a:p>
            <a:pPr marL="0" lvl="1">
              <a:buClr>
                <a:srgbClr val="C00000"/>
              </a:buClr>
              <a:defRPr/>
            </a:pPr>
            <a:r>
              <a:rPr lang="en-GB" altLang="it-IT" sz="1000" dirty="0">
                <a:solidFill>
                  <a:srgbClr val="C00000"/>
                </a:solidFill>
                <a:cs typeface="Arial" pitchFamily="34" charset="0"/>
              </a:rPr>
              <a:t>The modernization aims to:</a:t>
            </a:r>
          </a:p>
          <a:p>
            <a:pPr marL="0" lvl="1">
              <a:buClr>
                <a:srgbClr val="C00000"/>
              </a:buClr>
              <a:defRPr/>
            </a:pPr>
            <a:endParaRPr lang="en-GB" altLang="it-IT" sz="1000" b="1" dirty="0">
              <a:solidFill>
                <a:srgbClr val="C00000"/>
              </a:solidFill>
              <a:cs typeface="Arial" pitchFamily="34" charset="0"/>
            </a:endParaRPr>
          </a:p>
          <a:p>
            <a:pPr marL="0" lvl="1" defTabSz="929122">
              <a:defRPr/>
            </a:pPr>
            <a:r>
              <a:rPr lang="en-GB" altLang="it-IT" dirty="0">
                <a:cs typeface="Arial" pitchFamily="34" charset="0"/>
              </a:rPr>
              <a:t>- enrich the </a:t>
            </a:r>
            <a:r>
              <a:rPr lang="en-GB" altLang="it-IT" b="1" dirty="0">
                <a:solidFill>
                  <a:srgbClr val="C00000"/>
                </a:solidFill>
                <a:cs typeface="Arial" pitchFamily="34" charset="0"/>
              </a:rPr>
              <a:t>supply</a:t>
            </a:r>
            <a:r>
              <a:rPr lang="en-GB" altLang="it-IT" dirty="0">
                <a:cs typeface="Arial" pitchFamily="34" charset="0"/>
              </a:rPr>
              <a:t> and </a:t>
            </a:r>
            <a:r>
              <a:rPr lang="en-GB" altLang="it-IT" b="1" dirty="0">
                <a:solidFill>
                  <a:srgbClr val="C00000"/>
                </a:solidFill>
                <a:cs typeface="Arial" pitchFamily="34" charset="0"/>
              </a:rPr>
              <a:t>quality</a:t>
            </a:r>
            <a:r>
              <a:rPr lang="en-GB" altLang="it-IT" dirty="0">
                <a:cs typeface="Arial" pitchFamily="34" charset="0"/>
              </a:rPr>
              <a:t> of </a:t>
            </a:r>
            <a:r>
              <a:rPr lang="en-GB" altLang="it-IT" b="1" dirty="0">
                <a:solidFill>
                  <a:srgbClr val="C00000"/>
                </a:solidFill>
                <a:cs typeface="Arial" pitchFamily="34" charset="0"/>
              </a:rPr>
              <a:t>statistical information</a:t>
            </a:r>
            <a:r>
              <a:rPr lang="en-GB" altLang="it-IT" dirty="0">
                <a:cs typeface="Arial" pitchFamily="34" charset="0"/>
              </a:rPr>
              <a:t> and </a:t>
            </a:r>
            <a:r>
              <a:rPr lang="en-GB" altLang="it-IT" b="1" dirty="0">
                <a:solidFill>
                  <a:srgbClr val="C00000"/>
                </a:solidFill>
                <a:cs typeface="Arial" pitchFamily="34" charset="0"/>
              </a:rPr>
              <a:t>services</a:t>
            </a:r>
          </a:p>
          <a:p>
            <a:pPr marL="0" lvl="1">
              <a:defRPr/>
            </a:pPr>
            <a:r>
              <a:rPr lang="en-GB" altLang="it-IT" dirty="0">
                <a:cs typeface="Arial" pitchFamily="34" charset="0"/>
              </a:rPr>
              <a:t>- </a:t>
            </a:r>
            <a:r>
              <a:rPr lang="en-GB" altLang="it-IT" dirty="0" smtClean="0"/>
              <a:t>encourage the </a:t>
            </a:r>
            <a:r>
              <a:rPr lang="en-GB" altLang="it-IT" b="1" dirty="0" smtClean="0">
                <a:solidFill>
                  <a:srgbClr val="C00000"/>
                </a:solidFill>
              </a:rPr>
              <a:t>development</a:t>
            </a:r>
            <a:r>
              <a:rPr lang="en-GB" altLang="it-IT" dirty="0" smtClean="0"/>
              <a:t> and </a:t>
            </a:r>
            <a:r>
              <a:rPr lang="en-GB" altLang="it-IT" b="1" dirty="0" smtClean="0">
                <a:solidFill>
                  <a:srgbClr val="C00000"/>
                </a:solidFill>
              </a:rPr>
              <a:t>exploitation</a:t>
            </a:r>
            <a:r>
              <a:rPr lang="en-GB" altLang="it-IT" dirty="0" smtClean="0"/>
              <a:t> of methodological, technological, and organisational </a:t>
            </a:r>
            <a:r>
              <a:rPr lang="en-GB" altLang="it-IT" b="1" dirty="0" smtClean="0">
                <a:solidFill>
                  <a:srgbClr val="C00000"/>
                </a:solidFill>
              </a:rPr>
              <a:t>innovation</a:t>
            </a:r>
            <a:r>
              <a:rPr lang="en-GB" altLang="it-IT" sz="2000" dirty="0">
                <a:cs typeface="Arial" pitchFamily="34" charset="0"/>
              </a:rPr>
              <a:t>- </a:t>
            </a:r>
            <a:r>
              <a:rPr lang="en-GB" altLang="it-IT" sz="2000" dirty="0"/>
              <a:t>To increase and    reorient the </a:t>
            </a:r>
            <a:r>
              <a:rPr lang="en-GB" altLang="it-IT" sz="2000" b="1" dirty="0">
                <a:solidFill>
                  <a:srgbClr val="C00000"/>
                </a:solidFill>
              </a:rPr>
              <a:t>skills </a:t>
            </a:r>
            <a:r>
              <a:rPr lang="en-GB" altLang="it-IT" sz="2000" dirty="0"/>
              <a:t>of </a:t>
            </a:r>
            <a:r>
              <a:rPr lang="en-GB" altLang="it-IT" sz="2000" b="1" dirty="0">
                <a:solidFill>
                  <a:srgbClr val="C00000"/>
                </a:solidFill>
              </a:rPr>
              <a:t>human resources </a:t>
            </a:r>
            <a:endParaRPr lang="en-GB" altLang="it-IT" sz="800" dirty="0"/>
          </a:p>
          <a:p>
            <a:pPr>
              <a:buClr>
                <a:srgbClr val="C00000"/>
              </a:buClr>
              <a:defRPr/>
            </a:pPr>
            <a:r>
              <a:rPr lang="en-GB" altLang="it-IT" sz="2000" dirty="0">
                <a:cs typeface="Arial" pitchFamily="34" charset="0"/>
              </a:rPr>
              <a:t>- </a:t>
            </a:r>
            <a:r>
              <a:rPr lang="en-GB" altLang="it-IT" sz="2000" dirty="0"/>
              <a:t>reduce </a:t>
            </a:r>
            <a:r>
              <a:rPr lang="en-GB" altLang="it-IT" sz="2000" b="1" dirty="0">
                <a:solidFill>
                  <a:srgbClr val="C00000"/>
                </a:solidFill>
              </a:rPr>
              <a:t>respondent burdens</a:t>
            </a:r>
            <a:endParaRPr lang="en-GB" altLang="it-IT" sz="800" dirty="0"/>
          </a:p>
          <a:p>
            <a:pPr>
              <a:buClr>
                <a:srgbClr val="C00000"/>
              </a:buClr>
              <a:defRPr/>
            </a:pPr>
            <a:r>
              <a:rPr lang="en-GB" altLang="it-IT" sz="2000" dirty="0">
                <a:cs typeface="Arial" pitchFamily="34" charset="0"/>
              </a:rPr>
              <a:t>- </a:t>
            </a:r>
            <a:r>
              <a:rPr lang="en-GB" altLang="it-IT" sz="2000" dirty="0"/>
              <a:t>further improve the </a:t>
            </a:r>
            <a:r>
              <a:rPr lang="en-GB" altLang="it-IT" sz="2000" b="1" dirty="0">
                <a:solidFill>
                  <a:srgbClr val="C00000"/>
                </a:solidFill>
              </a:rPr>
              <a:t>efficiency</a:t>
            </a:r>
            <a:r>
              <a:rPr lang="en-GB" altLang="it-IT" sz="2000" dirty="0"/>
              <a:t> and </a:t>
            </a:r>
            <a:r>
              <a:rPr lang="en-GB" altLang="it-IT" sz="2000" b="1" dirty="0">
                <a:solidFill>
                  <a:srgbClr val="C00000"/>
                </a:solidFill>
              </a:rPr>
              <a:t>quality</a:t>
            </a:r>
            <a:r>
              <a:rPr lang="en-GB" altLang="it-IT" sz="2000" dirty="0"/>
              <a:t> of </a:t>
            </a:r>
            <a:r>
              <a:rPr lang="en-GB" altLang="it-IT" sz="2000" b="1" dirty="0">
                <a:solidFill>
                  <a:srgbClr val="C00000"/>
                </a:solidFill>
              </a:rPr>
              <a:t>production</a:t>
            </a:r>
            <a:r>
              <a:rPr lang="en-GB" altLang="it-IT" sz="2000" dirty="0"/>
              <a:t> </a:t>
            </a:r>
            <a:r>
              <a:rPr lang="en-GB" altLang="it-IT" sz="2000" b="1" dirty="0">
                <a:solidFill>
                  <a:srgbClr val="C00000"/>
                </a:solidFill>
              </a:rPr>
              <a:t>processes</a:t>
            </a:r>
            <a:r>
              <a:rPr lang="en-GB" altLang="it-IT" sz="2000" dirty="0"/>
              <a:t>, while taking into account </a:t>
            </a:r>
            <a:r>
              <a:rPr lang="en-GB" altLang="it-IT" sz="2000" b="1" dirty="0">
                <a:solidFill>
                  <a:srgbClr val="C00000"/>
                </a:solidFill>
              </a:rPr>
              <a:t>budget constraints </a:t>
            </a:r>
            <a:endParaRPr lang="it-IT" altLang="it-IT" sz="2000" b="1" dirty="0">
              <a:solidFill>
                <a:srgbClr val="C00000"/>
              </a:solidFill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1745C-B2B7-4CF8-A823-9D344BE02C2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0422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C00000"/>
              </a:buClr>
              <a:defRPr/>
            </a:pPr>
            <a:r>
              <a:rPr lang="en-GB" b="1" dirty="0">
                <a:solidFill>
                  <a:srgbClr val="C00000"/>
                </a:solidFill>
                <a:cs typeface="Arial" pitchFamily="34" charset="0"/>
              </a:rPr>
              <a:t>Modernization Programme</a:t>
            </a:r>
          </a:p>
          <a:p>
            <a:pPr>
              <a:buClr>
                <a:srgbClr val="C00000"/>
              </a:buClr>
              <a:defRPr/>
            </a:pPr>
            <a:r>
              <a:rPr lang="en-GB" dirty="0">
                <a:solidFill>
                  <a:srgbClr val="C00000"/>
                </a:solidFill>
                <a:cs typeface="Arial" pitchFamily="34" charset="0"/>
              </a:rPr>
              <a:t> </a:t>
            </a:r>
            <a:endParaRPr lang="en-GB" dirty="0">
              <a:cs typeface="Arial" pitchFamily="34" charset="0"/>
            </a:endParaRPr>
          </a:p>
          <a:p>
            <a:pPr>
              <a:buClr>
                <a:srgbClr val="C00000"/>
              </a:buClr>
              <a:defRPr/>
            </a:pPr>
            <a:r>
              <a:rPr lang="en-GB" dirty="0">
                <a:cs typeface="Arial" pitchFamily="34" charset="0"/>
              </a:rPr>
              <a:t>Since the </a:t>
            </a:r>
            <a:r>
              <a:rPr lang="en-GB" dirty="0">
                <a:solidFill>
                  <a:srgbClr val="C00000"/>
                </a:solidFill>
                <a:cs typeface="Arial" pitchFamily="34" charset="0"/>
              </a:rPr>
              <a:t>second half of 2014 </a:t>
            </a:r>
            <a:r>
              <a:rPr lang="en-GB" dirty="0" err="1">
                <a:solidFill>
                  <a:srgbClr val="C00000"/>
                </a:solidFill>
                <a:cs typeface="Arial" pitchFamily="34" charset="0"/>
              </a:rPr>
              <a:t>Istat</a:t>
            </a:r>
            <a:r>
              <a:rPr lang="en-GB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GB" dirty="0">
                <a:cs typeface="Arial" pitchFamily="34" charset="0"/>
              </a:rPr>
              <a:t>has implemented its internal </a:t>
            </a:r>
            <a:r>
              <a:rPr lang="en-GB" dirty="0">
                <a:solidFill>
                  <a:srgbClr val="C00000"/>
                </a:solidFill>
                <a:cs typeface="Arial" pitchFamily="34" charset="0"/>
              </a:rPr>
              <a:t>Modernisation Programme</a:t>
            </a:r>
            <a:r>
              <a:rPr lang="en-GB" dirty="0">
                <a:cs typeface="Arial" pitchFamily="34" charset="0"/>
              </a:rPr>
              <a:t>,</a:t>
            </a:r>
            <a:r>
              <a:rPr lang="en-GB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GB" dirty="0">
                <a:cs typeface="Arial" pitchFamily="34" charset="0"/>
              </a:rPr>
              <a:t>in accordance with both some actions supported by </a:t>
            </a:r>
            <a:r>
              <a:rPr lang="en-GB" dirty="0">
                <a:solidFill>
                  <a:srgbClr val="C00000"/>
                </a:solidFill>
                <a:cs typeface="Arial" pitchFamily="34" charset="0"/>
              </a:rPr>
              <a:t>UNECE</a:t>
            </a:r>
            <a:r>
              <a:rPr lang="en-GB" dirty="0">
                <a:cs typeface="Arial" pitchFamily="34" charset="0"/>
              </a:rPr>
              <a:t> - </a:t>
            </a:r>
            <a:r>
              <a:rPr lang="en-GB" i="1" dirty="0"/>
              <a:t>High-level Group on the Modernisation of Official Statistics </a:t>
            </a:r>
            <a:r>
              <a:rPr lang="en-GB" dirty="0"/>
              <a:t>and</a:t>
            </a:r>
            <a:r>
              <a:rPr lang="en-GB" i="1" dirty="0"/>
              <a:t> </a:t>
            </a:r>
            <a:r>
              <a:rPr lang="en-GB" dirty="0">
                <a:cs typeface="Arial" pitchFamily="34" charset="0"/>
              </a:rPr>
              <a:t>the </a:t>
            </a:r>
            <a:r>
              <a:rPr lang="en-GB" dirty="0">
                <a:solidFill>
                  <a:srgbClr val="C00000"/>
                </a:solidFill>
                <a:cs typeface="Arial" pitchFamily="34" charset="0"/>
              </a:rPr>
              <a:t>European Statistical System </a:t>
            </a:r>
            <a:r>
              <a:rPr lang="en-GB" dirty="0">
                <a:cs typeface="Arial" pitchFamily="34" charset="0"/>
              </a:rPr>
              <a:t>commitment to </a:t>
            </a:r>
            <a:r>
              <a:rPr lang="en-GB" i="1" dirty="0">
                <a:solidFill>
                  <a:srgbClr val="C00000"/>
                </a:solidFill>
                <a:cs typeface="Arial" pitchFamily="34" charset="0"/>
              </a:rPr>
              <a:t>Vision 2020</a:t>
            </a:r>
            <a:endParaRPr lang="en-GB" sz="800" i="1" dirty="0">
              <a:solidFill>
                <a:srgbClr val="C00000"/>
              </a:solidFill>
              <a:cs typeface="Arial" pitchFamily="34" charset="0"/>
            </a:endParaRPr>
          </a:p>
          <a:p>
            <a:pPr>
              <a:buClr>
                <a:srgbClr val="C00000"/>
              </a:buClr>
              <a:defRPr/>
            </a:pPr>
            <a:endParaRPr lang="en-GB" sz="800" i="1" dirty="0">
              <a:solidFill>
                <a:srgbClr val="C00000"/>
              </a:solidFill>
              <a:cs typeface="Arial" pitchFamily="34" charset="0"/>
            </a:endParaRPr>
          </a:p>
          <a:p>
            <a:pPr>
              <a:buClr>
                <a:srgbClr val="C00000"/>
              </a:buClr>
              <a:defRPr/>
            </a:pPr>
            <a:r>
              <a:rPr lang="en-GB" dirty="0" err="1">
                <a:cs typeface="Arial" pitchFamily="34" charset="0"/>
              </a:rPr>
              <a:t>Istat’s</a:t>
            </a:r>
            <a:r>
              <a:rPr lang="en-GB" dirty="0">
                <a:cs typeface="Arial" pitchFamily="34" charset="0"/>
              </a:rPr>
              <a:t> </a:t>
            </a:r>
            <a:r>
              <a:rPr lang="en-GB" dirty="0">
                <a:solidFill>
                  <a:srgbClr val="C00000"/>
                </a:solidFill>
                <a:cs typeface="Arial" pitchFamily="34" charset="0"/>
              </a:rPr>
              <a:t>Modernisation Programme </a:t>
            </a:r>
            <a:r>
              <a:rPr lang="en-GB" dirty="0">
                <a:cs typeface="Arial" pitchFamily="34" charset="0"/>
              </a:rPr>
              <a:t>was officially  approved by the </a:t>
            </a:r>
            <a:r>
              <a:rPr lang="en-GB" dirty="0">
                <a:solidFill>
                  <a:srgbClr val="C00000"/>
                </a:solidFill>
                <a:cs typeface="Arial" pitchFamily="34" charset="0"/>
              </a:rPr>
              <a:t>Governing Board </a:t>
            </a:r>
            <a:r>
              <a:rPr lang="en-GB" dirty="0">
                <a:cs typeface="Arial" pitchFamily="34" charset="0"/>
              </a:rPr>
              <a:t>on </a:t>
            </a:r>
            <a:r>
              <a:rPr lang="en-GB" u="sng" dirty="0">
                <a:solidFill>
                  <a:srgbClr val="C00000"/>
                </a:solidFill>
                <a:cs typeface="Arial" pitchFamily="34" charset="0"/>
              </a:rPr>
              <a:t>January 28</a:t>
            </a:r>
            <a:r>
              <a:rPr lang="en-GB" u="sng" baseline="30000" dirty="0">
                <a:solidFill>
                  <a:srgbClr val="C00000"/>
                </a:solidFill>
                <a:cs typeface="Arial" pitchFamily="34" charset="0"/>
              </a:rPr>
              <a:t>th</a:t>
            </a:r>
            <a:r>
              <a:rPr lang="en-GB" u="sng" dirty="0">
                <a:solidFill>
                  <a:srgbClr val="C00000"/>
                </a:solidFill>
                <a:cs typeface="Arial" pitchFamily="34" charset="0"/>
              </a:rPr>
              <a:t>, 2016 </a:t>
            </a:r>
          </a:p>
          <a:p>
            <a:endParaRPr lang="it-IT" dirty="0" smtClean="0">
              <a:latin typeface="+mn-lt"/>
            </a:endParaRPr>
          </a:p>
          <a:p>
            <a:r>
              <a:rPr lang="en-GB" b="1" dirty="0">
                <a:solidFill>
                  <a:srgbClr val="C00000"/>
                </a:solidFill>
                <a:cs typeface="Arial" pitchFamily="34" charset="0"/>
              </a:rPr>
              <a:t>Modernization Programme: objectives</a:t>
            </a:r>
          </a:p>
          <a:p>
            <a:pPr marL="0" lvl="1">
              <a:buClr>
                <a:srgbClr val="C00000"/>
              </a:buClr>
              <a:defRPr/>
            </a:pPr>
            <a:endParaRPr lang="en-GB" altLang="it-IT" sz="1000" b="1" dirty="0">
              <a:solidFill>
                <a:srgbClr val="C00000"/>
              </a:solidFill>
              <a:cs typeface="Arial" pitchFamily="34" charset="0"/>
            </a:endParaRPr>
          </a:p>
          <a:p>
            <a:r>
              <a:rPr lang="en-US" dirty="0"/>
              <a:t>The main objectives of the modernization </a:t>
            </a:r>
            <a:r>
              <a:rPr lang="en-US" dirty="0" err="1"/>
              <a:t>programme</a:t>
            </a:r>
            <a:r>
              <a:rPr lang="en-US" dirty="0"/>
              <a:t> are </a:t>
            </a:r>
            <a:r>
              <a:rPr lang="en-US" b="1" dirty="0"/>
              <a:t>to enrich the supply and quality of the information produced</a:t>
            </a:r>
            <a:r>
              <a:rPr lang="en-US" dirty="0"/>
              <a:t>, while improving the effectiveness and efficiency of overall activity. This goal means being aware that the statistics released have to meet the needs of an ever-changing society and the new requests for information, bearing in mind that </a:t>
            </a:r>
            <a:r>
              <a:rPr lang="en-US" dirty="0" err="1"/>
              <a:t>Istat</a:t>
            </a:r>
            <a:r>
              <a:rPr lang="en-US" dirty="0"/>
              <a:t> is producer, researcher and guarantor of the quality of official statistics, besides playing a guiding role for a proper and competent use of </a:t>
            </a:r>
            <a:r>
              <a:rPr lang="it-IT" dirty="0" err="1"/>
              <a:t>statistics</a:t>
            </a:r>
            <a:r>
              <a:rPr lang="it-IT" dirty="0"/>
              <a:t>.</a:t>
            </a:r>
          </a:p>
          <a:p>
            <a:r>
              <a:rPr lang="en-US" dirty="0"/>
              <a:t>This objective will be achieved in compliance with </a:t>
            </a:r>
            <a:r>
              <a:rPr lang="en-US" b="1" dirty="0"/>
              <a:t>a series of constraints and conditions</a:t>
            </a:r>
            <a:r>
              <a:rPr lang="en-US" dirty="0"/>
              <a:t>, some of which may be considered as intermediate objectives. For example, information has to be produced and disseminated without any </a:t>
            </a:r>
            <a:r>
              <a:rPr lang="en-US" b="1" dirty="0"/>
              <a:t>additional costs and charges for respondents</a:t>
            </a:r>
            <a:r>
              <a:rPr lang="en-US" dirty="0"/>
              <a:t>. Moreover, at a time of great attention to the use of public resources, it is necessary to avoid that </a:t>
            </a:r>
            <a:r>
              <a:rPr lang="en-US" dirty="0" err="1"/>
              <a:t>Istat’s</a:t>
            </a:r>
            <a:r>
              <a:rPr lang="en-US" dirty="0"/>
              <a:t> operational expenses may result in additional burdens for the State budget.</a:t>
            </a:r>
            <a:endParaRPr lang="en-GB" altLang="it-IT" sz="1000" b="1" dirty="0">
              <a:solidFill>
                <a:srgbClr val="C00000"/>
              </a:solidFill>
              <a:cs typeface="Arial" pitchFamily="34" charset="0"/>
            </a:endParaRPr>
          </a:p>
          <a:p>
            <a:pPr marL="0" lvl="1">
              <a:buClr>
                <a:srgbClr val="C00000"/>
              </a:buClr>
              <a:defRPr/>
            </a:pPr>
            <a:endParaRPr lang="en-GB" altLang="it-IT" sz="1000" b="1" dirty="0">
              <a:solidFill>
                <a:srgbClr val="C00000"/>
              </a:solidFill>
              <a:cs typeface="Arial" pitchFamily="34" charset="0"/>
            </a:endParaRPr>
          </a:p>
          <a:p>
            <a:pPr marL="0" lvl="1">
              <a:buClr>
                <a:srgbClr val="C00000"/>
              </a:buClr>
              <a:defRPr/>
            </a:pPr>
            <a:r>
              <a:rPr lang="en-GB" altLang="it-IT" sz="1000" b="1" dirty="0">
                <a:solidFill>
                  <a:srgbClr val="C00000"/>
                </a:solidFill>
                <a:cs typeface="Arial" pitchFamily="34" charset="0"/>
              </a:rPr>
              <a:t>Summarizing:</a:t>
            </a:r>
          </a:p>
          <a:p>
            <a:pPr marL="0" lvl="1">
              <a:buClr>
                <a:srgbClr val="C00000"/>
              </a:buClr>
              <a:defRPr/>
            </a:pPr>
            <a:endParaRPr lang="en-GB" altLang="it-IT" sz="1000" b="1" dirty="0">
              <a:solidFill>
                <a:srgbClr val="C00000"/>
              </a:solidFill>
              <a:cs typeface="Arial" pitchFamily="34" charset="0"/>
            </a:endParaRPr>
          </a:p>
          <a:p>
            <a:pPr marL="0" lvl="1">
              <a:buClr>
                <a:srgbClr val="C00000"/>
              </a:buClr>
              <a:defRPr/>
            </a:pPr>
            <a:r>
              <a:rPr lang="en-GB" altLang="it-IT" sz="1000" dirty="0">
                <a:solidFill>
                  <a:srgbClr val="C00000"/>
                </a:solidFill>
                <a:cs typeface="Arial" pitchFamily="34" charset="0"/>
              </a:rPr>
              <a:t>The modernization aims to:</a:t>
            </a:r>
          </a:p>
          <a:p>
            <a:pPr marL="0" lvl="1">
              <a:buClr>
                <a:srgbClr val="C00000"/>
              </a:buClr>
              <a:defRPr/>
            </a:pPr>
            <a:endParaRPr lang="en-GB" altLang="it-IT" sz="1000" b="1" dirty="0">
              <a:solidFill>
                <a:srgbClr val="C00000"/>
              </a:solidFill>
              <a:cs typeface="Arial" pitchFamily="34" charset="0"/>
            </a:endParaRPr>
          </a:p>
          <a:p>
            <a:pPr marL="0" lvl="1" defTabSz="929122">
              <a:defRPr/>
            </a:pPr>
            <a:r>
              <a:rPr lang="en-GB" altLang="it-IT" dirty="0">
                <a:cs typeface="Arial" pitchFamily="34" charset="0"/>
              </a:rPr>
              <a:t>- enrich the </a:t>
            </a:r>
            <a:r>
              <a:rPr lang="en-GB" altLang="it-IT" b="1" dirty="0">
                <a:solidFill>
                  <a:srgbClr val="C00000"/>
                </a:solidFill>
                <a:cs typeface="Arial" pitchFamily="34" charset="0"/>
              </a:rPr>
              <a:t>supply</a:t>
            </a:r>
            <a:r>
              <a:rPr lang="en-GB" altLang="it-IT" dirty="0">
                <a:cs typeface="Arial" pitchFamily="34" charset="0"/>
              </a:rPr>
              <a:t> and </a:t>
            </a:r>
            <a:r>
              <a:rPr lang="en-GB" altLang="it-IT" b="1" dirty="0">
                <a:solidFill>
                  <a:srgbClr val="C00000"/>
                </a:solidFill>
                <a:cs typeface="Arial" pitchFamily="34" charset="0"/>
              </a:rPr>
              <a:t>quality</a:t>
            </a:r>
            <a:r>
              <a:rPr lang="en-GB" altLang="it-IT" dirty="0">
                <a:cs typeface="Arial" pitchFamily="34" charset="0"/>
              </a:rPr>
              <a:t> of </a:t>
            </a:r>
            <a:r>
              <a:rPr lang="en-GB" altLang="it-IT" b="1" dirty="0">
                <a:solidFill>
                  <a:srgbClr val="C00000"/>
                </a:solidFill>
                <a:cs typeface="Arial" pitchFamily="34" charset="0"/>
              </a:rPr>
              <a:t>statistical information</a:t>
            </a:r>
            <a:r>
              <a:rPr lang="en-GB" altLang="it-IT" dirty="0">
                <a:cs typeface="Arial" pitchFamily="34" charset="0"/>
              </a:rPr>
              <a:t> and </a:t>
            </a:r>
            <a:r>
              <a:rPr lang="en-GB" altLang="it-IT" b="1" dirty="0">
                <a:solidFill>
                  <a:srgbClr val="C00000"/>
                </a:solidFill>
                <a:cs typeface="Arial" pitchFamily="34" charset="0"/>
              </a:rPr>
              <a:t>services</a:t>
            </a:r>
          </a:p>
          <a:p>
            <a:pPr marL="0" lvl="1">
              <a:defRPr/>
            </a:pPr>
            <a:r>
              <a:rPr lang="en-GB" altLang="it-IT" dirty="0">
                <a:cs typeface="Arial" pitchFamily="34" charset="0"/>
              </a:rPr>
              <a:t>- </a:t>
            </a:r>
            <a:r>
              <a:rPr lang="en-GB" altLang="it-IT" dirty="0" smtClean="0"/>
              <a:t>encourage the </a:t>
            </a:r>
            <a:r>
              <a:rPr lang="en-GB" altLang="it-IT" b="1" dirty="0" smtClean="0">
                <a:solidFill>
                  <a:srgbClr val="C00000"/>
                </a:solidFill>
              </a:rPr>
              <a:t>development</a:t>
            </a:r>
            <a:r>
              <a:rPr lang="en-GB" altLang="it-IT" dirty="0" smtClean="0"/>
              <a:t> and </a:t>
            </a:r>
            <a:r>
              <a:rPr lang="en-GB" altLang="it-IT" b="1" dirty="0" smtClean="0">
                <a:solidFill>
                  <a:srgbClr val="C00000"/>
                </a:solidFill>
              </a:rPr>
              <a:t>exploitation</a:t>
            </a:r>
            <a:r>
              <a:rPr lang="en-GB" altLang="it-IT" dirty="0" smtClean="0"/>
              <a:t> of methodological, technological, and organisational </a:t>
            </a:r>
            <a:r>
              <a:rPr lang="en-GB" altLang="it-IT" b="1" dirty="0" smtClean="0">
                <a:solidFill>
                  <a:srgbClr val="C00000"/>
                </a:solidFill>
              </a:rPr>
              <a:t>innovation</a:t>
            </a:r>
            <a:r>
              <a:rPr lang="en-GB" altLang="it-IT" sz="2000" dirty="0">
                <a:cs typeface="Arial" pitchFamily="34" charset="0"/>
              </a:rPr>
              <a:t>- </a:t>
            </a:r>
            <a:r>
              <a:rPr lang="en-GB" altLang="it-IT" sz="2000" dirty="0"/>
              <a:t>To increase and    reorient the </a:t>
            </a:r>
            <a:r>
              <a:rPr lang="en-GB" altLang="it-IT" sz="2000" b="1" dirty="0">
                <a:solidFill>
                  <a:srgbClr val="C00000"/>
                </a:solidFill>
              </a:rPr>
              <a:t>skills </a:t>
            </a:r>
            <a:r>
              <a:rPr lang="en-GB" altLang="it-IT" sz="2000" dirty="0"/>
              <a:t>of </a:t>
            </a:r>
            <a:r>
              <a:rPr lang="en-GB" altLang="it-IT" sz="2000" b="1" dirty="0">
                <a:solidFill>
                  <a:srgbClr val="C00000"/>
                </a:solidFill>
              </a:rPr>
              <a:t>human resources </a:t>
            </a:r>
            <a:endParaRPr lang="en-GB" altLang="it-IT" sz="800" dirty="0"/>
          </a:p>
          <a:p>
            <a:pPr>
              <a:buClr>
                <a:srgbClr val="C00000"/>
              </a:buClr>
              <a:defRPr/>
            </a:pPr>
            <a:r>
              <a:rPr lang="en-GB" altLang="it-IT" sz="2000" dirty="0">
                <a:cs typeface="Arial" pitchFamily="34" charset="0"/>
              </a:rPr>
              <a:t>- </a:t>
            </a:r>
            <a:r>
              <a:rPr lang="en-GB" altLang="it-IT" sz="2000" dirty="0"/>
              <a:t>reduce </a:t>
            </a:r>
            <a:r>
              <a:rPr lang="en-GB" altLang="it-IT" sz="2000" b="1" dirty="0">
                <a:solidFill>
                  <a:srgbClr val="C00000"/>
                </a:solidFill>
              </a:rPr>
              <a:t>respondent burdens</a:t>
            </a:r>
            <a:endParaRPr lang="en-GB" altLang="it-IT" sz="800" dirty="0"/>
          </a:p>
          <a:p>
            <a:pPr>
              <a:buClr>
                <a:srgbClr val="C00000"/>
              </a:buClr>
              <a:defRPr/>
            </a:pPr>
            <a:r>
              <a:rPr lang="en-GB" altLang="it-IT" sz="2000" dirty="0">
                <a:cs typeface="Arial" pitchFamily="34" charset="0"/>
              </a:rPr>
              <a:t>- </a:t>
            </a:r>
            <a:r>
              <a:rPr lang="en-GB" altLang="it-IT" sz="2000" dirty="0"/>
              <a:t>further improve the </a:t>
            </a:r>
            <a:r>
              <a:rPr lang="en-GB" altLang="it-IT" sz="2000" b="1" dirty="0">
                <a:solidFill>
                  <a:srgbClr val="C00000"/>
                </a:solidFill>
              </a:rPr>
              <a:t>efficiency</a:t>
            </a:r>
            <a:r>
              <a:rPr lang="en-GB" altLang="it-IT" sz="2000" dirty="0"/>
              <a:t> and </a:t>
            </a:r>
            <a:r>
              <a:rPr lang="en-GB" altLang="it-IT" sz="2000" b="1" dirty="0">
                <a:solidFill>
                  <a:srgbClr val="C00000"/>
                </a:solidFill>
              </a:rPr>
              <a:t>quality</a:t>
            </a:r>
            <a:r>
              <a:rPr lang="en-GB" altLang="it-IT" sz="2000" dirty="0"/>
              <a:t> of </a:t>
            </a:r>
            <a:r>
              <a:rPr lang="en-GB" altLang="it-IT" sz="2000" b="1" dirty="0">
                <a:solidFill>
                  <a:srgbClr val="C00000"/>
                </a:solidFill>
              </a:rPr>
              <a:t>production</a:t>
            </a:r>
            <a:r>
              <a:rPr lang="en-GB" altLang="it-IT" sz="2000" dirty="0"/>
              <a:t> </a:t>
            </a:r>
            <a:r>
              <a:rPr lang="en-GB" altLang="it-IT" sz="2000" b="1" dirty="0">
                <a:solidFill>
                  <a:srgbClr val="C00000"/>
                </a:solidFill>
              </a:rPr>
              <a:t>processes</a:t>
            </a:r>
            <a:r>
              <a:rPr lang="en-GB" altLang="it-IT" sz="2000" dirty="0"/>
              <a:t>, while taking into account </a:t>
            </a:r>
            <a:r>
              <a:rPr lang="en-GB" altLang="it-IT" sz="2000" b="1" dirty="0">
                <a:solidFill>
                  <a:srgbClr val="C00000"/>
                </a:solidFill>
              </a:rPr>
              <a:t>budget constraints </a:t>
            </a:r>
            <a:endParaRPr lang="it-IT" altLang="it-IT" sz="2000" b="1" dirty="0">
              <a:solidFill>
                <a:srgbClr val="C00000"/>
              </a:solidFill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1745C-B2B7-4CF8-A823-9D344BE02C2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3241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C00000"/>
              </a:buClr>
              <a:defRPr/>
            </a:pPr>
            <a:r>
              <a:rPr lang="en-GB" b="1" dirty="0">
                <a:solidFill>
                  <a:srgbClr val="C00000"/>
                </a:solidFill>
                <a:cs typeface="Arial" pitchFamily="34" charset="0"/>
              </a:rPr>
              <a:t>Modernization Programme</a:t>
            </a:r>
          </a:p>
          <a:p>
            <a:pPr>
              <a:buClr>
                <a:srgbClr val="C00000"/>
              </a:buClr>
              <a:defRPr/>
            </a:pPr>
            <a:r>
              <a:rPr lang="en-GB" dirty="0">
                <a:solidFill>
                  <a:srgbClr val="C00000"/>
                </a:solidFill>
                <a:cs typeface="Arial" pitchFamily="34" charset="0"/>
              </a:rPr>
              <a:t> </a:t>
            </a:r>
            <a:endParaRPr lang="en-GB" dirty="0">
              <a:cs typeface="Arial" pitchFamily="34" charset="0"/>
            </a:endParaRPr>
          </a:p>
          <a:p>
            <a:pPr>
              <a:buClr>
                <a:srgbClr val="C00000"/>
              </a:buClr>
              <a:defRPr/>
            </a:pPr>
            <a:r>
              <a:rPr lang="en-GB" dirty="0">
                <a:cs typeface="Arial" pitchFamily="34" charset="0"/>
              </a:rPr>
              <a:t>Since the </a:t>
            </a:r>
            <a:r>
              <a:rPr lang="en-GB" dirty="0">
                <a:solidFill>
                  <a:srgbClr val="C00000"/>
                </a:solidFill>
                <a:cs typeface="Arial" pitchFamily="34" charset="0"/>
              </a:rPr>
              <a:t>second half of 2014 </a:t>
            </a:r>
            <a:r>
              <a:rPr lang="en-GB" dirty="0" err="1">
                <a:solidFill>
                  <a:srgbClr val="C00000"/>
                </a:solidFill>
                <a:cs typeface="Arial" pitchFamily="34" charset="0"/>
              </a:rPr>
              <a:t>Istat</a:t>
            </a:r>
            <a:r>
              <a:rPr lang="en-GB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GB" dirty="0">
                <a:cs typeface="Arial" pitchFamily="34" charset="0"/>
              </a:rPr>
              <a:t>has implemented its internal </a:t>
            </a:r>
            <a:r>
              <a:rPr lang="en-GB" dirty="0">
                <a:solidFill>
                  <a:srgbClr val="C00000"/>
                </a:solidFill>
                <a:cs typeface="Arial" pitchFamily="34" charset="0"/>
              </a:rPr>
              <a:t>Modernisation Programme</a:t>
            </a:r>
            <a:r>
              <a:rPr lang="en-GB" dirty="0">
                <a:cs typeface="Arial" pitchFamily="34" charset="0"/>
              </a:rPr>
              <a:t>,</a:t>
            </a:r>
            <a:r>
              <a:rPr lang="en-GB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GB" dirty="0">
                <a:cs typeface="Arial" pitchFamily="34" charset="0"/>
              </a:rPr>
              <a:t>in accordance with both some actions supported by </a:t>
            </a:r>
            <a:r>
              <a:rPr lang="en-GB" dirty="0">
                <a:solidFill>
                  <a:srgbClr val="C00000"/>
                </a:solidFill>
                <a:cs typeface="Arial" pitchFamily="34" charset="0"/>
              </a:rPr>
              <a:t>UNECE</a:t>
            </a:r>
            <a:r>
              <a:rPr lang="en-GB" dirty="0">
                <a:cs typeface="Arial" pitchFamily="34" charset="0"/>
              </a:rPr>
              <a:t> - </a:t>
            </a:r>
            <a:r>
              <a:rPr lang="en-GB" i="1" dirty="0"/>
              <a:t>High-level Group on the Modernisation of Official Statistics </a:t>
            </a:r>
            <a:r>
              <a:rPr lang="en-GB" dirty="0"/>
              <a:t>and</a:t>
            </a:r>
            <a:r>
              <a:rPr lang="en-GB" i="1" dirty="0"/>
              <a:t> </a:t>
            </a:r>
            <a:r>
              <a:rPr lang="en-GB" dirty="0">
                <a:cs typeface="Arial" pitchFamily="34" charset="0"/>
              </a:rPr>
              <a:t>the </a:t>
            </a:r>
            <a:r>
              <a:rPr lang="en-GB" dirty="0">
                <a:solidFill>
                  <a:srgbClr val="C00000"/>
                </a:solidFill>
                <a:cs typeface="Arial" pitchFamily="34" charset="0"/>
              </a:rPr>
              <a:t>European Statistical System </a:t>
            </a:r>
            <a:r>
              <a:rPr lang="en-GB" dirty="0">
                <a:cs typeface="Arial" pitchFamily="34" charset="0"/>
              </a:rPr>
              <a:t>commitment to </a:t>
            </a:r>
            <a:r>
              <a:rPr lang="en-GB" i="1" dirty="0">
                <a:solidFill>
                  <a:srgbClr val="C00000"/>
                </a:solidFill>
                <a:cs typeface="Arial" pitchFamily="34" charset="0"/>
              </a:rPr>
              <a:t>Vision 2020</a:t>
            </a:r>
            <a:endParaRPr lang="en-GB" sz="800" i="1" dirty="0">
              <a:solidFill>
                <a:srgbClr val="C00000"/>
              </a:solidFill>
              <a:cs typeface="Arial" pitchFamily="34" charset="0"/>
            </a:endParaRPr>
          </a:p>
          <a:p>
            <a:pPr>
              <a:buClr>
                <a:srgbClr val="C00000"/>
              </a:buClr>
              <a:defRPr/>
            </a:pPr>
            <a:endParaRPr lang="en-GB" sz="800" i="1" dirty="0">
              <a:solidFill>
                <a:srgbClr val="C00000"/>
              </a:solidFill>
              <a:cs typeface="Arial" pitchFamily="34" charset="0"/>
            </a:endParaRPr>
          </a:p>
          <a:p>
            <a:pPr>
              <a:buClr>
                <a:srgbClr val="C00000"/>
              </a:buClr>
              <a:defRPr/>
            </a:pPr>
            <a:r>
              <a:rPr lang="en-GB" dirty="0" err="1">
                <a:cs typeface="Arial" pitchFamily="34" charset="0"/>
              </a:rPr>
              <a:t>Istat’s</a:t>
            </a:r>
            <a:r>
              <a:rPr lang="en-GB" dirty="0">
                <a:cs typeface="Arial" pitchFamily="34" charset="0"/>
              </a:rPr>
              <a:t> </a:t>
            </a:r>
            <a:r>
              <a:rPr lang="en-GB" dirty="0">
                <a:solidFill>
                  <a:srgbClr val="C00000"/>
                </a:solidFill>
                <a:cs typeface="Arial" pitchFamily="34" charset="0"/>
              </a:rPr>
              <a:t>Modernisation Programme </a:t>
            </a:r>
            <a:r>
              <a:rPr lang="en-GB" dirty="0">
                <a:cs typeface="Arial" pitchFamily="34" charset="0"/>
              </a:rPr>
              <a:t>was officially  approved by the </a:t>
            </a:r>
            <a:r>
              <a:rPr lang="en-GB" dirty="0">
                <a:solidFill>
                  <a:srgbClr val="C00000"/>
                </a:solidFill>
                <a:cs typeface="Arial" pitchFamily="34" charset="0"/>
              </a:rPr>
              <a:t>Governing Board </a:t>
            </a:r>
            <a:r>
              <a:rPr lang="en-GB" dirty="0">
                <a:cs typeface="Arial" pitchFamily="34" charset="0"/>
              </a:rPr>
              <a:t>on </a:t>
            </a:r>
            <a:r>
              <a:rPr lang="en-GB" u="sng" dirty="0">
                <a:solidFill>
                  <a:srgbClr val="C00000"/>
                </a:solidFill>
                <a:cs typeface="Arial" pitchFamily="34" charset="0"/>
              </a:rPr>
              <a:t>January 28</a:t>
            </a:r>
            <a:r>
              <a:rPr lang="en-GB" u="sng" baseline="30000" dirty="0">
                <a:solidFill>
                  <a:srgbClr val="C00000"/>
                </a:solidFill>
                <a:cs typeface="Arial" pitchFamily="34" charset="0"/>
              </a:rPr>
              <a:t>th</a:t>
            </a:r>
            <a:r>
              <a:rPr lang="en-GB" u="sng" dirty="0">
                <a:solidFill>
                  <a:srgbClr val="C00000"/>
                </a:solidFill>
                <a:cs typeface="Arial" pitchFamily="34" charset="0"/>
              </a:rPr>
              <a:t>, 2016 </a:t>
            </a:r>
          </a:p>
          <a:p>
            <a:endParaRPr lang="it-IT" dirty="0" smtClean="0">
              <a:latin typeface="+mn-lt"/>
            </a:endParaRPr>
          </a:p>
          <a:p>
            <a:r>
              <a:rPr lang="en-GB" b="1" dirty="0">
                <a:solidFill>
                  <a:srgbClr val="C00000"/>
                </a:solidFill>
                <a:cs typeface="Arial" pitchFamily="34" charset="0"/>
              </a:rPr>
              <a:t>Modernization Programme: objectives</a:t>
            </a:r>
          </a:p>
          <a:p>
            <a:pPr marL="0" lvl="1">
              <a:buClr>
                <a:srgbClr val="C00000"/>
              </a:buClr>
              <a:defRPr/>
            </a:pPr>
            <a:endParaRPr lang="en-GB" altLang="it-IT" sz="1000" b="1" dirty="0">
              <a:solidFill>
                <a:srgbClr val="C00000"/>
              </a:solidFill>
              <a:cs typeface="Arial" pitchFamily="34" charset="0"/>
            </a:endParaRPr>
          </a:p>
          <a:p>
            <a:r>
              <a:rPr lang="en-US" dirty="0"/>
              <a:t>The main objectives of the modernization </a:t>
            </a:r>
            <a:r>
              <a:rPr lang="en-US" dirty="0" err="1"/>
              <a:t>programme</a:t>
            </a:r>
            <a:r>
              <a:rPr lang="en-US" dirty="0"/>
              <a:t> are </a:t>
            </a:r>
            <a:r>
              <a:rPr lang="en-US" b="1" dirty="0"/>
              <a:t>to enrich the supply and quality of the information produced</a:t>
            </a:r>
            <a:r>
              <a:rPr lang="en-US" dirty="0"/>
              <a:t>, while improving the effectiveness and efficiency of overall activity. This goal means being aware that the statistics released have to meet the needs of an ever-changing society and the new requests for information, bearing in mind that </a:t>
            </a:r>
            <a:r>
              <a:rPr lang="en-US" dirty="0" err="1"/>
              <a:t>Istat</a:t>
            </a:r>
            <a:r>
              <a:rPr lang="en-US" dirty="0"/>
              <a:t> is producer, researcher and guarantor of the quality of official statistics, besides playing a guiding role for a proper and competent use of </a:t>
            </a:r>
            <a:r>
              <a:rPr lang="it-IT" dirty="0" err="1"/>
              <a:t>statistics</a:t>
            </a:r>
            <a:r>
              <a:rPr lang="it-IT" dirty="0"/>
              <a:t>.</a:t>
            </a:r>
          </a:p>
          <a:p>
            <a:r>
              <a:rPr lang="en-US" dirty="0"/>
              <a:t>This objective will be achieved in compliance with </a:t>
            </a:r>
            <a:r>
              <a:rPr lang="en-US" b="1" dirty="0"/>
              <a:t>a series of constraints and conditions</a:t>
            </a:r>
            <a:r>
              <a:rPr lang="en-US" dirty="0"/>
              <a:t>, some of which may be considered as intermediate objectives. For example, information has to be produced and disseminated without any </a:t>
            </a:r>
            <a:r>
              <a:rPr lang="en-US" b="1" dirty="0"/>
              <a:t>additional costs and charges for respondents</a:t>
            </a:r>
            <a:r>
              <a:rPr lang="en-US" dirty="0"/>
              <a:t>. Moreover, at a time of great attention to the use of public resources, it is necessary to avoid that </a:t>
            </a:r>
            <a:r>
              <a:rPr lang="en-US" dirty="0" err="1"/>
              <a:t>Istat’s</a:t>
            </a:r>
            <a:r>
              <a:rPr lang="en-US" dirty="0"/>
              <a:t> operational expenses may result in additional burdens for the State budget.</a:t>
            </a:r>
            <a:endParaRPr lang="en-GB" altLang="it-IT" sz="1000" b="1" dirty="0">
              <a:solidFill>
                <a:srgbClr val="C00000"/>
              </a:solidFill>
              <a:cs typeface="Arial" pitchFamily="34" charset="0"/>
            </a:endParaRPr>
          </a:p>
          <a:p>
            <a:pPr marL="0" lvl="1">
              <a:buClr>
                <a:srgbClr val="C00000"/>
              </a:buClr>
              <a:defRPr/>
            </a:pPr>
            <a:endParaRPr lang="en-GB" altLang="it-IT" sz="1000" b="1" dirty="0">
              <a:solidFill>
                <a:srgbClr val="C00000"/>
              </a:solidFill>
              <a:cs typeface="Arial" pitchFamily="34" charset="0"/>
            </a:endParaRPr>
          </a:p>
          <a:p>
            <a:pPr marL="0" lvl="1">
              <a:buClr>
                <a:srgbClr val="C00000"/>
              </a:buClr>
              <a:defRPr/>
            </a:pPr>
            <a:r>
              <a:rPr lang="en-GB" altLang="it-IT" sz="1000" b="1" dirty="0">
                <a:solidFill>
                  <a:srgbClr val="C00000"/>
                </a:solidFill>
                <a:cs typeface="Arial" pitchFamily="34" charset="0"/>
              </a:rPr>
              <a:t>Summarizing:</a:t>
            </a:r>
          </a:p>
          <a:p>
            <a:pPr marL="0" lvl="1">
              <a:buClr>
                <a:srgbClr val="C00000"/>
              </a:buClr>
              <a:defRPr/>
            </a:pPr>
            <a:endParaRPr lang="en-GB" altLang="it-IT" sz="1000" b="1" dirty="0">
              <a:solidFill>
                <a:srgbClr val="C00000"/>
              </a:solidFill>
              <a:cs typeface="Arial" pitchFamily="34" charset="0"/>
            </a:endParaRPr>
          </a:p>
          <a:p>
            <a:pPr marL="0" lvl="1">
              <a:buClr>
                <a:srgbClr val="C00000"/>
              </a:buClr>
              <a:defRPr/>
            </a:pPr>
            <a:r>
              <a:rPr lang="en-GB" altLang="it-IT" sz="1000" dirty="0">
                <a:solidFill>
                  <a:srgbClr val="C00000"/>
                </a:solidFill>
                <a:cs typeface="Arial" pitchFamily="34" charset="0"/>
              </a:rPr>
              <a:t>The modernization aims to:</a:t>
            </a:r>
          </a:p>
          <a:p>
            <a:pPr marL="0" lvl="1">
              <a:buClr>
                <a:srgbClr val="C00000"/>
              </a:buClr>
              <a:defRPr/>
            </a:pPr>
            <a:endParaRPr lang="en-GB" altLang="it-IT" sz="1000" b="1" dirty="0">
              <a:solidFill>
                <a:srgbClr val="C00000"/>
              </a:solidFill>
              <a:cs typeface="Arial" pitchFamily="34" charset="0"/>
            </a:endParaRPr>
          </a:p>
          <a:p>
            <a:pPr marL="0" lvl="1" defTabSz="929122">
              <a:defRPr/>
            </a:pPr>
            <a:r>
              <a:rPr lang="en-GB" altLang="it-IT" dirty="0">
                <a:cs typeface="Arial" pitchFamily="34" charset="0"/>
              </a:rPr>
              <a:t>- enrich the </a:t>
            </a:r>
            <a:r>
              <a:rPr lang="en-GB" altLang="it-IT" b="1" dirty="0">
                <a:solidFill>
                  <a:srgbClr val="C00000"/>
                </a:solidFill>
                <a:cs typeface="Arial" pitchFamily="34" charset="0"/>
              </a:rPr>
              <a:t>supply</a:t>
            </a:r>
            <a:r>
              <a:rPr lang="en-GB" altLang="it-IT" dirty="0">
                <a:cs typeface="Arial" pitchFamily="34" charset="0"/>
              </a:rPr>
              <a:t> and </a:t>
            </a:r>
            <a:r>
              <a:rPr lang="en-GB" altLang="it-IT" b="1" dirty="0">
                <a:solidFill>
                  <a:srgbClr val="C00000"/>
                </a:solidFill>
                <a:cs typeface="Arial" pitchFamily="34" charset="0"/>
              </a:rPr>
              <a:t>quality</a:t>
            </a:r>
            <a:r>
              <a:rPr lang="en-GB" altLang="it-IT" dirty="0">
                <a:cs typeface="Arial" pitchFamily="34" charset="0"/>
              </a:rPr>
              <a:t> of </a:t>
            </a:r>
            <a:r>
              <a:rPr lang="en-GB" altLang="it-IT" b="1" dirty="0">
                <a:solidFill>
                  <a:srgbClr val="C00000"/>
                </a:solidFill>
                <a:cs typeface="Arial" pitchFamily="34" charset="0"/>
              </a:rPr>
              <a:t>statistical information</a:t>
            </a:r>
            <a:r>
              <a:rPr lang="en-GB" altLang="it-IT" dirty="0">
                <a:cs typeface="Arial" pitchFamily="34" charset="0"/>
              </a:rPr>
              <a:t> and </a:t>
            </a:r>
            <a:r>
              <a:rPr lang="en-GB" altLang="it-IT" b="1" dirty="0">
                <a:solidFill>
                  <a:srgbClr val="C00000"/>
                </a:solidFill>
                <a:cs typeface="Arial" pitchFamily="34" charset="0"/>
              </a:rPr>
              <a:t>services</a:t>
            </a:r>
          </a:p>
          <a:p>
            <a:pPr marL="0" lvl="1">
              <a:defRPr/>
            </a:pPr>
            <a:r>
              <a:rPr lang="en-GB" altLang="it-IT" dirty="0">
                <a:cs typeface="Arial" pitchFamily="34" charset="0"/>
              </a:rPr>
              <a:t>- </a:t>
            </a:r>
            <a:r>
              <a:rPr lang="en-GB" altLang="it-IT" dirty="0" smtClean="0"/>
              <a:t>encourage the </a:t>
            </a:r>
            <a:r>
              <a:rPr lang="en-GB" altLang="it-IT" b="1" dirty="0" smtClean="0">
                <a:solidFill>
                  <a:srgbClr val="C00000"/>
                </a:solidFill>
              </a:rPr>
              <a:t>development</a:t>
            </a:r>
            <a:r>
              <a:rPr lang="en-GB" altLang="it-IT" dirty="0" smtClean="0"/>
              <a:t> and </a:t>
            </a:r>
            <a:r>
              <a:rPr lang="en-GB" altLang="it-IT" b="1" dirty="0" smtClean="0">
                <a:solidFill>
                  <a:srgbClr val="C00000"/>
                </a:solidFill>
              </a:rPr>
              <a:t>exploitation</a:t>
            </a:r>
            <a:r>
              <a:rPr lang="en-GB" altLang="it-IT" dirty="0" smtClean="0"/>
              <a:t> of methodological, technological, and organisational </a:t>
            </a:r>
            <a:r>
              <a:rPr lang="en-GB" altLang="it-IT" b="1" dirty="0" smtClean="0">
                <a:solidFill>
                  <a:srgbClr val="C00000"/>
                </a:solidFill>
              </a:rPr>
              <a:t>innovation</a:t>
            </a:r>
            <a:r>
              <a:rPr lang="en-GB" altLang="it-IT" sz="2000" dirty="0">
                <a:cs typeface="Arial" pitchFamily="34" charset="0"/>
              </a:rPr>
              <a:t>- </a:t>
            </a:r>
            <a:r>
              <a:rPr lang="en-GB" altLang="it-IT" sz="2000" dirty="0"/>
              <a:t>To increase and    reorient the </a:t>
            </a:r>
            <a:r>
              <a:rPr lang="en-GB" altLang="it-IT" sz="2000" b="1" dirty="0">
                <a:solidFill>
                  <a:srgbClr val="C00000"/>
                </a:solidFill>
              </a:rPr>
              <a:t>skills </a:t>
            </a:r>
            <a:r>
              <a:rPr lang="en-GB" altLang="it-IT" sz="2000" dirty="0"/>
              <a:t>of </a:t>
            </a:r>
            <a:r>
              <a:rPr lang="en-GB" altLang="it-IT" sz="2000" b="1" dirty="0">
                <a:solidFill>
                  <a:srgbClr val="C00000"/>
                </a:solidFill>
              </a:rPr>
              <a:t>human resources </a:t>
            </a:r>
            <a:endParaRPr lang="en-GB" altLang="it-IT" sz="800" dirty="0"/>
          </a:p>
          <a:p>
            <a:pPr>
              <a:buClr>
                <a:srgbClr val="C00000"/>
              </a:buClr>
              <a:defRPr/>
            </a:pPr>
            <a:r>
              <a:rPr lang="en-GB" altLang="it-IT" sz="2000" dirty="0">
                <a:cs typeface="Arial" pitchFamily="34" charset="0"/>
              </a:rPr>
              <a:t>- </a:t>
            </a:r>
            <a:r>
              <a:rPr lang="en-GB" altLang="it-IT" sz="2000" dirty="0"/>
              <a:t>reduce </a:t>
            </a:r>
            <a:r>
              <a:rPr lang="en-GB" altLang="it-IT" sz="2000" b="1" dirty="0">
                <a:solidFill>
                  <a:srgbClr val="C00000"/>
                </a:solidFill>
              </a:rPr>
              <a:t>respondent burdens</a:t>
            </a:r>
            <a:endParaRPr lang="en-GB" altLang="it-IT" sz="800" dirty="0"/>
          </a:p>
          <a:p>
            <a:pPr>
              <a:buClr>
                <a:srgbClr val="C00000"/>
              </a:buClr>
              <a:defRPr/>
            </a:pPr>
            <a:r>
              <a:rPr lang="en-GB" altLang="it-IT" sz="2000" dirty="0">
                <a:cs typeface="Arial" pitchFamily="34" charset="0"/>
              </a:rPr>
              <a:t>- </a:t>
            </a:r>
            <a:r>
              <a:rPr lang="en-GB" altLang="it-IT" sz="2000" dirty="0"/>
              <a:t>further improve the </a:t>
            </a:r>
            <a:r>
              <a:rPr lang="en-GB" altLang="it-IT" sz="2000" b="1" dirty="0">
                <a:solidFill>
                  <a:srgbClr val="C00000"/>
                </a:solidFill>
              </a:rPr>
              <a:t>efficiency</a:t>
            </a:r>
            <a:r>
              <a:rPr lang="en-GB" altLang="it-IT" sz="2000" dirty="0"/>
              <a:t> and </a:t>
            </a:r>
            <a:r>
              <a:rPr lang="en-GB" altLang="it-IT" sz="2000" b="1" dirty="0">
                <a:solidFill>
                  <a:srgbClr val="C00000"/>
                </a:solidFill>
              </a:rPr>
              <a:t>quality</a:t>
            </a:r>
            <a:r>
              <a:rPr lang="en-GB" altLang="it-IT" sz="2000" dirty="0"/>
              <a:t> of </a:t>
            </a:r>
            <a:r>
              <a:rPr lang="en-GB" altLang="it-IT" sz="2000" b="1" dirty="0">
                <a:solidFill>
                  <a:srgbClr val="C00000"/>
                </a:solidFill>
              </a:rPr>
              <a:t>production</a:t>
            </a:r>
            <a:r>
              <a:rPr lang="en-GB" altLang="it-IT" sz="2000" dirty="0"/>
              <a:t> </a:t>
            </a:r>
            <a:r>
              <a:rPr lang="en-GB" altLang="it-IT" sz="2000" b="1" dirty="0">
                <a:solidFill>
                  <a:srgbClr val="C00000"/>
                </a:solidFill>
              </a:rPr>
              <a:t>processes</a:t>
            </a:r>
            <a:r>
              <a:rPr lang="en-GB" altLang="it-IT" sz="2000" dirty="0"/>
              <a:t>, while taking into account </a:t>
            </a:r>
            <a:r>
              <a:rPr lang="en-GB" altLang="it-IT" sz="2000" b="1" dirty="0">
                <a:solidFill>
                  <a:srgbClr val="C00000"/>
                </a:solidFill>
              </a:rPr>
              <a:t>budget constraints </a:t>
            </a:r>
            <a:endParaRPr lang="it-IT" altLang="it-IT" sz="2000" b="1" dirty="0">
              <a:solidFill>
                <a:srgbClr val="C00000"/>
              </a:solidFill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1745C-B2B7-4CF8-A823-9D344BE02C2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6056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C00000"/>
              </a:buClr>
              <a:defRPr/>
            </a:pPr>
            <a:r>
              <a:rPr lang="en-GB" b="1" dirty="0">
                <a:solidFill>
                  <a:srgbClr val="C00000"/>
                </a:solidFill>
                <a:cs typeface="Arial" pitchFamily="34" charset="0"/>
              </a:rPr>
              <a:t>Modernization Programme</a:t>
            </a:r>
          </a:p>
          <a:p>
            <a:pPr>
              <a:buClr>
                <a:srgbClr val="C00000"/>
              </a:buClr>
              <a:defRPr/>
            </a:pPr>
            <a:r>
              <a:rPr lang="en-GB" dirty="0">
                <a:solidFill>
                  <a:srgbClr val="C00000"/>
                </a:solidFill>
                <a:cs typeface="Arial" pitchFamily="34" charset="0"/>
              </a:rPr>
              <a:t> </a:t>
            </a:r>
            <a:endParaRPr lang="en-GB" dirty="0">
              <a:cs typeface="Arial" pitchFamily="34" charset="0"/>
            </a:endParaRPr>
          </a:p>
          <a:p>
            <a:pPr>
              <a:buClr>
                <a:srgbClr val="C00000"/>
              </a:buClr>
              <a:defRPr/>
            </a:pPr>
            <a:r>
              <a:rPr lang="en-GB" dirty="0">
                <a:cs typeface="Arial" pitchFamily="34" charset="0"/>
              </a:rPr>
              <a:t>Since the </a:t>
            </a:r>
            <a:r>
              <a:rPr lang="en-GB" dirty="0">
                <a:solidFill>
                  <a:srgbClr val="C00000"/>
                </a:solidFill>
                <a:cs typeface="Arial" pitchFamily="34" charset="0"/>
              </a:rPr>
              <a:t>second half of 2014 </a:t>
            </a:r>
            <a:r>
              <a:rPr lang="en-GB" dirty="0" err="1">
                <a:solidFill>
                  <a:srgbClr val="C00000"/>
                </a:solidFill>
                <a:cs typeface="Arial" pitchFamily="34" charset="0"/>
              </a:rPr>
              <a:t>Istat</a:t>
            </a:r>
            <a:r>
              <a:rPr lang="en-GB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GB" dirty="0">
                <a:cs typeface="Arial" pitchFamily="34" charset="0"/>
              </a:rPr>
              <a:t>has implemented its internal </a:t>
            </a:r>
            <a:r>
              <a:rPr lang="en-GB" dirty="0">
                <a:solidFill>
                  <a:srgbClr val="C00000"/>
                </a:solidFill>
                <a:cs typeface="Arial" pitchFamily="34" charset="0"/>
              </a:rPr>
              <a:t>Modernisation Programme</a:t>
            </a:r>
            <a:r>
              <a:rPr lang="en-GB" dirty="0">
                <a:cs typeface="Arial" pitchFamily="34" charset="0"/>
              </a:rPr>
              <a:t>,</a:t>
            </a:r>
            <a:r>
              <a:rPr lang="en-GB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GB" dirty="0">
                <a:cs typeface="Arial" pitchFamily="34" charset="0"/>
              </a:rPr>
              <a:t>in accordance with both some actions supported by </a:t>
            </a:r>
            <a:r>
              <a:rPr lang="en-GB" dirty="0">
                <a:solidFill>
                  <a:srgbClr val="C00000"/>
                </a:solidFill>
                <a:cs typeface="Arial" pitchFamily="34" charset="0"/>
              </a:rPr>
              <a:t>UNECE</a:t>
            </a:r>
            <a:r>
              <a:rPr lang="en-GB" dirty="0">
                <a:cs typeface="Arial" pitchFamily="34" charset="0"/>
              </a:rPr>
              <a:t> - </a:t>
            </a:r>
            <a:r>
              <a:rPr lang="en-GB" i="1" dirty="0"/>
              <a:t>High-level Group on the Modernisation of Official Statistics </a:t>
            </a:r>
            <a:r>
              <a:rPr lang="en-GB" dirty="0"/>
              <a:t>and</a:t>
            </a:r>
            <a:r>
              <a:rPr lang="en-GB" i="1" dirty="0"/>
              <a:t> </a:t>
            </a:r>
            <a:r>
              <a:rPr lang="en-GB" dirty="0">
                <a:cs typeface="Arial" pitchFamily="34" charset="0"/>
              </a:rPr>
              <a:t>the </a:t>
            </a:r>
            <a:r>
              <a:rPr lang="en-GB" dirty="0">
                <a:solidFill>
                  <a:srgbClr val="C00000"/>
                </a:solidFill>
                <a:cs typeface="Arial" pitchFamily="34" charset="0"/>
              </a:rPr>
              <a:t>European Statistical System </a:t>
            </a:r>
            <a:r>
              <a:rPr lang="en-GB" dirty="0">
                <a:cs typeface="Arial" pitchFamily="34" charset="0"/>
              </a:rPr>
              <a:t>commitment to </a:t>
            </a:r>
            <a:r>
              <a:rPr lang="en-GB" i="1" dirty="0">
                <a:solidFill>
                  <a:srgbClr val="C00000"/>
                </a:solidFill>
                <a:cs typeface="Arial" pitchFamily="34" charset="0"/>
              </a:rPr>
              <a:t>Vision 2020</a:t>
            </a:r>
            <a:endParaRPr lang="en-GB" sz="800" i="1" dirty="0">
              <a:solidFill>
                <a:srgbClr val="C00000"/>
              </a:solidFill>
              <a:cs typeface="Arial" pitchFamily="34" charset="0"/>
            </a:endParaRPr>
          </a:p>
          <a:p>
            <a:pPr>
              <a:buClr>
                <a:srgbClr val="C00000"/>
              </a:buClr>
              <a:defRPr/>
            </a:pPr>
            <a:endParaRPr lang="en-GB" sz="800" i="1" dirty="0">
              <a:solidFill>
                <a:srgbClr val="C00000"/>
              </a:solidFill>
              <a:cs typeface="Arial" pitchFamily="34" charset="0"/>
            </a:endParaRPr>
          </a:p>
          <a:p>
            <a:pPr>
              <a:buClr>
                <a:srgbClr val="C00000"/>
              </a:buClr>
              <a:defRPr/>
            </a:pPr>
            <a:r>
              <a:rPr lang="en-GB" dirty="0" err="1">
                <a:cs typeface="Arial" pitchFamily="34" charset="0"/>
              </a:rPr>
              <a:t>Istat’s</a:t>
            </a:r>
            <a:r>
              <a:rPr lang="en-GB" dirty="0">
                <a:cs typeface="Arial" pitchFamily="34" charset="0"/>
              </a:rPr>
              <a:t> </a:t>
            </a:r>
            <a:r>
              <a:rPr lang="en-GB" dirty="0">
                <a:solidFill>
                  <a:srgbClr val="C00000"/>
                </a:solidFill>
                <a:cs typeface="Arial" pitchFamily="34" charset="0"/>
              </a:rPr>
              <a:t>Modernisation Programme </a:t>
            </a:r>
            <a:r>
              <a:rPr lang="en-GB" dirty="0">
                <a:cs typeface="Arial" pitchFamily="34" charset="0"/>
              </a:rPr>
              <a:t>was officially  approved by the </a:t>
            </a:r>
            <a:r>
              <a:rPr lang="en-GB" dirty="0">
                <a:solidFill>
                  <a:srgbClr val="C00000"/>
                </a:solidFill>
                <a:cs typeface="Arial" pitchFamily="34" charset="0"/>
              </a:rPr>
              <a:t>Governing Board </a:t>
            </a:r>
            <a:r>
              <a:rPr lang="en-GB" dirty="0">
                <a:cs typeface="Arial" pitchFamily="34" charset="0"/>
              </a:rPr>
              <a:t>on </a:t>
            </a:r>
            <a:r>
              <a:rPr lang="en-GB" u="sng" dirty="0">
                <a:solidFill>
                  <a:srgbClr val="C00000"/>
                </a:solidFill>
                <a:cs typeface="Arial" pitchFamily="34" charset="0"/>
              </a:rPr>
              <a:t>January 28</a:t>
            </a:r>
            <a:r>
              <a:rPr lang="en-GB" u="sng" baseline="30000" dirty="0">
                <a:solidFill>
                  <a:srgbClr val="C00000"/>
                </a:solidFill>
                <a:cs typeface="Arial" pitchFamily="34" charset="0"/>
              </a:rPr>
              <a:t>th</a:t>
            </a:r>
            <a:r>
              <a:rPr lang="en-GB" u="sng" dirty="0">
                <a:solidFill>
                  <a:srgbClr val="C00000"/>
                </a:solidFill>
                <a:cs typeface="Arial" pitchFamily="34" charset="0"/>
              </a:rPr>
              <a:t>, 2016 </a:t>
            </a:r>
          </a:p>
          <a:p>
            <a:endParaRPr lang="it-IT" dirty="0" smtClean="0">
              <a:latin typeface="+mn-lt"/>
            </a:endParaRPr>
          </a:p>
          <a:p>
            <a:r>
              <a:rPr lang="en-GB" b="1" dirty="0">
                <a:solidFill>
                  <a:srgbClr val="C00000"/>
                </a:solidFill>
                <a:cs typeface="Arial" pitchFamily="34" charset="0"/>
              </a:rPr>
              <a:t>Modernization Programme: objectives</a:t>
            </a:r>
          </a:p>
          <a:p>
            <a:pPr marL="0" lvl="1">
              <a:buClr>
                <a:srgbClr val="C00000"/>
              </a:buClr>
              <a:defRPr/>
            </a:pPr>
            <a:endParaRPr lang="en-GB" altLang="it-IT" sz="1000" b="1" dirty="0">
              <a:solidFill>
                <a:srgbClr val="C00000"/>
              </a:solidFill>
              <a:cs typeface="Arial" pitchFamily="34" charset="0"/>
            </a:endParaRPr>
          </a:p>
          <a:p>
            <a:r>
              <a:rPr lang="en-US" dirty="0"/>
              <a:t>The main objectives of the modernization </a:t>
            </a:r>
            <a:r>
              <a:rPr lang="en-US" dirty="0" err="1"/>
              <a:t>programme</a:t>
            </a:r>
            <a:r>
              <a:rPr lang="en-US" dirty="0"/>
              <a:t> are </a:t>
            </a:r>
            <a:r>
              <a:rPr lang="en-US" b="1" dirty="0"/>
              <a:t>to enrich the supply and quality of the information produced</a:t>
            </a:r>
            <a:r>
              <a:rPr lang="en-US" dirty="0"/>
              <a:t>, while improving the effectiveness and efficiency of overall activity. This goal means being aware that the statistics released have to meet the needs of an ever-changing society and the new requests for information, bearing in mind that </a:t>
            </a:r>
            <a:r>
              <a:rPr lang="en-US" dirty="0" err="1"/>
              <a:t>Istat</a:t>
            </a:r>
            <a:r>
              <a:rPr lang="en-US" dirty="0"/>
              <a:t> is producer, researcher and guarantor of the quality of official statistics, besides playing a guiding role for a proper and competent use of </a:t>
            </a:r>
            <a:r>
              <a:rPr lang="it-IT" dirty="0" err="1"/>
              <a:t>statistics</a:t>
            </a:r>
            <a:r>
              <a:rPr lang="it-IT" dirty="0"/>
              <a:t>.</a:t>
            </a:r>
          </a:p>
          <a:p>
            <a:r>
              <a:rPr lang="en-US" dirty="0"/>
              <a:t>This objective will be achieved in compliance with </a:t>
            </a:r>
            <a:r>
              <a:rPr lang="en-US" b="1" dirty="0"/>
              <a:t>a series of constraints and conditions</a:t>
            </a:r>
            <a:r>
              <a:rPr lang="en-US" dirty="0"/>
              <a:t>, some of which may be considered as intermediate objectives. For example, information has to be produced and disseminated without any </a:t>
            </a:r>
            <a:r>
              <a:rPr lang="en-US" b="1" dirty="0"/>
              <a:t>additional costs and charges for respondents</a:t>
            </a:r>
            <a:r>
              <a:rPr lang="en-US" dirty="0"/>
              <a:t>. Moreover, at a time of great attention to the use of public resources, it is necessary to avoid that </a:t>
            </a:r>
            <a:r>
              <a:rPr lang="en-US" dirty="0" err="1"/>
              <a:t>Istat’s</a:t>
            </a:r>
            <a:r>
              <a:rPr lang="en-US" dirty="0"/>
              <a:t> operational expenses may result in additional burdens for the State budget.</a:t>
            </a:r>
            <a:endParaRPr lang="en-GB" altLang="it-IT" sz="1000" b="1" dirty="0">
              <a:solidFill>
                <a:srgbClr val="C00000"/>
              </a:solidFill>
              <a:cs typeface="Arial" pitchFamily="34" charset="0"/>
            </a:endParaRPr>
          </a:p>
          <a:p>
            <a:pPr marL="0" lvl="1">
              <a:buClr>
                <a:srgbClr val="C00000"/>
              </a:buClr>
              <a:defRPr/>
            </a:pPr>
            <a:endParaRPr lang="en-GB" altLang="it-IT" sz="1000" b="1" dirty="0">
              <a:solidFill>
                <a:srgbClr val="C00000"/>
              </a:solidFill>
              <a:cs typeface="Arial" pitchFamily="34" charset="0"/>
            </a:endParaRPr>
          </a:p>
          <a:p>
            <a:pPr marL="0" lvl="1">
              <a:buClr>
                <a:srgbClr val="C00000"/>
              </a:buClr>
              <a:defRPr/>
            </a:pPr>
            <a:r>
              <a:rPr lang="en-GB" altLang="it-IT" sz="1000" b="1" dirty="0">
                <a:solidFill>
                  <a:srgbClr val="C00000"/>
                </a:solidFill>
                <a:cs typeface="Arial" pitchFamily="34" charset="0"/>
              </a:rPr>
              <a:t>Summarizing:</a:t>
            </a:r>
          </a:p>
          <a:p>
            <a:pPr marL="0" lvl="1">
              <a:buClr>
                <a:srgbClr val="C00000"/>
              </a:buClr>
              <a:defRPr/>
            </a:pPr>
            <a:endParaRPr lang="en-GB" altLang="it-IT" sz="1000" b="1" dirty="0">
              <a:solidFill>
                <a:srgbClr val="C00000"/>
              </a:solidFill>
              <a:cs typeface="Arial" pitchFamily="34" charset="0"/>
            </a:endParaRPr>
          </a:p>
          <a:p>
            <a:pPr marL="0" lvl="1">
              <a:buClr>
                <a:srgbClr val="C00000"/>
              </a:buClr>
              <a:defRPr/>
            </a:pPr>
            <a:r>
              <a:rPr lang="en-GB" altLang="it-IT" sz="1000" dirty="0">
                <a:solidFill>
                  <a:srgbClr val="C00000"/>
                </a:solidFill>
                <a:cs typeface="Arial" pitchFamily="34" charset="0"/>
              </a:rPr>
              <a:t>The modernization aims to:</a:t>
            </a:r>
          </a:p>
          <a:p>
            <a:pPr marL="0" lvl="1">
              <a:buClr>
                <a:srgbClr val="C00000"/>
              </a:buClr>
              <a:defRPr/>
            </a:pPr>
            <a:endParaRPr lang="en-GB" altLang="it-IT" sz="1000" b="1" dirty="0">
              <a:solidFill>
                <a:srgbClr val="C00000"/>
              </a:solidFill>
              <a:cs typeface="Arial" pitchFamily="34" charset="0"/>
            </a:endParaRPr>
          </a:p>
          <a:p>
            <a:pPr marL="0" lvl="1" defTabSz="929122">
              <a:defRPr/>
            </a:pPr>
            <a:r>
              <a:rPr lang="en-GB" altLang="it-IT" dirty="0">
                <a:cs typeface="Arial" pitchFamily="34" charset="0"/>
              </a:rPr>
              <a:t>- enrich the </a:t>
            </a:r>
            <a:r>
              <a:rPr lang="en-GB" altLang="it-IT" b="1" dirty="0">
                <a:solidFill>
                  <a:srgbClr val="C00000"/>
                </a:solidFill>
                <a:cs typeface="Arial" pitchFamily="34" charset="0"/>
              </a:rPr>
              <a:t>supply</a:t>
            </a:r>
            <a:r>
              <a:rPr lang="en-GB" altLang="it-IT" dirty="0">
                <a:cs typeface="Arial" pitchFamily="34" charset="0"/>
              </a:rPr>
              <a:t> and </a:t>
            </a:r>
            <a:r>
              <a:rPr lang="en-GB" altLang="it-IT" b="1" dirty="0">
                <a:solidFill>
                  <a:srgbClr val="C00000"/>
                </a:solidFill>
                <a:cs typeface="Arial" pitchFamily="34" charset="0"/>
              </a:rPr>
              <a:t>quality</a:t>
            </a:r>
            <a:r>
              <a:rPr lang="en-GB" altLang="it-IT" dirty="0">
                <a:cs typeface="Arial" pitchFamily="34" charset="0"/>
              </a:rPr>
              <a:t> of </a:t>
            </a:r>
            <a:r>
              <a:rPr lang="en-GB" altLang="it-IT" b="1" dirty="0">
                <a:solidFill>
                  <a:srgbClr val="C00000"/>
                </a:solidFill>
                <a:cs typeface="Arial" pitchFamily="34" charset="0"/>
              </a:rPr>
              <a:t>statistical information</a:t>
            </a:r>
            <a:r>
              <a:rPr lang="en-GB" altLang="it-IT" dirty="0">
                <a:cs typeface="Arial" pitchFamily="34" charset="0"/>
              </a:rPr>
              <a:t> and </a:t>
            </a:r>
            <a:r>
              <a:rPr lang="en-GB" altLang="it-IT" b="1" dirty="0">
                <a:solidFill>
                  <a:srgbClr val="C00000"/>
                </a:solidFill>
                <a:cs typeface="Arial" pitchFamily="34" charset="0"/>
              </a:rPr>
              <a:t>services</a:t>
            </a:r>
          </a:p>
          <a:p>
            <a:pPr marL="0" lvl="1">
              <a:defRPr/>
            </a:pPr>
            <a:r>
              <a:rPr lang="en-GB" altLang="it-IT" dirty="0">
                <a:cs typeface="Arial" pitchFamily="34" charset="0"/>
              </a:rPr>
              <a:t>- </a:t>
            </a:r>
            <a:r>
              <a:rPr lang="en-GB" altLang="it-IT" dirty="0" smtClean="0"/>
              <a:t>encourage the </a:t>
            </a:r>
            <a:r>
              <a:rPr lang="en-GB" altLang="it-IT" b="1" dirty="0" smtClean="0">
                <a:solidFill>
                  <a:srgbClr val="C00000"/>
                </a:solidFill>
              </a:rPr>
              <a:t>development</a:t>
            </a:r>
            <a:r>
              <a:rPr lang="en-GB" altLang="it-IT" dirty="0" smtClean="0"/>
              <a:t> and </a:t>
            </a:r>
            <a:r>
              <a:rPr lang="en-GB" altLang="it-IT" b="1" dirty="0" smtClean="0">
                <a:solidFill>
                  <a:srgbClr val="C00000"/>
                </a:solidFill>
              </a:rPr>
              <a:t>exploitation</a:t>
            </a:r>
            <a:r>
              <a:rPr lang="en-GB" altLang="it-IT" dirty="0" smtClean="0"/>
              <a:t> of methodological, technological, and organisational </a:t>
            </a:r>
            <a:r>
              <a:rPr lang="en-GB" altLang="it-IT" b="1" dirty="0" smtClean="0">
                <a:solidFill>
                  <a:srgbClr val="C00000"/>
                </a:solidFill>
              </a:rPr>
              <a:t>innovation</a:t>
            </a:r>
            <a:r>
              <a:rPr lang="en-GB" altLang="it-IT" sz="2000" dirty="0">
                <a:cs typeface="Arial" pitchFamily="34" charset="0"/>
              </a:rPr>
              <a:t>- </a:t>
            </a:r>
            <a:r>
              <a:rPr lang="en-GB" altLang="it-IT" sz="2000" dirty="0"/>
              <a:t>To increase and    reorient the </a:t>
            </a:r>
            <a:r>
              <a:rPr lang="en-GB" altLang="it-IT" sz="2000" b="1" dirty="0">
                <a:solidFill>
                  <a:srgbClr val="C00000"/>
                </a:solidFill>
              </a:rPr>
              <a:t>skills </a:t>
            </a:r>
            <a:r>
              <a:rPr lang="en-GB" altLang="it-IT" sz="2000" dirty="0"/>
              <a:t>of </a:t>
            </a:r>
            <a:r>
              <a:rPr lang="en-GB" altLang="it-IT" sz="2000" b="1" dirty="0">
                <a:solidFill>
                  <a:srgbClr val="C00000"/>
                </a:solidFill>
              </a:rPr>
              <a:t>human resources </a:t>
            </a:r>
            <a:endParaRPr lang="en-GB" altLang="it-IT" sz="800" dirty="0"/>
          </a:p>
          <a:p>
            <a:pPr>
              <a:buClr>
                <a:srgbClr val="C00000"/>
              </a:buClr>
              <a:defRPr/>
            </a:pPr>
            <a:r>
              <a:rPr lang="en-GB" altLang="it-IT" sz="2000" dirty="0">
                <a:cs typeface="Arial" pitchFamily="34" charset="0"/>
              </a:rPr>
              <a:t>- </a:t>
            </a:r>
            <a:r>
              <a:rPr lang="en-GB" altLang="it-IT" sz="2000" dirty="0"/>
              <a:t>reduce </a:t>
            </a:r>
            <a:r>
              <a:rPr lang="en-GB" altLang="it-IT" sz="2000" b="1" dirty="0">
                <a:solidFill>
                  <a:srgbClr val="C00000"/>
                </a:solidFill>
              </a:rPr>
              <a:t>respondent burdens</a:t>
            </a:r>
            <a:endParaRPr lang="en-GB" altLang="it-IT" sz="800" dirty="0"/>
          </a:p>
          <a:p>
            <a:pPr>
              <a:buClr>
                <a:srgbClr val="C00000"/>
              </a:buClr>
              <a:defRPr/>
            </a:pPr>
            <a:r>
              <a:rPr lang="en-GB" altLang="it-IT" sz="2000" dirty="0">
                <a:cs typeface="Arial" pitchFamily="34" charset="0"/>
              </a:rPr>
              <a:t>- </a:t>
            </a:r>
            <a:r>
              <a:rPr lang="en-GB" altLang="it-IT" sz="2000" dirty="0"/>
              <a:t>further improve the </a:t>
            </a:r>
            <a:r>
              <a:rPr lang="en-GB" altLang="it-IT" sz="2000" b="1" dirty="0">
                <a:solidFill>
                  <a:srgbClr val="C00000"/>
                </a:solidFill>
              </a:rPr>
              <a:t>efficiency</a:t>
            </a:r>
            <a:r>
              <a:rPr lang="en-GB" altLang="it-IT" sz="2000" dirty="0"/>
              <a:t> and </a:t>
            </a:r>
            <a:r>
              <a:rPr lang="en-GB" altLang="it-IT" sz="2000" b="1" dirty="0">
                <a:solidFill>
                  <a:srgbClr val="C00000"/>
                </a:solidFill>
              </a:rPr>
              <a:t>quality</a:t>
            </a:r>
            <a:r>
              <a:rPr lang="en-GB" altLang="it-IT" sz="2000" dirty="0"/>
              <a:t> of </a:t>
            </a:r>
            <a:r>
              <a:rPr lang="en-GB" altLang="it-IT" sz="2000" b="1" dirty="0">
                <a:solidFill>
                  <a:srgbClr val="C00000"/>
                </a:solidFill>
              </a:rPr>
              <a:t>production</a:t>
            </a:r>
            <a:r>
              <a:rPr lang="en-GB" altLang="it-IT" sz="2000" dirty="0"/>
              <a:t> </a:t>
            </a:r>
            <a:r>
              <a:rPr lang="en-GB" altLang="it-IT" sz="2000" b="1" dirty="0">
                <a:solidFill>
                  <a:srgbClr val="C00000"/>
                </a:solidFill>
              </a:rPr>
              <a:t>processes</a:t>
            </a:r>
            <a:r>
              <a:rPr lang="en-GB" altLang="it-IT" sz="2000" dirty="0"/>
              <a:t>, while taking into account </a:t>
            </a:r>
            <a:r>
              <a:rPr lang="en-GB" altLang="it-IT" sz="2000" b="1" dirty="0">
                <a:solidFill>
                  <a:srgbClr val="C00000"/>
                </a:solidFill>
              </a:rPr>
              <a:t>budget constraints </a:t>
            </a:r>
            <a:endParaRPr lang="it-IT" altLang="it-IT" sz="2000" b="1" dirty="0">
              <a:solidFill>
                <a:srgbClr val="C00000"/>
              </a:solidFill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1745C-B2B7-4CF8-A823-9D344BE02C2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6833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1745C-B2B7-4CF8-A823-9D344BE02C2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7216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1745C-B2B7-4CF8-A823-9D344BE02C2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7216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1745C-B2B7-4CF8-A823-9D344BE02C2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7216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72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53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814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5363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5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4400" y="6477000"/>
            <a:ext cx="457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F0FB0-4290-4DE2-A64D-EE3D3E1679F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1255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0" i="1" dirty="0">
                <a:solidFill>
                  <a:schemeClr val="bg1"/>
                </a:solidFill>
              </a:rPr>
              <a:t>Eurostat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CONTRACTORS ORGANISING SOME OF THE COURSES ARE ACTING UNDER A FRAMEWORK CONTRACT CONCLUDED WITH THE COMMISSION</a:t>
            </a: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635DD6CB-0961-442F-A92A-F016252A940F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95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C00000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baseline="0">
                <a:solidFill>
                  <a:srgbClr val="50515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baseline="0">
                <a:solidFill>
                  <a:srgbClr val="505150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baseline="0">
                <a:solidFill>
                  <a:srgbClr val="50515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baseline="0">
                <a:solidFill>
                  <a:srgbClr val="505150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baseline="0">
                <a:solidFill>
                  <a:srgbClr val="505150"/>
                </a:solidFill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876495" y="6356350"/>
            <a:ext cx="513425" cy="29404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505150"/>
                </a:solidFill>
              </a:defRPr>
            </a:lvl1pPr>
          </a:lstStyle>
          <a:p>
            <a:fld id="{E0C751B5-631A-9242-B635-C18491BE6C6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287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0210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79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87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93765" y="6356350"/>
            <a:ext cx="6068291" cy="365125"/>
          </a:xfrm>
          <a:prstGeom prst="rect">
            <a:avLst/>
          </a:prstGeom>
        </p:spPr>
        <p:txBody>
          <a:bodyPr/>
          <a:lstStyle>
            <a:lvl1pPr>
              <a:defRPr lang="it-I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Generalized Process for Business Statistics – Advisory Board, 3/11/2017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195704" y="6356349"/>
            <a:ext cx="52251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0C751B5-631A-9242-B635-C18491BE6C6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4136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44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27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87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-28" charset="0"/>
              <a:buNone/>
              <a:defRPr/>
            </a:pPr>
            <a:endParaRPr lang="en-US"/>
          </a:p>
        </p:txBody>
      </p:sp>
      <p:cxnSp>
        <p:nvCxnSpPr>
          <p:cNvPr id="9" name="Connettore 1 8"/>
          <p:cNvCxnSpPr/>
          <p:nvPr/>
        </p:nvCxnSpPr>
        <p:spPr>
          <a:xfrm>
            <a:off x="777875" y="6254519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marchio 2.jp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379" y="6346121"/>
            <a:ext cx="806786" cy="3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7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1" r:id="rId13"/>
    <p:sldLayoutId id="214748366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37131" y="633057"/>
            <a:ext cx="77554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200" b="1" dirty="0">
                <a:solidFill>
                  <a:srgbClr val="7F142A"/>
                </a:solidFill>
                <a:latin typeface="Calibri" panose="020F0502020204030204" pitchFamily="34" charset="0"/>
              </a:rPr>
              <a:t>Metadata driven monitoring of electronic data capture: the Ethiopian experience</a:t>
            </a:r>
            <a:endParaRPr lang="it-IT" sz="3200" b="1" dirty="0" smtClean="0">
              <a:solidFill>
                <a:srgbClr val="7F142A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asellaDiTesto 4"/>
          <p:cNvSpPr txBox="1"/>
          <p:nvPr/>
        </p:nvSpPr>
        <p:spPr>
          <a:xfrm>
            <a:off x="368300" y="2093023"/>
            <a:ext cx="8293100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F142A"/>
                </a:solidFill>
                <a:latin typeface="Calibri" panose="020F0502020204030204" pitchFamily="34" charset="0"/>
              </a:rPr>
              <a:t>New Techniques and Technologies for Statistics </a:t>
            </a:r>
            <a:r>
              <a:rPr lang="en-US" sz="2800" dirty="0" smtClean="0">
                <a:solidFill>
                  <a:srgbClr val="7F142A"/>
                </a:solidFill>
                <a:latin typeface="Calibri" panose="020F0502020204030204" pitchFamily="34" charset="0"/>
              </a:rPr>
              <a:t>2019</a:t>
            </a:r>
            <a:endParaRPr lang="it-IT" sz="2400" dirty="0" smtClean="0">
              <a:solidFill>
                <a:srgbClr val="7F142A"/>
              </a:solidFill>
              <a:latin typeface="Calibri" panose="020F0502020204030204" pitchFamily="34" charset="0"/>
            </a:endParaRPr>
          </a:p>
          <a:p>
            <a:pPr algn="ctr"/>
            <a:endParaRPr lang="it-IT" sz="2400" dirty="0" smtClean="0">
              <a:solidFill>
                <a:srgbClr val="7F142A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800" dirty="0">
                <a:solidFill>
                  <a:srgbClr val="7F142A"/>
                </a:solidFill>
                <a:latin typeface="Calibri" panose="020F0502020204030204" pitchFamily="34" charset="0"/>
              </a:rPr>
              <a:t>Brussels  </a:t>
            </a:r>
            <a:r>
              <a:rPr lang="en-US" sz="2800" dirty="0" smtClean="0">
                <a:solidFill>
                  <a:srgbClr val="7F142A"/>
                </a:solidFill>
                <a:latin typeface="Calibri" panose="020F0502020204030204" pitchFamily="34" charset="0"/>
              </a:rPr>
              <a:t>11 - 15 </a:t>
            </a:r>
            <a:r>
              <a:rPr lang="en-US" sz="2800" dirty="0">
                <a:solidFill>
                  <a:srgbClr val="7F142A"/>
                </a:solidFill>
                <a:latin typeface="Calibri" panose="020F0502020204030204" pitchFamily="34" charset="0"/>
              </a:rPr>
              <a:t>March 2019</a:t>
            </a:r>
            <a:endParaRPr lang="it-IT" sz="2800" dirty="0" smtClean="0">
              <a:solidFill>
                <a:srgbClr val="7F142A"/>
              </a:solidFill>
              <a:latin typeface="Calibri" panose="020F0502020204030204" pitchFamily="34" charset="0"/>
            </a:endParaRPr>
          </a:p>
          <a:p>
            <a:pPr algn="ctr"/>
            <a:endParaRPr lang="it-IT" sz="2400" dirty="0" smtClean="0">
              <a:solidFill>
                <a:srgbClr val="7F142A"/>
              </a:solidFill>
              <a:latin typeface="Calibri" panose="020F0502020204030204" pitchFamily="34" charset="0"/>
            </a:endParaRPr>
          </a:p>
          <a:p>
            <a:pPr algn="ctr"/>
            <a:endParaRPr lang="it-IT" sz="2400" dirty="0">
              <a:solidFill>
                <a:srgbClr val="7F142A"/>
              </a:solidFill>
              <a:latin typeface="Calibri" panose="020F0502020204030204" pitchFamily="34" charset="0"/>
            </a:endParaRPr>
          </a:p>
          <a:p>
            <a:pPr algn="ctr">
              <a:spcAft>
                <a:spcPts val="1800"/>
              </a:spcAft>
            </a:pP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M. Bruno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G. </a:t>
            </a:r>
            <a:r>
              <a:rPr lang="it-IT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Drovandi</a:t>
            </a: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, P. Giacomi, M. </a:t>
            </a:r>
            <a:r>
              <a:rPr lang="it-IT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Grassia</a:t>
            </a: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- Istat</a:t>
            </a:r>
          </a:p>
          <a:p>
            <a:pPr algn="ctr">
              <a:spcAft>
                <a:spcPts val="1800"/>
              </a:spcAft>
            </a:pP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A. </a:t>
            </a:r>
            <a:r>
              <a:rPr lang="it-IT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Whitesell</a:t>
            </a: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, J. </a:t>
            </a:r>
            <a:r>
              <a:rPr lang="it-IT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Handley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- </a:t>
            </a:r>
            <a:r>
              <a:rPr lang="it-IT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Census</a:t>
            </a: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Bureau</a:t>
            </a:r>
            <a:endParaRPr lang="it-IT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1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magin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72" y="1072600"/>
            <a:ext cx="2912064" cy="2538573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457200" y="274638"/>
            <a:ext cx="8229600" cy="73376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051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" dirty="0" smtClean="0"/>
              <a:t/>
            </a:r>
            <a:br>
              <a:rPr lang="it-IT" sz="400" dirty="0" smtClean="0"/>
            </a:br>
            <a:r>
              <a:rPr lang="en-US" sz="3200" dirty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Census </a:t>
            </a:r>
            <a:r>
              <a:rPr lang="en-US" sz="3200" dirty="0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data collection process </a:t>
            </a:r>
            <a:r>
              <a:rPr lang="en-US" sz="3200" dirty="0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- </a:t>
            </a:r>
            <a:r>
              <a:rPr lang="en-US" sz="3200" dirty="0" err="1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CSPro</a:t>
            </a:r>
            <a:r>
              <a:rPr lang="en-US" sz="3200" dirty="0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 7</a:t>
            </a:r>
            <a:endParaRPr lang="it-IT" sz="3200" dirty="0">
              <a:solidFill>
                <a:srgbClr val="7F142A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161245" y="6359813"/>
            <a:ext cx="646590" cy="365125"/>
          </a:xfrm>
        </p:spPr>
        <p:txBody>
          <a:bodyPr/>
          <a:lstStyle/>
          <a:p>
            <a:fld id="{E0C751B5-631A-9242-B635-C18491BE6C62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6" name="Segnaposto piè di pagina 3"/>
          <p:cNvSpPr txBox="1">
            <a:spLocks/>
          </p:cNvSpPr>
          <p:nvPr/>
        </p:nvSpPr>
        <p:spPr>
          <a:xfrm>
            <a:off x="746165" y="6356350"/>
            <a:ext cx="606829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lang="it-I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</a:rPr>
              <a:t>Metadata driven monitoring of electronic data capture </a:t>
            </a:r>
            <a:r>
              <a:rPr lang="en-US" sz="16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–  NTTS 2019</a:t>
            </a:r>
            <a:endParaRPr lang="en-US" sz="16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Freccia in giù 15"/>
          <p:cNvSpPr/>
          <p:nvPr/>
        </p:nvSpPr>
        <p:spPr>
          <a:xfrm>
            <a:off x="1057841" y="3350253"/>
            <a:ext cx="493389" cy="77235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Picture 1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8" r="44000"/>
          <a:stretch/>
        </p:blipFill>
        <p:spPr bwMode="auto">
          <a:xfrm>
            <a:off x="521914" y="1417352"/>
            <a:ext cx="1797793" cy="140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Freccia a destra 18"/>
          <p:cNvSpPr/>
          <p:nvPr/>
        </p:nvSpPr>
        <p:spPr>
          <a:xfrm rot="10800000">
            <a:off x="2698264" y="1919414"/>
            <a:ext cx="810192" cy="46595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uppo 3"/>
          <p:cNvGrpSpPr/>
          <p:nvPr/>
        </p:nvGrpSpPr>
        <p:grpSpPr>
          <a:xfrm>
            <a:off x="773196" y="4574523"/>
            <a:ext cx="1062681" cy="1528445"/>
            <a:chOff x="1077999" y="4442715"/>
            <a:chExt cx="1062681" cy="1528445"/>
          </a:xfrm>
        </p:grpSpPr>
        <p:sp>
          <p:nvSpPr>
            <p:cNvPr id="24" name="CasellaDiTesto 23"/>
            <p:cNvSpPr txBox="1"/>
            <p:nvPr/>
          </p:nvSpPr>
          <p:spPr>
            <a:xfrm>
              <a:off x="1144437" y="5571050"/>
              <a:ext cx="9298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latin typeface="Calibri" panose="020F0502020204030204" pitchFamily="34" charset="0"/>
                </a:rPr>
                <a:t>CSWEB</a:t>
              </a:r>
            </a:p>
          </p:txBody>
        </p:sp>
        <p:pic>
          <p:nvPicPr>
            <p:cNvPr id="27" name="Picture 4" descr="Image result for database icon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7" t="8368" r="11376" b="8599"/>
            <a:stretch/>
          </p:blipFill>
          <p:spPr bwMode="auto">
            <a:xfrm>
              <a:off x="1077999" y="4442715"/>
              <a:ext cx="1062681" cy="1136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uppo 16"/>
          <p:cNvGrpSpPr/>
          <p:nvPr/>
        </p:nvGrpSpPr>
        <p:grpSpPr>
          <a:xfrm>
            <a:off x="2224216" y="3291933"/>
            <a:ext cx="3893066" cy="752094"/>
            <a:chOff x="2224216" y="3794003"/>
            <a:chExt cx="3893066" cy="752094"/>
          </a:xfrm>
        </p:grpSpPr>
        <p:sp>
          <p:nvSpPr>
            <p:cNvPr id="15" name="Rettangolo arrotondato 14"/>
            <p:cNvSpPr/>
            <p:nvPr/>
          </p:nvSpPr>
          <p:spPr>
            <a:xfrm>
              <a:off x="2224216" y="3794003"/>
              <a:ext cx="3893066" cy="75209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CasellaDiTesto 2"/>
            <p:cNvSpPr txBox="1"/>
            <p:nvPr/>
          </p:nvSpPr>
          <p:spPr>
            <a:xfrm>
              <a:off x="2552036" y="3921689"/>
              <a:ext cx="3237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err="1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CSPro</a:t>
              </a:r>
              <a:r>
                <a:rPr lang="it-IT" sz="240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 7 (</a:t>
              </a:r>
              <a:r>
                <a:rPr lang="it-IT" sz="2400" dirty="0" err="1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Census</a:t>
              </a:r>
              <a:r>
                <a:rPr lang="it-IT" sz="240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 Bureau)</a:t>
              </a:r>
            </a:p>
          </p:txBody>
        </p:sp>
      </p:grpSp>
      <p:sp>
        <p:nvSpPr>
          <p:cNvPr id="28" name="Rettangolo 27"/>
          <p:cNvSpPr/>
          <p:nvPr/>
        </p:nvSpPr>
        <p:spPr>
          <a:xfrm>
            <a:off x="1975878" y="4122611"/>
            <a:ext cx="6126449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  <a:buClr>
                <a:srgbClr val="7F142A"/>
              </a:buClr>
            </a:pPr>
            <a:r>
              <a:rPr lang="it-IT" sz="2400" b="1" dirty="0" smtClean="0">
                <a:solidFill>
                  <a:srgbClr val="7F142A"/>
                </a:solidFill>
                <a:latin typeface="Calibri" panose="020F0502020204030204" pitchFamily="34" charset="0"/>
              </a:rPr>
              <a:t>     </a:t>
            </a:r>
            <a:r>
              <a:rPr lang="it-IT" sz="2400" b="1" dirty="0" err="1" smtClean="0">
                <a:solidFill>
                  <a:srgbClr val="7F142A"/>
                </a:solidFill>
                <a:latin typeface="Calibri" panose="020F0502020204030204" pitchFamily="34" charset="0"/>
              </a:rPr>
              <a:t>Weakness</a:t>
            </a:r>
            <a:r>
              <a:rPr lang="it-IT" sz="2400" b="1" dirty="0" smtClean="0">
                <a:solidFill>
                  <a:srgbClr val="7F142A"/>
                </a:solidFill>
                <a:latin typeface="Calibri" panose="020F0502020204030204" pitchFamily="34" charset="0"/>
              </a:rPr>
              <a:t>:</a:t>
            </a:r>
            <a:endParaRPr lang="it-IT" sz="2400" b="1" dirty="0">
              <a:solidFill>
                <a:srgbClr val="7F142A"/>
              </a:solidFill>
              <a:latin typeface="Calibri" panose="020F0502020204030204" pitchFamily="34" charset="0"/>
            </a:endParaRPr>
          </a:p>
          <a:p>
            <a:pPr lvl="1">
              <a:buClr>
                <a:srgbClr val="7F142A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 microdata is stored in plain text files</a:t>
            </a:r>
            <a:endParaRPr lang="en-US" sz="24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lvl="1">
              <a:buClr>
                <a:srgbClr val="7F142A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difficult to monitor fieldwork activities</a:t>
            </a:r>
            <a:endParaRPr lang="en-US" sz="24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lvl="1">
              <a:buClr>
                <a:srgbClr val="7F142A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…</a:t>
            </a:r>
            <a:endParaRPr lang="en-US" sz="24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AutoShape 2" descr="Image result for lightning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64" y="5044402"/>
            <a:ext cx="666944" cy="666944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09" y="2141044"/>
            <a:ext cx="666944" cy="666944"/>
          </a:xfrm>
          <a:prstGeom prst="rect">
            <a:avLst/>
          </a:prstGeom>
        </p:spPr>
      </p:pic>
      <p:pic>
        <p:nvPicPr>
          <p:cNvPr id="29" name="Picture 2" descr="Image result for person laptop icon 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684" y="1784862"/>
            <a:ext cx="650415" cy="65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Image result for person laptop icon 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69" y="2183377"/>
            <a:ext cx="650415" cy="65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Image result for person laptop icon 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12" y="1409903"/>
            <a:ext cx="650415" cy="65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Image result for person laptop icon 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608" y="2162444"/>
            <a:ext cx="650415" cy="65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Image result for person laptop icon 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710" y="1453842"/>
            <a:ext cx="650415" cy="65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09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116" y="1197859"/>
            <a:ext cx="2912064" cy="2538573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457200" y="274638"/>
            <a:ext cx="8229600" cy="73376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051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" dirty="0" smtClean="0"/>
              <a:t/>
            </a:r>
            <a:br>
              <a:rPr lang="it-IT" sz="400" dirty="0" smtClean="0"/>
            </a:br>
            <a:r>
              <a:rPr lang="en-US" sz="3200" dirty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Census </a:t>
            </a:r>
            <a:r>
              <a:rPr lang="en-US" sz="3200" dirty="0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data collection process </a:t>
            </a:r>
            <a:r>
              <a:rPr lang="en-US" sz="3200" dirty="0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- </a:t>
            </a:r>
            <a:r>
              <a:rPr lang="en-US" sz="3200" dirty="0" err="1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CSPro</a:t>
            </a:r>
            <a:r>
              <a:rPr lang="en-US" sz="3200" dirty="0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 7</a:t>
            </a:r>
            <a:endParaRPr lang="it-IT" sz="3200" dirty="0">
              <a:solidFill>
                <a:srgbClr val="7F142A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161245" y="6359813"/>
            <a:ext cx="646590" cy="365125"/>
          </a:xfrm>
        </p:spPr>
        <p:txBody>
          <a:bodyPr/>
          <a:lstStyle/>
          <a:p>
            <a:fld id="{E0C751B5-631A-9242-B635-C18491BE6C62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6" name="Segnaposto piè di pagina 3"/>
          <p:cNvSpPr txBox="1">
            <a:spLocks/>
          </p:cNvSpPr>
          <p:nvPr/>
        </p:nvSpPr>
        <p:spPr>
          <a:xfrm>
            <a:off x="746165" y="6356350"/>
            <a:ext cx="606829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lang="it-I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</a:rPr>
              <a:t>Metadata driven monitoring of electronic data capture </a:t>
            </a:r>
            <a:r>
              <a:rPr lang="en-US" sz="16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–  NTTS 2019</a:t>
            </a:r>
            <a:endParaRPr lang="en-US" sz="16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Freccia in giù 15"/>
          <p:cNvSpPr/>
          <p:nvPr/>
        </p:nvSpPr>
        <p:spPr>
          <a:xfrm>
            <a:off x="1057841" y="3350253"/>
            <a:ext cx="493389" cy="77235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Picture 1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8" r="44000"/>
          <a:stretch/>
        </p:blipFill>
        <p:spPr bwMode="auto">
          <a:xfrm>
            <a:off x="521914" y="1417352"/>
            <a:ext cx="1797793" cy="140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Freccia a destra 18"/>
          <p:cNvSpPr/>
          <p:nvPr/>
        </p:nvSpPr>
        <p:spPr>
          <a:xfrm rot="10800000">
            <a:off x="2698264" y="1919414"/>
            <a:ext cx="810192" cy="46595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Image result for person laptop icon 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474" y="1928234"/>
            <a:ext cx="650415" cy="65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po 3"/>
          <p:cNvGrpSpPr/>
          <p:nvPr/>
        </p:nvGrpSpPr>
        <p:grpSpPr>
          <a:xfrm>
            <a:off x="773196" y="4574523"/>
            <a:ext cx="1062681" cy="1528445"/>
            <a:chOff x="1077999" y="4442715"/>
            <a:chExt cx="1062681" cy="1528445"/>
          </a:xfrm>
        </p:grpSpPr>
        <p:sp>
          <p:nvSpPr>
            <p:cNvPr id="24" name="CasellaDiTesto 23"/>
            <p:cNvSpPr txBox="1"/>
            <p:nvPr/>
          </p:nvSpPr>
          <p:spPr>
            <a:xfrm>
              <a:off x="1144437" y="5571050"/>
              <a:ext cx="9298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latin typeface="Calibri" panose="020F0502020204030204" pitchFamily="34" charset="0"/>
                </a:rPr>
                <a:t>CSWEB</a:t>
              </a:r>
            </a:p>
          </p:txBody>
        </p:sp>
        <p:pic>
          <p:nvPicPr>
            <p:cNvPr id="27" name="Picture 4" descr="Image result for database icon"/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7" t="8368" r="11376" b="8599"/>
            <a:stretch/>
          </p:blipFill>
          <p:spPr bwMode="auto">
            <a:xfrm>
              <a:off x="1077999" y="4442715"/>
              <a:ext cx="1062681" cy="1136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ettangolo 27"/>
          <p:cNvSpPr/>
          <p:nvPr/>
        </p:nvSpPr>
        <p:spPr>
          <a:xfrm>
            <a:off x="2186892" y="4122611"/>
            <a:ext cx="6126449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ts val="600"/>
              </a:spcBef>
              <a:spcAft>
                <a:spcPts val="600"/>
              </a:spcAft>
              <a:buClr>
                <a:srgbClr val="7F142A"/>
              </a:buClr>
              <a:buFont typeface="Wingdings" panose="05000000000000000000" pitchFamily="2" charset="2"/>
              <a:buChar char="§"/>
            </a:pPr>
            <a:r>
              <a:rPr lang="it-IT" sz="2400" b="1" dirty="0" err="1" smtClean="0">
                <a:solidFill>
                  <a:srgbClr val="7F142A"/>
                </a:solidFill>
                <a:latin typeface="Calibri" panose="020F0502020204030204" pitchFamily="34" charset="0"/>
              </a:rPr>
              <a:t>Weakness</a:t>
            </a:r>
            <a:r>
              <a:rPr lang="it-IT" sz="2400" b="1" dirty="0" smtClean="0">
                <a:solidFill>
                  <a:srgbClr val="7F142A"/>
                </a:solidFill>
                <a:latin typeface="Calibri" panose="020F0502020204030204" pitchFamily="34" charset="0"/>
              </a:rPr>
              <a:t>:</a:t>
            </a:r>
            <a:endParaRPr lang="it-IT" sz="2400" b="1" dirty="0">
              <a:solidFill>
                <a:srgbClr val="7F142A"/>
              </a:solidFill>
              <a:latin typeface="Calibri" panose="020F0502020204030204" pitchFamily="34" charset="0"/>
            </a:endParaRPr>
          </a:p>
          <a:p>
            <a:pPr lvl="1">
              <a:buClr>
                <a:srgbClr val="7F142A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 microdata is stored in plain text files</a:t>
            </a:r>
            <a:endParaRPr lang="en-US" sz="24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lvl="1">
              <a:buClr>
                <a:srgbClr val="7F142A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difficult to monitor fieldwork activities</a:t>
            </a:r>
            <a:endParaRPr lang="en-US" sz="24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lvl="1">
              <a:buClr>
                <a:srgbClr val="7F142A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…</a:t>
            </a:r>
            <a:endParaRPr lang="en-US" sz="24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2224216" y="3291933"/>
            <a:ext cx="3893066" cy="752094"/>
            <a:chOff x="2224216" y="3794003"/>
            <a:chExt cx="3893066" cy="752094"/>
          </a:xfrm>
        </p:grpSpPr>
        <p:sp>
          <p:nvSpPr>
            <p:cNvPr id="15" name="Rettangolo arrotondato 14"/>
            <p:cNvSpPr/>
            <p:nvPr/>
          </p:nvSpPr>
          <p:spPr>
            <a:xfrm>
              <a:off x="2224216" y="3794003"/>
              <a:ext cx="3893066" cy="75209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CasellaDiTesto 2"/>
            <p:cNvSpPr txBox="1"/>
            <p:nvPr/>
          </p:nvSpPr>
          <p:spPr>
            <a:xfrm>
              <a:off x="2552036" y="3921689"/>
              <a:ext cx="3237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err="1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CSPro</a:t>
              </a:r>
              <a:r>
                <a:rPr lang="it-IT" sz="240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 7 (</a:t>
              </a:r>
              <a:r>
                <a:rPr lang="it-IT" sz="2400" dirty="0" err="1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Census</a:t>
              </a:r>
              <a:r>
                <a:rPr lang="it-IT" sz="240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 Bureau)</a:t>
              </a:r>
            </a:p>
          </p:txBody>
        </p:sp>
      </p:grpSp>
      <p:sp>
        <p:nvSpPr>
          <p:cNvPr id="7" name="AutoShape 2" descr="Image result for lightning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64" y="5044402"/>
            <a:ext cx="666944" cy="666944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267" y="2578649"/>
            <a:ext cx="666944" cy="666944"/>
          </a:xfrm>
          <a:prstGeom prst="rect">
            <a:avLst/>
          </a:prstGeom>
        </p:spPr>
      </p:pic>
      <p:pic>
        <p:nvPicPr>
          <p:cNvPr id="29" name="Picture 2" descr="Image result for person laptop icon 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52" y="2385364"/>
            <a:ext cx="650415" cy="65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Image result for person laptop icon 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541" y="1482937"/>
            <a:ext cx="650415" cy="65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Image result for person laptop icon 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459" y="2329262"/>
            <a:ext cx="650415" cy="65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Image result for person laptop icon 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85" y="1667552"/>
            <a:ext cx="650415" cy="65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844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57200" y="274638"/>
            <a:ext cx="8229600" cy="73376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051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" dirty="0" smtClean="0"/>
              <a:t/>
            </a:r>
            <a:br>
              <a:rPr lang="it-IT" sz="400" dirty="0" smtClean="0"/>
            </a:br>
            <a:r>
              <a:rPr lang="en-US" sz="3200" dirty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Census </a:t>
            </a:r>
            <a:r>
              <a:rPr lang="en-US" sz="3200" dirty="0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data collection </a:t>
            </a:r>
            <a:r>
              <a:rPr lang="en-US" sz="3200" dirty="0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process</a:t>
            </a:r>
            <a:endParaRPr lang="it-IT" sz="3200" dirty="0">
              <a:solidFill>
                <a:srgbClr val="7F142A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161245" y="6359813"/>
            <a:ext cx="646590" cy="365125"/>
          </a:xfrm>
        </p:spPr>
        <p:txBody>
          <a:bodyPr/>
          <a:lstStyle/>
          <a:p>
            <a:fld id="{E0C751B5-631A-9242-B635-C18491BE6C62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6" name="Segnaposto piè di pagina 3"/>
          <p:cNvSpPr txBox="1">
            <a:spLocks/>
          </p:cNvSpPr>
          <p:nvPr/>
        </p:nvSpPr>
        <p:spPr>
          <a:xfrm>
            <a:off x="746165" y="6356350"/>
            <a:ext cx="606829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lang="it-I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</a:rPr>
              <a:t>Metadata driven monitoring of electronic data capture </a:t>
            </a:r>
            <a:r>
              <a:rPr lang="en-US" sz="16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–  NTTS 2019</a:t>
            </a:r>
            <a:endParaRPr lang="en-US" sz="16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AutoShape 2" descr="Image result for lightning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36840" y="1127154"/>
            <a:ext cx="7859459" cy="1979461"/>
          </a:xfrm>
        </p:spPr>
        <p:txBody>
          <a:bodyPr>
            <a:noAutofit/>
          </a:bodyPr>
          <a:lstStyle/>
          <a:p>
            <a:pPr marL="0" lvl="1" indent="0">
              <a:spcBef>
                <a:spcPts val="600"/>
              </a:spcBef>
              <a:spcAft>
                <a:spcPts val="1200"/>
              </a:spcAft>
              <a:buClr>
                <a:srgbClr val="7F142A"/>
              </a:buClr>
              <a:buNone/>
            </a:pPr>
            <a:r>
              <a:rPr lang="en-US" dirty="0" smtClean="0">
                <a:solidFill>
                  <a:srgbClr val="404040"/>
                </a:solidFill>
                <a:latin typeface="Calibri" panose="020F0502020204030204" pitchFamily="34" charset="0"/>
              </a:rPr>
              <a:t>We want to address the following questions:</a:t>
            </a:r>
          </a:p>
          <a:p>
            <a:pPr marL="857250" lvl="2" indent="-457200">
              <a:spcBef>
                <a:spcPts val="600"/>
              </a:spcBef>
              <a:spcAft>
                <a:spcPts val="1200"/>
              </a:spcAft>
              <a:buClr>
                <a:srgbClr val="7F142A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7F142A"/>
                </a:solidFill>
                <a:latin typeface="Calibri" panose="020F0502020204030204" pitchFamily="34" charset="0"/>
              </a:rPr>
              <a:t>How to make field </a:t>
            </a:r>
            <a:r>
              <a:rPr lang="en-US" sz="2800" dirty="0">
                <a:solidFill>
                  <a:srgbClr val="7F142A"/>
                </a:solidFill>
                <a:latin typeface="Calibri" panose="020F0502020204030204" pitchFamily="34" charset="0"/>
              </a:rPr>
              <a:t>operations smoother? </a:t>
            </a:r>
          </a:p>
          <a:p>
            <a:pPr marL="857250" lvl="2" indent="-457200">
              <a:spcBef>
                <a:spcPts val="600"/>
              </a:spcBef>
              <a:spcAft>
                <a:spcPts val="1200"/>
              </a:spcAft>
              <a:buClr>
                <a:srgbClr val="7F142A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7F142A"/>
                </a:solidFill>
                <a:latin typeface="Calibri" panose="020F0502020204030204" pitchFamily="34" charset="0"/>
              </a:rPr>
              <a:t>How to increase </a:t>
            </a:r>
            <a:r>
              <a:rPr lang="en-US" sz="2800" dirty="0" smtClean="0">
                <a:solidFill>
                  <a:srgbClr val="7F142A"/>
                </a:solidFill>
                <a:latin typeface="Calibri" panose="020F0502020204030204" pitchFamily="34" charset="0"/>
              </a:rPr>
              <a:t>quality of survey data?</a:t>
            </a:r>
            <a:endParaRPr lang="it-IT" sz="2800" dirty="0">
              <a:solidFill>
                <a:srgbClr val="7F142A"/>
              </a:solidFill>
              <a:latin typeface="Calibri" panose="020F0502020204030204" pitchFamily="34" charset="0"/>
            </a:endParaRPr>
          </a:p>
        </p:txBody>
      </p:sp>
      <p:grpSp>
        <p:nvGrpSpPr>
          <p:cNvPr id="37" name="Gruppo 36"/>
          <p:cNvGrpSpPr/>
          <p:nvPr/>
        </p:nvGrpSpPr>
        <p:grpSpPr>
          <a:xfrm>
            <a:off x="1941882" y="3286082"/>
            <a:ext cx="4693380" cy="2129980"/>
            <a:chOff x="1941882" y="3286082"/>
            <a:chExt cx="4693380" cy="2129980"/>
          </a:xfrm>
        </p:grpSpPr>
        <p:sp>
          <p:nvSpPr>
            <p:cNvPr id="11" name="Rettangolo arrotondato 10"/>
            <p:cNvSpPr/>
            <p:nvPr/>
          </p:nvSpPr>
          <p:spPr>
            <a:xfrm>
              <a:off x="1941882" y="3286082"/>
              <a:ext cx="4693380" cy="212998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1995053" y="3453451"/>
              <a:ext cx="455814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dirty="0" err="1">
                  <a:solidFill>
                    <a:srgbClr val="7F142A"/>
                  </a:solidFill>
                  <a:latin typeface="Calibri" panose="020F0502020204030204" pitchFamily="34" charset="0"/>
                </a:rPr>
                <a:t>We</a:t>
              </a:r>
              <a:r>
                <a:rPr lang="it-IT" sz="2800" dirty="0">
                  <a:solidFill>
                    <a:srgbClr val="7F142A"/>
                  </a:solidFill>
                  <a:latin typeface="Calibri" panose="020F0502020204030204" pitchFamily="34" charset="0"/>
                </a:rPr>
                <a:t> </a:t>
              </a:r>
              <a:r>
                <a:rPr lang="it-IT" sz="2800" dirty="0" err="1">
                  <a:solidFill>
                    <a:srgbClr val="7F142A"/>
                  </a:solidFill>
                  <a:latin typeface="Calibri" panose="020F0502020204030204" pitchFamily="34" charset="0"/>
                </a:rPr>
                <a:t>need</a:t>
              </a:r>
              <a:r>
                <a:rPr lang="it-IT" sz="2800" dirty="0">
                  <a:solidFill>
                    <a:srgbClr val="7F142A"/>
                  </a:solidFill>
                  <a:latin typeface="Calibri" panose="020F0502020204030204" pitchFamily="34" charset="0"/>
                </a:rPr>
                <a:t> to </a:t>
              </a:r>
              <a:r>
                <a:rPr lang="it-IT" sz="2800" dirty="0" err="1">
                  <a:solidFill>
                    <a:srgbClr val="7F142A"/>
                  </a:solidFill>
                  <a:latin typeface="Calibri" panose="020F0502020204030204" pitchFamily="34" charset="0"/>
                </a:rPr>
                <a:t>move</a:t>
              </a:r>
              <a:r>
                <a:rPr lang="it-IT" sz="2800" dirty="0">
                  <a:solidFill>
                    <a:srgbClr val="7F142A"/>
                  </a:solidFill>
                  <a:latin typeface="Calibri" panose="020F0502020204030204" pitchFamily="34" charset="0"/>
                </a:rPr>
                <a:t> </a:t>
              </a:r>
              <a:r>
                <a:rPr lang="it-IT" sz="2800" dirty="0" err="1">
                  <a:solidFill>
                    <a:srgbClr val="7F142A"/>
                  </a:solidFill>
                  <a:latin typeface="Calibri" panose="020F0502020204030204" pitchFamily="34" charset="0"/>
                </a:rPr>
                <a:t>microdata</a:t>
              </a:r>
              <a:r>
                <a:rPr lang="it-IT" sz="2800" dirty="0">
                  <a:solidFill>
                    <a:srgbClr val="7F142A"/>
                  </a:solidFill>
                  <a:latin typeface="Calibri" panose="020F0502020204030204" pitchFamily="34" charset="0"/>
                </a:rPr>
                <a:t> </a:t>
              </a:r>
              <a:r>
                <a:rPr lang="it-IT" sz="2800" dirty="0">
                  <a:solidFill>
                    <a:srgbClr val="7F142A"/>
                  </a:solidFill>
                  <a:latin typeface="Calibri" panose="020F0502020204030204" pitchFamily="34" charset="0"/>
                </a:rPr>
                <a:t>to a </a:t>
              </a:r>
              <a:r>
                <a:rPr lang="it-IT" sz="2800" b="1" dirty="0" err="1">
                  <a:solidFill>
                    <a:srgbClr val="7F142A"/>
                  </a:solidFill>
                  <a:latin typeface="Calibri" panose="020F0502020204030204" pitchFamily="34" charset="0"/>
                </a:rPr>
                <a:t>relational</a:t>
              </a:r>
              <a:r>
                <a:rPr lang="it-IT" sz="2800" b="1" dirty="0">
                  <a:solidFill>
                    <a:srgbClr val="7F142A"/>
                  </a:solidFill>
                  <a:latin typeface="Calibri" panose="020F0502020204030204" pitchFamily="34" charset="0"/>
                </a:rPr>
                <a:t> database</a:t>
              </a:r>
              <a:r>
                <a:rPr lang="it-IT" sz="2800" dirty="0">
                  <a:solidFill>
                    <a:srgbClr val="7F142A"/>
                  </a:solidFill>
                  <a:latin typeface="Calibri" panose="020F0502020204030204" pitchFamily="34" charset="0"/>
                </a:rPr>
                <a:t> </a:t>
              </a:r>
              <a:r>
                <a:rPr lang="it-IT" sz="2800" dirty="0">
                  <a:solidFill>
                    <a:srgbClr val="7F142A"/>
                  </a:solidFill>
                  <a:latin typeface="Calibri" panose="020F0502020204030204" pitchFamily="34" charset="0"/>
                </a:rPr>
                <a:t>and </a:t>
              </a:r>
              <a:endParaRPr lang="it-IT" sz="2800" dirty="0" smtClean="0">
                <a:solidFill>
                  <a:srgbClr val="7F142A"/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it-IT" sz="2800" dirty="0" smtClean="0">
                  <a:solidFill>
                    <a:srgbClr val="7F142A"/>
                  </a:solidFill>
                  <a:latin typeface="Calibri" panose="020F0502020204030204" pitchFamily="34" charset="0"/>
                </a:rPr>
                <a:t>a  </a:t>
              </a:r>
              <a:r>
                <a:rPr lang="it-IT" sz="2800" b="1" dirty="0" err="1">
                  <a:solidFill>
                    <a:srgbClr val="7F142A"/>
                  </a:solidFill>
                  <a:latin typeface="Calibri" panose="020F0502020204030204" pitchFamily="34" charset="0"/>
                </a:rPr>
                <a:t>dashboard</a:t>
              </a:r>
              <a:r>
                <a:rPr lang="it-IT" sz="2800" dirty="0">
                  <a:solidFill>
                    <a:srgbClr val="7F142A"/>
                  </a:solidFill>
                  <a:latin typeface="Calibri" panose="020F0502020204030204" pitchFamily="34" charset="0"/>
                </a:rPr>
                <a:t> to monitor </a:t>
              </a:r>
              <a:r>
                <a:rPr lang="it-IT" sz="2800" dirty="0" err="1">
                  <a:solidFill>
                    <a:srgbClr val="7F142A"/>
                  </a:solidFill>
                  <a:latin typeface="Calibri" panose="020F0502020204030204" pitchFamily="34" charset="0"/>
                </a:rPr>
                <a:t>fieldwork</a:t>
              </a:r>
              <a:r>
                <a:rPr lang="it-IT" sz="2800" dirty="0">
                  <a:solidFill>
                    <a:srgbClr val="7F142A"/>
                  </a:solidFill>
                  <a:latin typeface="Calibri" panose="020F0502020204030204" pitchFamily="34" charset="0"/>
                </a:rPr>
                <a:t> </a:t>
              </a:r>
              <a:r>
                <a:rPr lang="it-IT" sz="2800" dirty="0" err="1">
                  <a:solidFill>
                    <a:srgbClr val="7F142A"/>
                  </a:solidFill>
                  <a:latin typeface="Calibri" panose="020F0502020204030204" pitchFamily="34" charset="0"/>
                </a:rPr>
                <a:t>activities</a:t>
              </a:r>
              <a:endParaRPr lang="it-IT" sz="2800" dirty="0">
                <a:solidFill>
                  <a:srgbClr val="7F142A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718866" y="4665334"/>
            <a:ext cx="1534093" cy="1347247"/>
            <a:chOff x="460960" y="4642605"/>
            <a:chExt cx="1534093" cy="1347247"/>
          </a:xfrm>
        </p:grpSpPr>
        <p:pic>
          <p:nvPicPr>
            <p:cNvPr id="32" name="Picture 4" descr="Image result for database icon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7" t="8368" r="11376" b="8599"/>
            <a:stretch/>
          </p:blipFill>
          <p:spPr bwMode="auto">
            <a:xfrm>
              <a:off x="806028" y="4642605"/>
              <a:ext cx="843957" cy="988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CasellaDiTesto 32"/>
            <p:cNvSpPr txBox="1"/>
            <p:nvPr/>
          </p:nvSpPr>
          <p:spPr>
            <a:xfrm>
              <a:off x="460960" y="5589742"/>
              <a:ext cx="15340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smtClean="0">
                  <a:latin typeface="Calibri" panose="020F0502020204030204" pitchFamily="34" charset="0"/>
                </a:rPr>
                <a:t>MICRO DATA</a:t>
              </a: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6673780" y="4496237"/>
            <a:ext cx="1359991" cy="1516344"/>
            <a:chOff x="6814456" y="4062486"/>
            <a:chExt cx="1359991" cy="1516344"/>
          </a:xfrm>
        </p:grpSpPr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8" t="8107" r="14404"/>
            <a:stretch/>
          </p:blipFill>
          <p:spPr bwMode="auto">
            <a:xfrm>
              <a:off x="6814456" y="4062486"/>
              <a:ext cx="1359991" cy="1191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Rettangolo 35"/>
            <p:cNvSpPr/>
            <p:nvPr/>
          </p:nvSpPr>
          <p:spPr>
            <a:xfrm>
              <a:off x="6879155" y="5178720"/>
              <a:ext cx="123059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000" dirty="0">
                  <a:latin typeface="Calibri" panose="020F0502020204030204" pitchFamily="34" charset="0"/>
                </a:rPr>
                <a:t>MONITOR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938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57200" y="274638"/>
            <a:ext cx="8229600" cy="73376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051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" dirty="0" smtClean="0"/>
              <a:t/>
            </a:r>
            <a:br>
              <a:rPr lang="it-IT" sz="400" dirty="0" smtClean="0"/>
            </a:br>
            <a:r>
              <a:rPr lang="en-US" sz="3200" dirty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Census </a:t>
            </a:r>
            <a:r>
              <a:rPr lang="en-US" sz="3200" dirty="0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data collection process </a:t>
            </a:r>
            <a:r>
              <a:rPr lang="en-US" sz="3200" dirty="0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- Dashboard</a:t>
            </a:r>
            <a:endParaRPr lang="it-IT" sz="3200" dirty="0">
              <a:solidFill>
                <a:srgbClr val="7F142A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161245" y="6359813"/>
            <a:ext cx="646590" cy="365125"/>
          </a:xfrm>
        </p:spPr>
        <p:txBody>
          <a:bodyPr/>
          <a:lstStyle/>
          <a:p>
            <a:fld id="{E0C751B5-631A-9242-B635-C18491BE6C62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6" name="Segnaposto piè di pagina 3"/>
          <p:cNvSpPr txBox="1">
            <a:spLocks/>
          </p:cNvSpPr>
          <p:nvPr/>
        </p:nvSpPr>
        <p:spPr>
          <a:xfrm>
            <a:off x="746165" y="6356350"/>
            <a:ext cx="606829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lang="it-I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</a:rPr>
              <a:t>Metadata driven monitoring of electronic data capture </a:t>
            </a:r>
            <a:r>
              <a:rPr lang="en-US" sz="16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–  NTTS 2019</a:t>
            </a:r>
            <a:endParaRPr lang="en-US" sz="16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Freccia in giù 15"/>
          <p:cNvSpPr/>
          <p:nvPr/>
        </p:nvSpPr>
        <p:spPr>
          <a:xfrm>
            <a:off x="1057841" y="3350253"/>
            <a:ext cx="493389" cy="77235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8" r="44000"/>
          <a:stretch/>
        </p:blipFill>
        <p:spPr bwMode="auto">
          <a:xfrm>
            <a:off x="521914" y="1417352"/>
            <a:ext cx="1797793" cy="140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Freccia a destra 18"/>
          <p:cNvSpPr/>
          <p:nvPr/>
        </p:nvSpPr>
        <p:spPr>
          <a:xfrm rot="10800000">
            <a:off x="2698264" y="1919414"/>
            <a:ext cx="810192" cy="46595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3928130" y="1268999"/>
            <a:ext cx="1432226" cy="1687512"/>
            <a:chOff x="4043462" y="1410546"/>
            <a:chExt cx="1432226" cy="1687512"/>
          </a:xfrm>
        </p:grpSpPr>
        <p:pic>
          <p:nvPicPr>
            <p:cNvPr id="1026" name="Picture 2" descr="Image result for person laptop icon 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3462" y="1410546"/>
              <a:ext cx="1432226" cy="1432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CasellaDiTesto 22"/>
            <p:cNvSpPr txBox="1"/>
            <p:nvPr/>
          </p:nvSpPr>
          <p:spPr>
            <a:xfrm>
              <a:off x="4148564" y="2728726"/>
              <a:ext cx="1180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latin typeface="Calibri" panose="020F0502020204030204" pitchFamily="34" charset="0"/>
                </a:rPr>
                <a:t>Supervisor</a:t>
              </a:r>
              <a:endParaRPr lang="it-IT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Gruppo 3"/>
          <p:cNvGrpSpPr/>
          <p:nvPr/>
        </p:nvGrpSpPr>
        <p:grpSpPr>
          <a:xfrm>
            <a:off x="773196" y="4574523"/>
            <a:ext cx="1062681" cy="1528445"/>
            <a:chOff x="1077999" y="4442715"/>
            <a:chExt cx="1062681" cy="1528445"/>
          </a:xfrm>
        </p:grpSpPr>
        <p:sp>
          <p:nvSpPr>
            <p:cNvPr id="24" name="CasellaDiTesto 23"/>
            <p:cNvSpPr txBox="1"/>
            <p:nvPr/>
          </p:nvSpPr>
          <p:spPr>
            <a:xfrm>
              <a:off x="1144437" y="5571050"/>
              <a:ext cx="9298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latin typeface="Calibri" panose="020F0502020204030204" pitchFamily="34" charset="0"/>
                </a:rPr>
                <a:t>CSWEB</a:t>
              </a:r>
            </a:p>
          </p:txBody>
        </p:sp>
        <p:pic>
          <p:nvPicPr>
            <p:cNvPr id="27" name="Picture 4" descr="Image result for database icon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7" t="8368" r="11376" b="8599"/>
            <a:stretch/>
          </p:blipFill>
          <p:spPr bwMode="auto">
            <a:xfrm>
              <a:off x="1077999" y="4442715"/>
              <a:ext cx="1062681" cy="1136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uppo 25"/>
          <p:cNvGrpSpPr/>
          <p:nvPr/>
        </p:nvGrpSpPr>
        <p:grpSpPr>
          <a:xfrm>
            <a:off x="5786300" y="1008404"/>
            <a:ext cx="3104202" cy="2700656"/>
            <a:chOff x="5695682" y="1008404"/>
            <a:chExt cx="3104202" cy="2700656"/>
          </a:xfrm>
        </p:grpSpPr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5682" y="1008404"/>
              <a:ext cx="3104202" cy="2700656"/>
            </a:xfrm>
            <a:prstGeom prst="rect">
              <a:avLst/>
            </a:prstGeom>
          </p:spPr>
        </p:pic>
        <p:sp>
          <p:nvSpPr>
            <p:cNvPr id="21" name="CasellaDiTesto 20"/>
            <p:cNvSpPr txBox="1"/>
            <p:nvPr/>
          </p:nvSpPr>
          <p:spPr>
            <a:xfrm>
              <a:off x="6464159" y="1914888"/>
              <a:ext cx="8424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err="1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CSEntry</a:t>
              </a:r>
              <a:endParaRPr lang="it-IT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6331466" y="2826235"/>
              <a:ext cx="8424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err="1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CSEntry</a:t>
              </a:r>
              <a:endParaRPr lang="it-IT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7392945" y="3106834"/>
              <a:ext cx="8424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err="1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CSEntry</a:t>
              </a:r>
              <a:endParaRPr lang="it-IT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2224216" y="3291933"/>
            <a:ext cx="3893066" cy="752094"/>
            <a:chOff x="2224216" y="3794003"/>
            <a:chExt cx="3893066" cy="752094"/>
          </a:xfrm>
        </p:grpSpPr>
        <p:sp>
          <p:nvSpPr>
            <p:cNvPr id="15" name="Rettangolo arrotondato 14"/>
            <p:cNvSpPr/>
            <p:nvPr/>
          </p:nvSpPr>
          <p:spPr>
            <a:xfrm>
              <a:off x="2224216" y="3794003"/>
              <a:ext cx="3893066" cy="75209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CasellaDiTesto 2"/>
            <p:cNvSpPr txBox="1"/>
            <p:nvPr/>
          </p:nvSpPr>
          <p:spPr>
            <a:xfrm>
              <a:off x="2552036" y="3921689"/>
              <a:ext cx="3237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err="1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CSPro</a:t>
              </a:r>
              <a:r>
                <a:rPr lang="it-IT" sz="240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 7 (</a:t>
              </a:r>
              <a:r>
                <a:rPr lang="it-IT" sz="2400" dirty="0" err="1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Census</a:t>
              </a:r>
              <a:r>
                <a:rPr lang="it-IT" sz="240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 Bureau)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120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57200" y="274638"/>
            <a:ext cx="8229600" cy="73376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051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" dirty="0" smtClean="0"/>
              <a:t/>
            </a:r>
            <a:br>
              <a:rPr lang="it-IT" sz="400" dirty="0" smtClean="0"/>
            </a:br>
            <a:r>
              <a:rPr lang="en-US" sz="3200" dirty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Census </a:t>
            </a:r>
            <a:r>
              <a:rPr lang="en-US" sz="3200" dirty="0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data collection process - </a:t>
            </a:r>
            <a:r>
              <a:rPr lang="en-US" sz="3200" dirty="0">
                <a:solidFill>
                  <a:srgbClr val="7F142A"/>
                </a:solidFill>
                <a:latin typeface="Calibri" panose="020F0502020204030204" pitchFamily="34" charset="0"/>
              </a:rPr>
              <a:t>Dashboard</a:t>
            </a:r>
            <a:endParaRPr lang="it-IT" sz="3200" dirty="0">
              <a:solidFill>
                <a:srgbClr val="7F142A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161245" y="6359813"/>
            <a:ext cx="646590" cy="365125"/>
          </a:xfrm>
        </p:spPr>
        <p:txBody>
          <a:bodyPr/>
          <a:lstStyle/>
          <a:p>
            <a:fld id="{E0C751B5-631A-9242-B635-C18491BE6C62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6" name="Segnaposto piè di pagina 3"/>
          <p:cNvSpPr txBox="1">
            <a:spLocks/>
          </p:cNvSpPr>
          <p:nvPr/>
        </p:nvSpPr>
        <p:spPr>
          <a:xfrm>
            <a:off x="746165" y="6356350"/>
            <a:ext cx="606829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lang="it-I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</a:rPr>
              <a:t>Metadata driven monitoring of electronic data capture </a:t>
            </a:r>
            <a:r>
              <a:rPr lang="en-US" sz="16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–  NTTS 2019</a:t>
            </a:r>
            <a:endParaRPr lang="en-US" sz="16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pic>
        <p:nvPicPr>
          <p:cNvPr id="33" name="Picture 14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8" r="44000"/>
          <a:stretch/>
        </p:blipFill>
        <p:spPr bwMode="auto">
          <a:xfrm>
            <a:off x="521914" y="1417352"/>
            <a:ext cx="1797793" cy="140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Freccia a destra 33"/>
          <p:cNvSpPr/>
          <p:nvPr/>
        </p:nvSpPr>
        <p:spPr>
          <a:xfrm rot="10800000">
            <a:off x="2698264" y="1919414"/>
            <a:ext cx="810192" cy="46595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5" name="Gruppo 34"/>
          <p:cNvGrpSpPr/>
          <p:nvPr/>
        </p:nvGrpSpPr>
        <p:grpSpPr>
          <a:xfrm>
            <a:off x="3928130" y="1268999"/>
            <a:ext cx="1432226" cy="1687512"/>
            <a:chOff x="4043462" y="1410546"/>
            <a:chExt cx="1432226" cy="1687512"/>
          </a:xfrm>
        </p:grpSpPr>
        <p:pic>
          <p:nvPicPr>
            <p:cNvPr id="36" name="Picture 2" descr="Image result for person laptop icon 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3462" y="1410546"/>
              <a:ext cx="1432226" cy="1432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CasellaDiTesto 36"/>
            <p:cNvSpPr txBox="1"/>
            <p:nvPr/>
          </p:nvSpPr>
          <p:spPr>
            <a:xfrm>
              <a:off x="4148564" y="2728726"/>
              <a:ext cx="1180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latin typeface="Calibri" panose="020F0502020204030204" pitchFamily="34" charset="0"/>
                </a:rPr>
                <a:t>Supervisor</a:t>
              </a:r>
              <a:endParaRPr lang="it-IT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41" name="Gruppo 40"/>
          <p:cNvGrpSpPr/>
          <p:nvPr/>
        </p:nvGrpSpPr>
        <p:grpSpPr>
          <a:xfrm>
            <a:off x="2933151" y="4566035"/>
            <a:ext cx="1505605" cy="1536933"/>
            <a:chOff x="3328573" y="4380063"/>
            <a:chExt cx="1505605" cy="1536933"/>
          </a:xfrm>
        </p:grpSpPr>
        <p:pic>
          <p:nvPicPr>
            <p:cNvPr id="42" name="Picture 4" descr="Image result for database icon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7" t="8368" r="11376" b="8599"/>
            <a:stretch/>
          </p:blipFill>
          <p:spPr bwMode="auto">
            <a:xfrm>
              <a:off x="3550035" y="4380063"/>
              <a:ext cx="1062681" cy="1136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CasellaDiTesto 42"/>
            <p:cNvSpPr txBox="1"/>
            <p:nvPr/>
          </p:nvSpPr>
          <p:spPr>
            <a:xfrm>
              <a:off x="3328573" y="5516886"/>
              <a:ext cx="1505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latin typeface="Calibri" panose="020F0502020204030204" pitchFamily="34" charset="0"/>
                </a:rPr>
                <a:t>MICRO DATA</a:t>
              </a:r>
            </a:p>
          </p:txBody>
        </p:sp>
      </p:grpSp>
      <p:sp>
        <p:nvSpPr>
          <p:cNvPr id="44" name="Freccia in giù 43"/>
          <p:cNvSpPr/>
          <p:nvPr/>
        </p:nvSpPr>
        <p:spPr>
          <a:xfrm rot="16200000">
            <a:off x="2273746" y="4822949"/>
            <a:ext cx="493389" cy="69877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in giù 25"/>
          <p:cNvSpPr/>
          <p:nvPr/>
        </p:nvSpPr>
        <p:spPr>
          <a:xfrm>
            <a:off x="1057841" y="3350253"/>
            <a:ext cx="493389" cy="77235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5" name="Gruppo 44"/>
          <p:cNvGrpSpPr/>
          <p:nvPr/>
        </p:nvGrpSpPr>
        <p:grpSpPr>
          <a:xfrm>
            <a:off x="773196" y="4574523"/>
            <a:ext cx="1062681" cy="1528445"/>
            <a:chOff x="1077999" y="4442715"/>
            <a:chExt cx="1062681" cy="1528445"/>
          </a:xfrm>
        </p:grpSpPr>
        <p:sp>
          <p:nvSpPr>
            <p:cNvPr id="46" name="CasellaDiTesto 45"/>
            <p:cNvSpPr txBox="1"/>
            <p:nvPr/>
          </p:nvSpPr>
          <p:spPr>
            <a:xfrm>
              <a:off x="1144437" y="5571050"/>
              <a:ext cx="9298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latin typeface="Calibri" panose="020F0502020204030204" pitchFamily="34" charset="0"/>
                </a:rPr>
                <a:t>CSWEB</a:t>
              </a:r>
            </a:p>
          </p:txBody>
        </p:sp>
        <p:pic>
          <p:nvPicPr>
            <p:cNvPr id="47" name="Picture 4" descr="Image result for database icon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7" t="8368" r="11376" b="8599"/>
            <a:stretch/>
          </p:blipFill>
          <p:spPr bwMode="auto">
            <a:xfrm>
              <a:off x="1077999" y="4442715"/>
              <a:ext cx="1062681" cy="1136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Gruppo 55"/>
          <p:cNvGrpSpPr/>
          <p:nvPr/>
        </p:nvGrpSpPr>
        <p:grpSpPr>
          <a:xfrm>
            <a:off x="5786300" y="1008404"/>
            <a:ext cx="3104202" cy="2700656"/>
            <a:chOff x="5695682" y="1008404"/>
            <a:chExt cx="3104202" cy="2700656"/>
          </a:xfrm>
        </p:grpSpPr>
        <p:pic>
          <p:nvPicPr>
            <p:cNvPr id="57" name="Immagine 5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5682" y="1008404"/>
              <a:ext cx="3104202" cy="2700656"/>
            </a:xfrm>
            <a:prstGeom prst="rect">
              <a:avLst/>
            </a:prstGeom>
          </p:spPr>
        </p:pic>
        <p:sp>
          <p:nvSpPr>
            <p:cNvPr id="58" name="CasellaDiTesto 57"/>
            <p:cNvSpPr txBox="1"/>
            <p:nvPr/>
          </p:nvSpPr>
          <p:spPr>
            <a:xfrm>
              <a:off x="6464159" y="1914888"/>
              <a:ext cx="8424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err="1" smtClean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</a:rPr>
                <a:t>CSEntry</a:t>
              </a:r>
              <a:endParaRPr lang="it-IT" sz="16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CasellaDiTesto 58"/>
            <p:cNvSpPr txBox="1"/>
            <p:nvPr/>
          </p:nvSpPr>
          <p:spPr>
            <a:xfrm>
              <a:off x="6331466" y="2826235"/>
              <a:ext cx="8424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err="1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</a:rPr>
                <a:t>CSEntry</a:t>
              </a:r>
              <a:endParaRPr lang="it-IT" sz="16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CasellaDiTesto 59"/>
            <p:cNvSpPr txBox="1"/>
            <p:nvPr/>
          </p:nvSpPr>
          <p:spPr>
            <a:xfrm>
              <a:off x="7392945" y="3106834"/>
              <a:ext cx="8424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err="1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</a:rPr>
                <a:t>CSEntry</a:t>
              </a:r>
              <a:endParaRPr lang="it-IT" sz="16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2224216" y="3291933"/>
            <a:ext cx="3893066" cy="752094"/>
            <a:chOff x="2224216" y="3522597"/>
            <a:chExt cx="3893066" cy="752094"/>
          </a:xfrm>
        </p:grpSpPr>
        <p:sp>
          <p:nvSpPr>
            <p:cNvPr id="24" name="Rettangolo arrotondato 23"/>
            <p:cNvSpPr/>
            <p:nvPr/>
          </p:nvSpPr>
          <p:spPr>
            <a:xfrm>
              <a:off x="2224216" y="3522597"/>
              <a:ext cx="3893066" cy="75209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3003571" y="3650283"/>
              <a:ext cx="2334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smtClean="0">
                  <a:solidFill>
                    <a:srgbClr val="7F142A"/>
                  </a:solidFill>
                  <a:latin typeface="Calibri" panose="020F0502020204030204" pitchFamily="34" charset="0"/>
                </a:rPr>
                <a:t>Dashboard (Istat)</a:t>
              </a:r>
              <a:endParaRPr lang="it-IT" sz="2400" dirty="0">
                <a:solidFill>
                  <a:srgbClr val="7F142A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590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57200" y="274638"/>
            <a:ext cx="8229600" cy="73376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051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" dirty="0" smtClean="0"/>
              <a:t/>
            </a:r>
            <a:br>
              <a:rPr lang="it-IT" sz="400" dirty="0" smtClean="0"/>
            </a:br>
            <a:r>
              <a:rPr lang="en-US" sz="3200" dirty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Census </a:t>
            </a:r>
            <a:r>
              <a:rPr lang="en-US" sz="3200" dirty="0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data collection process - </a:t>
            </a:r>
            <a:r>
              <a:rPr lang="en-US" sz="3200" dirty="0">
                <a:solidFill>
                  <a:srgbClr val="7F142A"/>
                </a:solidFill>
                <a:latin typeface="Calibri" panose="020F0502020204030204" pitchFamily="34" charset="0"/>
              </a:rPr>
              <a:t>Dashboard</a:t>
            </a:r>
            <a:endParaRPr lang="it-IT" sz="3200" dirty="0">
              <a:solidFill>
                <a:srgbClr val="7F142A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161245" y="6359813"/>
            <a:ext cx="646590" cy="365125"/>
          </a:xfrm>
        </p:spPr>
        <p:txBody>
          <a:bodyPr/>
          <a:lstStyle/>
          <a:p>
            <a:fld id="{E0C751B5-631A-9242-B635-C18491BE6C62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6" name="Segnaposto piè di pagina 3"/>
          <p:cNvSpPr txBox="1">
            <a:spLocks/>
          </p:cNvSpPr>
          <p:nvPr/>
        </p:nvSpPr>
        <p:spPr>
          <a:xfrm>
            <a:off x="746165" y="6356350"/>
            <a:ext cx="606829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lang="it-I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</a:rPr>
              <a:t>Metadata driven monitoring of electronic data capture </a:t>
            </a:r>
            <a:r>
              <a:rPr lang="en-US" sz="16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–  NTTS 2019</a:t>
            </a:r>
            <a:endParaRPr lang="en-US" sz="16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pic>
        <p:nvPicPr>
          <p:cNvPr id="33" name="Picture 14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8" r="44000"/>
          <a:stretch/>
        </p:blipFill>
        <p:spPr bwMode="auto">
          <a:xfrm>
            <a:off x="521914" y="1417352"/>
            <a:ext cx="1797793" cy="140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Freccia a destra 33"/>
          <p:cNvSpPr/>
          <p:nvPr/>
        </p:nvSpPr>
        <p:spPr>
          <a:xfrm rot="10800000">
            <a:off x="2698264" y="1919414"/>
            <a:ext cx="810192" cy="46595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5" name="Gruppo 34"/>
          <p:cNvGrpSpPr/>
          <p:nvPr/>
        </p:nvGrpSpPr>
        <p:grpSpPr>
          <a:xfrm>
            <a:off x="3928130" y="1268999"/>
            <a:ext cx="1432226" cy="1687512"/>
            <a:chOff x="4043462" y="1410546"/>
            <a:chExt cx="1432226" cy="1687512"/>
          </a:xfrm>
        </p:grpSpPr>
        <p:pic>
          <p:nvPicPr>
            <p:cNvPr id="36" name="Picture 2" descr="Image result for person laptop icon 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3462" y="1410546"/>
              <a:ext cx="1432226" cy="1432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CasellaDiTesto 36"/>
            <p:cNvSpPr txBox="1"/>
            <p:nvPr/>
          </p:nvSpPr>
          <p:spPr>
            <a:xfrm>
              <a:off x="4148564" y="2728726"/>
              <a:ext cx="1180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latin typeface="Calibri" panose="020F0502020204030204" pitchFamily="34" charset="0"/>
                </a:rPr>
                <a:t>Supervisor</a:t>
              </a:r>
              <a:endParaRPr lang="it-IT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41" name="Gruppo 40"/>
          <p:cNvGrpSpPr/>
          <p:nvPr/>
        </p:nvGrpSpPr>
        <p:grpSpPr>
          <a:xfrm>
            <a:off x="2933151" y="4566035"/>
            <a:ext cx="1505605" cy="1536933"/>
            <a:chOff x="3328573" y="4380063"/>
            <a:chExt cx="1505605" cy="1536933"/>
          </a:xfrm>
        </p:grpSpPr>
        <p:pic>
          <p:nvPicPr>
            <p:cNvPr id="42" name="Picture 4" descr="Image result for database icon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7" t="8368" r="11376" b="8599"/>
            <a:stretch/>
          </p:blipFill>
          <p:spPr bwMode="auto">
            <a:xfrm>
              <a:off x="3550035" y="4380063"/>
              <a:ext cx="1062681" cy="1136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CasellaDiTesto 42"/>
            <p:cNvSpPr txBox="1"/>
            <p:nvPr/>
          </p:nvSpPr>
          <p:spPr>
            <a:xfrm>
              <a:off x="3328573" y="5516886"/>
              <a:ext cx="1505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latin typeface="Calibri" panose="020F0502020204030204" pitchFamily="34" charset="0"/>
                </a:rPr>
                <a:t>MICRO DATA</a:t>
              </a:r>
            </a:p>
          </p:txBody>
        </p:sp>
      </p:grpSp>
      <p:sp>
        <p:nvSpPr>
          <p:cNvPr id="44" name="Freccia in giù 43"/>
          <p:cNvSpPr/>
          <p:nvPr/>
        </p:nvSpPr>
        <p:spPr>
          <a:xfrm rot="16200000">
            <a:off x="2273746" y="4822949"/>
            <a:ext cx="493389" cy="69877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in giù 25"/>
          <p:cNvSpPr/>
          <p:nvPr/>
        </p:nvSpPr>
        <p:spPr>
          <a:xfrm>
            <a:off x="1057841" y="3350253"/>
            <a:ext cx="493389" cy="77235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5" name="Gruppo 44"/>
          <p:cNvGrpSpPr/>
          <p:nvPr/>
        </p:nvGrpSpPr>
        <p:grpSpPr>
          <a:xfrm>
            <a:off x="773196" y="4574523"/>
            <a:ext cx="1062681" cy="1528445"/>
            <a:chOff x="1077999" y="4442715"/>
            <a:chExt cx="1062681" cy="1528445"/>
          </a:xfrm>
        </p:grpSpPr>
        <p:sp>
          <p:nvSpPr>
            <p:cNvPr id="46" name="CasellaDiTesto 45"/>
            <p:cNvSpPr txBox="1"/>
            <p:nvPr/>
          </p:nvSpPr>
          <p:spPr>
            <a:xfrm>
              <a:off x="1144437" y="5571050"/>
              <a:ext cx="9298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latin typeface="Calibri" panose="020F0502020204030204" pitchFamily="34" charset="0"/>
                </a:rPr>
                <a:t>CSWEB</a:t>
              </a:r>
            </a:p>
          </p:txBody>
        </p:sp>
        <p:pic>
          <p:nvPicPr>
            <p:cNvPr id="47" name="Picture 4" descr="Image result for database icon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7" t="8368" r="11376" b="8599"/>
            <a:stretch/>
          </p:blipFill>
          <p:spPr bwMode="auto">
            <a:xfrm>
              <a:off x="1077999" y="4442715"/>
              <a:ext cx="1062681" cy="1136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Gruppo 55"/>
          <p:cNvGrpSpPr/>
          <p:nvPr/>
        </p:nvGrpSpPr>
        <p:grpSpPr>
          <a:xfrm>
            <a:off x="5786300" y="1008404"/>
            <a:ext cx="3104202" cy="2700656"/>
            <a:chOff x="5695682" y="1008404"/>
            <a:chExt cx="3104202" cy="2700656"/>
          </a:xfrm>
        </p:grpSpPr>
        <p:pic>
          <p:nvPicPr>
            <p:cNvPr id="57" name="Immagine 5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5682" y="1008404"/>
              <a:ext cx="3104202" cy="2700656"/>
            </a:xfrm>
            <a:prstGeom prst="rect">
              <a:avLst/>
            </a:prstGeom>
          </p:spPr>
        </p:pic>
        <p:sp>
          <p:nvSpPr>
            <p:cNvPr id="58" name="CasellaDiTesto 57"/>
            <p:cNvSpPr txBox="1"/>
            <p:nvPr/>
          </p:nvSpPr>
          <p:spPr>
            <a:xfrm>
              <a:off x="6464159" y="1914888"/>
              <a:ext cx="8297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err="1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CSEntry</a:t>
              </a:r>
              <a:endParaRPr lang="it-IT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CasellaDiTesto 58"/>
            <p:cNvSpPr txBox="1"/>
            <p:nvPr/>
          </p:nvSpPr>
          <p:spPr>
            <a:xfrm>
              <a:off x="6331466" y="2826235"/>
              <a:ext cx="8297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err="1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CSEntry</a:t>
              </a:r>
              <a:endParaRPr lang="it-IT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CasellaDiTesto 59"/>
            <p:cNvSpPr txBox="1"/>
            <p:nvPr/>
          </p:nvSpPr>
          <p:spPr>
            <a:xfrm>
              <a:off x="7392945" y="3106834"/>
              <a:ext cx="8297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err="1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CSEntry</a:t>
              </a:r>
              <a:endParaRPr lang="it-IT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2224216" y="3291933"/>
            <a:ext cx="3893066" cy="752094"/>
            <a:chOff x="2224216" y="3522597"/>
            <a:chExt cx="3893066" cy="752094"/>
          </a:xfrm>
        </p:grpSpPr>
        <p:sp>
          <p:nvSpPr>
            <p:cNvPr id="24" name="Rettangolo arrotondato 23"/>
            <p:cNvSpPr/>
            <p:nvPr/>
          </p:nvSpPr>
          <p:spPr>
            <a:xfrm>
              <a:off x="2224216" y="3522597"/>
              <a:ext cx="3893066" cy="75209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3003571" y="3650283"/>
              <a:ext cx="2334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smtClean="0">
                  <a:solidFill>
                    <a:srgbClr val="7F142A"/>
                  </a:solidFill>
                  <a:latin typeface="Calibri" panose="020F0502020204030204" pitchFamily="34" charset="0"/>
                </a:rPr>
                <a:t>Dashboard (Istat)</a:t>
              </a:r>
              <a:endParaRPr lang="it-IT" sz="2400" dirty="0">
                <a:solidFill>
                  <a:srgbClr val="7F142A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7" name="Freccia in giù 26"/>
          <p:cNvSpPr/>
          <p:nvPr/>
        </p:nvSpPr>
        <p:spPr>
          <a:xfrm rot="16200000">
            <a:off x="4562568" y="4822949"/>
            <a:ext cx="493389" cy="69877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8" name="Gruppo 27"/>
          <p:cNvGrpSpPr/>
          <p:nvPr/>
        </p:nvGrpSpPr>
        <p:grpSpPr>
          <a:xfrm>
            <a:off x="5357531" y="4448492"/>
            <a:ext cx="1728547" cy="1654476"/>
            <a:chOff x="5805633" y="4366812"/>
            <a:chExt cx="1728547" cy="1654476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5633" y="4366812"/>
              <a:ext cx="1728547" cy="1296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Rettangolo 29"/>
            <p:cNvSpPr/>
            <p:nvPr/>
          </p:nvSpPr>
          <p:spPr>
            <a:xfrm>
              <a:off x="6054610" y="5621178"/>
              <a:ext cx="123059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000" dirty="0">
                  <a:latin typeface="Calibri" panose="020F0502020204030204" pitchFamily="34" charset="0"/>
                </a:rPr>
                <a:t>MONITOR</a:t>
              </a:r>
            </a:p>
          </p:txBody>
        </p:sp>
      </p:grpSp>
      <p:sp>
        <p:nvSpPr>
          <p:cNvPr id="31" name="Croce 8"/>
          <p:cNvSpPr/>
          <p:nvPr/>
        </p:nvSpPr>
        <p:spPr>
          <a:xfrm>
            <a:off x="6996437" y="5033938"/>
            <a:ext cx="411950" cy="385091"/>
          </a:xfrm>
          <a:prstGeom prst="mathPlu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2" name="Gruppo 31"/>
          <p:cNvGrpSpPr/>
          <p:nvPr/>
        </p:nvGrpSpPr>
        <p:grpSpPr>
          <a:xfrm>
            <a:off x="7532359" y="4606282"/>
            <a:ext cx="1096576" cy="1496686"/>
            <a:chOff x="7890070" y="4600387"/>
            <a:chExt cx="1096576" cy="1496686"/>
          </a:xfrm>
        </p:grpSpPr>
        <p:pic>
          <p:nvPicPr>
            <p:cNvPr id="38" name="Picture 6" descr="Related imag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0070" y="4600387"/>
              <a:ext cx="1096576" cy="1096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ttangolo 38"/>
            <p:cNvSpPr/>
            <p:nvPr/>
          </p:nvSpPr>
          <p:spPr>
            <a:xfrm>
              <a:off x="7996571" y="5696963"/>
              <a:ext cx="88357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000" dirty="0" smtClean="0">
                  <a:latin typeface="Calibri" panose="020F0502020204030204" pitchFamily="34" charset="0"/>
                </a:rPr>
                <a:t>GIS DB</a:t>
              </a:r>
              <a:endParaRPr lang="it-IT" sz="20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404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57200" y="274638"/>
            <a:ext cx="8229600" cy="73376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051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" dirty="0" smtClean="0"/>
              <a:t/>
            </a:r>
            <a:br>
              <a:rPr lang="it-IT" sz="400" dirty="0" smtClean="0"/>
            </a:br>
            <a:r>
              <a:rPr lang="en-US" sz="3200" dirty="0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Data architecture: data flow</a:t>
            </a:r>
            <a:endParaRPr lang="it-IT" sz="3200" dirty="0">
              <a:solidFill>
                <a:srgbClr val="7F142A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161245" y="6359813"/>
            <a:ext cx="646590" cy="365125"/>
          </a:xfrm>
        </p:spPr>
        <p:txBody>
          <a:bodyPr/>
          <a:lstStyle/>
          <a:p>
            <a:fld id="{E0C751B5-631A-9242-B635-C18491BE6C62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6" name="Segnaposto piè di pagina 3"/>
          <p:cNvSpPr txBox="1">
            <a:spLocks/>
          </p:cNvSpPr>
          <p:nvPr/>
        </p:nvSpPr>
        <p:spPr>
          <a:xfrm>
            <a:off x="746165" y="6356350"/>
            <a:ext cx="606829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lang="it-I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</a:rPr>
              <a:t>Metadata driven monitoring of electronic data capture </a:t>
            </a:r>
            <a:r>
              <a:rPr lang="en-US" sz="16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–  NTTS 2019</a:t>
            </a:r>
            <a:endParaRPr lang="en-US" sz="16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cxnSp>
        <p:nvCxnSpPr>
          <p:cNvPr id="40" name="Connettore 1 39"/>
          <p:cNvCxnSpPr/>
          <p:nvPr/>
        </p:nvCxnSpPr>
        <p:spPr>
          <a:xfrm>
            <a:off x="2578356" y="1484784"/>
            <a:ext cx="0" cy="41764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>
            <a:off x="5300318" y="1484784"/>
            <a:ext cx="0" cy="41764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uppo 2"/>
          <p:cNvGrpSpPr/>
          <p:nvPr/>
        </p:nvGrpSpPr>
        <p:grpSpPr>
          <a:xfrm>
            <a:off x="5621302" y="1969523"/>
            <a:ext cx="2012562" cy="1800813"/>
            <a:chOff x="5580112" y="1969523"/>
            <a:chExt cx="2012562" cy="1800813"/>
          </a:xfrm>
        </p:grpSpPr>
        <p:pic>
          <p:nvPicPr>
            <p:cNvPr id="49" name="Picture 3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1969523"/>
              <a:ext cx="2012562" cy="1509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" name="Rettangolo 49"/>
            <p:cNvSpPr/>
            <p:nvPr/>
          </p:nvSpPr>
          <p:spPr>
            <a:xfrm>
              <a:off x="6008498" y="3370226"/>
              <a:ext cx="123059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000" dirty="0" smtClean="0">
                  <a:latin typeface="Calibri" panose="020F0502020204030204" pitchFamily="34" charset="0"/>
                </a:rPr>
                <a:t>MONITOR</a:t>
              </a:r>
              <a:endParaRPr lang="it-IT" sz="2000" dirty="0">
                <a:latin typeface="Calibri" panose="020F0502020204030204" pitchFamily="34" charset="0"/>
              </a:endParaRPr>
            </a:p>
          </p:txBody>
        </p:sp>
      </p:grpSp>
      <p:sp>
        <p:nvSpPr>
          <p:cNvPr id="51" name="CasellaDiTesto 50"/>
          <p:cNvSpPr txBox="1"/>
          <p:nvPr/>
        </p:nvSpPr>
        <p:spPr>
          <a:xfrm>
            <a:off x="6355554" y="1319642"/>
            <a:ext cx="1364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STAGE 3</a:t>
            </a:r>
            <a:endParaRPr lang="it-IT" sz="28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52" name="Gruppo 51"/>
          <p:cNvGrpSpPr/>
          <p:nvPr/>
        </p:nvGrpSpPr>
        <p:grpSpPr>
          <a:xfrm>
            <a:off x="6066927" y="4188596"/>
            <a:ext cx="1439368" cy="1529238"/>
            <a:chOff x="5580112" y="4213310"/>
            <a:chExt cx="1439368" cy="1529238"/>
          </a:xfrm>
        </p:grpSpPr>
        <p:pic>
          <p:nvPicPr>
            <p:cNvPr id="53" name="Picture 12" descr="Risultati immagini per report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3317" y="4213310"/>
              <a:ext cx="1020931" cy="1020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CasellaDiTesto 53"/>
            <p:cNvSpPr txBox="1"/>
            <p:nvPr/>
          </p:nvSpPr>
          <p:spPr>
            <a:xfrm>
              <a:off x="5580112" y="5373216"/>
              <a:ext cx="1439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latin typeface="Calibri" panose="020F0502020204030204" pitchFamily="34" charset="0"/>
                </a:rPr>
                <a:t>Report </a:t>
              </a:r>
              <a:r>
                <a:rPr lang="it-IT" dirty="0" err="1" smtClean="0">
                  <a:latin typeface="Calibri" panose="020F0502020204030204" pitchFamily="34" charset="0"/>
                </a:rPr>
                <a:t>tables</a:t>
              </a:r>
              <a:endParaRPr lang="it-IT" dirty="0">
                <a:latin typeface="Calibri" panose="020F0502020204030204" pitchFamily="34" charset="0"/>
              </a:endParaRPr>
            </a:p>
          </p:txBody>
        </p:sp>
      </p:grpSp>
      <p:sp>
        <p:nvSpPr>
          <p:cNvPr id="62" name="CasellaDiTesto 61"/>
          <p:cNvSpPr txBox="1"/>
          <p:nvPr/>
        </p:nvSpPr>
        <p:spPr>
          <a:xfrm>
            <a:off x="542715" y="1319642"/>
            <a:ext cx="1364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STAGE 1</a:t>
            </a:r>
            <a:endParaRPr lang="it-IT" sz="28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0" name="CasellaDiTesto 69"/>
          <p:cNvSpPr txBox="1"/>
          <p:nvPr/>
        </p:nvSpPr>
        <p:spPr>
          <a:xfrm>
            <a:off x="3449135" y="1319642"/>
            <a:ext cx="1364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STAGE 2</a:t>
            </a:r>
            <a:endParaRPr lang="it-IT" sz="28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71" name="Gruppo 70"/>
          <p:cNvGrpSpPr/>
          <p:nvPr/>
        </p:nvGrpSpPr>
        <p:grpSpPr>
          <a:xfrm>
            <a:off x="3275898" y="4049623"/>
            <a:ext cx="1341118" cy="1991376"/>
            <a:chOff x="3266079" y="4074337"/>
            <a:chExt cx="1341118" cy="1991376"/>
          </a:xfrm>
        </p:grpSpPr>
        <p:pic>
          <p:nvPicPr>
            <p:cNvPr id="72" name="Picture 2" descr="Risultati immagini per database table icon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079" y="4074337"/>
              <a:ext cx="1298879" cy="1298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CasellaDiTesto 72"/>
            <p:cNvSpPr txBox="1"/>
            <p:nvPr/>
          </p:nvSpPr>
          <p:spPr>
            <a:xfrm>
              <a:off x="3420398" y="5419382"/>
              <a:ext cx="11867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err="1" smtClean="0">
                  <a:latin typeface="Calibri" panose="020F0502020204030204" pitchFamily="34" charset="0"/>
                </a:rPr>
                <a:t>Separated</a:t>
              </a:r>
              <a:r>
                <a:rPr lang="it-IT" dirty="0" smtClean="0">
                  <a:latin typeface="Calibri" panose="020F0502020204030204" pitchFamily="34" charset="0"/>
                </a:rPr>
                <a:t> </a:t>
              </a:r>
            </a:p>
            <a:p>
              <a:pPr algn="ctr"/>
              <a:r>
                <a:rPr lang="it-IT" dirty="0" err="1" smtClean="0">
                  <a:latin typeface="Calibri" panose="020F0502020204030204" pitchFamily="34" charset="0"/>
                </a:rPr>
                <a:t>columns</a:t>
              </a:r>
              <a:endParaRPr lang="it-IT" dirty="0">
                <a:latin typeface="Calibri" panose="020F0502020204030204" pitchFamily="34" charset="0"/>
              </a:endParaRPr>
            </a:p>
          </p:txBody>
        </p:sp>
      </p:grpSp>
      <p:sp>
        <p:nvSpPr>
          <p:cNvPr id="76" name="Freccia in giù 75"/>
          <p:cNvSpPr/>
          <p:nvPr/>
        </p:nvSpPr>
        <p:spPr>
          <a:xfrm rot="16200000">
            <a:off x="5106739" y="2283166"/>
            <a:ext cx="493389" cy="69877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" name="Freccia in giù 78"/>
          <p:cNvSpPr/>
          <p:nvPr/>
        </p:nvSpPr>
        <p:spPr>
          <a:xfrm rot="16200000">
            <a:off x="2392484" y="2283166"/>
            <a:ext cx="493389" cy="69877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0" name="Gruppo 79"/>
          <p:cNvGrpSpPr/>
          <p:nvPr/>
        </p:nvGrpSpPr>
        <p:grpSpPr>
          <a:xfrm>
            <a:off x="684694" y="2105707"/>
            <a:ext cx="1062681" cy="1528445"/>
            <a:chOff x="1077999" y="4442715"/>
            <a:chExt cx="1062681" cy="1528445"/>
          </a:xfrm>
        </p:grpSpPr>
        <p:sp>
          <p:nvSpPr>
            <p:cNvPr id="81" name="CasellaDiTesto 80"/>
            <p:cNvSpPr txBox="1"/>
            <p:nvPr/>
          </p:nvSpPr>
          <p:spPr>
            <a:xfrm>
              <a:off x="1144437" y="5571050"/>
              <a:ext cx="9298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latin typeface="Calibri" panose="020F0502020204030204" pitchFamily="34" charset="0"/>
                </a:rPr>
                <a:t>CSWEB</a:t>
              </a:r>
            </a:p>
          </p:txBody>
        </p:sp>
        <p:pic>
          <p:nvPicPr>
            <p:cNvPr id="82" name="Picture 4" descr="Image result for database icon"/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7" t="8368" r="11376" b="8599"/>
            <a:stretch/>
          </p:blipFill>
          <p:spPr bwMode="auto">
            <a:xfrm>
              <a:off x="1077999" y="4442715"/>
              <a:ext cx="1062681" cy="1136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3" name="Gruppo 82"/>
          <p:cNvGrpSpPr/>
          <p:nvPr/>
        </p:nvGrpSpPr>
        <p:grpSpPr>
          <a:xfrm>
            <a:off x="3243503" y="2101463"/>
            <a:ext cx="1505605" cy="1536933"/>
            <a:chOff x="3328573" y="4380063"/>
            <a:chExt cx="1505605" cy="1536933"/>
          </a:xfrm>
        </p:grpSpPr>
        <p:pic>
          <p:nvPicPr>
            <p:cNvPr id="84" name="Picture 4" descr="Image result for database icon"/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7" t="8368" r="11376" b="8599"/>
            <a:stretch/>
          </p:blipFill>
          <p:spPr bwMode="auto">
            <a:xfrm>
              <a:off x="3550035" y="4380063"/>
              <a:ext cx="1062681" cy="1136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CasellaDiTesto 84"/>
            <p:cNvSpPr txBox="1"/>
            <p:nvPr/>
          </p:nvSpPr>
          <p:spPr>
            <a:xfrm>
              <a:off x="3328573" y="5516886"/>
              <a:ext cx="1505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latin typeface="Calibri" panose="020F0502020204030204" pitchFamily="34" charset="0"/>
                </a:rPr>
                <a:t>MICRO DATA</a:t>
              </a:r>
            </a:p>
          </p:txBody>
        </p:sp>
      </p:grpSp>
      <p:grpSp>
        <p:nvGrpSpPr>
          <p:cNvPr id="86" name="Gruppo 85"/>
          <p:cNvGrpSpPr/>
          <p:nvPr/>
        </p:nvGrpSpPr>
        <p:grpSpPr>
          <a:xfrm>
            <a:off x="7581787" y="2261632"/>
            <a:ext cx="1096576" cy="1496686"/>
            <a:chOff x="7890070" y="4600387"/>
            <a:chExt cx="1096576" cy="1496686"/>
          </a:xfrm>
        </p:grpSpPr>
        <p:pic>
          <p:nvPicPr>
            <p:cNvPr id="87" name="Picture 6" descr="Related image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0070" y="4600387"/>
              <a:ext cx="1096576" cy="1096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Rettangolo 87"/>
            <p:cNvSpPr/>
            <p:nvPr/>
          </p:nvSpPr>
          <p:spPr>
            <a:xfrm>
              <a:off x="7996571" y="5696963"/>
              <a:ext cx="88357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000" dirty="0" smtClean="0">
                  <a:latin typeface="Calibri" panose="020F0502020204030204" pitchFamily="34" charset="0"/>
                </a:rPr>
                <a:t>GIS DB</a:t>
              </a:r>
              <a:endParaRPr lang="it-IT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704674" y="4350276"/>
            <a:ext cx="1041070" cy="1609423"/>
            <a:chOff x="704674" y="4350276"/>
            <a:chExt cx="1041070" cy="1609423"/>
          </a:xfrm>
        </p:grpSpPr>
        <p:sp>
          <p:nvSpPr>
            <p:cNvPr id="65" name="CasellaDiTesto 64"/>
            <p:cNvSpPr txBox="1"/>
            <p:nvPr/>
          </p:nvSpPr>
          <p:spPr>
            <a:xfrm>
              <a:off x="704674" y="5313368"/>
              <a:ext cx="10410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err="1" smtClean="0">
                  <a:latin typeface="Calibri" panose="020F0502020204030204" pitchFamily="34" charset="0"/>
                </a:rPr>
                <a:t>CSPro</a:t>
              </a:r>
              <a:r>
                <a:rPr lang="it-IT" dirty="0" smtClean="0">
                  <a:latin typeface="Calibri" panose="020F0502020204030204" pitchFamily="34" charset="0"/>
                </a:rPr>
                <a:t> </a:t>
              </a:r>
              <a:r>
                <a:rPr lang="it-IT" dirty="0" err="1" smtClean="0">
                  <a:latin typeface="Calibri" panose="020F0502020204030204" pitchFamily="34" charset="0"/>
                </a:rPr>
                <a:t>plain</a:t>
              </a:r>
              <a:r>
                <a:rPr lang="it-IT" dirty="0" smtClean="0">
                  <a:latin typeface="Calibri" panose="020F0502020204030204" pitchFamily="34" charset="0"/>
                </a:rPr>
                <a:t> file</a:t>
              </a:r>
              <a:endParaRPr lang="it-IT" dirty="0">
                <a:latin typeface="Calibri" panose="020F0502020204030204" pitchFamily="34" charset="0"/>
              </a:endParaRPr>
            </a:p>
          </p:txBody>
        </p:sp>
        <p:pic>
          <p:nvPicPr>
            <p:cNvPr id="2050" name="Picture 2" descr="Image result for plain file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20" t="71177" r="5388" b="4305"/>
            <a:stretch/>
          </p:blipFill>
          <p:spPr bwMode="auto">
            <a:xfrm>
              <a:off x="759322" y="4350276"/>
              <a:ext cx="931775" cy="925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509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57200" y="274638"/>
            <a:ext cx="8229600" cy="73376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051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" dirty="0" smtClean="0"/>
              <a:t/>
            </a:r>
            <a:br>
              <a:rPr lang="it-IT" sz="400" dirty="0" smtClean="0"/>
            </a:br>
            <a:r>
              <a:rPr lang="en-US" sz="3200" dirty="0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Data architecture: data flow</a:t>
            </a:r>
            <a:endParaRPr lang="it-IT" sz="3200" dirty="0">
              <a:solidFill>
                <a:srgbClr val="7F142A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161245" y="6359813"/>
            <a:ext cx="646590" cy="365125"/>
          </a:xfrm>
        </p:spPr>
        <p:txBody>
          <a:bodyPr/>
          <a:lstStyle/>
          <a:p>
            <a:fld id="{E0C751B5-631A-9242-B635-C18491BE6C62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6" name="Segnaposto piè di pagina 3"/>
          <p:cNvSpPr txBox="1">
            <a:spLocks/>
          </p:cNvSpPr>
          <p:nvPr/>
        </p:nvSpPr>
        <p:spPr>
          <a:xfrm>
            <a:off x="746165" y="6356350"/>
            <a:ext cx="606829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lang="it-I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</a:rPr>
              <a:t>Metadata driven monitoring of electronic data capture </a:t>
            </a:r>
            <a:r>
              <a:rPr lang="en-US" sz="16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–  NTTS 2019</a:t>
            </a:r>
            <a:endParaRPr lang="en-US" sz="16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cxnSp>
        <p:nvCxnSpPr>
          <p:cNvPr id="40" name="Connettore 1 39"/>
          <p:cNvCxnSpPr/>
          <p:nvPr/>
        </p:nvCxnSpPr>
        <p:spPr>
          <a:xfrm>
            <a:off x="2578356" y="1484784"/>
            <a:ext cx="0" cy="41764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>
            <a:off x="5300318" y="1484784"/>
            <a:ext cx="0" cy="41764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uppo 2"/>
          <p:cNvGrpSpPr/>
          <p:nvPr/>
        </p:nvGrpSpPr>
        <p:grpSpPr>
          <a:xfrm>
            <a:off x="5621302" y="1969523"/>
            <a:ext cx="2012562" cy="1800813"/>
            <a:chOff x="5580112" y="1969523"/>
            <a:chExt cx="2012562" cy="1800813"/>
          </a:xfrm>
        </p:grpSpPr>
        <p:pic>
          <p:nvPicPr>
            <p:cNvPr id="49" name="Picture 3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1969523"/>
              <a:ext cx="2012562" cy="1509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" name="Rettangolo 49"/>
            <p:cNvSpPr/>
            <p:nvPr/>
          </p:nvSpPr>
          <p:spPr>
            <a:xfrm>
              <a:off x="6008498" y="3370226"/>
              <a:ext cx="123059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000" dirty="0" smtClean="0">
                  <a:latin typeface="Calibri" panose="020F0502020204030204" pitchFamily="34" charset="0"/>
                </a:rPr>
                <a:t>MONITOR</a:t>
              </a:r>
              <a:endParaRPr lang="it-IT" sz="2000" dirty="0">
                <a:latin typeface="Calibri" panose="020F0502020204030204" pitchFamily="34" charset="0"/>
              </a:endParaRPr>
            </a:p>
          </p:txBody>
        </p:sp>
      </p:grpSp>
      <p:sp>
        <p:nvSpPr>
          <p:cNvPr id="51" name="CasellaDiTesto 50"/>
          <p:cNvSpPr txBox="1"/>
          <p:nvPr/>
        </p:nvSpPr>
        <p:spPr>
          <a:xfrm>
            <a:off x="6355554" y="1319642"/>
            <a:ext cx="1364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STAGE 3</a:t>
            </a:r>
            <a:endParaRPr lang="it-IT" sz="28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52" name="Gruppo 51"/>
          <p:cNvGrpSpPr/>
          <p:nvPr/>
        </p:nvGrpSpPr>
        <p:grpSpPr>
          <a:xfrm>
            <a:off x="6066927" y="4188596"/>
            <a:ext cx="1439368" cy="1529238"/>
            <a:chOff x="5580112" y="4213310"/>
            <a:chExt cx="1439368" cy="1529238"/>
          </a:xfrm>
        </p:grpSpPr>
        <p:pic>
          <p:nvPicPr>
            <p:cNvPr id="53" name="Picture 12" descr="Risultati immagini per report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3317" y="4213310"/>
              <a:ext cx="1020931" cy="1020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CasellaDiTesto 53"/>
            <p:cNvSpPr txBox="1"/>
            <p:nvPr/>
          </p:nvSpPr>
          <p:spPr>
            <a:xfrm>
              <a:off x="5580112" y="5373216"/>
              <a:ext cx="1439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latin typeface="Calibri" panose="020F0502020204030204" pitchFamily="34" charset="0"/>
                </a:rPr>
                <a:t>Report </a:t>
              </a:r>
              <a:r>
                <a:rPr lang="it-IT" dirty="0" err="1" smtClean="0">
                  <a:latin typeface="Calibri" panose="020F0502020204030204" pitchFamily="34" charset="0"/>
                </a:rPr>
                <a:t>tables</a:t>
              </a:r>
              <a:endParaRPr lang="it-IT" dirty="0">
                <a:latin typeface="Calibri" panose="020F0502020204030204" pitchFamily="34" charset="0"/>
              </a:endParaRPr>
            </a:p>
          </p:txBody>
        </p:sp>
      </p:grpSp>
      <p:sp>
        <p:nvSpPr>
          <p:cNvPr id="62" name="CasellaDiTesto 61"/>
          <p:cNvSpPr txBox="1"/>
          <p:nvPr/>
        </p:nvSpPr>
        <p:spPr>
          <a:xfrm>
            <a:off x="542715" y="1319642"/>
            <a:ext cx="1364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STAGE 1</a:t>
            </a:r>
            <a:endParaRPr lang="it-IT" sz="28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0" name="CasellaDiTesto 69"/>
          <p:cNvSpPr txBox="1"/>
          <p:nvPr/>
        </p:nvSpPr>
        <p:spPr>
          <a:xfrm>
            <a:off x="3449135" y="1319642"/>
            <a:ext cx="1364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STAGE 2</a:t>
            </a:r>
            <a:endParaRPr lang="it-IT" sz="28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71" name="Gruppo 70"/>
          <p:cNvGrpSpPr/>
          <p:nvPr/>
        </p:nvGrpSpPr>
        <p:grpSpPr>
          <a:xfrm>
            <a:off x="3275898" y="4049623"/>
            <a:ext cx="1341118" cy="1991376"/>
            <a:chOff x="3266079" y="4074337"/>
            <a:chExt cx="1341118" cy="1991376"/>
          </a:xfrm>
        </p:grpSpPr>
        <p:pic>
          <p:nvPicPr>
            <p:cNvPr id="72" name="Picture 2" descr="Risultati immagini per database table 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079" y="4074337"/>
              <a:ext cx="1298879" cy="1298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CasellaDiTesto 72"/>
            <p:cNvSpPr txBox="1"/>
            <p:nvPr/>
          </p:nvSpPr>
          <p:spPr>
            <a:xfrm>
              <a:off x="3420398" y="5419382"/>
              <a:ext cx="11867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err="1" smtClean="0">
                  <a:latin typeface="Calibri" panose="020F0502020204030204" pitchFamily="34" charset="0"/>
                </a:rPr>
                <a:t>Separated</a:t>
              </a:r>
              <a:r>
                <a:rPr lang="it-IT" dirty="0" smtClean="0">
                  <a:latin typeface="Calibri" panose="020F0502020204030204" pitchFamily="34" charset="0"/>
                </a:rPr>
                <a:t> </a:t>
              </a:r>
            </a:p>
            <a:p>
              <a:pPr algn="ctr"/>
              <a:r>
                <a:rPr lang="it-IT" dirty="0" err="1" smtClean="0">
                  <a:latin typeface="Calibri" panose="020F0502020204030204" pitchFamily="34" charset="0"/>
                </a:rPr>
                <a:t>columns</a:t>
              </a:r>
              <a:endParaRPr lang="it-IT" dirty="0">
                <a:latin typeface="Calibri" panose="020F0502020204030204" pitchFamily="34" charset="0"/>
              </a:endParaRPr>
            </a:p>
          </p:txBody>
        </p:sp>
      </p:grpSp>
      <p:sp>
        <p:nvSpPr>
          <p:cNvPr id="76" name="Freccia in giù 75"/>
          <p:cNvSpPr/>
          <p:nvPr/>
        </p:nvSpPr>
        <p:spPr>
          <a:xfrm rot="16200000">
            <a:off x="5106739" y="2283166"/>
            <a:ext cx="493389" cy="69877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" name="Freccia in giù 78"/>
          <p:cNvSpPr/>
          <p:nvPr/>
        </p:nvSpPr>
        <p:spPr>
          <a:xfrm rot="16200000">
            <a:off x="2392484" y="2283166"/>
            <a:ext cx="493389" cy="69877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0" name="Gruppo 79"/>
          <p:cNvGrpSpPr/>
          <p:nvPr/>
        </p:nvGrpSpPr>
        <p:grpSpPr>
          <a:xfrm>
            <a:off x="684694" y="2105707"/>
            <a:ext cx="1062681" cy="1528445"/>
            <a:chOff x="1077999" y="4442715"/>
            <a:chExt cx="1062681" cy="1528445"/>
          </a:xfrm>
        </p:grpSpPr>
        <p:sp>
          <p:nvSpPr>
            <p:cNvPr id="81" name="CasellaDiTesto 80"/>
            <p:cNvSpPr txBox="1"/>
            <p:nvPr/>
          </p:nvSpPr>
          <p:spPr>
            <a:xfrm>
              <a:off x="1144437" y="5571050"/>
              <a:ext cx="9298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latin typeface="Calibri" panose="020F0502020204030204" pitchFamily="34" charset="0"/>
                </a:rPr>
                <a:t>CSWEB</a:t>
              </a:r>
            </a:p>
          </p:txBody>
        </p:sp>
        <p:pic>
          <p:nvPicPr>
            <p:cNvPr id="82" name="Picture 4" descr="Image result for database icon"/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7" t="8368" r="11376" b="8599"/>
            <a:stretch/>
          </p:blipFill>
          <p:spPr bwMode="auto">
            <a:xfrm>
              <a:off x="1077999" y="4442715"/>
              <a:ext cx="1062681" cy="1136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3" name="Gruppo 82"/>
          <p:cNvGrpSpPr/>
          <p:nvPr/>
        </p:nvGrpSpPr>
        <p:grpSpPr>
          <a:xfrm>
            <a:off x="3243503" y="2101463"/>
            <a:ext cx="1505605" cy="1536933"/>
            <a:chOff x="3328573" y="4380063"/>
            <a:chExt cx="1505605" cy="1536933"/>
          </a:xfrm>
        </p:grpSpPr>
        <p:pic>
          <p:nvPicPr>
            <p:cNvPr id="84" name="Picture 4" descr="Image result for database icon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7" t="8368" r="11376" b="8599"/>
            <a:stretch/>
          </p:blipFill>
          <p:spPr bwMode="auto">
            <a:xfrm>
              <a:off x="3550035" y="4380063"/>
              <a:ext cx="1062681" cy="1136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CasellaDiTesto 84"/>
            <p:cNvSpPr txBox="1"/>
            <p:nvPr/>
          </p:nvSpPr>
          <p:spPr>
            <a:xfrm>
              <a:off x="3328573" y="5516886"/>
              <a:ext cx="1505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latin typeface="Calibri" panose="020F0502020204030204" pitchFamily="34" charset="0"/>
                </a:rPr>
                <a:t>MICRO DATA</a:t>
              </a:r>
            </a:p>
          </p:txBody>
        </p:sp>
      </p:grpSp>
      <p:grpSp>
        <p:nvGrpSpPr>
          <p:cNvPr id="86" name="Gruppo 85"/>
          <p:cNvGrpSpPr/>
          <p:nvPr/>
        </p:nvGrpSpPr>
        <p:grpSpPr>
          <a:xfrm>
            <a:off x="7581787" y="2261632"/>
            <a:ext cx="1096576" cy="1496686"/>
            <a:chOff x="7890070" y="4600387"/>
            <a:chExt cx="1096576" cy="1496686"/>
          </a:xfrm>
        </p:grpSpPr>
        <p:pic>
          <p:nvPicPr>
            <p:cNvPr id="87" name="Picture 6" descr="Related image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0070" y="4600387"/>
              <a:ext cx="1096576" cy="1096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Rettangolo 87"/>
            <p:cNvSpPr/>
            <p:nvPr/>
          </p:nvSpPr>
          <p:spPr>
            <a:xfrm>
              <a:off x="7996571" y="5696963"/>
              <a:ext cx="88357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000" dirty="0" smtClean="0">
                  <a:latin typeface="Calibri" panose="020F0502020204030204" pitchFamily="34" charset="0"/>
                </a:rPr>
                <a:t>GIS DB</a:t>
              </a:r>
              <a:endParaRPr lang="it-IT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89" name="Gruppo 88"/>
          <p:cNvGrpSpPr/>
          <p:nvPr/>
        </p:nvGrpSpPr>
        <p:grpSpPr>
          <a:xfrm>
            <a:off x="704674" y="4350276"/>
            <a:ext cx="1041070" cy="1609423"/>
            <a:chOff x="704674" y="4350276"/>
            <a:chExt cx="1041070" cy="1609423"/>
          </a:xfrm>
        </p:grpSpPr>
        <p:sp>
          <p:nvSpPr>
            <p:cNvPr id="90" name="CasellaDiTesto 89"/>
            <p:cNvSpPr txBox="1"/>
            <p:nvPr/>
          </p:nvSpPr>
          <p:spPr>
            <a:xfrm>
              <a:off x="704674" y="5313368"/>
              <a:ext cx="10410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err="1" smtClean="0">
                  <a:latin typeface="Calibri" panose="020F0502020204030204" pitchFamily="34" charset="0"/>
                </a:rPr>
                <a:t>CSPro</a:t>
              </a:r>
              <a:r>
                <a:rPr lang="it-IT" dirty="0" smtClean="0">
                  <a:latin typeface="Calibri" panose="020F0502020204030204" pitchFamily="34" charset="0"/>
                </a:rPr>
                <a:t> </a:t>
              </a:r>
              <a:r>
                <a:rPr lang="it-IT" dirty="0" err="1" smtClean="0">
                  <a:latin typeface="Calibri" panose="020F0502020204030204" pitchFamily="34" charset="0"/>
                </a:rPr>
                <a:t>plain</a:t>
              </a:r>
              <a:r>
                <a:rPr lang="it-IT" dirty="0" smtClean="0">
                  <a:latin typeface="Calibri" panose="020F0502020204030204" pitchFamily="34" charset="0"/>
                </a:rPr>
                <a:t> file</a:t>
              </a:r>
              <a:endParaRPr lang="it-IT" dirty="0">
                <a:latin typeface="Calibri" panose="020F0502020204030204" pitchFamily="34" charset="0"/>
              </a:endParaRPr>
            </a:p>
          </p:txBody>
        </p:sp>
        <p:pic>
          <p:nvPicPr>
            <p:cNvPr id="91" name="Picture 2" descr="Image result for plain file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20" t="71177" r="5388" b="4305"/>
            <a:stretch/>
          </p:blipFill>
          <p:spPr bwMode="auto">
            <a:xfrm>
              <a:off x="759322" y="4350276"/>
              <a:ext cx="931775" cy="925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1483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57200" y="274638"/>
            <a:ext cx="8229600" cy="73376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051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" dirty="0" smtClean="0"/>
              <a:t/>
            </a:r>
            <a:br>
              <a:rPr lang="it-IT" sz="400" dirty="0" smtClean="0"/>
            </a:br>
            <a:r>
              <a:rPr lang="en-US" sz="3200" dirty="0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Data architecture: data flow</a:t>
            </a:r>
            <a:endParaRPr lang="it-IT" sz="3200" dirty="0">
              <a:solidFill>
                <a:srgbClr val="7F142A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161245" y="6359813"/>
            <a:ext cx="646590" cy="365125"/>
          </a:xfrm>
        </p:spPr>
        <p:txBody>
          <a:bodyPr/>
          <a:lstStyle/>
          <a:p>
            <a:fld id="{E0C751B5-631A-9242-B635-C18491BE6C62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6" name="Segnaposto piè di pagina 3"/>
          <p:cNvSpPr txBox="1">
            <a:spLocks/>
          </p:cNvSpPr>
          <p:nvPr/>
        </p:nvSpPr>
        <p:spPr>
          <a:xfrm>
            <a:off x="746165" y="6356350"/>
            <a:ext cx="606829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lang="it-I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</a:rPr>
              <a:t>Metadata driven monitoring of electronic data capture </a:t>
            </a:r>
            <a:r>
              <a:rPr lang="en-US" sz="16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–  NTTS 2019</a:t>
            </a:r>
            <a:endParaRPr lang="en-US" sz="16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cxnSp>
        <p:nvCxnSpPr>
          <p:cNvPr id="40" name="Connettore 1 39"/>
          <p:cNvCxnSpPr/>
          <p:nvPr/>
        </p:nvCxnSpPr>
        <p:spPr>
          <a:xfrm>
            <a:off x="2578356" y="1484784"/>
            <a:ext cx="0" cy="41764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>
            <a:off x="5300318" y="1484784"/>
            <a:ext cx="0" cy="41764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uppo 2"/>
          <p:cNvGrpSpPr/>
          <p:nvPr/>
        </p:nvGrpSpPr>
        <p:grpSpPr>
          <a:xfrm>
            <a:off x="5621302" y="1969523"/>
            <a:ext cx="2012562" cy="1800813"/>
            <a:chOff x="5580112" y="1969523"/>
            <a:chExt cx="2012562" cy="1800813"/>
          </a:xfrm>
        </p:grpSpPr>
        <p:pic>
          <p:nvPicPr>
            <p:cNvPr id="4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1969523"/>
              <a:ext cx="2012562" cy="1509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" name="Rettangolo 49"/>
            <p:cNvSpPr/>
            <p:nvPr/>
          </p:nvSpPr>
          <p:spPr>
            <a:xfrm>
              <a:off x="6008498" y="3370226"/>
              <a:ext cx="123059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000" dirty="0" smtClean="0">
                  <a:latin typeface="Calibri" panose="020F0502020204030204" pitchFamily="34" charset="0"/>
                </a:rPr>
                <a:t>MONITOR</a:t>
              </a:r>
              <a:endParaRPr lang="it-IT" sz="2000" dirty="0">
                <a:latin typeface="Calibri" panose="020F0502020204030204" pitchFamily="34" charset="0"/>
              </a:endParaRPr>
            </a:p>
          </p:txBody>
        </p:sp>
      </p:grpSp>
      <p:sp>
        <p:nvSpPr>
          <p:cNvPr id="51" name="CasellaDiTesto 50"/>
          <p:cNvSpPr txBox="1"/>
          <p:nvPr/>
        </p:nvSpPr>
        <p:spPr>
          <a:xfrm>
            <a:off x="6355554" y="1319642"/>
            <a:ext cx="1364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STAGE 3</a:t>
            </a:r>
            <a:endParaRPr lang="it-IT" sz="28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52" name="Gruppo 51"/>
          <p:cNvGrpSpPr/>
          <p:nvPr/>
        </p:nvGrpSpPr>
        <p:grpSpPr>
          <a:xfrm>
            <a:off x="6066927" y="4188596"/>
            <a:ext cx="1439368" cy="1529238"/>
            <a:chOff x="5580112" y="4213310"/>
            <a:chExt cx="1439368" cy="1529238"/>
          </a:xfrm>
        </p:grpSpPr>
        <p:pic>
          <p:nvPicPr>
            <p:cNvPr id="53" name="Picture 12" descr="Risultati immagini per repo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3317" y="4213310"/>
              <a:ext cx="1020931" cy="1020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CasellaDiTesto 53"/>
            <p:cNvSpPr txBox="1"/>
            <p:nvPr/>
          </p:nvSpPr>
          <p:spPr>
            <a:xfrm>
              <a:off x="5580112" y="5373216"/>
              <a:ext cx="1439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latin typeface="Calibri" panose="020F0502020204030204" pitchFamily="34" charset="0"/>
                </a:rPr>
                <a:t>Report </a:t>
              </a:r>
              <a:r>
                <a:rPr lang="it-IT" dirty="0" err="1" smtClean="0">
                  <a:latin typeface="Calibri" panose="020F0502020204030204" pitchFamily="34" charset="0"/>
                </a:rPr>
                <a:t>tables</a:t>
              </a:r>
              <a:endParaRPr lang="it-IT" dirty="0">
                <a:latin typeface="Calibri" panose="020F0502020204030204" pitchFamily="34" charset="0"/>
              </a:endParaRPr>
            </a:p>
          </p:txBody>
        </p:sp>
      </p:grpSp>
      <p:sp>
        <p:nvSpPr>
          <p:cNvPr id="62" name="CasellaDiTesto 61"/>
          <p:cNvSpPr txBox="1"/>
          <p:nvPr/>
        </p:nvSpPr>
        <p:spPr>
          <a:xfrm>
            <a:off x="542715" y="1319642"/>
            <a:ext cx="1364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STAGE 1</a:t>
            </a:r>
            <a:endParaRPr lang="it-IT" sz="28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0" name="CasellaDiTesto 69"/>
          <p:cNvSpPr txBox="1"/>
          <p:nvPr/>
        </p:nvSpPr>
        <p:spPr>
          <a:xfrm>
            <a:off x="3449135" y="1319642"/>
            <a:ext cx="1364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STAGE 2</a:t>
            </a:r>
            <a:endParaRPr lang="it-IT" sz="28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71" name="Gruppo 70"/>
          <p:cNvGrpSpPr/>
          <p:nvPr/>
        </p:nvGrpSpPr>
        <p:grpSpPr>
          <a:xfrm>
            <a:off x="3275898" y="4049623"/>
            <a:ext cx="1341118" cy="1991376"/>
            <a:chOff x="3266079" y="4074337"/>
            <a:chExt cx="1341118" cy="1991376"/>
          </a:xfrm>
        </p:grpSpPr>
        <p:pic>
          <p:nvPicPr>
            <p:cNvPr id="72" name="Picture 2" descr="Risultati immagini per database table 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079" y="4074337"/>
              <a:ext cx="1298879" cy="1298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CasellaDiTesto 72"/>
            <p:cNvSpPr txBox="1"/>
            <p:nvPr/>
          </p:nvSpPr>
          <p:spPr>
            <a:xfrm>
              <a:off x="3420398" y="5419382"/>
              <a:ext cx="11867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err="1" smtClean="0">
                  <a:latin typeface="Calibri" panose="020F0502020204030204" pitchFamily="34" charset="0"/>
                </a:rPr>
                <a:t>Separated</a:t>
              </a:r>
              <a:r>
                <a:rPr lang="it-IT" dirty="0" smtClean="0">
                  <a:latin typeface="Calibri" panose="020F0502020204030204" pitchFamily="34" charset="0"/>
                </a:rPr>
                <a:t> </a:t>
              </a:r>
            </a:p>
            <a:p>
              <a:pPr algn="ctr"/>
              <a:r>
                <a:rPr lang="it-IT" dirty="0" err="1" smtClean="0">
                  <a:latin typeface="Calibri" panose="020F0502020204030204" pitchFamily="34" charset="0"/>
                </a:rPr>
                <a:t>columns</a:t>
              </a:r>
              <a:endParaRPr lang="it-IT" dirty="0">
                <a:latin typeface="Calibri" panose="020F0502020204030204" pitchFamily="34" charset="0"/>
              </a:endParaRPr>
            </a:p>
          </p:txBody>
        </p:sp>
      </p:grpSp>
      <p:sp>
        <p:nvSpPr>
          <p:cNvPr id="76" name="Freccia in giù 75"/>
          <p:cNvSpPr/>
          <p:nvPr/>
        </p:nvSpPr>
        <p:spPr>
          <a:xfrm rot="16200000">
            <a:off x="5106739" y="2283166"/>
            <a:ext cx="493389" cy="69877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" name="Freccia in giù 78"/>
          <p:cNvSpPr/>
          <p:nvPr/>
        </p:nvSpPr>
        <p:spPr>
          <a:xfrm rot="16200000">
            <a:off x="2392484" y="2283166"/>
            <a:ext cx="493389" cy="69877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0" name="Gruppo 79"/>
          <p:cNvGrpSpPr/>
          <p:nvPr/>
        </p:nvGrpSpPr>
        <p:grpSpPr>
          <a:xfrm>
            <a:off x="684694" y="2105707"/>
            <a:ext cx="1062681" cy="1528445"/>
            <a:chOff x="1077999" y="4442715"/>
            <a:chExt cx="1062681" cy="1528445"/>
          </a:xfrm>
        </p:grpSpPr>
        <p:sp>
          <p:nvSpPr>
            <p:cNvPr id="81" name="CasellaDiTesto 80"/>
            <p:cNvSpPr txBox="1"/>
            <p:nvPr/>
          </p:nvSpPr>
          <p:spPr>
            <a:xfrm>
              <a:off x="1144437" y="5571050"/>
              <a:ext cx="9298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latin typeface="Calibri" panose="020F0502020204030204" pitchFamily="34" charset="0"/>
                </a:rPr>
                <a:t>CSWEB</a:t>
              </a:r>
            </a:p>
          </p:txBody>
        </p:sp>
        <p:pic>
          <p:nvPicPr>
            <p:cNvPr id="82" name="Picture 4" descr="Image result for database icon"/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7" t="8368" r="11376" b="8599"/>
            <a:stretch/>
          </p:blipFill>
          <p:spPr bwMode="auto">
            <a:xfrm>
              <a:off x="1077999" y="4442715"/>
              <a:ext cx="1062681" cy="1136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3" name="Gruppo 82"/>
          <p:cNvGrpSpPr/>
          <p:nvPr/>
        </p:nvGrpSpPr>
        <p:grpSpPr>
          <a:xfrm>
            <a:off x="3243503" y="2101463"/>
            <a:ext cx="1505605" cy="1536933"/>
            <a:chOff x="3328573" y="4380063"/>
            <a:chExt cx="1505605" cy="1536933"/>
          </a:xfrm>
        </p:grpSpPr>
        <p:pic>
          <p:nvPicPr>
            <p:cNvPr id="84" name="Picture 4" descr="Image result for database icon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7" t="8368" r="11376" b="8599"/>
            <a:stretch/>
          </p:blipFill>
          <p:spPr bwMode="auto">
            <a:xfrm>
              <a:off x="3550035" y="4380063"/>
              <a:ext cx="1062681" cy="1136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CasellaDiTesto 84"/>
            <p:cNvSpPr txBox="1"/>
            <p:nvPr/>
          </p:nvSpPr>
          <p:spPr>
            <a:xfrm>
              <a:off x="3328573" y="5516886"/>
              <a:ext cx="1505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latin typeface="Calibri" panose="020F0502020204030204" pitchFamily="34" charset="0"/>
                </a:rPr>
                <a:t>MICRO DATA</a:t>
              </a:r>
            </a:p>
          </p:txBody>
        </p:sp>
      </p:grpSp>
      <p:grpSp>
        <p:nvGrpSpPr>
          <p:cNvPr id="86" name="Gruppo 85"/>
          <p:cNvGrpSpPr/>
          <p:nvPr/>
        </p:nvGrpSpPr>
        <p:grpSpPr>
          <a:xfrm>
            <a:off x="7581787" y="2261632"/>
            <a:ext cx="1096576" cy="1496686"/>
            <a:chOff x="7890070" y="4600387"/>
            <a:chExt cx="1096576" cy="1496686"/>
          </a:xfrm>
        </p:grpSpPr>
        <p:pic>
          <p:nvPicPr>
            <p:cNvPr id="87" name="Picture 6" descr="Related imag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0070" y="4600387"/>
              <a:ext cx="1096576" cy="1096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Rettangolo 87"/>
            <p:cNvSpPr/>
            <p:nvPr/>
          </p:nvSpPr>
          <p:spPr>
            <a:xfrm>
              <a:off x="7996571" y="5696963"/>
              <a:ext cx="88357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000" dirty="0" smtClean="0">
                  <a:latin typeface="Calibri" panose="020F0502020204030204" pitchFamily="34" charset="0"/>
                </a:rPr>
                <a:t>GIS DB</a:t>
              </a:r>
              <a:endParaRPr lang="it-IT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89" name="Gruppo 88"/>
          <p:cNvGrpSpPr/>
          <p:nvPr/>
        </p:nvGrpSpPr>
        <p:grpSpPr>
          <a:xfrm>
            <a:off x="704674" y="4350276"/>
            <a:ext cx="1041070" cy="1609423"/>
            <a:chOff x="704674" y="4350276"/>
            <a:chExt cx="1041070" cy="1609423"/>
          </a:xfrm>
        </p:grpSpPr>
        <p:sp>
          <p:nvSpPr>
            <p:cNvPr id="90" name="CasellaDiTesto 89"/>
            <p:cNvSpPr txBox="1"/>
            <p:nvPr/>
          </p:nvSpPr>
          <p:spPr>
            <a:xfrm>
              <a:off x="704674" y="5313368"/>
              <a:ext cx="10410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err="1" smtClean="0">
                  <a:latin typeface="Calibri" panose="020F0502020204030204" pitchFamily="34" charset="0"/>
                </a:rPr>
                <a:t>CSPro</a:t>
              </a:r>
              <a:r>
                <a:rPr lang="it-IT" dirty="0" smtClean="0">
                  <a:latin typeface="Calibri" panose="020F0502020204030204" pitchFamily="34" charset="0"/>
                </a:rPr>
                <a:t> </a:t>
              </a:r>
              <a:r>
                <a:rPr lang="it-IT" dirty="0" err="1" smtClean="0">
                  <a:latin typeface="Calibri" panose="020F0502020204030204" pitchFamily="34" charset="0"/>
                </a:rPr>
                <a:t>plain</a:t>
              </a:r>
              <a:r>
                <a:rPr lang="it-IT" dirty="0" smtClean="0">
                  <a:latin typeface="Calibri" panose="020F0502020204030204" pitchFamily="34" charset="0"/>
                </a:rPr>
                <a:t> file</a:t>
              </a:r>
              <a:endParaRPr lang="it-IT" dirty="0">
                <a:latin typeface="Calibri" panose="020F0502020204030204" pitchFamily="34" charset="0"/>
              </a:endParaRPr>
            </a:p>
          </p:txBody>
        </p:sp>
        <p:pic>
          <p:nvPicPr>
            <p:cNvPr id="91" name="Picture 2" descr="Image result for plain file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20" t="71177" r="5388" b="4305"/>
            <a:stretch/>
          </p:blipFill>
          <p:spPr bwMode="auto">
            <a:xfrm>
              <a:off x="759322" y="4350276"/>
              <a:ext cx="931775" cy="925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417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57200" y="274638"/>
            <a:ext cx="8229600" cy="73376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051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" dirty="0" smtClean="0"/>
              <a:t/>
            </a:r>
            <a:br>
              <a:rPr lang="it-IT" sz="400" dirty="0" smtClean="0"/>
            </a:br>
            <a:r>
              <a:rPr lang="en-US" sz="3200" dirty="0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Data architecture: roles</a:t>
            </a:r>
            <a:endParaRPr lang="it-IT" sz="3200" dirty="0">
              <a:solidFill>
                <a:srgbClr val="7F142A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161245" y="6359813"/>
            <a:ext cx="646590" cy="365125"/>
          </a:xfrm>
        </p:spPr>
        <p:txBody>
          <a:bodyPr/>
          <a:lstStyle/>
          <a:p>
            <a:fld id="{E0C751B5-631A-9242-B635-C18491BE6C62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6" name="Segnaposto piè di pagina 3"/>
          <p:cNvSpPr txBox="1">
            <a:spLocks/>
          </p:cNvSpPr>
          <p:nvPr/>
        </p:nvSpPr>
        <p:spPr>
          <a:xfrm>
            <a:off x="746165" y="6356350"/>
            <a:ext cx="606829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lang="it-I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</a:rPr>
              <a:t>Metadata driven monitoring of electronic data capture </a:t>
            </a:r>
            <a:r>
              <a:rPr lang="en-US" sz="16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–  NTTS 2019</a:t>
            </a:r>
            <a:endParaRPr lang="en-US" sz="16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pic>
        <p:nvPicPr>
          <p:cNvPr id="35" name="Immagin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78" y="1230409"/>
            <a:ext cx="1956144" cy="1701845"/>
          </a:xfrm>
          <a:prstGeom prst="rect">
            <a:avLst/>
          </a:prstGeom>
        </p:spPr>
      </p:pic>
      <p:grpSp>
        <p:nvGrpSpPr>
          <p:cNvPr id="41" name="Gruppo 40"/>
          <p:cNvGrpSpPr/>
          <p:nvPr/>
        </p:nvGrpSpPr>
        <p:grpSpPr>
          <a:xfrm>
            <a:off x="3375823" y="1389709"/>
            <a:ext cx="1062681" cy="1528445"/>
            <a:chOff x="1077999" y="4442715"/>
            <a:chExt cx="1062681" cy="1528445"/>
          </a:xfrm>
        </p:grpSpPr>
        <p:sp>
          <p:nvSpPr>
            <p:cNvPr id="42" name="CasellaDiTesto 41"/>
            <p:cNvSpPr txBox="1"/>
            <p:nvPr/>
          </p:nvSpPr>
          <p:spPr>
            <a:xfrm>
              <a:off x="1144437" y="5571050"/>
              <a:ext cx="9298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latin typeface="Calibri" panose="020F0502020204030204" pitchFamily="34" charset="0"/>
                </a:rPr>
                <a:t>CSWEB</a:t>
              </a:r>
            </a:p>
          </p:txBody>
        </p:sp>
        <p:pic>
          <p:nvPicPr>
            <p:cNvPr id="43" name="Picture 4" descr="Image result for database icon"/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7" t="8368" r="11376" b="8599"/>
            <a:stretch/>
          </p:blipFill>
          <p:spPr bwMode="auto">
            <a:xfrm>
              <a:off x="1077999" y="4442715"/>
              <a:ext cx="1062681" cy="1136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uppo 1"/>
          <p:cNvGrpSpPr/>
          <p:nvPr/>
        </p:nvGrpSpPr>
        <p:grpSpPr>
          <a:xfrm>
            <a:off x="5535443" y="1404154"/>
            <a:ext cx="2549401" cy="1194519"/>
            <a:chOff x="4914080" y="1444450"/>
            <a:chExt cx="2549401" cy="1194519"/>
          </a:xfrm>
        </p:grpSpPr>
        <p:sp>
          <p:nvSpPr>
            <p:cNvPr id="45" name="Rettangolo arrotondato 44"/>
            <p:cNvSpPr/>
            <p:nvPr/>
          </p:nvSpPr>
          <p:spPr>
            <a:xfrm>
              <a:off x="4914080" y="1444450"/>
              <a:ext cx="2549401" cy="11945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5029164" y="1572136"/>
              <a:ext cx="23192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 err="1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CSPro</a:t>
              </a:r>
              <a:r>
                <a:rPr lang="it-IT" sz="240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 7 </a:t>
              </a:r>
              <a:endParaRPr lang="it-IT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it-IT" sz="2400" dirty="0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(</a:t>
              </a:r>
              <a:r>
                <a:rPr lang="it-IT" sz="2400" dirty="0" err="1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Census</a:t>
              </a:r>
              <a:r>
                <a:rPr lang="it-IT" sz="240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 Bureau)</a:t>
              </a:r>
            </a:p>
          </p:txBody>
        </p:sp>
      </p:grpSp>
      <p:sp>
        <p:nvSpPr>
          <p:cNvPr id="47" name="Freccia a destra 46"/>
          <p:cNvSpPr/>
          <p:nvPr/>
        </p:nvSpPr>
        <p:spPr>
          <a:xfrm>
            <a:off x="2217922" y="1686439"/>
            <a:ext cx="761337" cy="46595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5" name="Gruppo 54"/>
          <p:cNvGrpSpPr/>
          <p:nvPr/>
        </p:nvGrpSpPr>
        <p:grpSpPr>
          <a:xfrm>
            <a:off x="3167852" y="3977445"/>
            <a:ext cx="1505605" cy="1536933"/>
            <a:chOff x="3328573" y="4380063"/>
            <a:chExt cx="1505605" cy="1536933"/>
          </a:xfrm>
        </p:grpSpPr>
        <p:pic>
          <p:nvPicPr>
            <p:cNvPr id="56" name="Picture 4" descr="Image result for database icon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7" t="8368" r="11376" b="8599"/>
            <a:stretch/>
          </p:blipFill>
          <p:spPr bwMode="auto">
            <a:xfrm>
              <a:off x="3550035" y="4380063"/>
              <a:ext cx="1062681" cy="1136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CasellaDiTesto 56"/>
            <p:cNvSpPr txBox="1"/>
            <p:nvPr/>
          </p:nvSpPr>
          <p:spPr>
            <a:xfrm>
              <a:off x="3328573" y="5516886"/>
              <a:ext cx="1505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latin typeface="Calibri" panose="020F0502020204030204" pitchFamily="34" charset="0"/>
                </a:rPr>
                <a:t>MICRO DATA</a:t>
              </a:r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5977870" y="3423683"/>
            <a:ext cx="1433576" cy="1332923"/>
            <a:chOff x="5977870" y="3316589"/>
            <a:chExt cx="1433576" cy="1332923"/>
          </a:xfrm>
        </p:grpSpPr>
        <p:pic>
          <p:nvPicPr>
            <p:cNvPr id="6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7870" y="3316589"/>
              <a:ext cx="1405894" cy="1054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" name="Rettangolo 65"/>
            <p:cNvSpPr/>
            <p:nvPr/>
          </p:nvSpPr>
          <p:spPr>
            <a:xfrm>
              <a:off x="6180853" y="4249402"/>
              <a:ext cx="123059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000" dirty="0" smtClean="0">
                  <a:latin typeface="Calibri" panose="020F0502020204030204" pitchFamily="34" charset="0"/>
                </a:rPr>
                <a:t>MONITOR</a:t>
              </a:r>
              <a:endParaRPr lang="it-IT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6344894" y="4872621"/>
            <a:ext cx="883575" cy="1162130"/>
            <a:chOff x="6287229" y="4987953"/>
            <a:chExt cx="883575" cy="1162130"/>
          </a:xfrm>
        </p:grpSpPr>
        <p:pic>
          <p:nvPicPr>
            <p:cNvPr id="68" name="Picture 6" descr="Related ima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2246" y="4987953"/>
              <a:ext cx="793540" cy="793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Rettangolo 68"/>
            <p:cNvSpPr/>
            <p:nvPr/>
          </p:nvSpPr>
          <p:spPr>
            <a:xfrm>
              <a:off x="6287229" y="5749973"/>
              <a:ext cx="88357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000" dirty="0" smtClean="0">
                  <a:latin typeface="Calibri" panose="020F0502020204030204" pitchFamily="34" charset="0"/>
                </a:rPr>
                <a:t>GIS DB</a:t>
              </a:r>
              <a:endParaRPr lang="it-IT" sz="2000" dirty="0">
                <a:latin typeface="Calibri" panose="020F0502020204030204" pitchFamily="34" charset="0"/>
              </a:endParaRPr>
            </a:p>
          </p:txBody>
        </p:sp>
      </p:grpSp>
      <p:sp>
        <p:nvSpPr>
          <p:cNvPr id="74" name="Freccia in giù 73"/>
          <p:cNvSpPr/>
          <p:nvPr/>
        </p:nvSpPr>
        <p:spPr>
          <a:xfrm rot="17680879">
            <a:off x="5443024" y="4803168"/>
            <a:ext cx="493389" cy="69877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Freccia in giù 74"/>
          <p:cNvSpPr/>
          <p:nvPr/>
        </p:nvSpPr>
        <p:spPr>
          <a:xfrm rot="14721052">
            <a:off x="5283058" y="3997990"/>
            <a:ext cx="493389" cy="69877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" name="Gruppo 6"/>
          <p:cNvGrpSpPr/>
          <p:nvPr/>
        </p:nvGrpSpPr>
        <p:grpSpPr>
          <a:xfrm>
            <a:off x="637500" y="4009135"/>
            <a:ext cx="1760722" cy="1312729"/>
            <a:chOff x="457200" y="4201648"/>
            <a:chExt cx="1760722" cy="1312729"/>
          </a:xfrm>
        </p:grpSpPr>
        <p:sp>
          <p:nvSpPr>
            <p:cNvPr id="78" name="Rettangolo arrotondato 77"/>
            <p:cNvSpPr/>
            <p:nvPr/>
          </p:nvSpPr>
          <p:spPr>
            <a:xfrm>
              <a:off x="457200" y="4201648"/>
              <a:ext cx="1760722" cy="131272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9" name="CasellaDiTesto 88"/>
            <p:cNvSpPr txBox="1"/>
            <p:nvPr/>
          </p:nvSpPr>
          <p:spPr>
            <a:xfrm>
              <a:off x="465024" y="4370688"/>
              <a:ext cx="17450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 smtClean="0">
                  <a:solidFill>
                    <a:srgbClr val="7F142A"/>
                  </a:solidFill>
                  <a:latin typeface="Calibri" panose="020F0502020204030204" pitchFamily="34" charset="0"/>
                </a:rPr>
                <a:t>Dashboard (Istat)</a:t>
              </a:r>
              <a:endParaRPr lang="it-IT" sz="2400" dirty="0">
                <a:solidFill>
                  <a:srgbClr val="7F142A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0" name="Connettore 1 9"/>
          <p:cNvCxnSpPr/>
          <p:nvPr/>
        </p:nvCxnSpPr>
        <p:spPr>
          <a:xfrm>
            <a:off x="502507" y="3319847"/>
            <a:ext cx="75823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Freccia in giù 89"/>
          <p:cNvSpPr/>
          <p:nvPr/>
        </p:nvSpPr>
        <p:spPr>
          <a:xfrm>
            <a:off x="3660468" y="2984379"/>
            <a:ext cx="493389" cy="77235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86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80" y="1127154"/>
            <a:ext cx="8284420" cy="4593708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600"/>
              </a:spcBef>
              <a:spcAft>
                <a:spcPts val="1200"/>
              </a:spcAft>
              <a:buClr>
                <a:srgbClr val="7F142A"/>
              </a:buClr>
            </a:pPr>
            <a:r>
              <a:rPr lang="en-US" dirty="0" smtClean="0">
                <a:solidFill>
                  <a:srgbClr val="404040"/>
                </a:solidFill>
                <a:latin typeface="Calibri" panose="020F0502020204030204" pitchFamily="34" charset="0"/>
              </a:rPr>
              <a:t>The 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</a:rPr>
              <a:t>Italian support to the 4</a:t>
            </a:r>
            <a:r>
              <a:rPr lang="en-US" baseline="30000" dirty="0">
                <a:solidFill>
                  <a:srgbClr val="404040"/>
                </a:solidFill>
                <a:latin typeface="Calibri" panose="020F0502020204030204" pitchFamily="34" charset="0"/>
              </a:rPr>
              <a:t>th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</a:rPr>
              <a:t> Ethiopian Population and Housing Census</a:t>
            </a:r>
            <a:endParaRPr lang="it-IT" dirty="0" smtClean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Clr>
                <a:srgbClr val="7F142A"/>
              </a:buClr>
            </a:pP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</a:rPr>
              <a:t>Metadata driven monitoring of electronic data </a:t>
            </a:r>
            <a:r>
              <a:rPr lang="en-US" dirty="0" smtClean="0">
                <a:solidFill>
                  <a:srgbClr val="404040"/>
                </a:solidFill>
                <a:latin typeface="Calibri" panose="020F0502020204030204" pitchFamily="34" charset="0"/>
              </a:rPr>
              <a:t>capture:</a:t>
            </a:r>
            <a:r>
              <a:rPr lang="it-IT" dirty="0" smtClean="0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  <a:endParaRPr lang="it-IT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lvl="1">
              <a:buClr>
                <a:srgbClr val="7F142A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</a:rPr>
              <a:t>CSPro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</a:rPr>
              <a:t> 7</a:t>
            </a:r>
            <a:r>
              <a:rPr lang="en-US" dirty="0" smtClean="0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</a:rPr>
              <a:t>d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ata 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</a:rPr>
              <a:t>collection process 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(</a:t>
            </a:r>
            <a:r>
              <a:rPr lang="en-US" sz="2400" b="1" dirty="0" smtClean="0">
                <a:solidFill>
                  <a:srgbClr val="7F142A"/>
                </a:solidFill>
                <a:latin typeface="Calibri" panose="020F0502020204030204" pitchFamily="34" charset="0"/>
              </a:rPr>
              <a:t>strengths</a:t>
            </a:r>
            <a:r>
              <a:rPr lang="en-US" sz="2400" dirty="0" smtClean="0">
                <a:solidFill>
                  <a:srgbClr val="7F142A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7F142A"/>
                </a:solidFill>
                <a:latin typeface="Calibri" panose="020F0502020204030204" pitchFamily="34" charset="0"/>
              </a:rPr>
              <a:t>&amp;</a:t>
            </a:r>
            <a:r>
              <a:rPr lang="en-US" sz="2400" dirty="0">
                <a:solidFill>
                  <a:srgbClr val="7F142A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rgbClr val="7F142A"/>
                </a:solidFill>
                <a:latin typeface="Calibri" panose="020F0502020204030204" pitchFamily="34" charset="0"/>
              </a:rPr>
              <a:t>weaknesses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)</a:t>
            </a:r>
            <a:endParaRPr lang="en-US" sz="24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lvl="1">
              <a:buClr>
                <a:srgbClr val="7F142A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7F142A"/>
                </a:solidFill>
                <a:latin typeface="Calibri" panose="020F0502020204030204" pitchFamily="34" charset="0"/>
              </a:rPr>
              <a:t>Dashboard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7F142A"/>
                </a:solidFill>
                <a:latin typeface="Calibri" panose="020F0502020204030204" pitchFamily="34" charset="0"/>
              </a:rPr>
              <a:t>to monitor field operations</a:t>
            </a:r>
          </a:p>
          <a:p>
            <a:pPr lvl="1">
              <a:buClr>
                <a:srgbClr val="7F142A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 Data collection architecture</a:t>
            </a:r>
          </a:p>
          <a:p>
            <a:pPr lvl="1">
              <a:buClr>
                <a:srgbClr val="7F142A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Cspro2sql</a:t>
            </a:r>
            <a:endParaRPr lang="en-US" sz="24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lvl="1">
              <a:buClr>
                <a:srgbClr val="7F142A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 Dashboard</a:t>
            </a:r>
            <a:endParaRPr lang="en-US" sz="24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57200" y="274638"/>
            <a:ext cx="8229600" cy="73376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051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" dirty="0" smtClean="0"/>
              <a:t/>
            </a:r>
            <a:br>
              <a:rPr lang="it-IT" sz="400" dirty="0" smtClean="0"/>
            </a:br>
            <a:r>
              <a:rPr lang="it-IT" sz="3200" dirty="0" err="1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Outline</a:t>
            </a:r>
            <a:endParaRPr lang="it-IT" dirty="0">
              <a:solidFill>
                <a:srgbClr val="7F142A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161245" y="6359813"/>
            <a:ext cx="646590" cy="365125"/>
          </a:xfrm>
        </p:spPr>
        <p:txBody>
          <a:bodyPr/>
          <a:lstStyle/>
          <a:p>
            <a:fld id="{E0C751B5-631A-9242-B635-C18491BE6C62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6" name="Segnaposto piè di pagina 3"/>
          <p:cNvSpPr txBox="1">
            <a:spLocks/>
          </p:cNvSpPr>
          <p:nvPr/>
        </p:nvSpPr>
        <p:spPr>
          <a:xfrm>
            <a:off x="746165" y="6356350"/>
            <a:ext cx="606829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lang="it-I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</a:rPr>
              <a:t>Metadata driven monitoring of electronic data capture </a:t>
            </a:r>
            <a:r>
              <a:rPr lang="en-US" sz="16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–  NTTS 2019</a:t>
            </a:r>
            <a:endParaRPr lang="en-US" sz="16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66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40" y="1127153"/>
            <a:ext cx="7859459" cy="4935895"/>
          </a:xfrm>
        </p:spPr>
        <p:txBody>
          <a:bodyPr>
            <a:noAutofit/>
          </a:bodyPr>
          <a:lstStyle/>
          <a:p>
            <a:pPr marL="0" lvl="1" indent="0">
              <a:spcBef>
                <a:spcPts val="600"/>
              </a:spcBef>
              <a:spcAft>
                <a:spcPts val="1200"/>
              </a:spcAft>
              <a:buClr>
                <a:srgbClr val="7F142A"/>
              </a:buClr>
              <a:buNone/>
            </a:pP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</a:rPr>
              <a:t>In order to implement the data collection process described above you 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need:</a:t>
            </a:r>
            <a:endParaRPr lang="it-IT" sz="24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Clr>
                <a:srgbClr val="7F142A"/>
              </a:buClr>
            </a:pPr>
            <a:r>
              <a:rPr lang="en-US" sz="2400" dirty="0" err="1">
                <a:solidFill>
                  <a:srgbClr val="7F142A"/>
                </a:solidFill>
                <a:latin typeface="Calibri" panose="020F0502020204030204" pitchFamily="34" charset="0"/>
              </a:rPr>
              <a:t>CSPro</a:t>
            </a:r>
            <a:r>
              <a:rPr lang="en-US" sz="2400" dirty="0">
                <a:solidFill>
                  <a:srgbClr val="7F142A"/>
                </a:solidFill>
                <a:latin typeface="Calibri" panose="020F0502020204030204" pitchFamily="34" charset="0"/>
              </a:rPr>
              <a:t> data dictionary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</a:rPr>
              <a:t>: the data dictionary contains all the questionnaire metadata (e.g. variables, classifications, relations between variables)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Clr>
                <a:srgbClr val="7F142A"/>
              </a:buClr>
            </a:pPr>
            <a:r>
              <a:rPr lang="en-US" sz="2400" dirty="0">
                <a:solidFill>
                  <a:srgbClr val="7F142A"/>
                </a:solidFill>
                <a:latin typeface="Calibri" panose="020F0502020204030204" pitchFamily="34" charset="0"/>
              </a:rPr>
              <a:t>Cspro2sql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</a:rPr>
              <a:t>: parsing the content of the data dictionary, cspro2sql generates the scripts to create the microdata database and to load microdata collected using </a:t>
            </a:r>
            <a:r>
              <a:rPr lang="en-US" sz="2400" dirty="0" err="1">
                <a:solidFill>
                  <a:srgbClr val="404040"/>
                </a:solidFill>
                <a:latin typeface="Calibri" panose="020F0502020204030204" pitchFamily="34" charset="0"/>
              </a:rPr>
              <a:t>CSPro</a:t>
            </a:r>
            <a:endParaRPr lang="en-US" sz="24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Clr>
                <a:srgbClr val="7F142A"/>
              </a:buClr>
            </a:pPr>
            <a:r>
              <a:rPr lang="en-US" sz="2400" dirty="0">
                <a:solidFill>
                  <a:srgbClr val="7F142A"/>
                </a:solidFill>
                <a:latin typeface="Calibri" panose="020F0502020204030204" pitchFamily="34" charset="0"/>
              </a:rPr>
              <a:t>Dashboard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</a:rPr>
              <a:t>: a web application implemented using open source Java frameworks. The dashboard displays the reports generated by cspro2sql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57200" y="274638"/>
            <a:ext cx="8229600" cy="73376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051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" dirty="0" smtClean="0"/>
              <a:t/>
            </a:r>
            <a:br>
              <a:rPr lang="it-IT" sz="400" dirty="0" smtClean="0"/>
            </a:br>
            <a:r>
              <a:rPr lang="it-IT" sz="3200" dirty="0" err="1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Architectural</a:t>
            </a:r>
            <a:r>
              <a:rPr lang="it-IT" sz="3200" dirty="0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it-IT" sz="3200" dirty="0" err="1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components</a:t>
            </a:r>
            <a:endParaRPr lang="it-IT" dirty="0">
              <a:solidFill>
                <a:srgbClr val="7F142A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161245" y="6359813"/>
            <a:ext cx="646590" cy="365125"/>
          </a:xfrm>
        </p:spPr>
        <p:txBody>
          <a:bodyPr/>
          <a:lstStyle/>
          <a:p>
            <a:fld id="{E0C751B5-631A-9242-B635-C18491BE6C62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6" name="Segnaposto piè di pagina 3"/>
          <p:cNvSpPr txBox="1">
            <a:spLocks/>
          </p:cNvSpPr>
          <p:nvPr/>
        </p:nvSpPr>
        <p:spPr>
          <a:xfrm>
            <a:off x="746165" y="6356350"/>
            <a:ext cx="606829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lang="it-I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</a:rPr>
              <a:t>Metadata driven monitoring of electronic data capture </a:t>
            </a:r>
            <a:r>
              <a:rPr lang="en-US" sz="16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–  NTTS 2019</a:t>
            </a:r>
            <a:endParaRPr lang="en-US" sz="16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65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40" y="1127154"/>
            <a:ext cx="7859459" cy="2093841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600"/>
              </a:spcBef>
              <a:spcAft>
                <a:spcPts val="600"/>
              </a:spcAft>
              <a:buClr>
                <a:srgbClr val="7F142A"/>
              </a:buClr>
            </a:pPr>
            <a:r>
              <a:rPr lang="en-US" sz="2400" b="1" dirty="0" smtClean="0">
                <a:solidFill>
                  <a:srgbClr val="7F142A"/>
                </a:solidFill>
                <a:latin typeface="Calibri" panose="020F0502020204030204" pitchFamily="34" charset="0"/>
              </a:rPr>
              <a:t>Cspro2sql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</a:rPr>
              <a:t>: parsing the content of the data dictionary, cspro2sql generates the scripts to create the microdata database and to load microdata collected using </a:t>
            </a:r>
            <a:r>
              <a:rPr lang="en-US" sz="2400" dirty="0" err="1" smtClean="0">
                <a:solidFill>
                  <a:srgbClr val="404040"/>
                </a:solidFill>
                <a:latin typeface="Calibri" panose="020F0502020204030204" pitchFamily="34" charset="0"/>
              </a:rPr>
              <a:t>CSPro</a:t>
            </a:r>
            <a:endParaRPr lang="en-US" sz="24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marL="457200" lvl="1" indent="0">
              <a:spcBef>
                <a:spcPts val="1800"/>
              </a:spcBef>
              <a:buClr>
                <a:srgbClr val="7F142A"/>
              </a:buClr>
              <a:buNone/>
            </a:pP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7F142A"/>
                </a:solidFill>
                <a:latin typeface="Calibri" panose="020F0502020204030204" pitchFamily="34" charset="0"/>
              </a:rPr>
              <a:t>https://github.com/mauroIstat/CSPro2Sql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57200" y="274638"/>
            <a:ext cx="8229600" cy="73376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051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" dirty="0" smtClean="0"/>
              <a:t/>
            </a:r>
            <a:br>
              <a:rPr lang="it-IT" sz="400" dirty="0" smtClean="0"/>
            </a:br>
            <a:r>
              <a:rPr lang="it-IT" sz="3200" dirty="0" err="1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Architectural</a:t>
            </a:r>
            <a:r>
              <a:rPr lang="it-IT" sz="3200" dirty="0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it-IT" sz="3200" dirty="0" err="1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components</a:t>
            </a:r>
            <a:r>
              <a:rPr lang="it-IT" sz="3200" dirty="0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: cspro2sql</a:t>
            </a:r>
            <a:endParaRPr lang="it-IT" dirty="0">
              <a:solidFill>
                <a:srgbClr val="7F142A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161245" y="6359813"/>
            <a:ext cx="646590" cy="365125"/>
          </a:xfrm>
        </p:spPr>
        <p:txBody>
          <a:bodyPr/>
          <a:lstStyle/>
          <a:p>
            <a:fld id="{E0C751B5-631A-9242-B635-C18491BE6C62}" type="slidenum">
              <a:rPr lang="it-IT" smtClean="0"/>
              <a:pPr/>
              <a:t>21</a:t>
            </a:fld>
            <a:endParaRPr lang="it-IT" dirty="0"/>
          </a:p>
        </p:txBody>
      </p:sp>
      <p:sp>
        <p:nvSpPr>
          <p:cNvPr id="6" name="Segnaposto piè di pagina 3"/>
          <p:cNvSpPr txBox="1">
            <a:spLocks/>
          </p:cNvSpPr>
          <p:nvPr/>
        </p:nvSpPr>
        <p:spPr>
          <a:xfrm>
            <a:off x="746165" y="6356350"/>
            <a:ext cx="606829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lang="it-I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</a:rPr>
              <a:t>Metadata driven monitoring of electronic data capture </a:t>
            </a:r>
            <a:r>
              <a:rPr lang="en-US" sz="16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–  NTTS 2019</a:t>
            </a:r>
            <a:endParaRPr lang="en-US" sz="16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8" t="38280" r="35285" b="38542"/>
          <a:stretch/>
        </p:blipFill>
        <p:spPr bwMode="auto">
          <a:xfrm>
            <a:off x="1047750" y="3748216"/>
            <a:ext cx="67627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15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40" y="1127154"/>
            <a:ext cx="7859459" cy="2093841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600"/>
              </a:spcBef>
              <a:spcAft>
                <a:spcPts val="600"/>
              </a:spcAft>
              <a:buClr>
                <a:srgbClr val="7F142A"/>
              </a:buClr>
            </a:pPr>
            <a:r>
              <a:rPr lang="en-US" sz="2400" b="1" dirty="0" smtClean="0">
                <a:solidFill>
                  <a:srgbClr val="7F142A"/>
                </a:solidFill>
                <a:latin typeface="Calibri" panose="020F0502020204030204" pitchFamily="34" charset="0"/>
              </a:rPr>
              <a:t>Dashboard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: 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</a:rPr>
              <a:t>a web application implemented using open source Java frameworks. The dashboard displays the reports generated by cspro2sql</a:t>
            </a:r>
          </a:p>
          <a:p>
            <a:pPr marL="457200" lvl="1" indent="0">
              <a:spcBef>
                <a:spcPts val="1800"/>
              </a:spcBef>
              <a:buClr>
                <a:srgbClr val="7F142A"/>
              </a:buClr>
              <a:buNone/>
            </a:pP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7F142A"/>
                </a:solidFill>
                <a:latin typeface="Calibri" panose="020F0502020204030204" pitchFamily="34" charset="0"/>
              </a:rPr>
              <a:t>https://</a:t>
            </a:r>
            <a:r>
              <a:rPr lang="en-US" sz="2400" dirty="0" smtClean="0">
                <a:solidFill>
                  <a:srgbClr val="7F142A"/>
                </a:solidFill>
                <a:latin typeface="Calibri" panose="020F0502020204030204" pitchFamily="34" charset="0"/>
              </a:rPr>
              <a:t>github.com/drovandi/CSProDashboard</a:t>
            </a:r>
            <a:endParaRPr lang="en-US" sz="2400" dirty="0">
              <a:solidFill>
                <a:srgbClr val="7F142A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57200" y="274638"/>
            <a:ext cx="8229600" cy="73376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051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" dirty="0" smtClean="0"/>
              <a:t/>
            </a:r>
            <a:br>
              <a:rPr lang="it-IT" sz="400" dirty="0" smtClean="0"/>
            </a:br>
            <a:r>
              <a:rPr lang="it-IT" sz="3200" dirty="0" err="1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Architectural</a:t>
            </a:r>
            <a:r>
              <a:rPr lang="it-IT" sz="3200" dirty="0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it-IT" sz="3200" dirty="0" err="1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components</a:t>
            </a:r>
            <a:r>
              <a:rPr lang="it-IT" sz="3200" dirty="0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: </a:t>
            </a:r>
            <a:r>
              <a:rPr lang="it-IT" sz="3200" dirty="0" err="1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dashboard</a:t>
            </a:r>
            <a:endParaRPr lang="it-IT" dirty="0">
              <a:solidFill>
                <a:srgbClr val="7F142A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161245" y="6359813"/>
            <a:ext cx="646590" cy="365125"/>
          </a:xfrm>
        </p:spPr>
        <p:txBody>
          <a:bodyPr/>
          <a:lstStyle/>
          <a:p>
            <a:fld id="{E0C751B5-631A-9242-B635-C18491BE6C62}" type="slidenum">
              <a:rPr lang="it-IT" smtClean="0"/>
              <a:pPr/>
              <a:t>22</a:t>
            </a:fld>
            <a:endParaRPr lang="it-IT" dirty="0"/>
          </a:p>
        </p:txBody>
      </p:sp>
      <p:sp>
        <p:nvSpPr>
          <p:cNvPr id="6" name="Segnaposto piè di pagina 3"/>
          <p:cNvSpPr txBox="1">
            <a:spLocks/>
          </p:cNvSpPr>
          <p:nvPr/>
        </p:nvSpPr>
        <p:spPr>
          <a:xfrm>
            <a:off x="746165" y="6356350"/>
            <a:ext cx="606829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lang="it-I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</a:rPr>
              <a:t>Metadata driven monitoring of electronic data capture </a:t>
            </a:r>
            <a:r>
              <a:rPr lang="en-US" sz="16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–  NTTS 2019</a:t>
            </a:r>
            <a:endParaRPr lang="en-US" sz="16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3" r="15082" b="20752"/>
          <a:stretch/>
        </p:blipFill>
        <p:spPr>
          <a:xfrm>
            <a:off x="1150124" y="3220995"/>
            <a:ext cx="6562814" cy="286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7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5" y="1127155"/>
            <a:ext cx="7170995" cy="983000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600"/>
              </a:spcBef>
              <a:spcAft>
                <a:spcPts val="1200"/>
              </a:spcAft>
              <a:buClr>
                <a:srgbClr val="7F142A"/>
              </a:buClr>
              <a:buFont typeface="Wingdings" panose="05000000000000000000" pitchFamily="2" charset="2"/>
              <a:buChar char="ü"/>
            </a:pPr>
            <a:r>
              <a:rPr lang="it-IT" sz="2400" b="1" dirty="0" err="1">
                <a:solidFill>
                  <a:srgbClr val="7F142A"/>
                </a:solidFill>
                <a:latin typeface="Calibri" panose="020F0502020204030204" pitchFamily="34" charset="0"/>
              </a:rPr>
              <a:t>Improved</a:t>
            </a:r>
            <a:r>
              <a:rPr lang="it-IT" sz="2400" b="1" dirty="0">
                <a:solidFill>
                  <a:srgbClr val="7F142A"/>
                </a:solidFill>
                <a:latin typeface="Calibri" panose="020F0502020204030204" pitchFamily="34" charset="0"/>
              </a:rPr>
              <a:t> </a:t>
            </a:r>
            <a:r>
              <a:rPr lang="it-IT" sz="2400" b="1" dirty="0" err="1">
                <a:solidFill>
                  <a:srgbClr val="7F142A"/>
                </a:solidFill>
                <a:latin typeface="Calibri" panose="020F0502020204030204" pitchFamily="34" charset="0"/>
              </a:rPr>
              <a:t>statistical</a:t>
            </a:r>
            <a:r>
              <a:rPr lang="it-IT" sz="2400" b="1" dirty="0">
                <a:solidFill>
                  <a:srgbClr val="7F142A"/>
                </a:solidFill>
                <a:latin typeface="Calibri" panose="020F0502020204030204" pitchFamily="34" charset="0"/>
              </a:rPr>
              <a:t> </a:t>
            </a:r>
            <a:r>
              <a:rPr lang="it-IT" sz="2400" b="1" dirty="0" err="1">
                <a:solidFill>
                  <a:srgbClr val="7F142A"/>
                </a:solidFill>
                <a:latin typeface="Calibri" panose="020F0502020204030204" pitchFamily="34" charset="0"/>
              </a:rPr>
              <a:t>capacity</a:t>
            </a:r>
            <a:r>
              <a:rPr lang="it-IT" sz="2400" b="1" dirty="0">
                <a:solidFill>
                  <a:srgbClr val="7F142A"/>
                </a:solidFill>
                <a:latin typeface="Calibri" panose="020F0502020204030204" pitchFamily="34" charset="0"/>
              </a:rPr>
              <a:t> of CSA </a:t>
            </a:r>
            <a:r>
              <a:rPr lang="it-IT" sz="24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in </a:t>
            </a:r>
            <a:r>
              <a:rPr lang="it-IT" sz="2400" dirty="0" err="1" smtClean="0">
                <a:solidFill>
                  <a:srgbClr val="404040"/>
                </a:solidFill>
                <a:latin typeface="Calibri" panose="020F0502020204030204" pitchFamily="34" charset="0"/>
              </a:rPr>
              <a:t>performing</a:t>
            </a:r>
            <a:r>
              <a:rPr lang="it-IT" sz="24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  <a:r>
              <a:rPr lang="it-IT" sz="2400" dirty="0" err="1" smtClean="0">
                <a:solidFill>
                  <a:srgbClr val="404040"/>
                </a:solidFill>
                <a:latin typeface="Calibri" panose="020F0502020204030204" pitchFamily="34" charset="0"/>
              </a:rPr>
              <a:t>census</a:t>
            </a:r>
            <a:r>
              <a:rPr lang="it-IT" sz="24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  <a:r>
              <a:rPr lang="it-IT" sz="2400" dirty="0" err="1" smtClean="0">
                <a:solidFill>
                  <a:srgbClr val="404040"/>
                </a:solidFill>
                <a:latin typeface="Calibri" panose="020F0502020204030204" pitchFamily="34" charset="0"/>
              </a:rPr>
              <a:t>survey</a:t>
            </a:r>
            <a:endParaRPr lang="en-US" sz="2400" dirty="0" smtClean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57200" y="274638"/>
            <a:ext cx="8229600" cy="73376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051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" dirty="0" smtClean="0"/>
              <a:t/>
            </a:r>
            <a:br>
              <a:rPr lang="it-IT" sz="400" dirty="0" smtClean="0"/>
            </a:br>
            <a:r>
              <a:rPr lang="it-IT" sz="3200" dirty="0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… a success story</a:t>
            </a:r>
            <a:endParaRPr lang="it-IT" dirty="0">
              <a:solidFill>
                <a:srgbClr val="7F142A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161245" y="6359813"/>
            <a:ext cx="646590" cy="365125"/>
          </a:xfrm>
        </p:spPr>
        <p:txBody>
          <a:bodyPr/>
          <a:lstStyle/>
          <a:p>
            <a:fld id="{E0C751B5-631A-9242-B635-C18491BE6C62}" type="slidenum">
              <a:rPr lang="it-IT" smtClean="0"/>
              <a:pPr/>
              <a:t>23</a:t>
            </a:fld>
            <a:endParaRPr lang="it-IT" dirty="0"/>
          </a:p>
        </p:txBody>
      </p:sp>
      <p:sp>
        <p:nvSpPr>
          <p:cNvPr id="6" name="Segnaposto piè di pagina 3"/>
          <p:cNvSpPr txBox="1">
            <a:spLocks/>
          </p:cNvSpPr>
          <p:nvPr/>
        </p:nvSpPr>
        <p:spPr>
          <a:xfrm>
            <a:off x="746165" y="6356350"/>
            <a:ext cx="606829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lang="it-I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</a:rPr>
              <a:t>Metadata driven monitoring of electronic data capture </a:t>
            </a:r>
            <a:r>
              <a:rPr lang="en-US" sz="16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–  NTTS 2019</a:t>
            </a:r>
            <a:endParaRPr lang="en-US" sz="16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2" y="4264534"/>
            <a:ext cx="2552557" cy="1914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33045" y="4406861"/>
            <a:ext cx="440248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ts val="600"/>
              </a:spcBef>
              <a:spcAft>
                <a:spcPts val="600"/>
              </a:spcAft>
              <a:buClr>
                <a:srgbClr val="7F142A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7F142A"/>
                </a:solidFill>
                <a:latin typeface="Calibri" panose="020F0502020204030204" pitchFamily="34" charset="0"/>
              </a:rPr>
              <a:t>Win-Win cooperation</a:t>
            </a:r>
          </a:p>
          <a:p>
            <a:pPr marL="342900" lvl="1" indent="-342900">
              <a:spcBef>
                <a:spcPts val="600"/>
              </a:spcBef>
              <a:buClr>
                <a:srgbClr val="7F142A"/>
              </a:buClr>
            </a:pP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</a:rPr>
              <a:t>Learning from each other how to build reusable solutions for different countries</a:t>
            </a:r>
            <a:endParaRPr lang="en-US" sz="24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33045" y="2098432"/>
            <a:ext cx="738965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ts val="600"/>
              </a:spcBef>
              <a:spcAft>
                <a:spcPts val="1200"/>
              </a:spcAft>
              <a:buClr>
                <a:srgbClr val="7F142A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7F142A"/>
                </a:solidFill>
                <a:latin typeface="Calibri" panose="020F0502020204030204" pitchFamily="34" charset="0"/>
              </a:rPr>
              <a:t>Sustainable goals achieved</a:t>
            </a:r>
          </a:p>
          <a:p>
            <a:pPr marL="742950" lvl="2" indent="-342900">
              <a:spcBef>
                <a:spcPts val="0"/>
              </a:spcBef>
              <a:buClr>
                <a:srgbClr val="7F142A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</a:rPr>
              <a:t>Census process standardization</a:t>
            </a:r>
          </a:p>
          <a:p>
            <a:pPr marL="742950" lvl="2" indent="-342900">
              <a:spcBef>
                <a:spcPts val="0"/>
              </a:spcBef>
              <a:buClr>
                <a:srgbClr val="7F142A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</a:rPr>
              <a:t>A set of tools that can be used/modified 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in 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</a:rPr>
              <a:t>several surveys by CSA staff</a:t>
            </a:r>
            <a:endParaRPr lang="it-IT" sz="24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marL="742950" lvl="2" indent="-342900">
              <a:spcBef>
                <a:spcPts val="0"/>
              </a:spcBef>
              <a:buClr>
                <a:srgbClr val="7F142A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</a:rPr>
              <a:t>Easy software enhancements over the time</a:t>
            </a:r>
            <a:endParaRPr lang="it-IT" sz="24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92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2752027" y="1124132"/>
            <a:ext cx="3171174" cy="97128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051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" dirty="0" smtClean="0"/>
              <a:t/>
            </a:r>
            <a:br>
              <a:rPr lang="it-IT" sz="400" dirty="0" smtClean="0"/>
            </a:br>
            <a:r>
              <a:rPr lang="it-IT" sz="4400" dirty="0" err="1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Thank</a:t>
            </a:r>
            <a:r>
              <a:rPr lang="it-IT" sz="4400" dirty="0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it-IT" sz="4400" dirty="0" err="1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you</a:t>
            </a:r>
            <a:r>
              <a:rPr lang="it-IT" sz="4400" dirty="0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!</a:t>
            </a:r>
            <a:endParaRPr lang="it-IT" sz="4400" dirty="0">
              <a:solidFill>
                <a:srgbClr val="7F142A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161245" y="6359813"/>
            <a:ext cx="646590" cy="365125"/>
          </a:xfrm>
        </p:spPr>
        <p:txBody>
          <a:bodyPr/>
          <a:lstStyle/>
          <a:p>
            <a:fld id="{E0C751B5-631A-9242-B635-C18491BE6C62}" type="slidenum">
              <a:rPr lang="it-IT" smtClean="0"/>
              <a:pPr/>
              <a:t>24</a:t>
            </a:fld>
            <a:endParaRPr lang="it-IT" dirty="0"/>
          </a:p>
        </p:txBody>
      </p:sp>
      <p:sp>
        <p:nvSpPr>
          <p:cNvPr id="5" name="Segnaposto piè di pagina 3"/>
          <p:cNvSpPr txBox="1">
            <a:spLocks/>
          </p:cNvSpPr>
          <p:nvPr/>
        </p:nvSpPr>
        <p:spPr>
          <a:xfrm>
            <a:off x="593765" y="6356350"/>
            <a:ext cx="606829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lang="it-I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</a:rPr>
              <a:t>Generalized Process for Business Statistics – </a:t>
            </a:r>
            <a:r>
              <a:rPr lang="en-US" sz="16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SORS, </a:t>
            </a:r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</a:rPr>
              <a:t>6</a:t>
            </a:r>
            <a:r>
              <a:rPr lang="en-US" sz="16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/11/2017</a:t>
            </a:r>
            <a:endParaRPr lang="en-US" sz="16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477" y="1952363"/>
            <a:ext cx="14382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2646063" y="4897609"/>
            <a:ext cx="3383103" cy="5578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051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mbruno@istat.it</a:t>
            </a:r>
            <a:endParaRPr lang="it-IT" sz="2800" dirty="0">
              <a:solidFill>
                <a:srgbClr val="7F142A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93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161245" y="6359813"/>
            <a:ext cx="646590" cy="365125"/>
          </a:xfrm>
        </p:spPr>
        <p:txBody>
          <a:bodyPr/>
          <a:lstStyle/>
          <a:p>
            <a:fld id="{E0C751B5-631A-9242-B635-C18491BE6C62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090927" y="366132"/>
            <a:ext cx="6305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F142A"/>
                </a:solidFill>
                <a:latin typeface="Calibri" panose="020F0502020204030204" pitchFamily="34" charset="0"/>
              </a:rPr>
              <a:t>The Italian support to the 4</a:t>
            </a:r>
            <a:r>
              <a:rPr lang="en-US" sz="2400" baseline="30000" dirty="0">
                <a:solidFill>
                  <a:srgbClr val="7F142A"/>
                </a:solidFill>
                <a:latin typeface="Calibri" panose="020F0502020204030204" pitchFamily="34" charset="0"/>
              </a:rPr>
              <a:t>th</a:t>
            </a:r>
            <a:r>
              <a:rPr lang="en-US" sz="2400" dirty="0">
                <a:solidFill>
                  <a:srgbClr val="7F142A"/>
                </a:solidFill>
                <a:latin typeface="Calibri" panose="020F0502020204030204" pitchFamily="34" charset="0"/>
              </a:rPr>
              <a:t> Ethiopian Population and Housing Census - 1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69" y="489420"/>
            <a:ext cx="1087814" cy="54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Segnaposto piè di pagina 3"/>
          <p:cNvSpPr txBox="1">
            <a:spLocks/>
          </p:cNvSpPr>
          <p:nvPr/>
        </p:nvSpPr>
        <p:spPr>
          <a:xfrm>
            <a:off x="746165" y="6356350"/>
            <a:ext cx="606829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lang="it-I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</a:rPr>
              <a:t>Metadata driven monitoring of electronic data capture </a:t>
            </a:r>
            <a:r>
              <a:rPr lang="en-US" sz="16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–  NTTS 2019</a:t>
            </a:r>
            <a:endParaRPr lang="en-US" sz="16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Picture 2" descr="C:\Users\UTENTE\Desktop\ethiopi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0"/>
          <a:stretch/>
        </p:blipFill>
        <p:spPr bwMode="auto">
          <a:xfrm>
            <a:off x="543696" y="1533042"/>
            <a:ext cx="3822359" cy="347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810" y="5207680"/>
            <a:ext cx="930592" cy="35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" name="Tabel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520391"/>
              </p:ext>
            </p:extLst>
          </p:nvPr>
        </p:nvGraphicFramePr>
        <p:xfrm>
          <a:off x="4530810" y="1533041"/>
          <a:ext cx="4176584" cy="349945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61569"/>
                <a:gridCol w="662206"/>
                <a:gridCol w="1652809"/>
              </a:tblGrid>
              <a:tr h="317162">
                <a:tc gridSpan="3">
                  <a:txBody>
                    <a:bodyPr/>
                    <a:lstStyle/>
                    <a:p>
                      <a:r>
                        <a:rPr lang="it-IT" sz="1600" dirty="0" err="1" smtClean="0"/>
                        <a:t>Ethiopia</a:t>
                      </a:r>
                      <a:r>
                        <a:rPr lang="it-IT" sz="1600" dirty="0" smtClean="0"/>
                        <a:t> - </a:t>
                      </a:r>
                      <a:r>
                        <a:rPr lang="it-IT" sz="1600" dirty="0" err="1" smtClean="0"/>
                        <a:t>Summary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statistics</a:t>
                      </a:r>
                      <a:endParaRPr lang="it-IT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2371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Region</a:t>
                      </a:r>
                      <a:r>
                        <a:rPr lang="it-IT" sz="1400" dirty="0" smtClean="0"/>
                        <a:t>	</a:t>
                      </a:r>
                      <a:endParaRPr lang="it-IT" sz="1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Eastern</a:t>
                      </a:r>
                      <a:r>
                        <a:rPr lang="it-IT" sz="1400" dirty="0" smtClean="0"/>
                        <a:t> Africa	 </a:t>
                      </a:r>
                      <a:endParaRPr lang="it-IT" sz="1400" dirty="0" smtClean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403654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Capital city	</a:t>
                      </a:r>
                      <a:endParaRPr lang="it-IT" sz="1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	</a:t>
                      </a:r>
                      <a:endParaRPr lang="it-IT" sz="1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Addis </a:t>
                      </a:r>
                      <a:r>
                        <a:rPr lang="it-IT" sz="1400" dirty="0" err="1" smtClean="0"/>
                        <a:t>Ababa</a:t>
                      </a:r>
                      <a:endParaRPr lang="it-IT" sz="1400" dirty="0" smtClean="0"/>
                    </a:p>
                  </a:txBody>
                  <a:tcPr anchor="ctr"/>
                </a:tc>
              </a:tr>
              <a:tr h="39541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 smtClean="0"/>
                        <a:t>Surface</a:t>
                      </a:r>
                      <a:r>
                        <a:rPr lang="it-IT" sz="1400" dirty="0" smtClean="0"/>
                        <a:t> area (</a:t>
                      </a:r>
                      <a:r>
                        <a:rPr lang="it-IT" sz="1400" dirty="0" err="1" smtClean="0"/>
                        <a:t>sq</a:t>
                      </a:r>
                      <a:r>
                        <a:rPr lang="it-IT" sz="1400" dirty="0" smtClean="0"/>
                        <a:t> km)</a:t>
                      </a:r>
                      <a:endParaRPr lang="it-IT" sz="1400" dirty="0" smtClean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2015	</a:t>
                      </a:r>
                      <a:endParaRPr lang="it-IT" sz="1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1.104.300</a:t>
                      </a:r>
                      <a:endParaRPr lang="it-IT" sz="1400" dirty="0" smtClean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617838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Population</a:t>
                      </a:r>
                      <a:r>
                        <a:rPr lang="it-IT" sz="1400" dirty="0" smtClean="0"/>
                        <a:t> </a:t>
                      </a:r>
                    </a:p>
                    <a:p>
                      <a:r>
                        <a:rPr lang="it-IT" sz="1400" dirty="0" smtClean="0"/>
                        <a:t>(</a:t>
                      </a:r>
                      <a:r>
                        <a:rPr lang="it-IT" sz="1400" dirty="0" err="1" smtClean="0"/>
                        <a:t>projected</a:t>
                      </a:r>
                      <a:r>
                        <a:rPr lang="it-IT" sz="1400" dirty="0" smtClean="0"/>
                        <a:t> estimate)</a:t>
                      </a:r>
                      <a:endParaRPr lang="it-IT" sz="1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2017	</a:t>
                      </a:r>
                      <a:endParaRPr lang="it-IT" sz="1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104.957.000</a:t>
                      </a:r>
                      <a:endParaRPr lang="it-IT" sz="1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85673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GDP: Gross domestic product (million current US$)</a:t>
                      </a:r>
                      <a:endParaRPr lang="it-IT" sz="1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2017	</a:t>
                      </a:r>
                      <a:endParaRPr lang="it-IT" sz="1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59.917</a:t>
                      </a:r>
                    </a:p>
                  </a:txBody>
                  <a:tcPr anchor="ctr"/>
                </a:tc>
              </a:tr>
              <a:tr h="3171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GDP growth rate (annual %)	</a:t>
                      </a:r>
                      <a:endParaRPr lang="it-IT" sz="1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2017	</a:t>
                      </a:r>
                      <a:endParaRPr lang="it-IT" sz="1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9,6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Rettangolo 1"/>
          <p:cNvSpPr/>
          <p:nvPr/>
        </p:nvSpPr>
        <p:spPr>
          <a:xfrm>
            <a:off x="4436075" y="2999484"/>
            <a:ext cx="4366054" cy="699305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788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161245" y="6359813"/>
            <a:ext cx="646590" cy="365125"/>
          </a:xfrm>
        </p:spPr>
        <p:txBody>
          <a:bodyPr/>
          <a:lstStyle/>
          <a:p>
            <a:fld id="{E0C751B5-631A-9242-B635-C18491BE6C62}" type="slidenum">
              <a:rPr lang="it-IT" smtClean="0"/>
              <a:pPr/>
              <a:t>4</a:t>
            </a:fld>
            <a:endParaRPr lang="it-IT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69" y="489420"/>
            <a:ext cx="1087814" cy="54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Segnaposto piè di pagina 3"/>
          <p:cNvSpPr txBox="1">
            <a:spLocks/>
          </p:cNvSpPr>
          <p:nvPr/>
        </p:nvSpPr>
        <p:spPr>
          <a:xfrm>
            <a:off x="746165" y="6356350"/>
            <a:ext cx="606829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lang="it-I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</a:rPr>
              <a:t>Metadata driven monitoring of electronic data capture </a:t>
            </a:r>
            <a:r>
              <a:rPr lang="en-US" sz="16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–  NTTS 2019</a:t>
            </a:r>
            <a:endParaRPr lang="en-US" sz="16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176291"/>
              </p:ext>
            </p:extLst>
          </p:nvPr>
        </p:nvGraphicFramePr>
        <p:xfrm>
          <a:off x="931735" y="1337812"/>
          <a:ext cx="7199592" cy="442290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91425"/>
                <a:gridCol w="1959389"/>
                <a:gridCol w="1442493"/>
                <a:gridCol w="2306285"/>
              </a:tblGrid>
              <a:tr h="506228">
                <a:tc gridSpan="4"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Capacity building in statistics – Population Census Project</a:t>
                      </a:r>
                      <a:endParaRPr lang="it-IT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737368"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latin typeface="Calibri" panose="020F0502020204030204" pitchFamily="34" charset="0"/>
                        </a:rPr>
                        <a:t>Financing</a:t>
                      </a:r>
                      <a:r>
                        <a:rPr lang="it-IT" sz="1400" baseline="0" dirty="0" smtClean="0">
                          <a:latin typeface="Calibri" panose="020F0502020204030204" pitchFamily="34" charset="0"/>
                        </a:rPr>
                        <a:t> Body</a:t>
                      </a:r>
                      <a:endParaRPr lang="it-IT" sz="14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latin typeface="Calibri" panose="020F0502020204030204" pitchFamily="34" charset="0"/>
                        </a:rPr>
                        <a:t>Italian</a:t>
                      </a:r>
                      <a:r>
                        <a:rPr lang="it-IT" sz="1400" baseline="0" dirty="0" smtClean="0">
                          <a:latin typeface="Calibri" panose="020F0502020204030204" pitchFamily="34" charset="0"/>
                        </a:rPr>
                        <a:t> Agency for </a:t>
                      </a:r>
                      <a:r>
                        <a:rPr lang="it-IT" sz="1400" baseline="0" dirty="0" err="1" smtClean="0">
                          <a:latin typeface="Calibri" panose="020F0502020204030204" pitchFamily="34" charset="0"/>
                        </a:rPr>
                        <a:t>development</a:t>
                      </a:r>
                      <a:r>
                        <a:rPr lang="it-IT" sz="1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400" baseline="0" dirty="0" err="1" smtClean="0">
                          <a:latin typeface="Calibri" panose="020F0502020204030204" pitchFamily="34" charset="0"/>
                        </a:rPr>
                        <a:t>Cooperation</a:t>
                      </a:r>
                      <a:endParaRPr lang="it-IT" sz="1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latin typeface="Calibri" panose="020F0502020204030204" pitchFamily="34" charset="0"/>
                        </a:rPr>
                        <a:t>Implementation</a:t>
                      </a:r>
                      <a:r>
                        <a:rPr lang="it-IT" sz="1400" dirty="0" smtClean="0">
                          <a:latin typeface="Calibri" panose="020F0502020204030204" pitchFamily="34" charset="0"/>
                        </a:rPr>
                        <a:t> Agency</a:t>
                      </a:r>
                      <a:endParaRPr lang="it-IT" sz="14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600" baseline="0" dirty="0" err="1" smtClean="0">
                          <a:latin typeface="Calibri" panose="020F0502020204030204" pitchFamily="34" charset="0"/>
                        </a:rPr>
                        <a:t>Italian</a:t>
                      </a:r>
                      <a:r>
                        <a:rPr lang="it-IT" sz="1600" baseline="0" dirty="0" smtClean="0">
                          <a:latin typeface="Calibri" panose="020F0502020204030204" pitchFamily="34" charset="0"/>
                        </a:rPr>
                        <a:t> National </a:t>
                      </a:r>
                      <a:r>
                        <a:rPr lang="it-IT" sz="1600" baseline="0" dirty="0" err="1" smtClean="0">
                          <a:latin typeface="Calibri" panose="020F0502020204030204" pitchFamily="34" charset="0"/>
                        </a:rPr>
                        <a:t>Institute</a:t>
                      </a:r>
                      <a:r>
                        <a:rPr lang="it-IT" sz="1600" baseline="0" dirty="0" smtClean="0">
                          <a:latin typeface="Calibri" panose="020F0502020204030204" pitchFamily="34" charset="0"/>
                        </a:rPr>
                        <a:t> of </a:t>
                      </a:r>
                      <a:r>
                        <a:rPr lang="it-IT" sz="1600" baseline="0" dirty="0" err="1" smtClean="0">
                          <a:latin typeface="Calibri" panose="020F0502020204030204" pitchFamily="34" charset="0"/>
                        </a:rPr>
                        <a:t>Statistics</a:t>
                      </a:r>
                      <a:endParaRPr lang="it-IT" sz="16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554488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Calibri" panose="020F0502020204030204" pitchFamily="34" charset="0"/>
                        </a:rPr>
                        <a:t>Partner</a:t>
                      </a:r>
                      <a:r>
                        <a:rPr lang="it-IT" sz="1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400" baseline="0" dirty="0" err="1" smtClean="0">
                          <a:latin typeface="Calibri" panose="020F0502020204030204" pitchFamily="34" charset="0"/>
                        </a:rPr>
                        <a:t>Institution</a:t>
                      </a:r>
                      <a:r>
                        <a:rPr lang="it-IT" sz="1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endParaRPr lang="it-IT" sz="1400" b="1" dirty="0" smtClean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it-IT" sz="1400" kern="1200" dirty="0" smtClean="0">
                          <a:latin typeface="Calibri" panose="020F0502020204030204" pitchFamily="34" charset="0"/>
                        </a:rPr>
                        <a:t>                   Central Statistical Agency (CSA)</a:t>
                      </a:r>
                      <a:endParaRPr lang="it-IT" sz="14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2170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t-IT" sz="1400" kern="1200" dirty="0" err="1" smtClean="0">
                          <a:latin typeface="Calibri" panose="020F0502020204030204" pitchFamily="34" charset="0"/>
                        </a:rPr>
                        <a:t>Starting</a:t>
                      </a:r>
                      <a:r>
                        <a:rPr lang="it-IT" sz="1400" kern="1200" dirty="0" smtClean="0">
                          <a:latin typeface="Calibri" panose="020F0502020204030204" pitchFamily="34" charset="0"/>
                        </a:rPr>
                        <a:t> date</a:t>
                      </a:r>
                      <a:endParaRPr lang="it-IT" sz="1400" b="1" kern="120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t-IT" sz="1400" kern="1200" baseline="0" dirty="0" err="1" smtClean="0">
                          <a:latin typeface="Calibri" panose="020F0502020204030204" pitchFamily="34" charset="0"/>
                        </a:rPr>
                        <a:t>June</a:t>
                      </a:r>
                      <a:r>
                        <a:rPr lang="it-IT" sz="1400" kern="1200" baseline="0" dirty="0" smtClean="0">
                          <a:latin typeface="Calibri" panose="020F0502020204030204" pitchFamily="34" charset="0"/>
                        </a:rPr>
                        <a:t> 2016</a:t>
                      </a:r>
                      <a:endParaRPr lang="it-IT" sz="1400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t-IT" sz="1400" kern="1200" dirty="0" err="1" smtClean="0">
                          <a:latin typeface="Calibri" panose="020F0502020204030204" pitchFamily="34" charset="0"/>
                        </a:rPr>
                        <a:t>Duration</a:t>
                      </a:r>
                      <a:endParaRPr lang="it-IT" sz="1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t-IT" sz="1600" kern="1200" baseline="0" dirty="0" smtClean="0">
                          <a:latin typeface="Calibri" panose="020F0502020204030204" pitchFamily="34" charset="0"/>
                        </a:rPr>
                        <a:t>24 </a:t>
                      </a:r>
                      <a:r>
                        <a:rPr lang="it-IT" sz="1600" kern="1200" baseline="0" dirty="0" err="1" smtClean="0">
                          <a:latin typeface="Calibri" panose="020F0502020204030204" pitchFamily="34" charset="0"/>
                        </a:rPr>
                        <a:t>months</a:t>
                      </a:r>
                      <a:endParaRPr lang="it-IT" sz="1600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32000"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latin typeface="Calibri" panose="020F0502020204030204" pitchFamily="34" charset="0"/>
                        </a:rPr>
                        <a:t>Overall</a:t>
                      </a:r>
                      <a:r>
                        <a:rPr lang="it-IT" sz="140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400" dirty="0" err="1" smtClean="0">
                          <a:latin typeface="Calibri" panose="020F0502020204030204" pitchFamily="34" charset="0"/>
                        </a:rPr>
                        <a:t>objective</a:t>
                      </a:r>
                      <a:endParaRPr lang="it-IT" sz="1400" dirty="0" smtClean="0">
                        <a:latin typeface="Calibri" panose="020F0502020204030204" pitchFamily="34" charset="0"/>
                      </a:endParaRPr>
                    </a:p>
                    <a:p>
                      <a:endParaRPr lang="it-IT" sz="14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200" baseline="0" dirty="0" smtClean="0">
                          <a:latin typeface="Calibri" panose="020F0502020204030204" pitchFamily="34" charset="0"/>
                        </a:rPr>
                        <a:t>To contribute to </a:t>
                      </a:r>
                      <a:r>
                        <a:rPr lang="en-US" sz="1400" b="1" kern="1200" baseline="0" dirty="0" smtClean="0">
                          <a:latin typeface="Calibri" panose="020F0502020204030204" pitchFamily="34" charset="0"/>
                        </a:rPr>
                        <a:t>the improvement of the statistical information available in Ethiopia</a:t>
                      </a:r>
                      <a:r>
                        <a:rPr lang="en-US" sz="1400" kern="1200" baseline="0" dirty="0" smtClean="0">
                          <a:latin typeface="Calibri" panose="020F0502020204030204" pitchFamily="34" charset="0"/>
                        </a:rPr>
                        <a:t> through the implementation of the 4</a:t>
                      </a:r>
                      <a:r>
                        <a:rPr lang="en-US" sz="1400" kern="1200" baseline="30000" dirty="0" smtClean="0"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400" kern="1200" baseline="0" dirty="0" smtClean="0">
                          <a:latin typeface="Calibri" panose="020F0502020204030204" pitchFamily="34" charset="0"/>
                        </a:rPr>
                        <a:t> Population and Housing Census that will make available updated information on the structure and composition of the Ethiopian population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latin typeface="Calibri" panose="020F0502020204030204" pitchFamily="34" charset="0"/>
                        </a:rPr>
                        <a:t>Main</a:t>
                      </a:r>
                      <a:r>
                        <a:rPr lang="it-IT" sz="1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400" baseline="0" dirty="0" err="1" smtClean="0">
                          <a:latin typeface="Calibri" panose="020F0502020204030204" pitchFamily="34" charset="0"/>
                        </a:rPr>
                        <a:t>e</a:t>
                      </a:r>
                      <a:r>
                        <a:rPr lang="it-IT" sz="1400" dirty="0" err="1" smtClean="0">
                          <a:latin typeface="Calibri" panose="020F0502020204030204" pitchFamily="34" charset="0"/>
                        </a:rPr>
                        <a:t>xpected</a:t>
                      </a:r>
                      <a:r>
                        <a:rPr lang="it-IT" sz="140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400" dirty="0" err="1" smtClean="0">
                          <a:latin typeface="Calibri" panose="020F0502020204030204" pitchFamily="34" charset="0"/>
                        </a:rPr>
                        <a:t>results</a:t>
                      </a:r>
                      <a:r>
                        <a:rPr lang="it-IT" sz="1400" dirty="0" smtClean="0">
                          <a:latin typeface="Calibri" panose="020F0502020204030204" pitchFamily="34" charset="0"/>
                        </a:rPr>
                        <a:t>/</a:t>
                      </a:r>
                    </a:p>
                    <a:p>
                      <a:r>
                        <a:rPr lang="it-IT" sz="1400" dirty="0" smtClean="0"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it-IT" sz="1400" dirty="0" err="1" smtClean="0">
                          <a:latin typeface="Calibri" panose="020F0502020204030204" pitchFamily="34" charset="0"/>
                        </a:rPr>
                        <a:t>activities</a:t>
                      </a:r>
                      <a:r>
                        <a:rPr lang="it-IT" sz="1400" dirty="0" smtClean="0">
                          <a:latin typeface="Calibri" panose="020F0502020204030204" pitchFamily="34" charset="0"/>
                        </a:rPr>
                        <a:t>)</a:t>
                      </a:r>
                      <a:endParaRPr lang="it-IT" sz="14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 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reinforce the statistical capacity of CSA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through the increase of the average professional level and qualifications of the staff involved in the PHC preparation.</a:t>
                      </a:r>
                    </a:p>
                    <a:p>
                      <a:pPr mar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Technical assistance and training for improving the Census Methodology, setting up a System for data collection monitoring, Data center configuration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683" y="1412620"/>
            <a:ext cx="1114562" cy="34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\\192.168.100.2\MWebSShare\newcsaweb\images\csa-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4734" y="2633742"/>
            <a:ext cx="554736" cy="4437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CasellaDiTesto 12"/>
          <p:cNvSpPr txBox="1"/>
          <p:nvPr/>
        </p:nvSpPr>
        <p:spPr>
          <a:xfrm>
            <a:off x="2090927" y="366132"/>
            <a:ext cx="6305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F142A"/>
                </a:solidFill>
                <a:latin typeface="Calibri" panose="020F0502020204030204" pitchFamily="34" charset="0"/>
              </a:rPr>
              <a:t>The Italian support to the 4</a:t>
            </a:r>
            <a:r>
              <a:rPr lang="en-US" sz="2400" baseline="30000" dirty="0">
                <a:solidFill>
                  <a:srgbClr val="7F142A"/>
                </a:solidFill>
                <a:latin typeface="Calibri" panose="020F0502020204030204" pitchFamily="34" charset="0"/>
              </a:rPr>
              <a:t>th</a:t>
            </a:r>
            <a:r>
              <a:rPr lang="en-US" sz="2400" dirty="0">
                <a:solidFill>
                  <a:srgbClr val="7F142A"/>
                </a:solidFill>
                <a:latin typeface="Calibri" panose="020F0502020204030204" pitchFamily="34" charset="0"/>
              </a:rPr>
              <a:t> Ethiopian Population and Housing Census - </a:t>
            </a:r>
            <a:r>
              <a:rPr lang="en-US" sz="2400" dirty="0" smtClean="0">
                <a:solidFill>
                  <a:srgbClr val="7F142A"/>
                </a:solidFill>
                <a:latin typeface="Calibri" panose="020F0502020204030204" pitchFamily="34" charset="0"/>
              </a:rPr>
              <a:t>2</a:t>
            </a:r>
            <a:endParaRPr lang="en-US" sz="2400" dirty="0">
              <a:solidFill>
                <a:srgbClr val="7F142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10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161245" y="6359813"/>
            <a:ext cx="646590" cy="365125"/>
          </a:xfrm>
        </p:spPr>
        <p:txBody>
          <a:bodyPr/>
          <a:lstStyle/>
          <a:p>
            <a:fld id="{E0C751B5-631A-9242-B635-C18491BE6C62}" type="slidenum">
              <a:rPr lang="it-IT" smtClean="0"/>
              <a:pPr/>
              <a:t>5</a:t>
            </a:fld>
            <a:endParaRPr lang="it-IT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69" y="489420"/>
            <a:ext cx="1087814" cy="54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Segnaposto piè di pagina 3"/>
          <p:cNvSpPr txBox="1">
            <a:spLocks/>
          </p:cNvSpPr>
          <p:nvPr/>
        </p:nvSpPr>
        <p:spPr>
          <a:xfrm>
            <a:off x="746165" y="6356350"/>
            <a:ext cx="606829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lang="it-I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</a:rPr>
              <a:t>Metadata driven monitoring of electronic data capture </a:t>
            </a:r>
            <a:r>
              <a:rPr lang="en-US" sz="16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–  NTTS 2019</a:t>
            </a:r>
            <a:endParaRPr lang="en-US" sz="16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402357"/>
              </p:ext>
            </p:extLst>
          </p:nvPr>
        </p:nvGraphicFramePr>
        <p:xfrm>
          <a:off x="931735" y="1337812"/>
          <a:ext cx="7199592" cy="404973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25649"/>
                <a:gridCol w="5173943"/>
              </a:tblGrid>
              <a:tr h="506228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Capacity building in statistics – Population Census Project</a:t>
                      </a:r>
                      <a:endParaRPr lang="it-IT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965063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Coordination with other Partners / Agencies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UNFPA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DIFID / ONS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USAID / US Census Bureau</a:t>
                      </a:r>
                    </a:p>
                  </a:txBody>
                  <a:tcPr anchor="ctr"/>
                </a:tc>
              </a:tr>
              <a:tr h="682505">
                <a:tc>
                  <a:txBody>
                    <a:bodyPr/>
                    <a:lstStyle/>
                    <a:p>
                      <a:r>
                        <a:rPr lang="it-IT" sz="1400" kern="1200" baseline="0" dirty="0" err="1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Resources</a:t>
                      </a:r>
                      <a:endParaRPr lang="it-IT" sz="1400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Istat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provided technical assistance, training on the job and statistical training addressed to CSA staff for a total of 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 working weeks</a:t>
                      </a:r>
                    </a:p>
                  </a:txBody>
                  <a:tcPr anchor="ctr"/>
                </a:tc>
              </a:tr>
              <a:tr h="1895938">
                <a:tc>
                  <a:txBody>
                    <a:bodyPr/>
                    <a:lstStyle/>
                    <a:p>
                      <a:r>
                        <a:rPr lang="it-IT" sz="1400" kern="1200" baseline="0" dirty="0" err="1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Main</a:t>
                      </a:r>
                      <a:r>
                        <a:rPr lang="it-IT" sz="140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kern="1200" baseline="0" dirty="0" err="1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deliverables</a:t>
                      </a:r>
                      <a:endParaRPr lang="it-IT" sz="1400" kern="1200" baseline="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kern="1200" baseline="0" dirty="0" smtClean="0">
                          <a:latin typeface="Calibri" panose="020F0502020204030204" pitchFamily="34" charset="0"/>
                        </a:rPr>
                        <a:t>Web based monitoring system (</a:t>
                      </a:r>
                      <a:r>
                        <a:rPr lang="en-US" sz="1400" b="1" kern="1200" baseline="0" dirty="0" err="1" smtClean="0">
                          <a:latin typeface="Calibri" panose="020F0502020204030204" pitchFamily="34" charset="0"/>
                        </a:rPr>
                        <a:t>CSPro</a:t>
                      </a:r>
                      <a:r>
                        <a:rPr lang="en-US" sz="1400" b="1" kern="1200" baseline="0" dirty="0" smtClean="0">
                          <a:latin typeface="Calibri" panose="020F0502020204030204" pitchFamily="34" charset="0"/>
                        </a:rPr>
                        <a:t> Dashboard) fully integrated (via CSPro2sql software) with the primary data collection system</a:t>
                      </a:r>
                      <a:endParaRPr lang="en-US" sz="1400" kern="1200" baseline="0" dirty="0" smtClean="0">
                        <a:latin typeface="Calibri" panose="020F0502020204030204" pitchFamily="34" charset="0"/>
                      </a:endParaRPr>
                    </a:p>
                    <a:p>
                      <a:pPr marL="0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200" baseline="0" dirty="0" smtClean="0">
                          <a:latin typeface="Calibri" panose="020F0502020204030204" pitchFamily="34" charset="0"/>
                        </a:rPr>
                        <a:t>CSPro2sql &amp; Dashboard User Guide;</a:t>
                      </a:r>
                    </a:p>
                    <a:p>
                      <a:pPr marL="0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200" baseline="0" dirty="0" smtClean="0">
                          <a:latin typeface="Calibri" panose="020F0502020204030204" pitchFamily="34" charset="0"/>
                        </a:rPr>
                        <a:t>Prototype of a web-based application for record linkage;</a:t>
                      </a:r>
                    </a:p>
                    <a:p>
                      <a:pPr marL="0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200" baseline="0" dirty="0" smtClean="0">
                          <a:latin typeface="Calibri" panose="020F0502020204030204" pitchFamily="34" charset="0"/>
                        </a:rPr>
                        <a:t>Guidelines for the design and implementation of the                      Post-Enumeration Survey in Ethiopia (including instructions for the use of the Web-based application for record linkage).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683" y="1412620"/>
            <a:ext cx="1114562" cy="34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2090927" y="366132"/>
            <a:ext cx="6305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F142A"/>
                </a:solidFill>
                <a:latin typeface="Calibri" panose="020F0502020204030204" pitchFamily="34" charset="0"/>
              </a:rPr>
              <a:t>The Italian support to the 4</a:t>
            </a:r>
            <a:r>
              <a:rPr lang="en-US" sz="2400" baseline="30000" dirty="0">
                <a:solidFill>
                  <a:srgbClr val="7F142A"/>
                </a:solidFill>
                <a:latin typeface="Calibri" panose="020F0502020204030204" pitchFamily="34" charset="0"/>
              </a:rPr>
              <a:t>th</a:t>
            </a:r>
            <a:r>
              <a:rPr lang="en-US" sz="2400" dirty="0">
                <a:solidFill>
                  <a:srgbClr val="7F142A"/>
                </a:solidFill>
                <a:latin typeface="Calibri" panose="020F0502020204030204" pitchFamily="34" charset="0"/>
              </a:rPr>
              <a:t> Ethiopian Population and Housing Census - </a:t>
            </a:r>
            <a:r>
              <a:rPr lang="en-US" sz="2400" dirty="0" smtClean="0">
                <a:solidFill>
                  <a:srgbClr val="7F142A"/>
                </a:solidFill>
                <a:latin typeface="Calibri" panose="020F0502020204030204" pitchFamily="34" charset="0"/>
              </a:rPr>
              <a:t>3</a:t>
            </a:r>
            <a:endParaRPr lang="en-US" sz="2400" dirty="0">
              <a:solidFill>
                <a:srgbClr val="7F142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11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161245" y="6359813"/>
            <a:ext cx="646590" cy="365125"/>
          </a:xfrm>
        </p:spPr>
        <p:txBody>
          <a:bodyPr/>
          <a:lstStyle/>
          <a:p>
            <a:fld id="{E0C751B5-631A-9242-B635-C18491BE6C62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17" name="Segnaposto piè di pagina 3"/>
          <p:cNvSpPr txBox="1">
            <a:spLocks/>
          </p:cNvSpPr>
          <p:nvPr/>
        </p:nvSpPr>
        <p:spPr>
          <a:xfrm>
            <a:off x="746165" y="6356350"/>
            <a:ext cx="606829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lang="it-I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</a:rPr>
              <a:t>Metadata driven monitoring of electronic data capture </a:t>
            </a:r>
            <a:r>
              <a:rPr lang="en-US" sz="16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–  NTTS 2019</a:t>
            </a:r>
            <a:endParaRPr lang="en-US" sz="16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722173" y="2106017"/>
            <a:ext cx="567998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600" dirty="0">
                <a:solidFill>
                  <a:srgbClr val="7F142A"/>
                </a:solidFill>
                <a:latin typeface="Calibri" panose="020F0502020204030204" pitchFamily="34" charset="0"/>
              </a:rPr>
              <a:t>Data collection </a:t>
            </a:r>
            <a:r>
              <a:rPr lang="en-US" sz="3600" dirty="0" smtClean="0">
                <a:solidFill>
                  <a:srgbClr val="7F142A"/>
                </a:solidFill>
                <a:latin typeface="Calibri" panose="020F0502020204030204" pitchFamily="34" charset="0"/>
              </a:rPr>
              <a:t>process:</a:t>
            </a:r>
            <a:endParaRPr lang="en-US" sz="3600" dirty="0">
              <a:solidFill>
                <a:srgbClr val="7F142A"/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24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600" dirty="0" err="1" smtClean="0">
                <a:solidFill>
                  <a:srgbClr val="7F142A"/>
                </a:solidFill>
                <a:latin typeface="Calibri" panose="020F0502020204030204" pitchFamily="34" charset="0"/>
              </a:rPr>
              <a:t>CSPro</a:t>
            </a:r>
            <a:r>
              <a:rPr lang="en-US" sz="3600" dirty="0" smtClean="0">
                <a:solidFill>
                  <a:srgbClr val="7F142A"/>
                </a:solidFill>
                <a:latin typeface="Calibri" panose="020F0502020204030204" pitchFamily="34" charset="0"/>
              </a:rPr>
              <a:t> 7 &amp; Dashboard</a:t>
            </a:r>
            <a:endParaRPr lang="en-US" sz="3600" dirty="0">
              <a:solidFill>
                <a:srgbClr val="7F142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04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57200" y="274638"/>
            <a:ext cx="8229600" cy="73376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051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" dirty="0" smtClean="0"/>
              <a:t/>
            </a:r>
            <a:br>
              <a:rPr lang="it-IT" sz="400" dirty="0" smtClean="0"/>
            </a:br>
            <a:r>
              <a:rPr lang="en-US" sz="3200" dirty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Census </a:t>
            </a:r>
            <a:r>
              <a:rPr lang="en-US" sz="3200" dirty="0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data collection process </a:t>
            </a:r>
            <a:r>
              <a:rPr lang="en-US" sz="3200" dirty="0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- </a:t>
            </a:r>
            <a:r>
              <a:rPr lang="en-US" sz="3200" dirty="0" err="1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CSPro</a:t>
            </a:r>
            <a:r>
              <a:rPr lang="en-US" sz="3200" dirty="0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 7</a:t>
            </a:r>
            <a:endParaRPr lang="it-IT" sz="3200" dirty="0">
              <a:solidFill>
                <a:srgbClr val="7F142A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161245" y="6359813"/>
            <a:ext cx="646590" cy="365125"/>
          </a:xfrm>
        </p:spPr>
        <p:txBody>
          <a:bodyPr/>
          <a:lstStyle/>
          <a:p>
            <a:fld id="{E0C751B5-631A-9242-B635-C18491BE6C62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6" name="Segnaposto piè di pagina 3"/>
          <p:cNvSpPr txBox="1">
            <a:spLocks/>
          </p:cNvSpPr>
          <p:nvPr/>
        </p:nvSpPr>
        <p:spPr>
          <a:xfrm>
            <a:off x="746165" y="6356350"/>
            <a:ext cx="606829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lang="it-I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</a:rPr>
              <a:t>Metadata driven monitoring of electronic data capture </a:t>
            </a:r>
            <a:r>
              <a:rPr lang="en-US" sz="16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–  NTTS 2019</a:t>
            </a:r>
            <a:endParaRPr lang="en-US" sz="16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Freccia in giù 15"/>
          <p:cNvSpPr/>
          <p:nvPr/>
        </p:nvSpPr>
        <p:spPr>
          <a:xfrm>
            <a:off x="1057841" y="3350253"/>
            <a:ext cx="493389" cy="77235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8" r="44000"/>
          <a:stretch/>
        </p:blipFill>
        <p:spPr bwMode="auto">
          <a:xfrm>
            <a:off x="521914" y="1417352"/>
            <a:ext cx="1797793" cy="140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Freccia a destra 18"/>
          <p:cNvSpPr/>
          <p:nvPr/>
        </p:nvSpPr>
        <p:spPr>
          <a:xfrm rot="10800000">
            <a:off x="2698264" y="1919414"/>
            <a:ext cx="810192" cy="46595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3928130" y="1268999"/>
            <a:ext cx="1432226" cy="1687512"/>
            <a:chOff x="4043462" y="1410546"/>
            <a:chExt cx="1432226" cy="1687512"/>
          </a:xfrm>
        </p:grpSpPr>
        <p:pic>
          <p:nvPicPr>
            <p:cNvPr id="1026" name="Picture 2" descr="Image result for person laptop icon 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3462" y="1410546"/>
              <a:ext cx="1432226" cy="1432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CasellaDiTesto 22"/>
            <p:cNvSpPr txBox="1"/>
            <p:nvPr/>
          </p:nvSpPr>
          <p:spPr>
            <a:xfrm>
              <a:off x="4148564" y="2728726"/>
              <a:ext cx="1180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latin typeface="Calibri" panose="020F0502020204030204" pitchFamily="34" charset="0"/>
                </a:rPr>
                <a:t>Supervisor</a:t>
              </a:r>
              <a:endParaRPr lang="it-IT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Gruppo 3"/>
          <p:cNvGrpSpPr/>
          <p:nvPr/>
        </p:nvGrpSpPr>
        <p:grpSpPr>
          <a:xfrm>
            <a:off x="773196" y="4574523"/>
            <a:ext cx="1062681" cy="1528445"/>
            <a:chOff x="1077999" y="4442715"/>
            <a:chExt cx="1062681" cy="1528445"/>
          </a:xfrm>
        </p:grpSpPr>
        <p:sp>
          <p:nvSpPr>
            <p:cNvPr id="24" name="CasellaDiTesto 23"/>
            <p:cNvSpPr txBox="1"/>
            <p:nvPr/>
          </p:nvSpPr>
          <p:spPr>
            <a:xfrm>
              <a:off x="1144437" y="5571050"/>
              <a:ext cx="9298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latin typeface="Calibri" panose="020F0502020204030204" pitchFamily="34" charset="0"/>
                </a:rPr>
                <a:t>CSWEB</a:t>
              </a:r>
            </a:p>
          </p:txBody>
        </p:sp>
        <p:pic>
          <p:nvPicPr>
            <p:cNvPr id="27" name="Picture 4" descr="Image result for database icon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7" t="8368" r="11376" b="8599"/>
            <a:stretch/>
          </p:blipFill>
          <p:spPr bwMode="auto">
            <a:xfrm>
              <a:off x="1077999" y="4442715"/>
              <a:ext cx="1062681" cy="1136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uppo 25"/>
          <p:cNvGrpSpPr/>
          <p:nvPr/>
        </p:nvGrpSpPr>
        <p:grpSpPr>
          <a:xfrm>
            <a:off x="5786300" y="1008404"/>
            <a:ext cx="3104202" cy="2700656"/>
            <a:chOff x="5695682" y="1008404"/>
            <a:chExt cx="3104202" cy="2700656"/>
          </a:xfrm>
        </p:grpSpPr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5682" y="1008404"/>
              <a:ext cx="3104202" cy="2700656"/>
            </a:xfrm>
            <a:prstGeom prst="rect">
              <a:avLst/>
            </a:prstGeom>
          </p:spPr>
        </p:pic>
        <p:sp>
          <p:nvSpPr>
            <p:cNvPr id="21" name="CasellaDiTesto 20"/>
            <p:cNvSpPr txBox="1"/>
            <p:nvPr/>
          </p:nvSpPr>
          <p:spPr>
            <a:xfrm>
              <a:off x="6464159" y="1914888"/>
              <a:ext cx="8424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err="1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CSEntry</a:t>
              </a:r>
              <a:endParaRPr lang="it-IT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6331466" y="2826235"/>
              <a:ext cx="8424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err="1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CSEntry</a:t>
              </a:r>
              <a:endParaRPr lang="it-IT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7392945" y="3106834"/>
              <a:ext cx="8424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err="1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CSEntry</a:t>
              </a:r>
              <a:endParaRPr lang="it-IT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2224216" y="3291933"/>
            <a:ext cx="3893066" cy="752094"/>
            <a:chOff x="2224216" y="3794003"/>
            <a:chExt cx="3893066" cy="752094"/>
          </a:xfrm>
        </p:grpSpPr>
        <p:sp>
          <p:nvSpPr>
            <p:cNvPr id="15" name="Rettangolo arrotondato 14"/>
            <p:cNvSpPr/>
            <p:nvPr/>
          </p:nvSpPr>
          <p:spPr>
            <a:xfrm>
              <a:off x="2224216" y="3794003"/>
              <a:ext cx="3893066" cy="75209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CasellaDiTesto 2"/>
            <p:cNvSpPr txBox="1"/>
            <p:nvPr/>
          </p:nvSpPr>
          <p:spPr>
            <a:xfrm>
              <a:off x="2552036" y="3921689"/>
              <a:ext cx="3237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err="1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CSPro</a:t>
              </a:r>
              <a:r>
                <a:rPr lang="it-IT" sz="240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 7 (</a:t>
              </a:r>
              <a:r>
                <a:rPr lang="it-IT" sz="2400" dirty="0" err="1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Census</a:t>
              </a:r>
              <a:r>
                <a:rPr lang="it-IT" sz="240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 Bureau)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644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57200" y="274638"/>
            <a:ext cx="8229600" cy="73376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051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" dirty="0" smtClean="0"/>
              <a:t/>
            </a:r>
            <a:br>
              <a:rPr lang="it-IT" sz="400" dirty="0" smtClean="0"/>
            </a:br>
            <a:r>
              <a:rPr lang="en-US" sz="3200" dirty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Census </a:t>
            </a:r>
            <a:r>
              <a:rPr lang="en-US" sz="3200" dirty="0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data collection process </a:t>
            </a:r>
            <a:r>
              <a:rPr lang="en-US" sz="3200" dirty="0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- </a:t>
            </a:r>
            <a:r>
              <a:rPr lang="en-US" sz="3200" dirty="0" err="1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CSPro</a:t>
            </a:r>
            <a:r>
              <a:rPr lang="en-US" sz="3200" dirty="0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 7</a:t>
            </a:r>
            <a:endParaRPr lang="it-IT" sz="3200" dirty="0">
              <a:solidFill>
                <a:srgbClr val="7F142A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161245" y="6359813"/>
            <a:ext cx="646590" cy="365125"/>
          </a:xfrm>
        </p:spPr>
        <p:txBody>
          <a:bodyPr/>
          <a:lstStyle/>
          <a:p>
            <a:fld id="{E0C751B5-631A-9242-B635-C18491BE6C62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6" name="Segnaposto piè di pagina 3"/>
          <p:cNvSpPr txBox="1">
            <a:spLocks/>
          </p:cNvSpPr>
          <p:nvPr/>
        </p:nvSpPr>
        <p:spPr>
          <a:xfrm>
            <a:off x="746165" y="6356350"/>
            <a:ext cx="606829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lang="it-I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</a:rPr>
              <a:t>Metadata driven monitoring of electronic data capture </a:t>
            </a:r>
            <a:r>
              <a:rPr lang="en-US" sz="16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–  NTTS 2019</a:t>
            </a:r>
            <a:endParaRPr lang="en-US" sz="16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Freccia in giù 15"/>
          <p:cNvSpPr/>
          <p:nvPr/>
        </p:nvSpPr>
        <p:spPr>
          <a:xfrm>
            <a:off x="1057841" y="3350253"/>
            <a:ext cx="493389" cy="77235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8" r="44000"/>
          <a:stretch/>
        </p:blipFill>
        <p:spPr bwMode="auto">
          <a:xfrm>
            <a:off x="521914" y="1417352"/>
            <a:ext cx="1797793" cy="140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Freccia a destra 18"/>
          <p:cNvSpPr/>
          <p:nvPr/>
        </p:nvSpPr>
        <p:spPr>
          <a:xfrm rot="10800000">
            <a:off x="2698264" y="1919414"/>
            <a:ext cx="810192" cy="46595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3928130" y="1268999"/>
            <a:ext cx="1432226" cy="1687512"/>
            <a:chOff x="4043462" y="1410546"/>
            <a:chExt cx="1432226" cy="1687512"/>
          </a:xfrm>
        </p:grpSpPr>
        <p:pic>
          <p:nvPicPr>
            <p:cNvPr id="1026" name="Picture 2" descr="Image result for person laptop icon 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3462" y="1410546"/>
              <a:ext cx="1432226" cy="1432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CasellaDiTesto 22"/>
            <p:cNvSpPr txBox="1"/>
            <p:nvPr/>
          </p:nvSpPr>
          <p:spPr>
            <a:xfrm>
              <a:off x="4148564" y="2728726"/>
              <a:ext cx="1180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latin typeface="Calibri" panose="020F0502020204030204" pitchFamily="34" charset="0"/>
                </a:rPr>
                <a:t>Supervisor</a:t>
              </a:r>
              <a:endParaRPr lang="it-IT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Gruppo 3"/>
          <p:cNvGrpSpPr/>
          <p:nvPr/>
        </p:nvGrpSpPr>
        <p:grpSpPr>
          <a:xfrm>
            <a:off x="773196" y="4574523"/>
            <a:ext cx="1062681" cy="1528445"/>
            <a:chOff x="1077999" y="4442715"/>
            <a:chExt cx="1062681" cy="1528445"/>
          </a:xfrm>
        </p:grpSpPr>
        <p:sp>
          <p:nvSpPr>
            <p:cNvPr id="24" name="CasellaDiTesto 23"/>
            <p:cNvSpPr txBox="1"/>
            <p:nvPr/>
          </p:nvSpPr>
          <p:spPr>
            <a:xfrm>
              <a:off x="1144437" y="5571050"/>
              <a:ext cx="9298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latin typeface="Calibri" panose="020F0502020204030204" pitchFamily="34" charset="0"/>
                </a:rPr>
                <a:t>CSWEB</a:t>
              </a:r>
            </a:p>
          </p:txBody>
        </p:sp>
        <p:pic>
          <p:nvPicPr>
            <p:cNvPr id="27" name="Picture 4" descr="Image result for database icon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7" t="8368" r="11376" b="8599"/>
            <a:stretch/>
          </p:blipFill>
          <p:spPr bwMode="auto">
            <a:xfrm>
              <a:off x="1077999" y="4442715"/>
              <a:ext cx="1062681" cy="1136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uppo 25"/>
          <p:cNvGrpSpPr/>
          <p:nvPr/>
        </p:nvGrpSpPr>
        <p:grpSpPr>
          <a:xfrm>
            <a:off x="5786300" y="1008404"/>
            <a:ext cx="3104202" cy="2700656"/>
            <a:chOff x="5695682" y="1008404"/>
            <a:chExt cx="3104202" cy="2700656"/>
          </a:xfrm>
        </p:grpSpPr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5682" y="1008404"/>
              <a:ext cx="3104202" cy="2700656"/>
            </a:xfrm>
            <a:prstGeom prst="rect">
              <a:avLst/>
            </a:prstGeom>
          </p:spPr>
        </p:pic>
        <p:sp>
          <p:nvSpPr>
            <p:cNvPr id="21" name="CasellaDiTesto 20"/>
            <p:cNvSpPr txBox="1"/>
            <p:nvPr/>
          </p:nvSpPr>
          <p:spPr>
            <a:xfrm>
              <a:off x="6464159" y="1914888"/>
              <a:ext cx="8297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err="1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CSEntry</a:t>
              </a:r>
              <a:endParaRPr lang="it-IT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6331466" y="2826235"/>
              <a:ext cx="8297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err="1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CSEntry</a:t>
              </a:r>
              <a:endParaRPr lang="it-IT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7392945" y="3106834"/>
              <a:ext cx="8297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err="1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CSEntry</a:t>
              </a:r>
              <a:endParaRPr lang="it-IT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2224216" y="3291933"/>
            <a:ext cx="3893066" cy="752094"/>
            <a:chOff x="2224216" y="3794003"/>
            <a:chExt cx="3893066" cy="752094"/>
          </a:xfrm>
        </p:grpSpPr>
        <p:sp>
          <p:nvSpPr>
            <p:cNvPr id="15" name="Rettangolo arrotondato 14"/>
            <p:cNvSpPr/>
            <p:nvPr/>
          </p:nvSpPr>
          <p:spPr>
            <a:xfrm>
              <a:off x="2224216" y="3794003"/>
              <a:ext cx="3893066" cy="75209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CasellaDiTesto 2"/>
            <p:cNvSpPr txBox="1"/>
            <p:nvPr/>
          </p:nvSpPr>
          <p:spPr>
            <a:xfrm>
              <a:off x="2552036" y="3921689"/>
              <a:ext cx="3237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err="1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CSPro</a:t>
              </a:r>
              <a:r>
                <a:rPr lang="it-IT" sz="240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 7 (</a:t>
              </a:r>
              <a:r>
                <a:rPr lang="it-IT" sz="2400" dirty="0" err="1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Census</a:t>
              </a:r>
              <a:r>
                <a:rPr lang="it-IT" sz="240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 Bureau)</a:t>
              </a:r>
            </a:p>
          </p:txBody>
        </p:sp>
      </p:grpSp>
      <p:sp>
        <p:nvSpPr>
          <p:cNvPr id="28" name="Rettangolo 27"/>
          <p:cNvSpPr/>
          <p:nvPr/>
        </p:nvSpPr>
        <p:spPr>
          <a:xfrm>
            <a:off x="1917264" y="4122611"/>
            <a:ext cx="4217224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  <a:buClr>
                <a:srgbClr val="7F142A"/>
              </a:buClr>
            </a:pPr>
            <a:r>
              <a:rPr lang="it-IT" sz="2400" b="1" dirty="0" smtClean="0">
                <a:solidFill>
                  <a:srgbClr val="7F142A"/>
                </a:solidFill>
                <a:latin typeface="Calibri" panose="020F0502020204030204" pitchFamily="34" charset="0"/>
              </a:rPr>
              <a:t>     </a:t>
            </a:r>
            <a:r>
              <a:rPr lang="it-IT" sz="2400" b="1" dirty="0" err="1" smtClean="0">
                <a:solidFill>
                  <a:srgbClr val="7F142A"/>
                </a:solidFill>
                <a:latin typeface="Calibri" panose="020F0502020204030204" pitchFamily="34" charset="0"/>
              </a:rPr>
              <a:t>Strenghts</a:t>
            </a:r>
            <a:r>
              <a:rPr lang="it-IT" sz="2400" b="1" dirty="0">
                <a:solidFill>
                  <a:srgbClr val="7F142A"/>
                </a:solidFill>
                <a:latin typeface="Calibri" panose="020F0502020204030204" pitchFamily="34" charset="0"/>
              </a:rPr>
              <a:t>:</a:t>
            </a:r>
            <a:endParaRPr lang="it-IT" sz="2400" b="1" dirty="0">
              <a:solidFill>
                <a:srgbClr val="7F142A"/>
              </a:solidFill>
              <a:latin typeface="Calibri" panose="020F0502020204030204" pitchFamily="34" charset="0"/>
            </a:endParaRPr>
          </a:p>
          <a:p>
            <a:pPr lvl="1">
              <a:buClr>
                <a:srgbClr val="7F142A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 metadata driven</a:t>
            </a:r>
            <a:endParaRPr lang="en-US" sz="24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lvl="1">
              <a:buClr>
                <a:srgbClr val="7F142A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</a:rPr>
              <a:t> u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sed in several countries</a:t>
            </a:r>
            <a:endParaRPr lang="en-US" sz="24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lvl="1">
              <a:buClr>
                <a:srgbClr val="7F142A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</a:rPr>
              <a:t> no coding needed </a:t>
            </a:r>
            <a:endParaRPr lang="en-US" sz="2400" dirty="0" smtClean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lvl="1">
              <a:buClr>
                <a:srgbClr val="7F142A"/>
              </a:buClr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404040"/>
                </a:solidFill>
                <a:latin typeface="Calibri" panose="020F0502020204030204" pitchFamily="34" charset="0"/>
              </a:rPr>
              <a:t> no </a:t>
            </a:r>
            <a:r>
              <a:rPr lang="en-US" sz="2400" b="1" dirty="0" err="1" smtClean="0">
                <a:solidFill>
                  <a:srgbClr val="404040"/>
                </a:solidFill>
                <a:latin typeface="Calibri" panose="020F0502020204030204" pitchFamily="34" charset="0"/>
              </a:rPr>
              <a:t>licence</a:t>
            </a:r>
            <a:r>
              <a:rPr lang="en-US" sz="2400" b="1" dirty="0" smtClean="0">
                <a:solidFill>
                  <a:srgbClr val="404040"/>
                </a:solidFill>
                <a:latin typeface="Calibri" panose="020F0502020204030204" pitchFamily="34" charset="0"/>
              </a:rPr>
              <a:t> fees </a:t>
            </a:r>
            <a:endParaRPr lang="en-US" sz="2400" b="1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60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57200" y="274638"/>
            <a:ext cx="8229600" cy="73376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051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" dirty="0" smtClean="0"/>
              <a:t/>
            </a:r>
            <a:br>
              <a:rPr lang="it-IT" sz="400" dirty="0" smtClean="0"/>
            </a:br>
            <a:r>
              <a:rPr lang="en-US" sz="3200" dirty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Census </a:t>
            </a:r>
            <a:r>
              <a:rPr lang="en-US" sz="3200" dirty="0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data collection process </a:t>
            </a:r>
            <a:r>
              <a:rPr lang="en-US" sz="3200" dirty="0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- </a:t>
            </a:r>
            <a:r>
              <a:rPr lang="en-US" sz="3200" dirty="0" err="1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CSPro</a:t>
            </a:r>
            <a:r>
              <a:rPr lang="en-US" sz="3200" dirty="0" smtClean="0">
                <a:solidFill>
                  <a:srgbClr val="7F142A"/>
                </a:solidFill>
                <a:latin typeface="Calibri" panose="020F0502020204030204" pitchFamily="34" charset="0"/>
                <a:ea typeface="+mn-ea"/>
                <a:cs typeface="+mn-cs"/>
              </a:rPr>
              <a:t> 7</a:t>
            </a:r>
            <a:endParaRPr lang="it-IT" sz="3200" dirty="0">
              <a:solidFill>
                <a:srgbClr val="7F142A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161245" y="6359813"/>
            <a:ext cx="646590" cy="365125"/>
          </a:xfrm>
        </p:spPr>
        <p:txBody>
          <a:bodyPr/>
          <a:lstStyle/>
          <a:p>
            <a:fld id="{E0C751B5-631A-9242-B635-C18491BE6C62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6" name="Segnaposto piè di pagina 3"/>
          <p:cNvSpPr txBox="1">
            <a:spLocks/>
          </p:cNvSpPr>
          <p:nvPr/>
        </p:nvSpPr>
        <p:spPr>
          <a:xfrm>
            <a:off x="746165" y="6356350"/>
            <a:ext cx="606829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lang="it-I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</a:rPr>
              <a:t>Metadata driven monitoring of electronic data capture </a:t>
            </a:r>
            <a:r>
              <a:rPr lang="en-US" sz="16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–  NTTS 2019</a:t>
            </a:r>
            <a:endParaRPr lang="en-US" sz="16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Freccia in giù 15"/>
          <p:cNvSpPr/>
          <p:nvPr/>
        </p:nvSpPr>
        <p:spPr>
          <a:xfrm>
            <a:off x="1057841" y="3350253"/>
            <a:ext cx="493389" cy="77235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8" r="44000"/>
          <a:stretch/>
        </p:blipFill>
        <p:spPr bwMode="auto">
          <a:xfrm>
            <a:off x="521914" y="1417352"/>
            <a:ext cx="1797793" cy="140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Freccia a destra 18"/>
          <p:cNvSpPr/>
          <p:nvPr/>
        </p:nvSpPr>
        <p:spPr>
          <a:xfrm rot="10800000">
            <a:off x="2698264" y="1919414"/>
            <a:ext cx="810192" cy="46595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3928130" y="1268999"/>
            <a:ext cx="1432226" cy="1687512"/>
            <a:chOff x="4043462" y="1410546"/>
            <a:chExt cx="1432226" cy="1687512"/>
          </a:xfrm>
        </p:grpSpPr>
        <p:pic>
          <p:nvPicPr>
            <p:cNvPr id="1026" name="Picture 2" descr="Image result for person laptop icon 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3462" y="1410546"/>
              <a:ext cx="1432226" cy="1432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CasellaDiTesto 22"/>
            <p:cNvSpPr txBox="1"/>
            <p:nvPr/>
          </p:nvSpPr>
          <p:spPr>
            <a:xfrm>
              <a:off x="4148564" y="2728726"/>
              <a:ext cx="1180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latin typeface="Calibri" panose="020F0502020204030204" pitchFamily="34" charset="0"/>
                </a:rPr>
                <a:t>Supervisor</a:t>
              </a:r>
              <a:endParaRPr lang="it-IT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Gruppo 3"/>
          <p:cNvGrpSpPr/>
          <p:nvPr/>
        </p:nvGrpSpPr>
        <p:grpSpPr>
          <a:xfrm>
            <a:off x="773196" y="4574523"/>
            <a:ext cx="1062681" cy="1528445"/>
            <a:chOff x="1077999" y="4442715"/>
            <a:chExt cx="1062681" cy="1528445"/>
          </a:xfrm>
        </p:grpSpPr>
        <p:sp>
          <p:nvSpPr>
            <p:cNvPr id="24" name="CasellaDiTesto 23"/>
            <p:cNvSpPr txBox="1"/>
            <p:nvPr/>
          </p:nvSpPr>
          <p:spPr>
            <a:xfrm>
              <a:off x="1144437" y="5571050"/>
              <a:ext cx="9298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latin typeface="Calibri" panose="020F0502020204030204" pitchFamily="34" charset="0"/>
                </a:rPr>
                <a:t>CSWEB</a:t>
              </a:r>
            </a:p>
          </p:txBody>
        </p:sp>
        <p:pic>
          <p:nvPicPr>
            <p:cNvPr id="27" name="Picture 4" descr="Image result for database icon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7" t="8368" r="11376" b="8599"/>
            <a:stretch/>
          </p:blipFill>
          <p:spPr bwMode="auto">
            <a:xfrm>
              <a:off x="1077999" y="4442715"/>
              <a:ext cx="1062681" cy="1136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uppo 25"/>
          <p:cNvGrpSpPr/>
          <p:nvPr/>
        </p:nvGrpSpPr>
        <p:grpSpPr>
          <a:xfrm>
            <a:off x="5786300" y="1008404"/>
            <a:ext cx="3104202" cy="2700656"/>
            <a:chOff x="5695682" y="1008404"/>
            <a:chExt cx="3104202" cy="2700656"/>
          </a:xfrm>
        </p:grpSpPr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5682" y="1008404"/>
              <a:ext cx="3104202" cy="2700656"/>
            </a:xfrm>
            <a:prstGeom prst="rect">
              <a:avLst/>
            </a:prstGeom>
          </p:spPr>
        </p:pic>
        <p:sp>
          <p:nvSpPr>
            <p:cNvPr id="21" name="CasellaDiTesto 20"/>
            <p:cNvSpPr txBox="1"/>
            <p:nvPr/>
          </p:nvSpPr>
          <p:spPr>
            <a:xfrm>
              <a:off x="6464159" y="1914888"/>
              <a:ext cx="8297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err="1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CSEntry</a:t>
              </a:r>
              <a:endParaRPr lang="it-IT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6331466" y="2826235"/>
              <a:ext cx="8297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err="1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CSEntry</a:t>
              </a:r>
              <a:endParaRPr lang="it-IT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7392945" y="3106834"/>
              <a:ext cx="8297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err="1" smtClean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CSEntry</a:t>
              </a:r>
              <a:endParaRPr lang="it-IT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2224216" y="3291933"/>
            <a:ext cx="3893066" cy="752094"/>
            <a:chOff x="2224216" y="3794003"/>
            <a:chExt cx="3893066" cy="752094"/>
          </a:xfrm>
        </p:grpSpPr>
        <p:sp>
          <p:nvSpPr>
            <p:cNvPr id="15" name="Rettangolo arrotondato 14"/>
            <p:cNvSpPr/>
            <p:nvPr/>
          </p:nvSpPr>
          <p:spPr>
            <a:xfrm>
              <a:off x="2224216" y="3794003"/>
              <a:ext cx="3893066" cy="75209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CasellaDiTesto 2"/>
            <p:cNvSpPr txBox="1"/>
            <p:nvPr/>
          </p:nvSpPr>
          <p:spPr>
            <a:xfrm>
              <a:off x="2552036" y="3921689"/>
              <a:ext cx="3237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err="1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CSPro</a:t>
              </a:r>
              <a:r>
                <a:rPr lang="it-IT" sz="240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 7 (</a:t>
              </a:r>
              <a:r>
                <a:rPr lang="it-IT" sz="2400" dirty="0" err="1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Census</a:t>
              </a:r>
              <a:r>
                <a:rPr lang="it-IT" sz="240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 Bureau)</a:t>
              </a:r>
            </a:p>
          </p:txBody>
        </p:sp>
      </p:grpSp>
      <p:sp>
        <p:nvSpPr>
          <p:cNvPr id="28" name="Rettangolo 27"/>
          <p:cNvSpPr/>
          <p:nvPr/>
        </p:nvSpPr>
        <p:spPr>
          <a:xfrm>
            <a:off x="1975878" y="4122611"/>
            <a:ext cx="6126449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  <a:buClr>
                <a:srgbClr val="7F142A"/>
              </a:buClr>
            </a:pPr>
            <a:r>
              <a:rPr lang="it-IT" sz="2400" b="1" dirty="0" smtClean="0">
                <a:solidFill>
                  <a:srgbClr val="7F142A"/>
                </a:solidFill>
                <a:latin typeface="Calibri" panose="020F0502020204030204" pitchFamily="34" charset="0"/>
              </a:rPr>
              <a:t>     </a:t>
            </a:r>
            <a:r>
              <a:rPr lang="it-IT" sz="2400" b="1" dirty="0" err="1" smtClean="0">
                <a:solidFill>
                  <a:srgbClr val="7F142A"/>
                </a:solidFill>
                <a:latin typeface="Calibri" panose="020F0502020204030204" pitchFamily="34" charset="0"/>
              </a:rPr>
              <a:t>Weakness</a:t>
            </a:r>
            <a:r>
              <a:rPr lang="it-IT" sz="2400" b="1" dirty="0" smtClean="0">
                <a:solidFill>
                  <a:srgbClr val="7F142A"/>
                </a:solidFill>
                <a:latin typeface="Calibri" panose="020F0502020204030204" pitchFamily="34" charset="0"/>
              </a:rPr>
              <a:t>:</a:t>
            </a:r>
            <a:endParaRPr lang="it-IT" sz="2400" b="1" dirty="0">
              <a:solidFill>
                <a:srgbClr val="7F142A"/>
              </a:solidFill>
              <a:latin typeface="Calibri" panose="020F0502020204030204" pitchFamily="34" charset="0"/>
            </a:endParaRPr>
          </a:p>
          <a:p>
            <a:pPr lvl="1">
              <a:buClr>
                <a:srgbClr val="7F142A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 microdata is stored in plain text files</a:t>
            </a:r>
            <a:endParaRPr lang="en-US" sz="24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lvl="1">
              <a:buClr>
                <a:srgbClr val="7F142A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difficult to monitor fieldwork activities</a:t>
            </a:r>
            <a:endParaRPr lang="en-US" sz="240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lvl="1">
              <a:buClr>
                <a:srgbClr val="7F142A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…</a:t>
            </a:r>
            <a:endParaRPr lang="en-US" sz="24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AutoShape 2" descr="Image result for lightning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64" y="5044402"/>
            <a:ext cx="666944" cy="666944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09" y="2141044"/>
            <a:ext cx="666944" cy="66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3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9180</TotalTime>
  <Words>2302</Words>
  <Application>Microsoft Office PowerPoint</Application>
  <PresentationFormat>Presentazione su schermo (4:3)</PresentationFormat>
  <Paragraphs>357</Paragraphs>
  <Slides>24</Slides>
  <Notes>24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copertina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Donato Summa</dc:creator>
  <cp:lastModifiedBy>UTENTE</cp:lastModifiedBy>
  <cp:revision>1022</cp:revision>
  <cp:lastPrinted>2017-11-02T15:17:54Z</cp:lastPrinted>
  <dcterms:created xsi:type="dcterms:W3CDTF">2012-12-11T11:00:35Z</dcterms:created>
  <dcterms:modified xsi:type="dcterms:W3CDTF">2019-03-13T12:02:01Z</dcterms:modified>
</cp:coreProperties>
</file>