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1" r:id="rId3"/>
    <p:sldId id="353" r:id="rId4"/>
    <p:sldId id="257" r:id="rId5"/>
    <p:sldId id="259" r:id="rId6"/>
    <p:sldId id="272" r:id="rId7"/>
    <p:sldId id="267" r:id="rId8"/>
    <p:sldId id="354" r:id="rId9"/>
    <p:sldId id="266" r:id="rId10"/>
    <p:sldId id="258" r:id="rId11"/>
    <p:sldId id="345" r:id="rId12"/>
    <p:sldId id="343" r:id="rId13"/>
    <p:sldId id="346" r:id="rId14"/>
    <p:sldId id="344" r:id="rId15"/>
    <p:sldId id="341" r:id="rId16"/>
    <p:sldId id="278" r:id="rId17"/>
    <p:sldId id="279" r:id="rId18"/>
    <p:sldId id="347" r:id="rId19"/>
    <p:sldId id="350" r:id="rId20"/>
    <p:sldId id="364" r:id="rId21"/>
    <p:sldId id="261" r:id="rId22"/>
    <p:sldId id="281" r:id="rId23"/>
    <p:sldId id="348" r:id="rId24"/>
    <p:sldId id="340" r:id="rId25"/>
    <p:sldId id="360" r:id="rId26"/>
    <p:sldId id="363" r:id="rId27"/>
    <p:sldId id="264" r:id="rId28"/>
    <p:sldId id="349" r:id="rId29"/>
    <p:sldId id="270" r:id="rId30"/>
    <p:sldId id="268" r:id="rId31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5BB"/>
    <a:srgbClr val="27A9E1"/>
    <a:srgbClr val="8CC63E"/>
    <a:srgbClr val="00A388"/>
    <a:srgbClr val="F1613D"/>
    <a:srgbClr val="9E1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9" autoAdjust="0"/>
    <p:restoredTop sz="94631" autoAdjust="0"/>
  </p:normalViewPr>
  <p:slideViewPr>
    <p:cSldViewPr>
      <p:cViewPr varScale="1">
        <p:scale>
          <a:sx n="110" d="100"/>
          <a:sy n="110" d="100"/>
        </p:scale>
        <p:origin x="13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9D52-6BFC-48D9-9902-1AB84A235B7D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3FFF9-1749-4ED9-958F-3B90D28C0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2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8T17:31:20.7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8401.6416"/>
      <inkml:brushProperty name="anchorY" value="-8284.76172"/>
      <inkml:brushProperty name="scaleFactor" value="0.5"/>
    </inkml:brush>
  </inkml:definitions>
  <inkml:trace contextRef="#ctx0" brushRef="#br0">1 10,'0'0,"0"-4,0-1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153FC-61C9-4AE7-B754-268A63B68D87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277DA-54AC-4A2A-AD7F-F5B11467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4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2018:  </a:t>
            </a:r>
          </a:p>
          <a:p>
            <a:r>
              <a:rPr lang="en-US" dirty="0" err="1"/>
              <a:t>Organisational</a:t>
            </a:r>
            <a:r>
              <a:rPr lang="en-US" dirty="0"/>
              <a:t> Resilience </a:t>
            </a:r>
          </a:p>
          <a:p>
            <a:r>
              <a:rPr lang="en-US" dirty="0"/>
              <a:t>Risk Management</a:t>
            </a:r>
          </a:p>
          <a:p>
            <a:r>
              <a:rPr lang="en-US" dirty="0"/>
              <a:t>Statistical Training Frameworks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2018:</a:t>
            </a:r>
          </a:p>
          <a:p>
            <a:r>
              <a:rPr lang="en-US" dirty="0"/>
              <a:t>GSBPM Revision</a:t>
            </a:r>
          </a:p>
          <a:p>
            <a:r>
              <a:rPr lang="en-US" dirty="0"/>
              <a:t>GSIM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2018:</a:t>
            </a:r>
          </a:p>
          <a:p>
            <a:r>
              <a:rPr lang="en-US" dirty="0"/>
              <a:t>CSPA Revision</a:t>
            </a:r>
          </a:p>
          <a:p>
            <a:r>
              <a:rPr lang="en-US" dirty="0"/>
              <a:t>Architecture Patterns and Adapters</a:t>
            </a:r>
          </a:p>
          <a:p>
            <a:r>
              <a:rPr lang="en-US" dirty="0"/>
              <a:t>CSPA Service Catalogue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Team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community’s template architecture</a:t>
            </a:r>
          </a:p>
          <a:p>
            <a:r>
              <a:rPr lang="en-US" dirty="0"/>
              <a:t>Service oriented application and technology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277DA-54AC-4A2A-AD7F-F5B114671D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679" y="6492875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2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0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2879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7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72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88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00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4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7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85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46D0-24BD-4EFD-9927-8DC79FC825ED}" type="datetimeFigureOut">
              <a:rPr lang="en-GB" smtClean="0"/>
              <a:t>08/03/2019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503E-6FAE-40D1-B05F-35083E026DD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2" name="Picture 4" descr="C:\Users\Gjaltema\Pictures\UNECE Logo Landscape-blue-no background-vect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45713" cy="4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Gjaltema\Pictures\ModernStats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344182"/>
            <a:ext cx="221845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display/CSPA/Common+Statistical+Production+Architecture" TargetMode="External"/><Relationship Id="rId7" Type="http://schemas.openxmlformats.org/officeDocument/2006/relationships/hyperlink" Target="http://185.48.35.19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statswiki.unece.org/x/SwCPAw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statswiki.unece.org/x/Eo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wiki.unece.org/x/ug0FBw" TargetMode="External"/><Relationship Id="rId5" Type="http://schemas.openxmlformats.org/officeDocument/2006/relationships/hyperlink" Target="https://statswiki.unece.org/x/dQZLBg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s://statswiki.unece.org/x/zQLqBg" TargetMode="Externa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swiki.unece.org/x/XAeDBg" TargetMode="External"/><Relationship Id="rId3" Type="http://schemas.openxmlformats.org/officeDocument/2006/relationships/hyperlink" Target="https://statswiki.unece.org/x/iACzBw" TargetMode="External"/><Relationship Id="rId7" Type="http://schemas.openxmlformats.org/officeDocument/2006/relationships/hyperlink" Target="https://statswiki.unece.org/x/dACvCg" TargetMode="External"/><Relationship Id="rId2" Type="http://schemas.openxmlformats.org/officeDocument/2006/relationships/hyperlink" Target="https://statswiki.unece.org/x/4BazB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wiki.unece.org/x/CwSoBw" TargetMode="External"/><Relationship Id="rId5" Type="http://schemas.openxmlformats.org/officeDocument/2006/relationships/hyperlink" Target="https://statswiki.unece.org/x/tQSzBw" TargetMode="External"/><Relationship Id="rId10" Type="http://schemas.openxmlformats.org/officeDocument/2006/relationships/hyperlink" Target="http://185.48.35.198/" TargetMode="External"/><Relationship Id="rId4" Type="http://schemas.openxmlformats.org/officeDocument/2006/relationships/hyperlink" Target="https://statswiki.unece.org/x/HYCE" TargetMode="External"/><Relationship Id="rId9" Type="http://schemas.openxmlformats.org/officeDocument/2006/relationships/hyperlink" Target="https://statswiki.unece.org/x/7QKvB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h/url?sa=i&amp;rct=j&amp;q=&amp;esrc=s&amp;frm=1&amp;source=images&amp;cd=&amp;cad=rja&amp;uact=8&amp;ved=0CAcQjRw&amp;url=https://www.pinterest.com/hannahgknight/vbs-2015-parables/&amp;ei=g2I3VbSLCoGZPKjBgIAK&amp;bvm=bv.91071109,d.d2s&amp;psig=AFQjCNFFle69rwMqswNJY1oKhQMbj43qEQ&amp;ust=142977934845543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hyperlink" Target="https://statswiki.unece.org/display/CSPA/Investment+Catalogu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display/hlgbas/Modernisation+Groups" TargetMode="External"/><Relationship Id="rId7" Type="http://schemas.openxmlformats.org/officeDocument/2006/relationships/hyperlink" Target="https://statswiki.unece.org/x/5wCvCg" TargetMode="External"/><Relationship Id="rId2" Type="http://schemas.openxmlformats.org/officeDocument/2006/relationships/hyperlink" Target="https://statswiki.unece.org/x/xIR8A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wiki.unece.org/x/QY0HBg" TargetMode="External"/><Relationship Id="rId5" Type="http://schemas.openxmlformats.org/officeDocument/2006/relationships/hyperlink" Target="https://statswiki.unece.org/x/bAhLBg" TargetMode="External"/><Relationship Id="rId4" Type="http://schemas.openxmlformats.org/officeDocument/2006/relationships/hyperlink" Target="https://statswiki.unece.org/x/7AQpBw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swiki.unece.org/display/geo/Belgrade+Workshop" TargetMode="External"/><Relationship Id="rId3" Type="http://schemas.openxmlformats.org/officeDocument/2006/relationships/hyperlink" Target="http://www.unece.org/index.php?id=45445" TargetMode="External"/><Relationship Id="rId7" Type="http://schemas.openxmlformats.org/officeDocument/2006/relationships/hyperlink" Target="https://statswiki.unece.org/display/CSPA/CSPA+Implementation+Workshop+2016" TargetMode="External"/><Relationship Id="rId2" Type="http://schemas.openxmlformats.org/officeDocument/2006/relationships/hyperlink" Target="http://www.unece.org/index.php?id=47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wiki.unece.org/display/CSPA/CSPA+Workshop+2017:+CSPA+for+Digital+Transformation" TargetMode="External"/><Relationship Id="rId11" Type="http://schemas.openxmlformats.org/officeDocument/2006/relationships/hyperlink" Target="https://statswiki.unece.org/display/hlgbas/HLG-MOS+Sprint+Session.+Innovative+organizations:+Strategies+to+stay+relevant" TargetMode="External"/><Relationship Id="rId5" Type="http://schemas.openxmlformats.org/officeDocument/2006/relationships/hyperlink" Target="http://www.unece.org/index.php?id=41140" TargetMode="External"/><Relationship Id="rId10" Type="http://schemas.openxmlformats.org/officeDocument/2006/relationships/hyperlink" Target="http://www.unece.org/index.php?id=45404" TargetMode="External"/><Relationship Id="rId4" Type="http://schemas.openxmlformats.org/officeDocument/2006/relationships/hyperlink" Target="http://www.unece.org/index.php?id=41259" TargetMode="External"/><Relationship Id="rId9" Type="http://schemas.openxmlformats.org/officeDocument/2006/relationships/hyperlink" Target="https://statswiki.unece.org/display/hlgbas/High-level+Seminar+on+the+Process-oriented+Approach,+19-21+April+2017,+Republic+of+Kore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x/aQkpBw" TargetMode="External"/><Relationship Id="rId2" Type="http://schemas.openxmlformats.org/officeDocument/2006/relationships/hyperlink" Target="https://www.unece.org/index.php?id=47802&amp;no_cach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wiki.unece.org/x/s4CiCQ" TargetMode="External"/><Relationship Id="rId4" Type="http://schemas.openxmlformats.org/officeDocument/2006/relationships/hyperlink" Target="https://statswiki.unece.org/x/6gCvC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67.jpeg"/><Relationship Id="rId10" Type="http://schemas.openxmlformats.org/officeDocument/2006/relationships/image" Target="../media/image23.jpeg"/><Relationship Id="rId4" Type="http://schemas.openxmlformats.org/officeDocument/2006/relationships/image" Target="../media/image16.jpeg"/><Relationship Id="rId9" Type="http://schemas.openxmlformats.org/officeDocument/2006/relationships/image" Target="../media/image22.jpeg"/><Relationship Id="rId1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90656" cy="2304256"/>
          </a:xfrm>
        </p:spPr>
        <p:txBody>
          <a:bodyPr>
            <a:noAutofit/>
          </a:bodyPr>
          <a:lstStyle/>
          <a:p>
            <a:r>
              <a:rPr lang="en-GB" sz="4000" dirty="0"/>
              <a:t>High-Level Group for the Modernisation of Official Statistics: </a:t>
            </a:r>
            <a:r>
              <a:rPr lang="en-GB" sz="4000" b="1" dirty="0"/>
              <a:t>Standards Based Modernisation of Official Statistics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704855" cy="1032520"/>
          </a:xfrm>
        </p:spPr>
        <p:txBody>
          <a:bodyPr>
            <a:normAutofit/>
          </a:bodyPr>
          <a:lstStyle/>
          <a:p>
            <a:r>
              <a:rPr lang="en-US" sz="2000" b="1" dirty="0"/>
              <a:t>NTTS 2019, </a:t>
            </a:r>
            <a:r>
              <a:rPr lang="en-US" sz="2000" dirty="0"/>
              <a:t>11 - 15 March 2019, Brussels, Belgium</a:t>
            </a:r>
            <a:endParaRPr lang="en-GB" sz="2000" dirty="0"/>
          </a:p>
        </p:txBody>
      </p:sp>
      <p:pic>
        <p:nvPicPr>
          <p:cNvPr id="1027" name="Picture 3" descr="C:\Users\Gjaltema\Pictures\ModernSt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27" y="3717032"/>
            <a:ext cx="4724946" cy="92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2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Groups</a:t>
            </a:r>
          </a:p>
        </p:txBody>
      </p:sp>
      <p:pic>
        <p:nvPicPr>
          <p:cNvPr id="2050" name="Picture 2" descr="SharingT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0" y="1581680"/>
            <a:ext cx="4104456" cy="18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jaltema\Pictures\D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100462" cy="24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jaltema\Pictures\BST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76" y="4404822"/>
            <a:ext cx="1481047" cy="21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jaltema\Pictures\SupportingStandar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7" y="4005064"/>
            <a:ext cx="3447921" cy="18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1316-26EE-4B7B-BCFE-A697652F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Developing </a:t>
            </a:r>
            <a:r>
              <a:rPr lang="en-US" b="1" dirty="0" err="1"/>
              <a:t>Organi</a:t>
            </a:r>
            <a:r>
              <a:rPr lang="pl-PL" b="1" dirty="0"/>
              <a:t>s</a:t>
            </a:r>
            <a:r>
              <a:rPr lang="en-US" b="1" dirty="0" err="1"/>
              <a:t>ational</a:t>
            </a:r>
            <a:r>
              <a:rPr lang="en-US" b="1" dirty="0"/>
              <a:t> Capability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87E7-16DB-445D-A7C2-BE388AB9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0160"/>
            <a:ext cx="8363272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Organisational</a:t>
            </a:r>
            <a:r>
              <a:rPr lang="en-US" dirty="0"/>
              <a:t> aspects of collaboration and modernization how best to bring about the </a:t>
            </a:r>
            <a:r>
              <a:rPr lang="en-US" dirty="0" err="1"/>
              <a:t>organisational</a:t>
            </a:r>
            <a:r>
              <a:rPr lang="en-US" dirty="0"/>
              <a:t> changes necessary to support </a:t>
            </a:r>
            <a:r>
              <a:rPr lang="en-US" dirty="0" err="1"/>
              <a:t>modernisation</a:t>
            </a:r>
            <a:r>
              <a:rPr lang="en-US" dirty="0"/>
              <a:t> in statistical </a:t>
            </a:r>
            <a:r>
              <a:rPr lang="en-US" dirty="0" err="1"/>
              <a:t>organisations</a:t>
            </a:r>
            <a:endParaRPr lang="en-US" dirty="0"/>
          </a:p>
          <a:p>
            <a:pPr>
              <a:buClr>
                <a:srgbClr val="F1613D"/>
              </a:buClr>
            </a:pPr>
            <a:r>
              <a:rPr lang="en-US" dirty="0"/>
              <a:t>Skills and Capability framework</a:t>
            </a:r>
          </a:p>
          <a:p>
            <a:pPr>
              <a:buClr>
                <a:srgbClr val="8CC63E"/>
              </a:buClr>
            </a:pPr>
            <a:r>
              <a:rPr lang="en-US" dirty="0"/>
              <a:t>Forum for sharing</a:t>
            </a:r>
          </a:p>
          <a:p>
            <a:pPr>
              <a:buClr>
                <a:srgbClr val="27A9E1"/>
              </a:buClr>
            </a:pPr>
            <a:r>
              <a:rPr lang="en-US" dirty="0"/>
              <a:t>Setting Vision in NSOs</a:t>
            </a:r>
          </a:p>
          <a:p>
            <a:pPr>
              <a:buClr>
                <a:srgbClr val="9E1E62"/>
              </a:buClr>
            </a:pPr>
            <a:r>
              <a:rPr lang="en-US" dirty="0"/>
              <a:t>HRMT Workshops (2019: culture evolution)</a:t>
            </a:r>
          </a:p>
          <a:p>
            <a:pPr marL="0" indent="0">
              <a:buNone/>
            </a:pPr>
            <a:r>
              <a:rPr lang="en-US" sz="1800" dirty="0"/>
              <a:t>Continues the work of the Modernization Group on Capabilities and Communication</a:t>
            </a:r>
            <a:endParaRPr lang="en-US" dirty="0"/>
          </a:p>
        </p:txBody>
      </p:sp>
      <p:pic>
        <p:nvPicPr>
          <p:cNvPr id="4" name="Picture 4" descr="C:\Users\Gjaltema\Pictures\DOR.png">
            <a:extLst>
              <a:ext uri="{FF2B5EF4-FFF2-40B4-BE49-F238E27FC236}">
                <a16:creationId xmlns:a16="http://schemas.microsoft.com/office/drawing/2014/main" id="{0B675A39-8CB3-4B0D-9F6B-6889F3AE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16632"/>
            <a:ext cx="18193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F7849-82DC-4319-9CB6-9B092736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933056"/>
            <a:ext cx="664468" cy="6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71AE-E5A0-41E3-8F25-F798E439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16632"/>
            <a:ext cx="5616624" cy="1143000"/>
          </a:xfrm>
        </p:spPr>
        <p:txBody>
          <a:bodyPr/>
          <a:lstStyle/>
          <a:p>
            <a:r>
              <a:rPr lang="en-US" dirty="0"/>
              <a:t>Supporting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B14B-FC14-4A19-9633-2E754AA25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Develop, enhance, integrate, promote, support and facilitate implementation of the range of standards needed for statistical modernization</a:t>
            </a:r>
          </a:p>
          <a:p>
            <a:pPr>
              <a:buClr>
                <a:srgbClr val="ED1C24"/>
              </a:buClr>
            </a:pPr>
            <a:r>
              <a:rPr lang="en-US" dirty="0"/>
              <a:t>Linking GSBPM and GSIM</a:t>
            </a:r>
          </a:p>
          <a:p>
            <a:pPr>
              <a:buClr>
                <a:srgbClr val="ED1C24"/>
              </a:buClr>
            </a:pPr>
            <a:r>
              <a:rPr lang="en-US" dirty="0"/>
              <a:t>Core Ontology for Official Statistics</a:t>
            </a:r>
          </a:p>
          <a:p>
            <a:pPr>
              <a:buClr>
                <a:srgbClr val="1B75BB"/>
              </a:buClr>
            </a:pPr>
            <a:r>
              <a:rPr lang="en-US" dirty="0"/>
              <a:t>Alignment of overarching processes in GSBPM and GAMSO</a:t>
            </a:r>
          </a:p>
          <a:p>
            <a:pPr>
              <a:buClr>
                <a:srgbClr val="9E1E62"/>
              </a:buClr>
            </a:pPr>
            <a:r>
              <a:rPr lang="en-US" dirty="0"/>
              <a:t>Metadata Glossary</a:t>
            </a:r>
          </a:p>
        </p:txBody>
      </p:sp>
      <p:pic>
        <p:nvPicPr>
          <p:cNvPr id="4" name="Picture 6" descr="C:\Users\Gjaltema\Pictures\SupportingStandards.png">
            <a:extLst>
              <a:ext uri="{FF2B5EF4-FFF2-40B4-BE49-F238E27FC236}">
                <a16:creationId xmlns:a16="http://schemas.microsoft.com/office/drawing/2014/main" id="{E6F6CA7F-D101-4044-8EE0-EE490223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908"/>
            <a:ext cx="1930491" cy="10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8471BF-AA2E-4D27-A70A-641DA6D8A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46" y="2836931"/>
            <a:ext cx="1752961" cy="12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223A2EF-94B1-47A4-BE12-E75CC7C1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43481"/>
            <a:ext cx="2348779" cy="14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2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6FCC-8CA2-4945-AEB0-4E266424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6632"/>
            <a:ext cx="6120680" cy="1143000"/>
          </a:xfrm>
        </p:spPr>
        <p:txBody>
          <a:bodyPr/>
          <a:lstStyle/>
          <a:p>
            <a:r>
              <a:rPr lang="en-US" dirty="0"/>
              <a:t>Sharing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1FE12-3896-49C9-8321-26E1269AE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9"/>
            <a:ext cx="8354805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Activities related to the implementation of the Common Statistical Production Architecture (CSPA)</a:t>
            </a:r>
          </a:p>
        </p:txBody>
      </p:sp>
      <p:pic>
        <p:nvPicPr>
          <p:cNvPr id="4" name="Picture 2" descr="SharingTools.png">
            <a:hlinkClick r:id="rId3"/>
            <a:extLst>
              <a:ext uri="{FF2B5EF4-FFF2-40B4-BE49-F238E27FC236}">
                <a16:creationId xmlns:a16="http://schemas.microsoft.com/office/drawing/2014/main" id="{BDC33F92-07C9-4999-B8A9-9B50475C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0" y="122195"/>
            <a:ext cx="2867468" cy="12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7F8C715-DBED-41B8-826B-B23C363D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77218"/>
            <a:ext cx="304802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1.unece.org/stat/platform/download/attachments/111379191/cataloguelayer.png?version=1&amp;modificationDate=1449008255455&amp;api=v2">
            <a:extLst>
              <a:ext uri="{FF2B5EF4-FFF2-40B4-BE49-F238E27FC236}">
                <a16:creationId xmlns:a16="http://schemas.microsoft.com/office/drawing/2014/main" id="{FB2579CC-2FCF-494C-8674-28CACF15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737885" cy="223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388193-9A0D-4168-8458-54A25C359F85}"/>
              </a:ext>
            </a:extLst>
          </p:cNvPr>
          <p:cNvSpPr txBox="1">
            <a:spLocks/>
          </p:cNvSpPr>
          <p:nvPr/>
        </p:nvSpPr>
        <p:spPr>
          <a:xfrm>
            <a:off x="339965" y="3356992"/>
            <a:ext cx="6345005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7931D"/>
              </a:buClr>
            </a:pPr>
            <a:r>
              <a:rPr lang="en-US" sz="2800" dirty="0" err="1"/>
              <a:t>Digitising</a:t>
            </a:r>
            <a:r>
              <a:rPr lang="en-US" sz="2800" dirty="0"/>
              <a:t>/Editing CSPA document</a:t>
            </a:r>
          </a:p>
          <a:p>
            <a:pPr>
              <a:buClr>
                <a:srgbClr val="00A388"/>
              </a:buClr>
            </a:pPr>
            <a:r>
              <a:rPr lang="en-US" sz="2800" dirty="0">
                <a:hlinkClick r:id="rId7"/>
              </a:rPr>
              <a:t>CSPA Service Catalogue</a:t>
            </a:r>
            <a:endParaRPr lang="en-US" sz="2800" dirty="0"/>
          </a:p>
          <a:p>
            <a:pPr>
              <a:buClr>
                <a:srgbClr val="1B75BB"/>
              </a:buClr>
            </a:pPr>
            <a:r>
              <a:rPr lang="en-US" sz="2800" dirty="0"/>
              <a:t>Communicating the Restated CSPA Concept</a:t>
            </a:r>
          </a:p>
          <a:p>
            <a:pPr>
              <a:buClr>
                <a:srgbClr val="9E1E62"/>
              </a:buClr>
            </a:pP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Add Requirements-Features concept</a:t>
            </a:r>
          </a:p>
        </p:txBody>
      </p:sp>
    </p:spTree>
    <p:extLst>
      <p:ext uri="{BB962C8B-B14F-4D97-AF65-F5344CB8AC3E}">
        <p14:creationId xmlns:p14="http://schemas.microsoft.com/office/powerpoint/2010/main" val="27789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5BC-707F-42D3-9529-4A0D26FB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6336704" cy="1143000"/>
          </a:xfrm>
        </p:spPr>
        <p:txBody>
          <a:bodyPr/>
          <a:lstStyle/>
          <a:p>
            <a:r>
              <a:rPr lang="en-US" dirty="0"/>
              <a:t>Blue Sky Thinking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7EB597-0132-4FD9-867E-A61F90A0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01" y="1541618"/>
            <a:ext cx="770485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‘ideas factory’ for statistical modernization community. Provide an environment scan on selected topics (what, value, state-of-the-art, collaboration opportunities).</a:t>
            </a:r>
          </a:p>
          <a:p>
            <a:pPr>
              <a:buClr>
                <a:srgbClr val="F1613D"/>
              </a:buClr>
            </a:pPr>
            <a:r>
              <a:rPr lang="en-US" dirty="0"/>
              <a:t>Machine Learning</a:t>
            </a:r>
          </a:p>
          <a:p>
            <a:pPr>
              <a:buClr>
                <a:srgbClr val="27A9E1"/>
              </a:buClr>
            </a:pPr>
            <a:r>
              <a:rPr lang="en-US" dirty="0"/>
              <a:t>HLG Hackathon ‘Telling Stories with SDG data’</a:t>
            </a:r>
          </a:p>
        </p:txBody>
      </p:sp>
      <p:pic>
        <p:nvPicPr>
          <p:cNvPr id="8" name="Picture 5" descr="C:\Users\Gjaltema\Pictures\BSTN.png">
            <a:extLst>
              <a:ext uri="{FF2B5EF4-FFF2-40B4-BE49-F238E27FC236}">
                <a16:creationId xmlns:a16="http://schemas.microsoft.com/office/drawing/2014/main" id="{1F156F8B-17E2-4198-9BD4-84387883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1" y="116632"/>
            <a:ext cx="899569" cy="13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5780B-9F8D-4E31-8092-1EBD53799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16" y="1556792"/>
            <a:ext cx="1118318" cy="1097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CD037F-DCA2-4875-B2E7-3ECF5D2B30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66397"/>
            <a:ext cx="2431983" cy="17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6308-1F2D-42C1-9F4D-0BA9999F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7128792" cy="1143000"/>
          </a:xfrm>
        </p:spPr>
        <p:txBody>
          <a:bodyPr/>
          <a:lstStyle/>
          <a:p>
            <a:r>
              <a:rPr lang="en-US" dirty="0"/>
              <a:t>HLG-MOS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FFE2F-7206-4A56-968F-1094150B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19" y="1036302"/>
            <a:ext cx="8363272" cy="4785395"/>
          </a:xfrm>
        </p:spPr>
        <p:txBody>
          <a:bodyPr/>
          <a:lstStyle/>
          <a:p>
            <a:pPr>
              <a:buClr>
                <a:srgbClr val="F1613D"/>
              </a:buClr>
            </a:pPr>
            <a:r>
              <a:rPr lang="en-GB" dirty="0"/>
              <a:t>Standards and Models</a:t>
            </a:r>
          </a:p>
          <a:p>
            <a:pPr>
              <a:buClr>
                <a:srgbClr val="F7931D"/>
              </a:buClr>
            </a:pPr>
            <a:r>
              <a:rPr lang="en-GB" dirty="0"/>
              <a:t>Guidelines and Best Practices</a:t>
            </a:r>
          </a:p>
          <a:p>
            <a:pPr>
              <a:buClr>
                <a:srgbClr val="8CC63E"/>
              </a:buClr>
            </a:pPr>
            <a:r>
              <a:rPr lang="en-GB" dirty="0"/>
              <a:t>Catalogues and Repositories</a:t>
            </a:r>
          </a:p>
          <a:p>
            <a:pPr>
              <a:buClr>
                <a:srgbClr val="27A9E1"/>
              </a:buClr>
            </a:pPr>
            <a:r>
              <a:rPr lang="en-GB" dirty="0"/>
              <a:t>Collaboration and Joint Products</a:t>
            </a:r>
          </a:p>
          <a:p>
            <a:pPr>
              <a:buClr>
                <a:srgbClr val="1B75BB"/>
              </a:buClr>
            </a:pPr>
            <a:r>
              <a:rPr lang="en-GB" dirty="0"/>
              <a:t>Identifying Challenges and Way Forward</a:t>
            </a:r>
          </a:p>
          <a:p>
            <a:pPr marL="0" indent="0">
              <a:buClr>
                <a:srgbClr val="00A388"/>
              </a:buClr>
              <a:buNone/>
            </a:pPr>
            <a:endParaRPr lang="en-GB" dirty="0"/>
          </a:p>
          <a:p>
            <a:pPr>
              <a:buClr>
                <a:srgbClr val="9E1E62"/>
              </a:buClr>
            </a:pPr>
            <a:r>
              <a:rPr lang="en-US" dirty="0"/>
              <a:t>All Available from the UNECE HLG-MOS wikis</a:t>
            </a:r>
          </a:p>
        </p:txBody>
      </p:sp>
    </p:spTree>
    <p:extLst>
      <p:ext uri="{BB962C8B-B14F-4D97-AF65-F5344CB8AC3E}">
        <p14:creationId xmlns:p14="http://schemas.microsoft.com/office/powerpoint/2010/main" val="301474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9390" y="260350"/>
            <a:ext cx="7488237" cy="990600"/>
          </a:xfrm>
        </p:spPr>
        <p:txBody>
          <a:bodyPr/>
          <a:lstStyle/>
          <a:p>
            <a:r>
              <a:rPr lang="en-GB" altLang="en-US" dirty="0" err="1"/>
              <a:t>ModernStats</a:t>
            </a:r>
            <a:r>
              <a:rPr lang="en-GB" altLang="en-US" dirty="0"/>
              <a:t> Achievements: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5089" y="1484783"/>
            <a:ext cx="7675562" cy="5257329"/>
          </a:xfrm>
        </p:spPr>
        <p:txBody>
          <a:bodyPr>
            <a:normAutofit lnSpcReduction="10000"/>
          </a:bodyPr>
          <a:lstStyle/>
          <a:p>
            <a:pPr>
              <a:buClr>
                <a:srgbClr val="ED1C24"/>
              </a:buClr>
            </a:pPr>
            <a:r>
              <a:rPr lang="en-US" altLang="en-US" b="1" dirty="0"/>
              <a:t>G</a:t>
            </a:r>
            <a:r>
              <a:rPr lang="en-US" altLang="en-US" dirty="0"/>
              <a:t>eneric </a:t>
            </a:r>
            <a:r>
              <a:rPr lang="en-US" altLang="en-US" b="1" dirty="0"/>
              <a:t>S</a:t>
            </a:r>
            <a:r>
              <a:rPr lang="en-US" altLang="en-US" dirty="0"/>
              <a:t>tatistical </a:t>
            </a:r>
            <a:r>
              <a:rPr lang="en-US" altLang="en-US" b="1" dirty="0"/>
              <a:t>B</a:t>
            </a:r>
            <a:r>
              <a:rPr lang="en-US" altLang="en-US" dirty="0"/>
              <a:t>usiness </a:t>
            </a:r>
            <a:r>
              <a:rPr lang="en-US" altLang="en-US" b="1" dirty="0"/>
              <a:t>P</a:t>
            </a:r>
            <a:r>
              <a:rPr lang="en-US" altLang="en-US" dirty="0"/>
              <a:t>rocess </a:t>
            </a:r>
            <a:r>
              <a:rPr lang="en-US" altLang="en-US" b="1" dirty="0"/>
              <a:t>M</a:t>
            </a:r>
            <a:r>
              <a:rPr lang="en-US" altLang="en-US" dirty="0"/>
              <a:t>odel (</a:t>
            </a:r>
            <a:r>
              <a:rPr lang="en-US" altLang="en-US" dirty="0">
                <a:hlinkClick r:id="rId2"/>
              </a:rPr>
              <a:t>GSBPM</a:t>
            </a:r>
            <a:r>
              <a:rPr lang="en-US" altLang="en-US" dirty="0"/>
              <a:t>)</a:t>
            </a:r>
          </a:p>
          <a:p>
            <a:pPr>
              <a:buClr>
                <a:srgbClr val="8CC63E"/>
              </a:buClr>
            </a:pPr>
            <a:r>
              <a:rPr lang="en-GB" altLang="en-US" b="1" dirty="0"/>
              <a:t>G</a:t>
            </a:r>
            <a:r>
              <a:rPr lang="en-GB" altLang="en-US" dirty="0"/>
              <a:t>eneric </a:t>
            </a:r>
            <a:r>
              <a:rPr lang="en-GB" altLang="en-US" b="1" dirty="0"/>
              <a:t>S</a:t>
            </a:r>
            <a:r>
              <a:rPr lang="en-GB" altLang="en-US" dirty="0"/>
              <a:t>tatistical </a:t>
            </a:r>
            <a:r>
              <a:rPr lang="en-GB" altLang="en-US" b="1" dirty="0"/>
              <a:t>I</a:t>
            </a:r>
            <a:r>
              <a:rPr lang="en-GB" altLang="en-US" dirty="0"/>
              <a:t>nformation </a:t>
            </a:r>
            <a:r>
              <a:rPr lang="en-GB" altLang="en-US" b="1" dirty="0"/>
              <a:t>M</a:t>
            </a:r>
            <a:r>
              <a:rPr lang="en-GB" altLang="en-US" dirty="0"/>
              <a:t>odel (</a:t>
            </a:r>
            <a:r>
              <a:rPr lang="en-GB" altLang="en-US" dirty="0">
                <a:hlinkClick r:id="rId3"/>
              </a:rPr>
              <a:t>GSIM</a:t>
            </a:r>
            <a:r>
              <a:rPr lang="en-GB" altLang="en-US" dirty="0"/>
              <a:t>)</a:t>
            </a:r>
          </a:p>
          <a:p>
            <a:pPr>
              <a:buClr>
                <a:srgbClr val="27A9E1"/>
              </a:buClr>
            </a:pPr>
            <a:r>
              <a:rPr lang="en-GB" altLang="en-US" b="1" dirty="0"/>
              <a:t>C</a:t>
            </a:r>
            <a:r>
              <a:rPr lang="en-GB" altLang="en-US" dirty="0"/>
              <a:t>ommon </a:t>
            </a:r>
            <a:r>
              <a:rPr lang="en-GB" altLang="en-US" b="1" dirty="0"/>
              <a:t>S</a:t>
            </a:r>
            <a:r>
              <a:rPr lang="en-GB" altLang="en-US" dirty="0"/>
              <a:t>tatistical </a:t>
            </a:r>
            <a:r>
              <a:rPr lang="en-GB" altLang="en-US" b="1" dirty="0"/>
              <a:t>P</a:t>
            </a:r>
            <a:r>
              <a:rPr lang="en-GB" altLang="en-US" dirty="0"/>
              <a:t>roduction </a:t>
            </a:r>
            <a:r>
              <a:rPr lang="en-GB" altLang="en-US" b="1" dirty="0"/>
              <a:t>A</a:t>
            </a:r>
            <a:r>
              <a:rPr lang="en-GB" altLang="en-US" dirty="0"/>
              <a:t>rchitecture (</a:t>
            </a:r>
            <a:r>
              <a:rPr lang="en-GB" altLang="en-US" dirty="0">
                <a:hlinkClick r:id="rId4"/>
              </a:rPr>
              <a:t>CSPA</a:t>
            </a:r>
            <a:r>
              <a:rPr lang="en-GB" altLang="en-US" dirty="0"/>
              <a:t>)</a:t>
            </a:r>
          </a:p>
          <a:p>
            <a:pPr>
              <a:buClr>
                <a:srgbClr val="1B75BB"/>
              </a:buClr>
            </a:pPr>
            <a:r>
              <a:rPr lang="en-US" altLang="en-US" b="1" dirty="0"/>
              <a:t>G</a:t>
            </a:r>
            <a:r>
              <a:rPr lang="en-US" altLang="en-US" dirty="0"/>
              <a:t>eneric </a:t>
            </a:r>
            <a:r>
              <a:rPr lang="en-US" altLang="en-US" b="1" dirty="0"/>
              <a:t>A</a:t>
            </a:r>
            <a:r>
              <a:rPr lang="en-US" altLang="en-US" dirty="0"/>
              <a:t>ctivity </a:t>
            </a:r>
            <a:r>
              <a:rPr lang="en-US" altLang="en-US" b="1" dirty="0"/>
              <a:t>M</a:t>
            </a:r>
            <a:r>
              <a:rPr lang="en-US" altLang="en-US" dirty="0"/>
              <a:t>odel for </a:t>
            </a:r>
            <a:r>
              <a:rPr lang="en-US" altLang="en-US" b="1" dirty="0"/>
              <a:t>S</a:t>
            </a:r>
            <a:r>
              <a:rPr lang="en-US" altLang="en-US" dirty="0"/>
              <a:t>tatistical </a:t>
            </a:r>
            <a:r>
              <a:rPr lang="en-US" altLang="en-US" b="1" dirty="0"/>
              <a:t>O</a:t>
            </a:r>
            <a:r>
              <a:rPr lang="en-US" altLang="en-US" dirty="0"/>
              <a:t>rganizations (</a:t>
            </a:r>
            <a:r>
              <a:rPr lang="en-US" altLang="en-US" dirty="0">
                <a:hlinkClick r:id="rId5"/>
              </a:rPr>
              <a:t>GAMSO</a:t>
            </a:r>
            <a:r>
              <a:rPr lang="en-US" altLang="en-US" dirty="0"/>
              <a:t>)</a:t>
            </a:r>
          </a:p>
          <a:p>
            <a:pPr>
              <a:buClr>
                <a:srgbClr val="9E1E62"/>
              </a:buClr>
            </a:pPr>
            <a:r>
              <a:rPr lang="en-US" b="1" dirty="0"/>
              <a:t>G</a:t>
            </a:r>
            <a:r>
              <a:rPr lang="en-US" dirty="0"/>
              <a:t>eneric </a:t>
            </a:r>
            <a:r>
              <a:rPr lang="en-US" b="1" dirty="0"/>
              <a:t>S</a:t>
            </a:r>
            <a:r>
              <a:rPr lang="en-US" dirty="0"/>
              <a:t>tatistical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E</a:t>
            </a:r>
            <a:r>
              <a:rPr lang="en-US" dirty="0"/>
              <a:t>diting </a:t>
            </a:r>
            <a:r>
              <a:rPr lang="en-US" b="1" dirty="0"/>
              <a:t>M</a:t>
            </a:r>
            <a:r>
              <a:rPr lang="en-US" dirty="0"/>
              <a:t>odels (</a:t>
            </a:r>
            <a:r>
              <a:rPr lang="en-US" dirty="0">
                <a:hlinkClick r:id="rId6"/>
              </a:rPr>
              <a:t>GSDEMs</a:t>
            </a:r>
            <a:r>
              <a:rPr lang="en-US" dirty="0"/>
              <a:t>)</a:t>
            </a:r>
          </a:p>
          <a:p>
            <a:pPr>
              <a:buClr>
                <a:srgbClr val="1B75BB"/>
              </a:buClr>
            </a:pPr>
            <a:endParaRPr lang="en-GB" altLang="en-US" dirty="0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20" y="3717032"/>
            <a:ext cx="1079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42" y="2533080"/>
            <a:ext cx="1200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499568"/>
            <a:ext cx="136683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986561"/>
            <a:ext cx="176212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63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the other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ED1C24"/>
              </a:buClr>
            </a:pPr>
            <a:r>
              <a:rPr lang="en-US" dirty="0"/>
              <a:t>Common Statistical Data Architecture 1.0 (</a:t>
            </a:r>
            <a:r>
              <a:rPr lang="en-US" dirty="0">
                <a:hlinkClick r:id="rId2"/>
              </a:rPr>
              <a:t>CSDA</a:t>
            </a:r>
            <a:r>
              <a:rPr lang="en-US" dirty="0"/>
              <a:t>)</a:t>
            </a:r>
          </a:p>
          <a:p>
            <a:pPr>
              <a:buClr>
                <a:srgbClr val="F1613D"/>
              </a:buClr>
            </a:pPr>
            <a:r>
              <a:rPr lang="en-GB" dirty="0"/>
              <a:t>Data Integration Guidelines </a:t>
            </a:r>
            <a:r>
              <a:rPr lang="en-GB" i="1" dirty="0">
                <a:hlinkClick r:id="rId3"/>
              </a:rPr>
              <a:t>link</a:t>
            </a:r>
            <a:endParaRPr lang="en-US" dirty="0"/>
          </a:p>
          <a:p>
            <a:pPr>
              <a:buClr>
                <a:srgbClr val="F7931D"/>
              </a:buClr>
            </a:pPr>
            <a:r>
              <a:rPr lang="en-GB" dirty="0"/>
              <a:t>Common Metadata Framework </a:t>
            </a:r>
            <a:r>
              <a:rPr lang="en-GB" i="1" dirty="0">
                <a:hlinkClick r:id="rId4"/>
              </a:rPr>
              <a:t>link</a:t>
            </a:r>
            <a:endParaRPr lang="en-GB" i="1" dirty="0"/>
          </a:p>
          <a:p>
            <a:pPr>
              <a:buClr>
                <a:srgbClr val="8CC63E"/>
              </a:buClr>
            </a:pPr>
            <a:r>
              <a:rPr lang="en-GB" dirty="0"/>
              <a:t>Linked Open Metadata </a:t>
            </a:r>
            <a:r>
              <a:rPr lang="en-GB" i="1" dirty="0">
                <a:hlinkClick r:id="rId5"/>
              </a:rPr>
              <a:t>link</a:t>
            </a:r>
            <a:endParaRPr lang="en-GB" i="1" dirty="0"/>
          </a:p>
          <a:p>
            <a:pPr>
              <a:buClr>
                <a:srgbClr val="00A388"/>
              </a:buClr>
            </a:pPr>
            <a:r>
              <a:rPr lang="en-US" dirty="0"/>
              <a:t>Strategic Communication Framework (</a:t>
            </a:r>
            <a:r>
              <a:rPr lang="en-US" i="1" dirty="0"/>
              <a:t>soon</a:t>
            </a:r>
            <a:r>
              <a:rPr lang="en-US" dirty="0"/>
              <a:t>)</a:t>
            </a:r>
          </a:p>
          <a:p>
            <a:pPr>
              <a:buClr>
                <a:srgbClr val="00A388"/>
              </a:buClr>
            </a:pPr>
            <a:r>
              <a:rPr lang="en-GB" dirty="0"/>
              <a:t>Guidelines on Risk Management </a:t>
            </a:r>
            <a:r>
              <a:rPr lang="en-GB" i="1" dirty="0">
                <a:hlinkClick r:id="rId6"/>
              </a:rPr>
              <a:t>link</a:t>
            </a:r>
            <a:endParaRPr lang="en-GB" i="1" dirty="0"/>
          </a:p>
          <a:p>
            <a:pPr>
              <a:buClr>
                <a:srgbClr val="27A9E1"/>
              </a:buClr>
            </a:pPr>
            <a:r>
              <a:rPr lang="en-GB" dirty="0"/>
              <a:t>Guidelines for Managers </a:t>
            </a:r>
            <a:r>
              <a:rPr lang="en-GB" i="1" dirty="0">
                <a:hlinkClick r:id="rId7"/>
              </a:rPr>
              <a:t>link</a:t>
            </a:r>
            <a:endParaRPr lang="en-GB" i="1" dirty="0"/>
          </a:p>
          <a:p>
            <a:pPr>
              <a:buClr>
                <a:srgbClr val="1B75BB"/>
              </a:buClr>
            </a:pPr>
            <a:r>
              <a:rPr lang="en-GB" dirty="0"/>
              <a:t>Big Data Inventory </a:t>
            </a:r>
            <a:r>
              <a:rPr lang="en-GB" i="1" dirty="0">
                <a:hlinkClick r:id="rId8"/>
              </a:rPr>
              <a:t>link</a:t>
            </a:r>
            <a:endParaRPr lang="en-GB" i="1" dirty="0"/>
          </a:p>
          <a:p>
            <a:pPr>
              <a:buClr>
                <a:srgbClr val="9E1E62"/>
              </a:buClr>
            </a:pPr>
            <a:r>
              <a:rPr lang="en-GB" dirty="0"/>
              <a:t>Investment Catalogue </a:t>
            </a:r>
            <a:r>
              <a:rPr lang="en-GB" i="1" dirty="0">
                <a:hlinkClick r:id="rId9"/>
              </a:rPr>
              <a:t>link</a:t>
            </a:r>
            <a:endParaRPr lang="en-GB" i="1" dirty="0"/>
          </a:p>
          <a:p>
            <a:pPr>
              <a:buClr>
                <a:srgbClr val="8CC63E"/>
              </a:buClr>
            </a:pPr>
            <a:r>
              <a:rPr lang="en-GB" dirty="0"/>
              <a:t>CSPA Catalogue </a:t>
            </a:r>
            <a:r>
              <a:rPr lang="en-GB" i="1" dirty="0">
                <a:hlinkClick r:id="rId10"/>
              </a:rPr>
              <a:t>link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7545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909A-EC62-405D-8043-B2E2D4FB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HLG-MOS Wikis</a:t>
            </a:r>
          </a:p>
        </p:txBody>
      </p:sp>
      <p:pic>
        <p:nvPicPr>
          <p:cNvPr id="4" name="Picture 2" descr="http://www1.unece.org/stat/platform/download/attachments/111379191/cataloguelayer.png?version=1&amp;modificationDate=1449008255455&amp;api=v2">
            <a:extLst>
              <a:ext uri="{FF2B5EF4-FFF2-40B4-BE49-F238E27FC236}">
                <a16:creationId xmlns:a16="http://schemas.microsoft.com/office/drawing/2014/main" id="{42A46751-DB9C-41BF-BE36-8AC3C16AE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573629" cy="21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0DFD2-898E-4897-BD40-AA2E423EF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9"/>
            <a:ext cx="5760640" cy="2797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5202F-7290-430F-A68E-3E516C479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62" y="3429000"/>
            <a:ext cx="3186048" cy="228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A78DA-10D6-47C0-B1F7-FD066AD76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56552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70F6-3BBE-4B05-BCD2-6F5872EF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445"/>
            <a:ext cx="7668344" cy="1193331"/>
          </a:xfrm>
        </p:spPr>
        <p:txBody>
          <a:bodyPr>
            <a:noAutofit/>
          </a:bodyPr>
          <a:lstStyle/>
          <a:p>
            <a:r>
              <a:rPr lang="en-US" sz="3600" dirty="0"/>
              <a:t>A (little) bit more on CSPA:</a:t>
            </a:r>
            <a:br>
              <a:rPr lang="en-US" sz="3600" dirty="0"/>
            </a:br>
            <a:r>
              <a:rPr lang="en-US" sz="3200" b="1" dirty="0"/>
              <a:t>C</a:t>
            </a:r>
            <a:r>
              <a:rPr lang="en-US" sz="3200" dirty="0"/>
              <a:t>ommon </a:t>
            </a:r>
            <a:r>
              <a:rPr lang="en-US" sz="3200" b="1" dirty="0"/>
              <a:t>S</a:t>
            </a:r>
            <a:r>
              <a:rPr lang="en-US" sz="3200" dirty="0"/>
              <a:t>tatistical </a:t>
            </a:r>
            <a:r>
              <a:rPr lang="en-US" sz="3200" b="1" dirty="0"/>
              <a:t>P</a:t>
            </a:r>
            <a:r>
              <a:rPr lang="en-US" sz="3200" dirty="0"/>
              <a:t>roduction </a:t>
            </a:r>
            <a:r>
              <a:rPr lang="en-US" sz="3200" b="1" dirty="0"/>
              <a:t>A</a:t>
            </a:r>
            <a:r>
              <a:rPr lang="en-US" sz="3200" dirty="0"/>
              <a:t>rchitecture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836EB-4B0C-41D6-9329-5D5AA0D0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4857403"/>
          </a:xfrm>
        </p:spPr>
        <p:txBody>
          <a:bodyPr>
            <a:normAutofit/>
          </a:bodyPr>
          <a:lstStyle/>
          <a:p>
            <a:r>
              <a:rPr lang="en-US" dirty="0"/>
              <a:t>A new way of developing statistical tools, with shareability as a design feature, not an afterthought:</a:t>
            </a:r>
          </a:p>
          <a:p>
            <a:pPr lvl="1"/>
            <a:r>
              <a:rPr lang="en-US" sz="2400" dirty="0"/>
              <a:t>Framework for sharing and re-use of statistical services in and between NSOs</a:t>
            </a:r>
          </a:p>
          <a:p>
            <a:pPr lvl="1"/>
            <a:r>
              <a:rPr lang="en-US" sz="2400" dirty="0"/>
              <a:t>Guidelines for a new way of designing, building and implementing the tools</a:t>
            </a:r>
          </a:p>
          <a:p>
            <a:r>
              <a:rPr lang="en-US" dirty="0"/>
              <a:t>Not prescriptive set of rules nor plug-and-play:</a:t>
            </a:r>
          </a:p>
          <a:p>
            <a:pPr marL="457200" lvl="1" indent="0">
              <a:buNone/>
            </a:pPr>
            <a:r>
              <a:rPr lang="en-US" strike="sngStrike" dirty="0"/>
              <a:t>CSPA compliant  </a:t>
            </a:r>
            <a:r>
              <a:rPr lang="en-US" dirty="0">
                <a:sym typeface="Wingdings" panose="05000000000000000000" pitchFamily="2" charset="2"/>
              </a:rPr>
              <a:t> Principles and Features to implement Requirements to increase Shareability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9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3" y="0"/>
            <a:ext cx="6805411" cy="1052736"/>
          </a:xfrm>
          <a:solidFill>
            <a:srgbClr val="1B75BB"/>
          </a:solidFill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Official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1461"/>
            <a:ext cx="8507288" cy="51568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NSOs are facing many challenges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dirty="0"/>
              <a:t>	Change how we work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Continuously changing environment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GB" dirty="0"/>
              <a:t>	Become agile and adaptive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We have to be more efficient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dirty="0"/>
              <a:t>	</a:t>
            </a:r>
            <a:r>
              <a:rPr lang="en-GB" b="1" dirty="0"/>
              <a:t>Share and Standardize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Challenges too big to tackle on their own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dirty="0"/>
              <a:t>	</a:t>
            </a:r>
            <a:r>
              <a:rPr lang="en-GB" b="1" dirty="0"/>
              <a:t>Collaborate and Coordinate</a:t>
            </a:r>
          </a:p>
          <a:p>
            <a:pPr marL="0" indent="0">
              <a:buNone/>
            </a:pPr>
            <a:r>
              <a:rPr lang="en-GB" sz="3500" dirty="0"/>
              <a:t>Official Statistics needs leadership</a:t>
            </a:r>
          </a:p>
          <a:p>
            <a:pPr marL="0" indent="0">
              <a:buNone/>
            </a:pPr>
            <a:r>
              <a:rPr lang="en-GB" sz="3500" dirty="0"/>
              <a:t>	Vision, Mission and Strategy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268C4C-9BA3-45FE-ACB5-9C01687A9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53" y="836712"/>
            <a:ext cx="3852147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889E1E4-13E7-4D1A-966D-6482D3943024}"/>
              </a:ext>
            </a:extLst>
          </p:cNvPr>
          <p:cNvSpPr/>
          <p:nvPr/>
        </p:nvSpPr>
        <p:spPr>
          <a:xfrm>
            <a:off x="899592" y="1700808"/>
            <a:ext cx="216024" cy="216024"/>
          </a:xfrm>
          <a:prstGeom prst="rightArrow">
            <a:avLst/>
          </a:prstGeom>
          <a:solidFill>
            <a:srgbClr val="F1613D"/>
          </a:solidFill>
          <a:ln>
            <a:solidFill>
              <a:srgbClr val="F1613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CCD43FE-D35D-4B80-8A59-76B00C955D57}"/>
              </a:ext>
            </a:extLst>
          </p:cNvPr>
          <p:cNvSpPr/>
          <p:nvPr/>
        </p:nvSpPr>
        <p:spPr>
          <a:xfrm>
            <a:off x="899592" y="2708920"/>
            <a:ext cx="216024" cy="216024"/>
          </a:xfrm>
          <a:prstGeom prst="rightArrow">
            <a:avLst/>
          </a:prstGeom>
          <a:solidFill>
            <a:srgbClr val="8CC63E"/>
          </a:solidFill>
          <a:ln>
            <a:solidFill>
              <a:srgbClr val="8CC63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5295DB-4986-440D-9427-812F5522B1ED}"/>
              </a:ext>
            </a:extLst>
          </p:cNvPr>
          <p:cNvSpPr/>
          <p:nvPr/>
        </p:nvSpPr>
        <p:spPr>
          <a:xfrm>
            <a:off x="899592" y="3789040"/>
            <a:ext cx="216024" cy="216024"/>
          </a:xfrm>
          <a:prstGeom prst="rightArrow">
            <a:avLst/>
          </a:prstGeom>
          <a:solidFill>
            <a:srgbClr val="27A9E1"/>
          </a:solidFill>
          <a:ln>
            <a:solidFill>
              <a:srgbClr val="27A9E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0C9CD9-8E51-44D5-B3D8-DB5BFB042EA1}"/>
              </a:ext>
            </a:extLst>
          </p:cNvPr>
          <p:cNvSpPr/>
          <p:nvPr/>
        </p:nvSpPr>
        <p:spPr>
          <a:xfrm>
            <a:off x="926163" y="4797152"/>
            <a:ext cx="216024" cy="216024"/>
          </a:xfrm>
          <a:prstGeom prst="rightArrow">
            <a:avLst/>
          </a:prstGeom>
          <a:solidFill>
            <a:srgbClr val="9E1E62"/>
          </a:solidFill>
          <a:ln>
            <a:solidFill>
              <a:srgbClr val="9E1E6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B188627-F11A-47CD-BB37-9998159B2A19}"/>
              </a:ext>
            </a:extLst>
          </p:cNvPr>
          <p:cNvSpPr/>
          <p:nvPr/>
        </p:nvSpPr>
        <p:spPr>
          <a:xfrm>
            <a:off x="539552" y="5936299"/>
            <a:ext cx="608022" cy="432048"/>
          </a:xfrm>
          <a:prstGeom prst="rightArrow">
            <a:avLst/>
          </a:prstGeom>
          <a:solidFill>
            <a:srgbClr val="1B75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https://s-media-cache-ak0.pinimg.com/236x/fb/87/f1/fb87f1e54c8c4672e47a4b3ac52d41ee.jpg">
            <a:hlinkClick r:id="rId4"/>
            <a:extLst>
              <a:ext uri="{FF2B5EF4-FFF2-40B4-BE49-F238E27FC236}">
                <a16:creationId xmlns:a16="http://schemas.microsoft.com/office/drawing/2014/main" id="{21940937-90DC-4000-AA72-7EF54D8B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498" y="3850533"/>
            <a:ext cx="2023294" cy="20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6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A297-D22D-40CB-8652-A0DEDD19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2664000" cy="2232248"/>
          </a:xfrm>
        </p:spPr>
        <p:txBody>
          <a:bodyPr>
            <a:normAutofit fontScale="90000"/>
          </a:bodyPr>
          <a:lstStyle/>
          <a:p>
            <a:r>
              <a:rPr lang="en-US" dirty="0"/>
              <a:t>Rather</a:t>
            </a:r>
            <a:br>
              <a:rPr lang="en-US" dirty="0"/>
            </a:br>
            <a:r>
              <a:rPr lang="en-US" dirty="0"/>
              <a:t>This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Than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↓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BC806-C5DF-454C-9901-2FC03AB58A4C}"/>
              </a:ext>
            </a:extLst>
          </p:cNvPr>
          <p:cNvGrpSpPr/>
          <p:nvPr/>
        </p:nvGrpSpPr>
        <p:grpSpPr>
          <a:xfrm>
            <a:off x="107504" y="2492896"/>
            <a:ext cx="2664001" cy="4163418"/>
            <a:chOff x="6016844" y="941727"/>
            <a:chExt cx="2664001" cy="4163418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200FE12-81D0-4FB1-B5B5-DC77B3AA1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612" y="941727"/>
              <a:ext cx="2520000" cy="1146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0097FE6-7C5A-40CF-9E7F-EBAC70547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845" y="2132856"/>
              <a:ext cx="2664000" cy="1394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E974B36-1F0A-46CE-BDB2-65E4AE72B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844" y="3573016"/>
              <a:ext cx="2664000" cy="153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3">
            <a:extLst>
              <a:ext uri="{FF2B5EF4-FFF2-40B4-BE49-F238E27FC236}">
                <a16:creationId xmlns:a16="http://schemas.microsoft.com/office/drawing/2014/main" id="{3222CB22-EA62-4D60-990E-B83E1F913C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34" y="5043307"/>
            <a:ext cx="1814530" cy="120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A744D86-3B8A-4E27-912C-9BD27585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43308"/>
            <a:ext cx="1831986" cy="120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oogle Shape;148;p28">
            <a:extLst>
              <a:ext uri="{FF2B5EF4-FFF2-40B4-BE49-F238E27FC236}">
                <a16:creationId xmlns:a16="http://schemas.microsoft.com/office/drawing/2014/main" id="{6829341D-E9BC-444C-81CB-C6ACCCCBB95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1452" t="-1936" r="-2282"/>
          <a:stretch/>
        </p:blipFill>
        <p:spPr>
          <a:xfrm>
            <a:off x="3090396" y="498831"/>
            <a:ext cx="5730076" cy="4293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47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28792" cy="1628118"/>
          </a:xfrm>
        </p:spPr>
        <p:txBody>
          <a:bodyPr>
            <a:normAutofit/>
          </a:bodyPr>
          <a:lstStyle/>
          <a:p>
            <a:r>
              <a:rPr lang="en-GB" b="1" dirty="0"/>
              <a:t>Get Involved!</a:t>
            </a:r>
            <a:br>
              <a:rPr lang="en-GB" b="1" dirty="0"/>
            </a:br>
            <a:r>
              <a:rPr lang="en-GB" b="1" dirty="0"/>
              <a:t>Join the Force!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C7F9CE-6489-4E97-A2C8-A93CD209F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53" y="4510036"/>
            <a:ext cx="240110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8649185B-CBA0-433E-B1AC-6ABF0472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24441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216207-0A78-4F57-B339-11F65A238803}"/>
              </a:ext>
            </a:extLst>
          </p:cNvPr>
          <p:cNvSpPr/>
          <p:nvPr/>
        </p:nvSpPr>
        <p:spPr>
          <a:xfrm>
            <a:off x="299498" y="2104790"/>
            <a:ext cx="6288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9825" indent="0">
              <a:buNone/>
            </a:pPr>
            <a:r>
              <a:rPr lang="en-US" sz="3600" dirty="0"/>
              <a:t>Consult</a:t>
            </a:r>
          </a:p>
          <a:p>
            <a:pPr marL="3679825" indent="0">
              <a:buNone/>
            </a:pPr>
            <a:r>
              <a:rPr lang="en-GB" sz="3600" dirty="0"/>
              <a:t>Contribute</a:t>
            </a:r>
          </a:p>
          <a:p>
            <a:pPr marL="3679825" indent="0">
              <a:buNone/>
            </a:pPr>
            <a:r>
              <a:rPr lang="en-GB" sz="3600" dirty="0"/>
              <a:t>Collaborate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701B7-A4E7-4E5C-AC4C-DC7362372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1" y="4510036"/>
            <a:ext cx="1936842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D261A-33B7-42D3-9D2C-EBFC924156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73" y="4510036"/>
            <a:ext cx="23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Annex: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1613D"/>
              </a:buClr>
            </a:pPr>
            <a:r>
              <a:rPr lang="en-GB" dirty="0">
                <a:hlinkClick r:id="rId2"/>
              </a:rPr>
              <a:t>HLG-MOS</a:t>
            </a:r>
            <a:r>
              <a:rPr lang="en-GB" dirty="0"/>
              <a:t> </a:t>
            </a:r>
            <a:r>
              <a:rPr lang="en-GB" sz="1050" dirty="0">
                <a:hlinkClick r:id="rId2"/>
              </a:rPr>
              <a:t>https://statswiki.unece.org/x/xIR8Aw</a:t>
            </a:r>
            <a:endParaRPr lang="en-GB" dirty="0">
              <a:hlinkClick r:id="rId3"/>
            </a:endParaRPr>
          </a:p>
          <a:p>
            <a:pPr>
              <a:buClr>
                <a:srgbClr val="F7931D"/>
              </a:buClr>
            </a:pPr>
            <a:r>
              <a:rPr lang="en-GB" dirty="0">
                <a:hlinkClick r:id="rId3"/>
              </a:rPr>
              <a:t>Modernisation Groups</a:t>
            </a:r>
            <a:r>
              <a:rPr lang="en-GB" dirty="0"/>
              <a:t> </a:t>
            </a:r>
            <a:r>
              <a:rPr lang="en-GB" sz="1000" dirty="0">
                <a:hlinkClick r:id="rId3"/>
              </a:rPr>
              <a:t>https://statswiki.unece.org/display/hlgbas/Modernisation+Groups</a:t>
            </a:r>
            <a:endParaRPr lang="en-GB" sz="1050" dirty="0"/>
          </a:p>
          <a:p>
            <a:pPr>
              <a:buClr>
                <a:srgbClr val="8CC63E"/>
              </a:buClr>
            </a:pPr>
            <a:r>
              <a:rPr lang="en-GB" dirty="0">
                <a:hlinkClick r:id="rId4"/>
              </a:rPr>
              <a:t>HLG Outputs</a:t>
            </a:r>
            <a:r>
              <a:rPr lang="en-GB" dirty="0"/>
              <a:t> </a:t>
            </a:r>
            <a:r>
              <a:rPr lang="en-GB" sz="1000" dirty="0">
                <a:hlinkClick r:id="rId4"/>
              </a:rPr>
              <a:t>https://statswiki.unece.org/x/7AQpBw</a:t>
            </a:r>
            <a:r>
              <a:rPr lang="en-GB" sz="1000" dirty="0"/>
              <a:t> </a:t>
            </a:r>
            <a:endParaRPr lang="en-GB" dirty="0">
              <a:hlinkClick r:id="rId5"/>
            </a:endParaRPr>
          </a:p>
          <a:p>
            <a:pPr>
              <a:buClr>
                <a:srgbClr val="00A388"/>
              </a:buClr>
            </a:pPr>
            <a:r>
              <a:rPr lang="en-GB" dirty="0">
                <a:hlinkClick r:id="rId5"/>
              </a:rPr>
              <a:t>Modernisation Workshops</a:t>
            </a:r>
            <a:r>
              <a:rPr lang="en-GB" dirty="0"/>
              <a:t> </a:t>
            </a:r>
            <a:r>
              <a:rPr lang="en-GB" sz="1000" dirty="0">
                <a:hlinkClick r:id="rId5"/>
              </a:rPr>
              <a:t>https://statswiki.unece.org/x/bAhLBg</a:t>
            </a:r>
            <a:endParaRPr lang="en-GB" dirty="0"/>
          </a:p>
          <a:p>
            <a:pPr>
              <a:buClr>
                <a:srgbClr val="1B75BB"/>
              </a:buClr>
            </a:pPr>
            <a:r>
              <a:rPr lang="en-GB" dirty="0">
                <a:hlinkClick r:id="rId6"/>
              </a:rPr>
              <a:t>Modernisation Updates</a:t>
            </a:r>
            <a:r>
              <a:rPr lang="en-GB" dirty="0"/>
              <a:t> </a:t>
            </a:r>
            <a:r>
              <a:rPr lang="en-GB" sz="1000" dirty="0">
                <a:hlinkClick r:id="rId6"/>
              </a:rPr>
              <a:t>https://statswiki.unece.org/x/QY0HBg</a:t>
            </a:r>
            <a:r>
              <a:rPr lang="en-GB" dirty="0"/>
              <a:t> </a:t>
            </a:r>
          </a:p>
          <a:p>
            <a:pPr>
              <a:buClr>
                <a:srgbClr val="1B75BB"/>
              </a:buClr>
            </a:pPr>
            <a:r>
              <a:rPr lang="en-GB" dirty="0">
                <a:hlinkClick r:id="rId7"/>
              </a:rPr>
              <a:t>Data Editing</a:t>
            </a:r>
            <a:r>
              <a:rPr lang="en-GB" dirty="0"/>
              <a:t> </a:t>
            </a:r>
            <a:r>
              <a:rPr lang="en-GB" sz="1000" dirty="0">
                <a:hlinkClick r:id="rId7"/>
              </a:rPr>
              <a:t>https://statswiki.unece.org/x/5wCvCg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03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6FE9-B523-4EDF-A5C5-9C3E1256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128792" cy="6480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Modernisation</a:t>
            </a:r>
            <a:r>
              <a:rPr lang="en-US" dirty="0"/>
              <a:t>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FBE2-6A89-42B3-94D3-938434B8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ED1C24"/>
              </a:buClr>
            </a:pPr>
            <a:r>
              <a:rPr lang="en-US" dirty="0"/>
              <a:t>Annual HLG-MOS Workshop in November (19-21 </a:t>
            </a:r>
            <a:r>
              <a:rPr lang="en-US" dirty="0" err="1"/>
              <a:t>Novermber</a:t>
            </a:r>
            <a:r>
              <a:rPr lang="en-US" dirty="0"/>
              <a:t> 2019, Geneva)</a:t>
            </a:r>
          </a:p>
          <a:p>
            <a:pPr>
              <a:buClr>
                <a:srgbClr val="F1613D"/>
              </a:buClr>
            </a:pPr>
            <a:r>
              <a:rPr lang="en-US" dirty="0"/>
              <a:t>Annual </a:t>
            </a:r>
            <a:r>
              <a:rPr lang="en-US" dirty="0" err="1"/>
              <a:t>ModernStats</a:t>
            </a:r>
            <a:r>
              <a:rPr lang="en-US" dirty="0"/>
              <a:t> World Workshop (April 2019)</a:t>
            </a:r>
          </a:p>
          <a:p>
            <a:pPr>
              <a:buClr>
                <a:srgbClr val="F7931D"/>
              </a:buClr>
            </a:pPr>
            <a:r>
              <a:rPr lang="en-US" dirty="0"/>
              <a:t>HRMT:</a:t>
            </a:r>
          </a:p>
          <a:p>
            <a:pPr lvl="1">
              <a:buClr>
                <a:srgbClr val="F7931D"/>
              </a:buClr>
            </a:pPr>
            <a:r>
              <a:rPr lang="en-US" dirty="0"/>
              <a:t>Workshop on Culture Evolution (11-13 September, Geneva, Switzerland)</a:t>
            </a:r>
          </a:p>
          <a:p>
            <a:pPr lvl="1">
              <a:buClr>
                <a:srgbClr val="8CC63E"/>
              </a:buClr>
            </a:pPr>
            <a:r>
              <a:rPr lang="en-US" dirty="0">
                <a:hlinkClick r:id="rId2"/>
              </a:rPr>
              <a:t>Workshop on Human Resources Management and Training</a:t>
            </a:r>
            <a:r>
              <a:rPr lang="en-US" dirty="0"/>
              <a:t> (</a:t>
            </a:r>
            <a:r>
              <a:rPr lang="nn-NO" dirty="0"/>
              <a:t>12-14 September 2018, Oslo, Norway)</a:t>
            </a:r>
            <a:endParaRPr lang="en-US" dirty="0"/>
          </a:p>
          <a:p>
            <a:pPr lvl="1">
              <a:buClr>
                <a:srgbClr val="00A388"/>
              </a:buClr>
            </a:pPr>
            <a:r>
              <a:rPr lang="en-US" dirty="0">
                <a:hlinkClick r:id="rId3"/>
              </a:rPr>
              <a:t>Workshop on Implementing Efficiencies and Quality of Output</a:t>
            </a:r>
            <a:r>
              <a:rPr lang="en-US" dirty="0"/>
              <a:t> (27 - 29 September 2017 Geneva, Switzerland)</a:t>
            </a:r>
          </a:p>
          <a:p>
            <a:pPr lvl="1">
              <a:buClr>
                <a:srgbClr val="27A9E1"/>
              </a:buClr>
            </a:pPr>
            <a:r>
              <a:rPr lang="en-US" dirty="0">
                <a:hlinkClick r:id="rId4"/>
              </a:rPr>
              <a:t>Workshop on Human Resources Management and Training: Developing Capabilities for the Future</a:t>
            </a:r>
            <a:r>
              <a:rPr lang="en-US" dirty="0"/>
              <a:t> (7-9 September 2016, Krakow, Poland)</a:t>
            </a:r>
          </a:p>
          <a:p>
            <a:pPr lvl="1">
              <a:buClr>
                <a:srgbClr val="1B75BB"/>
              </a:buClr>
            </a:pPr>
            <a:r>
              <a:rPr lang="en-US" dirty="0">
                <a:hlinkClick r:id="rId5"/>
              </a:rPr>
              <a:t>Workshop on Risk Management practices in Statistical </a:t>
            </a:r>
            <a:r>
              <a:rPr lang="en-US" dirty="0" err="1">
                <a:hlinkClick r:id="rId5"/>
              </a:rPr>
              <a:t>Organisations</a:t>
            </a:r>
            <a:r>
              <a:rPr lang="en-US" dirty="0"/>
              <a:t> (25-26 April 2016, Geneva, Switzerland)</a:t>
            </a:r>
          </a:p>
          <a:p>
            <a:pPr>
              <a:buClr>
                <a:srgbClr val="9E1E62"/>
              </a:buClr>
            </a:pPr>
            <a:r>
              <a:rPr lang="en-US" dirty="0"/>
              <a:t>CSPA:</a:t>
            </a:r>
          </a:p>
          <a:p>
            <a:pPr lvl="1">
              <a:buClr>
                <a:srgbClr val="ED1C24"/>
              </a:buClr>
            </a:pPr>
            <a:r>
              <a:rPr lang="en-US" dirty="0">
                <a:hlinkClick r:id="rId6"/>
              </a:rPr>
              <a:t>2017 CSPA Workshop: </a:t>
            </a:r>
            <a:r>
              <a:rPr lang="en-US" i="1" dirty="0">
                <a:hlinkClick r:id="rId6"/>
              </a:rPr>
              <a:t>CSPA for Digital Transformation</a:t>
            </a:r>
            <a:r>
              <a:rPr lang="en-US" i="1" dirty="0"/>
              <a:t> </a:t>
            </a:r>
            <a:r>
              <a:rPr lang="en-US" dirty="0"/>
              <a:t>(3-5 July 2017, Wiesbaden, Germany)</a:t>
            </a:r>
          </a:p>
          <a:p>
            <a:pPr lvl="1">
              <a:buClr>
                <a:srgbClr val="F1613D"/>
              </a:buClr>
            </a:pPr>
            <a:r>
              <a:rPr lang="en-US" dirty="0">
                <a:hlinkClick r:id="rId7"/>
              </a:rPr>
              <a:t>2016 CSPA Workshop: </a:t>
            </a:r>
            <a:r>
              <a:rPr lang="en-US" i="1" dirty="0">
                <a:hlinkClick r:id="rId7"/>
              </a:rPr>
              <a:t>Implementing CSPA</a:t>
            </a:r>
            <a:r>
              <a:rPr lang="en-US" i="1" dirty="0"/>
              <a:t> </a:t>
            </a:r>
            <a:r>
              <a:rPr lang="en-US" dirty="0"/>
              <a:t>(3 -5 October 2016, Geneva, Switzerland)</a:t>
            </a:r>
          </a:p>
          <a:p>
            <a:pPr>
              <a:buClr>
                <a:srgbClr val="F7931D"/>
              </a:buClr>
            </a:pPr>
            <a:r>
              <a:rPr lang="en-US" dirty="0"/>
              <a:t>Other</a:t>
            </a:r>
          </a:p>
          <a:p>
            <a:pPr lvl="1">
              <a:buClr>
                <a:srgbClr val="F7931D"/>
              </a:buClr>
            </a:pPr>
            <a:r>
              <a:rPr lang="en-US" dirty="0">
                <a:hlinkClick r:id="rId8"/>
              </a:rPr>
              <a:t>Workshop on Data Integration: </a:t>
            </a:r>
            <a:r>
              <a:rPr lang="en-US" dirty="0" err="1">
                <a:hlinkClick r:id="rId8"/>
              </a:rPr>
              <a:t>Realising</a:t>
            </a:r>
            <a:r>
              <a:rPr lang="en-US" dirty="0">
                <a:hlinkClick r:id="rId8"/>
              </a:rPr>
              <a:t> the Potential of Statistical and Geospatial Data</a:t>
            </a:r>
            <a:r>
              <a:rPr lang="en-US" dirty="0"/>
              <a:t> (21-23 May 2019, Belgrade, Serbia)</a:t>
            </a:r>
          </a:p>
          <a:p>
            <a:pPr lvl="1">
              <a:buClr>
                <a:srgbClr val="8CC63E"/>
              </a:buClr>
            </a:pPr>
            <a:r>
              <a:rPr lang="en-US" u="sng" dirty="0">
                <a:hlinkClick r:id="rId9"/>
              </a:rPr>
              <a:t>HLG Seminar on the Process Oriented </a:t>
            </a:r>
            <a:r>
              <a:rPr lang="en-US" u="sng" dirty="0" err="1">
                <a:hlinkClick r:id="rId9"/>
              </a:rPr>
              <a:t>Apprach</a:t>
            </a:r>
            <a:r>
              <a:rPr lang="en-US" dirty="0"/>
              <a:t> </a:t>
            </a:r>
            <a:r>
              <a:rPr lang="en-US" u="sng" dirty="0"/>
              <a:t>(</a:t>
            </a:r>
            <a:r>
              <a:rPr lang="en-US" dirty="0"/>
              <a:t>19-21 April 2017, Republic of Korea)</a:t>
            </a:r>
          </a:p>
          <a:p>
            <a:pPr lvl="1">
              <a:buClr>
                <a:srgbClr val="00E1EA"/>
              </a:buClr>
            </a:pPr>
            <a:r>
              <a:rPr lang="en-US" dirty="0">
                <a:hlinkClick r:id="rId10"/>
              </a:rPr>
              <a:t>Workshop on Integrating Geospatial and Statistical Standards</a:t>
            </a:r>
            <a:r>
              <a:rPr lang="en-US" dirty="0"/>
              <a:t> (6 - 8 November 2017)</a:t>
            </a:r>
          </a:p>
          <a:p>
            <a:pPr lvl="1">
              <a:buClr>
                <a:srgbClr val="27A9E1"/>
              </a:buClr>
            </a:pPr>
            <a:r>
              <a:rPr lang="en-US" dirty="0">
                <a:hlinkClick r:id="rId11"/>
              </a:rPr>
              <a:t>HLG-MOS Sprint Session: Strategies to stay relevant</a:t>
            </a:r>
            <a:r>
              <a:rPr lang="en-US" dirty="0"/>
              <a:t> </a:t>
            </a:r>
            <a:r>
              <a:rPr lang="de-DE" dirty="0"/>
              <a:t>21 November 2017, Geneva, </a:t>
            </a:r>
            <a:r>
              <a:rPr lang="de-DE" dirty="0" err="1"/>
              <a:t>Switzerland</a:t>
            </a:r>
            <a:endParaRPr lang="de-DE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05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1453-2808-41F5-A9AF-555D3945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94122"/>
          </a:xfrm>
        </p:spPr>
        <p:txBody>
          <a:bodyPr>
            <a:normAutofit fontScale="90000"/>
          </a:bodyPr>
          <a:lstStyle/>
          <a:p>
            <a:r>
              <a:rPr lang="en-GB" dirty="0"/>
              <a:t>Four thematic workshops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3941-B695-4BF5-9545-8E9E9826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Clr>
                <a:srgbClr val="F1613D"/>
              </a:buClr>
            </a:pPr>
            <a:r>
              <a:rPr lang="en-GB" dirty="0"/>
              <a:t>Workshop on Statistical Data Editing </a:t>
            </a:r>
            <a:r>
              <a:rPr lang="en-GB" i="1" dirty="0"/>
              <a:t>2020</a:t>
            </a:r>
            <a:r>
              <a:rPr lang="en-GB" dirty="0"/>
              <a:t> (</a:t>
            </a:r>
            <a:r>
              <a:rPr lang="en-US" i="1" dirty="0">
                <a:hlinkClick r:id="rId2"/>
              </a:rPr>
              <a:t>18-20 September 2018, Neuchâtel, Switzerland</a:t>
            </a:r>
            <a:r>
              <a:rPr lang="en-US" dirty="0"/>
              <a:t>)</a:t>
            </a:r>
            <a:endParaRPr lang="en-GB" dirty="0"/>
          </a:p>
          <a:p>
            <a:pPr>
              <a:spcAft>
                <a:spcPts val="1200"/>
              </a:spcAft>
              <a:buClr>
                <a:srgbClr val="00A388"/>
              </a:buClr>
            </a:pPr>
            <a:r>
              <a:rPr lang="en-GB" dirty="0"/>
              <a:t>Communication and Dissemination of Statistics </a:t>
            </a:r>
            <a:r>
              <a:rPr lang="en-GB" dirty="0">
                <a:hlinkClick r:id="rId3"/>
              </a:rPr>
              <a:t>12-14 June 2019, </a:t>
            </a:r>
            <a:r>
              <a:rPr lang="en-GB" dirty="0" err="1">
                <a:hlinkClick r:id="rId3"/>
              </a:rPr>
              <a:t>Gdańsk</a:t>
            </a:r>
            <a:r>
              <a:rPr lang="en-GB" dirty="0">
                <a:hlinkClick r:id="rId3"/>
              </a:rPr>
              <a:t>, Poland</a:t>
            </a:r>
            <a:endParaRPr lang="en-GB" i="1" dirty="0"/>
          </a:p>
          <a:p>
            <a:pPr>
              <a:spcAft>
                <a:spcPts val="1200"/>
              </a:spcAft>
              <a:buClr>
                <a:srgbClr val="27A9E1"/>
              </a:buClr>
            </a:pPr>
            <a:r>
              <a:rPr lang="en-GB" dirty="0"/>
              <a:t>Work Session on Statistical Confidentiality </a:t>
            </a:r>
            <a:r>
              <a:rPr lang="en-GB" i="1" dirty="0">
                <a:hlinkClick r:id="rId4"/>
              </a:rPr>
              <a:t>29-31 October</a:t>
            </a:r>
            <a:r>
              <a:rPr lang="en-GB" dirty="0">
                <a:hlinkClick r:id="rId4"/>
              </a:rPr>
              <a:t> 2019, the Hague, The Netherlands</a:t>
            </a:r>
            <a:endParaRPr lang="en-GB" dirty="0"/>
          </a:p>
          <a:p>
            <a:pPr>
              <a:buClr>
                <a:srgbClr val="1B75BB"/>
              </a:buClr>
            </a:pPr>
            <a:r>
              <a:rPr lang="en-US" dirty="0"/>
              <a:t>Statistical Data Collection Workshop </a:t>
            </a:r>
            <a:r>
              <a:rPr lang="en-US" dirty="0">
                <a:hlinkClick r:id="rId5"/>
              </a:rPr>
              <a:t>10-12 October 2018, Geneva</a:t>
            </a:r>
            <a:endParaRPr lang="en-US" dirty="0"/>
          </a:p>
          <a:p>
            <a:pPr>
              <a:buClr>
                <a:srgbClr val="9E1E62"/>
              </a:buClr>
            </a:pPr>
            <a:endParaRPr lang="en-GB" dirty="0"/>
          </a:p>
          <a:p>
            <a:pPr marL="0" indent="0">
              <a:buClr>
                <a:srgbClr val="9E1E62"/>
              </a:buClr>
              <a:buNone/>
            </a:pPr>
            <a:endParaRPr lang="en-GB" dirty="0"/>
          </a:p>
          <a:p>
            <a:pPr>
              <a:buClr>
                <a:srgbClr val="9E1E62"/>
              </a:buClr>
            </a:pPr>
            <a:r>
              <a:rPr lang="en-GB" dirty="0"/>
              <a:t>Key Goals: Sharing innovative practices, identifying challenges and topics for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7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EBC9-30C1-41C9-9D5F-FDAA0A51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8545-543E-4F9B-B7B3-7A8B8AC5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95400"/>
            <a:ext cx="8784976" cy="49836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R1 Collaboration: replicate, expand &amp; extend</a:t>
            </a:r>
          </a:p>
          <a:p>
            <a:r>
              <a:rPr lang="en-US" dirty="0"/>
              <a:t>R2 GSIM Alignment: logical/semantic</a:t>
            </a:r>
          </a:p>
          <a:p>
            <a:r>
              <a:rPr lang="en-US" dirty="0"/>
              <a:t>R3 GSBPM Alignment: serve GSBPM processes</a:t>
            </a:r>
          </a:p>
          <a:p>
            <a:r>
              <a:rPr lang="en-US" dirty="0"/>
              <a:t>R4 Metadata Driven: input/output configuration / parameters/ design</a:t>
            </a:r>
          </a:p>
          <a:p>
            <a:r>
              <a:rPr lang="en-US" dirty="0"/>
              <a:t>R5 Statistical Program alignment: domain context</a:t>
            </a:r>
          </a:p>
          <a:p>
            <a:r>
              <a:rPr lang="en-US" dirty="0"/>
              <a:t>R6 Secure data management: identities, roles and data classification </a:t>
            </a:r>
            <a:r>
              <a:rPr lang="en-US" sz="2400" dirty="0"/>
              <a:t>(traceability, accountability, confidentiality)</a:t>
            </a:r>
          </a:p>
          <a:p>
            <a:r>
              <a:rPr lang="en-US" dirty="0"/>
              <a:t>R7 Integration to an existing organization: IT &amp; training users</a:t>
            </a:r>
          </a:p>
          <a:p>
            <a:r>
              <a:rPr lang="en-US" dirty="0"/>
              <a:t>R8 Proper governance: service/release management</a:t>
            </a:r>
          </a:p>
          <a:p>
            <a:r>
              <a:rPr lang="en-US" dirty="0"/>
              <a:t>R9 Culture context: mindset/trust sharing</a:t>
            </a:r>
          </a:p>
          <a:p>
            <a:r>
              <a:rPr lang="en-US" dirty="0"/>
              <a:t>R10 Performance: minimal impact on other services</a:t>
            </a:r>
          </a:p>
          <a:p>
            <a:r>
              <a:rPr lang="en-US" dirty="0"/>
              <a:t>R11 Portability: between computing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D5DF-39E2-41B6-962E-5166B87D9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DE0FCC-CF48-445D-95E7-D66B166247A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A2C0-4DD8-4837-913D-1BC0109D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CSPA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CE93-5F1B-4268-AA17-E49C8341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82276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/>
              <a:t>F1 Documentation</a:t>
            </a:r>
          </a:p>
          <a:p>
            <a:r>
              <a:rPr lang="en-US" dirty="0"/>
              <a:t>F2 Internationalization</a:t>
            </a:r>
          </a:p>
          <a:p>
            <a:r>
              <a:rPr lang="en-US" dirty="0"/>
              <a:t>F3 Open Source</a:t>
            </a:r>
          </a:p>
          <a:p>
            <a:r>
              <a:rPr lang="en-US" dirty="0"/>
              <a:t>F4 CSPA Adapters</a:t>
            </a:r>
          </a:p>
          <a:p>
            <a:r>
              <a:rPr lang="en-US" dirty="0"/>
              <a:t>F5 Using GSIM: common language</a:t>
            </a:r>
          </a:p>
          <a:p>
            <a:r>
              <a:rPr lang="en-US" dirty="0"/>
              <a:t>F6 Security solutions</a:t>
            </a:r>
          </a:p>
          <a:p>
            <a:r>
              <a:rPr lang="en-US" dirty="0"/>
              <a:t>F7 Metadata access</a:t>
            </a:r>
          </a:p>
          <a:p>
            <a:r>
              <a:rPr lang="en-US" dirty="0"/>
              <a:t>F8 Sandboxing for exploration</a:t>
            </a:r>
          </a:p>
          <a:p>
            <a:r>
              <a:rPr lang="en-US" dirty="0"/>
              <a:t>F9 Containerization</a:t>
            </a:r>
          </a:p>
          <a:p>
            <a:r>
              <a:rPr lang="en-US" dirty="0"/>
              <a:t>F10 Multiple instances</a:t>
            </a:r>
          </a:p>
          <a:p>
            <a:r>
              <a:rPr lang="en-US" dirty="0"/>
              <a:t>F11 Versioning</a:t>
            </a:r>
          </a:p>
          <a:p>
            <a:r>
              <a:rPr lang="en-US" dirty="0"/>
              <a:t>F12 Support for Centralized data</a:t>
            </a:r>
          </a:p>
          <a:p>
            <a:r>
              <a:rPr lang="en-US" dirty="0"/>
              <a:t>F13 Support for Decentralized data</a:t>
            </a:r>
          </a:p>
          <a:p>
            <a:r>
              <a:rPr lang="en-US" dirty="0"/>
              <a:t>F14 Service integration</a:t>
            </a:r>
          </a:p>
          <a:p>
            <a:r>
              <a:rPr lang="en-US" dirty="0"/>
              <a:t>F15 Big Data capable</a:t>
            </a:r>
          </a:p>
          <a:p>
            <a:r>
              <a:rPr lang="en-US" dirty="0"/>
              <a:t>F16 Virtualization</a:t>
            </a:r>
          </a:p>
          <a:p>
            <a:r>
              <a:rPr lang="en-US" dirty="0"/>
              <a:t>F17 Context aware</a:t>
            </a:r>
          </a:p>
          <a:p>
            <a:r>
              <a:rPr lang="en-US" dirty="0"/>
              <a:t>F18 Human interaction</a:t>
            </a:r>
          </a:p>
          <a:p>
            <a:r>
              <a:rPr lang="en-US" dirty="0"/>
              <a:t>F19 Resilience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46ADC-5440-4ABB-B58E-8F0360366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DE0FCC-CF48-445D-95E7-D66B166247A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7282790" cy="1143000"/>
          </a:xfrm>
        </p:spPr>
        <p:txBody>
          <a:bodyPr>
            <a:noAutofit/>
          </a:bodyPr>
          <a:lstStyle/>
          <a:p>
            <a:r>
              <a:rPr lang="en-GB" sz="3600" dirty="0"/>
              <a:t>Annex: HLG-MOS members &amp; history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50D248-1144-4CD1-A334-4D7BA125F395}"/>
              </a:ext>
            </a:extLst>
          </p:cNvPr>
          <p:cNvSpPr txBox="1">
            <a:spLocks/>
          </p:cNvSpPr>
          <p:nvPr/>
        </p:nvSpPr>
        <p:spPr>
          <a:xfrm>
            <a:off x="2771800" y="1531326"/>
            <a:ext cx="5961787" cy="2068586"/>
          </a:xfrm>
          <a:prstGeom prst="rect">
            <a:avLst/>
          </a:prstGeom>
          <a:extLst/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2700" dirty="0"/>
              <a:t>Australia</a:t>
            </a:r>
          </a:p>
          <a:p>
            <a:pPr>
              <a:defRPr/>
            </a:pPr>
            <a:r>
              <a:rPr lang="en-GB" altLang="en-US" sz="2700" dirty="0"/>
              <a:t>Canada - Chair</a:t>
            </a:r>
          </a:p>
          <a:p>
            <a:pPr>
              <a:defRPr/>
            </a:pPr>
            <a:r>
              <a:rPr lang="en-GB" altLang="en-US" sz="2700" dirty="0"/>
              <a:t>Ireland	</a:t>
            </a:r>
          </a:p>
          <a:p>
            <a:pPr>
              <a:defRPr/>
            </a:pPr>
            <a:r>
              <a:rPr lang="en-GB" altLang="en-US" sz="2700" dirty="0"/>
              <a:t>Italy</a:t>
            </a:r>
          </a:p>
          <a:p>
            <a:pPr>
              <a:defRPr/>
            </a:pPr>
            <a:r>
              <a:rPr lang="en-US" altLang="en-US" sz="2700" dirty="0"/>
              <a:t>Mexico</a:t>
            </a:r>
            <a:endParaRPr lang="en-GB" altLang="en-US" sz="2700" dirty="0"/>
          </a:p>
          <a:p>
            <a:pPr>
              <a:defRPr/>
            </a:pPr>
            <a:r>
              <a:rPr lang="en-GB" altLang="en-US" sz="2700" dirty="0"/>
              <a:t>Netherlands</a:t>
            </a:r>
          </a:p>
          <a:p>
            <a:pPr>
              <a:defRPr/>
            </a:pPr>
            <a:r>
              <a:rPr lang="en-GB" altLang="en-US" sz="2700" dirty="0"/>
              <a:t>New Zealand</a:t>
            </a:r>
          </a:p>
          <a:p>
            <a:pPr>
              <a:defRPr/>
            </a:pPr>
            <a:r>
              <a:rPr lang="en-GB" altLang="en-US" sz="2700" dirty="0"/>
              <a:t>Republic of Korea</a:t>
            </a:r>
          </a:p>
          <a:p>
            <a:pPr>
              <a:defRPr/>
            </a:pPr>
            <a:r>
              <a:rPr lang="en-GB" altLang="en-US" sz="2700" dirty="0"/>
              <a:t>Slovenia</a:t>
            </a:r>
          </a:p>
          <a:p>
            <a:pPr>
              <a:defRPr/>
            </a:pPr>
            <a:r>
              <a:rPr lang="en-US" altLang="en-US" sz="2700" dirty="0"/>
              <a:t>United Kingdom</a:t>
            </a:r>
            <a:endParaRPr lang="en-GB" altLang="en-US" sz="2700" dirty="0"/>
          </a:p>
          <a:p>
            <a:pPr>
              <a:defRPr/>
            </a:pPr>
            <a:r>
              <a:rPr lang="en-GB" altLang="en-US" sz="2700" dirty="0"/>
              <a:t>Eurostat</a:t>
            </a:r>
          </a:p>
          <a:p>
            <a:pPr>
              <a:defRPr/>
            </a:pPr>
            <a:r>
              <a:rPr lang="en-GB" altLang="en-US" sz="2700" dirty="0"/>
              <a:t>OECD</a:t>
            </a:r>
          </a:p>
          <a:p>
            <a:pPr>
              <a:defRPr/>
            </a:pPr>
            <a:r>
              <a:rPr lang="en-GB" altLang="en-US" sz="2700" dirty="0"/>
              <a:t>UNECE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A53401-AEDF-4376-A314-A2671711B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2" y="1203792"/>
            <a:ext cx="360000" cy="180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3E4E93-56C5-45BC-9597-C4BC3DDA8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3" y="1203792"/>
            <a:ext cx="357616" cy="1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45A31-5C0C-4B83-818C-4D5B87AC6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68" y="1203792"/>
            <a:ext cx="269327" cy="1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5D483-AA39-42E2-80E8-3A8BF99C3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7" y="1203792"/>
            <a:ext cx="314471" cy="1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7CE841-C884-4309-A9B0-B60E1291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6" y="1203792"/>
            <a:ext cx="270000" cy="1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FCDE46-B558-4232-BEC2-A3B4F37EA5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44" y="1203792"/>
            <a:ext cx="360000" cy="1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9440DC-EDD1-4A85-8392-6C168236CF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4" y="1203792"/>
            <a:ext cx="360000" cy="1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9AAAA7-8F67-4A9E-A5DE-297E9A0357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15" y="1203792"/>
            <a:ext cx="360000" cy="1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2D4665-B1A4-4888-8025-25B43A527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9" y="1203792"/>
            <a:ext cx="270000" cy="180000"/>
          </a:xfrm>
          <a:prstGeom prst="rect">
            <a:avLst/>
          </a:prstGeom>
        </p:spPr>
      </p:pic>
      <p:sp>
        <p:nvSpPr>
          <p:cNvPr id="32" name="AutoShape 2" descr="Afbeeldingsresultaat voor flag korea">
            <a:extLst>
              <a:ext uri="{FF2B5EF4-FFF2-40B4-BE49-F238E27FC236}">
                <a16:creationId xmlns:a16="http://schemas.microsoft.com/office/drawing/2014/main" id="{C7F17389-9CC6-42C4-B5B4-4382733321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A634F92-90F7-4B56-9E14-F0A9AE9C89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2032" y="1196752"/>
            <a:ext cx="269461" cy="1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D5743-A913-4CCA-BB49-C41DFDD2C2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8598" y="1203792"/>
            <a:ext cx="259893" cy="1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C5EF66-A932-43DE-ACF5-62B03C5325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7680" y="1215694"/>
            <a:ext cx="270492" cy="1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4FBB1C-76BC-4D62-970E-640E983DF3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4" y="1203792"/>
            <a:ext cx="360000" cy="1800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4F7BB3-ACC9-4B65-A6C4-42544B55950E}"/>
              </a:ext>
            </a:extLst>
          </p:cNvPr>
          <p:cNvSpPr txBox="1">
            <a:spLocks/>
          </p:cNvSpPr>
          <p:nvPr/>
        </p:nvSpPr>
        <p:spPr>
          <a:xfrm>
            <a:off x="179512" y="3754486"/>
            <a:ext cx="8964488" cy="2554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ED1C24"/>
              </a:buClr>
            </a:pPr>
            <a:r>
              <a:rPr lang="en-GB" sz="3600" dirty="0"/>
              <a:t>High-Level Group for the Modernisation of Official Statistics setup in 2010</a:t>
            </a:r>
            <a:r>
              <a:rPr lang="en-GB" sz="3600" baseline="30000" dirty="0"/>
              <a:t>*</a:t>
            </a:r>
            <a:r>
              <a:rPr lang="en-GB" sz="3600" dirty="0"/>
              <a:t> under the  Conference of European Statisticians (CES)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8CC63E"/>
              </a:buClr>
            </a:pPr>
            <a:r>
              <a:rPr lang="en-GB" sz="3600" dirty="0"/>
              <a:t>Statistical Modernisation Community – Statement of Intent (2015)</a:t>
            </a:r>
          </a:p>
          <a:p>
            <a:pPr>
              <a:spcBef>
                <a:spcPts val="600"/>
              </a:spcBef>
              <a:buClr>
                <a:srgbClr val="1B75BB"/>
              </a:buClr>
            </a:pPr>
            <a:r>
              <a:rPr lang="en-GB" sz="3600" dirty="0"/>
              <a:t>Since 2016 the community is branded as:</a:t>
            </a:r>
          </a:p>
          <a:p>
            <a:endParaRPr lang="en-GB" sz="2500" dirty="0"/>
          </a:p>
          <a:p>
            <a:pPr marL="0" indent="0">
              <a:buNone/>
            </a:pPr>
            <a:endParaRPr lang="en-GB" sz="2500" dirty="0"/>
          </a:p>
          <a:p>
            <a:endParaRPr lang="en-GB" sz="2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/>
              <a:t>*</a:t>
            </a:r>
            <a:r>
              <a:rPr lang="en-GB" sz="2000" dirty="0"/>
              <a:t>originally as HLG for the Modernisation of Statistical Production and Services &amp; </a:t>
            </a:r>
            <a:r>
              <a:rPr lang="en-US" sz="2000" dirty="0"/>
              <a:t>HLG Group for strategic Developments in Business Architecture in Statistics (HLG-BAS)</a:t>
            </a:r>
            <a:endParaRPr lang="en-GB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D26CFC-56F6-4756-8B6C-404200C639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74382"/>
            <a:ext cx="2837911" cy="5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5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Annex: Statement of Intent Endorsed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23" y="1254200"/>
            <a:ext cx="8363272" cy="54006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Australian Bureau of Statistics</a:t>
            </a:r>
          </a:p>
          <a:p>
            <a:r>
              <a:rPr lang="en-GB" dirty="0"/>
              <a:t>Central Bureau of Statistics (Netherlands)</a:t>
            </a:r>
          </a:p>
          <a:p>
            <a:r>
              <a:rPr lang="en-GB" dirty="0"/>
              <a:t>Central Statistics Office (Ireland)</a:t>
            </a:r>
          </a:p>
          <a:p>
            <a:r>
              <a:rPr lang="en-GB" dirty="0"/>
              <a:t>Eurostat</a:t>
            </a:r>
          </a:p>
          <a:p>
            <a:r>
              <a:rPr lang="en-GB" dirty="0"/>
              <a:t>Hungarian Central Statistical Office</a:t>
            </a:r>
          </a:p>
          <a:p>
            <a:r>
              <a:rPr lang="en-GB" dirty="0"/>
              <a:t>INEGI (Mexico)</a:t>
            </a:r>
          </a:p>
          <a:p>
            <a:r>
              <a:rPr lang="en-GB" dirty="0" err="1"/>
              <a:t>Istat</a:t>
            </a:r>
            <a:r>
              <a:rPr lang="en-GB" dirty="0"/>
              <a:t> (Italy)</a:t>
            </a:r>
          </a:p>
          <a:p>
            <a:r>
              <a:rPr lang="en-GB" dirty="0"/>
              <a:t>OECD Statistics Directorate</a:t>
            </a:r>
          </a:p>
          <a:p>
            <a:r>
              <a:rPr lang="en-GB" dirty="0"/>
              <a:t>Puerto Rico Institute of Statistics</a:t>
            </a:r>
          </a:p>
          <a:p>
            <a:r>
              <a:rPr lang="en-GB" dirty="0"/>
              <a:t>Statistical Office of the Republic of Serbia</a:t>
            </a:r>
          </a:p>
          <a:p>
            <a:r>
              <a:rPr lang="en-GB" dirty="0"/>
              <a:t>Statistical Office of the Republic of Slovenia</a:t>
            </a:r>
          </a:p>
          <a:p>
            <a:r>
              <a:rPr lang="en-GB" dirty="0"/>
              <a:t>Statistics Canada</a:t>
            </a:r>
          </a:p>
          <a:p>
            <a:r>
              <a:rPr lang="en-GB" dirty="0"/>
              <a:t>Statistics Korea</a:t>
            </a:r>
          </a:p>
          <a:p>
            <a:r>
              <a:rPr lang="en-GB" dirty="0"/>
              <a:t>Statistics New Zealand</a:t>
            </a:r>
          </a:p>
          <a:p>
            <a:r>
              <a:rPr lang="en-US" dirty="0"/>
              <a:t>Statistics Poland</a:t>
            </a:r>
            <a:endParaRPr lang="en-GB" dirty="0"/>
          </a:p>
          <a:p>
            <a:r>
              <a:rPr lang="en-GB" dirty="0"/>
              <a:t>Statistics Sweden</a:t>
            </a:r>
          </a:p>
          <a:p>
            <a:r>
              <a:rPr lang="en-GB" dirty="0"/>
              <a:t>Statistical Office of Montenegro</a:t>
            </a:r>
          </a:p>
          <a:p>
            <a:r>
              <a:rPr lang="en-GB" dirty="0"/>
              <a:t>UNECE Statistical Division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0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Annex: HLG-MOS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Developing Organizational Capabilities: 2019 onward</a:t>
            </a:r>
            <a:endParaRPr lang="en-GB" dirty="0"/>
          </a:p>
          <a:p>
            <a:r>
              <a:rPr lang="en-GB" dirty="0"/>
              <a:t>Developing Organizational Resilience Group: 2018 onward</a:t>
            </a:r>
          </a:p>
          <a:p>
            <a:r>
              <a:rPr lang="en-GB" dirty="0"/>
              <a:t>Sharing Tools Group: 2017 onward</a:t>
            </a:r>
          </a:p>
          <a:p>
            <a:r>
              <a:rPr lang="en-GB" dirty="0"/>
              <a:t>Supporting Standards Group: 2017 onward</a:t>
            </a:r>
          </a:p>
          <a:p>
            <a:r>
              <a:rPr lang="en-GB" dirty="0"/>
              <a:t>Blue Sky Thinking Network: 2017 onward</a:t>
            </a:r>
          </a:p>
          <a:p>
            <a:r>
              <a:rPr lang="en-GB" dirty="0"/>
              <a:t>Modernisation Committee Products and Sources: 2014-2016</a:t>
            </a:r>
          </a:p>
          <a:p>
            <a:r>
              <a:rPr lang="en-GB" dirty="0"/>
              <a:t>MC Organisational Frameworks and Evaluation 2014-2016</a:t>
            </a:r>
          </a:p>
          <a:p>
            <a:r>
              <a:rPr lang="en-GB" dirty="0"/>
              <a:t>MC Production and Methods 2014-2016</a:t>
            </a:r>
          </a:p>
          <a:p>
            <a:r>
              <a:rPr lang="en-GB" dirty="0"/>
              <a:t>MC Standards 2014-2016</a:t>
            </a:r>
          </a:p>
          <a:p>
            <a:r>
              <a:rPr lang="en-GB" dirty="0"/>
              <a:t>CSPA Implementation Group 2015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9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00A3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E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88" y="70257"/>
            <a:ext cx="4902347" cy="838463"/>
          </a:xfrm>
        </p:spPr>
        <p:txBody>
          <a:bodyPr>
            <a:normAutofit/>
          </a:bodyPr>
          <a:lstStyle/>
          <a:p>
            <a:r>
              <a:rPr lang="en-GB" dirty="0"/>
              <a:t>HLG-MOS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137" y="2006409"/>
            <a:ext cx="3567665" cy="5351442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200"/>
              </a:spcAft>
              <a:buClr>
                <a:srgbClr val="ED1C24"/>
              </a:buClr>
              <a:buNone/>
            </a:pPr>
            <a:r>
              <a:rPr lang="en-GB" sz="2000" dirty="0">
                <a:solidFill>
                  <a:srgbClr val="FFFFFF"/>
                </a:solidFill>
              </a:rPr>
              <a:t>High-Level Group for the Modernisation of Official Statistics setup in 2010 under the  Conference of European Statisticians (CES)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rgbClr val="8CC63E"/>
              </a:buClr>
              <a:buNone/>
            </a:pPr>
            <a:r>
              <a:rPr lang="en-GB" sz="2000" dirty="0">
                <a:solidFill>
                  <a:srgbClr val="FFFFFF"/>
                </a:solidFill>
              </a:rPr>
              <a:t>Statistical Modernisation Community – Statement of Intent (2015)</a:t>
            </a:r>
          </a:p>
          <a:p>
            <a:pPr marL="0" indent="0">
              <a:spcBef>
                <a:spcPts val="600"/>
              </a:spcBef>
              <a:buClr>
                <a:srgbClr val="1B75BB"/>
              </a:buClr>
              <a:buNone/>
            </a:pPr>
            <a:r>
              <a:rPr lang="en-GB" sz="2000" dirty="0">
                <a:solidFill>
                  <a:srgbClr val="FFFFFF"/>
                </a:solidFill>
              </a:rPr>
              <a:t>Since 2016 the community is branded as:</a:t>
            </a: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9EC78-9DEE-4A31-B450-E6230BC3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4" y="1190837"/>
            <a:ext cx="4712199" cy="252619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66CF30-6B6C-406E-8D6E-0A50FDD12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896254"/>
            <a:ext cx="4932040" cy="96174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505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93" y="53752"/>
            <a:ext cx="7128792" cy="854968"/>
          </a:xfrm>
        </p:spPr>
        <p:txBody>
          <a:bodyPr/>
          <a:lstStyle/>
          <a:p>
            <a:r>
              <a:rPr lang="en-GB" dirty="0"/>
              <a:t>Annex: HLG-MOS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6886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2019: Strategic Communication Framework II  &amp;  Machine Learning</a:t>
            </a:r>
            <a:endParaRPr lang="en-GB" dirty="0"/>
          </a:p>
          <a:p>
            <a:r>
              <a:rPr lang="en-GB" dirty="0"/>
              <a:t>2018: Strategic Communication Framework I   &amp;  Data Architecture Project II</a:t>
            </a:r>
          </a:p>
          <a:p>
            <a:r>
              <a:rPr lang="en-GB" dirty="0"/>
              <a:t>2017: Data Integration Project II   &amp;   Data Architecture Project I</a:t>
            </a:r>
          </a:p>
          <a:p>
            <a:r>
              <a:rPr lang="en-GB" dirty="0"/>
              <a:t>2016: Implementing </a:t>
            </a:r>
            <a:r>
              <a:rPr lang="en-GB" dirty="0" err="1"/>
              <a:t>ModernStats</a:t>
            </a:r>
            <a:r>
              <a:rPr lang="en-GB" dirty="0"/>
              <a:t> Standards  &amp;  Data Integration Project I</a:t>
            </a:r>
          </a:p>
          <a:p>
            <a:r>
              <a:rPr lang="en-GB" dirty="0"/>
              <a:t>2015: Big Data II  &amp;  </a:t>
            </a:r>
            <a:r>
              <a:rPr lang="en-AU" dirty="0"/>
              <a:t>Common Statistical Production Architecture II</a:t>
            </a:r>
          </a:p>
          <a:p>
            <a:r>
              <a:rPr lang="en-GB" dirty="0"/>
              <a:t>2014: Big Data I  &amp;  </a:t>
            </a:r>
            <a:r>
              <a:rPr lang="en-AU" dirty="0"/>
              <a:t>Common Statistical Production Architecture I</a:t>
            </a:r>
          </a:p>
          <a:p>
            <a:r>
              <a:rPr lang="en-AU" dirty="0"/>
              <a:t>2013: Frameworks and Standards for Statistical Modernization</a:t>
            </a:r>
          </a:p>
          <a:p>
            <a:r>
              <a:rPr lang="en-AU" dirty="0"/>
              <a:t>2012: GSIM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7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496" y="1268760"/>
            <a:ext cx="8173000" cy="518457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Work collaboratively to identify trends, threats, and opportunities &amp; provide common platform to develop solutions in a flexible and agile way.</a:t>
            </a:r>
          </a:p>
          <a:p>
            <a:pPr marL="0" indent="0">
              <a:buNone/>
            </a:pPr>
            <a:r>
              <a:rPr lang="en-US" sz="2400" dirty="0"/>
              <a:t>Actively engage</a:t>
            </a:r>
          </a:p>
          <a:p>
            <a:pPr marL="0" indent="0">
              <a:buNone/>
            </a:pPr>
            <a:r>
              <a:rPr lang="en-US" sz="2400" dirty="0"/>
              <a:t>Be a trusted data authority</a:t>
            </a:r>
          </a:p>
          <a:p>
            <a:pPr marL="0" indent="0">
              <a:buNone/>
            </a:pPr>
            <a:r>
              <a:rPr lang="en-US" sz="2400" dirty="0"/>
              <a:t>Adopt a service oriented approach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Have an agile adaptive culture</a:t>
            </a:r>
          </a:p>
          <a:p>
            <a:pPr marL="0" indent="0">
              <a:buNone/>
            </a:pPr>
            <a:r>
              <a:rPr lang="en-US" sz="2400" dirty="0"/>
              <a:t>Developing innovative solutions </a:t>
            </a:r>
            <a:endParaRPr lang="en-GB" sz="2400" dirty="0"/>
          </a:p>
          <a:p>
            <a:pPr marL="0" indent="0">
              <a:buNone/>
            </a:pPr>
            <a:r>
              <a:rPr lang="en-US" sz="2400" dirty="0"/>
              <a:t>Demonstrating leadership and collaboration</a:t>
            </a:r>
          </a:p>
          <a:p>
            <a:pPr marL="0" indent="0">
              <a:buNone/>
            </a:pPr>
            <a:r>
              <a:rPr lang="en-US" sz="2400" dirty="0"/>
              <a:t>Discussing challenges and opportunities openly</a:t>
            </a:r>
          </a:p>
          <a:p>
            <a:pPr marL="0" indent="0">
              <a:buNone/>
            </a:pPr>
            <a:r>
              <a:rPr lang="en-US" sz="2400" dirty="0"/>
              <a:t>Ensuring that priorities are community driven</a:t>
            </a:r>
          </a:p>
          <a:p>
            <a:pPr marL="0" indent="0">
              <a:buNone/>
            </a:pPr>
            <a:r>
              <a:rPr lang="en-US" sz="2400" dirty="0"/>
              <a:t>Supporting a flexible, result oriented and agile approach</a:t>
            </a:r>
            <a:endParaRPr lang="en-GB" sz="2400" dirty="0"/>
          </a:p>
        </p:txBody>
      </p:sp>
      <p:pic>
        <p:nvPicPr>
          <p:cNvPr id="1029" name="Picture 5" descr="C:\Users\Gjaltema\Pictures\image2018-4-11 11_30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880319" cy="13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jaltema\Pictures\Mis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828000" cy="8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jaltema\Pictures\Vi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828000" cy="8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jaltema\Pictures\Valu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828000" cy="8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0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27A9E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58" y="328017"/>
            <a:ext cx="2250005" cy="1309283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Priority &amp; Emerging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65317"/>
            <a:ext cx="3383218" cy="40883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D1C24"/>
              </a:buClr>
            </a:pPr>
            <a:r>
              <a:rPr lang="en-GB" sz="1800" dirty="0">
                <a:solidFill>
                  <a:schemeClr val="bg1"/>
                </a:solidFill>
              </a:rPr>
              <a:t>Active engagement</a:t>
            </a:r>
          </a:p>
          <a:p>
            <a:pPr lvl="1">
              <a:lnSpc>
                <a:spcPct val="90000"/>
              </a:lnSpc>
              <a:buClr>
                <a:srgbClr val="F1613D"/>
              </a:buClr>
            </a:pPr>
            <a:r>
              <a:rPr lang="en-GB" sz="1800" dirty="0">
                <a:solidFill>
                  <a:schemeClr val="bg1"/>
                </a:solidFill>
              </a:rPr>
              <a:t>Communicating our value</a:t>
            </a:r>
          </a:p>
          <a:p>
            <a:pPr lvl="1">
              <a:lnSpc>
                <a:spcPct val="90000"/>
              </a:lnSpc>
              <a:buClr>
                <a:srgbClr val="F7931D"/>
              </a:buClr>
            </a:pPr>
            <a:r>
              <a:rPr lang="en-GB" sz="1800" dirty="0">
                <a:solidFill>
                  <a:schemeClr val="bg1"/>
                </a:solidFill>
              </a:rPr>
              <a:t>Role in the data ecosystem</a:t>
            </a:r>
          </a:p>
          <a:p>
            <a:pPr>
              <a:lnSpc>
                <a:spcPct val="90000"/>
              </a:lnSpc>
              <a:buClr>
                <a:srgbClr val="8CC63E"/>
              </a:buClr>
            </a:pPr>
            <a:r>
              <a:rPr lang="en-GB" sz="1800" dirty="0">
                <a:solidFill>
                  <a:schemeClr val="bg1"/>
                </a:solidFill>
              </a:rPr>
              <a:t>Trusted Data Authority</a:t>
            </a:r>
          </a:p>
          <a:p>
            <a:pPr lvl="1">
              <a:lnSpc>
                <a:spcPct val="90000"/>
              </a:lnSpc>
              <a:buClr>
                <a:srgbClr val="00A388"/>
              </a:buClr>
            </a:pPr>
            <a:r>
              <a:rPr lang="en-GB" sz="1800" dirty="0">
                <a:solidFill>
                  <a:schemeClr val="bg1"/>
                </a:solidFill>
              </a:rPr>
              <a:t>National Data Strategy</a:t>
            </a:r>
          </a:p>
          <a:p>
            <a:pPr lvl="1">
              <a:lnSpc>
                <a:spcPct val="90000"/>
              </a:lnSpc>
              <a:buClr>
                <a:srgbClr val="27A9E1"/>
              </a:buClr>
            </a:pPr>
            <a:r>
              <a:rPr lang="en-GB" sz="1800" dirty="0">
                <a:solidFill>
                  <a:schemeClr val="bg1"/>
                </a:solidFill>
              </a:rPr>
              <a:t>Data for better decision making</a:t>
            </a:r>
          </a:p>
          <a:p>
            <a:pPr lvl="1">
              <a:lnSpc>
                <a:spcPct val="90000"/>
              </a:lnSpc>
              <a:buClr>
                <a:srgbClr val="9E1E62"/>
              </a:buClr>
            </a:pPr>
            <a:r>
              <a:rPr lang="en-GB" sz="1800" dirty="0">
                <a:solidFill>
                  <a:schemeClr val="bg1"/>
                </a:solidFill>
              </a:rPr>
              <a:t>Data protection</a:t>
            </a:r>
          </a:p>
          <a:p>
            <a:pPr lvl="1">
              <a:lnSpc>
                <a:spcPct val="90000"/>
              </a:lnSpc>
              <a:buClr>
                <a:srgbClr val="ED1C24"/>
              </a:buClr>
            </a:pPr>
            <a:r>
              <a:rPr lang="en-GB" sz="1800" dirty="0">
                <a:solidFill>
                  <a:schemeClr val="bg1"/>
                </a:solidFill>
              </a:rPr>
              <a:t>Data access and ethics</a:t>
            </a:r>
          </a:p>
          <a:p>
            <a:pPr>
              <a:lnSpc>
                <a:spcPct val="90000"/>
              </a:lnSpc>
              <a:buClr>
                <a:srgbClr val="F1613D"/>
              </a:buClr>
            </a:pPr>
            <a:r>
              <a:rPr lang="en-GB" sz="1800" dirty="0">
                <a:solidFill>
                  <a:schemeClr val="bg1"/>
                </a:solidFill>
              </a:rPr>
              <a:t>Agile and adaptive culture</a:t>
            </a:r>
          </a:p>
          <a:p>
            <a:pPr lvl="1">
              <a:lnSpc>
                <a:spcPct val="90000"/>
              </a:lnSpc>
              <a:buClr>
                <a:srgbClr val="F7931D"/>
              </a:buClr>
            </a:pPr>
            <a:r>
              <a:rPr lang="en-GB" sz="1800" dirty="0">
                <a:solidFill>
                  <a:schemeClr val="bg1"/>
                </a:solidFill>
              </a:rPr>
              <a:t>Setting the vision</a:t>
            </a:r>
          </a:p>
          <a:p>
            <a:pPr lvl="1">
              <a:lnSpc>
                <a:spcPct val="90000"/>
              </a:lnSpc>
              <a:buClr>
                <a:srgbClr val="8CC63E"/>
              </a:buClr>
            </a:pPr>
            <a:r>
              <a:rPr lang="en-GB" sz="1800" dirty="0">
                <a:solidFill>
                  <a:schemeClr val="bg1"/>
                </a:solidFill>
              </a:rPr>
              <a:t>Culture evolution</a:t>
            </a: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s://statswiki.unece.org/download/attachments/58492100/HLGvaluesMainPage.png?version=1&amp;modificationDate=1528148492832&amp;api=v2">
            <a:extLst>
              <a:ext uri="{FF2B5EF4-FFF2-40B4-BE49-F238E27FC236}">
                <a16:creationId xmlns:a16="http://schemas.microsoft.com/office/drawing/2014/main" id="{47375405-A02C-45B6-BE80-64AA194B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9755"/>
            <a:ext cx="540060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0" name="Ink 9" hidden="1">
                <a:extLst>
                  <a:ext uri="{FF2B5EF4-FFF2-40B4-BE49-F238E27FC236}">
                    <a16:creationId xmlns:a16="http://schemas.microsoft.com/office/drawing/2014/main" id="{EBDE3FFA-1132-492F-BEFE-513268913F5D}"/>
                  </a:ext>
                </a:extLst>
              </p14:cNvPr>
              <p14:cNvContentPartPr/>
              <p14:nvPr/>
            </p14:nvContentPartPr>
            <p14:xfrm>
              <a:off x="3276373" y="174120"/>
              <a:ext cx="360" cy="3960"/>
            </p14:xfrm>
          </p:contentPart>
        </mc:Choice>
        <mc:Fallback>
          <p:pic>
            <p:nvPicPr>
              <p:cNvPr id="10" name="Ink 9" hidden="1">
                <a:extLst>
                  <a:ext uri="{FF2B5EF4-FFF2-40B4-BE49-F238E27FC236}">
                    <a16:creationId xmlns:a16="http://schemas.microsoft.com/office/drawing/2014/main" id="{EBDE3FFA-1132-492F-BEFE-513268913F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733" y="156480"/>
                <a:ext cx="3600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12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" y="-17417"/>
            <a:ext cx="7283152" cy="1052736"/>
          </a:xfrm>
          <a:solidFill>
            <a:srgbClr val="27A9E1"/>
          </a:solidFill>
        </p:spPr>
        <p:txBody>
          <a:bodyPr/>
          <a:lstStyle/>
          <a:p>
            <a:r>
              <a:rPr lang="en-GB" dirty="0"/>
              <a:t>Collaboration of the Willing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Autofit/>
          </a:bodyPr>
          <a:lstStyle/>
          <a:p>
            <a:pPr>
              <a:buClr>
                <a:srgbClr val="ED1C24"/>
              </a:buClr>
            </a:pPr>
            <a:r>
              <a:rPr lang="en-GB" sz="2800" dirty="0"/>
              <a:t>Activities</a:t>
            </a:r>
            <a:r>
              <a:rPr lang="en-US" sz="2800" dirty="0"/>
              <a:t> are voluntary and demand driven</a:t>
            </a:r>
          </a:p>
          <a:p>
            <a:pPr>
              <a:buClr>
                <a:srgbClr val="F1613D"/>
              </a:buClr>
            </a:pPr>
            <a:r>
              <a:rPr lang="en-IE" sz="2800" dirty="0"/>
              <a:t>Actively steered by group of committed Chief Statisticians</a:t>
            </a:r>
          </a:p>
          <a:p>
            <a:pPr>
              <a:buClr>
                <a:srgbClr val="F7931D"/>
              </a:buClr>
            </a:pPr>
            <a:r>
              <a:rPr lang="en-US" altLang="en-US" sz="2800" dirty="0">
                <a:latin typeface="Calibri" panose="020F0502020204030204" pitchFamily="34" charset="0"/>
              </a:rPr>
              <a:t>Four main principles: </a:t>
            </a:r>
          </a:p>
          <a:p>
            <a:pPr lvl="2">
              <a:spcBef>
                <a:spcPct val="0"/>
              </a:spcBef>
              <a:buClr>
                <a:srgbClr val="8CC63E"/>
              </a:buClr>
              <a:buSzTx/>
              <a:buFont typeface="Calibri" panose="020F0502020204030204" pitchFamily="34" charset="0"/>
              <a:buChar char="−"/>
            </a:pPr>
            <a:r>
              <a:rPr lang="en-US" altLang="en-US" sz="2800" dirty="0">
                <a:latin typeface="Calibri" panose="020F0502020204030204" pitchFamily="34" charset="0"/>
              </a:rPr>
              <a:t>Openness</a:t>
            </a:r>
          </a:p>
          <a:p>
            <a:pPr lvl="2">
              <a:spcBef>
                <a:spcPct val="0"/>
              </a:spcBef>
              <a:buClr>
                <a:srgbClr val="00A388"/>
              </a:buClr>
              <a:buSzTx/>
              <a:buFont typeface="Calibri" panose="020F0502020204030204" pitchFamily="34" charset="0"/>
              <a:buChar char="−"/>
            </a:pPr>
            <a:r>
              <a:rPr lang="en-US" altLang="en-US" sz="2800" dirty="0">
                <a:latin typeface="Calibri" panose="020F0502020204030204" pitchFamily="34" charset="0"/>
              </a:rPr>
              <a:t>Flexibility</a:t>
            </a:r>
          </a:p>
          <a:p>
            <a:pPr lvl="2">
              <a:spcBef>
                <a:spcPct val="0"/>
              </a:spcBef>
              <a:buClr>
                <a:srgbClr val="27A9E1"/>
              </a:buClr>
              <a:buSzTx/>
              <a:buFont typeface="Calibri" panose="020F0502020204030204" pitchFamily="34" charset="0"/>
              <a:buChar char="−"/>
            </a:pPr>
            <a:r>
              <a:rPr lang="en-US" altLang="en-US" sz="2800" dirty="0">
                <a:latin typeface="Calibri" panose="020F0502020204030204" pitchFamily="34" charset="0"/>
              </a:rPr>
              <a:t>Participation</a:t>
            </a:r>
          </a:p>
          <a:p>
            <a:pPr lvl="2">
              <a:spcBef>
                <a:spcPct val="0"/>
              </a:spcBef>
              <a:buClr>
                <a:srgbClr val="1B75BB"/>
              </a:buClr>
              <a:buSzTx/>
              <a:buFont typeface="Calibri" panose="020F0502020204030204" pitchFamily="34" charset="0"/>
              <a:buChar char="−"/>
            </a:pPr>
            <a:r>
              <a:rPr lang="en-US" altLang="en-US" sz="2800" dirty="0">
                <a:latin typeface="Calibri" panose="020F0502020204030204" pitchFamily="34" charset="0"/>
              </a:rPr>
              <a:t>Pragmatism</a:t>
            </a:r>
          </a:p>
          <a:p>
            <a:pPr>
              <a:buClr>
                <a:srgbClr val="9E1E62"/>
              </a:buClr>
            </a:pPr>
            <a:r>
              <a:rPr lang="en-GB" sz="2800" dirty="0"/>
              <a:t>Everybody can join and participation at all levels</a:t>
            </a:r>
          </a:p>
          <a:p>
            <a:pPr>
              <a:buClr>
                <a:srgbClr val="8CC63E"/>
              </a:buClr>
            </a:pPr>
            <a:r>
              <a:rPr lang="en-GB" sz="2800" dirty="0"/>
              <a:t>But: Strategic Vision and oversight by HLG-MOS the Executive Board</a:t>
            </a:r>
          </a:p>
        </p:txBody>
      </p:sp>
      <p:pic>
        <p:nvPicPr>
          <p:cNvPr id="4" name="Picture 5" descr="C:\Users\Gjaltema\Pictures\image2018-4-11 11_30_17.png">
            <a:extLst>
              <a:ext uri="{FF2B5EF4-FFF2-40B4-BE49-F238E27FC236}">
                <a16:creationId xmlns:a16="http://schemas.microsoft.com/office/drawing/2014/main" id="{0EF3C790-687F-402D-9F27-60EF281F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06" y="2784902"/>
            <a:ext cx="3499141" cy="17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796C31-9CF8-421D-8B9D-2B8F1AE6A8EB}"/>
              </a:ext>
            </a:extLst>
          </p:cNvPr>
          <p:cNvGrpSpPr/>
          <p:nvPr/>
        </p:nvGrpSpPr>
        <p:grpSpPr>
          <a:xfrm>
            <a:off x="2483768" y="2204864"/>
            <a:ext cx="4882430" cy="198942"/>
            <a:chOff x="2699792" y="2221946"/>
            <a:chExt cx="4882430" cy="198942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8D90ED9F-4CBE-42B5-BBDE-5207753F8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2228986"/>
              <a:ext cx="360000" cy="18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24E3F4-F936-4C07-A024-5633E3AC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73" y="2228986"/>
              <a:ext cx="357616" cy="18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87522B-3BC5-40F5-9B2D-DF124AD65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618" y="2228986"/>
              <a:ext cx="269327" cy="18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DF660E-75AE-4BF7-B92F-F3020ACA7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714" y="2228986"/>
              <a:ext cx="360000" cy="18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BA7CA5-EA6F-47F6-9E72-BD03633B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887" y="2228986"/>
              <a:ext cx="314471" cy="18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32190F-D8D7-4C5B-8491-E382C335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06" y="2228986"/>
              <a:ext cx="270000" cy="18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077C5C-F984-4695-BD9F-4F94DFCBD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94" y="2228986"/>
              <a:ext cx="360000" cy="18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BC396A-82D0-4E73-A1C6-0DF61355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304" y="2228986"/>
              <a:ext cx="36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41FAD8-C04D-49FF-8CF6-5F2A723D9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65" y="2228986"/>
              <a:ext cx="360000" cy="18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A611B3-84A7-43E8-ADA0-426966A8B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739" y="2228986"/>
              <a:ext cx="270000" cy="18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596909-11FE-40B9-963C-126279D8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6082" y="2221946"/>
              <a:ext cx="269461" cy="18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C7AE83-3247-48D4-8388-68BF5F243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563" y="2228986"/>
              <a:ext cx="259893" cy="180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36E51A-E3AB-40D2-A91D-1B9D238BE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11730" y="2240888"/>
              <a:ext cx="270492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22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9"/>
            <a:ext cx="7236296" cy="845534"/>
          </a:xfrm>
          <a:solidFill>
            <a:srgbClr val="8CC63E"/>
          </a:solidFill>
        </p:spPr>
        <p:txBody>
          <a:bodyPr/>
          <a:lstStyle/>
          <a:p>
            <a:r>
              <a:rPr lang="en-GB" dirty="0"/>
              <a:t>Collaborative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/>
          </a:bodyPr>
          <a:lstStyle/>
          <a:p>
            <a:pPr>
              <a:buClr>
                <a:srgbClr val="ED1C24"/>
              </a:buClr>
            </a:pPr>
            <a:r>
              <a:rPr lang="en-GB" dirty="0"/>
              <a:t>Two modernisation projects per year</a:t>
            </a:r>
          </a:p>
          <a:p>
            <a:pPr>
              <a:buClr>
                <a:srgbClr val="F1613D"/>
              </a:buClr>
            </a:pPr>
            <a:r>
              <a:rPr lang="en-GB" dirty="0"/>
              <a:t>Four expert groups (with 10-20 Task Teams)</a:t>
            </a:r>
          </a:p>
          <a:p>
            <a:pPr>
              <a:buClr>
                <a:srgbClr val="F7931D"/>
              </a:buClr>
            </a:pPr>
            <a:r>
              <a:rPr lang="en-GB" dirty="0"/>
              <a:t>Several Modernisation Workshops</a:t>
            </a:r>
          </a:p>
          <a:p>
            <a:pPr>
              <a:buClr>
                <a:srgbClr val="00A388"/>
              </a:buClr>
            </a:pPr>
            <a:r>
              <a:rPr lang="en-GB" dirty="0"/>
              <a:t>Four thematic workshops</a:t>
            </a:r>
          </a:p>
          <a:p>
            <a:pPr>
              <a:buClr>
                <a:srgbClr val="27A9E1"/>
              </a:buClr>
            </a:pPr>
            <a:r>
              <a:rPr lang="en-GB" dirty="0"/>
              <a:t>HLG-MOS Wikis</a:t>
            </a:r>
          </a:p>
          <a:p>
            <a:pPr>
              <a:buClr>
                <a:srgbClr val="1B75BB"/>
              </a:buClr>
            </a:pPr>
            <a:r>
              <a:rPr lang="en-GB" dirty="0"/>
              <a:t>Catalogues: Sharing Investments Intentions, Capability, and Statistical Services</a:t>
            </a:r>
          </a:p>
          <a:p>
            <a:pPr>
              <a:buClr>
                <a:srgbClr val="9E1E62"/>
              </a:buClr>
            </a:pPr>
            <a:r>
              <a:rPr lang="en-GB" dirty="0"/>
              <a:t> Many Sprint Workshops, face-to-face, virtual meetings</a:t>
            </a:r>
          </a:p>
          <a:p>
            <a:pPr>
              <a:buClr>
                <a:srgbClr val="F1613D"/>
              </a:buClr>
            </a:pPr>
            <a:endParaRPr lang="en-GB" sz="2400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20F6D-8940-4E69-9B5C-9130B2BF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7061"/>
            <a:ext cx="2469047" cy="19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7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96DA-58C3-4349-B83C-88BD84C1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45" y="116632"/>
            <a:ext cx="8640960" cy="30857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800" dirty="0" err="1"/>
              <a:t>ModernStats</a:t>
            </a:r>
            <a:r>
              <a:rPr lang="en-US" sz="2800" dirty="0"/>
              <a:t> World Structure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DFC83-1D0C-4542-9B17-62C360732F9D}"/>
              </a:ext>
            </a:extLst>
          </p:cNvPr>
          <p:cNvSpPr/>
          <p:nvPr/>
        </p:nvSpPr>
        <p:spPr>
          <a:xfrm>
            <a:off x="1691680" y="1988840"/>
            <a:ext cx="792088" cy="432048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780465B-0CA5-40D8-8C3C-E4DC923AC0B5}"/>
              </a:ext>
            </a:extLst>
          </p:cNvPr>
          <p:cNvGrpSpPr/>
          <p:nvPr/>
        </p:nvGrpSpPr>
        <p:grpSpPr>
          <a:xfrm>
            <a:off x="7471505" y="692696"/>
            <a:ext cx="1459185" cy="2373331"/>
            <a:chOff x="7471505" y="1016792"/>
            <a:chExt cx="1459185" cy="237333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2989E555-3B3C-492D-AE76-B0B9F4F23FA7}"/>
                </a:ext>
              </a:extLst>
            </p:cNvPr>
            <p:cNvSpPr/>
            <p:nvPr/>
          </p:nvSpPr>
          <p:spPr>
            <a:xfrm>
              <a:off x="7471505" y="1016792"/>
              <a:ext cx="1440000" cy="540000"/>
            </a:xfrm>
            <a:prstGeom prst="roundRect">
              <a:avLst/>
            </a:prstGeom>
            <a:solidFill>
              <a:srgbClr val="8CC63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1B270C"/>
                  </a:solidFill>
                </a:rPr>
                <a:t>Data Collection WS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5867FDC1-B8BB-48F6-983B-ADAE1CF142BC}"/>
                </a:ext>
              </a:extLst>
            </p:cNvPr>
            <p:cNvSpPr/>
            <p:nvPr/>
          </p:nvSpPr>
          <p:spPr>
            <a:xfrm>
              <a:off x="7471505" y="1640066"/>
              <a:ext cx="1440000" cy="540000"/>
            </a:xfrm>
            <a:prstGeom prst="roundRect">
              <a:avLst/>
            </a:prstGeom>
            <a:solidFill>
              <a:srgbClr val="8CC63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1B270C"/>
                  </a:solidFill>
                </a:rPr>
                <a:t>Confidentiality WS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2E2182D7-6899-42D8-8FDC-A17EED500EE6}"/>
                </a:ext>
              </a:extLst>
            </p:cNvPr>
            <p:cNvSpPr/>
            <p:nvPr/>
          </p:nvSpPr>
          <p:spPr>
            <a:xfrm>
              <a:off x="7490690" y="2240887"/>
              <a:ext cx="1440000" cy="540000"/>
            </a:xfrm>
            <a:prstGeom prst="roundRect">
              <a:avLst/>
            </a:prstGeom>
            <a:solidFill>
              <a:srgbClr val="8CC63E">
                <a:alpha val="2500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002060"/>
                  </a:solidFill>
                </a:rPr>
                <a:t>Data Editing WS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62D0647-73CD-403C-987B-A6CB30AD98BB}"/>
                </a:ext>
              </a:extLst>
            </p:cNvPr>
            <p:cNvSpPr/>
            <p:nvPr/>
          </p:nvSpPr>
          <p:spPr>
            <a:xfrm>
              <a:off x="7471505" y="2850123"/>
              <a:ext cx="1440000" cy="540000"/>
            </a:xfrm>
            <a:prstGeom prst="roundRect">
              <a:avLst/>
            </a:prstGeom>
            <a:solidFill>
              <a:srgbClr val="8CC63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500" dirty="0">
                  <a:solidFill>
                    <a:srgbClr val="1B270C"/>
                  </a:solidFill>
                </a:rPr>
                <a:t>Dissemination  Communication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0793" y="2796027"/>
            <a:ext cx="3120712" cy="2663717"/>
            <a:chOff x="5790793" y="2796027"/>
            <a:chExt cx="3120712" cy="2663717"/>
          </a:xfrm>
        </p:grpSpPr>
        <p:sp>
          <p:nvSpPr>
            <p:cNvPr id="116" name="Rectangle: Diagonal Corners Rounded 115">
              <a:extLst>
                <a:ext uri="{FF2B5EF4-FFF2-40B4-BE49-F238E27FC236}">
                  <a16:creationId xmlns:a16="http://schemas.microsoft.com/office/drawing/2014/main" id="{43BA6D5D-7CCA-48A7-A83E-6EF9DADF126E}"/>
                </a:ext>
              </a:extLst>
            </p:cNvPr>
            <p:cNvSpPr/>
            <p:nvPr/>
          </p:nvSpPr>
          <p:spPr>
            <a:xfrm>
              <a:off x="7380472" y="3752656"/>
              <a:ext cx="1512000" cy="720000"/>
            </a:xfrm>
            <a:prstGeom prst="round2DiagRect">
              <a:avLst/>
            </a:prstGeom>
            <a:solidFill>
              <a:srgbClr val="9E1E6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Strategic Communication Project II</a:t>
              </a:r>
            </a:p>
          </p:txBody>
        </p:sp>
        <p:sp>
          <p:nvSpPr>
            <p:cNvPr id="117" name="Rectangle: Diagonal Corners Rounded 116">
              <a:extLst>
                <a:ext uri="{FF2B5EF4-FFF2-40B4-BE49-F238E27FC236}">
                  <a16:creationId xmlns:a16="http://schemas.microsoft.com/office/drawing/2014/main" id="{D463F701-D6B7-46DA-BD2A-83689347F284}"/>
                </a:ext>
              </a:extLst>
            </p:cNvPr>
            <p:cNvSpPr/>
            <p:nvPr/>
          </p:nvSpPr>
          <p:spPr>
            <a:xfrm>
              <a:off x="5790793" y="3777674"/>
              <a:ext cx="1440000" cy="720000"/>
            </a:xfrm>
            <a:prstGeom prst="round2DiagRect">
              <a:avLst/>
            </a:prstGeom>
            <a:solidFill>
              <a:srgbClr val="9E1E6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Machine Learning Project</a:t>
              </a:r>
            </a:p>
          </p:txBody>
        </p:sp>
        <p:cxnSp>
          <p:nvCxnSpPr>
            <p:cNvPr id="126" name="Connector: Elbow 125">
              <a:extLst>
                <a:ext uri="{FF2B5EF4-FFF2-40B4-BE49-F238E27FC236}">
                  <a16:creationId xmlns:a16="http://schemas.microsoft.com/office/drawing/2014/main" id="{1F997378-90D6-4C43-8924-63F6166F6DC0}"/>
                </a:ext>
              </a:extLst>
            </p:cNvPr>
            <p:cNvCxnSpPr>
              <a:cxnSpLocks/>
              <a:stCxn id="89" idx="3"/>
              <a:endCxn id="116" idx="0"/>
            </p:cNvCxnSpPr>
            <p:nvPr/>
          </p:nvCxnSpPr>
          <p:spPr>
            <a:xfrm flipH="1">
              <a:off x="8892472" y="2796027"/>
              <a:ext cx="19033" cy="1316629"/>
            </a:xfrm>
            <a:prstGeom prst="bentConnector3">
              <a:avLst>
                <a:gd name="adj1" fmla="val -384343"/>
              </a:avLst>
            </a:prstGeom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6A033730-9F2C-46B2-8939-ED3A5C12AB49}"/>
                </a:ext>
              </a:extLst>
            </p:cNvPr>
            <p:cNvSpPr/>
            <p:nvPr/>
          </p:nvSpPr>
          <p:spPr>
            <a:xfrm>
              <a:off x="6267154" y="4667372"/>
              <a:ext cx="900000" cy="360000"/>
            </a:xfrm>
            <a:prstGeom prst="roundRect">
              <a:avLst/>
            </a:prstGeom>
            <a:solidFill>
              <a:srgbClr val="EB94C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Sprint</a:t>
              </a:r>
            </a:p>
          </p:txBody>
        </p:sp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EDF6A9-59AC-4B20-9037-C3A181740B5C}"/>
                </a:ext>
              </a:extLst>
            </p:cNvPr>
            <p:cNvSpPr/>
            <p:nvPr/>
          </p:nvSpPr>
          <p:spPr>
            <a:xfrm>
              <a:off x="7850067" y="4667372"/>
              <a:ext cx="900000" cy="360000"/>
            </a:xfrm>
            <a:prstGeom prst="roundRect">
              <a:avLst/>
            </a:prstGeom>
            <a:solidFill>
              <a:srgbClr val="EB94C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Sprint</a:t>
              </a:r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D918732E-42C3-4914-8DA4-ACB96D8804CB}"/>
                </a:ext>
              </a:extLst>
            </p:cNvPr>
            <p:cNvSpPr/>
            <p:nvPr/>
          </p:nvSpPr>
          <p:spPr>
            <a:xfrm>
              <a:off x="6271005" y="5099744"/>
              <a:ext cx="900000" cy="360000"/>
            </a:xfrm>
            <a:prstGeom prst="roundRect">
              <a:avLst/>
            </a:prstGeom>
            <a:solidFill>
              <a:srgbClr val="EB94C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Sprint</a:t>
              </a:r>
            </a:p>
          </p:txBody>
        </p:sp>
        <p:cxnSp>
          <p:nvCxnSpPr>
            <p:cNvPr id="223" name="Connector: Elbow 222">
              <a:extLst>
                <a:ext uri="{FF2B5EF4-FFF2-40B4-BE49-F238E27FC236}">
                  <a16:creationId xmlns:a16="http://schemas.microsoft.com/office/drawing/2014/main" id="{34F9E0BC-9BAF-4973-9643-B90F36AD472F}"/>
                </a:ext>
              </a:extLst>
            </p:cNvPr>
            <p:cNvCxnSpPr>
              <a:cxnSpLocks/>
              <a:stCxn id="116" idx="0"/>
              <a:endCxn id="220" idx="3"/>
            </p:cNvCxnSpPr>
            <p:nvPr/>
          </p:nvCxnSpPr>
          <p:spPr>
            <a:xfrm flipH="1">
              <a:off x="8750067" y="4112656"/>
              <a:ext cx="142405" cy="734716"/>
            </a:xfrm>
            <a:prstGeom prst="bentConnector3">
              <a:avLst>
                <a:gd name="adj1" fmla="val -51369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or: Elbow 225">
              <a:extLst>
                <a:ext uri="{FF2B5EF4-FFF2-40B4-BE49-F238E27FC236}">
                  <a16:creationId xmlns:a16="http://schemas.microsoft.com/office/drawing/2014/main" id="{7AC5DA07-1240-472E-9C57-565B81E72735}"/>
                </a:ext>
              </a:extLst>
            </p:cNvPr>
            <p:cNvCxnSpPr>
              <a:stCxn id="117" idx="0"/>
              <a:endCxn id="128" idx="3"/>
            </p:cNvCxnSpPr>
            <p:nvPr/>
          </p:nvCxnSpPr>
          <p:spPr>
            <a:xfrm flipH="1">
              <a:off x="7167154" y="4137674"/>
              <a:ext cx="63639" cy="709698"/>
            </a:xfrm>
            <a:prstGeom prst="bentConnector3">
              <a:avLst>
                <a:gd name="adj1" fmla="val -104771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or: Elbow 231">
              <a:extLst>
                <a:ext uri="{FF2B5EF4-FFF2-40B4-BE49-F238E27FC236}">
                  <a16:creationId xmlns:a16="http://schemas.microsoft.com/office/drawing/2014/main" id="{50189588-72E6-45BF-B9A9-EED28081F6EE}"/>
                </a:ext>
              </a:extLst>
            </p:cNvPr>
            <p:cNvCxnSpPr>
              <a:stCxn id="221" idx="3"/>
              <a:endCxn id="128" idx="3"/>
            </p:cNvCxnSpPr>
            <p:nvPr/>
          </p:nvCxnSpPr>
          <p:spPr>
            <a:xfrm flipH="1" flipV="1">
              <a:off x="7167154" y="4847372"/>
              <a:ext cx="3851" cy="432372"/>
            </a:xfrm>
            <a:prstGeom prst="bentConnector3">
              <a:avLst>
                <a:gd name="adj1" fmla="val -3215399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or: Elbow 316">
              <a:extLst>
                <a:ext uri="{FF2B5EF4-FFF2-40B4-BE49-F238E27FC236}">
                  <a16:creationId xmlns:a16="http://schemas.microsoft.com/office/drawing/2014/main" id="{7D172682-74C4-4B19-80F4-6F9465BFACA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070317" y="2700595"/>
              <a:ext cx="506628" cy="1625676"/>
            </a:xfrm>
            <a:prstGeom prst="bentConnector2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51519" y="2735514"/>
            <a:ext cx="5212384" cy="3418255"/>
            <a:chOff x="251519" y="2735514"/>
            <a:chExt cx="5212384" cy="34182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D3D727-1CC7-4503-8303-4A47B979F032}"/>
                </a:ext>
              </a:extLst>
            </p:cNvPr>
            <p:cNvSpPr/>
            <p:nvPr/>
          </p:nvSpPr>
          <p:spPr>
            <a:xfrm>
              <a:off x="323528" y="3789040"/>
              <a:ext cx="1440000" cy="720000"/>
            </a:xfrm>
            <a:prstGeom prst="rect">
              <a:avLst/>
            </a:prstGeom>
            <a:solidFill>
              <a:srgbClr val="27A9E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Sharing Tools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EEAFA4-0174-4A58-970E-A091FDC0087E}"/>
                </a:ext>
              </a:extLst>
            </p:cNvPr>
            <p:cNvSpPr/>
            <p:nvPr/>
          </p:nvSpPr>
          <p:spPr>
            <a:xfrm>
              <a:off x="3890580" y="3789040"/>
              <a:ext cx="1440000" cy="720000"/>
            </a:xfrm>
            <a:prstGeom prst="rect">
              <a:avLst/>
            </a:prstGeom>
            <a:solidFill>
              <a:srgbClr val="27A9E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700" dirty="0" err="1"/>
                <a:t>Organisational</a:t>
              </a:r>
              <a:r>
                <a:rPr lang="en-US" sz="1700" dirty="0"/>
                <a:t> Capability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EB49A8-452D-49B5-9247-4F2F3A31E7A1}"/>
                </a:ext>
              </a:extLst>
            </p:cNvPr>
            <p:cNvSpPr/>
            <p:nvPr/>
          </p:nvSpPr>
          <p:spPr>
            <a:xfrm>
              <a:off x="2051720" y="3789040"/>
              <a:ext cx="1440000" cy="720000"/>
            </a:xfrm>
            <a:prstGeom prst="rect">
              <a:avLst/>
            </a:prstGeom>
            <a:solidFill>
              <a:srgbClr val="27A9E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Supporting Standards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BB12A9F1-3CCE-40D4-95CA-935445A86BB5}"/>
                </a:ext>
              </a:extLst>
            </p:cNvPr>
            <p:cNvCxnSpPr>
              <a:stCxn id="15" idx="2"/>
              <a:endCxn id="42" idx="3"/>
            </p:cNvCxnSpPr>
            <p:nvPr/>
          </p:nvCxnSpPr>
          <p:spPr>
            <a:xfrm rot="5400000">
              <a:off x="2446816" y="4598232"/>
              <a:ext cx="414096" cy="235713"/>
            </a:xfrm>
            <a:prstGeom prst="bentConnector2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5F849A5C-0ED3-4944-BE3D-67C3BFA1497B}"/>
                </a:ext>
              </a:extLst>
            </p:cNvPr>
            <p:cNvCxnSpPr>
              <a:stCxn id="13" idx="2"/>
              <a:endCxn id="42" idx="1"/>
            </p:cNvCxnSpPr>
            <p:nvPr/>
          </p:nvCxnSpPr>
          <p:spPr>
            <a:xfrm rot="16200000" flipH="1">
              <a:off x="934719" y="4617848"/>
              <a:ext cx="414096" cy="196479"/>
            </a:xfrm>
            <a:prstGeom prst="bentConnector2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6ADBEB2F-5B38-4790-83C4-436857EF2A59}"/>
                </a:ext>
              </a:extLst>
            </p:cNvPr>
            <p:cNvSpPr/>
            <p:nvPr/>
          </p:nvSpPr>
          <p:spPr>
            <a:xfrm rot="16200000">
              <a:off x="3758806" y="4839769"/>
              <a:ext cx="1080000" cy="684000"/>
            </a:xfrm>
            <a:prstGeom prst="roundRect">
              <a:avLst/>
            </a:prstGeom>
            <a:solidFill>
              <a:srgbClr val="8CC63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Culture Change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/>
                <a:t>WS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55E2CC2-DD74-455D-937E-32C609E4FEDC}"/>
                </a:ext>
              </a:extLst>
            </p:cNvPr>
            <p:cNvSpPr/>
            <p:nvPr/>
          </p:nvSpPr>
          <p:spPr>
            <a:xfrm>
              <a:off x="1240007" y="4653136"/>
              <a:ext cx="1296000" cy="540000"/>
            </a:xfrm>
            <a:prstGeom prst="roundRect">
              <a:avLst/>
            </a:prstGeom>
            <a:solidFill>
              <a:srgbClr val="8CC63E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dirty="0" err="1"/>
                <a:t>ModernStats</a:t>
              </a:r>
              <a:r>
                <a:rPr lang="en-US" sz="1600" dirty="0"/>
                <a:t> World WS</a:t>
              </a:r>
            </a:p>
          </p:txBody>
        </p:sp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08A34D3C-27A0-4ABD-A7FF-9B5F75D715D5}"/>
                </a:ext>
              </a:extLst>
            </p:cNvPr>
            <p:cNvSpPr/>
            <p:nvPr/>
          </p:nvSpPr>
          <p:spPr>
            <a:xfrm>
              <a:off x="251520" y="4653136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CSPA </a:t>
              </a:r>
              <a:r>
                <a:rPr lang="en-US" sz="1000" dirty="0"/>
                <a:t>Catalogue</a:t>
              </a:r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7E734ECB-963A-45EB-9686-EE4615BCA28C}"/>
                </a:ext>
              </a:extLst>
            </p:cNvPr>
            <p:cNvSpPr/>
            <p:nvPr/>
          </p:nvSpPr>
          <p:spPr>
            <a:xfrm>
              <a:off x="251520" y="5181769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CSPA Services</a:t>
              </a:r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12158CF3-325C-4316-AF67-EC5614B8533F}"/>
                </a:ext>
              </a:extLst>
            </p:cNvPr>
            <p:cNvSpPr/>
            <p:nvPr/>
          </p:nvSpPr>
          <p:spPr>
            <a:xfrm>
              <a:off x="2843808" y="5224937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/>
                <a:t>GAMSO GSBPM</a:t>
              </a:r>
            </a:p>
          </p:txBody>
        </p:sp>
        <p:sp>
          <p:nvSpPr>
            <p:cNvPr id="76" name="Rectangle: Top Corners Rounded 75">
              <a:extLst>
                <a:ext uri="{FF2B5EF4-FFF2-40B4-BE49-F238E27FC236}">
                  <a16:creationId xmlns:a16="http://schemas.microsoft.com/office/drawing/2014/main" id="{69071AC3-138B-4B64-9A43-E9BE3ED46AA7}"/>
                </a:ext>
              </a:extLst>
            </p:cNvPr>
            <p:cNvSpPr/>
            <p:nvPr/>
          </p:nvSpPr>
          <p:spPr>
            <a:xfrm>
              <a:off x="2854915" y="4653136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/>
                <a:t>GSBPM GSIM</a:t>
              </a: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23E656E5-224C-42F7-997E-EE2DE992E65E}"/>
                </a:ext>
              </a:extLst>
            </p:cNvPr>
            <p:cNvSpPr/>
            <p:nvPr/>
          </p:nvSpPr>
          <p:spPr>
            <a:xfrm>
              <a:off x="4716016" y="4667744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Visions Mission</a:t>
              </a:r>
            </a:p>
          </p:txBody>
        </p:sp>
        <p:sp>
          <p:nvSpPr>
            <p:cNvPr id="79" name="Rectangle: Top Corners Rounded 78">
              <a:extLst>
                <a:ext uri="{FF2B5EF4-FFF2-40B4-BE49-F238E27FC236}">
                  <a16:creationId xmlns:a16="http://schemas.microsoft.com/office/drawing/2014/main" id="{9309C71E-78D3-42D3-82FE-4863605CB653}"/>
                </a:ext>
              </a:extLst>
            </p:cNvPr>
            <p:cNvSpPr/>
            <p:nvPr/>
          </p:nvSpPr>
          <p:spPr>
            <a:xfrm>
              <a:off x="4743903" y="5159189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Skills &amp; Capability</a:t>
              </a:r>
            </a:p>
          </p:txBody>
        </p: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3A0683D4-3B4D-499A-ADAD-6EC2408CB8A0}"/>
                </a:ext>
              </a:extLst>
            </p:cNvPr>
            <p:cNvCxnSpPr>
              <a:stCxn id="13" idx="1"/>
              <a:endCxn id="58" idx="2"/>
            </p:cNvCxnSpPr>
            <p:nvPr/>
          </p:nvCxnSpPr>
          <p:spPr>
            <a:xfrm rot="10800000" flipV="1">
              <a:off x="251520" y="4149040"/>
              <a:ext cx="72008" cy="720096"/>
            </a:xfrm>
            <a:prstGeom prst="bentConnector3">
              <a:avLst>
                <a:gd name="adj1" fmla="val 179366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Elbow 98">
              <a:extLst>
                <a:ext uri="{FF2B5EF4-FFF2-40B4-BE49-F238E27FC236}">
                  <a16:creationId xmlns:a16="http://schemas.microsoft.com/office/drawing/2014/main" id="{87DAE3B4-76AE-40CC-BC4A-2E80B1F8E4B5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 flipV="1">
              <a:off x="3563808" y="4847553"/>
              <a:ext cx="91618" cy="593384"/>
            </a:xfrm>
            <a:prstGeom prst="bentConnector2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or: Elbow 101">
              <a:extLst>
                <a:ext uri="{FF2B5EF4-FFF2-40B4-BE49-F238E27FC236}">
                  <a16:creationId xmlns:a16="http://schemas.microsoft.com/office/drawing/2014/main" id="{F6555DE2-B037-4ACC-BE9A-9E83EFD1E465}"/>
                </a:ext>
              </a:extLst>
            </p:cNvPr>
            <p:cNvCxnSpPr>
              <a:stCxn id="71" idx="2"/>
              <a:endCxn id="58" idx="2"/>
            </p:cNvCxnSpPr>
            <p:nvPr/>
          </p:nvCxnSpPr>
          <p:spPr>
            <a:xfrm rot="10800000">
              <a:off x="251520" y="4869137"/>
              <a:ext cx="12700" cy="528633"/>
            </a:xfrm>
            <a:prstGeom prst="bentConnector3">
              <a:avLst>
                <a:gd name="adj1" fmla="val 525000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Elbow 105">
              <a:extLst>
                <a:ext uri="{FF2B5EF4-FFF2-40B4-BE49-F238E27FC236}">
                  <a16:creationId xmlns:a16="http://schemas.microsoft.com/office/drawing/2014/main" id="{6962C31D-893A-4037-ADD5-F4C7F6ED7111}"/>
                </a:ext>
              </a:extLst>
            </p:cNvPr>
            <p:cNvCxnSpPr>
              <a:cxnSpLocks/>
              <a:stCxn id="14" idx="3"/>
              <a:endCxn id="77" idx="0"/>
            </p:cNvCxnSpPr>
            <p:nvPr/>
          </p:nvCxnSpPr>
          <p:spPr>
            <a:xfrm>
              <a:off x="5330580" y="4149040"/>
              <a:ext cx="105436" cy="734704"/>
            </a:xfrm>
            <a:prstGeom prst="bentConnector3">
              <a:avLst>
                <a:gd name="adj1" fmla="val 163237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09EA58F3-D42F-47DA-88FB-442FA7657561}"/>
                </a:ext>
              </a:extLst>
            </p:cNvPr>
            <p:cNvCxnSpPr>
              <a:stCxn id="79" idx="0"/>
              <a:endCxn id="77" idx="0"/>
            </p:cNvCxnSpPr>
            <p:nvPr/>
          </p:nvCxnSpPr>
          <p:spPr>
            <a:xfrm flipH="1" flipV="1">
              <a:off x="5436016" y="4883744"/>
              <a:ext cx="27887" cy="491445"/>
            </a:xfrm>
            <a:prstGeom prst="bentConnector3">
              <a:avLst>
                <a:gd name="adj1" fmla="val -170778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Elbow 118">
              <a:extLst>
                <a:ext uri="{FF2B5EF4-FFF2-40B4-BE49-F238E27FC236}">
                  <a16:creationId xmlns:a16="http://schemas.microsoft.com/office/drawing/2014/main" id="{DA01312E-DBAA-44E5-B8F2-D0EA55F5F333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 rot="5400000">
              <a:off x="1993009" y="1786033"/>
              <a:ext cx="1053526" cy="29524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7471574F-0433-40AB-AD36-4F48C2C24DC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918285" y="4137674"/>
              <a:ext cx="49513" cy="1120774"/>
            </a:xfrm>
            <a:prstGeom prst="bentConnector3">
              <a:avLst>
                <a:gd name="adj1" fmla="val -182277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D17E9539-938A-4160-84FF-06B1FE67147A}"/>
                </a:ext>
              </a:extLst>
            </p:cNvPr>
            <p:cNvCxnSpPr>
              <a:stCxn id="15" idx="3"/>
              <a:endCxn id="76" idx="0"/>
            </p:cNvCxnSpPr>
            <p:nvPr/>
          </p:nvCxnSpPr>
          <p:spPr>
            <a:xfrm>
              <a:off x="3491720" y="4149040"/>
              <a:ext cx="83195" cy="720096"/>
            </a:xfrm>
            <a:prstGeom prst="bentConnector3">
              <a:avLst>
                <a:gd name="adj1" fmla="val 203041"/>
              </a:avLst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: Rounded Corners 127">
              <a:extLst>
                <a:ext uri="{FF2B5EF4-FFF2-40B4-BE49-F238E27FC236}">
                  <a16:creationId xmlns:a16="http://schemas.microsoft.com/office/drawing/2014/main" id="{6A033730-9F2C-46B2-8939-ED3A5C12AB49}"/>
                </a:ext>
              </a:extLst>
            </p:cNvPr>
            <p:cNvSpPr/>
            <p:nvPr/>
          </p:nvSpPr>
          <p:spPr>
            <a:xfrm>
              <a:off x="1254919" y="5253769"/>
              <a:ext cx="720000" cy="360000"/>
            </a:xfrm>
            <a:prstGeom prst="round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i="1" dirty="0"/>
                <a:t>Sprints</a:t>
              </a:r>
            </a:p>
          </p:txBody>
        </p:sp>
        <p:sp>
          <p:nvSpPr>
            <p:cNvPr id="81" name="Rectangle: Top Corners Rounded 73">
              <a:extLst>
                <a:ext uri="{FF2B5EF4-FFF2-40B4-BE49-F238E27FC236}">
                  <a16:creationId xmlns:a16="http://schemas.microsoft.com/office/drawing/2014/main" id="{12158CF3-325C-4316-AF67-EC5614B8533F}"/>
                </a:ext>
              </a:extLst>
            </p:cNvPr>
            <p:cNvSpPr/>
            <p:nvPr/>
          </p:nvSpPr>
          <p:spPr>
            <a:xfrm>
              <a:off x="2838304" y="5721769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/>
                <a:t>Ontology</a:t>
              </a:r>
            </a:p>
          </p:txBody>
        </p:sp>
        <p:sp>
          <p:nvSpPr>
            <p:cNvPr id="83" name="Rectangle: Top Corners Rounded 73">
              <a:extLst>
                <a:ext uri="{FF2B5EF4-FFF2-40B4-BE49-F238E27FC236}">
                  <a16:creationId xmlns:a16="http://schemas.microsoft.com/office/drawing/2014/main" id="{12158CF3-325C-4316-AF67-EC5614B8533F}"/>
                </a:ext>
              </a:extLst>
            </p:cNvPr>
            <p:cNvSpPr/>
            <p:nvPr/>
          </p:nvSpPr>
          <p:spPr>
            <a:xfrm>
              <a:off x="4743903" y="5670626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dirty="0"/>
                <a:t>HRMT Forum</a:t>
              </a:r>
            </a:p>
          </p:txBody>
        </p:sp>
        <p:sp>
          <p:nvSpPr>
            <p:cNvPr id="86" name="Rectangle: Top Corners Rounded 73">
              <a:extLst>
                <a:ext uri="{FF2B5EF4-FFF2-40B4-BE49-F238E27FC236}">
                  <a16:creationId xmlns:a16="http://schemas.microsoft.com/office/drawing/2014/main" id="{12158CF3-325C-4316-AF67-EC5614B8533F}"/>
                </a:ext>
              </a:extLst>
            </p:cNvPr>
            <p:cNvSpPr/>
            <p:nvPr/>
          </p:nvSpPr>
          <p:spPr>
            <a:xfrm>
              <a:off x="251519" y="5721769"/>
              <a:ext cx="720000" cy="432000"/>
            </a:xfrm>
            <a:prstGeom prst="round2SameRect">
              <a:avLst/>
            </a:prstGeom>
            <a:solidFill>
              <a:srgbClr val="8FD3F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/>
                <a:t>CSPA Promotion</a:t>
              </a:r>
            </a:p>
          </p:txBody>
        </p:sp>
        <p:cxnSp>
          <p:nvCxnSpPr>
            <p:cNvPr id="37" name="Elbow Connector 36"/>
            <p:cNvCxnSpPr>
              <a:stCxn id="73" idx="1"/>
              <a:endCxn id="13" idx="2"/>
            </p:cNvCxnSpPr>
            <p:nvPr/>
          </p:nvCxnSpPr>
          <p:spPr>
            <a:xfrm rot="10800000">
              <a:off x="1043529" y="4509041"/>
              <a:ext cx="211391" cy="924729"/>
            </a:xfrm>
            <a:prstGeom prst="bentConnector2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23529" y="453576"/>
            <a:ext cx="6295314" cy="3335464"/>
            <a:chOff x="323529" y="453576"/>
            <a:chExt cx="6295314" cy="3335464"/>
          </a:xfrm>
        </p:grpSpPr>
        <p:grpSp>
          <p:nvGrpSpPr>
            <p:cNvPr id="7" name="Group 6"/>
            <p:cNvGrpSpPr/>
            <p:nvPr/>
          </p:nvGrpSpPr>
          <p:grpSpPr>
            <a:xfrm>
              <a:off x="323529" y="453576"/>
              <a:ext cx="6295314" cy="3335464"/>
              <a:chOff x="323529" y="453576"/>
              <a:chExt cx="6295314" cy="3335464"/>
            </a:xfrm>
          </p:grpSpPr>
          <p:cxnSp>
            <p:nvCxnSpPr>
              <p:cNvPr id="121" name="Connector: Elbow 120">
                <a:extLst>
                  <a:ext uri="{FF2B5EF4-FFF2-40B4-BE49-F238E27FC236}">
                    <a16:creationId xmlns:a16="http://schemas.microsoft.com/office/drawing/2014/main" id="{3A4E9C20-45D1-4F6D-8787-F0AE755C01DF}"/>
                  </a:ext>
                </a:extLst>
              </p:cNvPr>
              <p:cNvCxnSpPr>
                <a:stCxn id="12" idx="2"/>
                <a:endCxn id="14" idx="0"/>
              </p:cNvCxnSpPr>
              <p:nvPr/>
            </p:nvCxnSpPr>
            <p:spPr>
              <a:xfrm rot="16200000" flipH="1">
                <a:off x="3776535" y="2954995"/>
                <a:ext cx="1053526" cy="61456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or: Elbow 122">
                <a:extLst>
                  <a:ext uri="{FF2B5EF4-FFF2-40B4-BE49-F238E27FC236}">
                    <a16:creationId xmlns:a16="http://schemas.microsoft.com/office/drawing/2014/main" id="{C2BE06A0-5E12-400C-9B94-F51EE9F82A73}"/>
                  </a:ext>
                </a:extLst>
              </p:cNvPr>
              <p:cNvCxnSpPr>
                <a:stCxn id="12" idx="2"/>
                <a:endCxn id="15" idx="0"/>
              </p:cNvCxnSpPr>
              <p:nvPr/>
            </p:nvCxnSpPr>
            <p:spPr>
              <a:xfrm rot="5400000">
                <a:off x="2857105" y="2650129"/>
                <a:ext cx="1053526" cy="1224296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nector: Elbow 278">
                <a:extLst>
                  <a:ext uri="{FF2B5EF4-FFF2-40B4-BE49-F238E27FC236}">
                    <a16:creationId xmlns:a16="http://schemas.microsoft.com/office/drawing/2014/main" id="{587EAC3D-92F8-42BC-B656-B9A8FD82BA2E}"/>
                  </a:ext>
                </a:extLst>
              </p:cNvPr>
              <p:cNvCxnSpPr>
                <a:stCxn id="12" idx="3"/>
                <a:endCxn id="135" idx="1"/>
              </p:cNvCxnSpPr>
              <p:nvPr/>
            </p:nvCxnSpPr>
            <p:spPr>
              <a:xfrm flipV="1">
                <a:off x="4716016" y="1891008"/>
                <a:ext cx="462827" cy="484506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nector: Elbow 312">
                <a:extLst>
                  <a:ext uri="{FF2B5EF4-FFF2-40B4-BE49-F238E27FC236}">
                    <a16:creationId xmlns:a16="http://schemas.microsoft.com/office/drawing/2014/main" id="{164A3C48-AF04-4029-938B-680EBCF116FB}"/>
                  </a:ext>
                </a:extLst>
              </p:cNvPr>
              <p:cNvCxnSpPr>
                <a:stCxn id="117" idx="3"/>
              </p:cNvCxnSpPr>
              <p:nvPr/>
            </p:nvCxnSpPr>
            <p:spPr>
              <a:xfrm rot="16200000" flipV="1">
                <a:off x="5301909" y="2568789"/>
                <a:ext cx="517556" cy="190021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4D49BF-1EBC-4876-BC8E-7ECFAEBDFA1D}"/>
                  </a:ext>
                </a:extLst>
              </p:cNvPr>
              <p:cNvSpPr/>
              <p:nvPr/>
            </p:nvSpPr>
            <p:spPr>
              <a:xfrm>
                <a:off x="3275856" y="453576"/>
                <a:ext cx="1440000" cy="540000"/>
              </a:xfrm>
              <a:prstGeom prst="rect">
                <a:avLst/>
              </a:prstGeom>
              <a:solidFill>
                <a:srgbClr val="C00000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CES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Bureau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B9FB45-4F3A-4140-8884-07B0FF23540F}"/>
                  </a:ext>
                </a:extLst>
              </p:cNvPr>
              <p:cNvSpPr/>
              <p:nvPr/>
            </p:nvSpPr>
            <p:spPr>
              <a:xfrm>
                <a:off x="3276016" y="1167768"/>
                <a:ext cx="1440000" cy="605048"/>
              </a:xfrm>
              <a:prstGeom prst="rect">
                <a:avLst/>
              </a:prstGeom>
              <a:solidFill>
                <a:srgbClr val="ED1C24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HLG-MOS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BE202F2-3990-4466-94AF-BDABE4EBE46E}"/>
                  </a:ext>
                </a:extLst>
              </p:cNvPr>
              <p:cNvSpPr/>
              <p:nvPr/>
            </p:nvSpPr>
            <p:spPr>
              <a:xfrm>
                <a:off x="3276016" y="2015514"/>
                <a:ext cx="1440000" cy="720000"/>
              </a:xfrm>
              <a:prstGeom prst="rect">
                <a:avLst/>
              </a:prstGeom>
              <a:solidFill>
                <a:srgbClr val="F1613D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Executive Board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06A141-EDC9-4E4C-B270-06752533D0BE}"/>
                  </a:ext>
                </a:extLst>
              </p:cNvPr>
              <p:cNvSpPr/>
              <p:nvPr/>
            </p:nvSpPr>
            <p:spPr>
              <a:xfrm>
                <a:off x="1173999" y="2334517"/>
                <a:ext cx="1440000" cy="720000"/>
              </a:xfrm>
              <a:prstGeom prst="rect">
                <a:avLst/>
              </a:prstGeom>
              <a:solidFill>
                <a:srgbClr val="27A9E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Blue Skies Thinking Network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490FB41B-D6CB-45F6-A4A0-04B5EFE96F05}"/>
                  </a:ext>
                </a:extLst>
              </p:cNvPr>
              <p:cNvCxnSpPr>
                <a:stCxn id="10" idx="2"/>
                <a:endCxn id="12" idx="0"/>
              </p:cNvCxnSpPr>
              <p:nvPr/>
            </p:nvCxnSpPr>
            <p:spPr>
              <a:xfrm>
                <a:off x="3996016" y="1772816"/>
                <a:ext cx="0" cy="2426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A437FCEC-D085-4D89-A8E1-DBB775D7CD16}"/>
                  </a:ext>
                </a:extLst>
              </p:cNvPr>
              <p:cNvSpPr/>
              <p:nvPr/>
            </p:nvSpPr>
            <p:spPr>
              <a:xfrm>
                <a:off x="5178843" y="1621008"/>
                <a:ext cx="1440000" cy="540000"/>
              </a:xfrm>
              <a:prstGeom prst="roundRect">
                <a:avLst/>
              </a:prstGeom>
              <a:solidFill>
                <a:srgbClr val="8CC63E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err="1">
                    <a:solidFill>
                      <a:schemeClr val="tx1"/>
                    </a:solidFill>
                  </a:rPr>
                  <a:t>Modernisation</a:t>
                </a:r>
                <a:r>
                  <a:rPr lang="en-US" sz="1600" dirty="0">
                    <a:solidFill>
                      <a:schemeClr val="tx1"/>
                    </a:solidFill>
                  </a:rPr>
                  <a:t> WS</a:t>
                </a:r>
              </a:p>
            </p:txBody>
          </p:sp>
          <p:cxnSp>
            <p:nvCxnSpPr>
              <p:cNvPr id="140" name="Connector: Elbow 139">
                <a:extLst>
                  <a:ext uri="{FF2B5EF4-FFF2-40B4-BE49-F238E27FC236}">
                    <a16:creationId xmlns:a16="http://schemas.microsoft.com/office/drawing/2014/main" id="{89697431-DD8D-4B02-B1FF-3D4D2D236744}"/>
                  </a:ext>
                </a:extLst>
              </p:cNvPr>
              <p:cNvCxnSpPr>
                <a:cxnSpLocks/>
                <a:stCxn id="22" idx="3"/>
                <a:endCxn id="12" idx="1"/>
              </p:cNvCxnSpPr>
              <p:nvPr/>
            </p:nvCxnSpPr>
            <p:spPr>
              <a:xfrm flipV="1">
                <a:off x="2613999" y="2375514"/>
                <a:ext cx="662017" cy="319003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D10C8E49-2114-4B7A-B0E3-BAB732885A9A}"/>
                  </a:ext>
                </a:extLst>
              </p:cNvPr>
              <p:cNvSpPr/>
              <p:nvPr/>
            </p:nvSpPr>
            <p:spPr>
              <a:xfrm>
                <a:off x="1206903" y="1266682"/>
                <a:ext cx="1440000" cy="540000"/>
              </a:xfrm>
              <a:prstGeom prst="roundRect">
                <a:avLst/>
              </a:prstGeom>
              <a:solidFill>
                <a:srgbClr val="8CC63E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HLG-MOS Seminars &amp; Sprints</a:t>
                </a:r>
              </a:p>
            </p:txBody>
          </p:sp>
          <p:cxnSp>
            <p:nvCxnSpPr>
              <p:cNvPr id="160" name="Connector: Elbow 159">
                <a:extLst>
                  <a:ext uri="{FF2B5EF4-FFF2-40B4-BE49-F238E27FC236}">
                    <a16:creationId xmlns:a16="http://schemas.microsoft.com/office/drawing/2014/main" id="{1B1F3393-4D90-4B47-ABFF-50491BE96A23}"/>
                  </a:ext>
                </a:extLst>
              </p:cNvPr>
              <p:cNvCxnSpPr>
                <a:cxnSpLocks/>
                <a:stCxn id="158" idx="3"/>
                <a:endCxn id="10" idx="1"/>
              </p:cNvCxnSpPr>
              <p:nvPr/>
            </p:nvCxnSpPr>
            <p:spPr>
              <a:xfrm flipV="1">
                <a:off x="2646903" y="1470292"/>
                <a:ext cx="629113" cy="6639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421E539F-CCDA-4AA7-9D88-4D4405800D39}"/>
                  </a:ext>
                </a:extLst>
              </p:cNvPr>
              <p:cNvSpPr/>
              <p:nvPr/>
            </p:nvSpPr>
            <p:spPr>
              <a:xfrm>
                <a:off x="3266901" y="2780968"/>
                <a:ext cx="1440000" cy="360000"/>
              </a:xfrm>
              <a:prstGeom prst="roundRect">
                <a:avLst/>
              </a:prstGeom>
              <a:solidFill>
                <a:srgbClr val="FBC384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err="1">
                    <a:solidFill>
                      <a:srgbClr val="7B4404"/>
                    </a:solidFill>
                  </a:rPr>
                  <a:t>Modernisation</a:t>
                </a:r>
                <a:r>
                  <a:rPr lang="en-US" sz="1600" dirty="0">
                    <a:solidFill>
                      <a:srgbClr val="7B4404"/>
                    </a:solidFill>
                  </a:rPr>
                  <a:t> updates</a:t>
                </a:r>
              </a:p>
            </p:txBody>
          </p:sp>
          <p:cxnSp>
            <p:nvCxnSpPr>
              <p:cNvPr id="283" name="Connector: Elbow 282">
                <a:extLst>
                  <a:ext uri="{FF2B5EF4-FFF2-40B4-BE49-F238E27FC236}">
                    <a16:creationId xmlns:a16="http://schemas.microsoft.com/office/drawing/2014/main" id="{0B890AEB-89E6-44D7-B79B-EF5228281513}"/>
                  </a:ext>
                </a:extLst>
              </p:cNvPr>
              <p:cNvCxnSpPr>
                <a:cxnSpLocks/>
                <a:stCxn id="10" idx="3"/>
                <a:endCxn id="135" idx="1"/>
              </p:cNvCxnSpPr>
              <p:nvPr/>
            </p:nvCxnSpPr>
            <p:spPr>
              <a:xfrm>
                <a:off x="4716016" y="1470292"/>
                <a:ext cx="462827" cy="420716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: Top Corners Rounded 73">
                <a:extLst>
                  <a:ext uri="{FF2B5EF4-FFF2-40B4-BE49-F238E27FC236}">
                    <a16:creationId xmlns:a16="http://schemas.microsoft.com/office/drawing/2014/main" id="{12158CF3-325C-4316-AF67-EC5614B8533F}"/>
                  </a:ext>
                </a:extLst>
              </p:cNvPr>
              <p:cNvSpPr/>
              <p:nvPr/>
            </p:nvSpPr>
            <p:spPr>
              <a:xfrm>
                <a:off x="323529" y="2310027"/>
                <a:ext cx="720000" cy="432000"/>
              </a:xfrm>
              <a:prstGeom prst="round2SameRect">
                <a:avLst/>
              </a:prstGeom>
              <a:solidFill>
                <a:srgbClr val="8FD3F0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/>
                  <a:t>Innovation Topics</a:t>
                </a:r>
              </a:p>
            </p:txBody>
          </p:sp>
          <p:cxnSp>
            <p:nvCxnSpPr>
              <p:cNvPr id="40" name="Elbow Connector 39"/>
              <p:cNvCxnSpPr>
                <a:stCxn id="22" idx="1"/>
                <a:endCxn id="87" idx="0"/>
              </p:cNvCxnSpPr>
              <p:nvPr/>
            </p:nvCxnSpPr>
            <p:spPr>
              <a:xfrm rot="10800000">
                <a:off x="1043529" y="2526027"/>
                <a:ext cx="130470" cy="16849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90FB41B-D6CB-45F6-A4A0-04B5EFE96F05}"/>
                </a:ext>
              </a:extLst>
            </p:cNvPr>
            <p:cNvCxnSpPr>
              <a:stCxn id="11" idx="2"/>
              <a:endCxn id="10" idx="0"/>
            </p:cNvCxnSpPr>
            <p:nvPr/>
          </p:nvCxnSpPr>
          <p:spPr>
            <a:xfrm>
              <a:off x="3995856" y="993576"/>
              <a:ext cx="160" cy="174192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8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34"/>
            <a:ext cx="7283152" cy="818056"/>
          </a:xfrm>
        </p:spPr>
        <p:txBody>
          <a:bodyPr/>
          <a:lstStyle/>
          <a:p>
            <a:r>
              <a:rPr lang="en-GB" dirty="0"/>
              <a:t>HLG-MOS Annual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4364"/>
            <a:ext cx="8640960" cy="15293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800" dirty="0"/>
              <a:t>Machine Learning for Official Statistics</a:t>
            </a:r>
          </a:p>
          <a:p>
            <a:pPr marL="0" indent="0" algn="r">
              <a:buNone/>
            </a:pPr>
            <a:r>
              <a:rPr lang="en-GB" sz="2400" dirty="0"/>
              <a:t>	</a:t>
            </a:r>
            <a:r>
              <a:rPr lang="en-GB" sz="2000" dirty="0"/>
              <a:t>Pilot studies, Quality issues &amp; Lessons Learned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866"/>
            <a:ext cx="514400" cy="53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8FCBD7-9888-4E3E-B6B0-928569C5C203}"/>
              </a:ext>
            </a:extLst>
          </p:cNvPr>
          <p:cNvGrpSpPr/>
          <p:nvPr/>
        </p:nvGrpSpPr>
        <p:grpSpPr>
          <a:xfrm>
            <a:off x="581316" y="5463013"/>
            <a:ext cx="6334488" cy="748902"/>
            <a:chOff x="635697" y="5692668"/>
            <a:chExt cx="6334488" cy="748902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151411B-8B64-4E52-BDBC-8D1E9E381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040" y="5825412"/>
              <a:ext cx="450610" cy="41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30D3F3B-C04C-460A-ADA7-4F0454E5E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97" y="5760631"/>
              <a:ext cx="789832" cy="54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AC1B27C-5D7E-4492-A991-B04B12C52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440" y="5692668"/>
              <a:ext cx="822703" cy="748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03C0AD6F-505B-465A-AB2E-9D22C6126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868" y="5760631"/>
              <a:ext cx="847895" cy="582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8347B14-0015-42FB-9367-A4D334111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758" y="5760631"/>
              <a:ext cx="1616427" cy="496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Afbeelding 7">
            <a:extLst>
              <a:ext uri="{FF2B5EF4-FFF2-40B4-BE49-F238E27FC236}">
                <a16:creationId xmlns:a16="http://schemas.microsoft.com/office/drawing/2014/main" id="{DC9BFDB9-BC98-4474-A1F1-8B7FBCB57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328" y="1100831"/>
            <a:ext cx="2120048" cy="128636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38B5DC-D6EA-482C-A37F-8F9E781732F1}"/>
              </a:ext>
            </a:extLst>
          </p:cNvPr>
          <p:cNvSpPr txBox="1">
            <a:spLocks/>
          </p:cNvSpPr>
          <p:nvPr/>
        </p:nvSpPr>
        <p:spPr>
          <a:xfrm>
            <a:off x="429336" y="1077856"/>
            <a:ext cx="6446920" cy="1556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             </a:t>
            </a:r>
            <a:r>
              <a:rPr lang="en-GB" sz="5900" dirty="0"/>
              <a:t>Strategic Communication Framework II</a:t>
            </a:r>
            <a:endParaRPr lang="en-GB" sz="2800" dirty="0"/>
          </a:p>
          <a:p>
            <a:pPr marL="457200" lvl="1" indent="0">
              <a:buNone/>
            </a:pPr>
            <a:r>
              <a:rPr lang="en-GB" sz="4200" dirty="0"/>
              <a:t>Organizational Vision and Strategic Staff Engagement, Stakeholder Engagement management Strategies, Engagement in Government-wide</a:t>
            </a:r>
          </a:p>
          <a:p>
            <a:pPr marL="457200" lvl="1" indent="0">
              <a:buNone/>
            </a:pPr>
            <a:r>
              <a:rPr lang="en-GB" sz="2500" i="1" dirty="0"/>
              <a:t>Pt I: Communication issue management; maturity model; Skillsets &amp; Branding</a:t>
            </a:r>
            <a:endParaRPr lang="en-GB" sz="2900" i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CFC4FB1-3F2E-457D-A192-7AD763DF6E6B}"/>
              </a:ext>
            </a:extLst>
          </p:cNvPr>
          <p:cNvSpPr txBox="1">
            <a:spLocks/>
          </p:cNvSpPr>
          <p:nvPr/>
        </p:nvSpPr>
        <p:spPr>
          <a:xfrm>
            <a:off x="429336" y="4251393"/>
            <a:ext cx="8640960" cy="1123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n-GB" sz="2800" dirty="0"/>
              <a:t>2012-2018: GSIM, CSPA I&amp;II, Big Data I&amp;II, Linked Metadata, Data Integration I&amp;II, Data Architecture I&amp;II, Strategic Communication Framework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E0C2D-13EE-42BF-A6FB-E019E8C390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1" y="2769198"/>
            <a:ext cx="1656184" cy="109871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46683EC-2B07-4F36-AF4E-899D4208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91" y="5564801"/>
            <a:ext cx="542712" cy="38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5BD585E-9B20-4739-98C0-8DF6E3EE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65" y="5568384"/>
            <a:ext cx="418551" cy="43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8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ernStat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27A9E1"/>
      </a:accent1>
      <a:accent2>
        <a:srgbClr val="1B75BB"/>
      </a:accent2>
      <a:accent3>
        <a:srgbClr val="8CC63E"/>
      </a:accent3>
      <a:accent4>
        <a:srgbClr val="9E1E62"/>
      </a:accent4>
      <a:accent5>
        <a:srgbClr val="00E1D5"/>
      </a:accent5>
      <a:accent6>
        <a:srgbClr val="F7931D"/>
      </a:accent6>
      <a:hlink>
        <a:srgbClr val="F1613D"/>
      </a:hlink>
      <a:folHlink>
        <a:srgbClr val="ED1C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1571</Words>
  <Application>Microsoft Office PowerPoint</Application>
  <PresentationFormat>On-screen Show (4:3)</PresentationFormat>
  <Paragraphs>314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High-Level Group for the Modernisation of Official Statistics: Standards Based Modernisation of Official Statistics</vt:lpstr>
      <vt:lpstr>Official Statistics</vt:lpstr>
      <vt:lpstr>HLG-MOS</vt:lpstr>
      <vt:lpstr>PowerPoint Presentation</vt:lpstr>
      <vt:lpstr>Priority &amp; Emerging Topics</vt:lpstr>
      <vt:lpstr>Collaboration of the Willing</vt:lpstr>
      <vt:lpstr>Collaborative Platform</vt:lpstr>
      <vt:lpstr>ModernStats World Structure 2019</vt:lpstr>
      <vt:lpstr>HLG-MOS Annual Projects</vt:lpstr>
      <vt:lpstr>Current Groups</vt:lpstr>
      <vt:lpstr>Developing Organisational Capability</vt:lpstr>
      <vt:lpstr>Supporting Standards</vt:lpstr>
      <vt:lpstr>Sharing Tools</vt:lpstr>
      <vt:lpstr>Blue Sky Thinking Network</vt:lpstr>
      <vt:lpstr>HLG-MOS Outputs</vt:lpstr>
      <vt:lpstr>ModernStats Achievements:</vt:lpstr>
      <vt:lpstr>Some of the other output</vt:lpstr>
      <vt:lpstr>HLG-MOS Wikis</vt:lpstr>
      <vt:lpstr>A (little) bit more on CSPA: Common Statistical Production Architecture </vt:lpstr>
      <vt:lpstr>Rather This  Than ↓</vt:lpstr>
      <vt:lpstr>Get Involved! Join the Force!</vt:lpstr>
      <vt:lpstr>Annex: Links</vt:lpstr>
      <vt:lpstr>Modernisation Workshops</vt:lpstr>
      <vt:lpstr>Four thematic workshops </vt:lpstr>
      <vt:lpstr>CSPA Requirements</vt:lpstr>
      <vt:lpstr>CSPA Features</vt:lpstr>
      <vt:lpstr>Annex: HLG-MOS members &amp; history</vt:lpstr>
      <vt:lpstr>Annex: Statement of Intent Endorsed</vt:lpstr>
      <vt:lpstr>Annex: HLG-MOS Groups</vt:lpstr>
      <vt:lpstr>Annex: HLG-MOS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High-Level Group for the Modernisation of Official Statistics: Standards Based Modernisation of Official Statistics</dc:title>
  <dc:creator>Taeke Anton Gjaltema</dc:creator>
  <cp:lastModifiedBy>Taeke Anton Gjaltema</cp:lastModifiedBy>
  <cp:revision>10</cp:revision>
  <dcterms:created xsi:type="dcterms:W3CDTF">2019-03-08T17:45:58Z</dcterms:created>
  <dcterms:modified xsi:type="dcterms:W3CDTF">2019-03-08T19:18:22Z</dcterms:modified>
</cp:coreProperties>
</file>