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72" r:id="rId4"/>
    <p:sldId id="268" r:id="rId5"/>
    <p:sldId id="261" r:id="rId6"/>
    <p:sldId id="260" r:id="rId7"/>
    <p:sldId id="278" r:id="rId8"/>
    <p:sldId id="263" r:id="rId9"/>
    <p:sldId id="277" r:id="rId10"/>
    <p:sldId id="273" r:id="rId1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71071" autoAdjust="0"/>
  </p:normalViewPr>
  <p:slideViewPr>
    <p:cSldViewPr snapToGrid="0">
      <p:cViewPr varScale="1">
        <p:scale>
          <a:sx n="81" d="100"/>
          <a:sy n="81" d="100"/>
        </p:scale>
        <p:origin x="22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B4B33-4CA6-4F81-8E55-C386A922178C}" type="datetimeFigureOut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C4F5D-14FE-4316-A1ED-E4FC9D53E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095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220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709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618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58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849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2973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806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80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8064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F5D-14FE-4316-A1ED-E4FC9D53E6EB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98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AF93-F7D2-4562-9289-20D198F412CC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818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23ED-F9FB-44C8-8968-DFF174E8366D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738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F8A-960B-4707-8C20-9B919F0B80CF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626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EF-5EC0-4B5C-8A66-3579DB826558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969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5C54-AFE9-469C-AA37-1D9EFC80F631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78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A6A-64C3-4FE1-A8E3-F2107B52E256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2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CED1-0E02-4FFD-BC1B-DF762EBFBB28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505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40E4-83BE-4C8F-97AB-84189DA0F79D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68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7685-C76F-452B-8114-A14FFF763172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444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6736-F5FB-405C-84F0-572C33A6FF82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8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D74-668D-46D4-8019-0C85A0A303F6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057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96FB-0138-4915-A5CD-7E478DBCEB9A}" type="datetime1">
              <a:rPr kumimoji="1" lang="ja-JP" altLang="en-US" smtClean="0"/>
              <a:t>2019/3/5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DC44-F56C-4BA2-82C3-3C1851BC3F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052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.emf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0.png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pattFill prst="dk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536" y="926123"/>
            <a:ext cx="8924544" cy="258384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On robustness of the supervised multiclass classifier for autocoding system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0808" y="4918774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Yukako Toko, Shinya Iijima, Mika Sato-Ilic</a:t>
            </a:r>
          </a:p>
          <a:p>
            <a:r>
              <a:rPr lang="en-US" altLang="ja-JP" dirty="0" smtClean="0"/>
              <a:t>National Statistics Center, Japan</a:t>
            </a:r>
          </a:p>
          <a:p>
            <a:r>
              <a:rPr lang="en-US" altLang="ja-JP" dirty="0" smtClean="0"/>
              <a:t>U</a:t>
            </a:r>
            <a:r>
              <a:rPr kumimoji="1" lang="en-US" altLang="ja-JP" dirty="0" smtClean="0"/>
              <a:t>niversity of Tsukuba, Japan</a:t>
            </a: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2945892" y="4025043"/>
            <a:ext cx="3227832" cy="378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NTTS 2019, March</a:t>
            </a:r>
            <a:r>
              <a:rPr lang="ja-JP" altLang="en-US" dirty="0" smtClean="0"/>
              <a:t> </a:t>
            </a:r>
            <a:r>
              <a:rPr lang="en-US" altLang="ja-JP" dirty="0" smtClean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5343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pattFill prst="dk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95003" y="854236"/>
            <a:ext cx="878673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70" algn="just">
              <a:spcAft>
                <a:spcPts val="1200"/>
              </a:spcAft>
            </a:pP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[1] Y.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Toko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S.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Iijima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M. Sato-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Ilic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Overlapping classification for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autocoding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system, Journal of Romanian Statistical Review, Vol. 4, (2018), 58-73.</a:t>
            </a:r>
            <a:endParaRPr lang="ja-JP" altLang="ja-JP" sz="140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marL="306070" algn="just">
              <a:spcAft>
                <a:spcPts val="1200"/>
              </a:spcAft>
            </a:pP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[2] W. </a:t>
            </a:r>
            <a:r>
              <a:rPr lang="en-GB" altLang="ja-JP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Hacking and L. </a:t>
            </a:r>
            <a:r>
              <a:rPr lang="en-GB" altLang="ja-JP" sz="1400" dirty="0" err="1">
                <a:latin typeface="Times New Roman" panose="02020603050405020304" pitchFamily="18" charset="0"/>
                <a:ea typeface="メイリオ" panose="020B0604030504040204" pitchFamily="50" charset="-128"/>
              </a:rPr>
              <a:t>Willenborg</a:t>
            </a:r>
            <a:r>
              <a:rPr lang="en-GB" altLang="ja-JP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, Coding; interpreting short descriptions using a classification, Statistics Methods (2012), Statistics Netherlands, The Hague, Netherlands, Available at: https://www.cbs.nl/en-gb/our-services/methods/statistical-methods/throughput/throughput/coding (accessed August 2018).</a:t>
            </a:r>
            <a:endParaRPr lang="ja-JP" altLang="ja-JP" sz="140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marL="306070" algn="just">
              <a:spcAft>
                <a:spcPts val="1200"/>
              </a:spcAft>
            </a:pPr>
            <a:r>
              <a:rPr lang="en-GB" altLang="ja-JP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[3]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H.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Gweon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M.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Schonlau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L.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Kaczmirek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M.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Blohm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S. Steiner, Three methods for occupation coding based on statistical learning, Journal of Official Statistics, Vol. 33, No. 1, (2017), 101-122.</a:t>
            </a:r>
            <a:endParaRPr lang="ja-JP" altLang="ja-JP" sz="140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marL="306070" algn="just">
              <a:spcAft>
                <a:spcPts val="1200"/>
              </a:spcAft>
            </a:pP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[4] Y.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Toko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K. Wada, M. Kawano, A supervised multiclass classifier for an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autocoding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system, Journal of Romanian Statistical Review, Vol. 4, (2017), 29-39.</a:t>
            </a:r>
            <a:endParaRPr lang="ja-JP" altLang="ja-JP" sz="140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marL="306070" algn="just">
              <a:spcAft>
                <a:spcPts val="1200"/>
              </a:spcAft>
            </a:pP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[5] H. </a:t>
            </a:r>
            <a:r>
              <a:rPr lang="en-GB" altLang="ja-JP" sz="1400" dirty="0" err="1">
                <a:latin typeface="Times New Roman" panose="02020603050405020304" pitchFamily="18" charset="0"/>
                <a:ea typeface="メイリオ" panose="020B0604030504040204" pitchFamily="50" charset="-128"/>
              </a:rPr>
              <a:t>Tsubaki</a:t>
            </a:r>
            <a:r>
              <a:rPr lang="en-GB" altLang="ja-JP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, K. Wada, Y. </a:t>
            </a:r>
            <a:r>
              <a:rPr lang="en-GB" altLang="ja-JP" sz="1400" dirty="0" err="1">
                <a:latin typeface="Times New Roman" panose="02020603050405020304" pitchFamily="18" charset="0"/>
                <a:ea typeface="メイリオ" panose="020B0604030504040204" pitchFamily="50" charset="-128"/>
              </a:rPr>
              <a:t>Toko</a:t>
            </a:r>
            <a:r>
              <a:rPr lang="en-GB" altLang="ja-JP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, An extension of Taguchi's T method and standardized misclassification rate for supervised classification with only binary inputs, presented in poster session in the ANQ Congress, Kathmandu, Nepal (2017).</a:t>
            </a:r>
            <a:endParaRPr lang="ja-JP" altLang="ja-JP" sz="140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marL="306070" algn="just">
              <a:spcAft>
                <a:spcPts val="1200"/>
              </a:spcAft>
            </a:pPr>
            <a:r>
              <a:rPr lang="en-GB" altLang="ja-JP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[6] T.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Shimono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K. Wada, Y.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Toko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A supervised multiclass classifier using machine learning algorithm for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autocoding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Research Memoir of Official Statistics, Vol. 75, (2018), 41-60 (in Japanese).</a:t>
            </a:r>
            <a:endParaRPr lang="ja-JP" altLang="ja-JP" sz="140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marL="306070" algn="just">
              <a:spcAft>
                <a:spcPts val="1200"/>
              </a:spcAft>
            </a:pP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[7] Y.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Toko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K. Wada, S.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Iijima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M. Sato-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Ilic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Supervised multiclass classifier for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autocoding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based on partition coefficient, Intelligent Decision Technologies 2018, Smart Innovation, Systems and Technologies, Springer, Switzerland, Vol. 97, (2018), 54-64.</a:t>
            </a:r>
            <a:endParaRPr lang="ja-JP" altLang="ja-JP" sz="140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marL="306070" algn="just">
              <a:spcAft>
                <a:spcPts val="1200"/>
              </a:spcAft>
            </a:pP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[8]</a:t>
            </a:r>
            <a:r>
              <a:rPr lang="en-GB" altLang="ja-JP" sz="1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J. C.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Bezdek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J. Keller, R. </a:t>
            </a:r>
            <a:r>
              <a:rPr lang="en-GB" altLang="ja-JP" sz="14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Krisnapuram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N.R. Pal, Fuzzy Models and Algorithms for Pattern Recognition and Image Processing, Kluwer Academic Publishers, New York (1999</a:t>
            </a:r>
            <a:r>
              <a:rPr lang="en-GB" altLang="ja-JP" sz="14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).</a:t>
            </a:r>
            <a:endParaRPr lang="en-US" altLang="ja-JP" sz="1400" dirty="0" smtClea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marL="306070" algn="just">
              <a:spcAft>
                <a:spcPts val="1200"/>
              </a:spcAft>
            </a:pPr>
            <a:r>
              <a:rPr lang="en-GB" altLang="ja-JP" sz="14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[</a:t>
            </a:r>
            <a:r>
              <a:rPr lang="en-GB" altLang="ja-JP" sz="14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9] T. Kudo, K. Yamamoto, Y. Matsumoto, Applying conditional random fields to Japanese morphological analysis, in the 2004 Conference on Empirical Methods in Natural Language Processing on proceedings (2004), 230-237.</a:t>
            </a:r>
            <a:endParaRPr lang="ja-JP" altLang="ja-JP" sz="140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648" y="23751"/>
            <a:ext cx="8802624" cy="939418"/>
          </a:xfrm>
        </p:spPr>
        <p:txBody>
          <a:bodyPr/>
          <a:lstStyle/>
          <a:p>
            <a:r>
              <a:rPr kumimoji="1" lang="en-US" altLang="ja-JP" dirty="0" smtClean="0"/>
              <a:t>Reference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30267" y="2704002"/>
            <a:ext cx="7731135" cy="9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Thank you for your attention!!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0461" y="6463226"/>
            <a:ext cx="2057400" cy="365125"/>
          </a:xfrm>
        </p:spPr>
        <p:txBody>
          <a:bodyPr/>
          <a:lstStyle/>
          <a:p>
            <a:fld id="{0CA1DC44-F56C-4BA2-82C3-3C1851BC3F9A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9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0" y="54859"/>
            <a:ext cx="9144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kumimoji="1" lang="en-US" altLang="ja-JP" sz="3600" b="1" dirty="0" smtClean="0">
                <a:ea typeface="Meiryo UI" panose="020B0604030504040204" pitchFamily="50" charset="-128"/>
              </a:rPr>
              <a:t>Classifier for Autocoding </a:t>
            </a:r>
          </a:p>
          <a:p>
            <a:pPr algn="ctr">
              <a:lnSpc>
                <a:spcPts val="3500"/>
              </a:lnSpc>
            </a:pPr>
            <a:r>
              <a:rPr kumimoji="1" lang="en-US" altLang="ja-JP" sz="3600" b="1" dirty="0" smtClean="0">
                <a:ea typeface="Meiryo UI" panose="020B0604030504040204" pitchFamily="50" charset="-128"/>
              </a:rPr>
              <a:t>for the Family Income and Expenditure Survey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4172981" y="1072817"/>
            <a:ext cx="4874169" cy="1781833"/>
            <a:chOff x="942462" y="1204490"/>
            <a:chExt cx="7551093" cy="1781833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942462" y="1204490"/>
              <a:ext cx="7551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Uncertainty of Training </a:t>
              </a:r>
              <a:r>
                <a:rPr kumimoji="1" lang="en-US" altLang="ja-JP" sz="24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D</a:t>
              </a:r>
              <a:r>
                <a:rPr kumimoji="1" lang="en-US" altLang="ja-JP" sz="2400" b="1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ata</a:t>
              </a:r>
              <a:r>
                <a:rPr kumimoji="1" lang="en-US" altLang="ja-JP" sz="2400" b="1" u="sng" dirty="0" smtClean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kumimoji="1" lang="en-US" altLang="ja-JP" sz="2000" b="1" u="sng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938359" y="1662884"/>
              <a:ext cx="5401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* Semantic problem</a:t>
              </a:r>
            </a:p>
            <a:p>
              <a:r>
                <a:rPr kumimoji="1"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* Interpretation problem</a:t>
              </a:r>
            </a:p>
            <a:p>
              <a:r>
                <a:rPr kumimoji="1"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* Insufficiently detailed </a:t>
              </a:r>
            </a:p>
            <a:p>
              <a:r>
                <a:rPr kumimoji="1"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 input information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13702" y="2982097"/>
            <a:ext cx="8015302" cy="3591686"/>
            <a:chOff x="646411" y="2879527"/>
            <a:chExt cx="8015302" cy="357399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646411" y="2879527"/>
              <a:ext cx="8015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 Development of Overlapping </a:t>
              </a:r>
              <a:r>
                <a:rPr kumimoji="1"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</a:t>
              </a:r>
              <a:r>
                <a:rPr kumimoji="1" lang="en-US" altLang="ja-JP" sz="2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lassifier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611626" y="3326264"/>
              <a:ext cx="5633338" cy="459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One </a:t>
              </a:r>
              <a:r>
                <a: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F</a:t>
              </a:r>
              <a:r>
                <a:rPr kumimoji="1" lang="en-US" altLang="ja-JP" sz="2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eature into </a:t>
              </a:r>
              <a:r>
                <a:rPr kumimoji="1" lang="en-US" altLang="ja-JP" sz="2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ultiple </a:t>
              </a:r>
              <a:r>
                <a:rPr kumimoji="1" lang="en-US" altLang="ja-JP" sz="2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lasses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783126" y="6145748"/>
              <a:ext cx="3552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(Y. Toko, S. Iijima, M. Sato-Ilic, 2018)</a:t>
              </a: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653383" y="3755566"/>
            <a:ext cx="56284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Utilized the idea of 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Fuzzy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kumimoji="1" lang="en-US" altLang="ja-JP" sz="2000" b="1" spc="-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artition </a:t>
            </a:r>
            <a:r>
              <a:rPr kumimoji="1" lang="en-US" altLang="ja-JP" sz="2000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kumimoji="1" lang="en-US" altLang="ja-JP" sz="2000" b="1" spc="-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ntropy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80334" y="4289019"/>
            <a:ext cx="465946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ew 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eliability 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core </a:t>
            </a:r>
          </a:p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onsidering Uncertainties </a:t>
            </a:r>
          </a:p>
          <a:p>
            <a:pPr algn="ctr"/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Both Measures</a:t>
            </a:r>
          </a:p>
          <a:p>
            <a:pPr algn="ctr"/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Utilize </a:t>
            </a:r>
            <a:r>
              <a:rPr kumimoji="1" lang="en-US" altLang="ja-JP" sz="2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Difference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of </a:t>
            </a:r>
            <a:r>
              <a:rPr kumimoji="1" lang="en-US" altLang="ja-JP" sz="2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Measures for Uncertainties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63221" y="4226079"/>
            <a:ext cx="4336310" cy="2372788"/>
            <a:chOff x="123562" y="3170225"/>
            <a:chExt cx="4336310" cy="2326861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69645" y="3170225"/>
              <a:ext cx="3852906" cy="754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Uncertainty from data      </a:t>
              </a:r>
            </a:p>
            <a:p>
              <a:r>
                <a:rPr kumimoji="1" lang="en-US" altLang="ja-JP" sz="24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Probability Measure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23562" y="3837080"/>
              <a:ext cx="4336310" cy="166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2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2000" b="1" dirty="0" smtClean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Uncertainty from latent classification structure </a:t>
              </a:r>
            </a:p>
            <a:p>
              <a:r>
                <a:rPr kumimoji="1" lang="en-US" altLang="ja-JP" sz="2000" b="1" dirty="0" smtClean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in data      </a:t>
              </a:r>
            </a:p>
            <a:p>
              <a:r>
                <a:rPr kumimoji="1" lang="en-US" altLang="ja-JP" sz="24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Fuzzy Measure</a:t>
              </a:r>
            </a:p>
          </p:txBody>
        </p:sp>
      </p:grpSp>
      <p:sp>
        <p:nvSpPr>
          <p:cNvPr id="27" name="下矢印 26"/>
          <p:cNvSpPr/>
          <p:nvPr/>
        </p:nvSpPr>
        <p:spPr>
          <a:xfrm rot="16200000">
            <a:off x="3881191" y="5030924"/>
            <a:ext cx="493405" cy="42259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1391" y="963195"/>
            <a:ext cx="375506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Conventional Classifier </a:t>
            </a:r>
          </a:p>
          <a:p>
            <a:pPr algn="ctr"/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One 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eature </a:t>
            </a:r>
          </a:p>
          <a:p>
            <a:pPr algn="ctr"/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into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One Class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130859" y="1009403"/>
            <a:ext cx="4856614" cy="1809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左右矢印 6"/>
          <p:cNvSpPr/>
          <p:nvPr/>
        </p:nvSpPr>
        <p:spPr>
          <a:xfrm>
            <a:off x="3383044" y="2175749"/>
            <a:ext cx="1216152" cy="2949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3044" y="1701949"/>
            <a:ext cx="12645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Problem</a:t>
            </a:r>
            <a:endParaRPr kumimoji="1" lang="ja-JP" altLang="en-US" sz="2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151391" y="2976089"/>
            <a:ext cx="8836082" cy="3745345"/>
          </a:xfrm>
          <a:prstGeom prst="roundRect">
            <a:avLst>
              <a:gd name="adj" fmla="val 1191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67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205891" y="1517495"/>
            <a:ext cx="8877553" cy="1284315"/>
            <a:chOff x="508078" y="2842207"/>
            <a:chExt cx="8153635" cy="128431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2032927" y="2847784"/>
              <a:ext cx="51039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O</a:t>
              </a:r>
              <a:r>
                <a:rPr kumimoji="1" lang="en-US" altLang="ja-JP" sz="2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verlapping Classifier </a:t>
              </a:r>
            </a:p>
            <a:p>
              <a:pPr algn="ctr"/>
              <a:r>
                <a:rPr kumimoji="1" lang="en-US" altLang="ja-JP" sz="2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based on</a:t>
              </a:r>
              <a:r>
                <a:rPr kumimoji="1"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Reliability Score</a:t>
              </a:r>
              <a:r>
                <a:rPr kumimoji="1" lang="en-US" altLang="ja-JP" sz="2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508078" y="2842207"/>
              <a:ext cx="8153635" cy="1284315"/>
            </a:xfrm>
            <a:prstGeom prst="roundRect">
              <a:avLst>
                <a:gd name="adj" fmla="val 1236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109622" y="3750251"/>
              <a:ext cx="3552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(Y. Toko, S. Iijima, M. Sato-Ilic, 2018)</a:t>
              </a:r>
            </a:p>
          </p:txBody>
        </p:sp>
      </p:grpSp>
      <p:sp>
        <p:nvSpPr>
          <p:cNvPr id="25" name="右矢印 24"/>
          <p:cNvSpPr/>
          <p:nvPr/>
        </p:nvSpPr>
        <p:spPr>
          <a:xfrm>
            <a:off x="4543958" y="3679667"/>
            <a:ext cx="453043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23092" y="3156053"/>
            <a:ext cx="4258903" cy="3164066"/>
            <a:chOff x="1652955" y="1085759"/>
            <a:chExt cx="4671070" cy="1978161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47393" y="1172595"/>
              <a:ext cx="2866080" cy="48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Uncertainty </a:t>
              </a:r>
            </a:p>
            <a:p>
              <a:pPr algn="ctr"/>
              <a:r>
                <a:rPr kumimoji="1" lang="en-US" altLang="ja-JP" sz="2200" b="1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of Training </a:t>
              </a:r>
              <a:r>
                <a:rPr kumimoji="1" lang="en-US" altLang="ja-JP" sz="22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D</a:t>
              </a:r>
              <a:r>
                <a:rPr kumimoji="1" lang="en-US" altLang="ja-JP" sz="2200" b="1" u="sng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ata 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944384" y="1740481"/>
              <a:ext cx="41607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* Semantic problem</a:t>
              </a:r>
            </a:p>
            <a:p>
              <a:r>
                <a:rPr kumimoji="1"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* Interpretation problem</a:t>
              </a:r>
            </a:p>
            <a:p>
              <a:r>
                <a:rPr kumimoji="1"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* Insufficiently detailed input</a:t>
              </a:r>
            </a:p>
            <a:p>
              <a:r>
                <a:rPr kumimoji="1"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  information</a:t>
              </a: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1652955" y="1085759"/>
              <a:ext cx="4671070" cy="1633995"/>
            </a:xfrm>
            <a:prstGeom prst="roundRect">
              <a:avLst>
                <a:gd name="adj" fmla="val 1236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5158965" y="3158469"/>
            <a:ext cx="38091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Necessity of  Guarantee based on the Algorithm</a:t>
            </a: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*Investigation of</a:t>
            </a:r>
          </a:p>
          <a:p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obustness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of </a:t>
            </a: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the Classifier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5123340" y="3144056"/>
            <a:ext cx="3858565" cy="3124593"/>
          </a:xfrm>
          <a:prstGeom prst="roundRect">
            <a:avLst>
              <a:gd name="adj" fmla="val 74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217" y="185234"/>
            <a:ext cx="912778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kumimoji="1" lang="en-US" altLang="ja-JP" sz="3600" b="1" dirty="0" smtClean="0">
                <a:ea typeface="Meiryo UI" panose="020B0604030504040204" pitchFamily="50" charset="-128"/>
              </a:rPr>
              <a:t>Classifier for Autocoding </a:t>
            </a:r>
          </a:p>
          <a:p>
            <a:pPr algn="ctr">
              <a:lnSpc>
                <a:spcPts val="3500"/>
              </a:lnSpc>
            </a:pPr>
            <a:r>
              <a:rPr kumimoji="1" lang="en-US" altLang="ja-JP" sz="3600" b="1" dirty="0" smtClean="0">
                <a:ea typeface="Meiryo UI" panose="020B0604030504040204" pitchFamily="50" charset="-128"/>
              </a:rPr>
              <a:t>for the Family Income and Expenditure Survey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6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648" y="35943"/>
            <a:ext cx="8802624" cy="617853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 本文"/>
              </a:rPr>
              <a:t>System structure</a:t>
            </a:r>
            <a:endParaRPr kumimoji="1" lang="ja-JP" altLang="en-US" sz="3600" dirty="0">
              <a:latin typeface="Calibri 本文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31648" y="664749"/>
            <a:ext cx="8741349" cy="3391104"/>
            <a:chOff x="-725261" y="1331459"/>
            <a:chExt cx="8741349" cy="2669887"/>
          </a:xfrm>
        </p:grpSpPr>
        <p:cxnSp>
          <p:nvCxnSpPr>
            <p:cNvPr id="4" name="直線矢印コネクタ 3"/>
            <p:cNvCxnSpPr/>
            <p:nvPr/>
          </p:nvCxnSpPr>
          <p:spPr>
            <a:xfrm flipV="1">
              <a:off x="615225" y="2134645"/>
              <a:ext cx="666751" cy="1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/>
            <p:cNvCxnSpPr/>
            <p:nvPr/>
          </p:nvCxnSpPr>
          <p:spPr>
            <a:xfrm>
              <a:off x="6200436" y="3525808"/>
              <a:ext cx="710039" cy="5077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>
              <a:off x="2207290" y="3528349"/>
              <a:ext cx="667009" cy="962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>
              <a:off x="4075715" y="3531495"/>
              <a:ext cx="710040" cy="5077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156869" y="3533302"/>
              <a:ext cx="791772" cy="6542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8"/>
            <p:cNvGrpSpPr/>
            <p:nvPr/>
          </p:nvGrpSpPr>
          <p:grpSpPr>
            <a:xfrm>
              <a:off x="-612491" y="1768800"/>
              <a:ext cx="1211832" cy="758298"/>
              <a:chOff x="111798" y="448043"/>
              <a:chExt cx="1221783" cy="733576"/>
            </a:xfrm>
          </p:grpSpPr>
          <p:sp>
            <p:nvSpPr>
              <p:cNvPr id="38" name="角丸四角形 37"/>
              <p:cNvSpPr/>
              <p:nvPr/>
            </p:nvSpPr>
            <p:spPr>
              <a:xfrm>
                <a:off x="132861" y="448043"/>
                <a:ext cx="1200720" cy="718016"/>
              </a:xfrm>
              <a:prstGeom prst="roundRect">
                <a:avLst>
                  <a:gd name="adj" fmla="val 6945"/>
                </a:avLst>
              </a:prstGeom>
              <a:solidFill>
                <a:srgbClr val="FFFFDD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" name="テキスト ボックス 23"/>
              <p:cNvSpPr txBox="1"/>
              <p:nvPr/>
            </p:nvSpPr>
            <p:spPr>
              <a:xfrm>
                <a:off x="111798" y="496811"/>
                <a:ext cx="1215753" cy="68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Training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dataset</a:t>
                </a: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3403067" y="1758275"/>
              <a:ext cx="2364309" cy="752743"/>
              <a:chOff x="4145836" y="437680"/>
              <a:chExt cx="1202367" cy="727831"/>
            </a:xfrm>
            <a:solidFill>
              <a:srgbClr val="FFFFDD"/>
            </a:solidFill>
          </p:grpSpPr>
          <p:sp>
            <p:nvSpPr>
              <p:cNvPr id="36" name="角丸四角形 35"/>
              <p:cNvSpPr/>
              <p:nvPr/>
            </p:nvSpPr>
            <p:spPr>
              <a:xfrm>
                <a:off x="4145836" y="437680"/>
                <a:ext cx="1202367" cy="727831"/>
              </a:xfrm>
              <a:prstGeom prst="roundRect">
                <a:avLst>
                  <a:gd name="adj" fmla="val 6945"/>
                </a:avLst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7" name="テキスト ボックス 94"/>
              <p:cNvSpPr txBox="1"/>
              <p:nvPr/>
            </p:nvSpPr>
            <p:spPr>
              <a:xfrm>
                <a:off x="4204689" y="458697"/>
                <a:ext cx="1114650" cy="67403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Feature </a:t>
                </a:r>
                <a:endParaRPr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Frequency table</a:t>
                </a:r>
                <a:endParaRPr kumimoji="1"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角丸四角形 10"/>
            <p:cNvSpPr/>
            <p:nvPr/>
          </p:nvSpPr>
          <p:spPr>
            <a:xfrm>
              <a:off x="-721795" y="1529392"/>
              <a:ext cx="8713890" cy="1089105"/>
            </a:xfrm>
            <a:prstGeom prst="roundRect">
              <a:avLst>
                <a:gd name="adj" fmla="val 9249"/>
              </a:avLst>
            </a:prstGeom>
            <a:noFill/>
            <a:ln w="571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テキスト ボックス 137"/>
            <p:cNvSpPr txBox="1"/>
            <p:nvPr/>
          </p:nvSpPr>
          <p:spPr>
            <a:xfrm>
              <a:off x="-265817" y="1331459"/>
              <a:ext cx="247310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Training process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2698017" y="2132371"/>
              <a:ext cx="693175" cy="2275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/>
            <p:cNvGrpSpPr/>
            <p:nvPr/>
          </p:nvGrpSpPr>
          <p:grpSpPr>
            <a:xfrm>
              <a:off x="-614947" y="3196635"/>
              <a:ext cx="1031739" cy="694653"/>
              <a:chOff x="109054" y="1897335"/>
              <a:chExt cx="1040880" cy="674576"/>
            </a:xfrm>
            <a:solidFill>
              <a:srgbClr val="FFFFDD"/>
            </a:solidFill>
          </p:grpSpPr>
          <p:sp>
            <p:nvSpPr>
              <p:cNvPr id="34" name="角丸四角形 33"/>
              <p:cNvSpPr/>
              <p:nvPr/>
            </p:nvSpPr>
            <p:spPr>
              <a:xfrm>
                <a:off x="109054" y="1897335"/>
                <a:ext cx="1040880" cy="674576"/>
              </a:xfrm>
              <a:prstGeom prst="roundRect">
                <a:avLst>
                  <a:gd name="adj" fmla="val 6945"/>
                </a:avLst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5" name="テキスト ボックス 95"/>
              <p:cNvSpPr txBox="1"/>
              <p:nvPr/>
            </p:nvSpPr>
            <p:spPr>
              <a:xfrm>
                <a:off x="175826" y="2037872"/>
                <a:ext cx="962123" cy="3885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Input</a:t>
                </a:r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6865417" y="3211903"/>
              <a:ext cx="1091951" cy="679384"/>
              <a:chOff x="7578277" y="1913290"/>
              <a:chExt cx="1101623" cy="659749"/>
            </a:xfrm>
            <a:solidFill>
              <a:srgbClr val="FFFFDD"/>
            </a:solidFill>
          </p:grpSpPr>
          <p:sp>
            <p:nvSpPr>
              <p:cNvPr id="32" name="角丸四角形 31"/>
              <p:cNvSpPr/>
              <p:nvPr/>
            </p:nvSpPr>
            <p:spPr>
              <a:xfrm>
                <a:off x="7614876" y="1913290"/>
                <a:ext cx="1028426" cy="659749"/>
              </a:xfrm>
              <a:prstGeom prst="roundRect">
                <a:avLst>
                  <a:gd name="adj" fmla="val 6945"/>
                </a:avLst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" name="テキスト ボックス 96"/>
              <p:cNvSpPr txBox="1"/>
              <p:nvPr/>
            </p:nvSpPr>
            <p:spPr>
              <a:xfrm>
                <a:off x="7578277" y="2005272"/>
                <a:ext cx="1101623" cy="38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Output</a:t>
                </a:r>
                <a:endParaRPr kumimoji="1"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963256" y="3186271"/>
              <a:ext cx="1366969" cy="719269"/>
              <a:chOff x="1741604" y="1887646"/>
              <a:chExt cx="1213376" cy="698480"/>
            </a:xfrm>
            <a:solidFill>
              <a:srgbClr val="D5E8FF"/>
            </a:solidFill>
          </p:grpSpPr>
          <p:sp>
            <p:nvSpPr>
              <p:cNvPr id="30" name="正方形/長方形 29"/>
              <p:cNvSpPr/>
              <p:nvPr/>
            </p:nvSpPr>
            <p:spPr>
              <a:xfrm>
                <a:off x="1748730" y="1887646"/>
                <a:ext cx="1201004" cy="68464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1" name="テキスト ボックス 101"/>
              <p:cNvSpPr txBox="1"/>
              <p:nvPr/>
            </p:nvSpPr>
            <p:spPr>
              <a:xfrm>
                <a:off x="1741604" y="1898699"/>
                <a:ext cx="1213376" cy="68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2000" spc="-100" baseline="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Feature</a:t>
                </a:r>
              </a:p>
              <a:p>
                <a:r>
                  <a:rPr kumimoji="1" lang="en-US" altLang="ja-JP" sz="2000" spc="-100" baseline="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extraction</a:t>
                </a: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2828720" y="3184106"/>
              <a:ext cx="1494132" cy="729022"/>
              <a:chOff x="3549922" y="1884031"/>
              <a:chExt cx="1504521" cy="709108"/>
            </a:xfrm>
            <a:solidFill>
              <a:srgbClr val="D5E8FF"/>
            </a:solidFill>
          </p:grpSpPr>
          <p:sp>
            <p:nvSpPr>
              <p:cNvPr id="28" name="正方形/長方形 27"/>
              <p:cNvSpPr/>
              <p:nvPr/>
            </p:nvSpPr>
            <p:spPr>
              <a:xfrm>
                <a:off x="3585055" y="1884031"/>
                <a:ext cx="1458582" cy="70072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9" name="テキスト ボックス 102"/>
              <p:cNvSpPr txBox="1"/>
              <p:nvPr/>
            </p:nvSpPr>
            <p:spPr>
              <a:xfrm>
                <a:off x="3549922" y="1904591"/>
                <a:ext cx="1504521" cy="688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2000" spc="-100" baseline="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Candidates</a:t>
                </a:r>
              </a:p>
              <a:p>
                <a:r>
                  <a:rPr kumimoji="1" lang="en-US" altLang="ja-JP" sz="2000" spc="-100" baseline="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retrieval</a:t>
                </a: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4801179" y="3173201"/>
              <a:ext cx="1969242" cy="732131"/>
              <a:chOff x="5518061" y="1880396"/>
              <a:chExt cx="1986918" cy="708261"/>
            </a:xfrm>
            <a:solidFill>
              <a:srgbClr val="D5E8FF"/>
            </a:solidFill>
          </p:grpSpPr>
          <p:sp>
            <p:nvSpPr>
              <p:cNvPr id="26" name="正方形/長方形 25"/>
              <p:cNvSpPr/>
              <p:nvPr/>
            </p:nvSpPr>
            <p:spPr>
              <a:xfrm>
                <a:off x="5526679" y="1905318"/>
                <a:ext cx="1828441" cy="68333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7" name="テキスト ボックス 103"/>
              <p:cNvSpPr txBox="1"/>
              <p:nvPr/>
            </p:nvSpPr>
            <p:spPr>
              <a:xfrm>
                <a:off x="5518061" y="1880396"/>
                <a:ext cx="1986918" cy="63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4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Reliability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Score </a:t>
                </a:r>
                <a:r>
                  <a:rPr lang="en-US" altLang="ja-JP" sz="18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calc.</a:t>
                </a:r>
                <a:endParaRPr kumimoji="1" lang="en-US" altLang="ja-JP" sz="18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角丸四角形 18"/>
            <p:cNvSpPr/>
            <p:nvPr/>
          </p:nvSpPr>
          <p:spPr>
            <a:xfrm>
              <a:off x="-725261" y="2971816"/>
              <a:ext cx="8741349" cy="1029530"/>
            </a:xfrm>
            <a:prstGeom prst="roundRect">
              <a:avLst>
                <a:gd name="adj" fmla="val 7912"/>
              </a:avLst>
            </a:prstGeom>
            <a:noFill/>
            <a:ln w="571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テキスト ボックス 138"/>
            <p:cNvSpPr txBox="1"/>
            <p:nvPr/>
          </p:nvSpPr>
          <p:spPr>
            <a:xfrm>
              <a:off x="-265220" y="2732810"/>
              <a:ext cx="3115162" cy="4274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Classification</a:t>
              </a:r>
              <a:r>
                <a:rPr kumimoji="1" lang="en-US" altLang="ja-JP" sz="2000" b="1" baseline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 process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矢印コネクタ 20"/>
            <p:cNvCxnSpPr>
              <a:endCxn id="29" idx="0"/>
            </p:cNvCxnSpPr>
            <p:nvPr/>
          </p:nvCxnSpPr>
          <p:spPr>
            <a:xfrm flipH="1">
              <a:off x="3575786" y="2511014"/>
              <a:ext cx="12789" cy="694230"/>
            </a:xfrm>
            <a:prstGeom prst="straightConnector1">
              <a:avLst/>
            </a:prstGeom>
            <a:ln w="5715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5423369" y="2511014"/>
              <a:ext cx="6442" cy="662187"/>
            </a:xfrm>
            <a:prstGeom prst="straightConnector1">
              <a:avLst/>
            </a:prstGeom>
            <a:ln w="5715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グループ化 22"/>
            <p:cNvGrpSpPr/>
            <p:nvPr/>
          </p:nvGrpSpPr>
          <p:grpSpPr>
            <a:xfrm>
              <a:off x="1260111" y="1758279"/>
              <a:ext cx="1491566" cy="752745"/>
              <a:chOff x="2005383" y="436508"/>
              <a:chExt cx="1323975" cy="730990"/>
            </a:xfrm>
            <a:solidFill>
              <a:srgbClr val="D5E8FF"/>
            </a:solidFill>
          </p:grpSpPr>
          <p:sp>
            <p:nvSpPr>
              <p:cNvPr id="24" name="正方形/長方形 23"/>
              <p:cNvSpPr/>
              <p:nvPr/>
            </p:nvSpPr>
            <p:spPr>
              <a:xfrm>
                <a:off x="2005383" y="436508"/>
                <a:ext cx="1323975" cy="73098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5" name="テキスト ボックス 101"/>
              <p:cNvSpPr txBox="1"/>
              <p:nvPr/>
            </p:nvSpPr>
            <p:spPr>
              <a:xfrm>
                <a:off x="2018701" y="480071"/>
                <a:ext cx="1272396" cy="68742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2000" spc="-100" baseline="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Feature</a:t>
                </a:r>
              </a:p>
              <a:p>
                <a:r>
                  <a:rPr kumimoji="1" lang="en-US" altLang="ja-JP" sz="2000" spc="-100" baseline="0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extraction</a:t>
                </a:r>
              </a:p>
            </p:txBody>
          </p:sp>
        </p:grpSp>
      </p:grpSp>
      <p:grpSp>
        <p:nvGrpSpPr>
          <p:cNvPr id="66" name="グループ化 65"/>
          <p:cNvGrpSpPr/>
          <p:nvPr/>
        </p:nvGrpSpPr>
        <p:grpSpPr>
          <a:xfrm>
            <a:off x="231648" y="4071250"/>
            <a:ext cx="8685734" cy="2698340"/>
            <a:chOff x="157858" y="3675112"/>
            <a:chExt cx="8544818" cy="2761875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670305" y="3944577"/>
              <a:ext cx="6333263" cy="1593346"/>
              <a:chOff x="1415549" y="4778481"/>
              <a:chExt cx="6333263" cy="1593346"/>
            </a:xfrm>
          </p:grpSpPr>
          <p:sp>
            <p:nvSpPr>
              <p:cNvPr id="46" name="フローチャート: 結合子 45">
                <a:extLst>
                  <a:ext uri="{FF2B5EF4-FFF2-40B4-BE49-F238E27FC236}">
                    <a16:creationId xmlns:a16="http://schemas.microsoft.com/office/drawing/2014/main" id="{1A2C236E-C81D-4228-AE23-7F41800C57E0}"/>
                  </a:ext>
                </a:extLst>
              </p:cNvPr>
              <p:cNvSpPr/>
              <p:nvPr/>
            </p:nvSpPr>
            <p:spPr>
              <a:xfrm>
                <a:off x="1651107" y="4929553"/>
                <a:ext cx="453225" cy="451237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" name="フローチャート: 結合子 46">
                <a:extLst>
                  <a:ext uri="{FF2B5EF4-FFF2-40B4-BE49-F238E27FC236}">
                    <a16:creationId xmlns:a16="http://schemas.microsoft.com/office/drawing/2014/main" id="{5A31BB67-B685-4661-8551-DF94A509436E}"/>
                  </a:ext>
                </a:extLst>
              </p:cNvPr>
              <p:cNvSpPr/>
              <p:nvPr/>
            </p:nvSpPr>
            <p:spPr>
              <a:xfrm>
                <a:off x="3208074" y="4922520"/>
                <a:ext cx="453225" cy="451237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矢印: 右 6">
                <a:extLst>
                  <a:ext uri="{FF2B5EF4-FFF2-40B4-BE49-F238E27FC236}">
                    <a16:creationId xmlns:a16="http://schemas.microsoft.com/office/drawing/2014/main" id="{AA29A60C-FDDE-4CB6-8E01-B3A9A4DA3DFA}"/>
                  </a:ext>
                </a:extLst>
              </p:cNvPr>
              <p:cNvSpPr/>
              <p:nvPr/>
            </p:nvSpPr>
            <p:spPr>
              <a:xfrm>
                <a:off x="2166999" y="5039082"/>
                <a:ext cx="978408" cy="232178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F437249-11F9-4EB9-B10D-3D1974E40196}"/>
                  </a:ext>
                </a:extLst>
              </p:cNvPr>
              <p:cNvSpPr txBox="1"/>
              <p:nvPr/>
            </p:nvSpPr>
            <p:spPr>
              <a:xfrm flipH="1">
                <a:off x="1415549" y="5396403"/>
                <a:ext cx="1251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Feature </a:t>
                </a:r>
                <a:r>
                  <a:rPr kumimoji="1" lang="en-US" altLang="ja-JP" dirty="0"/>
                  <a:t>A</a:t>
                </a:r>
                <a:endParaRPr kumimoji="1" lang="ja-JP" altLang="en-US" dirty="0"/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93026A6-A158-4A32-94A1-3F30C012E29E}"/>
                  </a:ext>
                </a:extLst>
              </p:cNvPr>
              <p:cNvSpPr txBox="1"/>
              <p:nvPr/>
            </p:nvSpPr>
            <p:spPr>
              <a:xfrm flipH="1">
                <a:off x="3020010" y="5407544"/>
                <a:ext cx="920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Class </a:t>
                </a:r>
                <a:r>
                  <a:rPr lang="en-US" altLang="ja-JP" dirty="0" smtClean="0"/>
                  <a:t>X</a:t>
                </a:r>
                <a:endParaRPr kumimoji="1" lang="ja-JP" altLang="en-US" dirty="0"/>
              </a:p>
            </p:txBody>
          </p:sp>
          <p:sp>
            <p:nvSpPr>
              <p:cNvPr id="51" name="フローチャート: 結合子 50">
                <a:extLst>
                  <a:ext uri="{FF2B5EF4-FFF2-40B4-BE49-F238E27FC236}">
                    <a16:creationId xmlns:a16="http://schemas.microsoft.com/office/drawing/2014/main" id="{9632E00A-1C8B-4310-86D1-E44D38C08832}"/>
                  </a:ext>
                </a:extLst>
              </p:cNvPr>
              <p:cNvSpPr/>
              <p:nvPr/>
            </p:nvSpPr>
            <p:spPr>
              <a:xfrm>
                <a:off x="5505500" y="4929553"/>
                <a:ext cx="453225" cy="451237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フローチャート: 結合子 51">
                <a:extLst>
                  <a:ext uri="{FF2B5EF4-FFF2-40B4-BE49-F238E27FC236}">
                    <a16:creationId xmlns:a16="http://schemas.microsoft.com/office/drawing/2014/main" id="{259AD17C-A5EE-477A-B8FE-AF3132F2BBE3}"/>
                  </a:ext>
                </a:extLst>
              </p:cNvPr>
              <p:cNvSpPr/>
              <p:nvPr/>
            </p:nvSpPr>
            <p:spPr>
              <a:xfrm>
                <a:off x="7062467" y="4778481"/>
                <a:ext cx="453225" cy="451237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矢印: 右 16">
                <a:extLst>
                  <a:ext uri="{FF2B5EF4-FFF2-40B4-BE49-F238E27FC236}">
                    <a16:creationId xmlns:a16="http://schemas.microsoft.com/office/drawing/2014/main" id="{7A3F2565-28AF-43C2-A690-8461FB3F0101}"/>
                  </a:ext>
                </a:extLst>
              </p:cNvPr>
              <p:cNvSpPr/>
              <p:nvPr/>
            </p:nvSpPr>
            <p:spPr>
              <a:xfrm>
                <a:off x="6021392" y="5039082"/>
                <a:ext cx="978408" cy="232178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8295F86-D731-4A6C-94D3-C82F3DE18BC9}"/>
                  </a:ext>
                </a:extLst>
              </p:cNvPr>
              <p:cNvSpPr txBox="1"/>
              <p:nvPr/>
            </p:nvSpPr>
            <p:spPr>
              <a:xfrm flipH="1">
                <a:off x="5269942" y="5335443"/>
                <a:ext cx="1149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Feature </a:t>
                </a:r>
                <a:r>
                  <a:rPr kumimoji="1" lang="en-US" altLang="ja-JP" dirty="0"/>
                  <a:t>A</a:t>
                </a:r>
                <a:endParaRPr kumimoji="1" lang="ja-JP" altLang="en-US" dirty="0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0EC43BF-9950-485F-A241-D86558C41AB5}"/>
                  </a:ext>
                </a:extLst>
              </p:cNvPr>
              <p:cNvSpPr txBox="1"/>
              <p:nvPr/>
            </p:nvSpPr>
            <p:spPr>
              <a:xfrm flipH="1">
                <a:off x="6882567" y="5184371"/>
                <a:ext cx="866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Class </a:t>
                </a:r>
                <a:r>
                  <a:rPr lang="en-US" altLang="ja-JP" dirty="0" smtClean="0"/>
                  <a:t>X</a:t>
                </a:r>
                <a:endParaRPr kumimoji="1" lang="ja-JP" altLang="en-US" dirty="0"/>
              </a:p>
            </p:txBody>
          </p:sp>
          <p:sp>
            <p:nvSpPr>
              <p:cNvPr id="56" name="フローチャート: 結合子 55">
                <a:extLst>
                  <a:ext uri="{FF2B5EF4-FFF2-40B4-BE49-F238E27FC236}">
                    <a16:creationId xmlns:a16="http://schemas.microsoft.com/office/drawing/2014/main" id="{256D1B42-C34C-433D-A916-B707E2F6F213}"/>
                  </a:ext>
                </a:extLst>
              </p:cNvPr>
              <p:cNvSpPr/>
              <p:nvPr/>
            </p:nvSpPr>
            <p:spPr>
              <a:xfrm>
                <a:off x="7062467" y="5551258"/>
                <a:ext cx="453225" cy="451237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66A9145-8DF6-406F-AB2D-64E7B2C8D5CF}"/>
                  </a:ext>
                </a:extLst>
              </p:cNvPr>
              <p:cNvSpPr txBox="1"/>
              <p:nvPr/>
            </p:nvSpPr>
            <p:spPr>
              <a:xfrm flipH="1">
                <a:off x="6882568" y="6002495"/>
                <a:ext cx="813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Class Y</a:t>
                </a:r>
                <a:endParaRPr kumimoji="1" lang="ja-JP" altLang="en-US" dirty="0"/>
              </a:p>
            </p:txBody>
          </p:sp>
          <p:sp>
            <p:nvSpPr>
              <p:cNvPr id="58" name="矢印: 右 21">
                <a:extLst>
                  <a:ext uri="{FF2B5EF4-FFF2-40B4-BE49-F238E27FC236}">
                    <a16:creationId xmlns:a16="http://schemas.microsoft.com/office/drawing/2014/main" id="{13B4E83C-A353-4785-9FD1-72752C5CA59D}"/>
                  </a:ext>
                </a:extLst>
              </p:cNvPr>
              <p:cNvSpPr/>
              <p:nvPr/>
            </p:nvSpPr>
            <p:spPr>
              <a:xfrm rot="1948618">
                <a:off x="6007220" y="5300170"/>
                <a:ext cx="978408" cy="232178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矢印: ストライプ 22">
                <a:extLst>
                  <a:ext uri="{FF2B5EF4-FFF2-40B4-BE49-F238E27FC236}">
                    <a16:creationId xmlns:a16="http://schemas.microsoft.com/office/drawing/2014/main" id="{B52C352F-0708-41BC-A41C-D582DA249C6F}"/>
                  </a:ext>
                </a:extLst>
              </p:cNvPr>
              <p:cNvSpPr/>
              <p:nvPr/>
            </p:nvSpPr>
            <p:spPr>
              <a:xfrm>
                <a:off x="4166201" y="4942055"/>
                <a:ext cx="978408" cy="484632"/>
              </a:xfrm>
              <a:prstGeom prst="stripedRightArrow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61" name="正方形/長方形 60"/>
            <p:cNvSpPr/>
            <p:nvPr/>
          </p:nvSpPr>
          <p:spPr>
            <a:xfrm>
              <a:off x="411059" y="5790656"/>
              <a:ext cx="7976612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-&gt; proposed an algorithm 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that allows </a:t>
              </a: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the assignment of one 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feature </a:t>
              </a: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  </a:t>
              </a:r>
            </a:p>
            <a:p>
              <a:r>
                <a:rPr lang="en-US" altLang="ja-JP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dirty="0" smtClean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 is classified </a:t>
              </a:r>
              <a:r>
                <a:rPr lang="en-US" altLang="ja-JP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to multiple </a:t>
              </a:r>
              <a:r>
                <a:rPr lang="en-US" altLang="ja-JP" dirty="0" smtClean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classes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86178" y="3675112"/>
              <a:ext cx="31949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(overlapping classification)</a:t>
              </a: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57858" y="5473588"/>
              <a:ext cx="8544818" cy="378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pc="-1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To address </a:t>
              </a:r>
              <a:r>
                <a:rPr lang="en-US" altLang="ja-JP" spc="-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the unrealistic restriction </a:t>
              </a:r>
              <a:r>
                <a:rPr lang="en-US" altLang="ja-JP" spc="-1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: one </a:t>
              </a:r>
              <a:r>
                <a:rPr lang="en-US" altLang="ja-JP" spc="-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feature </a:t>
              </a:r>
              <a:r>
                <a:rPr lang="en-US" altLang="ja-JP" spc="-1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is </a:t>
              </a:r>
              <a:r>
                <a:rPr lang="en-US" altLang="ja-JP" spc="-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classified to </a:t>
              </a:r>
              <a:r>
                <a:rPr lang="en-US" altLang="ja-JP" spc="-1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a </a:t>
              </a:r>
              <a:r>
                <a:rPr lang="en-US" altLang="ja-JP" spc="-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single </a:t>
              </a:r>
              <a:r>
                <a:rPr lang="en-US" altLang="ja-JP" spc="-1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class</a:t>
              </a:r>
              <a:endParaRPr lang="en-US" altLang="ja-JP" spc="-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6802441" y="76653"/>
            <a:ext cx="2040624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Consideration of</a:t>
            </a:r>
          </a:p>
          <a:p>
            <a:r>
              <a:rPr kumimoji="1" lang="en-US" altLang="ja-JP" b="1" dirty="0" smtClean="0"/>
              <a:t>Uncertainty of </a:t>
            </a:r>
          </a:p>
          <a:p>
            <a:r>
              <a:rPr kumimoji="1" lang="en-US" altLang="ja-JP" b="1" dirty="0" smtClean="0"/>
              <a:t>Frequency Table </a:t>
            </a:r>
          </a:p>
          <a:p>
            <a:r>
              <a:rPr kumimoji="1" lang="en-US" altLang="ja-JP" b="1" dirty="0" smtClean="0"/>
              <a:t>(Teacher)</a:t>
            </a:r>
          </a:p>
          <a:p>
            <a:endParaRPr lang="en-US" altLang="ja-JP" b="1" dirty="0"/>
          </a:p>
          <a:p>
            <a:r>
              <a:rPr kumimoji="1" lang="en-US" altLang="ja-JP" b="1" dirty="0" smtClean="0"/>
              <a:t>Consideration of </a:t>
            </a:r>
          </a:p>
          <a:p>
            <a:r>
              <a:rPr kumimoji="1" lang="en-US" altLang="ja-JP" b="1" dirty="0" smtClean="0"/>
              <a:t>Status of </a:t>
            </a:r>
          </a:p>
          <a:p>
            <a:r>
              <a:rPr kumimoji="1" lang="en-US" altLang="ja-JP" b="1" dirty="0" smtClean="0"/>
              <a:t>Classification Structure </a:t>
            </a:r>
          </a:p>
          <a:p>
            <a:r>
              <a:rPr kumimoji="1" lang="en-US" altLang="ja-JP" b="1" dirty="0"/>
              <a:t>o</a:t>
            </a:r>
            <a:r>
              <a:rPr kumimoji="1" lang="en-US" altLang="ja-JP" b="1" dirty="0" smtClean="0"/>
              <a:t>f Each Feature</a:t>
            </a:r>
            <a:endParaRPr kumimoji="1" lang="ja-JP" altLang="en-US" b="1" dirty="0"/>
          </a:p>
        </p:txBody>
      </p:sp>
      <p:sp>
        <p:nvSpPr>
          <p:cNvPr id="40" name="スライド番号プレースホルダー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43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820" y="8321"/>
            <a:ext cx="7572283" cy="515810"/>
          </a:xfrm>
        </p:spPr>
        <p:txBody>
          <a:bodyPr>
            <a:normAutofit fontScale="90000"/>
          </a:bodyPr>
          <a:lstStyle/>
          <a:p>
            <a:r>
              <a:rPr lang="en-US" altLang="ja-JP" sz="3200" b="1" dirty="0">
                <a:latin typeface="+mn-lt"/>
              </a:rPr>
              <a:t>O</a:t>
            </a:r>
            <a:r>
              <a:rPr lang="en-US" altLang="ja-JP" sz="3200" b="1" dirty="0" smtClean="0">
                <a:latin typeface="+mn-lt"/>
              </a:rPr>
              <a:t>verlapping Classifier based on </a:t>
            </a:r>
            <a:r>
              <a:rPr kumimoji="0" lang="en-US" altLang="ja-JP" sz="3200" b="1" dirty="0">
                <a:latin typeface="+mn-lt"/>
                <a:ea typeface="Meiryo UI" panose="020B0604030504040204" pitchFamily="50" charset="-128"/>
                <a:cs typeface="Times New Roman" panose="02020603050405020304" pitchFamily="18" charset="0"/>
              </a:rPr>
              <a:t>Reliability Score </a:t>
            </a:r>
            <a:endParaRPr kumimoji="1" lang="ja-JP" altLang="en-US" sz="3200" b="1" dirty="0">
              <a:latin typeface="+mn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828" y="412107"/>
            <a:ext cx="906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Step 1 : Calculate the probability of </a:t>
            </a:r>
            <a:r>
              <a:rPr kumimoji="1" lang="en-US" altLang="ja-JP" sz="200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j-th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feature (</a:t>
            </a:r>
            <a:r>
              <a:rPr kumimoji="1" lang="en-US" altLang="ja-JP" sz="200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j=1,…,J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 to a class </a:t>
            </a:r>
            <a:r>
              <a:rPr kumimoji="1" lang="en-US" altLang="ja-JP" sz="200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(</a:t>
            </a:r>
            <a:r>
              <a:rPr kumimoji="1" lang="en-US" altLang="ja-JP" sz="200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k=1,…,K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en-US" altLang="ja-JP" sz="2000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as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194628" y="817796"/>
                <a:ext cx="3016648" cy="871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ja-JP" alt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ja-JP" altLang="en-US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628" y="817796"/>
                <a:ext cx="3016648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角丸四角形 15"/>
          <p:cNvSpPr/>
          <p:nvPr/>
        </p:nvSpPr>
        <p:spPr>
          <a:xfrm>
            <a:off x="1011629" y="4218003"/>
            <a:ext cx="7160164" cy="8227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51883" y="2397251"/>
                <a:ext cx="8656320" cy="740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Step 2 : Determine at most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</m:ctrlPr>
                      </m:acc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  <m:t>𝐾</m:t>
                        </m:r>
                      </m:e>
                    </m:acc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 (</m:t>
                    </m:r>
                    <m:acc>
                      <m:accPr>
                        <m:chr m:val="̃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</m:ctrlPr>
                      </m:acc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  <m:t>𝐾</m:t>
                        </m:r>
                      </m:e>
                    </m:acc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&lt;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𝐾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)</m:t>
                    </m:r>
                  </m:oMath>
                </a14:m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promising candidate classes</a:t>
                </a:r>
              </a:p>
              <a:p>
                <a:r>
                  <a:rPr kumimoji="1"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         for each feature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ja-JP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kumimoji="1"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83" y="2397251"/>
                <a:ext cx="8656320" cy="740331"/>
              </a:xfrm>
              <a:prstGeom prst="rect">
                <a:avLst/>
              </a:prstGeom>
              <a:blipFill>
                <a:blip r:embed="rId4"/>
                <a:stretch>
                  <a:fillRect l="-775" t="-4098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92174" y="3869352"/>
                <a:ext cx="865632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Step 3 : Calculate the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Reliability 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S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  <m:t>𝑗𝑘</m:t>
                        </m:r>
                      </m:sub>
                    </m:sSub>
                  </m:oMath>
                </a14:m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4" y="3869352"/>
                <a:ext cx="8656320" cy="424796"/>
              </a:xfrm>
              <a:prstGeom prst="rect">
                <a:avLst/>
              </a:prstGeom>
              <a:blipFill>
                <a:blip r:embed="rId5"/>
                <a:stretch>
                  <a:fillRect l="-704" t="-11594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31648" y="6309427"/>
                <a:ext cx="8656320" cy="47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Step 4 : Determine top </a:t>
                </a:r>
                <a:r>
                  <a:rPr kumimoji="1" lang="en-US" altLang="ja-JP" sz="2000" i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L</a:t>
                </a:r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(</a:t>
                </a:r>
                <a14:m>
                  <m:oMath xmlns:m="http://schemas.openxmlformats.org/officeDocument/2006/math">
                    <m:r>
                      <a:rPr lang="en-GB" altLang="ja-JP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altLang="ja-JP">
                        <a:latin typeface="Cambria Math" panose="02040503050406030204" pitchFamily="18" charset="0"/>
                      </a:rPr>
                      <m:t>∈{1,…,</m:t>
                    </m:r>
                    <m:nary>
                      <m:naryPr>
                        <m:chr m:val="∑"/>
                        <m:limLoc m:val="undOvr"/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GB" altLang="ja-JP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ja-JP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ja-JP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ja-JP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GB" altLang="ja-JP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GB" altLang="ja-JP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 candidate classes</a:t>
                </a: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8" y="6309427"/>
                <a:ext cx="8656320" cy="475002"/>
              </a:xfrm>
              <a:prstGeom prst="rect">
                <a:avLst/>
              </a:prstGeom>
              <a:blipFill>
                <a:blip r:embed="rId6"/>
                <a:stretch>
                  <a:fillRect l="-704" t="-82051" b="-1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413881" y="1761447"/>
                <a:ext cx="8218282" cy="361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1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kern="10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kern="10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b="0" i="1" kern="10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Times New Roman" panose="020206030504050203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ja-JP" kern="1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 : N</a:t>
                </a:r>
                <a:r>
                  <a:rPr lang="en-US" altLang="ja-JP" kern="100" dirty="0" smtClean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umber </a:t>
                </a:r>
                <a:r>
                  <a:rPr lang="en-US" altLang="ja-JP" kern="1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of </a:t>
                </a:r>
                <a:r>
                  <a:rPr lang="en-US" altLang="ja-JP" kern="100" dirty="0" smtClean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text descriptions </a:t>
                </a:r>
                <a:r>
                  <a:rPr lang="en-US" altLang="ja-JP" kern="1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in a class </a:t>
                </a:r>
                <a:r>
                  <a:rPr lang="ja-JP" altLang="en-US" kern="1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𝑘 </a:t>
                </a:r>
                <a:r>
                  <a:rPr lang="en-US" altLang="ja-JP" kern="1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with </a:t>
                </a:r>
                <a:r>
                  <a:rPr lang="en-US" altLang="ja-JP" i="1" kern="1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j</a:t>
                </a:r>
                <a:r>
                  <a:rPr lang="en-US" altLang="ja-JP" kern="100" dirty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-th feature in the training </a:t>
                </a:r>
                <a:r>
                  <a:rPr lang="en-US" altLang="ja-JP" kern="100" dirty="0" smtClean="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dataset</a:t>
                </a:r>
                <a:endParaRPr lang="en-US" altLang="ja-JP" kern="1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1" y="1761447"/>
                <a:ext cx="8218282" cy="361637"/>
              </a:xfrm>
              <a:prstGeom prst="rect">
                <a:avLst/>
              </a:prstGeom>
              <a:blipFill>
                <a:blip r:embed="rId7"/>
                <a:stretch>
                  <a:fillRect t="-18644" b="-22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92174" y="2002210"/>
                <a:ext cx="9217573" cy="375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 </a:t>
                </a:r>
                <a:r>
                  <a:rPr lang="en-GB" altLang="ja-JP" sz="1600" dirty="0" smtClean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Arrange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𝑗𝐾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 in descending order </a:t>
                </a:r>
                <a:r>
                  <a:rPr lang="en-GB" altLang="ja-JP" sz="1600" dirty="0" smtClean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and </a:t>
                </a:r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create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ja-JP" altLang="ja-JP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ja-JP" altLang="ja-JP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𝑗𝐾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,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altLang="ja-JP" sz="16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≥⋯≥</m:t>
                    </m:r>
                    <m:sSub>
                      <m:sSubPr>
                        <m:ctrlPr>
                          <a:rPr lang="ja-JP" altLang="ja-JP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𝑗𝐾</m:t>
                        </m:r>
                      </m:sub>
                    </m:sSub>
                    <m:r>
                      <a:rPr lang="en-GB" altLang="ja-JP" sz="16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altLang="ja-JP" sz="16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GB" altLang="ja-JP" sz="16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=1,⋯,</m:t>
                    </m:r>
                    <m:r>
                      <a:rPr lang="en-GB" altLang="ja-JP" sz="16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 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4" y="2002210"/>
                <a:ext cx="9217573" cy="375359"/>
              </a:xfrm>
              <a:prstGeom prst="rect">
                <a:avLst/>
              </a:prstGeom>
              <a:blipFill>
                <a:blip r:embed="rId8"/>
                <a:stretch>
                  <a:fillRect t="-1613"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31648" y="3005301"/>
                <a:ext cx="3523144" cy="504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ja-JP" dirty="0" smtClean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Create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ja-JP" altLang="ja-JP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̃"/>
                                    <m:ctrlPr>
                                      <a:rPr lang="ja-JP" altLang="ja-JP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altLang="ja-JP" i="1"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GB" altLang="ja-JP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GB" altLang="ja-JP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ja-JP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ja-JP" altLang="ja-JP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ja-JP" altLang="ja-JP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̃"/>
                                    <m:ctrlPr>
                                      <a:rPr lang="ja-JP" altLang="ja-JP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altLang="ja-JP" i="1"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GB" altLang="ja-JP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ja-JP" altLang="ja-JP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ja-JP" altLang="ja-JP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altLang="ja-JP" i="1"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altLang="ja-JP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GB" altLang="ja-JP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ja-JP" altLang="ja-JP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ja-JP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GB" altLang="ja-JP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GB" altLang="ja-JP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ja-JP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GB" altLang="ja-JP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GB" altLang="ja-JP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8" y="3005301"/>
                <a:ext cx="3523144" cy="504369"/>
              </a:xfrm>
              <a:prstGeom prst="rect">
                <a:avLst/>
              </a:prstGeom>
              <a:blipFill>
                <a:blip r:embed="rId9"/>
                <a:stretch>
                  <a:fillRect l="-1384" b="-48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90084" y="3343666"/>
                <a:ext cx="5991414" cy="651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ja-JP" sz="1600" dirty="0" smtClean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When </a:t>
                </a:r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there are same values in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ja-JP" altLang="ja-JP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ja-JP" altLang="ja-JP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𝑗𝐾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, </a:t>
                </a:r>
                <a:endParaRPr lang="en-GB" altLang="ja-JP" sz="1600" dirty="0" smtClean="0">
                  <a:latin typeface="Times New Roman" panose="02020603050405020304" pitchFamily="18" charset="0"/>
                  <a:ea typeface="ＭＳ 明朝" panose="02020609040205080304" pitchFamily="17" charset="-128"/>
                </a:endParaRPr>
              </a:p>
              <a:p>
                <a:r>
                  <a:rPr lang="en-GB" altLang="ja-JP" sz="1600" dirty="0" smtClean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then </a:t>
                </a:r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we select as many as possible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 codes for each feature </a:t>
                </a:r>
                <a:r>
                  <a:rPr lang="en-GB" altLang="ja-JP" sz="1600" i="1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j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84" y="3343666"/>
                <a:ext cx="5991414" cy="651525"/>
              </a:xfrm>
              <a:prstGeom prst="rect">
                <a:avLst/>
              </a:prstGeom>
              <a:blipFill>
                <a:blip r:embed="rId10"/>
                <a:stretch>
                  <a:fillRect l="-611" t="-943" b="-84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140792" y="4258171"/>
                <a:ext cx="7031001" cy="728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d>
                        <m:d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𝑗𝑚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ja-JP" altLang="en-US" i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fName>
                                <m:e>
                                  <m:sSub>
                                    <m:sSubPr>
                                      <m:ctrlP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ja-JP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ja-JP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𝑗𝑚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  <m:r>
                        <a:rPr lang="ja-JP" altLang="en-US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=1,⋯,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=1,⋯,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92" y="4258171"/>
                <a:ext cx="7031001" cy="7285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8828" y="5059242"/>
                <a:ext cx="8992117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When the number of target text descriptions is </a:t>
                </a:r>
                <a:r>
                  <a:rPr lang="en-GB" altLang="ja-JP" sz="1600" i="1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T</a:t>
                </a:r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, and each text description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GB" altLang="ja-JP" sz="16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GB" altLang="ja-JP" sz="16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GB" altLang="ja-JP" sz="16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=1,⋯,</m:t>
                    </m:r>
                    <m:r>
                      <a:rPr lang="en-GB" altLang="ja-JP" sz="16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 features, corresponding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ja-JP" altLang="ja-JP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ja-JP" sz="1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GB" altLang="ja-JP" sz="1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 </a:t>
                </a:r>
                <a:r>
                  <a:rPr lang="en-GB" altLang="ja-JP" sz="1600" dirty="0" smtClean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for </a:t>
                </a:r>
                <a:r>
                  <a:rPr lang="en-GB" altLang="ja-JP" sz="1600" i="1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l</a:t>
                </a:r>
                <a:r>
                  <a:rPr lang="en-GB" altLang="ja-JP" sz="1600" dirty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-th text </a:t>
                </a:r>
                <a:r>
                  <a:rPr lang="en-GB" altLang="ja-JP" sz="1600" dirty="0" smtClean="0"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description can be represented as</a:t>
                </a:r>
                <a:endParaRPr lang="ja-JP" altLang="ja-JP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" y="5059242"/>
                <a:ext cx="8992117" cy="615553"/>
              </a:xfrm>
              <a:prstGeom prst="rect">
                <a:avLst/>
              </a:prstGeom>
              <a:blipFill>
                <a:blip r:embed="rId12"/>
                <a:stretch>
                  <a:fillRect l="-407" t="-2970" r="-1492" b="-69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261241" y="5591504"/>
                <a:ext cx="5806965" cy="408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=1,⋯,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=1,⋯,</m:t>
                      </m:r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=1,⋯,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41" y="5591504"/>
                <a:ext cx="5806965" cy="408638"/>
              </a:xfrm>
              <a:prstGeom prst="rect">
                <a:avLst/>
              </a:prstGeom>
              <a:blipFill>
                <a:blip r:embed="rId13"/>
                <a:stretch>
                  <a:fillRect t="-5970" b="-7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614855" y="5916851"/>
            <a:ext cx="71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Reliability </a:t>
            </a:r>
            <a:r>
              <a:rPr lang="en-GB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score of</a:t>
            </a:r>
            <a:r>
              <a:rPr lang="en-GB" altLang="ja-JP" i="1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j</a:t>
            </a:r>
            <a:r>
              <a:rPr lang="en-GB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-th feature included in </a:t>
            </a:r>
            <a:r>
              <a:rPr lang="en-GB" altLang="ja-JP" i="1" dirty="0">
                <a:latin typeface="Times New Roman" panose="02020603050405020304" pitchFamily="18" charset="0"/>
                <a:ea typeface="ＭＳ 明朝" panose="02020609040205080304" pitchFamily="17" charset="-128"/>
              </a:rPr>
              <a:t>l</a:t>
            </a:r>
            <a:r>
              <a:rPr lang="en-GB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-th text description to a code </a:t>
            </a:r>
            <a:r>
              <a:rPr lang="en-GB" altLang="ja-JP" i="1" dirty="0">
                <a:latin typeface="Times New Roman" panose="02020603050405020304" pitchFamily="18" charset="0"/>
                <a:ea typeface="ＭＳ 明朝" panose="02020609040205080304" pitchFamily="17" charset="-128"/>
              </a:rPr>
              <a:t>k</a:t>
            </a:r>
            <a:endParaRPr lang="ja-JP" altLang="en-US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151883" y="1413658"/>
            <a:ext cx="8885918" cy="4614042"/>
            <a:chOff x="148354" y="903320"/>
            <a:chExt cx="8950804" cy="4608620"/>
          </a:xfrm>
        </p:grpSpPr>
        <p:sp>
          <p:nvSpPr>
            <p:cNvPr id="38" name="正方形/長方形 37"/>
            <p:cNvSpPr/>
            <p:nvPr/>
          </p:nvSpPr>
          <p:spPr>
            <a:xfrm>
              <a:off x="148354" y="903320"/>
              <a:ext cx="8950804" cy="4608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148354" y="903320"/>
              <a:ext cx="8880466" cy="4324355"/>
              <a:chOff x="128437" y="858046"/>
              <a:chExt cx="8880466" cy="43243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テキスト ボックス 39"/>
                  <p:cNvSpPr txBox="1"/>
                  <p:nvPr/>
                </p:nvSpPr>
                <p:spPr>
                  <a:xfrm>
                    <a:off x="635201" y="1381266"/>
                    <a:ext cx="837370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ja-JP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ja-JP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GB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oMath>
                    </a14:m>
                    <a:r>
                      <a:rPr lang="en-GB" altLang="ja-JP" sz="2800" spc="-100" dirty="0">
                        <a:latin typeface="Gulim" panose="020B0600000101010101" pitchFamily="34" charset="-127"/>
                        <a:ea typeface="Gulim" panose="020B0600000101010101" pitchFamily="34" charset="-127"/>
                      </a:rPr>
                      <a:t> </a:t>
                    </a:r>
                    <a:r>
                      <a:rPr lang="en-GB" altLang="ja-JP" sz="2400" spc="-1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: </a:t>
                    </a:r>
                    <a:r>
                      <a:rPr lang="en-GB" altLang="ja-JP" sz="2400" spc="-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Reliability </a:t>
                    </a:r>
                    <a:r>
                      <a:rPr lang="en-GB" altLang="ja-JP" sz="2400" spc="-1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S</a:t>
                    </a:r>
                    <a:r>
                      <a:rPr lang="en-GB" altLang="ja-JP" sz="2400" spc="-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core </a:t>
                    </a:r>
                    <a:r>
                      <a:rPr lang="en-GB" altLang="ja-JP" sz="2400" spc="-1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of </a:t>
                    </a:r>
                    <a:r>
                      <a:rPr lang="en-GB" altLang="ja-JP" sz="2400" i="1" spc="-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a:t>j </a:t>
                    </a:r>
                    <a:r>
                      <a:rPr lang="en-GB" altLang="ja-JP" sz="2400" spc="-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a:t>-th</a:t>
                    </a:r>
                    <a:r>
                      <a:rPr lang="en-GB" altLang="ja-JP" sz="2400" spc="-1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 feature </a:t>
                    </a:r>
                    <a:r>
                      <a:rPr lang="en-GB" altLang="ja-JP" sz="2400" spc="-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to a class </a:t>
                    </a:r>
                    <a:r>
                      <a:rPr lang="en-GB" altLang="ja-JP" sz="2400" i="1" spc="-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a:t>k</a:t>
                    </a:r>
                    <a:endParaRPr lang="en-GB" altLang="ja-JP" sz="2400" spc="-100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8" name="テキスト ボックス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201" y="1381266"/>
                    <a:ext cx="8373702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4651" b="-1860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1" name="グループ化 40"/>
              <p:cNvGrpSpPr/>
              <p:nvPr/>
            </p:nvGrpSpPr>
            <p:grpSpPr>
              <a:xfrm>
                <a:off x="1439994" y="2000669"/>
                <a:ext cx="3600931" cy="1107772"/>
                <a:chOff x="1908914" y="2000669"/>
                <a:chExt cx="3600931" cy="1107772"/>
              </a:xfrm>
            </p:grpSpPr>
            <p:sp>
              <p:nvSpPr>
                <p:cNvPr id="51" name="角丸四角形 50"/>
                <p:cNvSpPr/>
                <p:nvPr/>
              </p:nvSpPr>
              <p:spPr>
                <a:xfrm>
                  <a:off x="1908914" y="2000669"/>
                  <a:ext cx="527305" cy="1107772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2" name="角丸四角形 51"/>
                <p:cNvSpPr/>
                <p:nvPr/>
              </p:nvSpPr>
              <p:spPr>
                <a:xfrm>
                  <a:off x="2436219" y="2000669"/>
                  <a:ext cx="3073626" cy="1093189"/>
                </a:xfrm>
                <a:prstGeom prst="roundRect">
                  <a:avLst>
                    <a:gd name="adj" fmla="val 12159"/>
                  </a:avLst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42" name="テキスト ボックス 41"/>
              <p:cNvSpPr txBox="1"/>
              <p:nvPr/>
            </p:nvSpPr>
            <p:spPr>
              <a:xfrm>
                <a:off x="128437" y="3687210"/>
                <a:ext cx="4243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Probability of feature </a:t>
                </a:r>
                <a:r>
                  <a:rPr lang="en-US" altLang="ja-JP" sz="2000" i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j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to </a:t>
                </a:r>
                <a:r>
                  <a:rPr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class </a:t>
                </a:r>
                <a:r>
                  <a:rPr lang="en-US" altLang="ja-JP" sz="2000" i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k</a:t>
                </a:r>
                <a:endParaRPr kumimoji="1" lang="en-US" altLang="ja-JP" sz="2000" i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下矢印 42"/>
              <p:cNvSpPr/>
              <p:nvPr/>
            </p:nvSpPr>
            <p:spPr>
              <a:xfrm>
                <a:off x="1670419" y="3179235"/>
                <a:ext cx="358588" cy="422597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下矢印 43"/>
              <p:cNvSpPr/>
              <p:nvPr/>
            </p:nvSpPr>
            <p:spPr>
              <a:xfrm rot="20021411">
                <a:off x="4625787" y="3185194"/>
                <a:ext cx="358588" cy="422597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テキスト ボックス 44"/>
                  <p:cNvSpPr txBox="1"/>
                  <p:nvPr/>
                </p:nvSpPr>
                <p:spPr>
                  <a:xfrm>
                    <a:off x="4617513" y="3687403"/>
                    <a:ext cx="4150659" cy="7465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Classification status of feature </a:t>
                    </a:r>
                    <a:r>
                      <a:rPr lang="en-US" altLang="ja-JP" sz="2000" i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j</a:t>
                    </a:r>
                    <a:r>
                      <a:rPr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 over the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  <a:ea typeface="Meiryo UI" panose="020B0604030504040204" pitchFamily="50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Meiryo UI" panose="020B0604030504040204" pitchFamily="50" charset="-128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</a:rPr>
                              <m:t>𝑗</m:t>
                            </m:r>
                          </m:sub>
                        </m:sSub>
                      </m:oMath>
                    </a14:m>
                    <a:r>
                      <a: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 classes</a:t>
                    </a:r>
                    <a:endParaRPr kumimoji="1" lang="en-US" altLang="ja-JP" sz="2000" i="1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3" name="テキスト ボックス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7513" y="3687403"/>
                    <a:ext cx="4150659" cy="74657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627" t="-4878" r="-740" b="-81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テキスト ボックス 45">
                    <a:extLst>
                      <a:ext uri="{FF2B5EF4-FFF2-40B4-BE49-F238E27FC236}">
                        <a16:creationId xmlns:a16="http://schemas.microsoft.com/office/drawing/2014/main" id="{4DFFDAB1-7CC3-470C-81D7-C07F344FEC2E}"/>
                      </a:ext>
                    </a:extLst>
                  </p:cNvPr>
                  <p:cNvSpPr txBox="1"/>
                  <p:nvPr/>
                </p:nvSpPr>
                <p:spPr>
                  <a:xfrm>
                    <a:off x="4632960" y="4437004"/>
                    <a:ext cx="4200098" cy="745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Transformation from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ja-JP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ja-JP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̃"/>
                                    <m:ctrlPr>
                                      <a:rPr lang="ja-JP" alt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ja-JP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ja-JP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a14:m>
                    <a:r>
                      <a:rPr lang="en-US" altLang="ja-JP" sz="2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 to classification status of feature</a:t>
                    </a:r>
                    <a:r>
                      <a:rPr lang="en-US" altLang="ja-JP" sz="2000" i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 j</a:t>
                    </a:r>
                    <a:endParaRPr lang="ja-JP" altLang="ja-JP" sz="2000" i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4DFFDAB1-7CC3-470C-81D7-C07F344FEC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2960" y="4437004"/>
                    <a:ext cx="4200098" cy="74539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611" t="-4098" b="-1393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テキスト ボックス 46"/>
              <p:cNvSpPr txBox="1"/>
              <p:nvPr/>
            </p:nvSpPr>
            <p:spPr>
              <a:xfrm>
                <a:off x="231648" y="858046"/>
                <a:ext cx="38349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Degree of Reliability </a:t>
                </a:r>
                <a:endPara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144063" y="1887389"/>
                <a:ext cx="3288704" cy="12311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spc="-1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Explanation the uncertainty of </a:t>
                </a:r>
              </a:p>
              <a:p>
                <a:r>
                  <a:rPr lang="en-US" altLang="ja-JP" sz="1600" b="1" spc="-1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the training data </a:t>
                </a:r>
              </a:p>
              <a:p>
                <a:endParaRPr lang="en-US" altLang="ja-JP" sz="1000" b="1" spc="-1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en-US" altLang="ja-JP" sz="1600" b="1" spc="-1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Utilization the deference of measurements of uncertainty</a:t>
                </a:r>
                <a:endParaRPr kumimoji="1" lang="en-US" altLang="ja-JP" sz="1600" b="1" i="1" spc="-1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91719" y="3332461"/>
                <a:ext cx="151634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P</a:t>
                </a:r>
                <a:r>
                  <a:rPr kumimoji="1" lang="en-US" altLang="ja-JP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robability</a:t>
                </a:r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5107140" y="3346391"/>
                <a:ext cx="89396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</a:t>
                </a:r>
                <a:r>
                  <a:rPr kumimoji="1" lang="en-US" altLang="ja-JP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uzzy</a:t>
                </a:r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/>
              <p:cNvSpPr/>
              <p:nvPr/>
            </p:nvSpPr>
            <p:spPr>
              <a:xfrm>
                <a:off x="578079" y="2789004"/>
                <a:ext cx="4617536" cy="799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ja-JP" altLang="en-US" sz="20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ja-JP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ja-JP" altLang="en-US" sz="20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d>
                        <m:dPr>
                          <m:ctrlPr>
                            <a:rPr lang="ja-JP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000" i="0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ja-JP" altLang="en-US" sz="20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ja-JP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ja-JP" alt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  <m:sub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𝑗𝑚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ja-JP" altLang="en-US" sz="2000" i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fName>
                                <m:e>
                                  <m:sSub>
                                    <m:sSubPr>
                                      <m:ctrlP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ja-JP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ja-JP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ja-JP" alt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𝑗𝑚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3" name="正方形/長方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79" y="2789004"/>
                <a:ext cx="4617536" cy="7991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89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648" y="23751"/>
            <a:ext cx="8802624" cy="680527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 smtClean="0">
                <a:latin typeface="Calibri 本文"/>
              </a:rPr>
              <a:t>R</a:t>
            </a:r>
            <a:r>
              <a:rPr kumimoji="1" lang="en-US" altLang="ja-JP" sz="4000" b="1" dirty="0" smtClean="0">
                <a:latin typeface="Calibri 本文"/>
              </a:rPr>
              <a:t>obustness</a:t>
            </a:r>
            <a:r>
              <a:rPr kumimoji="1" lang="en-US" altLang="ja-JP" b="1" dirty="0" smtClean="0">
                <a:latin typeface="Calibri 本文"/>
              </a:rPr>
              <a:t> for the Classifier</a:t>
            </a:r>
            <a:endParaRPr kumimoji="1" lang="ja-JP" altLang="en-US" b="1" dirty="0">
              <a:latin typeface="Calibri 本文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705" y="938784"/>
            <a:ext cx="854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Step 1: Code assignment : Extract features, retrieve candidate classes,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and calculate the reliability score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700" y="1719226"/>
            <a:ext cx="854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Step 2: Generate normal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andom numbers as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348152" y="2112508"/>
                <a:ext cx="6890627" cy="89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𝐽𝐾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=1,…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=1,…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52" y="2112508"/>
                <a:ext cx="6890627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04534" y="3238733"/>
                <a:ext cx="8546592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Step 3: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4" y="3238733"/>
                <a:ext cx="8546592" cy="391646"/>
              </a:xfrm>
              <a:prstGeom prst="rect">
                <a:avLst/>
              </a:prstGeom>
              <a:blipFill>
                <a:blip r:embed="rId4"/>
                <a:stretch>
                  <a:fillRect l="-642"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04534" y="3557312"/>
                <a:ext cx="8546592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        Determine the promising candidates for each feature based on</a:t>
                </a:r>
              </a:p>
              <a:p>
                <a:r>
                  <a:rPr kumimoji="1"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        calculated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4" y="3557312"/>
                <a:ext cx="8546592" cy="668645"/>
              </a:xfrm>
              <a:prstGeom prst="rect">
                <a:avLst/>
              </a:prstGeom>
              <a:blipFill>
                <a:blip r:embed="rId5"/>
                <a:stretch>
                  <a:fillRect t="-4587" b="-10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88771" y="4345332"/>
                <a:ext cx="8546592" cy="39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Step 4: Calculated the reliability scores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GB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71" y="4345332"/>
                <a:ext cx="8546592" cy="395558"/>
              </a:xfrm>
              <a:prstGeom prst="rect">
                <a:avLst/>
              </a:prstGeom>
              <a:blipFill>
                <a:blip r:embed="rId6"/>
                <a:stretch>
                  <a:fillRect l="-642" t="-10769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88771" y="4914160"/>
                <a:ext cx="9073372" cy="47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Step 5: Determine top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𝐿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altLang="ja-JP">
                        <a:latin typeface="Cambria Math" panose="02040503050406030204" pitchFamily="18" charset="0"/>
                      </a:rPr>
                      <m:t>{1,…,</m:t>
                    </m:r>
                    <m:nary>
                      <m:naryPr>
                        <m:chr m:val="∑"/>
                        <m:limLoc m:val="undOvr"/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GB" altLang="ja-JP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altLang="ja-JP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ja-JP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ja-JP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ja-JP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ja-JP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GB" altLang="ja-JP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GB" altLang="ja-JP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classes based on the reliability scores</a:t>
                </a:r>
                <a:endPara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71" y="4914160"/>
                <a:ext cx="9073372" cy="475002"/>
              </a:xfrm>
              <a:prstGeom prst="rect">
                <a:avLst/>
              </a:prstGeom>
              <a:blipFill>
                <a:blip r:embed="rId7"/>
                <a:stretch>
                  <a:fillRect l="-605" t="-82051" b="-1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88771" y="5650418"/>
            <a:ext cx="854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Step 6: Set different </a:t>
            </a:r>
            <a:r>
              <a:rPr kumimoji="1" lang="en-US" altLang="ja-JP" i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σ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and repeat Step 2 to 5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45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287025" y="427998"/>
            <a:ext cx="8505282" cy="6312871"/>
            <a:chOff x="287025" y="522998"/>
            <a:chExt cx="8505282" cy="6312871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287025" y="522998"/>
              <a:ext cx="6054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Data : Family Income and Expenditure survey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287025" y="1642955"/>
                  <a:ext cx="42430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anose="02020603050405020304" pitchFamily="18" charset="0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[ </a:t>
                  </a:r>
                  <a:r>
                    <a:rPr kumimoji="1" lang="en-US" altLang="ja-JP" b="1" dirty="0" smtClean="0">
                      <a:latin typeface="Times New Roman" panose="02020603050405020304" pitchFamily="18" charset="0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Classification accuracy for each </a:t>
                  </a:r>
                  <a14:m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ea typeface="Meiryo UI" panose="020B0604030504040204" pitchFamily="50" charset="-128"/>
                        </a:rPr>
                        <m:t>𝝈</m:t>
                      </m:r>
                    </m:oMath>
                  </a14:m>
                  <a:r>
                    <a:rPr kumimoji="1" lang="en-US" altLang="ja-JP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 ]</a:t>
                  </a:r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025" y="1642955"/>
                  <a:ext cx="424301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149" t="-11475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グループ化 33"/>
            <p:cNvGrpSpPr/>
            <p:nvPr/>
          </p:nvGrpSpPr>
          <p:grpSpPr>
            <a:xfrm>
              <a:off x="287026" y="1279523"/>
              <a:ext cx="8505281" cy="741782"/>
              <a:chOff x="287026" y="1348364"/>
              <a:chExt cx="8505281" cy="659065"/>
            </a:xfrm>
          </p:grpSpPr>
          <p:sp>
            <p:nvSpPr>
              <p:cNvPr id="53" name="テキスト ボックス 52"/>
              <p:cNvSpPr txBox="1"/>
              <p:nvPr/>
            </p:nvSpPr>
            <p:spPr>
              <a:xfrm>
                <a:off x="287026" y="1386637"/>
                <a:ext cx="4501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Data size :</a:t>
                </a:r>
                <a:r>
                  <a:rPr kumimoji="1"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approx.</a:t>
                </a:r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11,000 </a:t>
                </a: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instances</a:t>
                </a:r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 </a:t>
                </a: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5451230" y="1348364"/>
                <a:ext cx="32177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approx</a:t>
                </a: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.</a:t>
                </a:r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10,000 </a:t>
                </a:r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for</a:t>
                </a:r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Training</a:t>
                </a:r>
                <a:endPara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5451230" y="1607319"/>
                <a:ext cx="33410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approx.</a:t>
                </a:r>
                <a:r>
                  <a:rPr kumimoji="1" lang="en-US" altLang="ja-JP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2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1,000 </a:t>
                </a:r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for </a:t>
                </a:r>
                <a:r>
                  <a:rPr kumimoji="1"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Evaluation</a:t>
                </a:r>
                <a:endPara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6" name="右矢印 55"/>
              <p:cNvSpPr/>
              <p:nvPr/>
            </p:nvSpPr>
            <p:spPr>
              <a:xfrm>
                <a:off x="4788089" y="1418290"/>
                <a:ext cx="405089" cy="418406"/>
              </a:xfrm>
              <a:prstGeom prst="rightArrow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5" name="屈折矢印 34"/>
            <p:cNvSpPr/>
            <p:nvPr/>
          </p:nvSpPr>
          <p:spPr>
            <a:xfrm rot="5400000">
              <a:off x="1459003" y="841497"/>
              <a:ext cx="419018" cy="463078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062649" y="816997"/>
              <a:ext cx="64282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Only foodstuff </a:t>
              </a:r>
              <a:r>
                <a:rPr lang="en-GB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and dining-out data </a:t>
              </a:r>
              <a:r>
                <a:rPr lang="en-GB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were used</a:t>
              </a:r>
            </a:p>
            <a:p>
              <a:r>
                <a:rPr lang="en-GB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We </a:t>
              </a:r>
              <a:r>
                <a:rPr lang="en-GB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assigned </a:t>
              </a:r>
              <a:r>
                <a:rPr lang="en-GB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en-GB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classification </a:t>
              </a:r>
              <a:r>
                <a:rPr lang="en-GB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codes for this experiment</a:t>
              </a:r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769" y="1998351"/>
              <a:ext cx="7963335" cy="1632471"/>
            </a:xfrm>
            <a:prstGeom prst="rect">
              <a:avLst/>
            </a:prstGeom>
          </p:spPr>
        </p:pic>
        <p:pic>
          <p:nvPicPr>
            <p:cNvPr id="51" name="図 50"/>
            <p:cNvPicPr>
              <a:picLocks noChangeAspect="1"/>
            </p:cNvPicPr>
            <p:nvPr/>
          </p:nvPicPr>
          <p:blipFill rotWithShape="1">
            <a:blip r:embed="rId5"/>
            <a:srcRect l="4933" t="1531" r="2958" b="10072"/>
            <a:stretch/>
          </p:blipFill>
          <p:spPr>
            <a:xfrm>
              <a:off x="369382" y="3918855"/>
              <a:ext cx="6954030" cy="2917014"/>
            </a:xfrm>
            <a:prstGeom prst="rect">
              <a:avLst/>
            </a:prstGeom>
          </p:spPr>
        </p:pic>
        <p:sp>
          <p:nvSpPr>
            <p:cNvPr id="52" name="正方形/長方形 51"/>
            <p:cNvSpPr/>
            <p:nvPr/>
          </p:nvSpPr>
          <p:spPr>
            <a:xfrm>
              <a:off x="369381" y="3584235"/>
              <a:ext cx="77652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[ Difference of classification accuracy compared to the normal classification</a:t>
              </a:r>
              <a:r>
                <a:rPr kumimoji="1"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]</a:t>
              </a:r>
            </a:p>
          </p:txBody>
        </p:sp>
      </p:grpSp>
      <p:sp>
        <p:nvSpPr>
          <p:cNvPr id="15" name="タイトル 1"/>
          <p:cNvSpPr txBox="1">
            <a:spLocks/>
          </p:cNvSpPr>
          <p:nvPr/>
        </p:nvSpPr>
        <p:spPr>
          <a:xfrm>
            <a:off x="231648" y="35943"/>
            <a:ext cx="8560659" cy="569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Calibri 本文"/>
              </a:rPr>
              <a:t>Result for Robustness of the Classifier</a:t>
            </a:r>
            <a:endParaRPr lang="ja-JP" altLang="en-US" b="1" dirty="0">
              <a:latin typeface="Calibri 本文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18754" y="427998"/>
            <a:ext cx="8906493" cy="6281559"/>
            <a:chOff x="-5053720" y="1244530"/>
            <a:chExt cx="8953997" cy="6281559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-5053720" y="1244530"/>
              <a:ext cx="8953997" cy="6281559"/>
              <a:chOff x="95003" y="735792"/>
              <a:chExt cx="8953997" cy="6281559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115626" y="809348"/>
                <a:ext cx="8827859" cy="620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8" name="グループ化 37"/>
              <p:cNvGrpSpPr/>
              <p:nvPr/>
            </p:nvGrpSpPr>
            <p:grpSpPr>
              <a:xfrm>
                <a:off x="95003" y="735792"/>
                <a:ext cx="8953997" cy="6046410"/>
                <a:chOff x="115638" y="735792"/>
                <a:chExt cx="8992738" cy="6046410"/>
              </a:xfrm>
            </p:grpSpPr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127562" y="735792"/>
                  <a:ext cx="63927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Data : Family Income and Expenditure survey</a:t>
                  </a:r>
                </a:p>
              </p:txBody>
            </p:sp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115638" y="1092317"/>
                  <a:ext cx="50211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Data size :</a:t>
                  </a:r>
                  <a:r>
                    <a:rPr kumimoji="1" lang="ja-JP" altLang="en-US" sz="20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 </a:t>
                  </a:r>
                  <a:r>
                    <a:rPr kumimoji="1" lang="en-US" altLang="ja-JP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approx.</a:t>
                  </a:r>
                  <a:r>
                    <a:rPr kumimoji="1" lang="en-US" altLang="ja-JP" sz="20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 520 million </a:t>
                  </a:r>
                  <a:r>
                    <a:rPr kumimoji="1" lang="en-US" altLang="ja-JP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instances</a:t>
                  </a:r>
                  <a:r>
                    <a:rPr kumimoji="1" lang="en-US" altLang="ja-JP" sz="20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  </a:t>
                  </a:r>
                </a:p>
              </p:txBody>
            </p: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5403730" y="1032942"/>
                  <a:ext cx="35511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approx</a:t>
                  </a:r>
                  <a:r>
                    <a:rPr kumimoji="1" lang="en-US" altLang="ja-JP" sz="16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.</a:t>
                  </a:r>
                  <a:r>
                    <a:rPr kumimoji="1" lang="en-US" altLang="ja-JP" sz="20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 450million </a:t>
                  </a:r>
                  <a:r>
                    <a:rPr kumimoji="1" lang="en-US" altLang="ja-JP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for</a:t>
                  </a:r>
                  <a:r>
                    <a:rPr kumimoji="1" lang="en-US" altLang="ja-JP" sz="20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 </a:t>
                  </a:r>
                  <a:r>
                    <a:rPr kumimoji="1" lang="en-US" altLang="ja-JP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Training</a:t>
                  </a:r>
                  <a:endPara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5415606" y="1408083"/>
                  <a:ext cx="369277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approx.</a:t>
                  </a:r>
                  <a:r>
                    <a:rPr kumimoji="1" lang="en-US" altLang="ja-JP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 </a:t>
                  </a:r>
                  <a:r>
                    <a:rPr kumimoji="1" lang="en-US" altLang="ja-JP" sz="20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65million </a:t>
                  </a:r>
                  <a:r>
                    <a:rPr kumimoji="1" lang="en-US" altLang="ja-JP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for </a:t>
                  </a:r>
                  <a:r>
                    <a:rPr kumimoji="1" lang="en-US" altLang="ja-JP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Evaluation</a:t>
                  </a:r>
                  <a:endPara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pic>
              <p:nvPicPr>
                <p:cNvPr id="43" name="図 4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1396" y="1975573"/>
                  <a:ext cx="8771009" cy="268270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テキスト ボックス 43"/>
                    <p:cNvSpPr txBox="1"/>
                    <p:nvPr/>
                  </p:nvSpPr>
                  <p:spPr>
                    <a:xfrm>
                      <a:off x="120589" y="1648042"/>
                      <a:ext cx="424301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000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kumimoji="1" lang="en-US" altLang="ja-JP" sz="2000" b="1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Classification accuracy for each </a:t>
                      </a:r>
                      <a14:m>
                        <m:oMath xmlns:m="http://schemas.openxmlformats.org/officeDocument/2006/math">
                          <m:r>
                            <a:rPr kumimoji="1" lang="ja-JP" altLang="en-US" sz="2000" b="1" i="1" smtClean="0">
                              <a:latin typeface="Cambria Math" panose="02040503050406030204" pitchFamily="18" charset="0"/>
                              <a:ea typeface="Meiryo UI" panose="020B0604030504040204" pitchFamily="50" charset="-128"/>
                            </a:rPr>
                            <m:t>𝝈</m:t>
                          </m:r>
                        </m:oMath>
                      </a14:m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]</a:t>
                      </a:r>
                    </a:p>
                  </p:txBody>
                </p:sp>
              </mc:Choice>
              <mc:Fallback xmlns="">
                <p:sp>
                  <p:nvSpPr>
                    <p:cNvPr id="44" name="テキスト ボックス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0589" y="1648042"/>
                      <a:ext cx="4243013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587" t="-9091" r="-577" b="-2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テキスト ボックス 44"/>
                    <p:cNvSpPr txBox="1"/>
                    <p:nvPr/>
                  </p:nvSpPr>
                  <p:spPr>
                    <a:xfrm>
                      <a:off x="136350" y="4809988"/>
                      <a:ext cx="8786815" cy="668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Note : classes that have negative value of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oMath>
                      </a14:m>
                      <a:r>
                        <a:rPr kumimoji="1" lang="en-US" altLang="ja-JP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were neglected among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</a:rPr>
                                <m:t>𝐾</m:t>
                              </m:r>
                            </m:e>
                          </m:acc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Meiryo UI" panose="020B0604030504040204" pitchFamily="50" charset="-128"/>
                            </a:rPr>
                            <m:t> </m:t>
                          </m:r>
                        </m:oMath>
                      </a14:m>
                      <a:r>
                        <a:rPr kumimoji="1" lang="en-US" altLang="ja-JP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promising classes for each feature</a:t>
                      </a:r>
                    </a:p>
                  </p:txBody>
                </p:sp>
              </mc:Choice>
              <mc:Fallback xmlns="">
                <p:sp>
                  <p:nvSpPr>
                    <p:cNvPr id="45" name="テキスト ボックス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6350" y="4809988"/>
                      <a:ext cx="8786815" cy="66864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557" t="-6364"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1701126" y="5106262"/>
                  <a:ext cx="73012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 smtClean="0">
                      <a:latin typeface="Times New Roman" panose="02020603050405020304" pitchFamily="18" charset="0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(On average, </a:t>
                  </a:r>
                  <a:r>
                    <a:rPr kumimoji="1" lang="en-US" altLang="ja-JP" sz="16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5.68%</a:t>
                  </a:r>
                  <a:r>
                    <a:rPr kumimoji="1" lang="en-US" altLang="ja-JP" sz="1600" dirty="0" smtClean="0">
                      <a:latin typeface="Times New Roman" panose="02020603050405020304" pitchFamily="18" charset="0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 of selected promising </a:t>
                  </a:r>
                  <a:r>
                    <a:rPr kumimoji="1" lang="en-US" altLang="ja-JP" sz="1600" dirty="0">
                      <a:latin typeface="Times New Roman" panose="02020603050405020304" pitchFamily="18" charset="0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classes </a:t>
                  </a:r>
                  <a:r>
                    <a:rPr kumimoji="1" lang="en-US" altLang="ja-JP" sz="1600" dirty="0" smtClean="0">
                      <a:latin typeface="Times New Roman" panose="02020603050405020304" pitchFamily="18" charset="0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were neglected over all )</a:t>
                  </a:r>
                </a:p>
              </p:txBody>
            </p:sp>
            <p:pic>
              <p:nvPicPr>
                <p:cNvPr id="47" name="図 46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396" y="5855927"/>
                  <a:ext cx="8137330" cy="926275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テキスト ボックス 47"/>
                    <p:cNvSpPr txBox="1"/>
                    <p:nvPr/>
                  </p:nvSpPr>
                  <p:spPr>
                    <a:xfrm>
                      <a:off x="136351" y="5517373"/>
                      <a:ext cx="5813346" cy="3956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kumimoji="1" lang="en-US" altLang="ja-JP" b="1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Status of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  <a:cs typeface="Times New Roman" panose="02020603050405020304" pitchFamily="18" charset="0"/>
                                </a:rPr>
                                <m:t>𝒋𝒌</m:t>
                              </m:r>
                            </m:sub>
                          </m:sSub>
                        </m:oMath>
                      </a14:m>
                      <a:r>
                        <a:rPr kumimoji="1" lang="en-US" altLang="ja-JP" b="1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for each </a:t>
                      </a:r>
                      <a14:m>
                        <m:oMath xmlns:m="http://schemas.openxmlformats.org/officeDocument/2006/math">
                          <m:r>
                            <a:rPr kumimoji="1" lang="ja-JP" altLang="en-US" b="1" i="1" smtClean="0">
                              <a:latin typeface="Cambria Math" panose="02040503050406030204" pitchFamily="18" charset="0"/>
                              <a:ea typeface="Meiryo UI" panose="020B0604030504040204" pitchFamily="50" charset="-128"/>
                            </a:rPr>
                            <m:t>𝝈</m:t>
                          </m:r>
                        </m:oMath>
                      </a14:m>
                      <a:r>
                        <a:rPr kumimoji="1" lang="en-US" altLang="ja-JP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b="1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when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  <a:ea typeface="Meiryo UI" panose="020B0604030504040204" pitchFamily="50" charset="-128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  <a:ea typeface="Meiryo UI" panose="020B0604030504040204" pitchFamily="50" charset="-128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  <a:ea typeface="Meiryo UI" panose="020B0604030504040204" pitchFamily="50" charset="-128"/>
                                </a:rPr>
                                <m:t>𝒋𝒌</m:t>
                              </m:r>
                            </m:sub>
                          </m:sSub>
                        </m:oMath>
                      </a14:m>
                      <a:r>
                        <a:rPr kumimoji="1" lang="en-US" altLang="ja-JP" b="1" dirty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are negative </a:t>
                      </a:r>
                      <a:r>
                        <a:rPr kumimoji="1" lang="en-US" altLang="ja-JP" b="1" dirty="0" smtClean="0">
                          <a:latin typeface="Times New Roman" panose="020206030504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kumimoji="1" lang="en-US" altLang="ja-JP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]</a:t>
                      </a:r>
                    </a:p>
                  </p:txBody>
                </p:sp>
              </mc:Choice>
              <mc:Fallback xmlns="">
                <p:sp>
                  <p:nvSpPr>
                    <p:cNvPr id="48" name="テキスト ボックス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6351" y="5517373"/>
                      <a:ext cx="5813346" cy="39562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842" t="-10769" b="-1692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0" name="右矢印 49"/>
            <p:cNvSpPr/>
            <p:nvPr/>
          </p:nvSpPr>
          <p:spPr>
            <a:xfrm>
              <a:off x="-225029" y="1670957"/>
              <a:ext cx="453043" cy="484632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92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648" y="35943"/>
            <a:ext cx="8560659" cy="73778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Calibri 本文"/>
              </a:rPr>
              <a:t>Result for Robustness of the Classifier</a:t>
            </a:r>
            <a:endParaRPr kumimoji="1" lang="ja-JP" altLang="en-US" b="1" dirty="0">
              <a:latin typeface="Calibri 本文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9184" y="477685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000" dirty="0" smtClean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he difference of accuracy compared to the normal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407895" y="5158098"/>
                <a:ext cx="1328697" cy="691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𝑛𝑖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95" y="5158098"/>
                <a:ext cx="1328697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31379" y="6231228"/>
                <a:ext cx="9149255" cy="41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  <m:t>1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: The number of text descriptions that match with </a:t>
                </a:r>
                <a:r>
                  <a:rPr kumimoji="1" lang="en-US" altLang="ja-JP" i="1" dirty="0" smtClean="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i-th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candidate class under the 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  <a:ea typeface="Meiryo UI" panose="020B0604030504040204" pitchFamily="50" charset="-128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Meiryo UI" panose="020B0604030504040204" pitchFamily="50" charset="-128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Meiryo UI" panose="020B0604030504040204" pitchFamily="50" charset="-128"/>
                              </a:rPr>
                              <m:t>𝑗𝑘</m:t>
                            </m:r>
                          </m:sub>
                        </m:sSub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  <m:t>(0)</m:t>
                        </m:r>
                      </m:sup>
                    </m:sSup>
                  </m:oMath>
                </a14:m>
                <a:endParaRPr kumimoji="1" lang="en-US" altLang="ja-JP" sz="1600" dirty="0" smtClean="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9" y="6231228"/>
                <a:ext cx="9149255" cy="419923"/>
              </a:xfrm>
              <a:prstGeom prst="rect">
                <a:avLst/>
              </a:prstGeom>
              <a:blipFill>
                <a:blip r:embed="rId4"/>
                <a:stretch>
                  <a:fillRect t="-1449" b="-15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07646" y="5861028"/>
                <a:ext cx="8967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</a:rPr>
                          <m:t>𝑛𝑖</m:t>
                        </m:r>
                      </m:sub>
                    </m:sSub>
                  </m:oMath>
                </a14:m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: The number of text descriptions that match with </a:t>
                </a:r>
                <a:r>
                  <a:rPr kumimoji="1" lang="en-US" altLang="ja-JP" i="1" dirty="0" smtClean="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i-th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candidate class under </a:t>
                </a:r>
                <a:r>
                  <a:rPr kumimoji="1" lang="en-US" altLang="ja-JP" i="1" dirty="0" smtClean="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n-th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different </a:t>
                </a:r>
                <a:r>
                  <a:rPr kumimoji="1" lang="en-US" altLang="ja-JP" sz="1600" i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σ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6" y="5861028"/>
                <a:ext cx="8967216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4" y="1174140"/>
            <a:ext cx="8561163" cy="331605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47863" y="787620"/>
            <a:ext cx="854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[ Difference of classification accuracy compared to the normal classification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475101"/>
            <a:ext cx="2057400" cy="365125"/>
          </a:xfrm>
        </p:spPr>
        <p:txBody>
          <a:bodyPr/>
          <a:lstStyle/>
          <a:p>
            <a:fld id="{0CA1DC44-F56C-4BA2-82C3-3C1851BC3F9A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96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954" y="118759"/>
            <a:ext cx="2873166" cy="637861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Calibri 本文"/>
              </a:rPr>
              <a:t>Summary</a:t>
            </a:r>
            <a:endParaRPr kumimoji="1" lang="ja-JP" altLang="en-US" b="1" dirty="0">
              <a:latin typeface="Calibri 本文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5360" y="5085863"/>
            <a:ext cx="7203127" cy="89255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obustness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pPr algn="ctr"/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of Classifier based on the Reliability Scores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954" y="4349684"/>
            <a:ext cx="889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 classifier performs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stable code assignments </a:t>
            </a:r>
            <a:endParaRPr kumimoji="1" lang="ja-JP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 rot="5400000">
            <a:off x="3705094" y="3831073"/>
            <a:ext cx="453043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954" y="746848"/>
            <a:ext cx="7044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Developed an overlapping classifier based on </a:t>
            </a:r>
          </a:p>
          <a:p>
            <a:r>
              <a:rPr kumimoji="1" lang="en-US" altLang="ja-JP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kumimoji="1" lang="en-US" altLang="ja-JP" sz="2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eliability </a:t>
            </a:r>
            <a:r>
              <a:rPr kumimoji="1" lang="en-US" altLang="ja-JP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kumimoji="1" lang="en-US" altLang="ja-JP" sz="2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cores</a:t>
            </a:r>
            <a:endParaRPr kumimoji="1" lang="ja-JP" altLang="en-US" sz="24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屈折矢印 8"/>
          <p:cNvSpPr/>
          <p:nvPr/>
        </p:nvSpPr>
        <p:spPr>
          <a:xfrm rot="5400000">
            <a:off x="465407" y="1436089"/>
            <a:ext cx="509602" cy="731520"/>
          </a:xfrm>
          <a:prstGeom prst="bentUpArrow">
            <a:avLst>
              <a:gd name="adj1" fmla="val 38803"/>
              <a:gd name="adj2" fmla="val 25000"/>
              <a:gd name="adj3" fmla="val 25000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04841" y="1547048"/>
            <a:ext cx="7824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Assumption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: Difficulty of Autocoding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of Some Text Descriptions </a:t>
            </a: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is Caused by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Uncertainty 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 Training Data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5343" y="2234023"/>
            <a:ext cx="850718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Consideration of Both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Uncertainties:</a:t>
            </a:r>
          </a:p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Uncertainty 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</a:t>
            </a:r>
            <a:r>
              <a:rPr kumimoji="1" lang="en-US" altLang="ja-JP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data </a:t>
            </a:r>
          </a:p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</a:p>
          <a:p>
            <a:r>
              <a:rPr kumimoji="1" lang="en-US" altLang="ja-JP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Uncertainty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obtained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</a:t>
            </a:r>
            <a:r>
              <a:rPr kumimoji="1" lang="en-US" altLang="ja-JP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latent classification structure 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kumimoji="1" lang="en-US" altLang="ja-JP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data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C44-F56C-4BA2-82C3-3C1851BC3F9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18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7742</TotalTime>
  <Words>1285</Words>
  <Application>Microsoft Office PowerPoint</Application>
  <PresentationFormat>画面に合わせる (4:3)</PresentationFormat>
  <Paragraphs>187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Calibri 本文</vt:lpstr>
      <vt:lpstr>Gulim</vt:lpstr>
      <vt:lpstr>Meiryo UI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Cambria Math</vt:lpstr>
      <vt:lpstr>Times New Roman</vt:lpstr>
      <vt:lpstr>Office テーマ</vt:lpstr>
      <vt:lpstr>On robustness of the supervised multiclass classifier for autocoding system</vt:lpstr>
      <vt:lpstr>PowerPoint プレゼンテーション</vt:lpstr>
      <vt:lpstr>PowerPoint プレゼンテーション</vt:lpstr>
      <vt:lpstr>System structure</vt:lpstr>
      <vt:lpstr>Overlapping Classifier based on Reliability Score </vt:lpstr>
      <vt:lpstr>Robustness for the Classifier</vt:lpstr>
      <vt:lpstr>PowerPoint プレゼンテーション</vt:lpstr>
      <vt:lpstr>Result for Robustness of the Classifier</vt:lpstr>
      <vt:lpstr>Summary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robustness of the supervised multiclass classifier for autocoding system</dc:title>
  <dc:creator>床　裕佳子</dc:creator>
  <cp:lastModifiedBy>床　裕佳子</cp:lastModifiedBy>
  <cp:revision>306</cp:revision>
  <cp:lastPrinted>2019-02-25T11:14:50Z</cp:lastPrinted>
  <dcterms:created xsi:type="dcterms:W3CDTF">2019-01-21T02:39:42Z</dcterms:created>
  <dcterms:modified xsi:type="dcterms:W3CDTF">2019-03-05T09:45:52Z</dcterms:modified>
</cp:coreProperties>
</file>