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75" r:id="rId13"/>
    <p:sldId id="276" r:id="rId14"/>
    <p:sldId id="277" r:id="rId15"/>
    <p:sldId id="278" r:id="rId16"/>
    <p:sldId id="268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Stijl, gemiddeld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3341A-2F17-4C31-A794-17B9D84D0DB4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6A355-AF83-4955-A98F-CB6A459D38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63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A355-AF83-4955-A98F-CB6A459D388F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7401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A355-AF83-4955-A98F-CB6A459D388F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322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A355-AF83-4955-A98F-CB6A459D388F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690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6A355-AF83-4955-A98F-CB6A459D388F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4432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594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3413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48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46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378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67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16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607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26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133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95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38FF-C695-4BBE-AEBA-39A7C89B097E}" type="datetimeFigureOut">
              <a:rPr lang="nl-NL" smtClean="0"/>
              <a:t>7-3-2019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791D-AA98-4068-B85F-3DBD54BDD7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51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Small area estimation for the Dutch Investment Survey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Sabine Krieg and Joep Burger</a:t>
            </a:r>
          </a:p>
          <a:p>
            <a:r>
              <a:rPr lang="en-US" dirty="0" smtClean="0"/>
              <a:t>Statistics Netherlands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Investigated models (2)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Auxiliary information</a:t>
            </a:r>
          </a:p>
          <a:p>
            <a:r>
              <a:rPr lang="en-US" dirty="0" smtClean="0"/>
              <a:t>Different kinds of random effects</a:t>
            </a:r>
          </a:p>
          <a:p>
            <a:r>
              <a:rPr lang="en-US" dirty="0" smtClean="0"/>
              <a:t>Different versions of </a:t>
            </a:r>
            <a:r>
              <a:rPr lang="en-US" dirty="0" smtClean="0"/>
              <a:t>modelling </a:t>
            </a:r>
            <a:r>
              <a:rPr lang="en-US" dirty="0" smtClean="0"/>
              <a:t>heteroscedasticity</a:t>
            </a:r>
          </a:p>
          <a:p>
            <a:r>
              <a:rPr lang="en-US" dirty="0" smtClean="0"/>
              <a:t>Different models for indicator </a:t>
            </a:r>
            <a:r>
              <a:rPr lang="en-US" dirty="0" smtClean="0"/>
              <a:t>variable</a:t>
            </a:r>
          </a:p>
          <a:p>
            <a:endParaRPr lang="en-US" dirty="0"/>
          </a:p>
          <a:p>
            <a:r>
              <a:rPr lang="en-US" dirty="0" smtClean="0"/>
              <a:t>Result: no strong influence (weak auxiliary information)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9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40555774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40555774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6310" t="-71084" r="-408021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7219" t="-71084" r="-117112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1600" y="5859206"/>
            <a:ext cx="10515600" cy="94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++ </a:t>
            </a:r>
            <a:r>
              <a:rPr lang="en-US" dirty="0"/>
              <a:t>very accurate </a:t>
            </a:r>
            <a:r>
              <a:rPr lang="en-US" dirty="0" smtClean="0"/>
              <a:t>… − </a:t>
            </a:r>
            <a:r>
              <a:rPr lang="en-US" dirty="0"/>
              <a:t>not accurate</a:t>
            </a:r>
            <a:br>
              <a:rPr lang="en-US" dirty="0"/>
            </a:br>
            <a:r>
              <a:rPr lang="en-US" dirty="0" smtClean="0">
                <a:solidFill>
                  <a:schemeClr val="accent6"/>
                </a:solidFill>
              </a:rPr>
              <a:t>green </a:t>
            </a:r>
            <a:r>
              <a:rPr lang="en-US" dirty="0">
                <a:solidFill>
                  <a:schemeClr val="accent6"/>
                </a:solidFill>
              </a:rPr>
              <a:t>SE</a:t>
            </a:r>
            <a:r>
              <a:rPr lang="en-US" dirty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>
                <a:solidFill>
                  <a:srgbClr val="FF0000"/>
                </a:solidFill>
              </a:rPr>
              <a:t>CV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5"/>
                </a:solidFill>
              </a:rPr>
              <a:t>blue </a:t>
            </a:r>
            <a:r>
              <a:rPr lang="en-US" dirty="0">
                <a:solidFill>
                  <a:schemeClr val="accent5"/>
                </a:solidFill>
              </a:rPr>
              <a:t>compare with true value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3649366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3649366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66310" t="-71084" r="-408021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57219" t="-71084" r="-117112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1600" y="5860800"/>
            <a:ext cx="10515600" cy="94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++ </a:t>
            </a:r>
            <a:r>
              <a:rPr lang="en-US" dirty="0"/>
              <a:t>very accurate </a:t>
            </a:r>
            <a:r>
              <a:rPr lang="en-US" dirty="0" smtClean="0"/>
              <a:t>… − </a:t>
            </a:r>
            <a:r>
              <a:rPr lang="en-US" dirty="0"/>
              <a:t>not accurate</a:t>
            </a:r>
            <a:br>
              <a:rPr lang="en-US" dirty="0"/>
            </a:br>
            <a:r>
              <a:rPr lang="en-US" dirty="0" smtClean="0">
                <a:solidFill>
                  <a:schemeClr val="accent6"/>
                </a:solidFill>
              </a:rPr>
              <a:t>green </a:t>
            </a:r>
            <a:r>
              <a:rPr lang="en-US" dirty="0">
                <a:solidFill>
                  <a:schemeClr val="accent6"/>
                </a:solidFill>
              </a:rPr>
              <a:t>SE</a:t>
            </a:r>
            <a:r>
              <a:rPr lang="en-US" dirty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>
                <a:solidFill>
                  <a:srgbClr val="FF0000"/>
                </a:solidFill>
              </a:rPr>
              <a:t>CV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5"/>
                </a:solidFill>
              </a:rPr>
              <a:t>blue </a:t>
            </a:r>
            <a:r>
              <a:rPr lang="en-US" dirty="0">
                <a:solidFill>
                  <a:schemeClr val="accent5"/>
                </a:solidFill>
              </a:rPr>
              <a:t>compare with true value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7" name="Ovaal 6"/>
          <p:cNvSpPr/>
          <p:nvPr/>
        </p:nvSpPr>
        <p:spPr>
          <a:xfrm>
            <a:off x="5981703" y="3857128"/>
            <a:ext cx="1275348" cy="1949116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al 7"/>
          <p:cNvSpPr/>
          <p:nvPr/>
        </p:nvSpPr>
        <p:spPr>
          <a:xfrm>
            <a:off x="9296404" y="3905254"/>
            <a:ext cx="1279358" cy="18563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64635085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64635085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66310" t="-71084" r="-408021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57219" t="-71084" r="-117112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1600" y="5859206"/>
            <a:ext cx="10515600" cy="94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++ </a:t>
            </a:r>
            <a:r>
              <a:rPr lang="en-US" dirty="0"/>
              <a:t>very accurate </a:t>
            </a:r>
            <a:r>
              <a:rPr lang="en-US" dirty="0" smtClean="0"/>
              <a:t>… − </a:t>
            </a:r>
            <a:r>
              <a:rPr lang="en-US" dirty="0"/>
              <a:t>not accurate</a:t>
            </a:r>
            <a:br>
              <a:rPr lang="en-US" dirty="0"/>
            </a:br>
            <a:r>
              <a:rPr lang="en-US" dirty="0" smtClean="0">
                <a:solidFill>
                  <a:schemeClr val="accent6"/>
                </a:solidFill>
              </a:rPr>
              <a:t>green </a:t>
            </a:r>
            <a:r>
              <a:rPr lang="en-US" dirty="0">
                <a:solidFill>
                  <a:schemeClr val="accent6"/>
                </a:solidFill>
              </a:rPr>
              <a:t>SE</a:t>
            </a:r>
            <a:r>
              <a:rPr lang="en-US" dirty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>
                <a:solidFill>
                  <a:srgbClr val="FF0000"/>
                </a:solidFill>
              </a:rPr>
              <a:t>CV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5"/>
                </a:solidFill>
              </a:rPr>
              <a:t>blue </a:t>
            </a:r>
            <a:r>
              <a:rPr lang="en-US" dirty="0">
                <a:solidFill>
                  <a:schemeClr val="accent5"/>
                </a:solidFill>
              </a:rPr>
              <a:t>compare with true value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9" name="Ovaal 8"/>
          <p:cNvSpPr/>
          <p:nvPr/>
        </p:nvSpPr>
        <p:spPr>
          <a:xfrm>
            <a:off x="4979572" y="4487783"/>
            <a:ext cx="1098884" cy="67376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al 9"/>
          <p:cNvSpPr/>
          <p:nvPr/>
        </p:nvSpPr>
        <p:spPr>
          <a:xfrm>
            <a:off x="8268205" y="4487783"/>
            <a:ext cx="1147011" cy="67376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5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5913617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75913617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66310" t="-71084" r="-408021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57219" t="-71084" r="-117112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r>
                            <a:rPr lang="en-US" sz="1400" b="1" baseline="0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noProof="0" dirty="0" smtClean="0">
                              <a:solidFill>
                                <a:schemeClr val="accent6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rgbClr val="FF0000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  </a:t>
                          </a:r>
                          <a:r>
                            <a:rPr lang="en-US" sz="14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1600" y="5860800"/>
            <a:ext cx="10515600" cy="94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++ </a:t>
            </a:r>
            <a:r>
              <a:rPr lang="en-US" dirty="0"/>
              <a:t>very accurate </a:t>
            </a:r>
            <a:r>
              <a:rPr lang="en-US" dirty="0" smtClean="0"/>
              <a:t>… − </a:t>
            </a:r>
            <a:r>
              <a:rPr lang="en-US" dirty="0"/>
              <a:t>not accurate</a:t>
            </a:r>
            <a:br>
              <a:rPr lang="en-US" dirty="0"/>
            </a:br>
            <a:r>
              <a:rPr lang="en-US" dirty="0" smtClean="0">
                <a:solidFill>
                  <a:schemeClr val="accent6"/>
                </a:solidFill>
              </a:rPr>
              <a:t>green </a:t>
            </a:r>
            <a:r>
              <a:rPr lang="en-US" dirty="0">
                <a:solidFill>
                  <a:schemeClr val="accent6"/>
                </a:solidFill>
              </a:rPr>
              <a:t>SE</a:t>
            </a:r>
            <a:r>
              <a:rPr lang="en-US" dirty="0"/>
              <a:t>, </a:t>
            </a:r>
            <a:r>
              <a:rPr lang="en-US" dirty="0" smtClean="0">
                <a:solidFill>
                  <a:srgbClr val="FF0000"/>
                </a:solidFill>
              </a:rPr>
              <a:t>red </a:t>
            </a:r>
            <a:r>
              <a:rPr lang="en-US" dirty="0">
                <a:solidFill>
                  <a:srgbClr val="FF0000"/>
                </a:solidFill>
              </a:rPr>
              <a:t>CV</a:t>
            </a:r>
            <a:r>
              <a:rPr lang="en-US" dirty="0"/>
              <a:t>, </a:t>
            </a:r>
            <a:r>
              <a:rPr lang="en-US" dirty="0" smtClean="0">
                <a:solidFill>
                  <a:schemeClr val="accent5"/>
                </a:solidFill>
              </a:rPr>
              <a:t>blue </a:t>
            </a:r>
            <a:r>
              <a:rPr lang="en-US" dirty="0">
                <a:solidFill>
                  <a:schemeClr val="accent5"/>
                </a:solidFill>
              </a:rPr>
              <a:t>compare with true value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9" name="Ovaal 8"/>
          <p:cNvSpPr/>
          <p:nvPr/>
        </p:nvSpPr>
        <p:spPr>
          <a:xfrm>
            <a:off x="3784438" y="4487783"/>
            <a:ext cx="1098884" cy="67376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al 9"/>
          <p:cNvSpPr/>
          <p:nvPr/>
        </p:nvSpPr>
        <p:spPr>
          <a:xfrm>
            <a:off x="7081092" y="4487783"/>
            <a:ext cx="1147011" cy="67376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5503100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ijdelijke aanduiding voor inhoud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955503100"/>
                  </p:ext>
                </p:extLst>
              </p:nvPr>
            </p:nvGraphicFramePr>
            <p:xfrm>
              <a:off x="831600" y="181800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66310" t="-71084" r="-408021" b="-240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57219" t="-71084" r="-117112" b="-240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0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++</a:t>
                          </a:r>
                          <a:endParaRPr lang="en-US" sz="2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noProof="0" dirty="0" smtClean="0">
                              <a:solidFill>
                                <a:schemeClr val="accent5"/>
                              </a:solidFill>
                              <a:latin typeface="Courier New" panose="02070309020205020404" pitchFamily="49" charset="0"/>
                              <a:cs typeface="Courier New" panose="02070309020205020404" pitchFamily="49" charset="0"/>
                            </a:rPr>
                            <a:t>−</a:t>
                          </a:r>
                          <a:endParaRPr lang="en-US" sz="18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831600" y="5860800"/>
            <a:ext cx="10515600" cy="94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++ </a:t>
            </a:r>
            <a:r>
              <a:rPr lang="en-US" dirty="0"/>
              <a:t>very accurate </a:t>
            </a:r>
            <a:r>
              <a:rPr lang="en-US" dirty="0" smtClean="0"/>
              <a:t>… − </a:t>
            </a:r>
            <a:r>
              <a:rPr lang="en-US" dirty="0"/>
              <a:t>not accurate</a:t>
            </a:r>
            <a:br>
              <a:rPr lang="en-US" dirty="0"/>
            </a:br>
            <a:r>
              <a:rPr lang="en-US" dirty="0" smtClean="0">
                <a:solidFill>
                  <a:schemeClr val="accent5"/>
                </a:solidFill>
              </a:rPr>
              <a:t>blue </a:t>
            </a:r>
            <a:r>
              <a:rPr lang="en-US" dirty="0">
                <a:solidFill>
                  <a:schemeClr val="accent5"/>
                </a:solidFill>
              </a:rPr>
              <a:t>compare with true value </a:t>
            </a: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SAE can improve accuracy of estimates for municipalities</a:t>
            </a:r>
          </a:p>
          <a:p>
            <a:r>
              <a:rPr lang="en-US" dirty="0" smtClean="0"/>
              <a:t>Different specifications work well</a:t>
            </a:r>
          </a:p>
          <a:p>
            <a:pPr lvl="1"/>
            <a:r>
              <a:rPr lang="en-US" dirty="0" smtClean="0"/>
              <a:t>Take properties of data into account</a:t>
            </a:r>
          </a:p>
          <a:p>
            <a:pPr lvl="2"/>
            <a:r>
              <a:rPr lang="en-US" dirty="0" smtClean="0"/>
              <a:t>Two models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hird root transformation</a:t>
            </a:r>
          </a:p>
          <a:p>
            <a:pPr lvl="2"/>
            <a:r>
              <a:rPr lang="en-US" dirty="0" smtClean="0"/>
              <a:t>Inclusion weights</a:t>
            </a:r>
          </a:p>
          <a:p>
            <a:pPr lvl="1"/>
            <a:r>
              <a:rPr lang="en-US" dirty="0" smtClean="0"/>
              <a:t>Some other specifications also accurate</a:t>
            </a:r>
          </a:p>
          <a:p>
            <a:r>
              <a:rPr lang="en-US" dirty="0" smtClean="0"/>
              <a:t>Model selection methods correctly find non-accurate specifications</a:t>
            </a:r>
          </a:p>
          <a:p>
            <a:r>
              <a:rPr lang="en-US" dirty="0" smtClean="0"/>
              <a:t>But do not distinguish between moderate and good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8076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Survey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655968" cy="4351338"/>
          </a:xfrm>
        </p:spPr>
        <p:txBody>
          <a:bodyPr/>
          <a:lstStyle/>
          <a:p>
            <a:r>
              <a:rPr lang="en-US" dirty="0" smtClean="0"/>
              <a:t>Annual survey</a:t>
            </a:r>
          </a:p>
          <a:p>
            <a:r>
              <a:rPr lang="en-US" dirty="0" smtClean="0"/>
              <a:t>Large enterprises completely enumerated</a:t>
            </a:r>
          </a:p>
          <a:p>
            <a:r>
              <a:rPr lang="en-US" dirty="0" smtClean="0"/>
              <a:t>Small enterprises</a:t>
            </a:r>
          </a:p>
          <a:p>
            <a:pPr lvl="1"/>
            <a:r>
              <a:rPr lang="en-US" dirty="0" smtClean="0"/>
              <a:t>Stratified sample (inclusion probability depends on size and economic activity)</a:t>
            </a:r>
          </a:p>
          <a:p>
            <a:pPr lvl="1"/>
            <a:r>
              <a:rPr lang="en-US" dirty="0" smtClean="0"/>
              <a:t>Sample size 20,000</a:t>
            </a:r>
          </a:p>
          <a:p>
            <a:r>
              <a:rPr lang="en-US" dirty="0" smtClean="0"/>
              <a:t>Target variable (here investments in tangible fixed assets)</a:t>
            </a:r>
          </a:p>
          <a:p>
            <a:pPr lvl="1"/>
            <a:r>
              <a:rPr lang="en-US" dirty="0" smtClean="0"/>
              <a:t>Often zero (no investments)</a:t>
            </a:r>
          </a:p>
          <a:p>
            <a:pPr lvl="1"/>
            <a:r>
              <a:rPr lang="en-US" dirty="0" smtClean="0"/>
              <a:t>Non-zeros skewed-distributed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question(s)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to estimate investments for municipalities (around 400 in NL)?</a:t>
            </a:r>
          </a:p>
          <a:p>
            <a:pPr lvl="1"/>
            <a:r>
              <a:rPr lang="en-US" sz="2800" dirty="0" smtClean="0"/>
              <a:t>Small area estimator (SAE) more accurate than direct estimator (HT or GREG)?</a:t>
            </a:r>
          </a:p>
          <a:p>
            <a:pPr lvl="1"/>
            <a:r>
              <a:rPr lang="en-US" sz="2800" dirty="0" smtClean="0"/>
              <a:t>Which </a:t>
            </a:r>
            <a:r>
              <a:rPr lang="en-US" sz="2800" dirty="0" smtClean="0"/>
              <a:t>specification of SAE works well?</a:t>
            </a:r>
          </a:p>
          <a:p>
            <a:pPr lvl="1"/>
            <a:r>
              <a:rPr lang="en-US" sz="2800" dirty="0" smtClean="0"/>
              <a:t>How to select this specification?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78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population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practice: only sample is known</a:t>
            </a:r>
          </a:p>
          <a:p>
            <a:r>
              <a:rPr lang="en-US" dirty="0" smtClean="0"/>
              <a:t>Here: artificial population, based on samples of 5 years</a:t>
            </a:r>
          </a:p>
          <a:p>
            <a:r>
              <a:rPr lang="en-US" dirty="0" smtClean="0"/>
              <a:t>Step 1: select </a:t>
            </a:r>
            <a:r>
              <a:rPr lang="en-US" dirty="0" smtClean="0"/>
              <a:t>specification, </a:t>
            </a:r>
            <a:r>
              <a:rPr lang="en-US" dirty="0" smtClean="0"/>
              <a:t>based on the sample only</a:t>
            </a:r>
          </a:p>
          <a:p>
            <a:r>
              <a:rPr lang="en-US" dirty="0" smtClean="0"/>
              <a:t>Step 2: compare with population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area estimation, method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Transformation 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sample element,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 smtClean="0"/>
                  <a:t> area (municipality)</a:t>
                </a:r>
              </a:p>
              <a:p>
                <a:r>
                  <a:rPr lang="en-US" dirty="0" smtClean="0"/>
                  <a:t>Mixed model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/>
                  <a:t> auxiliary information,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random effect</a:t>
                </a:r>
              </a:p>
              <a:p>
                <a:r>
                  <a:rPr lang="en-US" dirty="0" smtClean="0"/>
                  <a:t>Model borrows strength from other areas through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Sum of model predictions = estimate for each area</a:t>
                </a:r>
              </a:p>
              <a:p>
                <a:pPr lvl="1"/>
                <a:r>
                  <a:rPr lang="en-US" dirty="0" smtClean="0"/>
                  <a:t>Without transformation: EBLUP (</a:t>
                </a:r>
                <a:r>
                  <a:rPr lang="en-US" dirty="0" err="1" smtClean="0"/>
                  <a:t>Battese</a:t>
                </a:r>
                <a:r>
                  <a:rPr lang="en-US" dirty="0" smtClean="0"/>
                  <a:t>, Harter and Fuller, 1988)</a:t>
                </a:r>
              </a:p>
              <a:p>
                <a:pPr lvl="1"/>
                <a:r>
                  <a:rPr lang="en-US" dirty="0" smtClean="0"/>
                  <a:t>With transformation: Chandra and Chambers (2011)</a:t>
                </a:r>
              </a:p>
              <a:p>
                <a:pPr lvl="1"/>
                <a:r>
                  <a:rPr lang="en-US" dirty="0" smtClean="0"/>
                  <a:t>Here: Bayesian approach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2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Small area estimation, method 2 (two models)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 smtClean="0"/>
                  <a:t> indicator variable (0/1)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 smtClean="0"/>
                  <a:t> positive, continuous</a:t>
                </a:r>
              </a:p>
              <a:p>
                <a:r>
                  <a:rPr lang="en-US" dirty="0" smtClean="0"/>
                  <a:t>Mixed model 1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Mixed model 2 for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 smtClean="0"/>
                  <a:t>)</a:t>
                </a:r>
              </a:p>
              <a:p>
                <a:r>
                  <a:rPr lang="en-US" dirty="0" smtClean="0"/>
                  <a:t>Sum of model predictions (combination of 2 models) = estimate for each area</a:t>
                </a:r>
              </a:p>
              <a:p>
                <a:pPr lvl="1"/>
                <a:r>
                  <a:rPr lang="en-US" sz="2600" dirty="0" err="1" smtClean="0"/>
                  <a:t>Pfeffermann</a:t>
                </a:r>
                <a:r>
                  <a:rPr lang="en-US" sz="2600" dirty="0" smtClean="0"/>
                  <a:t>, </a:t>
                </a:r>
                <a:r>
                  <a:rPr lang="en-US" sz="2600" dirty="0" err="1" smtClean="0"/>
                  <a:t>Terryn</a:t>
                </a:r>
                <a:r>
                  <a:rPr lang="en-US" sz="2600" dirty="0" smtClean="0"/>
                  <a:t> and Moura (2008)</a:t>
                </a:r>
              </a:p>
              <a:p>
                <a:pPr lvl="1"/>
                <a:r>
                  <a:rPr lang="en-US" sz="2600" dirty="0" smtClean="0"/>
                  <a:t>Chandra and </a:t>
                </a:r>
                <a:r>
                  <a:rPr lang="en-US" sz="2600" dirty="0" err="1" smtClean="0"/>
                  <a:t>Sud</a:t>
                </a:r>
                <a:r>
                  <a:rPr lang="en-US" sz="2600" dirty="0" smtClean="0"/>
                  <a:t> (2012)</a:t>
                </a:r>
              </a:p>
              <a:p>
                <a:pPr lvl="1"/>
                <a:r>
                  <a:rPr lang="en-US" sz="2600" dirty="0" smtClean="0"/>
                  <a:t>Here: </a:t>
                </a:r>
                <a:r>
                  <a:rPr lang="en-US" sz="2600" dirty="0"/>
                  <a:t>B</a:t>
                </a:r>
                <a:r>
                  <a:rPr lang="en-US" sz="2600" dirty="0" smtClean="0"/>
                  <a:t>ayesian approach</a:t>
                </a:r>
                <a:endParaRPr lang="en-US" sz="2600" dirty="0"/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b="-14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34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validation as model selection method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estimate model (or both models) with (large) part of the sample</a:t>
            </a:r>
          </a:p>
          <a:p>
            <a:r>
              <a:rPr lang="en-US" dirty="0" smtClean="0"/>
              <a:t>Predict for the remainder of the sample</a:t>
            </a:r>
          </a:p>
          <a:p>
            <a:r>
              <a:rPr lang="en-US" dirty="0" smtClean="0"/>
              <a:t>Repeat until there are predictions for all sample elements</a:t>
            </a:r>
          </a:p>
          <a:p>
            <a:r>
              <a:rPr lang="en-US" dirty="0" smtClean="0"/>
              <a:t>Compare predictions with true sample values</a:t>
            </a:r>
          </a:p>
          <a:p>
            <a:r>
              <a:rPr lang="en-US" dirty="0" smtClean="0"/>
              <a:t>Here: mean squared prediction error for all models larger than “prediction” 0. </a:t>
            </a:r>
          </a:p>
          <a:p>
            <a:r>
              <a:rPr lang="en-US" dirty="0" smtClean="0"/>
              <a:t>Therefore: consider predictions at area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model selection methods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Plausibility: compare model estimates with direct estimates</a:t>
            </a:r>
          </a:p>
          <a:p>
            <a:pPr lvl="1"/>
            <a:r>
              <a:rPr lang="en-US" dirty="0" smtClean="0"/>
              <a:t>Large differences are suspicious</a:t>
            </a:r>
          </a:p>
          <a:p>
            <a:r>
              <a:rPr lang="en-US" dirty="0" smtClean="0"/>
              <a:t>Standard errors of the model estimates</a:t>
            </a:r>
          </a:p>
          <a:p>
            <a:pPr lvl="1"/>
            <a:r>
              <a:rPr lang="en-US" dirty="0" smtClean="0"/>
              <a:t>Biased in case of model misspecification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of model assumptions</a:t>
            </a:r>
          </a:p>
        </p:txBody>
      </p:sp>
    </p:spTree>
    <p:extLst>
      <p:ext uri="{BB962C8B-B14F-4D97-AF65-F5344CB8AC3E}">
        <p14:creationId xmlns:p14="http://schemas.microsoft.com/office/powerpoint/2010/main" val="6808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Investigated models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98071873"/>
                  </p:ext>
                </p:extLst>
              </p:nvPr>
            </p:nvGraphicFramePr>
            <p:xfrm>
              <a:off x="830180" y="181794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ctrlPr>
                                      <a:rPr lang="en-US" i="1" noProof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>
                                    <m:r>
                                      <a:rPr lang="en-US" noProof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g>
                                  <m:e/>
                                </m:rad>
                              </m:oMath>
                            </m:oMathPara>
                          </a14:m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ijdelijke aanduiding voor inhoud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98071873"/>
                  </p:ext>
                </p:extLst>
              </p:nvPr>
            </p:nvGraphicFramePr>
            <p:xfrm>
              <a:off x="830180" y="1817940"/>
              <a:ext cx="9954774" cy="4034248"/>
            </p:xfrm>
            <a:graphic>
              <a:graphicData uri="http://schemas.openxmlformats.org/drawingml/2006/table">
                <a:tbl>
                  <a:tblPr firstRow="1" bandRow="1">
                    <a:tableStyleId>{D7AC3CCA-C797-4891-BE02-D94E43425B78}</a:tableStyleId>
                  </a:tblPr>
                  <a:tblGrid>
                    <a:gridCol w="1325850">
                      <a:extLst>
                        <a:ext uri="{9D8B030D-6E8A-4147-A177-3AD203B41FA5}">
                          <a16:colId xmlns:a16="http://schemas.microsoft.com/office/drawing/2014/main" val="2325762030"/>
                        </a:ext>
                      </a:extLst>
                    </a:gridCol>
                    <a:gridCol w="1708722">
                      <a:extLst>
                        <a:ext uri="{9D8B030D-6E8A-4147-A177-3AD203B41FA5}">
                          <a16:colId xmlns:a16="http://schemas.microsoft.com/office/drawing/2014/main" val="1246223611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424897753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91950831"/>
                        </a:ext>
                      </a:extLst>
                    </a:gridCol>
                    <a:gridCol w="1033780">
                      <a:extLst>
                        <a:ext uri="{9D8B030D-6E8A-4147-A177-3AD203B41FA5}">
                          <a16:colId xmlns:a16="http://schemas.microsoft.com/office/drawing/2014/main" val="2340493424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853200392"/>
                        </a:ext>
                      </a:extLst>
                    </a:gridCol>
                    <a:gridCol w="1140143">
                      <a:extLst>
                        <a:ext uri="{9D8B030D-6E8A-4147-A177-3AD203B41FA5}">
                          <a16:colId xmlns:a16="http://schemas.microsoft.com/office/drawing/2014/main" val="2396141666"/>
                        </a:ext>
                      </a:extLst>
                    </a:gridCol>
                    <a:gridCol w="1325850">
                      <a:extLst>
                        <a:ext uri="{9D8B030D-6E8A-4147-A177-3AD203B41FA5}">
                          <a16:colId xmlns:a16="http://schemas.microsoft.com/office/drawing/2014/main" val="3753619628"/>
                        </a:ext>
                      </a:extLst>
                    </a:gridCol>
                  </a:tblGrid>
                  <a:tr h="687553"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Model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One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Two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7758597"/>
                      </a:ext>
                    </a:extLst>
                  </a:tr>
                  <a:tr h="1008811">
                    <a:tc>
                      <a:txBody>
                        <a:bodyPr/>
                        <a:lstStyle/>
                        <a:p>
                          <a:r>
                            <a:rPr lang="en-US" noProof="0" dirty="0" err="1" smtClean="0"/>
                            <a:t>Incl</a:t>
                          </a:r>
                          <a:r>
                            <a:rPr lang="en-US" noProof="0" dirty="0" smtClean="0"/>
                            <a:t> weights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noProof="0" dirty="0" err="1" smtClean="0"/>
                            <a:t>Heterosc</a:t>
                          </a:r>
                          <a:r>
                            <a:rPr lang="en-US" noProof="0" dirty="0" smtClean="0"/>
                            <a:t>\</a:t>
                          </a:r>
                          <a:r>
                            <a:rPr lang="en-US" noProof="0" dirty="0" err="1" smtClean="0"/>
                            <a:t>Transf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66310" t="-71084" r="-408021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57219" t="-71084" r="-117112" b="-2319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log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4495467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97467229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5318204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No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66626436"/>
                      </a:ext>
                    </a:extLst>
                  </a:tr>
                  <a:tr h="584471"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noProof="0" dirty="0" smtClean="0"/>
                            <a:t>Yes</a:t>
                          </a:r>
                          <a:endParaRPr lang="en-US" noProof="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400" b="1" noProof="0" dirty="0">
                            <a:solidFill>
                              <a:schemeClr val="accent5"/>
                            </a:solidFill>
                            <a:latin typeface="Courier New" panose="02070309020205020404" pitchFamily="49" charset="0"/>
                            <a:cs typeface="Courier New" panose="02070309020205020404" pitchFamily="49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982843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6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805</Words>
  <Application>Microsoft Office PowerPoint</Application>
  <PresentationFormat>Breedbeeld</PresentationFormat>
  <Paragraphs>321</Paragraphs>
  <Slides>16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Courier New</vt:lpstr>
      <vt:lpstr>Kantoorthema</vt:lpstr>
      <vt:lpstr>Small area estimation for the Dutch Investment Survey</vt:lpstr>
      <vt:lpstr>Investment Survey</vt:lpstr>
      <vt:lpstr>Research question(s)</vt:lpstr>
      <vt:lpstr>Artificial population</vt:lpstr>
      <vt:lpstr>Small area estimation, method 1</vt:lpstr>
      <vt:lpstr>Small area estimation, method 2 (two models)</vt:lpstr>
      <vt:lpstr>Cross validation as model selection method</vt:lpstr>
      <vt:lpstr>Other model selection methods</vt:lpstr>
      <vt:lpstr>Investigated models (1)</vt:lpstr>
      <vt:lpstr>Investigated models (2)</vt:lpstr>
      <vt:lpstr>Results </vt:lpstr>
      <vt:lpstr>Results </vt:lpstr>
      <vt:lpstr>Results </vt:lpstr>
      <vt:lpstr>Results </vt:lpstr>
      <vt:lpstr>Results </vt:lpstr>
      <vt:lpstr>Conclusions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area estimation for the Dutch Investment Survey</dc:title>
  <dc:creator>Krieg, S. (Sabine)</dc:creator>
  <cp:lastModifiedBy>Krieg, S. (Sabine)</cp:lastModifiedBy>
  <cp:revision>40</cp:revision>
  <dcterms:created xsi:type="dcterms:W3CDTF">2019-02-26T07:47:22Z</dcterms:created>
  <dcterms:modified xsi:type="dcterms:W3CDTF">2019-03-07T08:24:47Z</dcterms:modified>
</cp:coreProperties>
</file>