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8"/>
  </p:notesMasterIdLst>
  <p:sldIdLst>
    <p:sldId id="257" r:id="rId2"/>
    <p:sldId id="357" r:id="rId3"/>
    <p:sldId id="348" r:id="rId4"/>
    <p:sldId id="360" r:id="rId5"/>
    <p:sldId id="372" r:id="rId6"/>
    <p:sldId id="351" r:id="rId7"/>
    <p:sldId id="378" r:id="rId8"/>
    <p:sldId id="376" r:id="rId9"/>
    <p:sldId id="352" r:id="rId10"/>
    <p:sldId id="362" r:id="rId11"/>
    <p:sldId id="354" r:id="rId12"/>
    <p:sldId id="379" r:id="rId13"/>
    <p:sldId id="365" r:id="rId14"/>
    <p:sldId id="373" r:id="rId15"/>
    <p:sldId id="370" r:id="rId16"/>
    <p:sldId id="371" r:id="rId1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85" autoAdjust="0"/>
    <p:restoredTop sz="90638" autoAdjust="0"/>
  </p:normalViewPr>
  <p:slideViewPr>
    <p:cSldViewPr>
      <p:cViewPr>
        <p:scale>
          <a:sx n="100" d="100"/>
          <a:sy n="100" d="100"/>
        </p:scale>
        <p:origin x="-870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6-3-2019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Conclusie / trends /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Optioneel datum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over 2 regels</a:t>
            </a:r>
          </a:p>
          <a:p>
            <a:pPr lvl="0"/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bold</a:t>
            </a:r>
            <a:r>
              <a:rPr lang="nl-NL" dirty="0" smtClean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Hoofdstuk titel</a:t>
            </a:r>
            <a:endParaRPr lang="nl-N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Conclusies / trends / …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Korte opsomming van 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laircitydata.cbs.nl/dotmaps/amsterdam_v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ircitydata.cbs.nl/dotmaps/amsterdam_v2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www.claircity.eu/get-involved/our-game/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6.png"/><Relationship Id="rId4" Type="http://schemas.openxmlformats.org/officeDocument/2006/relationships/hyperlink" Target="http://www.claircity.eu/amsterdam/get-involved/our-game/" TargetMode="Externa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.tenbosch@cbs.nl" TargetMode="External"/><Relationship Id="rId2" Type="http://schemas.openxmlformats.org/officeDocument/2006/relationships/hyperlink" Target="http://www.claircity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6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39552" y="3867894"/>
            <a:ext cx="7992690" cy="288032"/>
          </a:xfrm>
        </p:spPr>
        <p:txBody>
          <a:bodyPr/>
          <a:lstStyle/>
          <a:p>
            <a:r>
              <a:rPr lang="nl-NL" dirty="0" smtClean="0"/>
              <a:t>Olav ten Bosch</a:t>
            </a:r>
          </a:p>
          <a:p>
            <a:r>
              <a:rPr lang="nl-NL" dirty="0" smtClean="0"/>
              <a:t>NTTS, Brussels, 2019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ClairCity: official statistics as an enabler in a citizen-led European air quality project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39552" y="2859782"/>
            <a:ext cx="7992690" cy="792088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Statistics</a:t>
            </a:r>
            <a:r>
              <a:rPr lang="nl-NL" dirty="0" smtClean="0"/>
              <a:t> Netherlands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7494"/>
            <a:ext cx="1528192" cy="139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39552" y="4659982"/>
            <a:ext cx="7707313" cy="420687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350" dirty="0"/>
              <a:t>This project has received funding from the European Union’s Horizon 2020 research and innovation programme under grant agreement No. 689289.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8" y="4751040"/>
            <a:ext cx="452879" cy="3026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7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87574"/>
            <a:ext cx="8208912" cy="39604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Based</a:t>
            </a:r>
            <a:r>
              <a:rPr lang="nl-NL" dirty="0" smtClean="0"/>
              <a:t> on: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nl-NL" sz="2000" spc="40" dirty="0" err="1" smtClean="0">
                <a:solidFill>
                  <a:srgbClr val="271D6C"/>
                </a:solidFill>
                <a:latin typeface="Calibri" pitchFamily="34" charset="0"/>
              </a:rPr>
              <a:t>Scenarios</a:t>
            </a:r>
            <a:r>
              <a:rPr lang="nl-NL" sz="2000" spc="40" dirty="0" smtClean="0">
                <a:solidFill>
                  <a:srgbClr val="271D6C"/>
                </a:solidFill>
                <a:latin typeface="Calibri" pitchFamily="34" charset="0"/>
              </a:rPr>
              <a:t>: business as </a:t>
            </a:r>
            <a:r>
              <a:rPr lang="nl-NL" sz="2000" spc="40" dirty="0" err="1" smtClean="0">
                <a:solidFill>
                  <a:srgbClr val="271D6C"/>
                </a:solidFill>
                <a:latin typeface="Calibri" pitchFamily="34" charset="0"/>
              </a:rPr>
              <a:t>usual</a:t>
            </a:r>
            <a:r>
              <a:rPr lang="nl-NL" sz="2000" spc="40" dirty="0" smtClean="0">
                <a:solidFill>
                  <a:srgbClr val="271D6C"/>
                </a:solidFill>
                <a:latin typeface="Calibri" pitchFamily="34" charset="0"/>
              </a:rPr>
              <a:t> (BAU) </a:t>
            </a:r>
            <a:r>
              <a:rPr lang="nl-NL" sz="2000" spc="40" dirty="0" err="1" smtClean="0">
                <a:solidFill>
                  <a:srgbClr val="271D6C"/>
                </a:solidFill>
                <a:latin typeface="Calibri" pitchFamily="34" charset="0"/>
              </a:rPr>
              <a:t>and</a:t>
            </a:r>
            <a:r>
              <a:rPr lang="nl-NL" sz="2000" spc="40" dirty="0" smtClean="0">
                <a:solidFill>
                  <a:srgbClr val="271D6C"/>
                </a:solidFill>
                <a:latin typeface="Calibri" pitchFamily="34" charset="0"/>
              </a:rPr>
              <a:t> 3 </a:t>
            </a:r>
            <a:r>
              <a:rPr lang="nl-NL" sz="2000" spc="40" dirty="0" err="1" smtClean="0">
                <a:solidFill>
                  <a:srgbClr val="271D6C"/>
                </a:solidFill>
                <a:latin typeface="Calibri" pitchFamily="34" charset="0"/>
              </a:rPr>
              <a:t>alternatives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Examples</a:t>
            </a:r>
            <a:r>
              <a:rPr lang="nl-NL" dirty="0" smtClean="0"/>
              <a:t>: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nl-NL" sz="2000" spc="40" dirty="0" smtClean="0">
                <a:solidFill>
                  <a:srgbClr val="271D6C"/>
                </a:solidFill>
                <a:latin typeface="Calibri" pitchFamily="34" charset="0"/>
              </a:rPr>
              <a:t>Amsterdam</a:t>
            </a:r>
            <a:r>
              <a:rPr lang="nl-NL" sz="2000" spc="40" dirty="0" smtClean="0">
                <a:solidFill>
                  <a:srgbClr val="271D6C"/>
                </a:solidFill>
                <a:latin typeface="Calibri" pitchFamily="34" charset="0"/>
              </a:rPr>
              <a:t>: continue </a:t>
            </a:r>
            <a:r>
              <a:rPr lang="nl-NL" sz="2000" spc="40" dirty="0" err="1" smtClean="0">
                <a:solidFill>
                  <a:srgbClr val="271D6C"/>
                </a:solidFill>
                <a:latin typeface="Calibri" pitchFamily="34" charset="0"/>
              </a:rPr>
              <a:t>the</a:t>
            </a:r>
            <a:r>
              <a:rPr lang="nl-NL" sz="20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policy to restrict </a:t>
            </a:r>
            <a:r>
              <a:rPr lang="en-US" sz="2000" b="1" i="1" spc="40" dirty="0">
                <a:solidFill>
                  <a:srgbClr val="271D6C"/>
                </a:solidFill>
                <a:latin typeface="Calibri" pitchFamily="34" charset="0"/>
              </a:rPr>
              <a:t>heavy traffic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and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stimulate </a:t>
            </a:r>
            <a:r>
              <a:rPr lang="en-US" sz="2000" b="1" i="1" spc="40" dirty="0">
                <a:solidFill>
                  <a:srgbClr val="271D6C"/>
                </a:solidFill>
                <a:latin typeface="Calibri" pitchFamily="34" charset="0"/>
              </a:rPr>
              <a:t>renewable </a:t>
            </a:r>
            <a:r>
              <a:rPr lang="en-US" sz="2000" b="1" i="1" spc="40" dirty="0" smtClean="0">
                <a:solidFill>
                  <a:srgbClr val="271D6C"/>
                </a:solidFill>
                <a:latin typeface="Calibri" pitchFamily="34" charset="0"/>
              </a:rPr>
              <a:t>energy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Sosnowiec: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Economic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restructuring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from </a:t>
            </a:r>
            <a:r>
              <a:rPr lang="en-US" sz="2000" b="1" i="1" spc="40" dirty="0">
                <a:solidFill>
                  <a:srgbClr val="271D6C"/>
                </a:solidFill>
                <a:latin typeface="Calibri" pitchFamily="34" charset="0"/>
              </a:rPr>
              <a:t>coal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 and </a:t>
            </a:r>
            <a:r>
              <a:rPr lang="en-US" sz="2000" b="1" i="1" spc="40" dirty="0">
                <a:solidFill>
                  <a:srgbClr val="271D6C"/>
                </a:solidFill>
                <a:latin typeface="Calibri" pitchFamily="34" charset="0"/>
              </a:rPr>
              <a:t>heavy </a:t>
            </a:r>
            <a:r>
              <a:rPr lang="en-US" sz="2000" b="1" i="1" spc="40" dirty="0" smtClean="0">
                <a:solidFill>
                  <a:srgbClr val="271D6C"/>
                </a:solidFill>
                <a:latin typeface="Calibri" pitchFamily="34" charset="0"/>
              </a:rPr>
              <a:t>industry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. Raise awareness on </a:t>
            </a:r>
            <a:r>
              <a:rPr lang="en-US" sz="2000" b="1" i="1" spc="40" dirty="0" smtClean="0">
                <a:solidFill>
                  <a:srgbClr val="271D6C"/>
                </a:solidFill>
                <a:latin typeface="Calibri" pitchFamily="34" charset="0"/>
              </a:rPr>
              <a:t>winter smog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Ljubljana: situated in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a </a:t>
            </a:r>
            <a:r>
              <a:rPr lang="en-US" sz="2000" b="1" i="1" spc="40" dirty="0">
                <a:solidFill>
                  <a:srgbClr val="271D6C"/>
                </a:solidFill>
                <a:latin typeface="Calibri" pitchFamily="34" charset="0"/>
              </a:rPr>
              <a:t>basin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with negative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influence on air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pollution.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Air pollution from </a:t>
            </a:r>
            <a:r>
              <a:rPr lang="en-US" sz="2000" b="1" i="1" spc="40" dirty="0">
                <a:solidFill>
                  <a:srgbClr val="271D6C"/>
                </a:solidFill>
                <a:latin typeface="Calibri" pitchFamily="34" charset="0"/>
              </a:rPr>
              <a:t>transport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 is a major problem.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Has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an active policy towards climate improvement.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Citizen’s </a:t>
            </a:r>
            <a:r>
              <a:rPr lang="en-US" sz="2000" spc="40" dirty="0">
                <a:solidFill>
                  <a:srgbClr val="271D6C"/>
                </a:solidFill>
                <a:latin typeface="Calibri" pitchFamily="34" charset="0"/>
              </a:rPr>
              <a:t>engagement is </a:t>
            </a:r>
            <a:r>
              <a:rPr lang="en-US" sz="2000" spc="40" dirty="0" smtClean="0">
                <a:solidFill>
                  <a:srgbClr val="271D6C"/>
                </a:solidFill>
                <a:latin typeface="Calibri" pitchFamily="34" charset="0"/>
              </a:rPr>
              <a:t>already promoted.</a:t>
            </a:r>
            <a:endParaRPr lang="nl-NL" sz="2000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City policy packages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15566"/>
            <a:ext cx="7776864" cy="388843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 smtClean="0"/>
              <a:t>Projects</a:t>
            </a:r>
            <a:r>
              <a:rPr lang="nl-NL" sz="1800" dirty="0" smtClean="0"/>
              <a:t> </a:t>
            </a:r>
            <a:r>
              <a:rPr lang="nl-NL" sz="1800" dirty="0" err="1" smtClean="0"/>
              <a:t>such</a:t>
            </a:r>
            <a:r>
              <a:rPr lang="nl-NL" sz="1800" dirty="0" smtClean="0"/>
              <a:t> as ClairCity have a </a:t>
            </a:r>
            <a:r>
              <a:rPr lang="nl-NL" sz="1800" b="1" i="1" dirty="0" smtClean="0"/>
              <a:t>heavy </a:t>
            </a:r>
            <a:r>
              <a:rPr lang="nl-NL" sz="1800" dirty="0" err="1" smtClean="0"/>
              <a:t>and</a:t>
            </a:r>
            <a:r>
              <a:rPr lang="nl-NL" sz="1800" b="1" i="1" dirty="0" smtClean="0"/>
              <a:t> diverse </a:t>
            </a:r>
            <a:r>
              <a:rPr lang="nl-NL" sz="1800" dirty="0" smtClean="0"/>
              <a:t>data </a:t>
            </a:r>
            <a:r>
              <a:rPr lang="nl-NL" sz="1800" dirty="0" err="1" smtClean="0"/>
              <a:t>demand</a:t>
            </a: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 smtClean="0"/>
              <a:t>NSIs</a:t>
            </a:r>
            <a:r>
              <a:rPr lang="nl-NL" sz="1800" dirty="0" smtClean="0"/>
              <a:t>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b="1" i="1" dirty="0" smtClean="0"/>
              <a:t>help</a:t>
            </a:r>
            <a:r>
              <a:rPr lang="nl-NL" sz="18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b="1" i="1" spc="40" dirty="0" err="1" smtClean="0">
                <a:solidFill>
                  <a:srgbClr val="271D6C"/>
                </a:solidFill>
                <a:latin typeface="Calibri" pitchFamily="34" charset="0"/>
              </a:rPr>
              <a:t>Advice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on data 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management, metadata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standards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, d</a:t>
            </a:r>
            <a:r>
              <a:rPr lang="en-US" sz="1800" spc="40" dirty="0" err="1" smtClean="0">
                <a:solidFill>
                  <a:srgbClr val="271D6C"/>
                </a:solidFill>
                <a:latin typeface="Calibri" pitchFamily="34" charset="0"/>
              </a:rPr>
              <a:t>ata</a:t>
            </a:r>
            <a:r>
              <a:rPr lang="en-US" sz="1800" spc="40" dirty="0" smtClean="0">
                <a:solidFill>
                  <a:srgbClr val="271D6C"/>
                </a:solidFill>
                <a:latin typeface="Calibri" pitchFamily="34" charset="0"/>
              </a:rPr>
              <a:t> linking</a:t>
            </a:r>
            <a:r>
              <a:rPr lang="en-US" sz="1800" spc="40" dirty="0">
                <a:solidFill>
                  <a:srgbClr val="271D6C"/>
                </a:solidFill>
                <a:latin typeface="Calibri" pitchFamily="34" charset="0"/>
              </a:rPr>
              <a:t>, version </a:t>
            </a:r>
            <a:r>
              <a:rPr lang="en-US" sz="1800" spc="40" dirty="0" smtClean="0">
                <a:solidFill>
                  <a:srgbClr val="271D6C"/>
                </a:solidFill>
                <a:latin typeface="Calibri" pitchFamily="34" charset="0"/>
              </a:rPr>
              <a:t>management, </a:t>
            </a:r>
            <a:r>
              <a:rPr lang="en-US" sz="1800" spc="40" dirty="0">
                <a:solidFill>
                  <a:srgbClr val="271D6C"/>
                </a:solidFill>
                <a:latin typeface="Calibri" pitchFamily="34" charset="0"/>
              </a:rPr>
              <a:t>open </a:t>
            </a:r>
            <a:r>
              <a:rPr lang="en-US" sz="1800" spc="40" dirty="0" smtClean="0">
                <a:solidFill>
                  <a:srgbClr val="271D6C"/>
                </a:solidFill>
                <a:latin typeface="Calibri" pitchFamily="34" charset="0"/>
              </a:rPr>
              <a:t>data standards, statistical disclosure control, API’s</a:t>
            </a:r>
            <a:r>
              <a:rPr lang="en-US" sz="1800" spc="40" dirty="0">
                <a:solidFill>
                  <a:srgbClr val="271D6C"/>
                </a:solidFill>
                <a:latin typeface="Calibri" pitchFamily="34" charset="0"/>
              </a:rPr>
              <a:t>, </a:t>
            </a:r>
            <a:r>
              <a:rPr lang="en-US" sz="1800" spc="40" dirty="0" smtClean="0">
                <a:solidFill>
                  <a:srgbClr val="271D6C"/>
                </a:solidFill>
                <a:latin typeface="Calibri" pitchFamily="34" charset="0"/>
              </a:rPr>
              <a:t>visualization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Make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available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b="1" i="1" spc="40" dirty="0" err="1" smtClean="0">
                <a:solidFill>
                  <a:srgbClr val="271D6C"/>
                </a:solidFill>
                <a:latin typeface="Calibri" pitchFamily="34" charset="0"/>
              </a:rPr>
              <a:t>instruments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used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internally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for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wider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communities</a:t>
            </a:r>
            <a:endParaRPr lang="nl-NL" sz="18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 smtClean="0"/>
              <a:t>NSIs</a:t>
            </a:r>
            <a:r>
              <a:rPr lang="nl-NL" sz="1800" dirty="0" smtClean="0"/>
              <a:t>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b="1" i="1" dirty="0" err="1" smtClean="0"/>
              <a:t>learn</a:t>
            </a:r>
            <a:r>
              <a:rPr lang="nl-NL" sz="18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Data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use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in </a:t>
            </a:r>
            <a:r>
              <a:rPr lang="nl-NL" sz="1800" b="1" i="1" spc="40" dirty="0" err="1" smtClean="0">
                <a:solidFill>
                  <a:srgbClr val="271D6C"/>
                </a:solidFill>
                <a:latin typeface="Calibri" pitchFamily="34" charset="0"/>
              </a:rPr>
              <a:t>practice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: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what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official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statistics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data </a:t>
            </a:r>
            <a:r>
              <a:rPr lang="nl-NL" sz="1800" spc="40" dirty="0">
                <a:solidFill>
                  <a:srgbClr val="271D6C"/>
                </a:solidFill>
                <a:latin typeface="Calibri" pitchFamily="34" charset="0"/>
              </a:rPr>
              <a:t>is </a:t>
            </a:r>
            <a:r>
              <a:rPr lang="nl-NL" sz="1800" spc="40" dirty="0" err="1">
                <a:solidFill>
                  <a:srgbClr val="271D6C"/>
                </a:solidFill>
                <a:latin typeface="Calibri" pitchFamily="34" charset="0"/>
              </a:rPr>
              <a:t>actually</a:t>
            </a:r>
            <a:r>
              <a:rPr lang="nl-NL" sz="1800" spc="40" dirty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needed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? 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How is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it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used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? How do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researchers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work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with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it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Can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we </a:t>
            </a:r>
            <a:r>
              <a:rPr lang="nl-NL" sz="1800" b="1" i="1" spc="40" dirty="0" smtClean="0">
                <a:solidFill>
                  <a:srgbClr val="271D6C"/>
                </a:solidFill>
                <a:latin typeface="Calibri" pitchFamily="34" charset="0"/>
              </a:rPr>
              <a:t>re-</a:t>
            </a:r>
            <a:r>
              <a:rPr lang="nl-NL" sz="1800" b="1" i="1" spc="40" dirty="0" err="1" smtClean="0">
                <a:solidFill>
                  <a:srgbClr val="271D6C"/>
                </a:solidFill>
                <a:latin typeface="Calibri" pitchFamily="34" charset="0"/>
              </a:rPr>
              <a:t>use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some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of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the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ClairCity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instruments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 in official </a:t>
            </a:r>
            <a:r>
              <a:rPr lang="nl-NL" sz="1800" spc="40" dirty="0" err="1" smtClean="0">
                <a:solidFill>
                  <a:srgbClr val="271D6C"/>
                </a:solidFill>
                <a:latin typeface="Calibri" pitchFamily="34" charset="0"/>
              </a:rPr>
              <a:t>statistics</a:t>
            </a:r>
            <a:r>
              <a:rPr lang="nl-NL" sz="1800" spc="40" dirty="0" smtClean="0">
                <a:solidFill>
                  <a:srgbClr val="271D6C"/>
                </a:solidFill>
                <a:latin typeface="Calibri" pitchFamily="34" charset="0"/>
              </a:rPr>
              <a:t>?</a:t>
            </a:r>
            <a:endParaRPr lang="nl-NL" sz="1800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role</a:t>
            </a:r>
            <a:r>
              <a:rPr lang="nl-NL" dirty="0" smtClean="0"/>
              <a:t> of official </a:t>
            </a:r>
            <a:r>
              <a:rPr lang="nl-NL" dirty="0" err="1" smtClean="0"/>
              <a:t>statistics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15566"/>
            <a:ext cx="7776864" cy="16831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Dotmaps</a:t>
            </a:r>
            <a:r>
              <a:rPr lang="en-US" dirty="0"/>
              <a:t> are </a:t>
            </a:r>
            <a:r>
              <a:rPr lang="en-US" b="1" i="1" dirty="0"/>
              <a:t>statistically safe </a:t>
            </a:r>
            <a:r>
              <a:rPr lang="en-US" dirty="0"/>
              <a:t>population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shows both </a:t>
            </a:r>
            <a:r>
              <a:rPr lang="en-US" b="1" i="1" dirty="0"/>
              <a:t>distribution</a:t>
            </a:r>
            <a:r>
              <a:rPr lang="en-US" dirty="0"/>
              <a:t> and </a:t>
            </a:r>
            <a:r>
              <a:rPr lang="en-US" b="1" i="1" dirty="0"/>
              <a:t>composition</a:t>
            </a:r>
            <a:r>
              <a:rPr lang="en-US" dirty="0"/>
              <a:t> of a </a:t>
            </a:r>
            <a:r>
              <a:rPr lang="en-US" dirty="0" smtClean="0"/>
              <a:t>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spc="40" dirty="0">
                <a:solidFill>
                  <a:srgbClr val="271D6C"/>
                </a:solidFill>
                <a:latin typeface="Calibri" pitchFamily="34" charset="0"/>
              </a:rPr>
              <a:t>One colored dot represents one 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spc="40" dirty="0">
                <a:solidFill>
                  <a:srgbClr val="271D6C"/>
                </a:solidFill>
                <a:latin typeface="Calibri" pitchFamily="34" charset="0"/>
              </a:rPr>
              <a:t>To protect privacy, dots are distributed randomly per </a:t>
            </a:r>
            <a:r>
              <a:rPr lang="en-US" sz="2200" spc="40" dirty="0" err="1" smtClean="0">
                <a:solidFill>
                  <a:srgbClr val="271D6C"/>
                </a:solidFill>
                <a:latin typeface="Calibri" pitchFamily="34" charset="0"/>
              </a:rPr>
              <a:t>neighbourhood</a:t>
            </a:r>
            <a:endParaRPr lang="en-US" sz="2200" spc="40" dirty="0" smtClean="0">
              <a:solidFill>
                <a:srgbClr val="271D6C"/>
              </a:solidFill>
              <a:latin typeface="Calibri" pitchFamily="34" charset="0"/>
            </a:endParaRP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Baseline </a:t>
            </a:r>
            <a:r>
              <a:rPr lang="nl-NL" dirty="0" err="1" smtClean="0"/>
              <a:t>evidence</a:t>
            </a:r>
            <a:r>
              <a:rPr lang="nl-NL" dirty="0" smtClean="0"/>
              <a:t>: </a:t>
            </a:r>
            <a:r>
              <a:rPr lang="nl-NL" dirty="0" err="1" smtClean="0"/>
              <a:t>urban</a:t>
            </a:r>
            <a:r>
              <a:rPr lang="nl-NL" dirty="0" smtClean="0"/>
              <a:t> module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" y="2427734"/>
            <a:ext cx="8814023" cy="56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5212" y="4527029"/>
            <a:ext cx="7776864" cy="648072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hlinkClick r:id="rId4"/>
              </a:rPr>
              <a:t>https://claircitydata.cbs.nl/dotmaps/amsterdam_v2</a:t>
            </a: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582769" cy="49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5212" y="4527029"/>
            <a:ext cx="7776864" cy="648072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hlinkClick r:id="rId3"/>
              </a:rPr>
              <a:t>https://claircitydata.cbs.nl/dotmaps/amsterdam_v2</a:t>
            </a: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7854"/>
            <a:ext cx="194580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3795886"/>
            <a:ext cx="7776864" cy="1440160"/>
          </a:xfrm>
        </p:spPr>
        <p:txBody>
          <a:bodyPr/>
          <a:lstStyle/>
          <a:p>
            <a:endParaRPr lang="nl-NL" dirty="0" smtClean="0">
              <a:hlinkClick r:id="rId3"/>
            </a:endParaRPr>
          </a:p>
          <a:p>
            <a:r>
              <a:rPr lang="nl-NL" dirty="0" smtClean="0">
                <a:hlinkClick r:id="rId3"/>
              </a:rPr>
              <a:t>www.claircity.eu/get-involved/our-game/</a:t>
            </a:r>
            <a:r>
              <a:rPr lang="nl-NL" dirty="0" smtClean="0"/>
              <a:t> </a:t>
            </a:r>
          </a:p>
          <a:p>
            <a:r>
              <a:rPr lang="nl-NL" dirty="0" smtClean="0">
                <a:hlinkClick r:id="rId4"/>
              </a:rPr>
              <a:t>www.claircity.eu/amsterdam/get-involved/our-game/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Gamification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15566"/>
            <a:ext cx="5218484" cy="33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054">
            <a:off x="5970824" y="1811994"/>
            <a:ext cx="3067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37">
            <a:off x="5940822" y="2867469"/>
            <a:ext cx="3076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078">
            <a:off x="6222133" y="928277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6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1059582"/>
            <a:ext cx="8208912" cy="388843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i="1" dirty="0" smtClean="0"/>
              <a:t>Air </a:t>
            </a:r>
            <a:r>
              <a:rPr lang="en-US" b="1" i="1" dirty="0"/>
              <a:t>quality </a:t>
            </a:r>
            <a:r>
              <a:rPr lang="en-US" dirty="0" smtClean="0"/>
              <a:t>needs to be improved further in the EU, especially in </a:t>
            </a:r>
            <a:r>
              <a:rPr lang="en-US" b="1" i="1" dirty="0" smtClean="0"/>
              <a:t>cities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the ClairCity project 16 organizations with mixed expertise developed detailed </a:t>
            </a:r>
            <a:r>
              <a:rPr lang="en-US" b="1" i="1" dirty="0" smtClean="0"/>
              <a:t>models</a:t>
            </a:r>
            <a:r>
              <a:rPr lang="en-US" dirty="0" smtClean="0"/>
              <a:t> and </a:t>
            </a:r>
            <a:r>
              <a:rPr lang="en-US" b="1" i="1" dirty="0" smtClean="0"/>
              <a:t>scenarios</a:t>
            </a:r>
            <a:r>
              <a:rPr lang="en-US" dirty="0" smtClean="0"/>
              <a:t> for clean air in 6 European cities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i="1" dirty="0" smtClean="0"/>
              <a:t>Partnerships </a:t>
            </a:r>
            <a:r>
              <a:rPr lang="en-US" dirty="0" smtClean="0"/>
              <a:t>are crucial for this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NSIs can </a:t>
            </a:r>
            <a:r>
              <a:rPr lang="en-US" b="1" i="1" dirty="0" smtClean="0"/>
              <a:t>help</a:t>
            </a:r>
            <a:r>
              <a:rPr lang="en-US" dirty="0" smtClean="0"/>
              <a:t> but also </a:t>
            </a:r>
            <a:r>
              <a:rPr lang="en-US" b="1" i="1" dirty="0" smtClean="0"/>
              <a:t>learn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b="1" i="1" spc="40" dirty="0" err="1" smtClean="0">
                <a:solidFill>
                  <a:srgbClr val="271D6C"/>
                </a:solidFill>
                <a:latin typeface="Calibri" pitchFamily="34" charset="0"/>
              </a:rPr>
              <a:t>Advice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on data 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management, metadata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guidelines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and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statistical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concepts</a:t>
            </a:r>
            <a:endParaRPr lang="en-US" sz="24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make 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available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b="1" i="1" spc="40" dirty="0" err="1" smtClean="0">
                <a:solidFill>
                  <a:srgbClr val="271D6C"/>
                </a:solidFill>
                <a:latin typeface="Calibri" pitchFamily="34" charset="0"/>
              </a:rPr>
              <a:t>instruments</a:t>
            </a:r>
            <a:r>
              <a:rPr lang="nl-NL" sz="2400" b="1" i="1" spc="40" dirty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such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as a </a:t>
            </a:r>
            <a:r>
              <a:rPr lang="nl-NL" sz="2400" b="1" i="1" spc="40" dirty="0" smtClean="0">
                <a:solidFill>
                  <a:srgbClr val="271D6C"/>
                </a:solidFill>
                <a:latin typeface="Calibri" pitchFamily="34" charset="0"/>
              </a:rPr>
              <a:t>data portal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and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b="1" i="1" spc="40" dirty="0" err="1" smtClean="0">
                <a:solidFill>
                  <a:srgbClr val="271D6C"/>
                </a:solidFill>
                <a:latin typeface="Calibri" pitchFamily="34" charset="0"/>
              </a:rPr>
              <a:t>visualization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knowledge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and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tools</a:t>
            </a:r>
            <a:endParaRPr lang="nl-NL" sz="24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spc="40" dirty="0" smtClean="0">
                <a:solidFill>
                  <a:srgbClr val="271D6C"/>
                </a:solidFill>
                <a:latin typeface="Calibri" pitchFamily="34" charset="0"/>
              </a:rPr>
              <a:t>Learn on the actual </a:t>
            </a:r>
            <a:r>
              <a:rPr lang="en-US" sz="2400" b="1" i="1" spc="40" dirty="0" smtClean="0">
                <a:solidFill>
                  <a:srgbClr val="271D6C"/>
                </a:solidFill>
                <a:latin typeface="Calibri" pitchFamily="34" charset="0"/>
              </a:rPr>
              <a:t>use </a:t>
            </a:r>
            <a:r>
              <a:rPr lang="en-US" sz="2400" spc="40" dirty="0">
                <a:solidFill>
                  <a:srgbClr val="271D6C"/>
                </a:solidFill>
                <a:latin typeface="Calibri" pitchFamily="34" charset="0"/>
              </a:rPr>
              <a:t>and </a:t>
            </a:r>
            <a:r>
              <a:rPr lang="en-US" sz="2400" b="1" i="1" spc="40" dirty="0" smtClean="0">
                <a:solidFill>
                  <a:srgbClr val="271D6C"/>
                </a:solidFill>
                <a:latin typeface="Calibri" pitchFamily="34" charset="0"/>
              </a:rPr>
              <a:t>demands</a:t>
            </a:r>
            <a:r>
              <a:rPr lang="en-US" sz="2400" spc="40" dirty="0" smtClean="0">
                <a:solidFill>
                  <a:srgbClr val="271D6C"/>
                </a:solidFill>
                <a:latin typeface="Calibri" pitchFamily="34" charset="0"/>
              </a:rPr>
              <a:t> of official statistics from research projects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re-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use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some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of 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the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concepts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used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such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as 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tools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for</a:t>
            </a:r>
            <a:r>
              <a:rPr lang="nl-NL" sz="2400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en-US" sz="2400" spc="40" dirty="0" smtClean="0">
                <a:solidFill>
                  <a:srgbClr val="271D6C"/>
                </a:solidFill>
                <a:latin typeface="Calibri" pitchFamily="34" charset="0"/>
              </a:rPr>
              <a:t>citizen engagement</a:t>
            </a:r>
            <a:r>
              <a:rPr lang="en-US" sz="2400" b="1" i="1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en-US" sz="2400" spc="40" dirty="0" smtClean="0">
                <a:solidFill>
                  <a:srgbClr val="271D6C"/>
                </a:solidFill>
                <a:latin typeface="Calibri" pitchFamily="34" charset="0"/>
              </a:rPr>
              <a:t>and </a:t>
            </a:r>
            <a:r>
              <a:rPr lang="en-US" sz="2400" b="1" i="1" spc="40" dirty="0" smtClean="0">
                <a:solidFill>
                  <a:srgbClr val="271D6C"/>
                </a:solidFill>
                <a:latin typeface="Calibri" pitchFamily="34" charset="0"/>
              </a:rPr>
              <a:t>gamification</a:t>
            </a:r>
            <a:endParaRPr lang="en-US" sz="2400" b="1" i="1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Wrap</a:t>
            </a:r>
            <a:r>
              <a:rPr lang="nl-NL" dirty="0" smtClean="0"/>
              <a:t> up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9" name="Rechthoek 8"/>
          <p:cNvSpPr/>
          <p:nvPr/>
        </p:nvSpPr>
        <p:spPr>
          <a:xfrm>
            <a:off x="25647" y="4917585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701205" y="26749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2"/>
          <p:cNvSpPr txBox="1"/>
          <p:nvPr/>
        </p:nvSpPr>
        <p:spPr>
          <a:xfrm>
            <a:off x="3233494" y="565393"/>
            <a:ext cx="2677015" cy="323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000000"/>
                </a:solidFill>
                <a:hlinkClick r:id="rId2"/>
              </a:rPr>
              <a:t>www.claircity.eu</a:t>
            </a:r>
            <a:endParaRPr lang="en-GB" sz="2800" b="1" dirty="0">
              <a:solidFill>
                <a:srgbClr val="000000"/>
              </a:solidFill>
            </a:endParaRPr>
          </a:p>
          <a:p>
            <a:pPr algn="ctr"/>
            <a:r>
              <a:rPr lang="en-GB" sz="2800" b="1" dirty="0">
                <a:solidFill>
                  <a:srgbClr val="000000"/>
                </a:solidFill>
              </a:rPr>
              <a:t>@</a:t>
            </a:r>
            <a:r>
              <a:rPr lang="en-GB" sz="2800" b="1" dirty="0" err="1">
                <a:solidFill>
                  <a:srgbClr val="000000"/>
                </a:solidFill>
              </a:rPr>
              <a:t>claircity</a:t>
            </a:r>
            <a:endParaRPr lang="en-GB" sz="2800" b="1" dirty="0">
              <a:solidFill>
                <a:srgbClr val="000000"/>
              </a:solidFill>
            </a:endParaRPr>
          </a:p>
          <a:p>
            <a:pPr algn="ctr"/>
            <a:endParaRPr lang="en-GB" sz="2800" b="1" dirty="0" smtClean="0">
              <a:solidFill>
                <a:srgbClr val="000000"/>
              </a:solidFill>
            </a:endParaRPr>
          </a:p>
          <a:p>
            <a:pPr algn="ctr"/>
            <a:endParaRPr lang="en-GB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Questions?</a:t>
            </a:r>
            <a:endParaRPr lang="en-GB" sz="2800" b="1" dirty="0" smtClean="0">
              <a:solidFill>
                <a:srgbClr val="000000"/>
              </a:solidFill>
              <a:hlinkClick r:id="rId2"/>
            </a:endParaRPr>
          </a:p>
          <a:p>
            <a:pPr algn="ctr"/>
            <a:endParaRPr lang="en-GB" sz="1600" b="1" dirty="0" smtClean="0">
              <a:solidFill>
                <a:srgbClr val="000000"/>
              </a:solidFill>
            </a:endParaRPr>
          </a:p>
          <a:p>
            <a:pPr algn="ctr"/>
            <a:endParaRPr lang="en-GB" sz="1600" b="1" dirty="0">
              <a:solidFill>
                <a:srgbClr val="00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0000"/>
                </a:solidFill>
              </a:rPr>
              <a:t>Olav ten Bosch</a:t>
            </a:r>
          </a:p>
          <a:p>
            <a:pPr algn="ctr"/>
            <a:r>
              <a:rPr lang="en-GB" sz="1600" b="1" dirty="0" smtClean="0">
                <a:solidFill>
                  <a:srgbClr val="000000"/>
                </a:solidFill>
                <a:hlinkClick r:id="rId3"/>
              </a:rPr>
              <a:t>o.tenbosch@cbs.nl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825127" y="4659982"/>
            <a:ext cx="7707313" cy="420687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350" dirty="0"/>
              <a:t>This project has received funding from the European Union’s Horizon 2020 research and innovation programme under grant agreement No. 689289.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31990"/>
            <a:ext cx="513905" cy="3434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09463" y="3949759"/>
            <a:ext cx="749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/>
              <a:t>Thanks</a:t>
            </a:r>
            <a:r>
              <a:rPr lang="nl-NL" sz="1200" dirty="0" smtClean="0"/>
              <a:t> </a:t>
            </a:r>
            <a:r>
              <a:rPr lang="nl-NL" sz="1200" dirty="0" err="1" smtClean="0"/>
              <a:t>to</a:t>
            </a:r>
            <a:r>
              <a:rPr lang="nl-NL" sz="1200" dirty="0" smtClean="0"/>
              <a:t> </a:t>
            </a:r>
            <a:r>
              <a:rPr lang="nl-NL" sz="1200" dirty="0" err="1" smtClean="0"/>
              <a:t>colleagues</a:t>
            </a:r>
            <a:r>
              <a:rPr lang="nl-NL" sz="1200" dirty="0" smtClean="0"/>
              <a:t> </a:t>
            </a:r>
            <a:r>
              <a:rPr lang="nl-NL" sz="1200" dirty="0" err="1" smtClean="0"/>
              <a:t>from</a:t>
            </a:r>
            <a:r>
              <a:rPr lang="nl-NL" sz="1200" dirty="0"/>
              <a:t> </a:t>
            </a:r>
            <a:r>
              <a:rPr lang="nl-NL" sz="1200" dirty="0" smtClean="0"/>
              <a:t>:</a:t>
            </a:r>
          </a:p>
          <a:p>
            <a:r>
              <a:rPr lang="nl-NL" sz="1200" dirty="0" smtClean="0"/>
              <a:t>UWE (Bristol), DTU (Denmark), NILU (</a:t>
            </a:r>
            <a:r>
              <a:rPr lang="nl-NL" sz="1200" dirty="0"/>
              <a:t>Norway</a:t>
            </a:r>
            <a:r>
              <a:rPr lang="nl-NL" sz="1200" dirty="0" smtClean="0"/>
              <a:t>), PBL </a:t>
            </a:r>
            <a:r>
              <a:rPr lang="nl-NL" sz="1200" dirty="0"/>
              <a:t>(</a:t>
            </a:r>
            <a:r>
              <a:rPr lang="nl-NL" sz="1200" dirty="0" smtClean="0"/>
              <a:t>NL), REC (</a:t>
            </a:r>
            <a:r>
              <a:rPr lang="nl-NL" sz="1200" dirty="0"/>
              <a:t>Hungary</a:t>
            </a:r>
            <a:r>
              <a:rPr lang="nl-NL" sz="1200" dirty="0" smtClean="0"/>
              <a:t>), </a:t>
            </a:r>
            <a:r>
              <a:rPr lang="nl-NL" sz="1200" dirty="0" err="1" smtClean="0"/>
              <a:t>Techne</a:t>
            </a:r>
            <a:r>
              <a:rPr lang="nl-NL" sz="1200" dirty="0" smtClean="0"/>
              <a:t> (</a:t>
            </a:r>
            <a:r>
              <a:rPr lang="nl-NL" sz="1200" dirty="0"/>
              <a:t>Italy</a:t>
            </a:r>
            <a:r>
              <a:rPr lang="nl-NL" sz="1200" dirty="0" smtClean="0"/>
              <a:t>), TML (Leuven), </a:t>
            </a:r>
            <a:r>
              <a:rPr lang="nl-NL" sz="1200" dirty="0" err="1" smtClean="0"/>
              <a:t>Univ</a:t>
            </a:r>
            <a:r>
              <a:rPr lang="nl-NL" sz="1200" dirty="0" smtClean="0"/>
              <a:t>. </a:t>
            </a:r>
            <a:r>
              <a:rPr lang="nl-NL" sz="1200" dirty="0"/>
              <a:t>of Aveiro (Portugal</a:t>
            </a:r>
            <a:r>
              <a:rPr lang="nl-NL" sz="1200" dirty="0" smtClean="0"/>
              <a:t>), Trinomics (NL), </a:t>
            </a:r>
            <a:r>
              <a:rPr lang="nl-NL" sz="1200" dirty="0" err="1" smtClean="0"/>
              <a:t>Municipalities</a:t>
            </a:r>
            <a:r>
              <a:rPr lang="nl-NL" sz="1200" dirty="0" smtClean="0"/>
              <a:t> Amsterdam, Bristol, </a:t>
            </a:r>
            <a:r>
              <a:rPr lang="nl-NL" sz="1200" dirty="0"/>
              <a:t>Ljubljana </a:t>
            </a:r>
            <a:r>
              <a:rPr lang="nl-NL" sz="1200" dirty="0" smtClean="0"/>
              <a:t>, </a:t>
            </a:r>
            <a:r>
              <a:rPr lang="nl-NL" sz="1200" dirty="0" err="1"/>
              <a:t>Sosnowiec</a:t>
            </a:r>
            <a:r>
              <a:rPr lang="nl-NL" sz="1200" dirty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regions</a:t>
            </a:r>
            <a:r>
              <a:rPr lang="nl-NL" sz="1200" dirty="0" smtClean="0"/>
              <a:t> Aveiro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Liguria</a:t>
            </a:r>
            <a:endParaRPr lang="nl-NL" sz="12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9145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33843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ClairCity, an EU citizen-led air quality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approach: quantification, citizen engagement, scenario analysis, policy packages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role of official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Wrap up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Contents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9"/>
            <a:ext cx="3300586" cy="26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6402"/>
            <a:ext cx="1579810" cy="9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3989"/>
            <a:ext cx="3972644" cy="23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7614"/>
            <a:ext cx="4013648" cy="246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3688"/>
            <a:ext cx="1811660" cy="15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237"/>
            <a:ext cx="2895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771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7" y="1113681"/>
            <a:ext cx="828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3" y="742206"/>
            <a:ext cx="5886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/>
          <p:cNvPicPr/>
          <p:nvPr/>
        </p:nvPicPr>
        <p:blipFill>
          <a:blip r:embed="rId5"/>
          <a:stretch>
            <a:fillRect/>
          </a:stretch>
        </p:blipFill>
        <p:spPr>
          <a:xfrm>
            <a:off x="2707095" y="2274193"/>
            <a:ext cx="3109232" cy="828092"/>
          </a:xfrm>
          <a:prstGeom prst="rect">
            <a:avLst/>
          </a:prstGeom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1710"/>
            <a:ext cx="484219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" y="3652837"/>
            <a:ext cx="7585459" cy="100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3" y="1323231"/>
            <a:ext cx="7348099" cy="67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13545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EU H2020 project; 2016-2020; 6.7 </a:t>
            </a:r>
            <a:r>
              <a:rPr lang="en-US" dirty="0"/>
              <a:t>M</a:t>
            </a:r>
            <a:r>
              <a:rPr lang="en-US" dirty="0" smtClean="0"/>
              <a:t>illion Euro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9</a:t>
            </a:r>
            <a:r>
              <a:rPr lang="en-US" b="1" i="1" dirty="0" smtClean="0"/>
              <a:t> scientific </a:t>
            </a:r>
            <a:r>
              <a:rPr lang="en-US" b="1" i="1" dirty="0"/>
              <a:t>partners</a:t>
            </a:r>
            <a:r>
              <a:rPr lang="en-US" dirty="0"/>
              <a:t>, </a:t>
            </a:r>
            <a:r>
              <a:rPr lang="en-US" b="1" i="1" dirty="0"/>
              <a:t>6 </a:t>
            </a:r>
            <a:r>
              <a:rPr lang="en-US" b="1" i="1" dirty="0" smtClean="0"/>
              <a:t>cities </a:t>
            </a:r>
            <a:r>
              <a:rPr lang="en-US" dirty="0" smtClean="0"/>
              <a:t>and </a:t>
            </a:r>
            <a:r>
              <a:rPr lang="en-US" b="1" i="1" dirty="0" smtClean="0"/>
              <a:t>one </a:t>
            </a:r>
            <a:r>
              <a:rPr lang="en-US" dirty="0" smtClean="0"/>
              <a:t>National</a:t>
            </a:r>
            <a:r>
              <a:rPr lang="en-US" b="1" i="1" dirty="0" smtClean="0"/>
              <a:t> </a:t>
            </a:r>
            <a:r>
              <a:rPr lang="en-US" dirty="0" smtClean="0"/>
              <a:t>Statistical Institute (NSI)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ClairCity: </a:t>
            </a:r>
            <a:r>
              <a:rPr lang="en-US" sz="2400" dirty="0"/>
              <a:t>Citizen-Led Air pollution Reduction in </a:t>
            </a:r>
            <a:r>
              <a:rPr lang="en-US" sz="2400" dirty="0" smtClean="0"/>
              <a:t>Cities</a:t>
            </a:r>
            <a:endParaRPr lang="en-US" sz="2400" dirty="0"/>
          </a:p>
        </p:txBody>
      </p:sp>
      <p:pic>
        <p:nvPicPr>
          <p:cNvPr id="6" name="Picture 3" descr="C:\Users\Gebruiker\Desktop\Knip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5686"/>
            <a:ext cx="468052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2355726"/>
            <a:ext cx="4194471" cy="23762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Goal: to </a:t>
            </a:r>
            <a:r>
              <a:rPr lang="en-US" b="1" i="1" dirty="0" smtClean="0"/>
              <a:t>help</a:t>
            </a:r>
            <a:r>
              <a:rPr lang="en-US" dirty="0" smtClean="0"/>
              <a:t> cities </a:t>
            </a:r>
            <a:r>
              <a:rPr lang="en-US" b="1" i="1" dirty="0" smtClean="0"/>
              <a:t>decide</a:t>
            </a:r>
            <a:r>
              <a:rPr lang="en-US" dirty="0" smtClean="0"/>
              <a:t> on the best </a:t>
            </a:r>
            <a:r>
              <a:rPr lang="en-US" b="1" i="1" dirty="0" smtClean="0"/>
              <a:t>local</a:t>
            </a:r>
            <a:r>
              <a:rPr lang="en-US" dirty="0" smtClean="0"/>
              <a:t> </a:t>
            </a:r>
            <a:r>
              <a:rPr lang="en-US" b="1" i="1" dirty="0" smtClean="0"/>
              <a:t>clean air strategies </a:t>
            </a:r>
            <a:r>
              <a:rPr lang="en-US" dirty="0" smtClean="0"/>
              <a:t>based on detailed emission models and scenario analyses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5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467544" y="195486"/>
            <a:ext cx="7776864" cy="576064"/>
          </a:xfrm>
        </p:spPr>
        <p:txBody>
          <a:bodyPr/>
          <a:lstStyle/>
          <a:p>
            <a:r>
              <a:rPr lang="nl-NL" dirty="0" smtClean="0"/>
              <a:t>ClairCity approach</a:t>
            </a:r>
            <a:endParaRPr lang="nl-NL" dirty="0"/>
          </a:p>
        </p:txBody>
      </p:sp>
      <p:grpSp>
        <p:nvGrpSpPr>
          <p:cNvPr id="6" name="Group 27"/>
          <p:cNvGrpSpPr/>
          <p:nvPr/>
        </p:nvGrpSpPr>
        <p:grpSpPr>
          <a:xfrm>
            <a:off x="5224127" y="555526"/>
            <a:ext cx="2876265" cy="4453951"/>
            <a:chOff x="7326587" y="664149"/>
            <a:chExt cx="4688141" cy="5272355"/>
          </a:xfrm>
        </p:grpSpPr>
        <p:pic>
          <p:nvPicPr>
            <p:cNvPr id="25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1"/>
            <a:stretch/>
          </p:blipFill>
          <p:spPr>
            <a:xfrm>
              <a:off x="8281969" y="664149"/>
              <a:ext cx="2556166" cy="2141726"/>
            </a:xfrm>
            <a:prstGeom prst="rect">
              <a:avLst/>
            </a:prstGeom>
          </p:spPr>
        </p:pic>
        <p:pic>
          <p:nvPicPr>
            <p:cNvPr id="26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678" y="2805875"/>
              <a:ext cx="2756351" cy="2218698"/>
            </a:xfrm>
            <a:prstGeom prst="rect">
              <a:avLst/>
            </a:prstGeom>
          </p:spPr>
        </p:pic>
        <p:pic>
          <p:nvPicPr>
            <p:cNvPr id="27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326587" y="2335880"/>
              <a:ext cx="1741961" cy="1144325"/>
            </a:xfrm>
            <a:prstGeom prst="rect">
              <a:avLst/>
            </a:prstGeom>
          </p:spPr>
        </p:pic>
        <p:pic>
          <p:nvPicPr>
            <p:cNvPr id="28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78520" flipH="1" flipV="1">
              <a:off x="10259221" y="2474597"/>
              <a:ext cx="848561" cy="557435"/>
            </a:xfrm>
            <a:prstGeom prst="rect">
              <a:avLst/>
            </a:prstGeom>
          </p:spPr>
        </p:pic>
        <p:sp>
          <p:nvSpPr>
            <p:cNvPr id="29" name="TextBox 26"/>
            <p:cNvSpPr txBox="1"/>
            <p:nvPr/>
          </p:nvSpPr>
          <p:spPr>
            <a:xfrm>
              <a:off x="8609831" y="5013174"/>
              <a:ext cx="3404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b="1" kern="0" dirty="0">
                  <a:solidFill>
                    <a:srgbClr val="003F70"/>
                  </a:solidFill>
                </a:rPr>
                <a:t>Phase 3: Scenario analysis, results and dissemination</a:t>
              </a: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1892108" y="411510"/>
            <a:ext cx="3471979" cy="4566280"/>
            <a:chOff x="2282267" y="936274"/>
            <a:chExt cx="6031224" cy="5949109"/>
          </a:xfrm>
        </p:grpSpPr>
        <p:grpSp>
          <p:nvGrpSpPr>
            <p:cNvPr id="13" name="Group 12"/>
            <p:cNvGrpSpPr/>
            <p:nvPr/>
          </p:nvGrpSpPr>
          <p:grpSpPr>
            <a:xfrm>
              <a:off x="2282267" y="936274"/>
              <a:ext cx="6031224" cy="5949109"/>
              <a:chOff x="2282267" y="936274"/>
              <a:chExt cx="6031224" cy="5949109"/>
            </a:xfrm>
          </p:grpSpPr>
          <p:pic>
            <p:nvPicPr>
              <p:cNvPr id="15" name="Picture 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72"/>
              <a:stretch/>
            </p:blipFill>
            <p:spPr>
              <a:xfrm>
                <a:off x="5552991" y="5153416"/>
                <a:ext cx="2275821" cy="1196268"/>
              </a:xfrm>
              <a:prstGeom prst="rect">
                <a:avLst/>
              </a:prstGeom>
            </p:spPr>
          </p:pic>
          <p:pic>
            <p:nvPicPr>
              <p:cNvPr id="16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465" y="2411255"/>
                <a:ext cx="1489134" cy="1810512"/>
              </a:xfrm>
              <a:prstGeom prst="rect">
                <a:avLst/>
              </a:prstGeom>
            </p:spPr>
          </p:pic>
          <p:pic>
            <p:nvPicPr>
              <p:cNvPr id="17" name="Picture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849" y="1348625"/>
                <a:ext cx="1651297" cy="1289481"/>
              </a:xfrm>
              <a:prstGeom prst="rect">
                <a:avLst/>
              </a:prstGeom>
            </p:spPr>
          </p:pic>
          <p:pic>
            <p:nvPicPr>
              <p:cNvPr id="18" name="Picture 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626"/>
              <a:stretch/>
            </p:blipFill>
            <p:spPr>
              <a:xfrm>
                <a:off x="3625616" y="4838733"/>
                <a:ext cx="1676929" cy="1132038"/>
              </a:xfrm>
              <a:prstGeom prst="rect">
                <a:avLst/>
              </a:prstGeom>
            </p:spPr>
          </p:pic>
          <p:pic>
            <p:nvPicPr>
              <p:cNvPr id="19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821" y="936274"/>
                <a:ext cx="2026920" cy="1679448"/>
              </a:xfrm>
              <a:prstGeom prst="rect">
                <a:avLst/>
              </a:prstGeom>
            </p:spPr>
          </p:pic>
          <p:pic>
            <p:nvPicPr>
              <p:cNvPr id="20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319" y="2762473"/>
                <a:ext cx="1697226" cy="1520322"/>
              </a:xfrm>
              <a:prstGeom prst="rect">
                <a:avLst/>
              </a:prstGeom>
            </p:spPr>
          </p:pic>
          <p:pic>
            <p:nvPicPr>
              <p:cNvPr id="21" name="Picture 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0641" y="4052143"/>
                <a:ext cx="1705168" cy="946121"/>
              </a:xfrm>
              <a:prstGeom prst="rect">
                <a:avLst/>
              </a:prstGeom>
            </p:spPr>
          </p:pic>
          <p:pic>
            <p:nvPicPr>
              <p:cNvPr id="22" name="Picture 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61" t="5092" r="18727" b="7100"/>
              <a:stretch/>
            </p:blipFill>
            <p:spPr>
              <a:xfrm>
                <a:off x="6584389" y="3536117"/>
                <a:ext cx="1434746" cy="1461293"/>
              </a:xfrm>
              <a:prstGeom prst="rect">
                <a:avLst/>
              </a:prstGeom>
            </p:spPr>
          </p:pic>
          <p:sp>
            <p:nvSpPr>
              <p:cNvPr id="23" name="TextBox 25"/>
              <p:cNvSpPr txBox="1"/>
              <p:nvPr/>
            </p:nvSpPr>
            <p:spPr>
              <a:xfrm>
                <a:off x="3407700" y="6239052"/>
                <a:ext cx="4905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b="1" kern="0" dirty="0">
                    <a:solidFill>
                      <a:srgbClr val="003F70"/>
                    </a:solidFill>
                  </a:rPr>
                  <a:t>Phase 2: Citizen and stakeholder engagement</a:t>
                </a:r>
              </a:p>
            </p:txBody>
          </p:sp>
          <p:pic>
            <p:nvPicPr>
              <p:cNvPr id="24" name="Picture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282267" y="3147682"/>
                <a:ext cx="1141549" cy="749904"/>
              </a:xfrm>
              <a:prstGeom prst="rect">
                <a:avLst/>
              </a:prstGeom>
            </p:spPr>
          </p:pic>
        </p:grpSp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968" y="4032264"/>
              <a:ext cx="678678" cy="241091"/>
            </a:xfrm>
            <a:prstGeom prst="rect">
              <a:avLst/>
            </a:prstGeom>
          </p:spPr>
        </p:pic>
      </p:grpSp>
      <p:grpSp>
        <p:nvGrpSpPr>
          <p:cNvPr id="8" name="Group 11"/>
          <p:cNvGrpSpPr/>
          <p:nvPr/>
        </p:nvGrpSpPr>
        <p:grpSpPr>
          <a:xfrm>
            <a:off x="179513" y="893611"/>
            <a:ext cx="1944216" cy="4267772"/>
            <a:chOff x="-87300" y="1143198"/>
            <a:chExt cx="3260400" cy="5578978"/>
          </a:xfrm>
        </p:grpSpPr>
        <p:pic>
          <p:nvPicPr>
            <p:cNvPr id="9" name="Pictur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09" y="2645322"/>
              <a:ext cx="1852656" cy="1560131"/>
            </a:xfrm>
            <a:prstGeom prst="rect">
              <a:avLst/>
            </a:prstGeom>
          </p:spPr>
        </p:pic>
        <p:pic>
          <p:nvPicPr>
            <p:cNvPr id="10" name="Picture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80" y="1143198"/>
              <a:ext cx="2324666" cy="1494908"/>
            </a:xfrm>
            <a:prstGeom prst="rect">
              <a:avLst/>
            </a:prstGeom>
          </p:spPr>
        </p:pic>
        <p:sp>
          <p:nvSpPr>
            <p:cNvPr id="11" name="TextBox 24"/>
            <p:cNvSpPr txBox="1"/>
            <p:nvPr/>
          </p:nvSpPr>
          <p:spPr>
            <a:xfrm>
              <a:off x="-87300" y="5877270"/>
              <a:ext cx="3260400" cy="844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b="1" kern="0" dirty="0">
                  <a:solidFill>
                    <a:srgbClr val="003F70"/>
                  </a:solidFill>
                </a:rPr>
                <a:t>Phase </a:t>
              </a:r>
              <a:r>
                <a:rPr lang="en-GB" b="1" kern="0" dirty="0" smtClean="0">
                  <a:solidFill>
                    <a:srgbClr val="003F70"/>
                  </a:solidFill>
                </a:rPr>
                <a:t>1: Baseline evidence</a:t>
              </a:r>
              <a:endParaRPr lang="en-GB" b="1" kern="0" dirty="0">
                <a:solidFill>
                  <a:srgbClr val="003F70"/>
                </a:solidFill>
              </a:endParaRPr>
            </a:p>
          </p:txBody>
        </p:sp>
        <p:pic>
          <p:nvPicPr>
            <p:cNvPr id="12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42" y="4161314"/>
              <a:ext cx="2208727" cy="1741446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Baseline </a:t>
            </a:r>
            <a:r>
              <a:rPr lang="nl-NL" dirty="0" err="1" smtClean="0"/>
              <a:t>evidence</a:t>
            </a:r>
            <a:r>
              <a:rPr lang="nl-NL" dirty="0" smtClean="0"/>
              <a:t> (1)</a:t>
            </a:r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kstvak 28"/>
          <p:cNvSpPr txBox="1"/>
          <p:nvPr/>
        </p:nvSpPr>
        <p:spPr>
          <a:xfrm>
            <a:off x="6408416" y="4731990"/>
            <a:ext cx="205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Emission</a:t>
            </a:r>
            <a:r>
              <a:rPr lang="nl-NL" sz="1400" dirty="0" smtClean="0"/>
              <a:t> </a:t>
            </a:r>
            <a:r>
              <a:rPr lang="nl-NL" sz="1400" dirty="0" err="1" smtClean="0"/>
              <a:t>maps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Bristol</a:t>
            </a:r>
            <a:endParaRPr lang="nl-NL" sz="1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38164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Emission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r>
              <a:rPr lang="nl-NL" dirty="0" smtClean="0"/>
              <a:t> </a:t>
            </a:r>
            <a:r>
              <a:rPr lang="nl-NL" b="1" i="1" dirty="0" smtClean="0"/>
              <a:t>per </a:t>
            </a:r>
            <a:r>
              <a:rPr lang="nl-NL" b="1" i="1" dirty="0" err="1" smtClean="0"/>
              <a:t>city</a:t>
            </a:r>
            <a:r>
              <a:rPr lang="nl-NL" b="1" i="1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/>
              <a:t>on </a:t>
            </a:r>
            <a:r>
              <a:rPr lang="nl-NL" dirty="0" smtClean="0"/>
              <a:t>data </a:t>
            </a:r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dirty="0" err="1" smtClean="0"/>
              <a:t>from</a:t>
            </a:r>
            <a:r>
              <a:rPr lang="nl-NL" dirty="0"/>
              <a:t>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UN 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and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EU-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organisations</a:t>
            </a:r>
            <a:endParaRPr lang="nl-NL" sz="24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Universities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(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scientific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models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National </a:t>
            </a:r>
            <a:r>
              <a:rPr lang="nl-NL" sz="2400" spc="40" dirty="0" err="1">
                <a:solidFill>
                  <a:srgbClr val="271D6C"/>
                </a:solidFill>
                <a:latin typeface="Calibri" pitchFamily="34" charset="0"/>
              </a:rPr>
              <a:t>statistics</a:t>
            </a: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 offices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spc="40" dirty="0">
                <a:solidFill>
                  <a:srgbClr val="271D6C"/>
                </a:solidFill>
                <a:latin typeface="Calibri" pitchFamily="34" charset="0"/>
              </a:rPr>
              <a:t>City </a:t>
            </a:r>
            <a:r>
              <a:rPr lang="nl-NL" sz="2400" spc="40" dirty="0" err="1" smtClean="0">
                <a:solidFill>
                  <a:srgbClr val="271D6C"/>
                </a:solidFill>
                <a:latin typeface="Calibri" pitchFamily="34" charset="0"/>
              </a:rPr>
              <a:t>institutes</a:t>
            </a:r>
            <a:endParaRPr lang="nl-NL" sz="2400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grpSp>
        <p:nvGrpSpPr>
          <p:cNvPr id="44" name="Groep 43"/>
          <p:cNvGrpSpPr/>
          <p:nvPr/>
        </p:nvGrpSpPr>
        <p:grpSpPr>
          <a:xfrm>
            <a:off x="359390" y="843558"/>
            <a:ext cx="5796786" cy="4079213"/>
            <a:chOff x="1115616" y="-1408893"/>
            <a:chExt cx="4952628" cy="4000847"/>
          </a:xfrm>
        </p:grpSpPr>
        <p:grpSp>
          <p:nvGrpSpPr>
            <p:cNvPr id="45" name="Groep 44"/>
            <p:cNvGrpSpPr/>
            <p:nvPr/>
          </p:nvGrpSpPr>
          <p:grpSpPr>
            <a:xfrm>
              <a:off x="1115616" y="-1408893"/>
              <a:ext cx="4952628" cy="4000847"/>
              <a:chOff x="485403" y="1503353"/>
              <a:chExt cx="4952628" cy="4000847"/>
            </a:xfrm>
          </p:grpSpPr>
          <p:sp>
            <p:nvSpPr>
              <p:cNvPr id="47" name="Tekstvak 46"/>
              <p:cNvSpPr txBox="1"/>
              <p:nvPr/>
            </p:nvSpPr>
            <p:spPr>
              <a:xfrm>
                <a:off x="494556" y="4560282"/>
                <a:ext cx="158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Industrial</a:t>
                </a:r>
                <a:endParaRPr lang="nl-NL" dirty="0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403" y="1503353"/>
                <a:ext cx="4952628" cy="400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" name="Tekstvak 45"/>
            <p:cNvSpPr txBox="1"/>
            <p:nvPr/>
          </p:nvSpPr>
          <p:spPr>
            <a:xfrm>
              <a:off x="1124769" y="2207076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Industrial</a:t>
              </a:r>
              <a:endParaRPr lang="nl-NL" dirty="0"/>
            </a:p>
          </p:txBody>
        </p:sp>
      </p:grpSp>
      <p:grpSp>
        <p:nvGrpSpPr>
          <p:cNvPr id="36" name="Groep 35"/>
          <p:cNvGrpSpPr/>
          <p:nvPr/>
        </p:nvGrpSpPr>
        <p:grpSpPr>
          <a:xfrm>
            <a:off x="359390" y="843558"/>
            <a:ext cx="6012438" cy="4260839"/>
            <a:chOff x="-5895044" y="1465004"/>
            <a:chExt cx="5336903" cy="4343935"/>
          </a:xfrm>
        </p:grpSpPr>
        <p:grpSp>
          <p:nvGrpSpPr>
            <p:cNvPr id="37" name="Groep 36"/>
            <p:cNvGrpSpPr/>
            <p:nvPr/>
          </p:nvGrpSpPr>
          <p:grpSpPr>
            <a:xfrm>
              <a:off x="-5895044" y="1465004"/>
              <a:ext cx="5336903" cy="4307581"/>
              <a:chOff x="870277" y="1118827"/>
              <a:chExt cx="5336903" cy="4307581"/>
            </a:xfrm>
          </p:grpSpPr>
          <p:sp>
            <p:nvSpPr>
              <p:cNvPr id="39" name="Tekstvak 38"/>
              <p:cNvSpPr txBox="1"/>
              <p:nvPr/>
            </p:nvSpPr>
            <p:spPr>
              <a:xfrm>
                <a:off x="2074988" y="4967029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Transport</a:t>
                </a:r>
                <a:endParaRPr lang="nl-NL" dirty="0"/>
              </a:p>
            </p:txBody>
          </p:sp>
          <p:pic>
            <p:nvPicPr>
              <p:cNvPr id="4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277" y="1118827"/>
                <a:ext cx="5336903" cy="4307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Tekstvak 37"/>
            <p:cNvSpPr txBox="1"/>
            <p:nvPr/>
          </p:nvSpPr>
          <p:spPr>
            <a:xfrm>
              <a:off x="-4738760" y="5439607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Road transport</a:t>
              </a:r>
              <a:endParaRPr lang="nl-NL" dirty="0"/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326062" y="872134"/>
            <a:ext cx="5742709" cy="4299941"/>
            <a:chOff x="5868144" y="786208"/>
            <a:chExt cx="5328592" cy="4302478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786208"/>
              <a:ext cx="5328592" cy="430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kstvak 42"/>
            <p:cNvSpPr txBox="1"/>
            <p:nvPr/>
          </p:nvSpPr>
          <p:spPr>
            <a:xfrm>
              <a:off x="5992038" y="4530624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/>
                <a:t>Residential</a:t>
              </a:r>
              <a:r>
                <a:rPr lang="nl-NL" dirty="0" smtClean="0"/>
                <a:t> </a:t>
              </a:r>
              <a:r>
                <a:rPr lang="nl-NL" dirty="0" err="1" smtClean="0"/>
                <a:t>and</a:t>
              </a:r>
              <a:r>
                <a:rPr lang="nl-NL" dirty="0" smtClean="0"/>
                <a:t> commercial</a:t>
              </a:r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40945" y="836688"/>
            <a:ext cx="6067471" cy="4260838"/>
            <a:chOff x="9484455" y="-319358"/>
            <a:chExt cx="5118489" cy="339708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4455" y="-319358"/>
              <a:ext cx="5118489" cy="339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kstvak 27"/>
            <p:cNvSpPr txBox="1"/>
            <p:nvPr/>
          </p:nvSpPr>
          <p:spPr>
            <a:xfrm>
              <a:off x="9531139" y="2427734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/>
                <a:t>Combined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7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38164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Emission </a:t>
            </a:r>
            <a:r>
              <a:rPr lang="en-GB" dirty="0" smtClean="0"/>
              <a:t>profiles </a:t>
            </a:r>
            <a:r>
              <a:rPr lang="en-GB" dirty="0" smtClean="0"/>
              <a:t>for</a:t>
            </a:r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smtClean="0"/>
              <a:t>weekdays </a:t>
            </a:r>
            <a:r>
              <a:rPr lang="en-GB" dirty="0" smtClean="0"/>
              <a:t>/ </a:t>
            </a:r>
            <a:r>
              <a:rPr lang="en-GB" dirty="0" smtClean="0"/>
              <a:t>weekend;</a:t>
            </a:r>
          </a:p>
          <a:p>
            <a:r>
              <a:rPr lang="en-GB" dirty="0"/>
              <a:t> </a:t>
            </a:r>
            <a:r>
              <a:rPr lang="en-GB" dirty="0" smtClean="0"/>
              <a:t>    annual /</a:t>
            </a:r>
            <a:r>
              <a:rPr lang="en-GB" dirty="0" smtClean="0"/>
              <a:t>summer </a:t>
            </a:r>
            <a:r>
              <a:rPr lang="en-GB" dirty="0" smtClean="0"/>
              <a:t>/ </a:t>
            </a:r>
            <a:r>
              <a:rPr lang="en-GB" dirty="0" smtClean="0"/>
              <a:t>winter;</a:t>
            </a:r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smtClean="0"/>
              <a:t>hourly profiles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Effects </a:t>
            </a:r>
            <a:r>
              <a:rPr lang="en-GB" dirty="0" smtClean="0"/>
              <a:t>on </a:t>
            </a:r>
            <a:r>
              <a:rPr lang="en-GB" b="1" i="1" dirty="0" smtClean="0"/>
              <a:t>health</a:t>
            </a:r>
            <a:r>
              <a:rPr lang="nl-NL" dirty="0"/>
              <a:t> in </a:t>
            </a:r>
            <a:r>
              <a:rPr lang="nl-NL" b="1" i="1" dirty="0"/>
              <a:t>2015</a:t>
            </a:r>
            <a:r>
              <a:rPr lang="nl-NL" dirty="0"/>
              <a:t>, </a:t>
            </a:r>
            <a:r>
              <a:rPr lang="nl-NL" b="1" i="1" dirty="0"/>
              <a:t>2025</a:t>
            </a:r>
            <a:r>
              <a:rPr lang="nl-NL" dirty="0"/>
              <a:t>, </a:t>
            </a:r>
            <a:r>
              <a:rPr lang="nl-NL" b="1" i="1" dirty="0"/>
              <a:t>2035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i="1" dirty="0" smtClean="0"/>
              <a:t>2050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GB" spc="40" dirty="0">
                <a:solidFill>
                  <a:srgbClr val="271D6C"/>
                </a:solidFill>
                <a:latin typeface="Calibri" pitchFamily="34" charset="0"/>
              </a:rPr>
              <a:t>Premature deaths, years of life lost (</a:t>
            </a:r>
            <a:r>
              <a:rPr lang="en-GB" spc="40" dirty="0" smtClean="0">
                <a:solidFill>
                  <a:srgbClr val="271D6C"/>
                </a:solidFill>
                <a:latin typeface="Calibri" pitchFamily="34" charset="0"/>
              </a:rPr>
              <a:t>YLL)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GB" spc="40" dirty="0" smtClean="0">
                <a:solidFill>
                  <a:srgbClr val="271D6C"/>
                </a:solidFill>
                <a:latin typeface="Calibri" pitchFamily="34" charset="0"/>
              </a:rPr>
              <a:t>Restricted </a:t>
            </a:r>
            <a:r>
              <a:rPr lang="en-GB" spc="40" dirty="0">
                <a:solidFill>
                  <a:srgbClr val="271D6C"/>
                </a:solidFill>
                <a:latin typeface="Calibri" pitchFamily="34" charset="0"/>
              </a:rPr>
              <a:t>Activity Days (RAD) &amp; costs</a:t>
            </a:r>
            <a:endParaRPr lang="nl-NL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Baseline </a:t>
            </a:r>
            <a:r>
              <a:rPr lang="nl-NL" dirty="0" err="1" smtClean="0"/>
              <a:t>evidence</a:t>
            </a:r>
            <a:r>
              <a:rPr lang="nl-NL" dirty="0" smtClean="0"/>
              <a:t> (2)</a:t>
            </a:r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59" y="824714"/>
            <a:ext cx="1745400" cy="24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53" y="842060"/>
            <a:ext cx="1724448" cy="23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Citizen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stakeholder engagement</a:t>
            </a:r>
            <a:endParaRPr lang="nl-NL" dirty="0"/>
          </a:p>
        </p:txBody>
      </p:sp>
      <p:pic>
        <p:nvPicPr>
          <p:cNvPr id="6" name="Picture 2" descr="C:\Users\Gebruiker\Desktop\low res versions for web\people not techn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6" y="2030260"/>
            <a:ext cx="1610322" cy="2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23678"/>
            <a:ext cx="5112568" cy="2808312"/>
          </a:xfrm>
          <a:prstGeom prst="rect">
            <a:avLst/>
          </a:prstGeom>
        </p:spPr>
      </p:pic>
      <p:sp>
        <p:nvSpPr>
          <p:cNvPr id="9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87574"/>
            <a:ext cx="7992888" cy="10081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Part of </a:t>
            </a:r>
            <a:r>
              <a:rPr lang="nl-NL" dirty="0" err="1" smtClean="0"/>
              <a:t>the</a:t>
            </a:r>
            <a:r>
              <a:rPr lang="nl-NL" dirty="0" smtClean="0"/>
              <a:t> solution is </a:t>
            </a:r>
            <a:r>
              <a:rPr lang="nl-NL" dirty="0" err="1" smtClean="0"/>
              <a:t>changing</a:t>
            </a:r>
            <a:r>
              <a:rPr lang="nl-NL" dirty="0" smtClean="0"/>
              <a:t> </a:t>
            </a:r>
            <a:r>
              <a:rPr lang="nl-NL" dirty="0" err="1" smtClean="0"/>
              <a:t>peoples</a:t>
            </a:r>
            <a:r>
              <a:rPr lang="nl-NL" dirty="0" smtClean="0"/>
              <a:t> </a:t>
            </a:r>
            <a:r>
              <a:rPr lang="nl-NL" b="1" i="1" dirty="0" err="1" smtClean="0"/>
              <a:t>behaviour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/>
              <a:t>activity</a:t>
            </a:r>
            <a:r>
              <a:rPr lang="nl-NL" dirty="0"/>
              <a:t> </a:t>
            </a:r>
            <a:r>
              <a:rPr lang="nl-NL" b="1" i="1" dirty="0" smtClean="0"/>
              <a:t>data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b="1" i="1" dirty="0" err="1" smtClean="0"/>
              <a:t>social</a:t>
            </a:r>
            <a:r>
              <a:rPr lang="nl-NL" b="1" i="1" dirty="0" smtClean="0"/>
              <a:t> </a:t>
            </a:r>
            <a:r>
              <a:rPr lang="nl-NL" b="1" i="1" dirty="0" err="1" smtClean="0"/>
              <a:t>science</a:t>
            </a:r>
            <a:r>
              <a:rPr lang="nl-NL" b="1" i="1" dirty="0" smtClean="0"/>
              <a:t> </a:t>
            </a:r>
            <a:r>
              <a:rPr lang="nl-NL" dirty="0" err="1" smtClean="0"/>
              <a:t>theory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8" y="123479"/>
            <a:ext cx="10278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Powerpoint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4425</TotalTime>
  <Words>694</Words>
  <Application>Microsoft Office PowerPoint</Application>
  <PresentationFormat>Diavoorstelling (16:9)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CBS Powerpoint sjabloon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Loo, dr M.P.J. van der</dc:creator>
  <cp:lastModifiedBy>Gebruiker</cp:lastModifiedBy>
  <cp:revision>1466</cp:revision>
  <dcterms:created xsi:type="dcterms:W3CDTF">2018-04-23T11:44:00Z</dcterms:created>
  <dcterms:modified xsi:type="dcterms:W3CDTF">2019-03-06T21:37:07Z</dcterms:modified>
</cp:coreProperties>
</file>