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2" r:id="rId3"/>
    <p:sldId id="263" r:id="rId4"/>
    <p:sldId id="260" r:id="rId5"/>
    <p:sldId id="261" r:id="rId6"/>
  </p:sldIdLst>
  <p:sldSz cx="12192000" cy="6858000"/>
  <p:notesSz cx="6805613" cy="9944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73602" autoAdjust="0"/>
  </p:normalViewPr>
  <p:slideViewPr>
    <p:cSldViewPr snapToGrid="0">
      <p:cViewPr varScale="1">
        <p:scale>
          <a:sx n="64" d="100"/>
          <a:sy n="64" d="100"/>
        </p:scale>
        <p:origin x="14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3D8D5-9271-4A6F-A8F9-19772F4C97FD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CCEFC-6871-424F-85A5-E9DDB95FC2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33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1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F3293-3362-4FA6-BF0D-60B513D1BA9A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5598"/>
            <a:ext cx="5444490" cy="3915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12300-FD79-4AEC-A37C-5D52DB9DAB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044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i="0" baseline="0" dirty="0" smtClean="0"/>
              <a:t>Story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i="0" baseline="0" dirty="0" smtClean="0"/>
              <a:t>Title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i="0" baseline="0" dirty="0" smtClean="0"/>
              <a:t>Make this assessment by COMPARING 2 FILTERS ALONG CRITICIMS LEVIED AGAINST HP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i="0" baseline="0" dirty="0" smtClean="0"/>
              <a:t>1. cycle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i="0" baseline="0" dirty="0" smtClean="0"/>
              <a:t>Endpoint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i="0" baseline="0" dirty="0" smtClean="0"/>
              <a:t>Better filter mitigates these </a:t>
            </a:r>
            <a:r>
              <a:rPr lang="en-US" i="0" baseline="0" dirty="0" smtClean="0"/>
              <a:t>problems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i="0" baseline="0" dirty="0" smtClean="0"/>
              <a:t>DATA</a:t>
            </a:r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2300-FD79-4AEC-A37C-5D52DB9DABF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585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comparison: cycles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Assess by: # cycles / sync / corr.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Data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Result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Graph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High sync: CAPTURING EXPANSION/CONTRACTIONS TOGETHER (80%)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err="1" smtClean="0"/>
              <a:t>Corr</a:t>
            </a:r>
            <a:endParaRPr lang="en-US" baseline="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US" baseline="0" dirty="0" smtClean="0"/>
          </a:p>
          <a:p>
            <a:pPr marL="457200" lvl="1" indent="0">
              <a:buFont typeface="Wingdings" panose="05000000000000000000" pitchFamily="2" charset="2"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 Most countries experience no difference</a:t>
            </a:r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- Check if HR makes improvement: # cycles, how HAM cycles sync &amp; </a:t>
            </a:r>
            <a:r>
              <a:rPr lang="en-US" baseline="0" dirty="0" err="1" smtClean="0"/>
              <a:t>corr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Result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Full sample; GDP; </a:t>
            </a:r>
            <a:r>
              <a:rPr lang="en-US" dirty="0" smtClean="0"/>
              <a:t>OECD member countries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0 difference in cycle; confirmed by t-test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Graph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Sync/</a:t>
            </a:r>
            <a:r>
              <a:rPr lang="en-US" baseline="0" dirty="0" err="1" smtClean="0"/>
              <a:t>corr</a:t>
            </a:r>
            <a:endParaRPr lang="en-US" baseline="0" dirty="0" smtClean="0"/>
          </a:p>
          <a:p>
            <a:pPr marL="457200" lvl="1" indent="0">
              <a:buFontTx/>
              <a:buNone/>
            </a:pPr>
            <a:r>
              <a:rPr lang="en-US" baseline="0" dirty="0" smtClean="0"/>
              <a:t>	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==========================================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Foreshadow endpoint criticism here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Explain endpoint problem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2300-FD79-4AEC-A37C-5D52DB9DABF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413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2</a:t>
            </a:r>
            <a:r>
              <a:rPr lang="en-US" baseline="30000" dirty="0" smtClean="0"/>
              <a:t>nd</a:t>
            </a:r>
            <a:r>
              <a:rPr lang="en-US" baseline="0" dirty="0" smtClean="0"/>
              <a:t> comparison: endpoint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Endpoint explain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Endpoint gets revised in new vintages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QUASI-real time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Result: HP is more stable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AUT on indifference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Score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2300-FD79-4AEC-A37C-5D52DB9DAB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30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In addition…., HR</a:t>
            </a:r>
            <a:r>
              <a:rPr lang="en-US" baseline="0" dirty="0" smtClean="0"/>
              <a:t> signals peak for 2008?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baseline="0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General view with </a:t>
            </a:r>
            <a:r>
              <a:rPr lang="en-US" baseline="0" dirty="0" err="1" smtClean="0"/>
              <a:t>expost</a:t>
            </a:r>
            <a:endParaRPr lang="en-US" baseline="0" dirty="0" smtClean="0"/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Graph 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Peak of HP ~ US date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Down the timeline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Quasi-real time: how TPs evolve over time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Zoom in peaks for 2008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2 </a:t>
            </a:r>
            <a:r>
              <a:rPr lang="en-US" baseline="0" dirty="0" err="1" smtClean="0"/>
              <a:t>obs</a:t>
            </a:r>
            <a:r>
              <a:rPr lang="en-US" baseline="0" dirty="0" smtClean="0"/>
              <a:t>: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1. HP takes short time to reach stable reading</a:t>
            </a:r>
          </a:p>
          <a:p>
            <a:pPr marL="1085850" lvl="2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2. Even with full sample, HR dates 2006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Conclusion: HP more </a:t>
            </a:r>
            <a:r>
              <a:rPr lang="en-US" baseline="0" smtClean="0"/>
              <a:t>stable for 2008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How</a:t>
            </a:r>
            <a:r>
              <a:rPr lang="en-US" baseline="0" dirty="0" smtClean="0"/>
              <a:t> does HR perform in signaling 2008? 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graph : h</a:t>
            </a:r>
            <a:r>
              <a:rPr lang="en-US" dirty="0" smtClean="0"/>
              <a:t>ow the filters signals a peak with </a:t>
            </a:r>
            <a:r>
              <a:rPr lang="en-US" baseline="0" dirty="0" smtClean="0"/>
              <a:t>information up to 2018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dirty="0" smtClean="0"/>
              <a:t>GDP growth cycle for OECD Total; Full sample; 2008, leading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Grey area; triangle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baseline="0" dirty="0" smtClean="0"/>
              <a:t> peaks of each line</a:t>
            </a:r>
          </a:p>
          <a:p>
            <a:pPr marL="1085850" lvl="2" indent="-171450">
              <a:buFontTx/>
              <a:buChar char="-"/>
            </a:pPr>
            <a:r>
              <a:rPr lang="en-US" baseline="0" dirty="0" smtClean="0"/>
              <a:t>Suggests: crisis did not originate from the US</a:t>
            </a:r>
            <a:endParaRPr lang="en-US" dirty="0" smtClean="0"/>
          </a:p>
          <a:p>
            <a:pPr marL="628650" lvl="1" indent="-171450">
              <a:buFontTx/>
              <a:buChar char="-"/>
            </a:pPr>
            <a:r>
              <a:rPr lang="en-US" dirty="0" smtClean="0"/>
              <a:t>Behavior</a:t>
            </a:r>
            <a:r>
              <a:rPr lang="en-US" baseline="0" dirty="0" smtClean="0"/>
              <a:t> of HR &amp; HP: </a:t>
            </a:r>
            <a:r>
              <a:rPr lang="en-US" dirty="0" smtClean="0"/>
              <a:t>High sync, low </a:t>
            </a:r>
            <a:r>
              <a:rPr lang="en-US" dirty="0" err="1" smtClean="0"/>
              <a:t>corr</a:t>
            </a:r>
            <a:endParaRPr lang="en-US" dirty="0" smtClean="0"/>
          </a:p>
          <a:p>
            <a:pPr marL="171450" lvl="0" indent="-171450">
              <a:buFontTx/>
              <a:buChar char="-"/>
            </a:pPr>
            <a:r>
              <a:rPr lang="en-US" baseline="0" dirty="0" smtClean="0"/>
              <a:t>Real-time analysis: Track the peaks for 2008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HP: climbs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HR: on/off, drop</a:t>
            </a:r>
          </a:p>
          <a:p>
            <a:pPr marL="457200" lvl="1" indent="0">
              <a:buFontTx/>
              <a:buNone/>
            </a:pPr>
            <a:r>
              <a:rPr lang="en-US" baseline="0" dirty="0" smtClean="0"/>
              <a:t>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ATTN: arriving at the plateau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ATTN: With data 10 years after the crisis, HR still ids 2006 as peak</a:t>
            </a:r>
          </a:p>
          <a:p>
            <a:pPr marL="1085850" marR="0" lvl="2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Chart on the L is the end of the R graphs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2300-FD79-4AEC-A37C-5D52DB9DAB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4364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What is the answer to the original question?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dirty="0" smtClean="0"/>
              <a:t>No,</a:t>
            </a:r>
            <a:r>
              <a:rPr lang="en-US" baseline="0" dirty="0" smtClean="0"/>
              <a:t> do not see evidence new filter is better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Practical constraints for OECD context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Do not invalidate the Ham filter</a:t>
            </a:r>
          </a:p>
          <a:p>
            <a:pPr marL="628650" lvl="1" indent="-171450">
              <a:buFont typeface="Wingdings" panose="05000000000000000000" pitchFamily="2" charset="2"/>
              <a:buChar char="Ø"/>
            </a:pP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Drawback unresolved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endParaRPr lang="en-US" baseline="0" dirty="0" smtClean="0"/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en-US" baseline="0" dirty="0" smtClean="0"/>
              <a:t>Need to search for better filter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12300-FD79-4AEC-A37C-5D52DB9DAB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8168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000" y="2628509"/>
            <a:ext cx="3504000" cy="4229631"/>
          </a:xfrm>
          <a:prstGeom prst="rect">
            <a:avLst/>
          </a:prstGeom>
        </p:spPr>
      </p:pic>
      <p:pic>
        <p:nvPicPr>
          <p:cNvPr id="39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000" y="6001200"/>
            <a:ext cx="2323200" cy="685680"/>
          </a:xfrm>
          <a:prstGeom prst="rect">
            <a:avLst/>
          </a:prstGeom>
        </p:spPr>
      </p:pic>
      <p:pic>
        <p:nvPicPr>
          <p:cNvPr id="36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509"/>
            <a:ext cx="3504000" cy="4229631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1824000" y="2480400"/>
            <a:ext cx="8400000" cy="1267200"/>
          </a:xfrm>
          <a:prstGeom prst="rect">
            <a:avLst/>
          </a:prstGeom>
        </p:spPr>
        <p:txBody>
          <a:bodyPr lIns="90000" rIns="90000" anchor="b">
            <a:spAutoFit/>
          </a:bodyPr>
          <a:lstStyle>
            <a:lvl1pPr>
              <a:lnSpc>
                <a:spcPts val="4500"/>
              </a:lnSpc>
              <a:defRPr sz="4500" cap="all" baseline="0">
                <a:solidFill>
                  <a:schemeClr val="bg1"/>
                </a:solidFill>
              </a:defRPr>
            </a:lvl1pPr>
          </a:lstStyle>
          <a:p>
            <a:r>
              <a:rPr kumimoji="0" lang="fr-FR" dirty="0" smtClean="0"/>
              <a:t>CLIQUEZ POUR MODIFIER LE TITRE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1824000" y="3805200"/>
            <a:ext cx="8400000" cy="352800"/>
          </a:xfrm>
        </p:spPr>
        <p:txBody>
          <a:bodyPr lIns="90000" rIns="90000"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dirty="0" smtClean="0"/>
              <a:t>Cliquez pour modifier les sous-titres</a:t>
            </a:r>
            <a:endParaRPr kumimoji="0" lang="en-US" dirty="0"/>
          </a:p>
        </p:txBody>
      </p:sp>
      <p:pic>
        <p:nvPicPr>
          <p:cNvPr id="37" name="Imag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1601" y="432000"/>
            <a:ext cx="923076" cy="1440000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D275BEA-D0D9-43C1-8826-4889AA39371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917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eaLnBrk="1" latinLnBrk="0" hangingPunct="1">
              <a:defRPr/>
            </a:lvl1pPr>
            <a:lvl2pPr eaLnBrk="1" latinLnBrk="0" hangingPunct="1">
              <a:defRPr/>
            </a:lvl2pPr>
            <a:lvl3pPr eaLnBrk="1" latinLnBrk="0" hangingPunct="1">
              <a:defRPr/>
            </a:lvl3pPr>
            <a:lvl4pPr eaLnBrk="1" latinLnBrk="0" hangingPunct="1">
              <a:defRPr/>
            </a:lvl4pPr>
            <a:lvl5pPr eaLnBrk="1" latinLnBrk="0" hangingPunct="1">
              <a:defRPr/>
            </a:lvl5pPr>
          </a:lstStyle>
          <a:p>
            <a:pPr lvl="0" eaLnBrk="1" latinLnBrk="0" hangingPunct="1"/>
            <a:r>
              <a:rPr lang="fr-FR" dirty="0" smtClean="0"/>
              <a:t>Cliquez pour modifier les styles du texte du masque</a:t>
            </a:r>
            <a:endParaRPr lang="en-US" dirty="0" smtClean="0"/>
          </a:p>
          <a:p>
            <a:pPr lvl="1" eaLnBrk="1" latinLnBrk="0" hangingPunct="1"/>
            <a:r>
              <a:rPr lang="en-US" dirty="0" err="1" smtClean="0"/>
              <a:t>Deuxième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 eaLnBrk="1" latinLnBrk="0" hangingPunct="1"/>
            <a:r>
              <a:rPr lang="en-US" dirty="0" err="1" smtClean="0"/>
              <a:t>Troisième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 eaLnBrk="1" latinLnBrk="0" hangingPunct="1"/>
            <a:r>
              <a:rPr lang="en-US" dirty="0" err="1" smtClean="0"/>
              <a:t>Quatrième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 eaLnBrk="1" latinLnBrk="0" hangingPunct="1"/>
            <a:r>
              <a:rPr lang="en-US" dirty="0" err="1" smtClean="0"/>
              <a:t>Cinquième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kumimoji="0"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D275BEA-D0D9-43C1-8826-4889AA39371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60B9131-ABAD-4266-91EF-41BEB9B5D39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96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24801" y="5328000"/>
            <a:ext cx="1267209" cy="153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2800" y="468000"/>
            <a:ext cx="923077" cy="14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680000" y="2928144"/>
            <a:ext cx="8832000" cy="1041311"/>
          </a:xfrm>
        </p:spPr>
        <p:txBody>
          <a:bodyPr anchor="ctr" anchorCtr="0">
            <a:spAutoFit/>
          </a:bodyPr>
          <a:lstStyle>
            <a:lvl1pPr algn="ctr">
              <a:lnSpc>
                <a:spcPts val="3700"/>
              </a:lnSpc>
              <a:defRPr sz="3700" b="0" i="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Cliquez pour modifier</a:t>
            </a:r>
            <a:br>
              <a:rPr lang="fr-FR" dirty="0" smtClean="0"/>
            </a:br>
            <a:r>
              <a:rPr lang="fr-FR" dirty="0" smtClean="0"/>
              <a:t>le titre de l'en-tête de section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D275BEA-D0D9-43C1-8826-4889AA39371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chemeClr val="bg1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tx2"/>
                </a:solidFill>
                <a:latin typeface="Arial"/>
              </a:defRPr>
            </a:lvl1pPr>
          </a:lstStyle>
          <a:p>
            <a:fld id="{260B9131-ABAD-4266-91EF-41BEB9B5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28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75BEA-D0D9-43C1-8826-4889AA39371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9131-ABAD-4266-91EF-41BEB9B5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1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4801" y="5328185"/>
            <a:ext cx="1267209" cy="15296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 bwMode="auto">
          <a:xfrm>
            <a:off x="672000" y="1306800"/>
            <a:ext cx="10872000" cy="0"/>
          </a:xfrm>
          <a:prstGeom prst="rect">
            <a:avLst/>
          </a:prstGeom>
          <a:noFill/>
          <a:ln w="6350" cap="flat" cmpd="sng" algn="ctr">
            <a:solidFill>
              <a:srgbClr val="72727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 65 Medium" pitchFamily="34" charset="0"/>
            </a:endParaRPr>
          </a:p>
        </p:txBody>
      </p:sp>
      <p:pic>
        <p:nvPicPr>
          <p:cNvPr id="24" name="Image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7201" y="288000"/>
            <a:ext cx="611537" cy="954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24000" y="1602000"/>
            <a:ext cx="10958400" cy="4525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  <a:endParaRPr kumimoji="0" lang="en-US" dirty="0" smtClean="0"/>
          </a:p>
          <a:p>
            <a:pPr lvl="1" eaLnBrk="1" latinLnBrk="0" hangingPunct="1"/>
            <a:r>
              <a:rPr kumimoji="0" lang="en-US" dirty="0" err="1" smtClean="0"/>
              <a:t>Deuxième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2" eaLnBrk="1" latinLnBrk="0" hangingPunct="1"/>
            <a:r>
              <a:rPr kumimoji="0" lang="en-US" dirty="0" err="1" smtClean="0"/>
              <a:t>Troisième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3" eaLnBrk="1" latinLnBrk="0" hangingPunct="1"/>
            <a:r>
              <a:rPr kumimoji="0" lang="en-US" dirty="0" err="1" smtClean="0"/>
              <a:t>Quatrième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 smtClean="0"/>
          </a:p>
          <a:p>
            <a:pPr lvl="4" eaLnBrk="1" latinLnBrk="0" hangingPunct="1"/>
            <a:r>
              <a:rPr kumimoji="0" lang="en-US" dirty="0" err="1" smtClean="0"/>
              <a:t>Cinquième</a:t>
            </a:r>
            <a:r>
              <a:rPr kumimoji="0" lang="en-US" dirty="0" smtClean="0"/>
              <a:t> </a:t>
            </a:r>
            <a:r>
              <a:rPr kumimoji="0" lang="en-US" dirty="0" err="1" smtClean="0"/>
              <a:t>niveau</a:t>
            </a:r>
            <a:endParaRPr kumimoji="0" lang="en-US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1440000" y="237600"/>
            <a:ext cx="9888000" cy="102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titre</a:t>
            </a:r>
            <a:br>
              <a:rPr lang="fr-FR" dirty="0" smtClean="0"/>
            </a:br>
            <a:r>
              <a:rPr lang="fr-FR" dirty="0" smtClean="0"/>
              <a:t>Le titre peut-être étendu sur deux lignes</a:t>
            </a:r>
            <a:endParaRPr lang="en-US" dirty="0"/>
          </a:p>
        </p:txBody>
      </p:sp>
      <p:sp>
        <p:nvSpPr>
          <p:cNvPr id="26" name="Date Placeholder 3"/>
          <p:cNvSpPr>
            <a:spLocks noGrp="1"/>
          </p:cNvSpPr>
          <p:nvPr>
            <p:ph type="dt" sz="half" idx="2"/>
          </p:nvPr>
        </p:nvSpPr>
        <p:spPr>
          <a:xfrm>
            <a:off x="537600" y="6411600"/>
            <a:ext cx="120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baseline="0">
                <a:solidFill>
                  <a:srgbClr val="727272"/>
                </a:solidFill>
                <a:latin typeface="Arial"/>
              </a:defRPr>
            </a:lvl1pPr>
          </a:lstStyle>
          <a:p>
            <a:fld id="{2D275BEA-D0D9-43C1-8826-4889AA393715}" type="datetimeFigureOut">
              <a:rPr lang="en-GB" smtClean="0"/>
              <a:t>12/03/2019</a:t>
            </a:fld>
            <a:endParaRPr lang="en-GB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24000" y="6411600"/>
            <a:ext cx="6240000" cy="2448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000" kern="1200" baseline="0">
                <a:solidFill>
                  <a:srgbClr val="727272"/>
                </a:solidFill>
                <a:latin typeface="Arial"/>
              </a:defRPr>
            </a:lvl1pPr>
          </a:lstStyle>
          <a:p>
            <a:endParaRPr lang="en-GB"/>
          </a:p>
        </p:txBody>
      </p:sp>
      <p:sp>
        <p:nvSpPr>
          <p:cNvPr id="4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000" y="6411600"/>
            <a:ext cx="456000" cy="244800"/>
          </a:xfrm>
          <a:prstGeom prst="rect">
            <a:avLst/>
          </a:prstGeom>
        </p:spPr>
        <p:txBody>
          <a:bodyPr vert="horz" wrap="none" lIns="91440" tIns="45720" rIns="91440" bIns="45720" rtlCol="0" anchor="t" anchorCtr="0"/>
          <a:lstStyle>
            <a:lvl1pPr algn="r">
              <a:defRPr sz="1000" baseline="0">
                <a:solidFill>
                  <a:schemeClr val="bg1"/>
                </a:solidFill>
                <a:latin typeface="Arial"/>
              </a:defRPr>
            </a:lvl1pPr>
          </a:lstStyle>
          <a:p>
            <a:fld id="{260B9131-ABAD-4266-91EF-41BEB9B5D39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3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rtl="0" eaLnBrk="1" latinLnBrk="0" hangingPunct="1">
        <a:spcBef>
          <a:spcPts val="768"/>
        </a:spcBef>
        <a:buClr>
          <a:schemeClr val="tx1"/>
        </a:buClr>
        <a:buFont typeface="Arial" pitchFamily="34" charset="0"/>
        <a:buChar char="•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rtl="0" eaLnBrk="1" latinLnBrk="0" hangingPunct="1">
        <a:spcBef>
          <a:spcPts val="672"/>
        </a:spcBef>
        <a:buClr>
          <a:schemeClr val="tx1"/>
        </a:buClr>
        <a:buFont typeface="Arial" pitchFamily="34" charset="0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rtl="0" eaLnBrk="1" latinLnBrk="0" hangingPunct="1">
        <a:spcBef>
          <a:spcPts val="576"/>
        </a:spcBef>
        <a:buClr>
          <a:schemeClr val="tx1"/>
        </a:buClr>
        <a:buFont typeface="Arial" pitchFamily="34" charset="0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–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400" algn="l" rtl="0" eaLnBrk="1" latinLnBrk="0" hangingPunct="1">
        <a:spcBef>
          <a:spcPts val="480"/>
        </a:spcBef>
        <a:buClr>
          <a:schemeClr val="tx1"/>
        </a:buClr>
        <a:buFont typeface="Arial" pitchFamily="34" charset="0"/>
        <a:buChar char="»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7747" y="1442030"/>
            <a:ext cx="9301278" cy="3224181"/>
          </a:xfrm>
        </p:spPr>
        <p:txBody>
          <a:bodyPr>
            <a:normAutofit/>
          </a:bodyPr>
          <a:lstStyle/>
          <a:p>
            <a:pPr algn="l"/>
            <a:r>
              <a:rPr lang="en-GB" sz="4000" dirty="0"/>
              <a:t>Cycle Extraction: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Should the Hamilton </a:t>
            </a:r>
            <a:r>
              <a:rPr lang="en-GB" sz="4000" dirty="0"/>
              <a:t>Regression Filter be Preferred to the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err="1" smtClean="0"/>
              <a:t>Hodrick</a:t>
            </a:r>
            <a:r>
              <a:rPr lang="en-GB" sz="4000" dirty="0" smtClean="0"/>
              <a:t>-Prescott </a:t>
            </a:r>
            <a:r>
              <a:rPr lang="en-GB" sz="4000" dirty="0"/>
              <a:t>Filter</a:t>
            </a:r>
            <a:r>
              <a:rPr lang="en-GB" sz="4000" dirty="0" smtClean="0"/>
              <a:t>?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947747" y="5038725"/>
            <a:ext cx="5557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Roberto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Astofli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Philip Chan</a:t>
            </a: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Luigi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Falasconi</a:t>
            </a:r>
            <a:endParaRPr lang="en-US" dirty="0" smtClean="0">
              <a:solidFill>
                <a:schemeClr val="bg1"/>
              </a:solidFill>
              <a:latin typeface="+mj-lt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+mj-lt"/>
              </a:rPr>
              <a:t>Matthew De </a:t>
            </a:r>
            <a:r>
              <a:rPr lang="en-US" dirty="0" err="1" smtClean="0">
                <a:solidFill>
                  <a:schemeClr val="bg1"/>
                </a:solidFill>
                <a:latin typeface="+mj-lt"/>
              </a:rPr>
              <a:t>Quel</a:t>
            </a:r>
            <a:r>
              <a:rPr lang="en-US" dirty="0" smtClean="0">
                <a:solidFill>
                  <a:schemeClr val="bg1"/>
                </a:solidFill>
                <a:latin typeface="+mj-lt"/>
              </a:rPr>
              <a:t> Joe</a:t>
            </a:r>
            <a:endParaRPr lang="en-GB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29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7325" y="257175"/>
            <a:ext cx="8582025" cy="1022351"/>
          </a:xfrm>
        </p:spPr>
        <p:txBody>
          <a:bodyPr/>
          <a:lstStyle/>
          <a:p>
            <a:r>
              <a:rPr lang="en-US" dirty="0" smtClean="0"/>
              <a:t>Spurious cycles: should we prefer HR?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7134578" y="1682043"/>
            <a:ext cx="454942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Difference in number of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cycles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Zero </a:t>
            </a:r>
            <a:r>
              <a:rPr lang="en-US" dirty="0"/>
              <a:t>on average</a:t>
            </a:r>
          </a:p>
          <a:p>
            <a:pPr marL="342900" indent="-342900">
              <a:buAutoNum type="arabicPeriod"/>
            </a:pPr>
            <a:endParaRPr lang="en-US" i="1" dirty="0"/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Synchronization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dirty="0"/>
              <a:t>H</a:t>
            </a:r>
            <a:r>
              <a:rPr lang="en-US" dirty="0" smtClean="0"/>
              <a:t>igh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Harding-Pagan Concordance Index: </a:t>
            </a:r>
            <a:r>
              <a:rPr lang="en-US" dirty="0" smtClean="0"/>
              <a:t>0.79)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Correlation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Moderate</a:t>
            </a:r>
          </a:p>
          <a:p>
            <a:pPr lvl="1"/>
            <a:r>
              <a:rPr lang="en-US" dirty="0" smtClean="0"/>
              <a:t>(correlation coefficient: 0.53</a:t>
            </a:r>
            <a:r>
              <a:rPr lang="en-US" dirty="0"/>
              <a:t>)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22" y="1387466"/>
            <a:ext cx="5836190" cy="483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0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 endpoints are more stable than HR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573" y="1435100"/>
            <a:ext cx="5336116" cy="533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2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 signal is more stable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854902" y="1615439"/>
            <a:ext cx="4098098" cy="5033717"/>
            <a:chOff x="854902" y="1260000"/>
            <a:chExt cx="4068292" cy="5514565"/>
          </a:xfrm>
        </p:grpSpPr>
        <p:sp>
          <p:nvSpPr>
            <p:cNvPr id="18" name="Rectangle 17"/>
            <p:cNvSpPr/>
            <p:nvPr/>
          </p:nvSpPr>
          <p:spPr>
            <a:xfrm>
              <a:off x="2147880" y="1828800"/>
              <a:ext cx="522000" cy="4458635"/>
            </a:xfrm>
            <a:prstGeom prst="rect">
              <a:avLst/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854902" y="1260000"/>
              <a:ext cx="4068292" cy="5514565"/>
              <a:chOff x="1074069" y="1185613"/>
              <a:chExt cx="4068292" cy="5514565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4069" y="1185613"/>
                <a:ext cx="4068292" cy="5514565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3095197" y="5687690"/>
                <a:ext cx="1841014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100" dirty="0" smtClean="0"/>
                  <a:t>Grey area = NBER dating (2007M12 - 2009M6)</a:t>
                </a:r>
                <a:endParaRPr lang="en-GB" sz="1100" dirty="0"/>
              </a:p>
            </p:txBody>
          </p:sp>
        </p:grp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5422" y="1700393"/>
            <a:ext cx="5163538" cy="49487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402" y="1379049"/>
            <a:ext cx="1210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Ex-post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559040" y="143256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Quasi-real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56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r>
              <a:rPr lang="en-US" smtClean="0"/>
              <a:t>&amp; future </a:t>
            </a:r>
            <a:r>
              <a:rPr lang="en-US" dirty="0" smtClean="0"/>
              <a:t>study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Hamilton Regression filter is not preferable to the </a:t>
            </a:r>
            <a:r>
              <a:rPr lang="en-US" dirty="0" err="1" smtClean="0"/>
              <a:t>Hodrick</a:t>
            </a:r>
            <a:r>
              <a:rPr lang="en-US" dirty="0" smtClean="0"/>
              <a:t>-Prescott filter.</a:t>
            </a:r>
          </a:p>
          <a:p>
            <a:pPr lvl="1"/>
            <a:r>
              <a:rPr lang="en-US" dirty="0" smtClean="0"/>
              <a:t>On grounds of spurious </a:t>
            </a:r>
            <a:r>
              <a:rPr lang="en-US" dirty="0"/>
              <a:t>dynamics and endpoint </a:t>
            </a:r>
            <a:r>
              <a:rPr lang="en-US" dirty="0" smtClean="0"/>
              <a:t>growth</a:t>
            </a:r>
          </a:p>
          <a:p>
            <a:pPr lvl="1"/>
            <a:r>
              <a:rPr lang="en-US" dirty="0" smtClean="0"/>
              <a:t>Practical constraints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Drawbacks of the HP filter remains unresolved.</a:t>
            </a:r>
            <a:endParaRPr lang="en-US" i="1" dirty="0" smtClean="0"/>
          </a:p>
          <a:p>
            <a:pPr lvl="1"/>
            <a:r>
              <a:rPr lang="en-US" dirty="0" smtClean="0"/>
              <a:t>Ad-hoc assumption on the parameter</a:t>
            </a:r>
          </a:p>
          <a:p>
            <a:pPr lvl="1"/>
            <a:r>
              <a:rPr lang="en-US" dirty="0" smtClean="0"/>
              <a:t>Statistical formulation</a:t>
            </a:r>
          </a:p>
          <a:p>
            <a:pPr lvl="1"/>
            <a:endParaRPr lang="en-US" dirty="0" smtClean="0"/>
          </a:p>
          <a:p>
            <a:r>
              <a:rPr lang="en-GB" dirty="0" smtClean="0">
                <a:solidFill>
                  <a:srgbClr val="FF0000"/>
                </a:solidFill>
              </a:rPr>
              <a:t>For the future</a:t>
            </a:r>
            <a:r>
              <a:rPr lang="en-GB" dirty="0" smtClean="0"/>
              <a:t>: Is there a </a:t>
            </a:r>
            <a:r>
              <a:rPr lang="en-GB" dirty="0"/>
              <a:t>better </a:t>
            </a:r>
            <a:r>
              <a:rPr lang="en-GB" dirty="0" smtClean="0"/>
              <a:t>alternative?</a:t>
            </a:r>
            <a:endParaRPr lang="en-US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2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CDE_Français_blanc">
  <a:themeElements>
    <a:clrScheme name="OECD white">
      <a:dk1>
        <a:srgbClr val="727272"/>
      </a:dk1>
      <a:lt1>
        <a:sysClr val="window" lastClr="FFFFFF"/>
      </a:lt1>
      <a:dk2>
        <a:srgbClr val="006299"/>
      </a:dk2>
      <a:lt2>
        <a:srgbClr val="E6E6E6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OCDE_Français_blanc</Template>
  <TotalTime>1937</TotalTime>
  <Words>447</Words>
  <Application>Microsoft Office PowerPoint</Application>
  <PresentationFormat>Widescreen</PresentationFormat>
  <Paragraphs>115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Georgia</vt:lpstr>
      <vt:lpstr>Helvetica 65 Medium</vt:lpstr>
      <vt:lpstr>Wingdings</vt:lpstr>
      <vt:lpstr>OCDE_Français_blanc</vt:lpstr>
      <vt:lpstr>Cycle Extraction:  Should the Hamilton Regression Filter be Preferred to the  Hodrick-Prescott Filter?</vt:lpstr>
      <vt:lpstr>Spurious cycles: should we prefer HR?</vt:lpstr>
      <vt:lpstr>HP endpoints are more stable than HR</vt:lpstr>
      <vt:lpstr>HP signal is more stable</vt:lpstr>
      <vt:lpstr>Conclusion &amp; future study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Cycle Extraction:  Should the Hamilton Regression Filter be Preferred to the Hodrick-Prescott Filter?</dc:title>
  <dc:creator>CHAN Philip, SDD/NAD</dc:creator>
  <cp:lastModifiedBy>CHAN Philip, SDD/NAD</cp:lastModifiedBy>
  <cp:revision>397</cp:revision>
  <cp:lastPrinted>2019-03-01T09:18:05Z</cp:lastPrinted>
  <dcterms:created xsi:type="dcterms:W3CDTF">2019-02-20T16:18:51Z</dcterms:created>
  <dcterms:modified xsi:type="dcterms:W3CDTF">2019-03-12T21:59:57Z</dcterms:modified>
</cp:coreProperties>
</file>