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15"/>
  </p:notesMasterIdLst>
  <p:handoutMasterIdLst>
    <p:handoutMasterId r:id="rId16"/>
  </p:handoutMasterIdLst>
  <p:sldIdLst>
    <p:sldId id="594" r:id="rId2"/>
    <p:sldId id="681" r:id="rId3"/>
    <p:sldId id="664" r:id="rId4"/>
    <p:sldId id="716" r:id="rId5"/>
    <p:sldId id="717" r:id="rId6"/>
    <p:sldId id="718" r:id="rId7"/>
    <p:sldId id="685" r:id="rId8"/>
    <p:sldId id="719" r:id="rId9"/>
    <p:sldId id="698" r:id="rId10"/>
    <p:sldId id="714" r:id="rId11"/>
    <p:sldId id="709" r:id="rId12"/>
    <p:sldId id="693" r:id="rId13"/>
    <p:sldId id="694" r:id="rId14"/>
  </p:sldIdLst>
  <p:sldSz cx="9144000" cy="6858000" type="screen4x3"/>
  <p:notesSz cx="666908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a Pia Sorvillo" initials="MPS" lastIdx="3" clrIdx="0"/>
  <p:cmAuthor id="1" name="Istat" initials="Istat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20A"/>
    <a:srgbClr val="F68426"/>
    <a:srgbClr val="FFFDFB"/>
    <a:srgbClr val="FEF1E6"/>
    <a:srgbClr val="C85F08"/>
    <a:srgbClr val="F8A764"/>
    <a:srgbClr val="FEF4EC"/>
    <a:srgbClr val="920000"/>
    <a:srgbClr val="740C25"/>
    <a:srgbClr val="82A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1541" autoAdjust="0"/>
  </p:normalViewPr>
  <p:slideViewPr>
    <p:cSldViewPr snapToGrid="0">
      <p:cViewPr varScale="1">
        <p:scale>
          <a:sx n="47" d="100"/>
          <a:sy n="47" d="100"/>
        </p:scale>
        <p:origin x="176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1843" y="-91"/>
      </p:cViewPr>
      <p:guideLst>
        <p:guide orient="horz" pos="3127"/>
        <p:guide pos="2101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TENTE\Downloads\4%20indicatori%20confronto%20def%20e%20relazion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UTENTE\Downloads\4%20indicatori%20confronto%20def%20e%20relazion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Downloads\4%20indicatori%20confronto%20def%20e%20relazion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323899525964083E-2"/>
          <c:y val="0.10595647193585336"/>
          <c:w val="0.89931357440909698"/>
          <c:h val="0.76239087022366026"/>
        </c:manualLayout>
      </c:layout>
      <c:lineChart>
        <c:grouping val="standard"/>
        <c:varyColors val="0"/>
        <c:ser>
          <c:idx val="1"/>
          <c:order val="0"/>
          <c:tx>
            <c:strRef>
              <c:f>'[4 indicatori confronto def e relazione.xlsx]grafici'!$B$2</c:f>
              <c:strCache>
                <c:ptCount val="1"/>
                <c:pt idx="0">
                  <c:v>DEF 2017 Trend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marker>
            <c:symbol val="square"/>
            <c:size val="5"/>
            <c:spPr>
              <a:noFill/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numRef>
              <c:f>'[4 indicatori confronto def e relazione.xlsx]grafici'!$A$3:$A$13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'[4 indicatori confronto def e relazione.xlsx]grafici'!$B$3:$B$13</c:f>
              <c:numCache>
                <c:formatCode>General</c:formatCode>
                <c:ptCount val="6"/>
                <c:pt idx="0">
                  <c:v>22.5</c:v>
                </c:pt>
                <c:pt idx="1">
                  <c:v>21.6</c:v>
                </c:pt>
                <c:pt idx="2">
                  <c:v>21</c:v>
                </c:pt>
                <c:pt idx="3">
                  <c:v>20.6</c:v>
                </c:pt>
                <c:pt idx="4">
                  <c:v>20.2</c:v>
                </c:pt>
                <c:pt idx="5">
                  <c:v>19.5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'[4 indicatori confronto def e relazione.xlsx]grafici'!$C$2</c:f>
              <c:strCache>
                <c:ptCount val="1"/>
                <c:pt idx="0">
                  <c:v>DEF 2017 Policy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  <a:prstDash val="dashDot"/>
            </a:ln>
          </c:spPr>
          <c:marker>
            <c:symbol val="none"/>
          </c:marker>
          <c:cat>
            <c:numRef>
              <c:f>'[4 indicatori confronto def e relazione.xlsx]grafici'!$A$3:$A$13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'[4 indicatori confronto def e relazione.xlsx]grafici'!$C$3:$C$13</c:f>
              <c:numCache>
                <c:formatCode>General</c:formatCode>
                <c:ptCount val="6"/>
                <c:pt idx="2">
                  <c:v>21</c:v>
                </c:pt>
                <c:pt idx="3">
                  <c:v>20.5</c:v>
                </c:pt>
                <c:pt idx="4">
                  <c:v>19.899999999999999</c:v>
                </c:pt>
                <c:pt idx="5">
                  <c:v>19.2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632944"/>
        <c:axId val="118633504"/>
      </c:lineChart>
      <c:catAx>
        <c:axId val="118632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8633504"/>
        <c:crosses val="autoZero"/>
        <c:auto val="1"/>
        <c:lblAlgn val="ctr"/>
        <c:lblOffset val="100"/>
        <c:noMultiLvlLbl val="0"/>
      </c:catAx>
      <c:valAx>
        <c:axId val="118633504"/>
        <c:scaling>
          <c:orientation val="minMax"/>
          <c:min val="18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8632944"/>
        <c:crosses val="autoZero"/>
        <c:crossBetween val="between"/>
        <c:minorUnit val="0.5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323899525964083E-2"/>
          <c:y val="0.10595647193585336"/>
          <c:w val="0.89931357440909698"/>
          <c:h val="0.76239087022366026"/>
        </c:manualLayout>
      </c:layout>
      <c:lineChart>
        <c:grouping val="standard"/>
        <c:varyColors val="0"/>
        <c:ser>
          <c:idx val="1"/>
          <c:order val="0"/>
          <c:tx>
            <c:strRef>
              <c:f>'[4 indicatori confronto def e relazione.xlsx]grafici'!$B$2</c:f>
              <c:strCache>
                <c:ptCount val="1"/>
                <c:pt idx="0">
                  <c:v>DEF 2017 Trend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marker>
            <c:symbol val="square"/>
            <c:size val="5"/>
            <c:spPr>
              <a:noFill/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numRef>
              <c:f>'[4 indicatori confronto def e relazione.xlsx]grafici'!$A$3:$A$13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'[4 indicatori confronto def e relazione.xlsx]grafici'!$B$3:$B$13</c:f>
              <c:numCache>
                <c:formatCode>General</c:formatCode>
                <c:ptCount val="6"/>
                <c:pt idx="0">
                  <c:v>22.5</c:v>
                </c:pt>
                <c:pt idx="1">
                  <c:v>21.6</c:v>
                </c:pt>
                <c:pt idx="2">
                  <c:v>21</c:v>
                </c:pt>
                <c:pt idx="3">
                  <c:v>20.6</c:v>
                </c:pt>
                <c:pt idx="4">
                  <c:v>20.2</c:v>
                </c:pt>
                <c:pt idx="5">
                  <c:v>19.5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'[4 indicatori confronto def e relazione.xlsx]grafici'!$C$2</c:f>
              <c:strCache>
                <c:ptCount val="1"/>
                <c:pt idx="0">
                  <c:v>DEF 2017 Policy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  <a:prstDash val="dashDot"/>
            </a:ln>
          </c:spPr>
          <c:marker>
            <c:symbol val="none"/>
          </c:marker>
          <c:cat>
            <c:numRef>
              <c:f>'[4 indicatori confronto def e relazione.xlsx]grafici'!$A$3:$A$13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'[4 indicatori confronto def e relazione.xlsx]grafici'!$C$3:$C$13</c:f>
              <c:numCache>
                <c:formatCode>General</c:formatCode>
                <c:ptCount val="6"/>
                <c:pt idx="2">
                  <c:v>21</c:v>
                </c:pt>
                <c:pt idx="3">
                  <c:v>20.5</c:v>
                </c:pt>
                <c:pt idx="4">
                  <c:v>19.899999999999999</c:v>
                </c:pt>
                <c:pt idx="5">
                  <c:v>19.2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'[4 indicatori confronto def e relazione.xlsx]grafici'!$D$2</c:f>
              <c:strCache>
                <c:ptCount val="1"/>
                <c:pt idx="0">
                  <c:v>RP 2018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  <a:prstDash val="sysDash"/>
            </a:ln>
          </c:spPr>
          <c:marker>
            <c:symbol val="none"/>
          </c:marker>
          <c:cat>
            <c:numRef>
              <c:f>'[4 indicatori confronto def e relazione.xlsx]grafici'!$A$3:$A$13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'[4 indicatori confronto def e relazione.xlsx]grafici'!$D$3:$D$13</c:f>
              <c:numCache>
                <c:formatCode>General</c:formatCode>
                <c:ptCount val="6"/>
                <c:pt idx="2">
                  <c:v>20.7</c:v>
                </c:pt>
                <c:pt idx="3">
                  <c:v>20</c:v>
                </c:pt>
                <c:pt idx="4">
                  <c:v>19.2</c:v>
                </c:pt>
                <c:pt idx="5">
                  <c:v>18.600000000000001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864304"/>
        <c:axId val="187864864"/>
      </c:lineChart>
      <c:catAx>
        <c:axId val="187864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7864864"/>
        <c:crosses val="autoZero"/>
        <c:auto val="1"/>
        <c:lblAlgn val="ctr"/>
        <c:lblOffset val="100"/>
        <c:noMultiLvlLbl val="0"/>
      </c:catAx>
      <c:valAx>
        <c:axId val="187864864"/>
        <c:scaling>
          <c:orientation val="minMax"/>
          <c:min val="18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87864304"/>
        <c:crosses val="autoZero"/>
        <c:crossBetween val="between"/>
        <c:minorUnit val="0.5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855624280208937E-2"/>
          <c:y val="9.3070909826230439E-2"/>
          <c:w val="0.89931357440909698"/>
          <c:h val="0.76239087022366026"/>
        </c:manualLayout>
      </c:layout>
      <c:lineChart>
        <c:grouping val="standard"/>
        <c:varyColors val="0"/>
        <c:ser>
          <c:idx val="1"/>
          <c:order val="0"/>
          <c:tx>
            <c:strRef>
              <c:f>'[4 indicatori confronto def e relazione.xlsx]grafici'!$B$2</c:f>
              <c:strCache>
                <c:ptCount val="1"/>
                <c:pt idx="0">
                  <c:v>DEF 2017 Trend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marker>
            <c:symbol val="square"/>
            <c:size val="5"/>
            <c:spPr>
              <a:noFill/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numRef>
              <c:f>'[4 indicatori confronto def e relazione.xlsx]grafici'!$A$3:$A$13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'[4 indicatori confronto def e relazione.xlsx]grafici'!$B$3:$B$13</c:f>
              <c:numCache>
                <c:formatCode>General</c:formatCode>
                <c:ptCount val="6"/>
                <c:pt idx="0">
                  <c:v>22.5</c:v>
                </c:pt>
                <c:pt idx="1">
                  <c:v>21.6</c:v>
                </c:pt>
                <c:pt idx="2">
                  <c:v>21</c:v>
                </c:pt>
                <c:pt idx="3">
                  <c:v>20.6</c:v>
                </c:pt>
                <c:pt idx="4">
                  <c:v>20.2</c:v>
                </c:pt>
                <c:pt idx="5">
                  <c:v>19.5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'[4 indicatori confronto def e relazione.xlsx]grafici'!$C$2</c:f>
              <c:strCache>
                <c:ptCount val="1"/>
                <c:pt idx="0">
                  <c:v>DEF 2017 Policy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  <a:prstDash val="dashDot"/>
            </a:ln>
          </c:spPr>
          <c:marker>
            <c:symbol val="none"/>
          </c:marker>
          <c:cat>
            <c:numRef>
              <c:f>'[4 indicatori confronto def e relazione.xlsx]grafici'!$A$3:$A$13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'[4 indicatori confronto def e relazione.xlsx]grafici'!$C$3:$C$13</c:f>
              <c:numCache>
                <c:formatCode>General</c:formatCode>
                <c:ptCount val="6"/>
                <c:pt idx="2">
                  <c:v>21</c:v>
                </c:pt>
                <c:pt idx="3">
                  <c:v>20.5</c:v>
                </c:pt>
                <c:pt idx="4">
                  <c:v>19.899999999999999</c:v>
                </c:pt>
                <c:pt idx="5">
                  <c:v>19.2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'[4 indicatori confronto def e relazione.xlsx]grafici'!$D$2</c:f>
              <c:strCache>
                <c:ptCount val="1"/>
                <c:pt idx="0">
                  <c:v>RP 2018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  <a:prstDash val="sysDash"/>
            </a:ln>
          </c:spPr>
          <c:marker>
            <c:symbol val="none"/>
          </c:marker>
          <c:cat>
            <c:numRef>
              <c:f>'[4 indicatori confronto def e relazione.xlsx]grafici'!$A$3:$A$13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'[4 indicatori confronto def e relazione.xlsx]grafici'!$D$3:$D$13</c:f>
              <c:numCache>
                <c:formatCode>General</c:formatCode>
                <c:ptCount val="6"/>
                <c:pt idx="2">
                  <c:v>20.7</c:v>
                </c:pt>
                <c:pt idx="3">
                  <c:v>20</c:v>
                </c:pt>
                <c:pt idx="4">
                  <c:v>19.2</c:v>
                </c:pt>
                <c:pt idx="5">
                  <c:v>18.600000000000001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868224"/>
        <c:axId val="187868784"/>
      </c:lineChart>
      <c:catAx>
        <c:axId val="18786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7868784"/>
        <c:crosses val="autoZero"/>
        <c:auto val="1"/>
        <c:lblAlgn val="ctr"/>
        <c:lblOffset val="100"/>
        <c:noMultiLvlLbl val="0"/>
      </c:catAx>
      <c:valAx>
        <c:axId val="187868784"/>
        <c:scaling>
          <c:orientation val="minMax"/>
          <c:min val="18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87868224"/>
        <c:crosses val="autoZero"/>
        <c:crossBetween val="between"/>
        <c:minorUnit val="0.5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</cdr:x>
      <cdr:y>0.64003</cdr:y>
    </cdr:from>
    <cdr:to>
      <cdr:x>0.75335</cdr:x>
      <cdr:y>0.74962</cdr:y>
    </cdr:to>
    <cdr:sp macro="" textlink="">
      <cdr:nvSpPr>
        <cdr:cNvPr id="2" name="Rettangolo 1"/>
        <cdr:cNvSpPr/>
      </cdr:nvSpPr>
      <cdr:spPr>
        <a:xfrm xmlns:a="http://schemas.openxmlformats.org/drawingml/2006/main">
          <a:off x="4263390" y="3154059"/>
          <a:ext cx="2160260" cy="540055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lumMod val="75000"/>
          </a:schemeClr>
        </a:solidFill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dirty="0" smtClean="0"/>
            <a:t>General policy statements</a:t>
          </a:r>
          <a:endParaRPr lang="en-US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0.37143</cdr:x>
      <cdr:y>0.6594</cdr:y>
    </cdr:from>
    <cdr:to>
      <cdr:x>0.66701</cdr:x>
      <cdr:y>0.81113</cdr:y>
    </cdr:to>
    <cdr:sp macro="" textlink="">
      <cdr:nvSpPr>
        <cdr:cNvPr id="3" name="Rettangolo 2"/>
        <cdr:cNvSpPr/>
      </cdr:nvSpPr>
      <cdr:spPr>
        <a:xfrm xmlns:a="http://schemas.openxmlformats.org/drawingml/2006/main">
          <a:off x="3167108" y="3249521"/>
          <a:ext cx="2520315" cy="747713"/>
        </a:xfrm>
        <a:prstGeom xmlns:a="http://schemas.openxmlformats.org/drawingml/2006/main" prst="rect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dirty="0" smtClean="0"/>
            <a:t>Actual measures, updated macroeconomic scenario</a:t>
          </a:r>
          <a:endParaRPr lang="en-US" sz="16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90612" cy="496175"/>
          </a:xfrm>
          <a:prstGeom prst="rect">
            <a:avLst/>
          </a:prstGeom>
        </p:spPr>
        <p:txBody>
          <a:bodyPr vert="horz" lIns="90588" tIns="45294" rIns="90588" bIns="45294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6921" y="1"/>
            <a:ext cx="2890611" cy="496175"/>
          </a:xfrm>
          <a:prstGeom prst="rect">
            <a:avLst/>
          </a:prstGeom>
        </p:spPr>
        <p:txBody>
          <a:bodyPr vert="horz" lIns="90588" tIns="45294" rIns="90588" bIns="45294" rtlCol="0"/>
          <a:lstStyle>
            <a:lvl1pPr algn="r">
              <a:defRPr sz="1200"/>
            </a:lvl1pPr>
          </a:lstStyle>
          <a:p>
            <a:fld id="{A2F1EF59-9023-4691-8223-B5635E5852FE}" type="datetimeFigureOut">
              <a:rPr lang="it-IT" smtClean="0"/>
              <a:pPr/>
              <a:t>13/03/2019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428882"/>
            <a:ext cx="2890612" cy="496175"/>
          </a:xfrm>
          <a:prstGeom prst="rect">
            <a:avLst/>
          </a:prstGeom>
        </p:spPr>
        <p:txBody>
          <a:bodyPr vert="horz" lIns="90588" tIns="45294" rIns="90588" bIns="45294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6921" y="9428882"/>
            <a:ext cx="2890611" cy="496175"/>
          </a:xfrm>
          <a:prstGeom prst="rect">
            <a:avLst/>
          </a:prstGeom>
        </p:spPr>
        <p:txBody>
          <a:bodyPr vert="horz" lIns="90588" tIns="45294" rIns="90588" bIns="45294" rtlCol="0" anchor="b"/>
          <a:lstStyle>
            <a:lvl1pPr algn="r">
              <a:defRPr sz="1200"/>
            </a:lvl1pPr>
          </a:lstStyle>
          <a:p>
            <a:fld id="{38C61506-CC6E-48DC-9732-6CB03D98105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3677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89938" cy="496333"/>
          </a:xfrm>
          <a:prstGeom prst="rect">
            <a:avLst/>
          </a:prstGeom>
        </p:spPr>
        <p:txBody>
          <a:bodyPr vert="horz" lIns="94809" tIns="47404" rIns="94809" bIns="4740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8" cy="496333"/>
          </a:xfrm>
          <a:prstGeom prst="rect">
            <a:avLst/>
          </a:prstGeom>
        </p:spPr>
        <p:txBody>
          <a:bodyPr vert="horz" lIns="94809" tIns="47404" rIns="94809" bIns="47404" rtlCol="0"/>
          <a:lstStyle>
            <a:lvl1pPr algn="r">
              <a:defRPr sz="1300"/>
            </a:lvl1pPr>
          </a:lstStyle>
          <a:p>
            <a:fld id="{0659895C-B839-414D-945B-9BE033559D6E}" type="datetimeFigureOut">
              <a:rPr lang="it-IT" smtClean="0"/>
              <a:pPr/>
              <a:t>13/03/2019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2950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09" tIns="47404" rIns="94809" bIns="4740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10" y="4715154"/>
            <a:ext cx="5335269" cy="4466986"/>
          </a:xfrm>
          <a:prstGeom prst="rect">
            <a:avLst/>
          </a:prstGeom>
        </p:spPr>
        <p:txBody>
          <a:bodyPr vert="horz" lIns="94809" tIns="47404" rIns="94809" bIns="47404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889938" cy="496333"/>
          </a:xfrm>
          <a:prstGeom prst="rect">
            <a:avLst/>
          </a:prstGeom>
        </p:spPr>
        <p:txBody>
          <a:bodyPr vert="horz" lIns="94809" tIns="47404" rIns="94809" bIns="4740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8" y="9428585"/>
            <a:ext cx="2889938" cy="496333"/>
          </a:xfrm>
          <a:prstGeom prst="rect">
            <a:avLst/>
          </a:prstGeom>
        </p:spPr>
        <p:txBody>
          <a:bodyPr vert="horz" lIns="94809" tIns="47404" rIns="94809" bIns="47404" rtlCol="0" anchor="b"/>
          <a:lstStyle>
            <a:lvl1pPr algn="r">
              <a:defRPr sz="1300"/>
            </a:lvl1pPr>
          </a:lstStyle>
          <a:p>
            <a:fld id="{6F861869-4F8C-4784-9C51-0C05757C55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4668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61869-4F8C-4784-9C51-0C05757C5502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05043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5A8FB-59CD-4A5F-8827-A378358342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14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5A78D-52CB-4930-9C74-E220501A3102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94870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61869-4F8C-4784-9C51-0C05757C5502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3927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61869-4F8C-4784-9C51-0C05757C5502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974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61869-4F8C-4784-9C51-0C05757C5502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909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61869-4F8C-4784-9C51-0C05757C5502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9690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61869-4F8C-4784-9C51-0C05757C5502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1847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61869-4F8C-4784-9C51-0C05757C5502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5048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61869-4F8C-4784-9C51-0C05757C5502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3927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61869-4F8C-4784-9C51-0C05757C5502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438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68288" indent="-268288">
              <a:buClr>
                <a:srgbClr val="740C25"/>
              </a:buClr>
            </a:pP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61869-4F8C-4784-9C51-0C05757C5502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3927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</a:rPr>
              <a:t>M.Pia Sorvillo  – 24.1.2017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E0C751B5-631A-9242-B635-C18491BE6C62}" type="slidenum">
              <a:rPr lang="it-IT" smtClean="0">
                <a:solidFill>
                  <a:prstClr val="black"/>
                </a:solidFill>
              </a:rPr>
              <a:pPr defTabSz="457200"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816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</a:rPr>
              <a:t>M.Pia Sorvillo  – 24.1.2017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E0C751B5-631A-9242-B635-C18491BE6C62}" type="slidenum">
              <a:rPr lang="it-IT" smtClean="0">
                <a:solidFill>
                  <a:prstClr val="black"/>
                </a:solidFill>
              </a:rPr>
              <a:pPr defTabSz="457200"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771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</a:rPr>
              <a:t>M.Pia Sorvillo  – 24.1.2017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E0C751B5-631A-9242-B635-C18491BE6C62}" type="slidenum">
              <a:rPr lang="it-IT" smtClean="0">
                <a:solidFill>
                  <a:prstClr val="black"/>
                </a:solidFill>
              </a:rPr>
              <a:pPr defTabSz="457200"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863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numero diapositiva 5">
            <a:extLst>
              <a:ext uri="{FF2B5EF4-FFF2-40B4-BE49-F238E27FC236}">
                <a16:creationId xmlns:a16="http://schemas.microsoft.com/office/drawing/2014/main" xmlns="" id="{63A0B7FC-F837-A849-A594-258A0676ACC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996326" y="6317462"/>
            <a:ext cx="288131" cy="36512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7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fld id="{73C362E0-3E9A-B843-9406-2A58E9E51BD2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9" name="Titolo 8">
            <a:extLst>
              <a:ext uri="{FF2B5EF4-FFF2-40B4-BE49-F238E27FC236}">
                <a16:creationId xmlns:a16="http://schemas.microsoft.com/office/drawing/2014/main" xmlns="" id="{02B68A26-37B8-3444-BAAF-A3626F5C9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9016" y="195525"/>
            <a:ext cx="7089396" cy="826322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2100" b="1" i="0">
                <a:solidFill>
                  <a:srgbClr val="23AFA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4997487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95">
          <p15:clr>
            <a:srgbClr val="FBAE40"/>
          </p15:clr>
        </p15:guide>
        <p15:guide id="2" pos="824">
          <p15:clr>
            <a:srgbClr val="FBAE40"/>
          </p15:clr>
        </p15:guide>
        <p15:guide id="3" orient="horz" pos="3952">
          <p15:clr>
            <a:srgbClr val="FBAE40"/>
          </p15:clr>
        </p15:guide>
        <p15:guide id="4" orient="horz" pos="4224">
          <p15:clr>
            <a:srgbClr val="FBAE40"/>
          </p15:clr>
        </p15:guide>
        <p15:guide id="5" orient="horz" pos="411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11505" y="6356350"/>
            <a:ext cx="6840855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smtClean="0">
                <a:solidFill>
                  <a:srgbClr val="505150"/>
                </a:solidFill>
              </a:rPr>
              <a:t>M.Pia Sorvillo  – 24.1.2017</a:t>
            </a:r>
            <a:endParaRPr lang="it-IT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037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</a:rPr>
              <a:t>M.Pia Sorvillo  – 24.1.2017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E0C751B5-631A-9242-B635-C18491BE6C62}" type="slidenum">
              <a:rPr lang="it-IT" smtClean="0">
                <a:solidFill>
                  <a:prstClr val="black"/>
                </a:solidFill>
              </a:rPr>
              <a:pPr defTabSz="457200"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058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</a:rPr>
              <a:t>M.Pia Sorvillo  – 24.1.2017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E0C751B5-631A-9242-B635-C18491BE6C62}" type="slidenum">
              <a:rPr lang="it-IT" smtClean="0">
                <a:solidFill>
                  <a:prstClr val="black"/>
                </a:solidFill>
              </a:rPr>
              <a:pPr defTabSz="457200"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535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</a:rPr>
              <a:t>M.Pia Sorvillo  – 24.1.2017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E0C751B5-631A-9242-B635-C18491BE6C62}" type="slidenum">
              <a:rPr lang="it-IT" smtClean="0">
                <a:solidFill>
                  <a:prstClr val="black"/>
                </a:solidFill>
              </a:rPr>
              <a:pPr defTabSz="457200"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28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611505" y="6356350"/>
            <a:ext cx="72009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defTabSz="457200"/>
            <a:r>
              <a:rPr lang="en-US" smtClean="0"/>
              <a:t>M.Pia Sorvillo  – 24.1.2017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826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1691640" y="6309360"/>
            <a:ext cx="5408295" cy="365125"/>
          </a:xfrm>
          <a:prstGeom prst="rect">
            <a:avLst/>
          </a:prstGeom>
        </p:spPr>
        <p:txBody>
          <a:bodyPr/>
          <a:lstStyle>
            <a:lvl1pPr>
              <a:defRPr sz="11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defTabSz="457200"/>
            <a:r>
              <a:rPr lang="en-US" smtClean="0"/>
              <a:t>M.Pia Sorvillo  – 24.1.2017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322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</a:rPr>
              <a:t>M.Pia Sorvillo  – 24.1.2017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E0C751B5-631A-9242-B635-C18491BE6C62}" type="slidenum">
              <a:rPr lang="it-IT" smtClean="0">
                <a:solidFill>
                  <a:prstClr val="black"/>
                </a:solidFill>
              </a:rPr>
              <a:pPr defTabSz="457200"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943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</a:rPr>
              <a:t>M.Pia Sorvillo  – 24.1.2017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E0C751B5-631A-9242-B635-C18491BE6C62}" type="slidenum">
              <a:rPr lang="it-IT" smtClean="0">
                <a:solidFill>
                  <a:prstClr val="black"/>
                </a:solidFill>
              </a:rPr>
              <a:pPr defTabSz="457200"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958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777875" y="0"/>
            <a:ext cx="7543800" cy="381000"/>
          </a:xfrm>
          <a:prstGeom prst="rect">
            <a:avLst/>
          </a:prstGeom>
          <a:solidFill>
            <a:srgbClr val="7F1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buFont typeface="Times New Roman" pitchFamily="-28" charset="0"/>
              <a:buNone/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777875" y="6254519"/>
            <a:ext cx="7543800" cy="0"/>
          </a:xfrm>
          <a:prstGeom prst="line">
            <a:avLst/>
          </a:prstGeom>
          <a:ln>
            <a:solidFill>
              <a:srgbClr val="7F142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Immagine 10" descr="marchio 2.jpg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8379" y="6346121"/>
            <a:ext cx="806786" cy="33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1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6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75" y="19888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Well-being indicators for national and local policies in Italy</a:t>
            </a:r>
            <a:endParaRPr lang="it-IT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971550" y="4869180"/>
            <a:ext cx="6800850" cy="769619"/>
          </a:xfrm>
        </p:spPr>
        <p:txBody>
          <a:bodyPr/>
          <a:lstStyle/>
          <a:p>
            <a:pPr algn="l"/>
            <a:r>
              <a:rPr lang="it-IT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M.P. Sorvillo, </a:t>
            </a:r>
            <a:r>
              <a:rPr lang="it-I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S. Taralli</a:t>
            </a:r>
            <a:endParaRPr lang="it-IT" sz="2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it-IT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Italian</a:t>
            </a:r>
            <a:r>
              <a:rPr lang="it-I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National Statistical Office (Istat)</a:t>
            </a:r>
          </a:p>
          <a:p>
            <a:pPr algn="l"/>
            <a:r>
              <a:rPr lang="it-IT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NTTS 2019</a:t>
            </a:r>
            <a:endParaRPr lang="it-IT" sz="2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04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>
            <a:extLst>
              <a:ext uri="{FF2B5EF4-FFF2-40B4-BE49-F238E27FC236}">
                <a16:creationId xmlns:a16="http://schemas.microsoft.com/office/drawing/2014/main" xmlns="" id="{385903A8-9768-A646-A624-9BE4A2974F82}"/>
              </a:ext>
            </a:extLst>
          </p:cNvPr>
          <p:cNvSpPr txBox="1">
            <a:spLocks/>
          </p:cNvSpPr>
          <p:nvPr/>
        </p:nvSpPr>
        <p:spPr bwMode="auto">
          <a:xfrm>
            <a:off x="631474" y="884348"/>
            <a:ext cx="8101677" cy="3465046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numCol="1" spcCol="57600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1200"/>
              </a:spcAft>
              <a:buClr>
                <a:srgbClr val="C00000"/>
              </a:buClr>
              <a:buSzPct val="160000"/>
            </a:pPr>
            <a:r>
              <a:rPr lang="en-US" altLang="it-IT" b="1" dirty="0" smtClean="0">
                <a:latin typeface="Calibri" panose="020F0502020204030204" pitchFamily="34" charset="0"/>
                <a:cs typeface="Arial" panose="020B0604020202020204" pitchFamily="34" charset="0"/>
              </a:rPr>
              <a:t>The data side - </a:t>
            </a:r>
            <a:r>
              <a:rPr lang="en-US" altLang="it-IT" dirty="0" err="1" smtClean="0">
                <a:latin typeface="Calibri" panose="020F0502020204030204" pitchFamily="34" charset="0"/>
                <a:cs typeface="Arial" panose="020B0604020202020204" pitchFamily="34" charset="0"/>
              </a:rPr>
              <a:t>Istat</a:t>
            </a:r>
            <a:r>
              <a:rPr lang="en-US" altLang="it-IT" dirty="0" smtClean="0">
                <a:latin typeface="Calibri" panose="020F0502020204030204" pitchFamily="34" charset="0"/>
                <a:cs typeface="Arial" panose="020B0604020202020204" pitchFamily="34" charset="0"/>
              </a:rPr>
              <a:t> activities</a:t>
            </a:r>
          </a:p>
          <a:p>
            <a:pPr marL="342900" indent="-342900">
              <a:spcAft>
                <a:spcPts val="1200"/>
              </a:spcAft>
              <a:buClr>
                <a:srgbClr val="C00000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altLang="it-IT" dirty="0" smtClean="0">
                <a:latin typeface="Calibri" panose="020F0502020204030204" pitchFamily="34" charset="0"/>
                <a:cs typeface="Arial" panose="020B0604020202020204" pitchFamily="34" charset="0"/>
              </a:rPr>
              <a:t>Regular publication of 61 Bes indicators  - 110 Italian metropolitan cities and provinces (Nuts3)</a:t>
            </a:r>
          </a:p>
          <a:p>
            <a:pPr>
              <a:spcBef>
                <a:spcPts val="600"/>
              </a:spcBef>
              <a:buClr>
                <a:srgbClr val="C00000"/>
              </a:buClr>
              <a:buSzPct val="160000"/>
            </a:pPr>
            <a:r>
              <a:rPr lang="en-US" altLang="it-IT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https</a:t>
            </a:r>
            <a:r>
              <a:rPr lang="en-US" altLang="it-IT" sz="2000" dirty="0">
                <a:latin typeface="Calibri" panose="020F0502020204030204" pitchFamily="34" charset="0"/>
                <a:cs typeface="Arial" panose="020B0604020202020204" pitchFamily="34" charset="0"/>
              </a:rPr>
              <a:t>://</a:t>
            </a:r>
            <a:r>
              <a:rPr lang="en-US" altLang="it-IT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www.istat.it/en/well-being-and-sustainability/the-measurement-of-well-being/bes-at-local-level</a:t>
            </a:r>
          </a:p>
          <a:p>
            <a:pPr marL="342900" indent="-342900">
              <a:spcBef>
                <a:spcPts val="1200"/>
              </a:spcBef>
              <a:buClr>
                <a:srgbClr val="C00000"/>
              </a:buClr>
              <a:buSzPct val="160000"/>
              <a:buFont typeface="Arial" pitchFamily="34" charset="0"/>
              <a:buChar char="•"/>
            </a:pPr>
            <a:r>
              <a:rPr lang="en-US" altLang="it-IT" dirty="0" smtClean="0">
                <a:latin typeface="Calibri" panose="020F0502020204030204" pitchFamily="34" charset="0"/>
                <a:cs typeface="Arial" panose="020B0604020202020204" pitchFamily="34" charset="0"/>
              </a:rPr>
              <a:t>Experimental Statistics: Indicators for local planning - around 8,000 municipalities</a:t>
            </a:r>
          </a:p>
          <a:p>
            <a:pPr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SzPct val="160000"/>
            </a:pPr>
            <a:r>
              <a:rPr lang="en-US" altLang="it-IT" sz="2000" dirty="0">
                <a:latin typeface="Calibri" panose="020F0502020204030204" pitchFamily="34" charset="0"/>
                <a:cs typeface="Arial" panose="020B0604020202020204" pitchFamily="34" charset="0"/>
              </a:rPr>
              <a:t>https://</a:t>
            </a:r>
            <a:r>
              <a:rPr lang="en-US" altLang="it-IT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www.istat.it/it/statistiche-sperimentali/nuovi-indicatori</a:t>
            </a:r>
          </a:p>
          <a:p>
            <a:pPr>
              <a:spcAft>
                <a:spcPts val="1200"/>
              </a:spcAft>
              <a:buClr>
                <a:srgbClr val="C00000"/>
              </a:buClr>
              <a:buSzPct val="160000"/>
            </a:pPr>
            <a:endParaRPr lang="en-US" altLang="it-IT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Clr>
                <a:srgbClr val="C00000"/>
              </a:buClr>
              <a:buSzPct val="160000"/>
              <a:buFont typeface="Arial" pitchFamily="34" charset="0"/>
              <a:buChar char="•"/>
            </a:pPr>
            <a:endParaRPr lang="en-US" altLang="it-IT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egnaposto piè di pagina 6"/>
          <p:cNvSpPr txBox="1">
            <a:spLocks/>
          </p:cNvSpPr>
          <p:nvPr/>
        </p:nvSpPr>
        <p:spPr>
          <a:xfrm>
            <a:off x="971600" y="6309320"/>
            <a:ext cx="6552728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/>
            <a:endParaRPr lang="it-IT" sz="16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223792" y="0"/>
            <a:ext cx="6979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Well-being measures at the local level</a:t>
            </a:r>
            <a:endParaRPr lang="it-IT" sz="24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5" name="Immagine 14" descr="C:\Users\tononi\Desktop\TestatinaBes2017-01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39" r="78470" b="25004"/>
          <a:stretch/>
        </p:blipFill>
        <p:spPr bwMode="auto">
          <a:xfrm>
            <a:off x="6656718" y="632030"/>
            <a:ext cx="1256230" cy="29593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/>
          <p:cNvSpPr txBox="1"/>
          <p:nvPr/>
        </p:nvSpPr>
        <p:spPr>
          <a:xfrm>
            <a:off x="631474" y="4683025"/>
            <a:ext cx="81642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it-IT" sz="2400" b="1" dirty="0">
                <a:latin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altLang="it-IT" sz="2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policy side </a:t>
            </a:r>
          </a:p>
          <a:p>
            <a:r>
              <a:rPr lang="it-IT" sz="2400" dirty="0" err="1" smtClean="0"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Bes</a:t>
            </a:r>
            <a:r>
              <a:rPr lang="it-IT" sz="2400" dirty="0" smtClean="0"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indicators</a:t>
            </a:r>
            <a:r>
              <a:rPr lang="it-IT" sz="2400" dirty="0" smtClean="0"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have</a:t>
            </a:r>
            <a:r>
              <a:rPr lang="it-IT" sz="2400" dirty="0" smtClean="0"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been</a:t>
            </a:r>
            <a:r>
              <a:rPr lang="it-IT" sz="2400" dirty="0" smtClean="0"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introduced</a:t>
            </a:r>
            <a:endParaRPr lang="it-IT" sz="2400" dirty="0" smtClean="0">
              <a:latin typeface="Calibri" panose="020F050202020403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it-IT" sz="2400" dirty="0" smtClean="0"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by </a:t>
            </a:r>
            <a:r>
              <a:rPr lang="it-IT" sz="2400" dirty="0"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some </a:t>
            </a:r>
            <a:r>
              <a:rPr lang="it-IT" sz="2400" dirty="0" err="1"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Regions</a:t>
            </a:r>
            <a:r>
              <a:rPr lang="it-IT" sz="2400" dirty="0"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it-IT" sz="2400" dirty="0" smtClean="0"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(DEFR) </a:t>
            </a:r>
            <a:endParaRPr lang="it-IT" sz="2400" dirty="0">
              <a:latin typeface="Calibri" panose="020F050202020403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it-IT" sz="2400" dirty="0" smtClean="0"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by some </a:t>
            </a:r>
            <a:r>
              <a:rPr lang="it-IT" sz="2400" dirty="0" err="1" smtClean="0"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Municipalities</a:t>
            </a:r>
            <a:r>
              <a:rPr lang="it-IT" sz="2400" dirty="0" smtClean="0"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(Strategic </a:t>
            </a:r>
            <a:r>
              <a:rPr lang="it-IT" sz="2400" dirty="0"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planning </a:t>
            </a:r>
            <a:r>
              <a:rPr lang="it-IT" sz="2400" dirty="0" err="1" smtClean="0"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document</a:t>
            </a:r>
            <a:r>
              <a:rPr lang="it-IT" sz="2400" dirty="0" smtClean="0"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  <a:endParaRPr lang="it-IT" sz="2400" dirty="0">
              <a:latin typeface="Calibri" panose="020F050202020403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400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578709"/>
              </p:ext>
            </p:extLst>
          </p:nvPr>
        </p:nvGraphicFramePr>
        <p:xfrm>
          <a:off x="336007" y="743758"/>
          <a:ext cx="3494314" cy="4851502"/>
        </p:xfrm>
        <a:graphic>
          <a:graphicData uri="http://schemas.openxmlformats.org/drawingml/2006/table">
            <a:tbl>
              <a:tblPr/>
              <a:tblGrid>
                <a:gridCol w="3494314"/>
              </a:tblGrid>
              <a:tr h="6622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it-IT" sz="2200" b="1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Public </a:t>
                      </a:r>
                      <a:r>
                        <a:rPr lang="it-IT" sz="22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budget </a:t>
                      </a:r>
                      <a:r>
                        <a:rPr lang="it-IT" sz="2200" b="1" dirty="0" err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items</a:t>
                      </a:r>
                      <a:r>
                        <a:rPr lang="it-IT" sz="22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it-IT" sz="2200" b="1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(</a:t>
                      </a:r>
                      <a:r>
                        <a:rPr lang="it-IT" sz="2200" b="1" dirty="0" err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M</a:t>
                      </a:r>
                      <a:r>
                        <a:rPr lang="it-IT" sz="2200" b="1" dirty="0" err="1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issions</a:t>
                      </a:r>
                      <a:r>
                        <a:rPr lang="it-IT" sz="2200" b="1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)</a:t>
                      </a:r>
                      <a:endParaRPr lang="it-IT" sz="22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2513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2200" noProof="0" dirty="0" smtClean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4- Education and support the right to study</a:t>
                      </a:r>
                      <a:endParaRPr lang="en-GB" sz="2200" noProof="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8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2200" noProof="0" dirty="0" smtClean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5- </a:t>
                      </a:r>
                      <a:r>
                        <a:rPr lang="en-GB" sz="2200" noProof="0" dirty="0" smtClean="0">
                          <a:latin typeface="Calibri"/>
                          <a:ea typeface="Times New Roman"/>
                        </a:rPr>
                        <a:t>Protection and </a:t>
                      </a:r>
                      <a:r>
                        <a:rPr lang="en-GB" sz="2200" noProof="0" dirty="0" err="1" smtClean="0">
                          <a:latin typeface="Calibri"/>
                          <a:ea typeface="Times New Roman"/>
                        </a:rPr>
                        <a:t>Valorization</a:t>
                      </a:r>
                      <a:r>
                        <a:rPr lang="en-GB" sz="2200" noProof="0" dirty="0" smtClean="0">
                          <a:latin typeface="Calibri"/>
                          <a:ea typeface="Times New Roman"/>
                        </a:rPr>
                        <a:t> of Cultural Heritage and Activities</a:t>
                      </a:r>
                      <a:endParaRPr lang="en-GB" sz="2200" noProof="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2200" noProof="0" dirty="0" smtClean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8- </a:t>
                      </a:r>
                      <a:r>
                        <a:rPr lang="en-GB" sz="2200" noProof="0" dirty="0" smtClean="0">
                          <a:latin typeface="Calibri"/>
                          <a:ea typeface="Times New Roman"/>
                        </a:rPr>
                        <a:t>Land and Building Construction</a:t>
                      </a:r>
                      <a:endParaRPr lang="en-GB" sz="2200" noProof="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2200" noProof="0" dirty="0" smtClean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10- </a:t>
                      </a:r>
                      <a:r>
                        <a:rPr lang="en-GB" sz="2200" noProof="0" dirty="0" smtClean="0">
                          <a:latin typeface="Calibri"/>
                          <a:ea typeface="Times New Roman"/>
                        </a:rPr>
                        <a:t>Public Transport And Right To Mobility</a:t>
                      </a:r>
                      <a:endParaRPr lang="en-GB" sz="2200" noProof="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8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2200" noProof="0" dirty="0" smtClean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13- Health Care</a:t>
                      </a:r>
                      <a:endParaRPr lang="en-GB" sz="2200" noProof="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2200" noProof="0" dirty="0" smtClean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17- </a:t>
                      </a:r>
                      <a:r>
                        <a:rPr lang="en-GB" sz="2200" noProof="0" dirty="0" smtClean="0">
                          <a:latin typeface="Calibri"/>
                          <a:ea typeface="Times New Roman"/>
                        </a:rPr>
                        <a:t>Energy and Diversification of Energy Sources</a:t>
                      </a:r>
                      <a:endParaRPr lang="en-GB" sz="2200" noProof="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itolo 1"/>
          <p:cNvSpPr txBox="1">
            <a:spLocks/>
          </p:cNvSpPr>
          <p:nvPr/>
        </p:nvSpPr>
        <p:spPr>
          <a:xfrm>
            <a:off x="822960" y="18380"/>
            <a:ext cx="7543800" cy="1450757"/>
          </a:xfrm>
          <a:prstGeom prst="rect">
            <a:avLst/>
          </a:prstGeom>
        </p:spPr>
        <p:txBody>
          <a:bodyPr/>
          <a:lstStyle/>
          <a:p>
            <a:pPr lvl="0" algn="ctr">
              <a:lnSpc>
                <a:spcPct val="85000"/>
              </a:lnSpc>
              <a:spcBef>
                <a:spcPct val="0"/>
              </a:spcBef>
            </a:pPr>
            <a:r>
              <a:rPr lang="it-IT" sz="24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BES </a:t>
            </a:r>
            <a:r>
              <a:rPr lang="it-IT" sz="2400" b="1" dirty="0" err="1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domains</a:t>
            </a:r>
            <a:r>
              <a:rPr lang="it-IT" sz="24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budgeting items</a:t>
            </a:r>
            <a:endParaRPr lang="it-IT" sz="24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587304"/>
              </p:ext>
            </p:extLst>
          </p:nvPr>
        </p:nvGraphicFramePr>
        <p:xfrm>
          <a:off x="5103040" y="527910"/>
          <a:ext cx="3750673" cy="5232876"/>
        </p:xfrm>
        <a:graphic>
          <a:graphicData uri="http://schemas.openxmlformats.org/drawingml/2006/table">
            <a:tbl>
              <a:tblPr/>
              <a:tblGrid>
                <a:gridCol w="3750673"/>
              </a:tblGrid>
              <a:tr h="6504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endParaRPr lang="it-IT" sz="2200" b="1" dirty="0" smtClean="0">
                        <a:solidFill>
                          <a:srgbClr val="FFFFFF"/>
                        </a:solidFill>
                        <a:latin typeface="Calibri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it-IT" sz="2200" b="1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BES </a:t>
                      </a:r>
                      <a:r>
                        <a:rPr lang="it-IT" sz="2200" b="1" dirty="0" err="1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domains</a:t>
                      </a:r>
                      <a:endParaRPr lang="it-IT" sz="22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35379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GB" sz="2200" dirty="0" smtClean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1 – Health</a:t>
                      </a:r>
                      <a:endParaRPr lang="it-IT" sz="22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79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GB" sz="2200" dirty="0" smtClean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2 - Education </a:t>
                      </a:r>
                      <a:r>
                        <a:rPr lang="en-GB" sz="2200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and training</a:t>
                      </a:r>
                      <a:endParaRPr lang="it-IT" sz="22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79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GB" sz="2200" dirty="0" smtClean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3 - Work </a:t>
                      </a:r>
                      <a:r>
                        <a:rPr lang="en-GB" sz="2200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and life balance</a:t>
                      </a:r>
                      <a:endParaRPr lang="it-IT" sz="22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79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GB" sz="2200" dirty="0" smtClean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4 - Economic </a:t>
                      </a:r>
                      <a:r>
                        <a:rPr lang="en-GB" sz="2200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well-being</a:t>
                      </a:r>
                      <a:endParaRPr lang="it-IT" sz="22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79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GB" sz="2200" dirty="0" smtClean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5 - Social </a:t>
                      </a:r>
                      <a:r>
                        <a:rPr lang="en-GB" sz="2200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relationships</a:t>
                      </a:r>
                      <a:endParaRPr lang="it-IT" sz="22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79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GB" sz="2200" dirty="0" smtClean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6 - Politics </a:t>
                      </a:r>
                      <a:r>
                        <a:rPr lang="en-GB" sz="2200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and Institutions</a:t>
                      </a:r>
                      <a:endParaRPr lang="it-IT" sz="22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79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GB" sz="2200" dirty="0" smtClean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7 – Security</a:t>
                      </a:r>
                      <a:endParaRPr lang="it-IT" sz="22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79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GB" sz="2200" dirty="0" smtClean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8 - Subjective </a:t>
                      </a:r>
                      <a:r>
                        <a:rPr lang="en-GB" sz="2200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well-being</a:t>
                      </a:r>
                      <a:endParaRPr lang="it-IT" sz="22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79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GB" sz="2200" dirty="0" smtClean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9 - Landscape </a:t>
                      </a:r>
                      <a:r>
                        <a:rPr lang="en-GB" sz="2200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and cultural heritage</a:t>
                      </a:r>
                      <a:endParaRPr lang="it-IT" sz="22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79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GB" sz="2200" dirty="0" smtClean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10 – Environment</a:t>
                      </a:r>
                      <a:endParaRPr lang="it-IT" sz="22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79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GB" sz="2200" dirty="0" smtClean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11 - Research </a:t>
                      </a:r>
                      <a:r>
                        <a:rPr lang="en-GB" sz="2200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and innovation</a:t>
                      </a:r>
                      <a:endParaRPr lang="it-IT" sz="22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79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GB" sz="2200" dirty="0" smtClean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12 - Quality </a:t>
                      </a:r>
                      <a:r>
                        <a:rPr lang="en-GB" sz="2200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of services</a:t>
                      </a:r>
                      <a:endParaRPr lang="it-IT" sz="22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" name="Connettore 4 2"/>
          <p:cNvCxnSpPr/>
          <p:nvPr/>
        </p:nvCxnSpPr>
        <p:spPr>
          <a:xfrm flipV="1">
            <a:off x="3830321" y="1747157"/>
            <a:ext cx="1244324" cy="11430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Connettore 4 29"/>
          <p:cNvCxnSpPr/>
          <p:nvPr/>
        </p:nvCxnSpPr>
        <p:spPr>
          <a:xfrm>
            <a:off x="3331029" y="2688734"/>
            <a:ext cx="1772011" cy="1686929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Connettore 4 49"/>
          <p:cNvCxnSpPr/>
          <p:nvPr/>
        </p:nvCxnSpPr>
        <p:spPr>
          <a:xfrm>
            <a:off x="3584938" y="4199718"/>
            <a:ext cx="1772011" cy="1392069"/>
          </a:xfrm>
          <a:prstGeom prst="bentConnector3">
            <a:avLst>
              <a:gd name="adj1" fmla="val 50000"/>
            </a:avLst>
          </a:prstGeom>
          <a:ln>
            <a:solidFill>
              <a:schemeClr val="accent5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2" name="Connettore 4 51"/>
          <p:cNvCxnSpPr/>
          <p:nvPr/>
        </p:nvCxnSpPr>
        <p:spPr>
          <a:xfrm flipV="1">
            <a:off x="3150461" y="4971571"/>
            <a:ext cx="1924184" cy="362990"/>
          </a:xfrm>
          <a:prstGeom prst="bentConnector3">
            <a:avLst>
              <a:gd name="adj1" fmla="val 50000"/>
            </a:avLst>
          </a:prstGeom>
          <a:ln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611506" y="712743"/>
            <a:ext cx="7634424" cy="4525963"/>
          </a:xfrm>
        </p:spPr>
        <p:txBody>
          <a:bodyPr/>
          <a:lstStyle/>
          <a:p>
            <a:pPr marL="719138" lvl="2" indent="-358775"/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The introduction of well-being indicators is an important  innovation in the political and cultural debate in Italy </a:t>
            </a:r>
          </a:p>
          <a:p>
            <a:pPr marL="719138" lvl="2" indent="-358775">
              <a:spcBef>
                <a:spcPts val="1200"/>
              </a:spcBef>
            </a:pP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Improvements are needed from the technical point of view to reinforce models and data availability and quality </a:t>
            </a:r>
          </a:p>
          <a:p>
            <a:pPr marL="719138" lvl="2" indent="-358775">
              <a:spcBef>
                <a:spcPts val="1200"/>
              </a:spcBef>
            </a:pP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More time and efforts are needed to  fully integrate this new concept in the political agenda to really go beyond GDP also at local level</a:t>
            </a:r>
          </a:p>
          <a:p>
            <a:pPr marL="719138" lvl="2" indent="-358775" algn="just">
              <a:spcBef>
                <a:spcPts val="1200"/>
              </a:spcBef>
            </a:pP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European projects such as MAKSWELL can help providing methodological tools and presenting good practices </a:t>
            </a:r>
            <a:r>
              <a:rPr lang="en-US" smtClean="0">
                <a:latin typeface="Calibri" panose="020F0502020204030204" pitchFamily="34" charset="0"/>
                <a:cs typeface="Arial" panose="020B0604020202020204" pitchFamily="34" charset="0"/>
              </a:rPr>
              <a:t>to foster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the use </a:t>
            </a:r>
            <a:r>
              <a:rPr lang="en-US" smtClean="0">
                <a:latin typeface="Calibri" panose="020F0502020204030204" pitchFamily="34" charset="0"/>
                <a:cs typeface="Arial" panose="020B0604020202020204" pitchFamily="34" charset="0"/>
              </a:rPr>
              <a:t>of well-being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indicators in policy making and evaluation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331595" y="7698"/>
            <a:ext cx="4320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Conclusions</a:t>
            </a:r>
            <a:endParaRPr lang="it-IT" sz="24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51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554966" y="1628775"/>
            <a:ext cx="576072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Thank you for your attention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920000"/>
                </a:solidFill>
              </a:rPr>
              <a:t>sorvillo@istat.it</a:t>
            </a:r>
          </a:p>
          <a:p>
            <a:r>
              <a:rPr lang="en-US" dirty="0" smtClean="0">
                <a:solidFill>
                  <a:srgbClr val="920000"/>
                </a:solidFill>
              </a:rPr>
              <a:t>taralli@istat.it</a:t>
            </a:r>
            <a:endParaRPr lang="en-US" dirty="0">
              <a:solidFill>
                <a:srgbClr val="9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26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200025" y="1257341"/>
            <a:ext cx="8641080" cy="276225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05" y="0"/>
            <a:ext cx="8229600" cy="54864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Italian project on well-being</a:t>
            </a:r>
            <a:endParaRPr lang="it-IT" sz="2400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448967" y="1363711"/>
            <a:ext cx="7772400" cy="4572000"/>
          </a:xfrm>
        </p:spPr>
        <p:txBody>
          <a:bodyPr/>
          <a:lstStyle/>
          <a:p>
            <a:r>
              <a:rPr lang="en-US" sz="2800" dirty="0" smtClean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Well-being (</a:t>
            </a:r>
            <a:r>
              <a:rPr lang="en-US" sz="2800" dirty="0" err="1" smtClean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Benessere</a:t>
            </a:r>
            <a:r>
              <a:rPr lang="en-US" sz="2800" dirty="0" smtClean="0">
                <a:solidFill>
                  <a:srgbClr val="00B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):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Considering different aspects relevant for quality of life</a:t>
            </a:r>
          </a:p>
          <a:p>
            <a:r>
              <a:rPr lang="en-US" sz="2800" dirty="0" smtClean="0">
                <a:solidFill>
                  <a:srgbClr val="FFC0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Equitable (</a:t>
            </a:r>
            <a:r>
              <a:rPr lang="en-US" sz="2800" dirty="0" err="1" smtClean="0">
                <a:solidFill>
                  <a:srgbClr val="FFC0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Equo</a:t>
            </a:r>
            <a:r>
              <a:rPr lang="en-US" sz="2800" dirty="0">
                <a:solidFill>
                  <a:srgbClr val="FFC0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):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weak subjects/territories should not be left behind</a:t>
            </a:r>
          </a:p>
          <a:p>
            <a:r>
              <a:rPr lang="en-US" sz="2800" dirty="0" smtClean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Sustainable (</a:t>
            </a:r>
            <a:r>
              <a:rPr lang="en-US" sz="2800" dirty="0" err="1" smtClean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Sostenibile</a:t>
            </a:r>
            <a:r>
              <a:rPr lang="en-US" sz="2800" dirty="0" smtClean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):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look at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capitals for future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generations</a:t>
            </a:r>
          </a:p>
          <a:p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1236" y="578365"/>
            <a:ext cx="194786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ccia in giù 6"/>
          <p:cNvSpPr/>
          <p:nvPr/>
        </p:nvSpPr>
        <p:spPr>
          <a:xfrm>
            <a:off x="2035357" y="4392692"/>
            <a:ext cx="1070043" cy="637195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ccia in giù 7"/>
          <p:cNvSpPr/>
          <p:nvPr/>
        </p:nvSpPr>
        <p:spPr>
          <a:xfrm>
            <a:off x="6372225" y="4430872"/>
            <a:ext cx="1070043" cy="602813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sellaDiTesto 8"/>
          <p:cNvSpPr txBox="1"/>
          <p:nvPr/>
        </p:nvSpPr>
        <p:spPr>
          <a:xfrm>
            <a:off x="611505" y="4991287"/>
            <a:ext cx="45137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Monitoring evolution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https://www.istat.it/en/well-being-and-sustainability/the-measurement-of-well-being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537105" y="5406786"/>
            <a:ext cx="3258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Supporting policy makers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50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0383" y="3769"/>
            <a:ext cx="8147249" cy="360045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Well-being indicators in the Budget law</a:t>
            </a:r>
            <a:endParaRPr lang="it-IT" sz="24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60413" y="731862"/>
            <a:ext cx="8003232" cy="4497363"/>
          </a:xfrm>
        </p:spPr>
        <p:txBody>
          <a:bodyPr>
            <a:normAutofit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Revision of the Italian </a:t>
            </a: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Budget Law </a:t>
            </a: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(8/2016</a:t>
            </a: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establishes that public </a:t>
            </a: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policies are regularly monitored and evaluated also </a:t>
            </a:r>
            <a:endParaRPr lang="en-US" sz="22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through their </a:t>
            </a: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effects on well-being </a:t>
            </a: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indicators </a:t>
            </a:r>
          </a:p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comparing trend and policy forecasts </a:t>
            </a:r>
          </a:p>
          <a:p>
            <a:pPr marL="0" indent="0">
              <a:spcAft>
                <a:spcPts val="1800"/>
              </a:spcAft>
              <a:buClr>
                <a:srgbClr val="FF0000"/>
              </a:buClr>
              <a:buNone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9388" indent="-179388">
              <a:spcAft>
                <a:spcPts val="1800"/>
              </a:spcAft>
              <a:buClr>
                <a:srgbClr val="FF0000"/>
              </a:buClr>
              <a:buFont typeface="Wingdings" pitchFamily="2" charset="2"/>
              <a:buChar char="§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39552" y="5877272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761804" y="4149090"/>
            <a:ext cx="3600450" cy="720090"/>
          </a:xfrm>
          <a:prstGeom prst="rect">
            <a:avLst/>
          </a:prstGeom>
          <a:solidFill>
            <a:srgbClr val="BF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anose="020F0502020204030204" pitchFamily="34" charset="0"/>
              </a:rPr>
              <a:t>High level Commission</a:t>
            </a:r>
          </a:p>
          <a:p>
            <a:pPr algn="ctr"/>
            <a:r>
              <a:rPr lang="en-US" sz="2000" dirty="0" smtClean="0">
                <a:latin typeface="Calibri" panose="020F0502020204030204" pitchFamily="34" charset="0"/>
              </a:rPr>
              <a:t>Parliamentary Committees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8" name="Ovale 7"/>
          <p:cNvSpPr/>
          <p:nvPr/>
        </p:nvSpPr>
        <p:spPr>
          <a:xfrm>
            <a:off x="3131820" y="2343636"/>
            <a:ext cx="2520314" cy="144018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anose="020F0502020204030204" pitchFamily="34" charset="0"/>
              </a:rPr>
              <a:t>130 BES Indicators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15" name="Ovale 14"/>
          <p:cNvSpPr/>
          <p:nvPr/>
        </p:nvSpPr>
        <p:spPr>
          <a:xfrm>
            <a:off x="4211955" y="5229224"/>
            <a:ext cx="2629716" cy="89398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BF504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12 Indicators for policy making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Connettore 2 10"/>
          <p:cNvCxnSpPr>
            <a:stCxn id="8" idx="4"/>
          </p:cNvCxnSpPr>
          <p:nvPr/>
        </p:nvCxnSpPr>
        <p:spPr>
          <a:xfrm flipH="1">
            <a:off x="4382007" y="3783816"/>
            <a:ext cx="9970" cy="360045"/>
          </a:xfrm>
          <a:prstGeom prst="straightConnector1">
            <a:avLst/>
          </a:prstGeom>
          <a:ln>
            <a:solidFill>
              <a:srgbClr val="740C2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5292090" y="4869179"/>
            <a:ext cx="0" cy="360045"/>
          </a:xfrm>
          <a:prstGeom prst="straightConnector1">
            <a:avLst/>
          </a:prstGeom>
          <a:ln>
            <a:solidFill>
              <a:srgbClr val="BF504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53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0"/>
            <a:ext cx="7920990" cy="54864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final </a:t>
            </a:r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set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indicators</a:t>
            </a:r>
            <a:endParaRPr lang="en-US" altLang="it-IT" sz="3600" b="1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697230" y="491490"/>
            <a:ext cx="7680960" cy="1154430"/>
          </a:xfrm>
          <a:prstGeom prst="rect">
            <a:avLst/>
          </a:prstGeom>
          <a:solidFill>
            <a:srgbClr val="FFFDF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6088" lvl="1" indent="-354013">
              <a:spcBef>
                <a:spcPts val="600"/>
              </a:spcBef>
              <a:buClr>
                <a:schemeClr val="accent2">
                  <a:lumMod val="50000"/>
                </a:schemeClr>
              </a:buClr>
              <a:buSzPct val="90000"/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Mean adjusted income (per capita)</a:t>
            </a:r>
            <a:endParaRPr lang="it-IT" sz="2200" dirty="0">
              <a:solidFill>
                <a:srgbClr val="002060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46088" lvl="1" indent="-354013">
              <a:spcBef>
                <a:spcPts val="600"/>
              </a:spcBef>
              <a:buClr>
                <a:schemeClr val="accent2">
                  <a:lumMod val="50000"/>
                </a:schemeClr>
              </a:buClr>
              <a:buSzPct val="85000"/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Income inequality (quintile ratio)</a:t>
            </a:r>
            <a:endParaRPr lang="it-IT" sz="2200" dirty="0">
              <a:solidFill>
                <a:srgbClr val="002060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46088" lvl="1" indent="-354013">
              <a:spcBef>
                <a:spcPts val="600"/>
              </a:spcBef>
              <a:buClr>
                <a:schemeClr val="accent2">
                  <a:lumMod val="50000"/>
                </a:schemeClr>
              </a:buClr>
              <a:buSzPct val="85000"/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Incidence of absolute poverty</a:t>
            </a:r>
            <a:endParaRPr lang="it-IT" sz="2200" dirty="0">
              <a:solidFill>
                <a:srgbClr val="002060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97230" y="1746885"/>
            <a:ext cx="7680960" cy="674370"/>
          </a:xfrm>
          <a:prstGeom prst="rect">
            <a:avLst/>
          </a:prstGeom>
          <a:solidFill>
            <a:srgbClr val="FEF1E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6088" lvl="1" indent="-354013">
              <a:spcBef>
                <a:spcPts val="600"/>
              </a:spcBef>
              <a:buClr>
                <a:schemeClr val="accent2">
                  <a:lumMod val="50000"/>
                </a:schemeClr>
              </a:buClr>
              <a:buSzPct val="85000"/>
              <a:buFont typeface="+mj-lt"/>
              <a:buAutoNum type="arabicPeriod" startAt="4"/>
            </a:pP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Life expectancy in good health (at birth)</a:t>
            </a:r>
            <a:endParaRPr lang="it-IT" sz="2200" dirty="0">
              <a:solidFill>
                <a:srgbClr val="002060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46088" lvl="1" indent="-354013">
              <a:spcBef>
                <a:spcPts val="600"/>
              </a:spcBef>
              <a:buClr>
                <a:schemeClr val="accent2">
                  <a:lumMod val="50000"/>
                </a:schemeClr>
              </a:buClr>
              <a:buSzPct val="85000"/>
              <a:buFont typeface="+mj-lt"/>
              <a:buAutoNum type="arabicPeriod" startAt="4"/>
            </a:pP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Overweight and obesity </a:t>
            </a:r>
            <a:endParaRPr lang="it-IT" sz="2200" dirty="0">
              <a:solidFill>
                <a:srgbClr val="002060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97230" y="2585339"/>
            <a:ext cx="7680960" cy="6743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6088" lvl="1" indent="-354013">
              <a:spcBef>
                <a:spcPts val="600"/>
              </a:spcBef>
              <a:buClr>
                <a:schemeClr val="accent2">
                  <a:lumMod val="50000"/>
                </a:schemeClr>
              </a:buClr>
              <a:buSzPct val="85000"/>
              <a:buFont typeface="+mj-lt"/>
              <a:buAutoNum type="arabicPeriod" startAt="6"/>
            </a:pP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Early school leavers</a:t>
            </a:r>
            <a:endParaRPr lang="it-IT" sz="2200" dirty="0">
              <a:solidFill>
                <a:srgbClr val="002060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697230" y="3370102"/>
            <a:ext cx="7680960" cy="1121888"/>
          </a:xfrm>
          <a:prstGeom prst="rect">
            <a:avLst/>
          </a:prstGeom>
          <a:solidFill>
            <a:srgbClr val="F8A76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6088" lvl="1" indent="-354013">
              <a:spcBef>
                <a:spcPts val="600"/>
              </a:spcBef>
              <a:buClr>
                <a:schemeClr val="accent2">
                  <a:lumMod val="50000"/>
                </a:schemeClr>
              </a:buClr>
              <a:buSzPct val="85000"/>
              <a:buFont typeface="+mj-lt"/>
              <a:buAutoNum type="arabicPeriod" startAt="7"/>
            </a:pP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Non-participation in employment  </a:t>
            </a:r>
            <a:endParaRPr lang="it-IT" sz="2200" dirty="0">
              <a:solidFill>
                <a:srgbClr val="002060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46088" lvl="1" indent="-354013">
              <a:spcBef>
                <a:spcPts val="600"/>
              </a:spcBef>
              <a:buClr>
                <a:schemeClr val="accent2">
                  <a:lumMod val="50000"/>
                </a:schemeClr>
              </a:buClr>
              <a:buSzPct val="85000"/>
              <a:buFont typeface="+mj-lt"/>
              <a:buAutoNum type="arabicPeriod" startAt="7"/>
            </a:pP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Employment rate of women aged 25-49 with/without preschool children</a:t>
            </a:r>
            <a:endParaRPr lang="it-IT" sz="2200" dirty="0">
              <a:solidFill>
                <a:srgbClr val="002060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97230" y="4583429"/>
            <a:ext cx="7680960" cy="1234441"/>
          </a:xfrm>
          <a:prstGeom prst="rect">
            <a:avLst/>
          </a:prstGeom>
          <a:solidFill>
            <a:srgbClr val="F684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6088" lvl="1" indent="-354013">
              <a:spcBef>
                <a:spcPts val="600"/>
              </a:spcBef>
              <a:buClr>
                <a:schemeClr val="accent2">
                  <a:lumMod val="50000"/>
                </a:schemeClr>
              </a:buClr>
              <a:buSzPct val="85000"/>
              <a:buFont typeface="+mj-lt"/>
              <a:buAutoNum type="arabicPeriod" startAt="9"/>
            </a:pP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Victims of predatory crime (robberies, burglaries and mugging</a:t>
            </a:r>
            <a:r>
              <a:rPr lang="it-IT" sz="2200" dirty="0" smtClean="0">
                <a:solidFill>
                  <a:srgbClr val="00206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446088" lvl="1" indent="-354013">
              <a:spcBef>
                <a:spcPts val="600"/>
              </a:spcBef>
              <a:buClr>
                <a:schemeClr val="accent2">
                  <a:lumMod val="50000"/>
                </a:schemeClr>
              </a:buClr>
              <a:buSzPct val="85000"/>
              <a:buFont typeface="+mj-lt"/>
              <a:buAutoNum type="arabicPeriod" startAt="9"/>
            </a:pP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Mean length of civil justice </a:t>
            </a:r>
            <a:r>
              <a:rPr 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trials</a:t>
            </a:r>
            <a:endParaRPr lang="it-IT" sz="2200" dirty="0">
              <a:solidFill>
                <a:srgbClr val="002060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97230" y="5951219"/>
            <a:ext cx="7680960" cy="759823"/>
          </a:xfrm>
          <a:prstGeom prst="rect">
            <a:avLst/>
          </a:prstGeom>
          <a:solidFill>
            <a:srgbClr val="F0720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6088" lvl="1" indent="-354013">
              <a:spcBef>
                <a:spcPts val="600"/>
              </a:spcBef>
              <a:buClr>
                <a:schemeClr val="accent2">
                  <a:lumMod val="50000"/>
                </a:schemeClr>
              </a:buClr>
              <a:buSzPct val="85000"/>
              <a:buFont typeface="+mj-lt"/>
              <a:buAutoNum type="arabicPeriod" startAt="11"/>
            </a:pP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</a:t>
            </a:r>
            <a:r>
              <a:rPr lang="en-US" sz="2200" baseline="-25000" dirty="0">
                <a:solidFill>
                  <a:srgbClr val="00206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other greenhouse gas emissions </a:t>
            </a:r>
          </a:p>
          <a:p>
            <a:pPr marL="446088" lvl="1" indent="-354013">
              <a:spcBef>
                <a:spcPts val="600"/>
              </a:spcBef>
              <a:buClr>
                <a:schemeClr val="accent2">
                  <a:lumMod val="50000"/>
                </a:schemeClr>
              </a:buClr>
              <a:buSzPct val="85000"/>
              <a:buFont typeface="+mj-lt"/>
              <a:buAutoNum type="arabicPeriod" startAt="11"/>
            </a:pP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Illegal Building </a:t>
            </a: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88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251461" y="548640"/>
            <a:ext cx="8641080" cy="4525963"/>
          </a:xfrm>
        </p:spPr>
        <p:txBody>
          <a:bodyPr/>
          <a:lstStyle/>
          <a:p>
            <a:pPr marL="534988" indent="-360363">
              <a:spcBef>
                <a:spcPts val="12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anose="020F0502020204030204" pitchFamily="34" charset="0"/>
              </a:rPr>
              <a:t>April 2017</a:t>
            </a:r>
            <a:r>
              <a:rPr lang="en-US" sz="2400" dirty="0">
                <a:latin typeface="Calibri" panose="020F0502020204030204" pitchFamily="34" charset="0"/>
              </a:rPr>
              <a:t>: </a:t>
            </a:r>
            <a:r>
              <a:rPr lang="en-US" sz="2400" dirty="0" smtClean="0">
                <a:latin typeface="Calibri" panose="020F0502020204030204" pitchFamily="34" charset="0"/>
              </a:rPr>
              <a:t>first inclusion of well-being indicators in the </a:t>
            </a:r>
            <a:r>
              <a:rPr lang="en-US" sz="2400" dirty="0">
                <a:latin typeface="Calibri" panose="020F0502020204030204" pitchFamily="34" charset="0"/>
              </a:rPr>
              <a:t>E</a:t>
            </a:r>
            <a:r>
              <a:rPr lang="en-US" sz="2400" dirty="0" smtClean="0">
                <a:latin typeface="Calibri" panose="020F0502020204030204" pitchFamily="34" charset="0"/>
              </a:rPr>
              <a:t>conomic </a:t>
            </a:r>
            <a:r>
              <a:rPr lang="en-US" sz="2400" dirty="0">
                <a:latin typeface="Calibri" panose="020F0502020204030204" pitchFamily="34" charset="0"/>
              </a:rPr>
              <a:t>and financial planning document (DEF) </a:t>
            </a:r>
          </a:p>
          <a:p>
            <a:pPr marL="174625" indent="0">
              <a:spcBef>
                <a:spcPts val="600"/>
              </a:spcBef>
              <a:buNone/>
            </a:pPr>
            <a:r>
              <a:rPr lang="en-US" sz="2000" dirty="0" smtClean="0">
                <a:latin typeface="Calibri" panose="020F0502020204030204" pitchFamily="34" charset="0"/>
              </a:rPr>
              <a:t>- A preliminary </a:t>
            </a:r>
            <a:r>
              <a:rPr lang="en-US" sz="2000" dirty="0">
                <a:latin typeface="Calibri" panose="020F0502020204030204" pitchFamily="34" charset="0"/>
              </a:rPr>
              <a:t>selection </a:t>
            </a:r>
            <a:r>
              <a:rPr lang="en-US" sz="2000" dirty="0" smtClean="0">
                <a:latin typeface="Calibri" panose="020F0502020204030204" pitchFamily="34" charset="0"/>
              </a:rPr>
              <a:t>including 4 indicators  with trend and policy scenarios    (2017-2020):</a:t>
            </a:r>
            <a:endParaRPr lang="en-US" sz="2000" dirty="0">
              <a:latin typeface="Calibri" panose="020F0502020204030204" pitchFamily="34" charset="0"/>
            </a:endParaRPr>
          </a:p>
          <a:p>
            <a:pPr marL="574675" lvl="2" indent="0" fontAlgn="b">
              <a:buClr>
                <a:srgbClr val="C00000"/>
              </a:buClr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Mean adjusted income </a:t>
            </a:r>
          </a:p>
          <a:p>
            <a:pPr marL="574675" lvl="2" indent="0" fontAlgn="b">
              <a:buClr>
                <a:srgbClr val="C00000"/>
              </a:buClr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Non-participation in employment 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marL="574675" lvl="2" indent="0" fontAlgn="b">
              <a:buClr>
                <a:srgbClr val="C00000"/>
              </a:buClr>
              <a:buFont typeface="+mj-lt"/>
              <a:buAutoNum type="arabicPeriod"/>
            </a:pPr>
            <a:r>
              <a:rPr lang="en-US" sz="2000" dirty="0" smtClean="0">
                <a:latin typeface="Calibri" panose="020F0502020204030204" pitchFamily="34" charset="0"/>
              </a:rPr>
              <a:t>Income </a:t>
            </a:r>
            <a:r>
              <a:rPr lang="en-US" sz="2000" dirty="0">
                <a:latin typeface="Calibri" panose="020F0502020204030204" pitchFamily="34" charset="0"/>
              </a:rPr>
              <a:t>inequality </a:t>
            </a:r>
            <a:r>
              <a:rPr lang="en-US" sz="2000" dirty="0" smtClean="0">
                <a:latin typeface="Calibri" panose="020F0502020204030204" pitchFamily="34" charset="0"/>
              </a:rPr>
              <a:t>index</a:t>
            </a:r>
            <a:endParaRPr lang="en-US" sz="2000" dirty="0">
              <a:latin typeface="Calibri" panose="020F0502020204030204" pitchFamily="34" charset="0"/>
            </a:endParaRPr>
          </a:p>
          <a:p>
            <a:pPr marL="574675" lvl="2" indent="0" fontAlgn="b">
              <a:buClr>
                <a:srgbClr val="C00000"/>
              </a:buClr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CO2 and other greenhouse gas </a:t>
            </a:r>
            <a:r>
              <a:rPr lang="en-US" sz="2000" dirty="0" smtClean="0">
                <a:latin typeface="Calibri" panose="020F0502020204030204" pitchFamily="34" charset="0"/>
              </a:rPr>
              <a:t>emissions</a:t>
            </a:r>
            <a:endParaRPr lang="en-US" sz="2000" dirty="0">
              <a:latin typeface="Calibri" panose="020F0502020204030204" pitchFamily="34" charset="0"/>
            </a:endParaRPr>
          </a:p>
          <a:p>
            <a:pPr marL="534988" lvl="1" indent="-360363" fontAlgn="b">
              <a:spcBef>
                <a:spcPts val="12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</a:rPr>
              <a:t>February 2018</a:t>
            </a:r>
            <a:r>
              <a:rPr lang="en-US" sz="2400" dirty="0" smtClean="0">
                <a:latin typeface="Calibri" panose="020F0502020204030204" pitchFamily="34" charset="0"/>
              </a:rPr>
              <a:t>: First Report </a:t>
            </a:r>
            <a:r>
              <a:rPr lang="en-US" sz="2400" dirty="0">
                <a:latin typeface="Calibri" panose="020F0502020204030204" pitchFamily="34" charset="0"/>
              </a:rPr>
              <a:t>to the </a:t>
            </a:r>
            <a:r>
              <a:rPr lang="en-US" sz="2400" dirty="0" smtClean="0">
                <a:latin typeface="Calibri" panose="020F0502020204030204" pitchFamily="34" charset="0"/>
              </a:rPr>
              <a:t>Parliament</a:t>
            </a:r>
          </a:p>
          <a:p>
            <a:pPr marL="174625" lvl="1" indent="0" fontAlgn="b">
              <a:spcBef>
                <a:spcPts val="600"/>
              </a:spcBef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- </a:t>
            </a:r>
            <a:r>
              <a:rPr lang="en-US" sz="2000" dirty="0" smtClean="0">
                <a:latin typeface="Calibri" panose="020F0502020204030204" pitchFamily="34" charset="0"/>
              </a:rPr>
              <a:t>Updated forecasts for the 4 indicators</a:t>
            </a:r>
          </a:p>
          <a:p>
            <a:pPr marL="534988" lvl="1" indent="-360363" fontAlgn="b">
              <a:spcBef>
                <a:spcPts val="12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</a:rPr>
              <a:t>April 2018: </a:t>
            </a:r>
            <a:r>
              <a:rPr lang="en-US" sz="2400" dirty="0" smtClean="0">
                <a:latin typeface="Calibri" panose="020F0502020204030204" pitchFamily="34" charset="0"/>
              </a:rPr>
              <a:t>DEF</a:t>
            </a:r>
          </a:p>
          <a:p>
            <a:pPr marL="174625" lvl="1" indent="0" fontAlgn="b">
              <a:buClr>
                <a:srgbClr val="C00000"/>
              </a:buClr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- </a:t>
            </a:r>
            <a:r>
              <a:rPr lang="en-US" sz="2000" dirty="0" smtClean="0">
                <a:latin typeface="Calibri" panose="020F0502020204030204" pitchFamily="34" charset="0"/>
              </a:rPr>
              <a:t>Time series updated to 2017 and  new forecasts on 4 indicators (2018-2021)</a:t>
            </a:r>
          </a:p>
          <a:p>
            <a:pPr marL="360363" lvl="1" indent="-185738" fontAlgn="b">
              <a:buFontTx/>
              <a:buChar char="-"/>
            </a:pPr>
            <a:r>
              <a:rPr lang="en-US" sz="2000" dirty="0" smtClean="0">
                <a:latin typeface="Calibri" panose="020F0502020204030204" pitchFamily="34" charset="0"/>
              </a:rPr>
              <a:t>Analysis of the set of 12 indicators</a:t>
            </a:r>
          </a:p>
          <a:p>
            <a:pPr marL="534988" indent="-360363" fontAlgn="b">
              <a:buClr>
                <a:srgbClr val="C00000"/>
              </a:buClr>
            </a:pPr>
            <a:r>
              <a:rPr lang="en-US" sz="2400" b="1" dirty="0">
                <a:latin typeface="Calibri" panose="020F0502020204030204" pitchFamily="34" charset="0"/>
              </a:rPr>
              <a:t>February </a:t>
            </a:r>
            <a:r>
              <a:rPr lang="en-US" sz="2400" b="1" dirty="0" smtClean="0">
                <a:latin typeface="Calibri" panose="020F0502020204030204" pitchFamily="34" charset="0"/>
              </a:rPr>
              <a:t>2019</a:t>
            </a:r>
            <a:r>
              <a:rPr lang="en-US" sz="2400" dirty="0" smtClean="0">
                <a:latin typeface="Calibri" panose="020F0502020204030204" pitchFamily="34" charset="0"/>
              </a:rPr>
              <a:t>: Second Report </a:t>
            </a:r>
            <a:r>
              <a:rPr lang="en-US" sz="2400" dirty="0">
                <a:latin typeface="Calibri" panose="020F0502020204030204" pitchFamily="34" charset="0"/>
              </a:rPr>
              <a:t>to the </a:t>
            </a:r>
            <a:r>
              <a:rPr lang="en-US" sz="2400" dirty="0" smtClean="0">
                <a:latin typeface="Calibri" panose="020F0502020204030204" pitchFamily="34" charset="0"/>
              </a:rPr>
              <a:t>Parliament</a:t>
            </a:r>
          </a:p>
          <a:p>
            <a:pPr marL="517525" lvl="1" indent="-342900" fontAlgn="b">
              <a:buClr>
                <a:srgbClr val="C00000"/>
              </a:buClr>
              <a:buFontTx/>
              <a:buChar char="-"/>
            </a:pPr>
            <a:endParaRPr lang="en-US" sz="2000" dirty="0">
              <a:latin typeface="Calibri" panose="020F0502020204030204" pitchFamily="34" charset="0"/>
            </a:endParaRPr>
          </a:p>
          <a:p>
            <a:pPr marL="174625" lvl="2" indent="0"/>
            <a:endParaRPr lang="it-I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331595" y="7698"/>
            <a:ext cx="4320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Starting in 2017</a:t>
            </a:r>
            <a:endParaRPr lang="it-IT" sz="24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62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214971" y="0"/>
            <a:ext cx="6308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Trend and policy forecasts in the DEF</a:t>
            </a:r>
            <a:endParaRPr lang="it-IT" sz="24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611505" y="908685"/>
            <a:ext cx="7200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Non participation in the </a:t>
            </a:r>
            <a:r>
              <a:rPr lang="en-US" sz="2000" dirty="0" err="1" smtClean="0">
                <a:latin typeface="Calibri" panose="020F0502020204030204" pitchFamily="34" charset="0"/>
              </a:rPr>
              <a:t>labour</a:t>
            </a:r>
            <a:r>
              <a:rPr lang="en-US" sz="2000" dirty="0" smtClean="0">
                <a:latin typeface="Calibri" panose="020F0502020204030204" pitchFamily="34" charset="0"/>
              </a:rPr>
              <a:t> market (rates) – Italy 2015-2020</a:t>
            </a:r>
            <a:endParaRPr lang="en-US" sz="2000" dirty="0">
              <a:latin typeface="Calibri" panose="020F0502020204030204" pitchFamily="34" charset="0"/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6909552"/>
              </p:ext>
            </p:extLst>
          </p:nvPr>
        </p:nvGraphicFramePr>
        <p:xfrm>
          <a:off x="308610" y="1211579"/>
          <a:ext cx="8526780" cy="4927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368537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884442" y="0"/>
            <a:ext cx="4320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first Report</a:t>
            </a:r>
            <a:endParaRPr lang="it-IT" sz="24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611505" y="908685"/>
            <a:ext cx="7200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Non participation in the </a:t>
            </a:r>
            <a:r>
              <a:rPr lang="en-US" sz="2000" dirty="0" err="1" smtClean="0">
                <a:latin typeface="Calibri" panose="020F0502020204030204" pitchFamily="34" charset="0"/>
              </a:rPr>
              <a:t>labour</a:t>
            </a:r>
            <a:r>
              <a:rPr lang="en-US" sz="2000" dirty="0" smtClean="0">
                <a:latin typeface="Calibri" panose="020F0502020204030204" pitchFamily="34" charset="0"/>
              </a:rPr>
              <a:t> market (rates) – Italy 2015-2020</a:t>
            </a:r>
            <a:endParaRPr lang="en-US" sz="2000" dirty="0">
              <a:latin typeface="Calibri" panose="020F0502020204030204" pitchFamily="34" charset="0"/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3007461"/>
              </p:ext>
            </p:extLst>
          </p:nvPr>
        </p:nvGraphicFramePr>
        <p:xfrm>
          <a:off x="308610" y="1211579"/>
          <a:ext cx="8526780" cy="4927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83021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884442" y="0"/>
            <a:ext cx="4320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first Report</a:t>
            </a:r>
            <a:endParaRPr lang="it-IT" sz="24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611505" y="908685"/>
            <a:ext cx="7200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Non participation in the </a:t>
            </a:r>
            <a:r>
              <a:rPr lang="en-US" sz="2000" dirty="0" err="1" smtClean="0">
                <a:latin typeface="Calibri" panose="020F0502020204030204" pitchFamily="34" charset="0"/>
              </a:rPr>
              <a:t>labour</a:t>
            </a:r>
            <a:r>
              <a:rPr lang="en-US" sz="2000" dirty="0" smtClean="0">
                <a:latin typeface="Calibri" panose="020F0502020204030204" pitchFamily="34" charset="0"/>
              </a:rPr>
              <a:t> market (rates) – Italy 2015-2020</a:t>
            </a:r>
            <a:endParaRPr lang="en-US" sz="2000" dirty="0">
              <a:latin typeface="Calibri" panose="020F0502020204030204" pitchFamily="34" charset="0"/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8588862"/>
              </p:ext>
            </p:extLst>
          </p:nvPr>
        </p:nvGraphicFramePr>
        <p:xfrm>
          <a:off x="324939" y="1308795"/>
          <a:ext cx="8526780" cy="4927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Ovale 2"/>
          <p:cNvSpPr/>
          <p:nvPr/>
        </p:nvSpPr>
        <p:spPr>
          <a:xfrm flipH="1">
            <a:off x="4114799" y="3624943"/>
            <a:ext cx="97971" cy="1143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65175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611505" y="908685"/>
            <a:ext cx="7920990" cy="5400675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C0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Differences between forecasts and observed data?</a:t>
            </a:r>
          </a:p>
          <a:p>
            <a:pPr marL="457200" indent="-457200">
              <a:buClr>
                <a:srgbClr val="C0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Which institution should carry out the exercise? </a:t>
            </a:r>
          </a:p>
          <a:p>
            <a:pPr marL="457200" indent="-457200">
              <a:spcBef>
                <a:spcPts val="12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New econometric models</a:t>
            </a:r>
          </a:p>
          <a:p>
            <a:pPr marL="457200" indent="-457200">
              <a:spcBef>
                <a:spcPts val="1800"/>
              </a:spcBef>
              <a:buClr>
                <a:srgbClr val="A4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From national to local</a:t>
            </a:r>
          </a:p>
          <a:p>
            <a:pPr marL="0" indent="0">
              <a:buClr>
                <a:schemeClr val="bg1">
                  <a:lumMod val="85000"/>
                </a:schemeClr>
              </a:buClr>
              <a:buNone/>
            </a:pP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331595" y="7698"/>
            <a:ext cx="6480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Challenges and open issues</a:t>
            </a:r>
            <a:endParaRPr lang="it-IT" sz="24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57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_slides">
  <a:themeElements>
    <a:clrScheme name="Impostazioni personalizzate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mpostazioni personalizzate 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Impostazioni personalizzate 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Impostazioni personalizzate 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9056</TotalTime>
  <Words>662</Words>
  <Application>Microsoft Office PowerPoint</Application>
  <PresentationFormat>Presentazione su schermo (4:3)</PresentationFormat>
  <Paragraphs>121</Paragraphs>
  <Slides>13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Calibri</vt:lpstr>
      <vt:lpstr>Century Gothic</vt:lpstr>
      <vt:lpstr>DejaVu Sans</vt:lpstr>
      <vt:lpstr>Times New Roman</vt:lpstr>
      <vt:lpstr>Verdana</vt:lpstr>
      <vt:lpstr>Wingdings</vt:lpstr>
      <vt:lpstr>standard_slides</vt:lpstr>
      <vt:lpstr>Well-being indicators for national and local policies in Italy</vt:lpstr>
      <vt:lpstr>The Italian project on well-being</vt:lpstr>
      <vt:lpstr>Well-being indicators in the Budget law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ref</dc:creator>
  <cp:lastModifiedBy>UTENTE</cp:lastModifiedBy>
  <cp:revision>633</cp:revision>
  <cp:lastPrinted>2018-06-06T10:36:27Z</cp:lastPrinted>
  <dcterms:created xsi:type="dcterms:W3CDTF">2016-02-19T12:06:07Z</dcterms:created>
  <dcterms:modified xsi:type="dcterms:W3CDTF">2019-03-13T21:22:54Z</dcterms:modified>
</cp:coreProperties>
</file>