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8" r:id="rId4"/>
    <p:sldId id="260" r:id="rId5"/>
    <p:sldId id="267" r:id="rId6"/>
    <p:sldId id="274" r:id="rId7"/>
    <p:sldId id="269" r:id="rId8"/>
    <p:sldId id="271" r:id="rId9"/>
    <p:sldId id="265" r:id="rId10"/>
    <p:sldId id="266" r:id="rId11"/>
    <p:sldId id="264" r:id="rId12"/>
  </p:sldIdLst>
  <p:sldSz cx="9144000" cy="6858000" type="screen4x3"/>
  <p:notesSz cx="6669088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ETTNER Catherine" initials="C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AE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38" autoAdjust="0"/>
  </p:normalViewPr>
  <p:slideViewPr>
    <p:cSldViewPr>
      <p:cViewPr>
        <p:scale>
          <a:sx n="66" d="100"/>
          <a:sy n="66" d="100"/>
        </p:scale>
        <p:origin x="-1853" y="-7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B3F45-F9E5-480D-A959-4C26FBB6FE14}" type="datetimeFigureOut">
              <a:rPr lang="de-AT" smtClean="0"/>
              <a:t>27.02.2019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B6323-F4B7-43E7-8365-40FCAE6F5A9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765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CDEA-3457-411C-A7DF-3332F454EBC4}" type="datetimeFigureOut">
              <a:rPr lang="de-AT" smtClean="0"/>
              <a:pPr/>
              <a:t>27.02.2019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4857D-6311-4D3C-880D-595D47F7885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120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6622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D2413-0FAC-4A79-8310-1A457FA4DA59}" type="slidenum">
              <a:rPr lang="de-AT" smtClean="0"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682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818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818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818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818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818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818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D2413-0FAC-4A79-8310-1A457FA4DA59}" type="slidenum">
              <a:rPr lang="de-AT" smtClean="0"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784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D2413-0FAC-4A79-8310-1A457FA4DA59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8299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 userDrawn="1"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5" name="Rechteck 14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We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provide</a:t>
            </a:r>
            <a:r>
              <a:rPr lang="de-DE" sz="1500" baseline="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information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 baseline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Title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baseline="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AT" dirty="0"/>
          </a:p>
        </p:txBody>
      </p:sp>
      <p:pic>
        <p:nvPicPr>
          <p:cNvPr id="18" name="Grafik 17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349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7403-41CE-4A42-84CB-0419FB24F1BC}" type="datetime3">
              <a:rPr lang="en-US" smtClean="0"/>
              <a:pPr/>
              <a:t>27 February 2019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55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3DAB-3EE9-4FC3-89B6-4AEF7AD8AF2F}" type="datetime3">
              <a:rPr lang="en-US" smtClean="0"/>
              <a:pPr/>
              <a:t>27 February 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93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EE87-59FE-4465-8812-BE446861AF16}" type="datetime3">
              <a:rPr lang="en-US" smtClean="0"/>
              <a:pPr/>
              <a:t>27 February 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6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fld id="{1F9DC03C-AC2B-4F64-ABDD-4250414F3540}" type="datetime3">
              <a:rPr lang="en-US" sz="1500" smtClean="0">
                <a:solidFill>
                  <a:srgbClr val="AE002C"/>
                </a:solidFill>
              </a:rPr>
              <a:pPr algn="r"/>
              <a:t>27 February 2019</a:t>
            </a:fld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525963"/>
          </a:xfrm>
        </p:spPr>
        <p:txBody>
          <a:bodyPr/>
          <a:lstStyle>
            <a:lvl1pPr>
              <a:spcAft>
                <a:spcPts val="2600"/>
              </a:spcAft>
              <a:buClr>
                <a:schemeClr val="bg1"/>
              </a:buClr>
              <a:defRPr sz="26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_eng_4C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5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fld id="{8F19BFEF-A78D-4B9C-8902-A21633B6E27D}" type="datetime3">
              <a:rPr lang="en-US" sz="1500" smtClean="0">
                <a:solidFill>
                  <a:srgbClr val="AE002C"/>
                </a:solidFill>
              </a:rPr>
              <a:pPr algn="r"/>
              <a:t>27 February 2019</a:t>
            </a:fld>
            <a:endParaRPr lang="de-AT" sz="1500" dirty="0">
              <a:solidFill>
                <a:srgbClr val="AE002C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 userDrawn="1"/>
        </p:nvPicPr>
        <p:blipFill>
          <a:blip r:embed="rId2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6" name="Rechteck 15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pic>
        <p:nvPicPr>
          <p:cNvPr id="11" name="Grafik 10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38D2-70C6-4C29-9E3F-57AC378F848C}" type="datetime3">
              <a:rPr lang="en-US" smtClean="0"/>
              <a:pPr/>
              <a:t>27 February 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52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A31-1963-4723-BC6C-83EB84D0B42A}" type="datetime3">
              <a:rPr lang="en-US" smtClean="0"/>
              <a:pPr/>
              <a:t>27 February 2019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1FD9-F6BE-4A06-8277-150C33FDAF75}" type="datetime3">
              <a:rPr lang="en-US" smtClean="0"/>
              <a:pPr/>
              <a:t>27 February 2019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51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A5B0-0B01-422D-BE73-09D23F8F58BA}" type="datetime3">
              <a:rPr lang="en-US" smtClean="0"/>
              <a:pPr/>
              <a:t>27 February 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46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0A54-0B23-4E93-867C-647DC40623E1}" type="datetime3">
              <a:rPr lang="en-US" smtClean="0"/>
              <a:pPr/>
              <a:t>27 February 2019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4BB-BBA5-4BF5-B242-07F7441FD81C}" type="datetime3">
              <a:rPr lang="en-US" smtClean="0"/>
              <a:pPr/>
              <a:t>27 February 2019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68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2713-B7BD-4EFA-9766-750734ADE6E5}" type="datetime3">
              <a:rPr lang="en-US" smtClean="0"/>
              <a:pPr/>
              <a:t>27 February 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33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2824" y="2183959"/>
            <a:ext cx="5431664" cy="1077218"/>
          </a:xfrm>
        </p:spPr>
        <p:txBody>
          <a:bodyPr/>
          <a:lstStyle/>
          <a:p>
            <a:r>
              <a:rPr lang="en-US" sz="3200" dirty="0" smtClean="0"/>
              <a:t>Administrative Data and statistical matching</a:t>
            </a:r>
            <a:endParaRPr lang="en-US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91880" y="3402289"/>
            <a:ext cx="5472608" cy="1200329"/>
          </a:xfrm>
        </p:spPr>
        <p:txBody>
          <a:bodyPr/>
          <a:lstStyle/>
          <a:p>
            <a:r>
              <a:rPr lang="en-US" sz="2400" dirty="0" smtClean="0"/>
              <a:t>Study: Environmental </a:t>
            </a:r>
            <a:r>
              <a:rPr lang="en-US" sz="2400" dirty="0"/>
              <a:t>conditions and environmental behavior </a:t>
            </a:r>
            <a:r>
              <a:rPr lang="en-US" sz="2400" dirty="0" smtClean="0"/>
              <a:t>with respect to </a:t>
            </a:r>
            <a:r>
              <a:rPr lang="en-US" sz="2400" dirty="0"/>
              <a:t>household income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42844" y="2664760"/>
            <a:ext cx="3000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rgbClr val="666666"/>
                </a:solidFill>
              </a:rPr>
              <a:t>A. Wegscheider-Pichler</a:t>
            </a:r>
          </a:p>
          <a:p>
            <a:pPr algn="r"/>
            <a:r>
              <a:rPr lang="de-DE" sz="2000" dirty="0" smtClean="0">
                <a:solidFill>
                  <a:srgbClr val="666666"/>
                </a:solidFill>
              </a:rPr>
              <a:t>Unit Analysis</a:t>
            </a:r>
          </a:p>
          <a:p>
            <a:pPr algn="r"/>
            <a:endParaRPr lang="de-DE" sz="2000" dirty="0">
              <a:solidFill>
                <a:srgbClr val="666666"/>
              </a:solidFill>
            </a:endParaRPr>
          </a:p>
          <a:p>
            <a:pPr algn="r"/>
            <a:r>
              <a:rPr lang="de-DE" sz="2000" dirty="0" err="1" smtClean="0">
                <a:solidFill>
                  <a:srgbClr val="666666"/>
                </a:solidFill>
              </a:rPr>
              <a:t>Brussels</a:t>
            </a:r>
            <a:endParaRPr lang="de-DE" sz="2000" dirty="0" smtClean="0">
              <a:solidFill>
                <a:srgbClr val="666666"/>
              </a:solidFill>
            </a:endParaRPr>
          </a:p>
          <a:p>
            <a:pPr algn="r"/>
            <a:r>
              <a:rPr lang="de-DE" sz="2000" dirty="0" smtClean="0">
                <a:solidFill>
                  <a:srgbClr val="666666"/>
                </a:solidFill>
              </a:rPr>
              <a:t>13th March 2019</a:t>
            </a:r>
            <a:endParaRPr lang="de-AT"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descriptive outcomes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107328"/>
            <a:ext cx="8496944" cy="4525963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Households with </a:t>
            </a:r>
            <a:r>
              <a:rPr lang="en-GB" dirty="0" smtClean="0">
                <a:solidFill>
                  <a:srgbClr val="0070C0"/>
                </a:solidFill>
              </a:rPr>
              <a:t>low income </a:t>
            </a:r>
            <a:r>
              <a:rPr lang="en-GB" dirty="0" smtClean="0">
                <a:solidFill>
                  <a:schemeClr val="tx1"/>
                </a:solidFill>
              </a:rPr>
              <a:t>report </a:t>
            </a:r>
            <a:r>
              <a:rPr lang="en-GB" dirty="0" smtClean="0">
                <a:solidFill>
                  <a:srgbClr val="0070C0"/>
                </a:solidFill>
              </a:rPr>
              <a:t>higher disturbance by noise </a:t>
            </a:r>
            <a:r>
              <a:rPr lang="en-GB" dirty="0" smtClean="0">
                <a:solidFill>
                  <a:schemeClr val="tx1"/>
                </a:solidFill>
              </a:rPr>
              <a:t>than households with high income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Households with </a:t>
            </a:r>
            <a:r>
              <a:rPr lang="en-GB" dirty="0" smtClean="0">
                <a:solidFill>
                  <a:srgbClr val="0070C0"/>
                </a:solidFill>
              </a:rPr>
              <a:t>high income </a:t>
            </a:r>
            <a:r>
              <a:rPr lang="en-GB" dirty="0" smtClean="0">
                <a:solidFill>
                  <a:schemeClr val="tx1"/>
                </a:solidFill>
              </a:rPr>
              <a:t>report more often to </a:t>
            </a:r>
            <a:r>
              <a:rPr lang="en-GB" dirty="0" smtClean="0">
                <a:solidFill>
                  <a:srgbClr val="0070C0"/>
                </a:solidFill>
              </a:rPr>
              <a:t>buy organic food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Public </a:t>
            </a:r>
            <a:r>
              <a:rPr lang="en-GB" dirty="0">
                <a:solidFill>
                  <a:srgbClr val="0070C0"/>
                </a:solidFill>
              </a:rPr>
              <a:t>transport </a:t>
            </a:r>
            <a:r>
              <a:rPr lang="en-GB" dirty="0"/>
              <a:t>is </a:t>
            </a:r>
            <a:r>
              <a:rPr lang="en-GB" dirty="0">
                <a:solidFill>
                  <a:srgbClr val="0070C0"/>
                </a:solidFill>
              </a:rPr>
              <a:t>less attractive </a:t>
            </a:r>
            <a:r>
              <a:rPr lang="en-GB" dirty="0"/>
              <a:t>for households with </a:t>
            </a:r>
            <a:r>
              <a:rPr lang="en-GB" dirty="0">
                <a:solidFill>
                  <a:srgbClr val="0070C0"/>
                </a:solidFill>
              </a:rPr>
              <a:t>high income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Households with </a:t>
            </a:r>
            <a:r>
              <a:rPr lang="en-GB" dirty="0" smtClean="0">
                <a:solidFill>
                  <a:srgbClr val="0070C0"/>
                </a:solidFill>
              </a:rPr>
              <a:t>low income </a:t>
            </a:r>
            <a:r>
              <a:rPr lang="en-GB" dirty="0" smtClean="0">
                <a:solidFill>
                  <a:schemeClr val="tx1"/>
                </a:solidFill>
              </a:rPr>
              <a:t>use </a:t>
            </a:r>
            <a:r>
              <a:rPr lang="en-GB" dirty="0" smtClean="0">
                <a:solidFill>
                  <a:srgbClr val="0070C0"/>
                </a:solidFill>
              </a:rPr>
              <a:t>private transport </a:t>
            </a:r>
            <a:r>
              <a:rPr lang="en-GB" dirty="0" smtClean="0">
                <a:solidFill>
                  <a:schemeClr val="tx1"/>
                </a:solidFill>
              </a:rPr>
              <a:t>(by car) </a:t>
            </a:r>
            <a:r>
              <a:rPr lang="en-GB" dirty="0">
                <a:solidFill>
                  <a:srgbClr val="0070C0"/>
                </a:solidFill>
              </a:rPr>
              <a:t>less </a:t>
            </a:r>
            <a:r>
              <a:rPr lang="en-GB" dirty="0" smtClean="0">
                <a:solidFill>
                  <a:srgbClr val="0070C0"/>
                </a:solidFill>
              </a:rPr>
              <a:t>often </a:t>
            </a:r>
            <a:r>
              <a:rPr lang="en-GB" dirty="0" smtClean="0">
                <a:solidFill>
                  <a:schemeClr val="tx1"/>
                </a:solidFill>
              </a:rPr>
              <a:t>than households with medium or high income</a:t>
            </a:r>
          </a:p>
        </p:txBody>
      </p:sp>
    </p:spTree>
    <p:extLst>
      <p:ext uri="{BB962C8B-B14F-4D97-AF65-F5344CB8AC3E}">
        <p14:creationId xmlns:p14="http://schemas.microsoft.com/office/powerpoint/2010/main" val="28253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107328"/>
            <a:ext cx="8928992" cy="452596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en-US" dirty="0" smtClean="0"/>
              <a:t>Use of administrative data to generate income components improves data quality, BUT: not all relevant data is available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en-US" dirty="0" smtClean="0"/>
              <a:t>Statistical matching is fast, reduces the response burden and therefore the costs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dirty="0" smtClean="0"/>
              <a:t>Mixed use of both methods is the best way to generate new variables such as the household income: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- get </a:t>
            </a:r>
            <a:r>
              <a:rPr lang="en-US" dirty="0"/>
              <a:t>a</a:t>
            </a:r>
            <a:r>
              <a:rPr lang="en-US" dirty="0" smtClean="0"/>
              <a:t>s much variables as possible from register sources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/>
              <a:t>	- close the gap for the missing income </a:t>
            </a:r>
            <a:r>
              <a:rPr lang="en-US" dirty="0" smtClean="0"/>
              <a:t>components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en-US" dirty="0" smtClean="0"/>
              <a:t>What always matters: structure of the samples</a:t>
            </a:r>
            <a:endParaRPr lang="en-US" dirty="0" smtClean="0"/>
          </a:p>
          <a:p>
            <a:pPr marL="0" indent="0" algn="just">
              <a:spcAft>
                <a:spcPts val="1800"/>
              </a:spcAft>
              <a:buNone/>
            </a:pPr>
            <a:endParaRPr lang="en-US" dirty="0"/>
          </a:p>
          <a:p>
            <a:pPr marL="0" indent="0" algn="just">
              <a:spcAft>
                <a:spcPts val="1800"/>
              </a:spcAft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2018 Project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Austria	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5516" y="1052736"/>
            <a:ext cx="8712968" cy="511256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ClrTx/>
              <a:buNone/>
            </a:pPr>
            <a:r>
              <a:rPr lang="en-GB" sz="2400" dirty="0" smtClean="0"/>
              <a:t>Income is a crucial factor for environmental conditions and behaviour but the data base </a:t>
            </a:r>
            <a:r>
              <a:rPr lang="en-GB" sz="2400" i="1" dirty="0" smtClean="0"/>
              <a:t>micro-census</a:t>
            </a:r>
            <a:r>
              <a:rPr lang="en-GB" sz="2400" dirty="0" smtClean="0"/>
              <a:t> has no income variable (except unemployment income)</a:t>
            </a:r>
            <a:endParaRPr lang="en-GB" sz="2400" dirty="0" smtClean="0">
              <a:solidFill>
                <a:srgbClr val="0070C0"/>
              </a:solidFill>
            </a:endParaRPr>
          </a:p>
          <a:p>
            <a:pPr marL="0" lvl="1" indent="0">
              <a:spcAft>
                <a:spcPts val="1200"/>
              </a:spcAft>
              <a:buSzTx/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2014 </a:t>
            </a:r>
            <a:r>
              <a:rPr lang="en-GB" sz="2400" dirty="0">
                <a:solidFill>
                  <a:srgbClr val="0070C0"/>
                </a:solidFill>
              </a:rPr>
              <a:t>pilot study </a:t>
            </a:r>
            <a:r>
              <a:rPr lang="en-GB" sz="2400" dirty="0" smtClean="0"/>
              <a:t>with </a:t>
            </a:r>
            <a:r>
              <a:rPr lang="en-GB" sz="2400" dirty="0"/>
              <a:t>data for </a:t>
            </a:r>
            <a:r>
              <a:rPr lang="en-GB" sz="2400" dirty="0" smtClean="0"/>
              <a:t>2011 </a:t>
            </a:r>
            <a:r>
              <a:rPr lang="en-GB" sz="2400" dirty="0"/>
              <a:t>generated total household income by statistical matching with data from EU-SILC </a:t>
            </a: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spcAft>
                <a:spcPts val="1200"/>
              </a:spcAft>
              <a:buClrTx/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2018/19 </a:t>
            </a:r>
            <a:r>
              <a:rPr lang="en-GB" sz="2400" dirty="0">
                <a:solidFill>
                  <a:srgbClr val="0070C0"/>
                </a:solidFill>
              </a:rPr>
              <a:t>follow up study </a:t>
            </a:r>
            <a:r>
              <a:rPr lang="en-GB" sz="2400" dirty="0" smtClean="0"/>
              <a:t>with data for 2015 to </a:t>
            </a:r>
            <a:r>
              <a:rPr lang="en-US" sz="2400" dirty="0" smtClean="0"/>
              <a:t>validate </a:t>
            </a:r>
            <a:r>
              <a:rPr lang="en-US" sz="2400" dirty="0"/>
              <a:t>the 2014 </a:t>
            </a:r>
            <a:r>
              <a:rPr lang="en-US" sz="2400" dirty="0" smtClean="0"/>
              <a:t>results  </a:t>
            </a:r>
            <a:r>
              <a:rPr lang="en-GB" sz="2400" spc="-50" dirty="0" smtClean="0">
                <a:solidFill>
                  <a:srgbClr val="0070C0"/>
                </a:solidFill>
              </a:rPr>
              <a:t>BUT</a:t>
            </a:r>
            <a:endParaRPr lang="en-GB" sz="2400" spc="-50" dirty="0">
              <a:solidFill>
                <a:srgbClr val="0070C0"/>
              </a:solidFill>
            </a:endParaRPr>
          </a:p>
          <a:p>
            <a:pPr marL="0" indent="0">
              <a:spcAft>
                <a:spcPts val="1200"/>
              </a:spcAft>
              <a:buClrTx/>
              <a:buNone/>
            </a:pPr>
            <a:r>
              <a:rPr lang="en-GB" sz="2400" dirty="0" smtClean="0"/>
              <a:t>now </a:t>
            </a:r>
            <a:r>
              <a:rPr lang="en-GB" sz="2400" dirty="0" smtClean="0"/>
              <a:t>around 87 % of the income components were collected from administrative sources (</a:t>
            </a:r>
            <a:r>
              <a:rPr lang="en-GB" sz="2400" spc="-50" dirty="0" smtClean="0">
                <a:solidFill>
                  <a:srgbClr val="0070C0"/>
                </a:solidFill>
              </a:rPr>
              <a:t>register data)</a:t>
            </a:r>
            <a:endParaRPr lang="en-GB" sz="2400" spc="-50" dirty="0">
              <a:solidFill>
                <a:srgbClr val="0070C0"/>
              </a:solidFill>
            </a:endParaRPr>
          </a:p>
          <a:p>
            <a:pPr marL="0" indent="0">
              <a:buClrTx/>
              <a:buNone/>
            </a:pPr>
            <a:r>
              <a:rPr lang="en-GB" sz="2400" dirty="0" smtClean="0"/>
              <a:t>The missing income parts were </a:t>
            </a:r>
            <a:r>
              <a:rPr lang="en-GB" sz="2400" dirty="0" smtClean="0"/>
              <a:t>again filled </a:t>
            </a:r>
            <a:r>
              <a:rPr lang="en-GB" sz="2400" dirty="0" smtClean="0"/>
              <a:t>by „</a:t>
            </a:r>
            <a:r>
              <a:rPr lang="en-GB" sz="2400" dirty="0" smtClean="0">
                <a:solidFill>
                  <a:srgbClr val="0070C0"/>
                </a:solidFill>
              </a:rPr>
              <a:t>Statistical </a:t>
            </a:r>
            <a:r>
              <a:rPr lang="en-GB" sz="2400" dirty="0">
                <a:solidFill>
                  <a:srgbClr val="0070C0"/>
                </a:solidFill>
              </a:rPr>
              <a:t>Matching</a:t>
            </a:r>
            <a:r>
              <a:rPr lang="en-GB" sz="2400" dirty="0" smtClean="0"/>
              <a:t>“ with data from EU-SILC</a:t>
            </a:r>
            <a:endParaRPr lang="en-US" sz="2400" dirty="0"/>
          </a:p>
          <a:p>
            <a:pPr marL="0" indent="0">
              <a:buClrTx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04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Register Data at </a:t>
            </a:r>
            <a:r>
              <a:rPr lang="de-DE" dirty="0" err="1" smtClean="0"/>
              <a:t>Statistics</a:t>
            </a:r>
            <a:r>
              <a:rPr lang="de-DE" dirty="0" smtClean="0"/>
              <a:t> Austria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92480" cy="49139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US" sz="2400" dirty="0" smtClean="0"/>
              <a:t>Each </a:t>
            </a:r>
            <a:r>
              <a:rPr lang="en-US" sz="2400" dirty="0"/>
              <a:t>register that has to provide data </a:t>
            </a:r>
            <a:r>
              <a:rPr lang="en-US" sz="2400" dirty="0" smtClean="0"/>
              <a:t>for Statistics Austria delivers </a:t>
            </a:r>
            <a:r>
              <a:rPr lang="en-US" sz="2400" dirty="0"/>
              <a:t>them with a so-called "branch-specific personal identification number for official statistics” (</a:t>
            </a:r>
            <a:r>
              <a:rPr lang="en-US" sz="2400" dirty="0" err="1"/>
              <a:t>bPIN</a:t>
            </a:r>
            <a:r>
              <a:rPr lang="en-US" sz="2400" dirty="0"/>
              <a:t> OS) 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US" sz="2400" dirty="0" smtClean="0"/>
              <a:t>Responsible for the </a:t>
            </a:r>
            <a:r>
              <a:rPr lang="en-US" sz="2400" dirty="0" err="1" smtClean="0"/>
              <a:t>bPIN</a:t>
            </a:r>
            <a:r>
              <a:rPr lang="en-US" sz="2400" dirty="0" smtClean="0"/>
              <a:t> system is the </a:t>
            </a:r>
            <a:r>
              <a:rPr lang="en-US" sz="2400" dirty="0"/>
              <a:t>Austrian </a:t>
            </a:r>
            <a:r>
              <a:rPr lang="en-US" sz="2400" dirty="0" smtClean="0"/>
              <a:t>Ministry of Digitalization (not Statistics Austria itself)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US" sz="2400" dirty="0"/>
              <a:t>The </a:t>
            </a:r>
            <a:r>
              <a:rPr lang="en-US" sz="2400" dirty="0" err="1"/>
              <a:t>bPIN</a:t>
            </a:r>
            <a:r>
              <a:rPr lang="en-US" sz="2400" dirty="0"/>
              <a:t> OS can only be </a:t>
            </a:r>
            <a:r>
              <a:rPr lang="en-US" sz="2400" dirty="0" smtClean="0"/>
              <a:t>decrypted </a:t>
            </a:r>
            <a:r>
              <a:rPr lang="en-US" sz="2400" dirty="0"/>
              <a:t>by Statistics Austria and does not allow for drawing any conclusions about the persons </a:t>
            </a:r>
            <a:r>
              <a:rPr lang="en-US" sz="2400" dirty="0" smtClean="0"/>
              <a:t>themselves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</a:p>
          <a:p>
            <a:pPr marL="358775" indent="-358775">
              <a:spcBef>
                <a:spcPts val="600"/>
              </a:spcBef>
              <a:spcAft>
                <a:spcPts val="1800"/>
              </a:spcAft>
              <a:buClrTx/>
              <a:buNone/>
            </a:pPr>
            <a:r>
              <a:rPr lang="en-US" sz="2400" dirty="0" smtClean="0"/>
              <a:t>	Statistics </a:t>
            </a:r>
            <a:r>
              <a:rPr lang="en-US" sz="2400" dirty="0"/>
              <a:t>Austria receives </a:t>
            </a:r>
            <a:r>
              <a:rPr lang="en-US" sz="2400" dirty="0" smtClean="0">
                <a:solidFill>
                  <a:srgbClr val="0070C0"/>
                </a:solidFill>
              </a:rPr>
              <a:t>completely anonymized </a:t>
            </a:r>
            <a:r>
              <a:rPr lang="en-US" sz="2400" dirty="0">
                <a:solidFill>
                  <a:srgbClr val="0070C0"/>
                </a:solidFill>
              </a:rPr>
              <a:t>data </a:t>
            </a:r>
            <a:r>
              <a:rPr lang="en-US" sz="2400" dirty="0" smtClean="0">
                <a:solidFill>
                  <a:srgbClr val="0070C0"/>
                </a:solidFill>
              </a:rPr>
              <a:t>sets </a:t>
            </a:r>
            <a:r>
              <a:rPr lang="en-US" sz="2400" dirty="0"/>
              <a:t>that can be </a:t>
            </a:r>
            <a:r>
              <a:rPr lang="en-US" sz="2400" dirty="0" smtClean="0"/>
              <a:t>linked with each other </a:t>
            </a:r>
            <a:r>
              <a:rPr lang="en-US" sz="2400" dirty="0"/>
              <a:t>with the help of the </a:t>
            </a:r>
            <a:r>
              <a:rPr lang="en-US" sz="2400" dirty="0" err="1"/>
              <a:t>bPIN</a:t>
            </a:r>
            <a:r>
              <a:rPr lang="en-US" sz="2400" dirty="0"/>
              <a:t> </a:t>
            </a:r>
            <a:r>
              <a:rPr lang="en-US" sz="2400" dirty="0" smtClean="0"/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13241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Administrative Data (87%)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760" y="972020"/>
            <a:ext cx="8892480" cy="49139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US" sz="2400" dirty="0" smtClean="0"/>
              <a:t>Around 87% of household income data stem from register sources 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GB" sz="2400" dirty="0" smtClean="0"/>
              <a:t>Income components for wages, pensions, unemployment payment…. are generated that way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US" sz="2400" dirty="0" smtClean="0"/>
              <a:t>to </a:t>
            </a:r>
            <a:r>
              <a:rPr lang="en-US" sz="2400" dirty="0"/>
              <a:t>ensure compliance with the confidentiality </a:t>
            </a:r>
            <a:r>
              <a:rPr lang="en-US" sz="2400" dirty="0" smtClean="0"/>
              <a:t>guidelines, </a:t>
            </a:r>
            <a:r>
              <a:rPr lang="en-US" sz="2400" dirty="0"/>
              <a:t>the </a:t>
            </a:r>
            <a:r>
              <a:rPr lang="en-US" sz="2400" dirty="0" smtClean="0"/>
              <a:t>register data </a:t>
            </a:r>
            <a:r>
              <a:rPr lang="en-US" sz="2400" dirty="0"/>
              <a:t>is </a:t>
            </a:r>
            <a:r>
              <a:rPr lang="en-US" sz="2400" dirty="0" smtClean="0"/>
              <a:t>assigned with an </a:t>
            </a:r>
            <a:r>
              <a:rPr lang="en-US" sz="2400" b="1" dirty="0" smtClean="0"/>
              <a:t>encrypted 172-digit </a:t>
            </a:r>
            <a:r>
              <a:rPr lang="en-US" sz="2400" dirty="0"/>
              <a:t>personal key</a:t>
            </a:r>
            <a:r>
              <a:rPr lang="en-US" sz="2400" dirty="0" smtClean="0"/>
              <a:t>, (decrypted 28 digits) the </a:t>
            </a:r>
            <a:r>
              <a:rPr lang="en-US" sz="2400" dirty="0"/>
              <a:t>so-called </a:t>
            </a:r>
            <a:r>
              <a:rPr lang="en-US" sz="2400" dirty="0" smtClean="0"/>
              <a:t>"branch-specific </a:t>
            </a:r>
            <a:r>
              <a:rPr lang="en-US" sz="2400" dirty="0"/>
              <a:t>personal identification number for official </a:t>
            </a:r>
            <a:r>
              <a:rPr lang="en-US" sz="2400" dirty="0" smtClean="0"/>
              <a:t>statistics“ - </a:t>
            </a:r>
            <a:r>
              <a:rPr lang="de-AT" sz="2400" dirty="0" err="1">
                <a:solidFill>
                  <a:srgbClr val="0070C0"/>
                </a:solidFill>
              </a:rPr>
              <a:t>bPIN</a:t>
            </a:r>
            <a:r>
              <a:rPr lang="de-AT" sz="2400" dirty="0">
                <a:solidFill>
                  <a:srgbClr val="0070C0"/>
                </a:solidFill>
              </a:rPr>
              <a:t> OS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US" sz="2400" dirty="0"/>
              <a:t>Procedure for linking </a:t>
            </a:r>
            <a:r>
              <a:rPr lang="en-US" sz="2400" dirty="0" smtClean="0"/>
              <a:t>administrative </a:t>
            </a:r>
            <a:r>
              <a:rPr lang="en-US" sz="2400" dirty="0"/>
              <a:t>data follows that </a:t>
            </a:r>
            <a:r>
              <a:rPr lang="en-US" sz="2400" dirty="0" smtClean="0"/>
              <a:t>of EU-SILC:</a:t>
            </a:r>
          </a:p>
          <a:p>
            <a:pPr marL="358775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2400" dirty="0"/>
              <a:t>Income tax, payroll </a:t>
            </a:r>
            <a:r>
              <a:rPr lang="en-US" sz="2400" dirty="0" smtClean="0"/>
              <a:t>tax, </a:t>
            </a:r>
            <a:r>
              <a:rPr lang="en-US" sz="2400" dirty="0" smtClean="0"/>
              <a:t>social </a:t>
            </a:r>
            <a:r>
              <a:rPr lang="en-US" sz="2400" dirty="0"/>
              <a:t>security, housing </a:t>
            </a:r>
            <a:r>
              <a:rPr lang="en-US" sz="2400" dirty="0" smtClean="0"/>
              <a:t>subsidies, Gross </a:t>
            </a:r>
            <a:r>
              <a:rPr lang="en-US" sz="2400" dirty="0"/>
              <a:t>income (unemployment, pension</a:t>
            </a:r>
            <a:r>
              <a:rPr lang="en-US" sz="2400" dirty="0" smtClean="0"/>
              <a:t>...), other income components</a:t>
            </a:r>
          </a:p>
        </p:txBody>
      </p:sp>
    </p:spTree>
    <p:extLst>
      <p:ext uri="{BB962C8B-B14F-4D97-AF65-F5344CB8AC3E}">
        <p14:creationId xmlns:p14="http://schemas.microsoft.com/office/powerpoint/2010/main" val="28031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Matching </a:t>
            </a:r>
            <a:r>
              <a:rPr lang="de-DE" dirty="0" err="1" smtClean="0"/>
              <a:t>Process</a:t>
            </a:r>
            <a:r>
              <a:rPr lang="de-DE" dirty="0" smtClean="0"/>
              <a:t> (13%)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92480" cy="49139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Tx/>
            </a:pPr>
            <a:r>
              <a:rPr lang="en-US" sz="2400" dirty="0" smtClean="0"/>
              <a:t>Still missing: income from self-employed</a:t>
            </a:r>
            <a:r>
              <a:rPr lang="en-US" sz="2400" dirty="0"/>
              <a:t>, housing </a:t>
            </a:r>
            <a:r>
              <a:rPr lang="en-US" sz="2400" dirty="0" smtClean="0"/>
              <a:t>assistance…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Tx/>
            </a:pPr>
            <a:r>
              <a:rPr lang="en-US" sz="2400" dirty="0" smtClean="0"/>
              <a:t>Identifying </a:t>
            </a:r>
            <a:r>
              <a:rPr lang="en-US" sz="2400" dirty="0"/>
              <a:t>relevant socio-demographic </a:t>
            </a:r>
            <a:r>
              <a:rPr lang="en-US" sz="2400" b="1" dirty="0">
                <a:solidFill>
                  <a:srgbClr val="0070C0"/>
                </a:solidFill>
              </a:rPr>
              <a:t>matching </a:t>
            </a:r>
            <a:r>
              <a:rPr lang="en-US" sz="2400" b="1" dirty="0" smtClean="0">
                <a:solidFill>
                  <a:srgbClr val="0070C0"/>
                </a:solidFill>
              </a:rPr>
              <a:t>variables</a:t>
            </a:r>
            <a:r>
              <a:rPr lang="en-US" sz="2400" dirty="0" smtClean="0"/>
              <a:t> and harmonizing them in the data sets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Tx/>
            </a:pPr>
            <a:r>
              <a:rPr lang="en-US" sz="2400" dirty="0" smtClean="0"/>
              <a:t>Administrative income variables </a:t>
            </a:r>
            <a:r>
              <a:rPr lang="en-US" sz="2400" dirty="0" smtClean="0"/>
              <a:t>were used </a:t>
            </a:r>
            <a:r>
              <a:rPr lang="en-US" sz="2400" dirty="0" smtClean="0"/>
              <a:t>for generating income in </a:t>
            </a:r>
            <a:r>
              <a:rPr lang="en-US" sz="2400" dirty="0" smtClean="0"/>
              <a:t>the micro-census dataset </a:t>
            </a:r>
            <a:r>
              <a:rPr lang="en-US" sz="2400" dirty="0"/>
              <a:t>AND used for Statistical Matching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Tx/>
            </a:pPr>
            <a:r>
              <a:rPr lang="en-GB" sz="2400" dirty="0" smtClean="0"/>
              <a:t>Random </a:t>
            </a:r>
            <a:r>
              <a:rPr lang="en-GB" sz="2400" dirty="0"/>
              <a:t>Forest </a:t>
            </a:r>
            <a:r>
              <a:rPr lang="en-GB" sz="2400" dirty="0" smtClean="0"/>
              <a:t>Modell - </a:t>
            </a:r>
            <a:r>
              <a:rPr lang="en-US" sz="2400" dirty="0" smtClean="0"/>
              <a:t>Machine-learning </a:t>
            </a:r>
            <a:r>
              <a:rPr lang="en-US" sz="2400" dirty="0"/>
              <a:t>algorithm in which several (in </a:t>
            </a:r>
            <a:r>
              <a:rPr lang="en-US" sz="2400" dirty="0" smtClean="0"/>
              <a:t>this case </a:t>
            </a:r>
            <a:r>
              <a:rPr lang="en-US" sz="2400" dirty="0"/>
              <a:t>1,500) decision trees </a:t>
            </a:r>
            <a:r>
              <a:rPr lang="en-US" sz="2400" dirty="0" smtClean="0"/>
              <a:t>were created </a:t>
            </a:r>
            <a:r>
              <a:rPr lang="en-US" sz="2400" dirty="0" smtClean="0"/>
              <a:t>randomly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ClrTx/>
            </a:pPr>
            <a:r>
              <a:rPr lang="en-US" sz="2400" dirty="0" smtClean="0"/>
              <a:t>Each </a:t>
            </a:r>
            <a:r>
              <a:rPr lang="en-US" sz="2400" dirty="0"/>
              <a:t>of these decision trees </a:t>
            </a:r>
            <a:r>
              <a:rPr lang="en-US" sz="2400" dirty="0" smtClean="0"/>
              <a:t>provided one estimate </a:t>
            </a:r>
            <a:r>
              <a:rPr lang="en-US" sz="2400" dirty="0"/>
              <a:t>of income, these estimates </a:t>
            </a:r>
            <a:r>
              <a:rPr lang="en-US" sz="2400" dirty="0" smtClean="0"/>
              <a:t>were then averaged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Tx/>
            </a:pPr>
            <a:r>
              <a:rPr lang="en-US" sz="2400" dirty="0" smtClean="0"/>
              <a:t>The decision trees used random samples of data from EU-SILC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97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Matching </a:t>
            </a:r>
            <a:r>
              <a:rPr lang="de-DE" dirty="0" err="1" smtClean="0"/>
              <a:t>Process</a:t>
            </a:r>
            <a:r>
              <a:rPr lang="de-DE" dirty="0" smtClean="0"/>
              <a:t> (13%) - </a:t>
            </a:r>
            <a:r>
              <a:rPr lang="de-DE" dirty="0"/>
              <a:t>P</a:t>
            </a:r>
            <a:r>
              <a:rPr lang="de-DE" dirty="0" smtClean="0"/>
              <a:t>roblem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92480" cy="49139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ClrTx/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For </a:t>
            </a:r>
            <a:r>
              <a:rPr lang="en-US" sz="2400" dirty="0">
                <a:sym typeface="Wingdings" panose="05000000000000000000" pitchFamily="2" charset="2"/>
              </a:rPr>
              <a:t>very low and very high income there were </a:t>
            </a:r>
            <a:r>
              <a:rPr lang="en-US" sz="2400" dirty="0" smtClean="0">
                <a:sym typeface="Wingdings" panose="05000000000000000000" pitchFamily="2" charset="2"/>
              </a:rPr>
              <a:t>relevant deviations from the data generated compared to the </a:t>
            </a:r>
            <a:r>
              <a:rPr lang="en-US" sz="2400" dirty="0">
                <a:sym typeface="Wingdings" panose="05000000000000000000" pitchFamily="2" charset="2"/>
              </a:rPr>
              <a:t>actual </a:t>
            </a:r>
            <a:r>
              <a:rPr lang="en-US" sz="2400" dirty="0" smtClean="0">
                <a:sym typeface="Wingdings" panose="05000000000000000000" pitchFamily="2" charset="2"/>
              </a:rPr>
              <a:t>income!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ClrTx/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But: one </a:t>
            </a:r>
            <a:r>
              <a:rPr lang="en-US" sz="2400" dirty="0">
                <a:sym typeface="Wingdings" panose="05000000000000000000" pitchFamily="2" charset="2"/>
              </a:rPr>
              <a:t>focus of the study is on households at-risk-of-poverty </a:t>
            </a:r>
            <a:r>
              <a:rPr lang="en-US" sz="2400" dirty="0" smtClean="0">
                <a:sym typeface="Wingdings" panose="05000000000000000000" pitchFamily="2" charset="2"/>
              </a:rPr>
              <a:t>= households with low income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ClrTx/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Problem: how get a better fit for these incomes?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spcAft>
                <a:spcPts val="1800"/>
              </a:spcAft>
              <a:buClrTx/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spcAft>
                <a:spcPts val="1800"/>
              </a:spcAft>
              <a:buClrTx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91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Matching </a:t>
            </a:r>
            <a:r>
              <a:rPr lang="de-DE" dirty="0" err="1" smtClean="0"/>
              <a:t>Process</a:t>
            </a:r>
            <a:r>
              <a:rPr lang="de-DE" dirty="0" smtClean="0"/>
              <a:t> (13%) - Solution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92480" cy="49139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US" sz="2400" dirty="0" smtClean="0"/>
              <a:t>In a second run, first only the </a:t>
            </a:r>
            <a:r>
              <a:rPr lang="en-US" sz="2400" dirty="0"/>
              <a:t>households </a:t>
            </a:r>
            <a:r>
              <a:rPr lang="en-US" sz="2400" dirty="0" smtClean="0"/>
              <a:t>at-risk-of-poverty were estimated for the micro-census data (dichotomous variable)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US" sz="2400" dirty="0" smtClean="0"/>
              <a:t>This variable then was used as an additional </a:t>
            </a:r>
            <a:r>
              <a:rPr lang="en-US" sz="2400" dirty="0" err="1" smtClean="0"/>
              <a:t>regressor</a:t>
            </a:r>
            <a:r>
              <a:rPr lang="en-US" sz="2400" dirty="0" smtClean="0"/>
              <a:t> for the regression trees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GB" sz="2400" dirty="0" smtClean="0"/>
              <a:t>This led to a better fit on the case level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GB" sz="2400" dirty="0" smtClean="0"/>
              <a:t>Substantial improvements for the poor and the rich households (</a:t>
            </a:r>
            <a:r>
              <a:rPr lang="en-GB" sz="2400" dirty="0" err="1" smtClean="0"/>
              <a:t>equivalised</a:t>
            </a:r>
            <a:r>
              <a:rPr lang="en-GB" sz="2400" dirty="0" smtClean="0"/>
              <a:t> household income) were </a:t>
            </a:r>
            <a:r>
              <a:rPr lang="en-GB" sz="2400" dirty="0" smtClean="0"/>
              <a:t>achieved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Tx/>
            </a:pPr>
            <a:r>
              <a:rPr lang="en-US" sz="2400" dirty="0" smtClean="0"/>
              <a:t>Part </a:t>
            </a:r>
            <a:r>
              <a:rPr lang="en-US" sz="2400" dirty="0"/>
              <a:t>of the deviations can be explained by the different </a:t>
            </a:r>
            <a:r>
              <a:rPr lang="en-US" sz="2400" dirty="0" smtClean="0"/>
              <a:t>structure of the two samples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40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Income Variable – Data Check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6"/>
            <a:ext cx="8208912" cy="530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1547664" y="3486176"/>
            <a:ext cx="792088" cy="60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5508104" y="1412776"/>
            <a:ext cx="792088" cy="60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56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</p:spPr>
        <p:txBody>
          <a:bodyPr/>
          <a:lstStyle/>
          <a:p>
            <a:r>
              <a:rPr lang="en-GB" dirty="0" smtClean="0"/>
              <a:t>Results - verifying the matching (Example)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5948234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S: Micro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Census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Environment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187624" y="929445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smtClean="0"/>
              <a:t>Quality of life by </a:t>
            </a:r>
            <a:r>
              <a:rPr lang="en-GB" dirty="0" err="1" smtClean="0"/>
              <a:t>equivalised</a:t>
            </a:r>
            <a:r>
              <a:rPr lang="en-GB" dirty="0" smtClean="0"/>
              <a:t> household income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358900"/>
            <a:ext cx="7426325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Bildschirmpräsentation (4:3)</PresentationFormat>
  <Paragraphs>69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Wingdings</vt:lpstr>
      <vt:lpstr>Calibri</vt:lpstr>
      <vt:lpstr>Larissa</vt:lpstr>
      <vt:lpstr>Administrative Data and statistical matching</vt:lpstr>
      <vt:lpstr>2018 Project by Statistics Austria </vt:lpstr>
      <vt:lpstr>Register Data at Statistics Austria</vt:lpstr>
      <vt:lpstr>Administrative Data (87%)</vt:lpstr>
      <vt:lpstr>Matching Process (13%)</vt:lpstr>
      <vt:lpstr>Matching Process (13%) - Problem</vt:lpstr>
      <vt:lpstr>Matching Process (13%) - Solution</vt:lpstr>
      <vt:lpstr>Income Variable – Data Check</vt:lpstr>
      <vt:lpstr>Results - verifying the matching (Example)</vt:lpstr>
      <vt:lpstr>Further descriptive outcomes</vt:lpstr>
      <vt:lpstr>Findings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Löcker</dc:creator>
  <cp:lastModifiedBy>WEGSCHEIDER-PICHLER Alexandra</cp:lastModifiedBy>
  <cp:revision>112</cp:revision>
  <cp:lastPrinted>2015-02-17T15:56:26Z</cp:lastPrinted>
  <dcterms:created xsi:type="dcterms:W3CDTF">2011-01-18T14:17:10Z</dcterms:created>
  <dcterms:modified xsi:type="dcterms:W3CDTF">2019-02-27T09:02:22Z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