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70" r:id="rId13"/>
    <p:sldId id="269" r:id="rId14"/>
    <p:sldId id="271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BA05B81D-A961-4938-BFEC-0C709218D864}">
          <p14:sldIdLst>
            <p14:sldId id="256"/>
            <p14:sldId id="260"/>
            <p14:sldId id="261"/>
            <p14:sldId id="262"/>
            <p14:sldId id="263"/>
            <p14:sldId id="265"/>
            <p14:sldId id="267"/>
            <p14:sldId id="268"/>
            <p14:sldId id="270"/>
            <p14:sldId id="269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99" autoAdjust="0"/>
  </p:normalViewPr>
  <p:slideViewPr>
    <p:cSldViewPr snapToGrid="0">
      <p:cViewPr>
        <p:scale>
          <a:sx n="70" d="100"/>
          <a:sy n="70" d="100"/>
        </p:scale>
        <p:origin x="618" y="10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Relationship Id="rId4" Type="http://schemas.openxmlformats.org/officeDocument/2006/relationships/image" Target="../media/image5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5D523B-6AD5-49D7-B3CC-E953B40D14C8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mc:AlternateContent xmlns:mc="http://schemas.openxmlformats.org/markup-compatibility/2006">
      <mc:Choice xmlns:a14="http://schemas.microsoft.com/office/drawing/2010/main" Requires="a14">
        <dgm:pt modelId="{7F3C1A74-A6DE-486E-8FB1-5C7D7B684FD9}">
          <dgm:prSet phldrT="[Szöveg]" custT="1"/>
          <dgm:spPr/>
          <dgm:t>
            <a:bodyPr/>
            <a:lstStyle/>
            <a:p>
              <a:r>
                <a:rPr lang="hu-HU" sz="2400" dirty="0" smtClean="0"/>
                <a:t>Input: </a:t>
              </a:r>
              <a14:m>
                <m:oMath xmlns:m="http://schemas.openxmlformats.org/officeDocument/2006/math">
                  <m:sSub>
                    <m:sSubPr>
                      <m:ctrlPr>
                        <a:rPr lang="en-GB" sz="2400" b="1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hu-HU" sz="2400" b="1" i="1" smtClean="0">
                          <a:latin typeface="Cambria Math" panose="02040503050406030204" pitchFamily="18" charset="0"/>
                        </a:rPr>
                        <m:t>𝒛</m:t>
                      </m:r>
                    </m:e>
                    <m:sub>
                      <m:r>
                        <a:rPr lang="hu-HU" sz="2400" i="1">
                          <a:latin typeface="Cambria Math" panose="02040503050406030204" pitchFamily="18" charset="0"/>
                        </a:rPr>
                        <m:t>𝑖</m:t>
                      </m:r>
                    </m:sub>
                  </m:sSub>
                </m:oMath>
              </a14:m>
              <a:r>
                <a:rPr lang="hu-HU" sz="2400" dirty="0" smtClean="0"/>
                <a:t>,</a:t>
              </a:r>
              <a14:m>
                <m:oMath xmlns:m="http://schemas.openxmlformats.org/officeDocument/2006/math">
                  <m:sSub>
                    <m:sSubPr>
                      <m:ctrlPr>
                        <a:rPr lang="en-GB" sz="2400" b="1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acc>
                        <m:accPr>
                          <m:chr m:val="̃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e>
                    <m:sub>
                      <m:r>
                        <a:rPr lang="hu-HU" sz="2400" i="1">
                          <a:latin typeface="Cambria Math" panose="02040503050406030204" pitchFamily="18" charset="0"/>
                        </a:rPr>
                        <m:t>𝑖</m:t>
                      </m:r>
                    </m:sub>
                  </m:sSub>
                </m:oMath>
              </a14:m>
              <a:r>
                <a:rPr lang="hu-HU" sz="2400" dirty="0" smtClean="0"/>
                <a:t>,</a:t>
              </a:r>
              <a14:m>
                <m:oMath xmlns:m="http://schemas.openxmlformats.org/officeDocument/2006/math">
                  <m:r>
                    <a:rPr lang="hu-HU" sz="2400" b="1" i="1" smtClean="0">
                      <a:latin typeface="Cambria Math" panose="02040503050406030204" pitchFamily="18" charset="0"/>
                    </a:rPr>
                    <m:t>𝒃</m:t>
                  </m:r>
                </m:oMath>
              </a14:m>
              <a:r>
                <a:rPr lang="hu-HU" sz="2400" dirty="0" smtClean="0"/>
                <a:t>,</a:t>
              </a:r>
              <a14:m>
                <m:oMath xmlns:m="http://schemas.openxmlformats.org/officeDocument/2006/math">
                  <m:sSubSup>
                    <m:sSubSupPr>
                      <m:ctrlPr>
                        <a:rPr lang="hu-HU" sz="2400" i="1" dirty="0" smtClean="0">
                          <a:latin typeface="Cambria Math" panose="02040503050406030204" pitchFamily="18" charset="0"/>
                        </a:rPr>
                      </m:ctrlPr>
                    </m:sSubSupPr>
                    <m:e>
                      <m:r>
                        <a:rPr lang="hu-HU" sz="2400" b="1" i="1" dirty="0" smtClean="0">
                          <a:latin typeface="Cambria Math" panose="02040503050406030204" pitchFamily="18" charset="0"/>
                        </a:rPr>
                        <m:t>𝒚</m:t>
                      </m:r>
                    </m:e>
                    <m:sub>
                      <m:r>
                        <a:rPr lang="hu-HU" sz="24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</m:sub>
                    <m:sup>
                      <m:r>
                        <a:rPr lang="hu-HU" sz="2400" b="0" i="1" dirty="0" smtClean="0">
                          <a:latin typeface="Cambria Math" panose="02040503050406030204" pitchFamily="18" charset="0"/>
                        </a:rPr>
                        <m:t>𝐺</m:t>
                      </m:r>
                    </m:sup>
                  </m:sSubSup>
                </m:oMath>
              </a14:m>
              <a:endParaRPr lang="en-GB" sz="2400" dirty="0"/>
            </a:p>
          </dgm:t>
        </dgm:pt>
      </mc:Choice>
      <mc:Fallback>
        <dgm:pt modelId="{7F3C1A74-A6DE-486E-8FB1-5C7D7B684FD9}">
          <dgm:prSet phldrT="[Szöveg]" custT="1"/>
          <dgm:spPr/>
          <dgm:t>
            <a:bodyPr/>
            <a:lstStyle/>
            <a:p>
              <a:r>
                <a:rPr lang="hu-HU" sz="2400" dirty="0" smtClean="0"/>
                <a:t>Input: </a:t>
              </a:r>
              <a:r>
                <a:rPr lang="hu-HU" sz="2400" b="1" i="0" smtClean="0">
                  <a:latin typeface="Cambria Math" panose="02040503050406030204" pitchFamily="18" charset="0"/>
                </a:rPr>
                <a:t>𝒛</a:t>
              </a:r>
              <a:r>
                <a:rPr lang="en-GB" sz="2400" b="1" i="0" smtClean="0">
                  <a:latin typeface="Cambria Math" panose="02040503050406030204" pitchFamily="18" charset="0"/>
                </a:rPr>
                <a:t>_</a:t>
              </a:r>
              <a:r>
                <a:rPr lang="hu-HU" sz="2400" i="0">
                  <a:latin typeface="Cambria Math" panose="02040503050406030204" pitchFamily="18" charset="0"/>
                </a:rPr>
                <a:t>𝑖</a:t>
              </a:r>
              <a:r>
                <a:rPr lang="hu-HU" sz="2400" dirty="0" smtClean="0"/>
                <a:t>,</a:t>
              </a:r>
              <a:r>
                <a:rPr lang="en-GB" sz="2400" b="1" i="0">
                  <a:latin typeface="Cambria Math" panose="02040503050406030204" pitchFamily="18" charset="0"/>
                </a:rPr>
                <a:t>𝒚</a:t>
              </a:r>
              <a:r>
                <a:rPr lang="en-GB" sz="2400" b="1" i="0" smtClean="0">
                  <a:latin typeface="Cambria Math" panose="02040503050406030204" pitchFamily="18" charset="0"/>
                </a:rPr>
                <a:t> ̃</a:t>
              </a:r>
              <a:r>
                <a:rPr lang="en-GB" sz="2400" b="1" i="0" smtClean="0">
                  <a:latin typeface="Cambria Math" panose="02040503050406030204" pitchFamily="18" charset="0"/>
                </a:rPr>
                <a:t>_</a:t>
              </a:r>
              <a:r>
                <a:rPr lang="hu-HU" sz="2400" i="0">
                  <a:latin typeface="Cambria Math" panose="02040503050406030204" pitchFamily="18" charset="0"/>
                </a:rPr>
                <a:t>𝑖</a:t>
              </a:r>
              <a:r>
                <a:rPr lang="hu-HU" sz="2400" dirty="0" smtClean="0"/>
                <a:t>,</a:t>
              </a:r>
              <a:r>
                <a:rPr lang="hu-HU" sz="2400" b="1" i="0" smtClean="0">
                  <a:latin typeface="Cambria Math" panose="02040503050406030204" pitchFamily="18" charset="0"/>
                </a:rPr>
                <a:t>𝒃</a:t>
              </a:r>
              <a:r>
                <a:rPr lang="hu-HU" sz="2400" dirty="0" smtClean="0"/>
                <a:t>,</a:t>
              </a:r>
              <a:r>
                <a:rPr lang="hu-HU" sz="2400" b="1" i="0" dirty="0" smtClean="0">
                  <a:latin typeface="Cambria Math" panose="02040503050406030204" pitchFamily="18" charset="0"/>
                </a:rPr>
                <a:t>𝒚_</a:t>
              </a:r>
              <a:r>
                <a:rPr lang="hu-HU" sz="2400" b="0" i="0" dirty="0" smtClean="0">
                  <a:latin typeface="Cambria Math" panose="02040503050406030204" pitchFamily="18" charset="0"/>
                </a:rPr>
                <a:t>𝑖^𝐺</a:t>
              </a:r>
              <a:endParaRPr lang="en-GB" sz="2400" dirty="0"/>
            </a:p>
          </dgm:t>
        </dgm:pt>
      </mc:Fallback>
    </mc:AlternateContent>
    <dgm:pt modelId="{07525515-92DD-49E2-9CA8-C78C9571A02A}" type="parTrans" cxnId="{10EB973B-BEBF-4A76-8B1F-DDA8950E7F7A}">
      <dgm:prSet/>
      <dgm:spPr/>
      <dgm:t>
        <a:bodyPr/>
        <a:lstStyle/>
        <a:p>
          <a:endParaRPr lang="en-GB"/>
        </a:p>
      </dgm:t>
    </dgm:pt>
    <dgm:pt modelId="{70A082F3-ED30-45CB-8895-DD0DCB60D158}" type="sibTrans" cxnId="{10EB973B-BEBF-4A76-8B1F-DDA8950E7F7A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GB"/>
        </a:p>
      </dgm:t>
    </dgm:pt>
    <mc:AlternateContent xmlns:mc="http://schemas.openxmlformats.org/markup-compatibility/2006">
      <mc:Choice xmlns:a14="http://schemas.microsoft.com/office/drawing/2010/main" Requires="a14">
        <dgm:pt modelId="{322B4511-8670-4D13-954D-4CF9A6B6CD01}">
          <dgm:prSet phldrT="[Szöveg]" custT="1"/>
          <dgm:spPr/>
          <dgm:t>
            <a:bodyPr/>
            <a:lstStyle/>
            <a:p>
              <a:r>
                <a:rPr lang="en-GB" sz="2400" noProof="0" dirty="0" smtClean="0"/>
                <a:t>Does </a:t>
              </a:r>
              <a:r>
                <a:rPr lang="en-GB" sz="2400" noProof="0" dirty="0" err="1" smtClean="0"/>
                <a:t>jdd</a:t>
              </a:r>
              <a:r>
                <a:rPr lang="en-GB" sz="2400" noProof="0" dirty="0" smtClean="0"/>
                <a:t> </a:t>
              </a:r>
              <a:r>
                <a:rPr lang="hu-HU" sz="2400" noProof="0" dirty="0" err="1" smtClean="0"/>
                <a:t>at</a:t>
              </a:r>
              <a:r>
                <a:rPr lang="hu-HU" sz="2400" noProof="0" dirty="0" smtClean="0"/>
                <a:t> </a:t>
              </a:r>
              <a14:m>
                <m:oMath xmlns:m="http://schemas.openxmlformats.org/officeDocument/2006/math">
                  <m:sSub>
                    <m:sSubPr>
                      <m:ctrlPr>
                        <a:rPr lang="en-GB" sz="2400" i="1" noProof="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GB" sz="2400" b="1" i="1" noProof="0" smtClean="0">
                          <a:latin typeface="Cambria Math" panose="02040503050406030204" pitchFamily="18" charset="0"/>
                        </a:rPr>
                        <m:t>𝒚</m:t>
                      </m:r>
                    </m:e>
                    <m:sub>
                      <m:r>
                        <a:rPr lang="en-GB" sz="2400" b="0" i="1" noProof="0" smtClean="0">
                          <a:latin typeface="Cambria Math" panose="02040503050406030204" pitchFamily="18" charset="0"/>
                        </a:rPr>
                        <m:t>𝑖</m:t>
                      </m:r>
                    </m:sub>
                  </m:sSub>
                </m:oMath>
              </a14:m>
              <a:r>
                <a:rPr lang="en-GB" sz="2400" noProof="0" dirty="0" smtClean="0"/>
                <a:t>exist? </a:t>
              </a:r>
              <a:endParaRPr lang="en-GB" sz="2400" noProof="0" dirty="0"/>
            </a:p>
          </dgm:t>
        </dgm:pt>
      </mc:Choice>
      <mc:Fallback>
        <dgm:pt modelId="{322B4511-8670-4D13-954D-4CF9A6B6CD01}">
          <dgm:prSet phldrT="[Szöveg]" custT="1"/>
          <dgm:spPr/>
          <dgm:t>
            <a:bodyPr/>
            <a:lstStyle/>
            <a:p>
              <a:r>
                <a:rPr lang="en-GB" sz="2400" noProof="0" dirty="0" smtClean="0"/>
                <a:t>Does </a:t>
              </a:r>
              <a:r>
                <a:rPr lang="en-GB" sz="2400" noProof="0" dirty="0" err="1" smtClean="0"/>
                <a:t>jdd</a:t>
              </a:r>
              <a:r>
                <a:rPr lang="en-GB" sz="2400" noProof="0" dirty="0" smtClean="0"/>
                <a:t> </a:t>
              </a:r>
              <a:r>
                <a:rPr lang="hu-HU" sz="2400" noProof="0" dirty="0" err="1" smtClean="0"/>
                <a:t>at</a:t>
              </a:r>
              <a:r>
                <a:rPr lang="hu-HU" sz="2400" noProof="0" dirty="0" smtClean="0"/>
                <a:t> </a:t>
              </a:r>
              <a:r>
                <a:rPr lang="en-GB" sz="2400" b="1" i="0" noProof="0" smtClean="0">
                  <a:latin typeface="Cambria Math" panose="02040503050406030204" pitchFamily="18" charset="0"/>
                </a:rPr>
                <a:t>𝒚</a:t>
              </a:r>
              <a:r>
                <a:rPr lang="en-GB" sz="2400" b="1" i="0" noProof="0" smtClean="0">
                  <a:latin typeface="Cambria Math" panose="02040503050406030204" pitchFamily="18" charset="0"/>
                </a:rPr>
                <a:t>_</a:t>
              </a:r>
              <a:r>
                <a:rPr lang="en-GB" sz="2400" b="0" i="0" noProof="0" smtClean="0">
                  <a:latin typeface="Cambria Math" panose="02040503050406030204" pitchFamily="18" charset="0"/>
                </a:rPr>
                <a:t>𝑖</a:t>
              </a:r>
              <a:r>
                <a:rPr lang="en-GB" sz="2400" noProof="0" dirty="0" smtClean="0"/>
                <a:t>exist? </a:t>
              </a:r>
              <a:endParaRPr lang="en-GB" sz="2400" noProof="0" dirty="0"/>
            </a:p>
          </dgm:t>
        </dgm:pt>
      </mc:Fallback>
    </mc:AlternateContent>
    <dgm:pt modelId="{3DD93FBF-7104-451B-9DF6-656A8ECD4B6E}" type="parTrans" cxnId="{0C2F8631-A9EE-4D3A-82F9-CEBD2D169C5F}">
      <dgm:prSet/>
      <dgm:spPr/>
      <dgm:t>
        <a:bodyPr/>
        <a:lstStyle/>
        <a:p>
          <a:endParaRPr lang="en-GB"/>
        </a:p>
      </dgm:t>
    </dgm:pt>
    <dgm:pt modelId="{0C8E6B93-82D4-4D84-9DB2-C9230C1E23B5}" type="sibTrans" cxnId="{0C2F8631-A9EE-4D3A-82F9-CEBD2D169C5F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hu-HU" sz="1700" dirty="0" err="1" smtClean="0"/>
            <a:t>yes</a:t>
          </a:r>
          <a:endParaRPr lang="en-GB" sz="1700" dirty="0"/>
        </a:p>
      </dgm:t>
    </dgm:pt>
    <mc:AlternateContent xmlns:mc="http://schemas.openxmlformats.org/markup-compatibility/2006">
      <mc:Choice xmlns:a14="http://schemas.microsoft.com/office/drawing/2010/main" Requires="a14">
        <dgm:pt modelId="{996A05D7-1ACB-41CB-9261-4A572F7F0C5B}">
          <dgm:prSet phldrT="[Szöveg]" custT="1"/>
          <dgm:spPr/>
          <dgm:t>
            <a:bodyPr/>
            <a:lstStyle/>
            <a:p>
              <a:r>
                <a:rPr lang="hu-HU" sz="2400" dirty="0" smtClean="0"/>
                <a:t>Let </a:t>
              </a:r>
              <a14:m>
                <m:oMath xmlns:m="http://schemas.openxmlformats.org/officeDocument/2006/math">
                  <m:r>
                    <a:rPr lang="hu-HU" sz="2400" b="1" i="1" smtClean="0">
                      <a:latin typeface="Cambria Math" panose="02040503050406030204" pitchFamily="18" charset="0"/>
                    </a:rPr>
                    <m:t>𝒒</m:t>
                  </m:r>
                </m:oMath>
              </a14:m>
              <a:r>
                <a:rPr lang="hu-HU" sz="2400" b="1" dirty="0" smtClean="0"/>
                <a:t> </a:t>
              </a:r>
              <a:r>
                <a:rPr lang="hu-HU" sz="2400" b="0" dirty="0" smtClean="0"/>
                <a:t>be </a:t>
              </a:r>
              <a:r>
                <a:rPr lang="hu-HU" sz="2400" b="0" dirty="0" err="1" smtClean="0"/>
                <a:t>jdd</a:t>
              </a:r>
              <a:r>
                <a:rPr lang="hu-HU" sz="2400" b="0" dirty="0" smtClean="0"/>
                <a:t> </a:t>
              </a:r>
              <a:r>
                <a:rPr lang="hu-HU" sz="2400" b="0" dirty="0" err="1" smtClean="0"/>
                <a:t>at</a:t>
              </a:r>
              <a:r>
                <a:rPr lang="hu-HU" sz="2400" b="0" dirty="0" smtClean="0"/>
                <a:t> </a:t>
              </a:r>
              <a14:m>
                <m:oMath xmlns:m="http://schemas.openxmlformats.org/officeDocument/2006/math">
                  <m:sSub>
                    <m:sSubPr>
                      <m:ctrlPr>
                        <a:rPr lang="en-GB" sz="2400" i="1" noProof="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GB" sz="2400" b="1" i="1" noProof="0" smtClean="0">
                          <a:latin typeface="Cambria Math" panose="02040503050406030204" pitchFamily="18" charset="0"/>
                        </a:rPr>
                        <m:t>𝒚</m:t>
                      </m:r>
                    </m:e>
                    <m:sub>
                      <m:r>
                        <a:rPr lang="en-GB" sz="2400" b="0" i="1" noProof="0" smtClean="0">
                          <a:latin typeface="Cambria Math" panose="02040503050406030204" pitchFamily="18" charset="0"/>
                        </a:rPr>
                        <m:t>𝑖</m:t>
                      </m:r>
                    </m:sub>
                  </m:sSub>
                </m:oMath>
              </a14:m>
              <a:endParaRPr lang="hu-HU" sz="2400" b="0" dirty="0" smtClean="0"/>
            </a:p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GB" sz="24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 noProof="0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GB" sz="2400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u-HU" sz="2400" b="0" i="1" noProof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 noProof="0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GB" sz="2400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u-HU" sz="2400" b="0" i="1" noProof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400" b="0" i="1" noProof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hu-HU" sz="2400" b="1" i="1" smtClean="0">
                        <a:latin typeface="Cambria Math" panose="02040503050406030204" pitchFamily="18" charset="0"/>
                      </a:rPr>
                      <m:t>𝒒</m:t>
                    </m:r>
                  </m:oMath>
                </m:oMathPara>
              </a14:m>
              <a:endParaRPr lang="en-GB" sz="2400" b="0" dirty="0"/>
            </a:p>
          </dgm:t>
        </dgm:pt>
      </mc:Choice>
      <mc:Fallback>
        <dgm:pt modelId="{996A05D7-1ACB-41CB-9261-4A572F7F0C5B}">
          <dgm:prSet phldrT="[Szöveg]" custT="1"/>
          <dgm:spPr/>
          <dgm:t>
            <a:bodyPr/>
            <a:lstStyle/>
            <a:p>
              <a:r>
                <a:rPr lang="hu-HU" sz="2400" dirty="0" smtClean="0"/>
                <a:t>Let </a:t>
              </a:r>
              <a:r>
                <a:rPr lang="hu-HU" sz="2400" b="1" i="0" smtClean="0">
                  <a:latin typeface="Cambria Math" panose="02040503050406030204" pitchFamily="18" charset="0"/>
                </a:rPr>
                <a:t>𝒒</a:t>
              </a:r>
              <a:r>
                <a:rPr lang="hu-HU" sz="2400" b="1" dirty="0" smtClean="0"/>
                <a:t> </a:t>
              </a:r>
              <a:r>
                <a:rPr lang="hu-HU" sz="2400" b="0" dirty="0" smtClean="0"/>
                <a:t>be </a:t>
              </a:r>
              <a:r>
                <a:rPr lang="hu-HU" sz="2400" b="0" dirty="0" err="1" smtClean="0"/>
                <a:t>jdd</a:t>
              </a:r>
              <a:r>
                <a:rPr lang="hu-HU" sz="2400" b="0" dirty="0" smtClean="0"/>
                <a:t> </a:t>
              </a:r>
              <a:r>
                <a:rPr lang="hu-HU" sz="2400" b="0" dirty="0" err="1" smtClean="0"/>
                <a:t>at</a:t>
              </a:r>
              <a:r>
                <a:rPr lang="hu-HU" sz="2400" b="0" dirty="0" smtClean="0"/>
                <a:t> </a:t>
              </a:r>
              <a:r>
                <a:rPr lang="en-GB" sz="2400" b="1" i="0" noProof="0" smtClean="0">
                  <a:latin typeface="Cambria Math" panose="02040503050406030204" pitchFamily="18" charset="0"/>
                </a:rPr>
                <a:t>𝒚</a:t>
              </a:r>
              <a:r>
                <a:rPr lang="en-GB" sz="2400" b="1" i="0" noProof="0" smtClean="0">
                  <a:latin typeface="Cambria Math" panose="02040503050406030204" pitchFamily="18" charset="0"/>
                </a:rPr>
                <a:t>_</a:t>
              </a:r>
              <a:r>
                <a:rPr lang="en-GB" sz="2400" b="0" i="0" noProof="0" smtClean="0">
                  <a:latin typeface="Cambria Math" panose="02040503050406030204" pitchFamily="18" charset="0"/>
                </a:rPr>
                <a:t>𝑖</a:t>
              </a:r>
              <a:endParaRPr lang="hu-HU" sz="2400" b="0" dirty="0" smtClean="0"/>
            </a:p>
            <a:p>
              <a:r>
                <a:rPr lang="en-GB" sz="2400" b="1" i="0" noProof="0" smtClean="0">
                  <a:latin typeface="Cambria Math" panose="02040503050406030204" pitchFamily="18" charset="0"/>
                </a:rPr>
                <a:t>𝒚</a:t>
              </a:r>
              <a:r>
                <a:rPr lang="en-GB" sz="2400" b="1" i="0" noProof="0" smtClean="0">
                  <a:latin typeface="Cambria Math" panose="02040503050406030204" pitchFamily="18" charset="0"/>
                </a:rPr>
                <a:t>_</a:t>
              </a:r>
              <a:r>
                <a:rPr lang="en-GB" sz="2400" b="0" i="0" noProof="0" smtClean="0">
                  <a:latin typeface="Cambria Math" panose="02040503050406030204" pitchFamily="18" charset="0"/>
                </a:rPr>
                <a:t>𝑖</a:t>
              </a:r>
              <a:r>
                <a:rPr lang="hu-HU" sz="2400" b="0" i="0" noProof="0" smtClean="0">
                  <a:latin typeface="Cambria Math" panose="02040503050406030204" pitchFamily="18" charset="0"/>
                </a:rPr>
                <a:t>=</a:t>
              </a:r>
              <a:r>
                <a:rPr lang="en-GB" sz="2400" b="1" i="0" noProof="0" smtClean="0">
                  <a:latin typeface="Cambria Math" panose="02040503050406030204" pitchFamily="18" charset="0"/>
                </a:rPr>
                <a:t>𝒚</a:t>
              </a:r>
              <a:r>
                <a:rPr lang="en-GB" sz="2400" b="1" i="0" noProof="0" smtClean="0">
                  <a:latin typeface="Cambria Math" panose="02040503050406030204" pitchFamily="18" charset="0"/>
                </a:rPr>
                <a:t>_</a:t>
              </a:r>
              <a:r>
                <a:rPr lang="en-GB" sz="2400" b="0" i="0" noProof="0" smtClean="0">
                  <a:latin typeface="Cambria Math" panose="02040503050406030204" pitchFamily="18" charset="0"/>
                </a:rPr>
                <a:t>𝑖</a:t>
              </a:r>
              <a:r>
                <a:rPr lang="hu-HU" sz="2400" b="0" i="0" noProof="0" smtClean="0">
                  <a:latin typeface="Cambria Math" panose="02040503050406030204" pitchFamily="18" charset="0"/>
                </a:rPr>
                <a:t>+ℎ</a:t>
              </a:r>
              <a:r>
                <a:rPr lang="hu-HU" sz="2400" b="1" i="0" smtClean="0">
                  <a:latin typeface="Cambria Math" panose="02040503050406030204" pitchFamily="18" charset="0"/>
                </a:rPr>
                <a:t>𝒒</a:t>
              </a:r>
              <a:endParaRPr lang="en-GB" sz="2400" b="0" dirty="0"/>
            </a:p>
          </dgm:t>
        </dgm:pt>
      </mc:Fallback>
    </mc:AlternateContent>
    <dgm:pt modelId="{E2076FA6-5BAE-49C2-94C7-BF0F00DB5B62}" type="parTrans" cxnId="{C87250C0-1B2B-4FA3-B971-1D8DB942841C}">
      <dgm:prSet/>
      <dgm:spPr/>
      <dgm:t>
        <a:bodyPr/>
        <a:lstStyle/>
        <a:p>
          <a:endParaRPr lang="en-GB"/>
        </a:p>
      </dgm:t>
    </dgm:pt>
    <dgm:pt modelId="{33AAA47C-AE58-4CF2-86CD-06F0CA01A4F3}" type="sibTrans" cxnId="{C87250C0-1B2B-4FA3-B971-1D8DB942841C}">
      <dgm:prSet/>
      <dgm:spPr/>
      <dgm:t>
        <a:bodyPr/>
        <a:lstStyle/>
        <a:p>
          <a:endParaRPr lang="en-GB"/>
        </a:p>
      </dgm:t>
    </dgm:pt>
    <mc:AlternateContent xmlns:mc="http://schemas.openxmlformats.org/markup-compatibility/2006">
      <mc:Choice xmlns:a14="http://schemas.microsoft.com/office/drawing/2010/main" Requires="a14">
        <dgm:pt modelId="{E7964278-0A70-4ECA-A61E-1FD49D5A63C4}">
          <dgm:prSet custT="1"/>
          <dgm:spPr/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Sup>
                      <m:sSubSupPr>
                        <m:ctrlPr>
                          <a:rPr lang="hu-HU" sz="24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hu-HU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hu-HU" sz="24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bSup>
                    <m:groupChr>
                      <m:groupChrPr>
                        <m:chr m:val="→"/>
                        <m:vertJc m:val="bot"/>
                        <m:ctrlPr>
                          <a:rPr lang="hu-HU" sz="2400" b="0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sSubSup>
                      <m:sSubSupPr>
                        <m:ctrlPr>
                          <a:rPr lang="hu-HU" sz="24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hu-HU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hu-HU" sz="24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m:oMathPara>
              </a14:m>
              <a:endParaRPr lang="hu-HU" sz="2400" dirty="0" smtClean="0"/>
            </a:p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hu-HU" sz="24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hu-HU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hu-HU" sz="24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</m:oMath>
                </m:oMathPara>
              </a14:m>
              <a:endParaRPr lang="en-GB" sz="2400" dirty="0"/>
            </a:p>
          </dgm:t>
        </dgm:pt>
      </mc:Choice>
      <mc:Fallback>
        <dgm:pt modelId="{E7964278-0A70-4ECA-A61E-1FD49D5A63C4}">
          <dgm:prSet custT="1"/>
          <dgm:spPr/>
          <dgm:t>
            <a:bodyPr/>
            <a:lstStyle/>
            <a:p>
              <a:r>
                <a:rPr lang="hu-HU" sz="2400" b="1" i="0" dirty="0" smtClean="0">
                  <a:latin typeface="Cambria Math" panose="02040503050406030204" pitchFamily="18" charset="0"/>
                </a:rPr>
                <a:t>𝒚</a:t>
              </a:r>
              <a:r>
                <a:rPr lang="hu-HU" sz="2400" b="1" i="0" dirty="0" smtClean="0">
                  <a:latin typeface="Cambria Math" panose="02040503050406030204" pitchFamily="18" charset="0"/>
                </a:rPr>
                <a:t>_</a:t>
              </a:r>
              <a:r>
                <a:rPr lang="hu-HU" sz="2400" b="0" i="0" dirty="0" smtClean="0">
                  <a:latin typeface="Cambria Math" panose="02040503050406030204" pitchFamily="18" charset="0"/>
                </a:rPr>
                <a:t>𝑖</a:t>
              </a:r>
              <a:r>
                <a:rPr lang="hu-HU" sz="2400" b="1" i="0" dirty="0" smtClean="0">
                  <a:latin typeface="Cambria Math" panose="02040503050406030204" pitchFamily="18" charset="0"/>
                </a:rPr>
                <a:t>^</a:t>
              </a:r>
              <a:r>
                <a:rPr lang="hu-HU" sz="2400" b="0" i="0" dirty="0" smtClean="0">
                  <a:latin typeface="Cambria Math" panose="02040503050406030204" pitchFamily="18" charset="0"/>
                </a:rPr>
                <a:t>𝐺</a:t>
              </a:r>
              <a:r>
                <a:rPr lang="hu-HU" sz="2400" b="0" i="0" dirty="0" smtClean="0">
                  <a:latin typeface="Cambria Math" panose="02040503050406030204" pitchFamily="18" charset="0"/>
                </a:rPr>
                <a:t> →┴ </a:t>
              </a:r>
              <a:r>
                <a:rPr lang="hu-HU" sz="2400" b="1" i="0" dirty="0" smtClean="0">
                  <a:latin typeface="Cambria Math" panose="02040503050406030204" pitchFamily="18" charset="0"/>
                </a:rPr>
                <a:t>𝒚</a:t>
              </a:r>
              <a:r>
                <a:rPr lang="hu-HU" sz="2400" b="1" i="0" dirty="0" smtClean="0">
                  <a:latin typeface="Cambria Math" panose="02040503050406030204" pitchFamily="18" charset="0"/>
                </a:rPr>
                <a:t>_</a:t>
              </a:r>
              <a:r>
                <a:rPr lang="hu-HU" sz="2400" b="0" i="0" dirty="0" smtClean="0">
                  <a:latin typeface="Cambria Math" panose="02040503050406030204" pitchFamily="18" charset="0"/>
                </a:rPr>
                <a:t>𝑖</a:t>
              </a:r>
              <a:r>
                <a:rPr lang="hu-HU" sz="2400" b="1" i="0" dirty="0" smtClean="0">
                  <a:latin typeface="Cambria Math" panose="02040503050406030204" pitchFamily="18" charset="0"/>
                </a:rPr>
                <a:t>^</a:t>
              </a:r>
              <a:r>
                <a:rPr lang="hu-HU" sz="2400" b="0" i="0" dirty="0" smtClean="0">
                  <a:latin typeface="Cambria Math" panose="02040503050406030204" pitchFamily="18" charset="0"/>
                </a:rPr>
                <a:t>𝑆</a:t>
              </a:r>
              <a:r>
                <a:rPr lang="hu-HU" sz="2400" b="0" i="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∈ℱ</a:t>
              </a:r>
              <a:endParaRPr lang="hu-HU" sz="2400" dirty="0" smtClean="0"/>
            </a:p>
            <a:p>
              <a:r>
                <a:rPr lang="hu-HU" sz="2400" b="1" i="0" smtClean="0">
                  <a:latin typeface="Cambria Math" panose="02040503050406030204" pitchFamily="18" charset="0"/>
                </a:rPr>
                <a:t>𝒚</a:t>
              </a:r>
              <a:r>
                <a:rPr lang="en-GB" sz="2400" b="1" i="0" smtClean="0">
                  <a:latin typeface="Cambria Math" panose="02040503050406030204" pitchFamily="18" charset="0"/>
                </a:rPr>
                <a:t>_</a:t>
              </a:r>
              <a:r>
                <a:rPr lang="hu-HU" sz="2400" b="0" i="0" smtClean="0">
                  <a:latin typeface="Cambria Math" panose="02040503050406030204" pitchFamily="18" charset="0"/>
                </a:rPr>
                <a:t>𝑖=</a:t>
              </a:r>
              <a:r>
                <a:rPr lang="hu-HU" sz="2400" b="1" i="0" dirty="0" smtClean="0">
                  <a:latin typeface="Cambria Math" panose="02040503050406030204" pitchFamily="18" charset="0"/>
                </a:rPr>
                <a:t>𝒚</a:t>
              </a:r>
              <a:r>
                <a:rPr lang="hu-HU" sz="2400" b="1" i="0" dirty="0" smtClean="0">
                  <a:latin typeface="Cambria Math" panose="02040503050406030204" pitchFamily="18" charset="0"/>
                </a:rPr>
                <a:t>_</a:t>
              </a:r>
              <a:r>
                <a:rPr lang="hu-HU" sz="2400" b="0" i="0" dirty="0" smtClean="0">
                  <a:latin typeface="Cambria Math" panose="02040503050406030204" pitchFamily="18" charset="0"/>
                </a:rPr>
                <a:t>𝑖</a:t>
              </a:r>
              <a:r>
                <a:rPr lang="hu-HU" sz="2400" b="1" i="0" dirty="0" smtClean="0">
                  <a:latin typeface="Cambria Math" panose="02040503050406030204" pitchFamily="18" charset="0"/>
                </a:rPr>
                <a:t>^</a:t>
              </a:r>
              <a:r>
                <a:rPr lang="hu-HU" sz="2400" b="0" i="0" dirty="0" smtClean="0">
                  <a:latin typeface="Cambria Math" panose="02040503050406030204" pitchFamily="18" charset="0"/>
                </a:rPr>
                <a:t>𝑆</a:t>
              </a:r>
              <a:endParaRPr lang="en-GB" sz="2400" dirty="0"/>
            </a:p>
          </dgm:t>
        </dgm:pt>
      </mc:Fallback>
    </mc:AlternateContent>
    <dgm:pt modelId="{4977E62B-1AD4-4F2C-9D11-038EB7634659}" type="parTrans" cxnId="{BB46FD09-70F1-4C1A-83EF-4B9E3F158BA9}">
      <dgm:prSet/>
      <dgm:spPr/>
      <dgm:t>
        <a:bodyPr/>
        <a:lstStyle/>
        <a:p>
          <a:endParaRPr lang="en-GB"/>
        </a:p>
      </dgm:t>
    </dgm:pt>
    <dgm:pt modelId="{F91986E8-247E-45B7-B21C-449FCE5E9232}" type="sibTrans" cxnId="{BB46FD09-70F1-4C1A-83EF-4B9E3F158BA9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GB"/>
        </a:p>
      </dgm:t>
    </dgm:pt>
    <dgm:pt modelId="{4670B3F2-ECBC-4CB5-823A-FA05D5147252}" type="pres">
      <dgm:prSet presAssocID="{8C5D523B-6AD5-49D7-B3CC-E953B40D14C8}" presName="Name0" presStyleCnt="0">
        <dgm:presLayoutVars>
          <dgm:dir/>
          <dgm:resizeHandles val="exact"/>
        </dgm:presLayoutVars>
      </dgm:prSet>
      <dgm:spPr/>
    </dgm:pt>
    <dgm:pt modelId="{12270512-BDF4-44CD-AF98-5F4180544B84}" type="pres">
      <dgm:prSet presAssocID="{7F3C1A74-A6DE-486E-8FB1-5C7D7B684FD9}" presName="node" presStyleLbl="node1" presStyleIdx="0" presStyleCnt="4" custLinFactNeighborX="-18631" custLinFactNeighborY="317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692325-D94C-4E3F-8CB5-F70E78483CDF}" type="pres">
      <dgm:prSet presAssocID="{70A082F3-ED30-45CB-8895-DD0DCB60D158}" presName="sibTrans" presStyleLbl="sibTrans2D1" presStyleIdx="0" presStyleCnt="3"/>
      <dgm:spPr/>
    </dgm:pt>
    <dgm:pt modelId="{FBB058E4-1018-4D3C-BE35-ED7EE7923657}" type="pres">
      <dgm:prSet presAssocID="{70A082F3-ED30-45CB-8895-DD0DCB60D158}" presName="connectorText" presStyleLbl="sibTrans2D1" presStyleIdx="0" presStyleCnt="3"/>
      <dgm:spPr/>
    </dgm:pt>
    <dgm:pt modelId="{FE9AFEB5-0848-4BC1-9D46-A9FC13E22B5D}" type="pres">
      <dgm:prSet presAssocID="{E7964278-0A70-4ECA-A61E-1FD49D5A63C4}" presName="node" presStyleLbl="node1" presStyleIdx="1" presStyleCnt="4" custLinFactNeighborX="-11499" custLinFactNeighborY="309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3055F3-D0AB-4882-BAB7-94FB2A0C0F40}" type="pres">
      <dgm:prSet presAssocID="{F91986E8-247E-45B7-B21C-449FCE5E9232}" presName="sibTrans" presStyleLbl="sibTrans2D1" presStyleIdx="1" presStyleCnt="3"/>
      <dgm:spPr/>
    </dgm:pt>
    <dgm:pt modelId="{674AECBF-B5DA-4DAC-A967-3303502D8CF4}" type="pres">
      <dgm:prSet presAssocID="{F91986E8-247E-45B7-B21C-449FCE5E9232}" presName="connectorText" presStyleLbl="sibTrans2D1" presStyleIdx="1" presStyleCnt="3"/>
      <dgm:spPr/>
    </dgm:pt>
    <dgm:pt modelId="{A24BB580-7BD0-4744-A9AB-26417F2559E6}" type="pres">
      <dgm:prSet presAssocID="{322B4511-8670-4D13-954D-4CF9A6B6CD01}" presName="node" presStyleLbl="node1" presStyleIdx="2" presStyleCnt="4" custScaleX="126527" custLinFactNeighborX="-18631" custLinFactNeighborY="31784">
        <dgm:presLayoutVars>
          <dgm:bulletEnabled val="1"/>
        </dgm:presLayoutVars>
      </dgm:prSet>
      <dgm:spPr>
        <a:prstGeom prst="diamond">
          <a:avLst/>
        </a:prstGeom>
      </dgm:spPr>
      <dgm:t>
        <a:bodyPr/>
        <a:lstStyle/>
        <a:p>
          <a:endParaRPr lang="en-GB"/>
        </a:p>
      </dgm:t>
    </dgm:pt>
    <dgm:pt modelId="{B057C269-C5E3-41D6-B03C-03B5FC978EAB}" type="pres">
      <dgm:prSet presAssocID="{0C8E6B93-82D4-4D84-9DB2-C9230C1E23B5}" presName="sibTrans" presStyleLbl="sibTrans2D1" presStyleIdx="2" presStyleCnt="3"/>
      <dgm:spPr/>
    </dgm:pt>
    <dgm:pt modelId="{B3D69C90-F9D6-4E65-85E7-99343D8777B9}" type="pres">
      <dgm:prSet presAssocID="{0C8E6B93-82D4-4D84-9DB2-C9230C1E23B5}" presName="connectorText" presStyleLbl="sibTrans2D1" presStyleIdx="2" presStyleCnt="3"/>
      <dgm:spPr/>
    </dgm:pt>
    <dgm:pt modelId="{DAEF0DDD-F739-41A9-9B36-384F1F0C9A07}" type="pres">
      <dgm:prSet presAssocID="{996A05D7-1ACB-41CB-9261-4A572F7F0C5B}" presName="node" presStyleLbl="node1" presStyleIdx="3" presStyleCnt="4" custScaleX="144225" custScaleY="71680" custLinFactNeighborX="-18631" custLinFactNeighborY="317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EE8959C-E38D-45BE-B457-277106977AD5}" type="presOf" srcId="{70A082F3-ED30-45CB-8895-DD0DCB60D158}" destId="{9B692325-D94C-4E3F-8CB5-F70E78483CDF}" srcOrd="0" destOrd="0" presId="urn:microsoft.com/office/officeart/2005/8/layout/process1"/>
    <dgm:cxn modelId="{0C2F8631-A9EE-4D3A-82F9-CEBD2D169C5F}" srcId="{8C5D523B-6AD5-49D7-B3CC-E953B40D14C8}" destId="{322B4511-8670-4D13-954D-4CF9A6B6CD01}" srcOrd="2" destOrd="0" parTransId="{3DD93FBF-7104-451B-9DF6-656A8ECD4B6E}" sibTransId="{0C8E6B93-82D4-4D84-9DB2-C9230C1E23B5}"/>
    <dgm:cxn modelId="{8E4795CF-8EF3-4B2B-A1D0-5BACD6E219AD}" type="presOf" srcId="{F91986E8-247E-45B7-B21C-449FCE5E9232}" destId="{F83055F3-D0AB-4882-BAB7-94FB2A0C0F40}" srcOrd="0" destOrd="0" presId="urn:microsoft.com/office/officeart/2005/8/layout/process1"/>
    <dgm:cxn modelId="{FDD78769-F019-4C58-8663-DD14C7179157}" type="presOf" srcId="{996A05D7-1ACB-41CB-9261-4A572F7F0C5B}" destId="{DAEF0DDD-F739-41A9-9B36-384F1F0C9A07}" srcOrd="0" destOrd="0" presId="urn:microsoft.com/office/officeart/2005/8/layout/process1"/>
    <dgm:cxn modelId="{C87250C0-1B2B-4FA3-B971-1D8DB942841C}" srcId="{8C5D523B-6AD5-49D7-B3CC-E953B40D14C8}" destId="{996A05D7-1ACB-41CB-9261-4A572F7F0C5B}" srcOrd="3" destOrd="0" parTransId="{E2076FA6-5BAE-49C2-94C7-BF0F00DB5B62}" sibTransId="{33AAA47C-AE58-4CF2-86CD-06F0CA01A4F3}"/>
    <dgm:cxn modelId="{BB46FD09-70F1-4C1A-83EF-4B9E3F158BA9}" srcId="{8C5D523B-6AD5-49D7-B3CC-E953B40D14C8}" destId="{E7964278-0A70-4ECA-A61E-1FD49D5A63C4}" srcOrd="1" destOrd="0" parTransId="{4977E62B-1AD4-4F2C-9D11-038EB7634659}" sibTransId="{F91986E8-247E-45B7-B21C-449FCE5E9232}"/>
    <dgm:cxn modelId="{10EB973B-BEBF-4A76-8B1F-DDA8950E7F7A}" srcId="{8C5D523B-6AD5-49D7-B3CC-E953B40D14C8}" destId="{7F3C1A74-A6DE-486E-8FB1-5C7D7B684FD9}" srcOrd="0" destOrd="0" parTransId="{07525515-92DD-49E2-9CA8-C78C9571A02A}" sibTransId="{70A082F3-ED30-45CB-8895-DD0DCB60D158}"/>
    <dgm:cxn modelId="{B69BD219-757B-4CED-88C2-85CDE5E1DF91}" type="presOf" srcId="{7F3C1A74-A6DE-486E-8FB1-5C7D7B684FD9}" destId="{12270512-BDF4-44CD-AF98-5F4180544B84}" srcOrd="0" destOrd="0" presId="urn:microsoft.com/office/officeart/2005/8/layout/process1"/>
    <dgm:cxn modelId="{11609267-E56F-4ACE-A879-A03DFBA43D51}" type="presOf" srcId="{F91986E8-247E-45B7-B21C-449FCE5E9232}" destId="{674AECBF-B5DA-4DAC-A967-3303502D8CF4}" srcOrd="1" destOrd="0" presId="urn:microsoft.com/office/officeart/2005/8/layout/process1"/>
    <dgm:cxn modelId="{B214FF42-8554-439B-A776-DF4A4B43CA55}" type="presOf" srcId="{322B4511-8670-4D13-954D-4CF9A6B6CD01}" destId="{A24BB580-7BD0-4744-A9AB-26417F2559E6}" srcOrd="0" destOrd="0" presId="urn:microsoft.com/office/officeart/2005/8/layout/process1"/>
    <dgm:cxn modelId="{E456CC90-6199-49BD-8822-38E8685FC5D9}" type="presOf" srcId="{0C8E6B93-82D4-4D84-9DB2-C9230C1E23B5}" destId="{B3D69C90-F9D6-4E65-85E7-99343D8777B9}" srcOrd="1" destOrd="0" presId="urn:microsoft.com/office/officeart/2005/8/layout/process1"/>
    <dgm:cxn modelId="{9CEBF483-63E9-4690-9ED5-C55325C84C06}" type="presOf" srcId="{E7964278-0A70-4ECA-A61E-1FD49D5A63C4}" destId="{FE9AFEB5-0848-4BC1-9D46-A9FC13E22B5D}" srcOrd="0" destOrd="0" presId="urn:microsoft.com/office/officeart/2005/8/layout/process1"/>
    <dgm:cxn modelId="{C0217D59-79DD-431F-B39F-AC697A0881A0}" type="presOf" srcId="{8C5D523B-6AD5-49D7-B3CC-E953B40D14C8}" destId="{4670B3F2-ECBC-4CB5-823A-FA05D5147252}" srcOrd="0" destOrd="0" presId="urn:microsoft.com/office/officeart/2005/8/layout/process1"/>
    <dgm:cxn modelId="{E621B0C9-2FCA-46BA-8A60-F9110DFFD9E8}" type="presOf" srcId="{0C8E6B93-82D4-4D84-9DB2-C9230C1E23B5}" destId="{B057C269-C5E3-41D6-B03C-03B5FC978EAB}" srcOrd="0" destOrd="0" presId="urn:microsoft.com/office/officeart/2005/8/layout/process1"/>
    <dgm:cxn modelId="{60F694F3-93DA-4973-88FD-6D4AB10C9DF1}" type="presOf" srcId="{70A082F3-ED30-45CB-8895-DD0DCB60D158}" destId="{FBB058E4-1018-4D3C-BE35-ED7EE7923657}" srcOrd="1" destOrd="0" presId="urn:microsoft.com/office/officeart/2005/8/layout/process1"/>
    <dgm:cxn modelId="{1BB83AA3-B7C6-405D-8DBE-7C622B7D2D51}" type="presParOf" srcId="{4670B3F2-ECBC-4CB5-823A-FA05D5147252}" destId="{12270512-BDF4-44CD-AF98-5F4180544B84}" srcOrd="0" destOrd="0" presId="urn:microsoft.com/office/officeart/2005/8/layout/process1"/>
    <dgm:cxn modelId="{61A2A298-CE35-45E7-9CB8-3B80F3CAF375}" type="presParOf" srcId="{4670B3F2-ECBC-4CB5-823A-FA05D5147252}" destId="{9B692325-D94C-4E3F-8CB5-F70E78483CDF}" srcOrd="1" destOrd="0" presId="urn:microsoft.com/office/officeart/2005/8/layout/process1"/>
    <dgm:cxn modelId="{A0EDE530-A733-43A1-A6CD-C77E02E91684}" type="presParOf" srcId="{9B692325-D94C-4E3F-8CB5-F70E78483CDF}" destId="{FBB058E4-1018-4D3C-BE35-ED7EE7923657}" srcOrd="0" destOrd="0" presId="urn:microsoft.com/office/officeart/2005/8/layout/process1"/>
    <dgm:cxn modelId="{F3CF2FDA-59E0-4D77-ACDF-A5CFBCD3A3D4}" type="presParOf" srcId="{4670B3F2-ECBC-4CB5-823A-FA05D5147252}" destId="{FE9AFEB5-0848-4BC1-9D46-A9FC13E22B5D}" srcOrd="2" destOrd="0" presId="urn:microsoft.com/office/officeart/2005/8/layout/process1"/>
    <dgm:cxn modelId="{31D5EBF5-1545-4333-8FD6-549391B6FEA3}" type="presParOf" srcId="{4670B3F2-ECBC-4CB5-823A-FA05D5147252}" destId="{F83055F3-D0AB-4882-BAB7-94FB2A0C0F40}" srcOrd="3" destOrd="0" presId="urn:microsoft.com/office/officeart/2005/8/layout/process1"/>
    <dgm:cxn modelId="{E4E0FF3B-D470-4DCF-BB0A-F9D3393C2AC9}" type="presParOf" srcId="{F83055F3-D0AB-4882-BAB7-94FB2A0C0F40}" destId="{674AECBF-B5DA-4DAC-A967-3303502D8CF4}" srcOrd="0" destOrd="0" presId="urn:microsoft.com/office/officeart/2005/8/layout/process1"/>
    <dgm:cxn modelId="{AC8EB8C3-E89F-475E-997A-596891F18528}" type="presParOf" srcId="{4670B3F2-ECBC-4CB5-823A-FA05D5147252}" destId="{A24BB580-7BD0-4744-A9AB-26417F2559E6}" srcOrd="4" destOrd="0" presId="urn:microsoft.com/office/officeart/2005/8/layout/process1"/>
    <dgm:cxn modelId="{CBC4BD9B-054C-43DA-8363-FA8B42C1D390}" type="presParOf" srcId="{4670B3F2-ECBC-4CB5-823A-FA05D5147252}" destId="{B057C269-C5E3-41D6-B03C-03B5FC978EAB}" srcOrd="5" destOrd="0" presId="urn:microsoft.com/office/officeart/2005/8/layout/process1"/>
    <dgm:cxn modelId="{8458085A-7E5F-46D0-BF40-388121E15F45}" type="presParOf" srcId="{B057C269-C5E3-41D6-B03C-03B5FC978EAB}" destId="{B3D69C90-F9D6-4E65-85E7-99343D8777B9}" srcOrd="0" destOrd="0" presId="urn:microsoft.com/office/officeart/2005/8/layout/process1"/>
    <dgm:cxn modelId="{4945A535-01FD-438F-A0F2-E1156D96D23F}" type="presParOf" srcId="{4670B3F2-ECBC-4CB5-823A-FA05D5147252}" destId="{DAEF0DDD-F739-41A9-9B36-384F1F0C9A0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5D523B-6AD5-49D7-B3CC-E953B40D14C8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F3C1A74-A6DE-486E-8FB1-5C7D7B684FD9}">
      <dgm:prSet phldrT="[Szöveg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07525515-92DD-49E2-9CA8-C78C9571A02A}" type="parTrans" cxnId="{10EB973B-BEBF-4A76-8B1F-DDA8950E7F7A}">
      <dgm:prSet/>
      <dgm:spPr/>
      <dgm:t>
        <a:bodyPr/>
        <a:lstStyle/>
        <a:p>
          <a:endParaRPr lang="en-GB"/>
        </a:p>
      </dgm:t>
    </dgm:pt>
    <dgm:pt modelId="{70A082F3-ED30-45CB-8895-DD0DCB60D158}" type="sibTrans" cxnId="{10EB973B-BEBF-4A76-8B1F-DDA8950E7F7A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GB"/>
        </a:p>
      </dgm:t>
    </dgm:pt>
    <dgm:pt modelId="{322B4511-8670-4D13-954D-4CF9A6B6CD01}">
      <dgm:prSet phldrT="[Szöveg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3DD93FBF-7104-451B-9DF6-656A8ECD4B6E}" type="parTrans" cxnId="{0C2F8631-A9EE-4D3A-82F9-CEBD2D169C5F}">
      <dgm:prSet/>
      <dgm:spPr/>
      <dgm:t>
        <a:bodyPr/>
        <a:lstStyle/>
        <a:p>
          <a:endParaRPr lang="en-GB"/>
        </a:p>
      </dgm:t>
    </dgm:pt>
    <dgm:pt modelId="{0C8E6B93-82D4-4D84-9DB2-C9230C1E23B5}" type="sibTrans" cxnId="{0C2F8631-A9EE-4D3A-82F9-CEBD2D169C5F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hu-HU" sz="1700" dirty="0" err="1" smtClean="0"/>
            <a:t>yes</a:t>
          </a:r>
          <a:endParaRPr lang="en-GB" sz="1700" dirty="0"/>
        </a:p>
      </dgm:t>
    </dgm:pt>
    <dgm:pt modelId="{996A05D7-1ACB-41CB-9261-4A572F7F0C5B}">
      <dgm:prSet phldrT="[Szöveg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E2076FA6-5BAE-49C2-94C7-BF0F00DB5B62}" type="parTrans" cxnId="{C87250C0-1B2B-4FA3-B971-1D8DB942841C}">
      <dgm:prSet/>
      <dgm:spPr/>
      <dgm:t>
        <a:bodyPr/>
        <a:lstStyle/>
        <a:p>
          <a:endParaRPr lang="en-GB"/>
        </a:p>
      </dgm:t>
    </dgm:pt>
    <dgm:pt modelId="{33AAA47C-AE58-4CF2-86CD-06F0CA01A4F3}" type="sibTrans" cxnId="{C87250C0-1B2B-4FA3-B971-1D8DB942841C}">
      <dgm:prSet/>
      <dgm:spPr/>
      <dgm:t>
        <a:bodyPr/>
        <a:lstStyle/>
        <a:p>
          <a:endParaRPr lang="en-GB"/>
        </a:p>
      </dgm:t>
    </dgm:pt>
    <dgm:pt modelId="{E7964278-0A70-4ECA-A61E-1FD49D5A63C4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4977E62B-1AD4-4F2C-9D11-038EB7634659}" type="parTrans" cxnId="{BB46FD09-70F1-4C1A-83EF-4B9E3F158BA9}">
      <dgm:prSet/>
      <dgm:spPr/>
      <dgm:t>
        <a:bodyPr/>
        <a:lstStyle/>
        <a:p>
          <a:endParaRPr lang="en-GB"/>
        </a:p>
      </dgm:t>
    </dgm:pt>
    <dgm:pt modelId="{F91986E8-247E-45B7-B21C-449FCE5E9232}" type="sibTrans" cxnId="{BB46FD09-70F1-4C1A-83EF-4B9E3F158BA9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GB"/>
        </a:p>
      </dgm:t>
    </dgm:pt>
    <dgm:pt modelId="{4670B3F2-ECBC-4CB5-823A-FA05D5147252}" type="pres">
      <dgm:prSet presAssocID="{8C5D523B-6AD5-49D7-B3CC-E953B40D14C8}" presName="Name0" presStyleCnt="0">
        <dgm:presLayoutVars>
          <dgm:dir/>
          <dgm:resizeHandles val="exact"/>
        </dgm:presLayoutVars>
      </dgm:prSet>
      <dgm:spPr/>
    </dgm:pt>
    <dgm:pt modelId="{12270512-BDF4-44CD-AF98-5F4180544B84}" type="pres">
      <dgm:prSet presAssocID="{7F3C1A74-A6DE-486E-8FB1-5C7D7B684FD9}" presName="node" presStyleLbl="node1" presStyleIdx="0" presStyleCnt="4" custLinFactNeighborX="-18631" custLinFactNeighborY="317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692325-D94C-4E3F-8CB5-F70E78483CDF}" type="pres">
      <dgm:prSet presAssocID="{70A082F3-ED30-45CB-8895-DD0DCB60D158}" presName="sibTrans" presStyleLbl="sibTrans2D1" presStyleIdx="0" presStyleCnt="3"/>
      <dgm:spPr/>
    </dgm:pt>
    <dgm:pt modelId="{FBB058E4-1018-4D3C-BE35-ED7EE7923657}" type="pres">
      <dgm:prSet presAssocID="{70A082F3-ED30-45CB-8895-DD0DCB60D158}" presName="connectorText" presStyleLbl="sibTrans2D1" presStyleIdx="0" presStyleCnt="3"/>
      <dgm:spPr/>
    </dgm:pt>
    <dgm:pt modelId="{FE9AFEB5-0848-4BC1-9D46-A9FC13E22B5D}" type="pres">
      <dgm:prSet presAssocID="{E7964278-0A70-4ECA-A61E-1FD49D5A63C4}" presName="node" presStyleLbl="node1" presStyleIdx="1" presStyleCnt="4" custLinFactNeighborX="-11499" custLinFactNeighborY="309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3055F3-D0AB-4882-BAB7-94FB2A0C0F40}" type="pres">
      <dgm:prSet presAssocID="{F91986E8-247E-45B7-B21C-449FCE5E9232}" presName="sibTrans" presStyleLbl="sibTrans2D1" presStyleIdx="1" presStyleCnt="3"/>
      <dgm:spPr/>
    </dgm:pt>
    <dgm:pt modelId="{674AECBF-B5DA-4DAC-A967-3303502D8CF4}" type="pres">
      <dgm:prSet presAssocID="{F91986E8-247E-45B7-B21C-449FCE5E9232}" presName="connectorText" presStyleLbl="sibTrans2D1" presStyleIdx="1" presStyleCnt="3"/>
      <dgm:spPr/>
    </dgm:pt>
    <dgm:pt modelId="{A24BB580-7BD0-4744-A9AB-26417F2559E6}" type="pres">
      <dgm:prSet presAssocID="{322B4511-8670-4D13-954D-4CF9A6B6CD01}" presName="node" presStyleLbl="node1" presStyleIdx="2" presStyleCnt="4" custScaleX="126527" custLinFactNeighborX="-18631" custLinFactNeighborY="31784">
        <dgm:presLayoutVars>
          <dgm:bulletEnabled val="1"/>
        </dgm:presLayoutVars>
      </dgm:prSet>
      <dgm:spPr>
        <a:prstGeom prst="diamond">
          <a:avLst/>
        </a:prstGeom>
      </dgm:spPr>
      <dgm:t>
        <a:bodyPr/>
        <a:lstStyle/>
        <a:p>
          <a:endParaRPr lang="en-GB"/>
        </a:p>
      </dgm:t>
    </dgm:pt>
    <dgm:pt modelId="{B057C269-C5E3-41D6-B03C-03B5FC978EAB}" type="pres">
      <dgm:prSet presAssocID="{0C8E6B93-82D4-4D84-9DB2-C9230C1E23B5}" presName="sibTrans" presStyleLbl="sibTrans2D1" presStyleIdx="2" presStyleCnt="3"/>
      <dgm:spPr/>
    </dgm:pt>
    <dgm:pt modelId="{B3D69C90-F9D6-4E65-85E7-99343D8777B9}" type="pres">
      <dgm:prSet presAssocID="{0C8E6B93-82D4-4D84-9DB2-C9230C1E23B5}" presName="connectorText" presStyleLbl="sibTrans2D1" presStyleIdx="2" presStyleCnt="3"/>
      <dgm:spPr/>
    </dgm:pt>
    <dgm:pt modelId="{DAEF0DDD-F739-41A9-9B36-384F1F0C9A07}" type="pres">
      <dgm:prSet presAssocID="{996A05D7-1ACB-41CB-9261-4A572F7F0C5B}" presName="node" presStyleLbl="node1" presStyleIdx="3" presStyleCnt="4" custScaleX="144225" custScaleY="71680" custLinFactNeighborX="-18631" custLinFactNeighborY="317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EE8959C-E38D-45BE-B457-277106977AD5}" type="presOf" srcId="{70A082F3-ED30-45CB-8895-DD0DCB60D158}" destId="{9B692325-D94C-4E3F-8CB5-F70E78483CDF}" srcOrd="0" destOrd="0" presId="urn:microsoft.com/office/officeart/2005/8/layout/process1"/>
    <dgm:cxn modelId="{0C2F8631-A9EE-4D3A-82F9-CEBD2D169C5F}" srcId="{8C5D523B-6AD5-49D7-B3CC-E953B40D14C8}" destId="{322B4511-8670-4D13-954D-4CF9A6B6CD01}" srcOrd="2" destOrd="0" parTransId="{3DD93FBF-7104-451B-9DF6-656A8ECD4B6E}" sibTransId="{0C8E6B93-82D4-4D84-9DB2-C9230C1E23B5}"/>
    <dgm:cxn modelId="{8E4795CF-8EF3-4B2B-A1D0-5BACD6E219AD}" type="presOf" srcId="{F91986E8-247E-45B7-B21C-449FCE5E9232}" destId="{F83055F3-D0AB-4882-BAB7-94FB2A0C0F40}" srcOrd="0" destOrd="0" presId="urn:microsoft.com/office/officeart/2005/8/layout/process1"/>
    <dgm:cxn modelId="{FDD78769-F019-4C58-8663-DD14C7179157}" type="presOf" srcId="{996A05D7-1ACB-41CB-9261-4A572F7F0C5B}" destId="{DAEF0DDD-F739-41A9-9B36-384F1F0C9A07}" srcOrd="0" destOrd="0" presId="urn:microsoft.com/office/officeart/2005/8/layout/process1"/>
    <dgm:cxn modelId="{C87250C0-1B2B-4FA3-B971-1D8DB942841C}" srcId="{8C5D523B-6AD5-49D7-B3CC-E953B40D14C8}" destId="{996A05D7-1ACB-41CB-9261-4A572F7F0C5B}" srcOrd="3" destOrd="0" parTransId="{E2076FA6-5BAE-49C2-94C7-BF0F00DB5B62}" sibTransId="{33AAA47C-AE58-4CF2-86CD-06F0CA01A4F3}"/>
    <dgm:cxn modelId="{BB46FD09-70F1-4C1A-83EF-4B9E3F158BA9}" srcId="{8C5D523B-6AD5-49D7-B3CC-E953B40D14C8}" destId="{E7964278-0A70-4ECA-A61E-1FD49D5A63C4}" srcOrd="1" destOrd="0" parTransId="{4977E62B-1AD4-4F2C-9D11-038EB7634659}" sibTransId="{F91986E8-247E-45B7-B21C-449FCE5E9232}"/>
    <dgm:cxn modelId="{10EB973B-BEBF-4A76-8B1F-DDA8950E7F7A}" srcId="{8C5D523B-6AD5-49D7-B3CC-E953B40D14C8}" destId="{7F3C1A74-A6DE-486E-8FB1-5C7D7B684FD9}" srcOrd="0" destOrd="0" parTransId="{07525515-92DD-49E2-9CA8-C78C9571A02A}" sibTransId="{70A082F3-ED30-45CB-8895-DD0DCB60D158}"/>
    <dgm:cxn modelId="{B69BD219-757B-4CED-88C2-85CDE5E1DF91}" type="presOf" srcId="{7F3C1A74-A6DE-486E-8FB1-5C7D7B684FD9}" destId="{12270512-BDF4-44CD-AF98-5F4180544B84}" srcOrd="0" destOrd="0" presId="urn:microsoft.com/office/officeart/2005/8/layout/process1"/>
    <dgm:cxn modelId="{11609267-E56F-4ACE-A879-A03DFBA43D51}" type="presOf" srcId="{F91986E8-247E-45B7-B21C-449FCE5E9232}" destId="{674AECBF-B5DA-4DAC-A967-3303502D8CF4}" srcOrd="1" destOrd="0" presId="urn:microsoft.com/office/officeart/2005/8/layout/process1"/>
    <dgm:cxn modelId="{B214FF42-8554-439B-A776-DF4A4B43CA55}" type="presOf" srcId="{322B4511-8670-4D13-954D-4CF9A6B6CD01}" destId="{A24BB580-7BD0-4744-A9AB-26417F2559E6}" srcOrd="0" destOrd="0" presId="urn:microsoft.com/office/officeart/2005/8/layout/process1"/>
    <dgm:cxn modelId="{E456CC90-6199-49BD-8822-38E8685FC5D9}" type="presOf" srcId="{0C8E6B93-82D4-4D84-9DB2-C9230C1E23B5}" destId="{B3D69C90-F9D6-4E65-85E7-99343D8777B9}" srcOrd="1" destOrd="0" presId="urn:microsoft.com/office/officeart/2005/8/layout/process1"/>
    <dgm:cxn modelId="{9CEBF483-63E9-4690-9ED5-C55325C84C06}" type="presOf" srcId="{E7964278-0A70-4ECA-A61E-1FD49D5A63C4}" destId="{FE9AFEB5-0848-4BC1-9D46-A9FC13E22B5D}" srcOrd="0" destOrd="0" presId="urn:microsoft.com/office/officeart/2005/8/layout/process1"/>
    <dgm:cxn modelId="{C0217D59-79DD-431F-B39F-AC697A0881A0}" type="presOf" srcId="{8C5D523B-6AD5-49D7-B3CC-E953B40D14C8}" destId="{4670B3F2-ECBC-4CB5-823A-FA05D5147252}" srcOrd="0" destOrd="0" presId="urn:microsoft.com/office/officeart/2005/8/layout/process1"/>
    <dgm:cxn modelId="{E621B0C9-2FCA-46BA-8A60-F9110DFFD9E8}" type="presOf" srcId="{0C8E6B93-82D4-4D84-9DB2-C9230C1E23B5}" destId="{B057C269-C5E3-41D6-B03C-03B5FC978EAB}" srcOrd="0" destOrd="0" presId="urn:microsoft.com/office/officeart/2005/8/layout/process1"/>
    <dgm:cxn modelId="{60F694F3-93DA-4973-88FD-6D4AB10C9DF1}" type="presOf" srcId="{70A082F3-ED30-45CB-8895-DD0DCB60D158}" destId="{FBB058E4-1018-4D3C-BE35-ED7EE7923657}" srcOrd="1" destOrd="0" presId="urn:microsoft.com/office/officeart/2005/8/layout/process1"/>
    <dgm:cxn modelId="{1BB83AA3-B7C6-405D-8DBE-7C622B7D2D51}" type="presParOf" srcId="{4670B3F2-ECBC-4CB5-823A-FA05D5147252}" destId="{12270512-BDF4-44CD-AF98-5F4180544B84}" srcOrd="0" destOrd="0" presId="urn:microsoft.com/office/officeart/2005/8/layout/process1"/>
    <dgm:cxn modelId="{61A2A298-CE35-45E7-9CB8-3B80F3CAF375}" type="presParOf" srcId="{4670B3F2-ECBC-4CB5-823A-FA05D5147252}" destId="{9B692325-D94C-4E3F-8CB5-F70E78483CDF}" srcOrd="1" destOrd="0" presId="urn:microsoft.com/office/officeart/2005/8/layout/process1"/>
    <dgm:cxn modelId="{A0EDE530-A733-43A1-A6CD-C77E02E91684}" type="presParOf" srcId="{9B692325-D94C-4E3F-8CB5-F70E78483CDF}" destId="{FBB058E4-1018-4D3C-BE35-ED7EE7923657}" srcOrd="0" destOrd="0" presId="urn:microsoft.com/office/officeart/2005/8/layout/process1"/>
    <dgm:cxn modelId="{F3CF2FDA-59E0-4D77-ACDF-A5CFBCD3A3D4}" type="presParOf" srcId="{4670B3F2-ECBC-4CB5-823A-FA05D5147252}" destId="{FE9AFEB5-0848-4BC1-9D46-A9FC13E22B5D}" srcOrd="2" destOrd="0" presId="urn:microsoft.com/office/officeart/2005/8/layout/process1"/>
    <dgm:cxn modelId="{31D5EBF5-1545-4333-8FD6-549391B6FEA3}" type="presParOf" srcId="{4670B3F2-ECBC-4CB5-823A-FA05D5147252}" destId="{F83055F3-D0AB-4882-BAB7-94FB2A0C0F40}" srcOrd="3" destOrd="0" presId="urn:microsoft.com/office/officeart/2005/8/layout/process1"/>
    <dgm:cxn modelId="{E4E0FF3B-D470-4DCF-BB0A-F9D3393C2AC9}" type="presParOf" srcId="{F83055F3-D0AB-4882-BAB7-94FB2A0C0F40}" destId="{674AECBF-B5DA-4DAC-A967-3303502D8CF4}" srcOrd="0" destOrd="0" presId="urn:microsoft.com/office/officeart/2005/8/layout/process1"/>
    <dgm:cxn modelId="{AC8EB8C3-E89F-475E-997A-596891F18528}" type="presParOf" srcId="{4670B3F2-ECBC-4CB5-823A-FA05D5147252}" destId="{A24BB580-7BD0-4744-A9AB-26417F2559E6}" srcOrd="4" destOrd="0" presId="urn:microsoft.com/office/officeart/2005/8/layout/process1"/>
    <dgm:cxn modelId="{CBC4BD9B-054C-43DA-8363-FA8B42C1D390}" type="presParOf" srcId="{4670B3F2-ECBC-4CB5-823A-FA05D5147252}" destId="{B057C269-C5E3-41D6-B03C-03B5FC978EAB}" srcOrd="5" destOrd="0" presId="urn:microsoft.com/office/officeart/2005/8/layout/process1"/>
    <dgm:cxn modelId="{8458085A-7E5F-46D0-BF40-388121E15F45}" type="presParOf" srcId="{B057C269-C5E3-41D6-B03C-03B5FC978EAB}" destId="{B3D69C90-F9D6-4E65-85E7-99343D8777B9}" srcOrd="0" destOrd="0" presId="urn:microsoft.com/office/officeart/2005/8/layout/process1"/>
    <dgm:cxn modelId="{4945A535-01FD-438F-A0F2-E1156D96D23F}" type="presParOf" srcId="{4670B3F2-ECBC-4CB5-823A-FA05D5147252}" destId="{DAEF0DDD-F739-41A9-9B36-384F1F0C9A0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70512-BDF4-44CD-AF98-5F4180544B84}">
      <dsp:nvSpPr>
        <dsp:cNvPr id="0" name=""/>
        <dsp:cNvSpPr/>
      </dsp:nvSpPr>
      <dsp:spPr>
        <a:xfrm>
          <a:off x="0" y="2299830"/>
          <a:ext cx="1992051" cy="1736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Input: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GB" sz="2400" b="1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hu-HU" sz="2400" b="1" i="1" kern="1200" smtClean="0">
                      <a:latin typeface="Cambria Math" panose="02040503050406030204" pitchFamily="18" charset="0"/>
                    </a:rPr>
                    <m:t>𝒛</m:t>
                  </m:r>
                </m:e>
                <m:sub>
                  <m:r>
                    <a:rPr lang="hu-HU" sz="2400" i="1" kern="1200">
                      <a:latin typeface="Cambria Math" panose="02040503050406030204" pitchFamily="18" charset="0"/>
                    </a:rPr>
                    <m:t>𝑖</m:t>
                  </m:r>
                </m:sub>
              </m:sSub>
            </m:oMath>
          </a14:m>
          <a:r>
            <a:rPr lang="hu-HU" sz="2400" kern="1200" dirty="0" smtClean="0"/>
            <a:t>,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GB" sz="2400" b="1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acc>
                    <m:accPr>
                      <m:chr m:val="̃"/>
                      <m:ctrlPr>
                        <a:rPr lang="en-GB" sz="2400" b="1" i="1" kern="1200" smtClean="0">
                          <a:latin typeface="Cambria Math" panose="02040503050406030204" pitchFamily="18" charset="0"/>
                        </a:rPr>
                      </m:ctrlPr>
                    </m:accPr>
                    <m:e>
                      <m:r>
                        <a:rPr lang="en-GB" sz="2400" b="1" i="1" kern="1200">
                          <a:latin typeface="Cambria Math" panose="02040503050406030204" pitchFamily="18" charset="0"/>
                        </a:rPr>
                        <m:t>𝒚</m:t>
                      </m:r>
                    </m:e>
                  </m:acc>
                </m:e>
                <m:sub>
                  <m:r>
                    <a:rPr lang="hu-HU" sz="2400" i="1" kern="1200">
                      <a:latin typeface="Cambria Math" panose="02040503050406030204" pitchFamily="18" charset="0"/>
                    </a:rPr>
                    <m:t>𝑖</m:t>
                  </m:r>
                </m:sub>
              </m:sSub>
            </m:oMath>
          </a14:m>
          <a:r>
            <a:rPr lang="hu-HU" sz="2400" kern="1200" dirty="0" smtClean="0"/>
            <a:t>,</a:t>
          </a:r>
          <a14:m xmlns:a14="http://schemas.microsoft.com/office/drawing/2010/main">
            <m:oMath xmlns:m="http://schemas.openxmlformats.org/officeDocument/2006/math">
              <m:r>
                <a:rPr lang="hu-HU" sz="2400" b="1" i="1" kern="1200" smtClean="0">
                  <a:latin typeface="Cambria Math" panose="02040503050406030204" pitchFamily="18" charset="0"/>
                </a:rPr>
                <m:t>𝒃</m:t>
              </m:r>
            </m:oMath>
          </a14:m>
          <a:r>
            <a:rPr lang="hu-HU" sz="2400" kern="1200" dirty="0" smtClean="0"/>
            <a:t>,</a:t>
          </a:r>
          <a14:m xmlns:a14="http://schemas.microsoft.com/office/drawing/2010/main">
            <m:oMath xmlns:m="http://schemas.openxmlformats.org/officeDocument/2006/math">
              <m:sSubSup>
                <m:sSubSupPr>
                  <m:ctrlPr>
                    <a:rPr lang="hu-HU" sz="2400" i="1" kern="1200" dirty="0" smtClean="0">
                      <a:latin typeface="Cambria Math" panose="02040503050406030204" pitchFamily="18" charset="0"/>
                    </a:rPr>
                  </m:ctrlPr>
                </m:sSubSupPr>
                <m:e>
                  <m:r>
                    <a:rPr lang="hu-HU" sz="2400" b="1" i="1" kern="1200" dirty="0" smtClean="0">
                      <a:latin typeface="Cambria Math" panose="02040503050406030204" pitchFamily="18" charset="0"/>
                    </a:rPr>
                    <m:t>𝒚</m:t>
                  </m:r>
                </m:e>
                <m:sub>
                  <m:r>
                    <a:rPr lang="hu-HU" sz="2400" b="0" i="1" kern="1200" dirty="0" smtClean="0">
                      <a:latin typeface="Cambria Math" panose="02040503050406030204" pitchFamily="18" charset="0"/>
                    </a:rPr>
                    <m:t>𝑖</m:t>
                  </m:r>
                </m:sub>
                <m:sup>
                  <m:r>
                    <a:rPr lang="hu-HU" sz="2400" b="0" i="1" kern="1200" dirty="0" smtClean="0">
                      <a:latin typeface="Cambria Math" panose="02040503050406030204" pitchFamily="18" charset="0"/>
                    </a:rPr>
                    <m:t>𝐺</m:t>
                  </m:r>
                </m:sup>
              </m:sSubSup>
            </m:oMath>
          </a14:m>
          <a:endParaRPr lang="en-GB" sz="2400" kern="1200" dirty="0"/>
        </a:p>
      </dsp:txBody>
      <dsp:txXfrm>
        <a:off x="50868" y="2350698"/>
        <a:ext cx="1890315" cy="1635029"/>
      </dsp:txXfrm>
    </dsp:sp>
    <dsp:sp modelId="{9B692325-D94C-4E3F-8CB5-F70E78483CDF}">
      <dsp:nvSpPr>
        <dsp:cNvPr id="0" name=""/>
        <dsp:cNvSpPr/>
      </dsp:nvSpPr>
      <dsp:spPr>
        <a:xfrm rot="21581047">
          <a:off x="2170536" y="2913680"/>
          <a:ext cx="378399" cy="4940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>
        <a:off x="2170537" y="3012799"/>
        <a:ext cx="264879" cy="296416"/>
      </dsp:txXfrm>
    </dsp:sp>
    <dsp:sp modelId="{FE9AFEB5-0848-4BC1-9D46-A9FC13E22B5D}">
      <dsp:nvSpPr>
        <dsp:cNvPr id="0" name=""/>
        <dsp:cNvSpPr/>
      </dsp:nvSpPr>
      <dsp:spPr>
        <a:xfrm>
          <a:off x="2706002" y="2284911"/>
          <a:ext cx="1992051" cy="1736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Sup>
                  <m:sSubSupPr>
                    <m:ctrlPr>
                      <a:rPr lang="hu-HU" sz="2400" i="1" kern="1200" dirty="0" smtClean="0">
                        <a:latin typeface="Cambria Math" panose="02040503050406030204" pitchFamily="18" charset="0"/>
                      </a:rPr>
                    </m:ctrlPr>
                  </m:sSubSupPr>
                  <m:e>
                    <m:r>
                      <a:rPr lang="hu-HU" sz="2400" b="1" i="1" kern="1200" dirty="0" smtClean="0">
                        <a:latin typeface="Cambria Math" panose="02040503050406030204" pitchFamily="18" charset="0"/>
                      </a:rPr>
                      <m:t>𝒚</m:t>
                    </m:r>
                  </m:e>
                  <m:sub>
                    <m:r>
                      <a:rPr lang="hu-HU" sz="2400" b="0" i="1" kern="1200" dirty="0" smtClean="0">
                        <a:latin typeface="Cambria Math" panose="02040503050406030204" pitchFamily="18" charset="0"/>
                      </a:rPr>
                      <m:t>𝑖</m:t>
                    </m:r>
                  </m:sub>
                  <m:sup>
                    <m:r>
                      <a:rPr lang="hu-HU" sz="2400" b="0" i="1" kern="1200" dirty="0" smtClean="0">
                        <a:latin typeface="Cambria Math" panose="02040503050406030204" pitchFamily="18" charset="0"/>
                      </a:rPr>
                      <m:t>𝐺</m:t>
                    </m:r>
                  </m:sup>
                </m:sSubSup>
                <m:groupChr>
                  <m:groupChrPr>
                    <m:chr m:val="→"/>
                    <m:vertJc m:val="bot"/>
                    <m:ctrlPr>
                      <a:rPr lang="hu-HU" sz="2400" b="0" i="1" kern="1200" dirty="0" smtClean="0">
                        <a:latin typeface="Cambria Math" panose="02040503050406030204" pitchFamily="18" charset="0"/>
                      </a:rPr>
                    </m:ctrlPr>
                  </m:groupChrPr>
                  <m:e/>
                </m:groupChr>
                <m:sSubSup>
                  <m:sSubSupPr>
                    <m:ctrlPr>
                      <a:rPr lang="hu-HU" sz="2400" i="1" kern="1200" dirty="0" smtClean="0">
                        <a:latin typeface="Cambria Math" panose="02040503050406030204" pitchFamily="18" charset="0"/>
                      </a:rPr>
                    </m:ctrlPr>
                  </m:sSubSupPr>
                  <m:e>
                    <m:r>
                      <a:rPr lang="hu-HU" sz="2400" b="1" i="1" kern="1200" dirty="0" smtClean="0">
                        <a:latin typeface="Cambria Math" panose="02040503050406030204" pitchFamily="18" charset="0"/>
                      </a:rPr>
                      <m:t>𝒚</m:t>
                    </m:r>
                  </m:e>
                  <m:sub>
                    <m:r>
                      <a:rPr lang="hu-HU" sz="2400" b="0" i="1" kern="1200" dirty="0" smtClean="0">
                        <a:latin typeface="Cambria Math" panose="02040503050406030204" pitchFamily="18" charset="0"/>
                      </a:rPr>
                      <m:t>𝑖</m:t>
                    </m:r>
                  </m:sub>
                  <m:sup>
                    <m:r>
                      <a:rPr lang="hu-HU" sz="2400" b="0" i="1" kern="1200" dirty="0" smtClean="0">
                        <a:latin typeface="Cambria Math" panose="02040503050406030204" pitchFamily="18" charset="0"/>
                      </a:rPr>
                      <m:t>𝑆</m:t>
                    </m:r>
                  </m:sup>
                </m:sSubSup>
                <m:r>
                  <a:rPr lang="hu-HU" sz="2400" b="0" i="1" kern="1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∈</m:t>
                </m:r>
                <m:r>
                  <a:rPr lang="hu-HU" sz="2400" b="0" i="1" kern="1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ℱ</m:t>
                </m:r>
              </m:oMath>
            </m:oMathPara>
          </a14:m>
          <a:endParaRPr lang="hu-H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GB" sz="240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hu-HU" sz="2400" b="1" i="1" kern="1200" smtClean="0">
                        <a:latin typeface="Cambria Math" panose="02040503050406030204" pitchFamily="18" charset="0"/>
                      </a:rPr>
                      <m:t>𝒚</m:t>
                    </m:r>
                  </m:e>
                  <m:sub>
                    <m:r>
                      <a:rPr lang="hu-HU" sz="2400" b="0" i="1" kern="1200" smtClean="0">
                        <a:latin typeface="Cambria Math" panose="02040503050406030204" pitchFamily="18" charset="0"/>
                      </a:rPr>
                      <m:t>𝑖</m:t>
                    </m:r>
                  </m:sub>
                </m:sSub>
                <m:r>
                  <a:rPr lang="hu-HU" sz="2400" b="0" i="1" kern="1200" smtClean="0">
                    <a:latin typeface="Cambria Math" panose="02040503050406030204" pitchFamily="18" charset="0"/>
                  </a:rPr>
                  <m:t>=</m:t>
                </m:r>
                <m:sSubSup>
                  <m:sSubSupPr>
                    <m:ctrlPr>
                      <a:rPr lang="hu-HU" sz="2400" i="1" kern="1200" dirty="0" smtClean="0">
                        <a:latin typeface="Cambria Math" panose="02040503050406030204" pitchFamily="18" charset="0"/>
                      </a:rPr>
                    </m:ctrlPr>
                  </m:sSubSupPr>
                  <m:e>
                    <m:r>
                      <a:rPr lang="hu-HU" sz="2400" b="1" i="1" kern="1200" dirty="0" smtClean="0">
                        <a:latin typeface="Cambria Math" panose="02040503050406030204" pitchFamily="18" charset="0"/>
                      </a:rPr>
                      <m:t>𝒚</m:t>
                    </m:r>
                  </m:e>
                  <m:sub>
                    <m:r>
                      <a:rPr lang="hu-HU" sz="2400" b="0" i="1" kern="1200" dirty="0" smtClean="0">
                        <a:latin typeface="Cambria Math" panose="02040503050406030204" pitchFamily="18" charset="0"/>
                      </a:rPr>
                      <m:t>𝑖</m:t>
                    </m:r>
                  </m:sub>
                  <m:sup>
                    <m:r>
                      <a:rPr lang="hu-HU" sz="2400" b="0" i="1" kern="1200" dirty="0" smtClean="0">
                        <a:latin typeface="Cambria Math" panose="02040503050406030204" pitchFamily="18" charset="0"/>
                      </a:rPr>
                      <m:t>𝑆</m:t>
                    </m:r>
                  </m:sup>
                </m:sSubSup>
              </m:oMath>
            </m:oMathPara>
          </a14:m>
          <a:endParaRPr lang="en-GB" sz="2400" kern="1200" dirty="0"/>
        </a:p>
      </dsp:txBody>
      <dsp:txXfrm>
        <a:off x="2756870" y="2335779"/>
        <a:ext cx="1890315" cy="1635029"/>
      </dsp:txXfrm>
    </dsp:sp>
    <dsp:sp modelId="{F83055F3-D0AB-4882-BAB7-94FB2A0C0F40}">
      <dsp:nvSpPr>
        <dsp:cNvPr id="0" name=""/>
        <dsp:cNvSpPr/>
      </dsp:nvSpPr>
      <dsp:spPr>
        <a:xfrm rot="17117">
          <a:off x="4883050" y="2913136"/>
          <a:ext cx="392200" cy="4940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>
        <a:off x="4883051" y="3011649"/>
        <a:ext cx="274540" cy="296416"/>
      </dsp:txXfrm>
    </dsp:sp>
    <dsp:sp modelId="{A24BB580-7BD0-4744-A9AB-26417F2559E6}">
      <dsp:nvSpPr>
        <dsp:cNvPr id="0" name=""/>
        <dsp:cNvSpPr/>
      </dsp:nvSpPr>
      <dsp:spPr>
        <a:xfrm>
          <a:off x="5438046" y="2299830"/>
          <a:ext cx="2520483" cy="1736765"/>
        </a:xfrm>
        <a:prstGeom prst="diamond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noProof="0" dirty="0" smtClean="0"/>
            <a:t>Does </a:t>
          </a:r>
          <a:r>
            <a:rPr lang="en-GB" sz="2400" kern="1200" noProof="0" dirty="0" err="1" smtClean="0"/>
            <a:t>jdd</a:t>
          </a:r>
          <a:r>
            <a:rPr lang="en-GB" sz="2400" kern="1200" noProof="0" dirty="0" smtClean="0"/>
            <a:t> </a:t>
          </a:r>
          <a:r>
            <a:rPr lang="hu-HU" sz="2400" kern="1200" noProof="0" dirty="0" err="1" smtClean="0"/>
            <a:t>at</a:t>
          </a:r>
          <a:r>
            <a:rPr lang="hu-HU" sz="2400" kern="1200" noProof="0" dirty="0" smtClean="0"/>
            <a:t>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GB" sz="2400" i="1" kern="1200" noProof="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GB" sz="2400" b="1" i="1" kern="1200" noProof="0" smtClean="0">
                      <a:latin typeface="Cambria Math" panose="02040503050406030204" pitchFamily="18" charset="0"/>
                    </a:rPr>
                    <m:t>𝒚</m:t>
                  </m:r>
                </m:e>
                <m:sub>
                  <m:r>
                    <a:rPr lang="en-GB" sz="2400" b="0" i="1" kern="1200" noProof="0" smtClean="0">
                      <a:latin typeface="Cambria Math" panose="02040503050406030204" pitchFamily="18" charset="0"/>
                    </a:rPr>
                    <m:t>𝑖</m:t>
                  </m:r>
                </m:sub>
              </m:sSub>
            </m:oMath>
          </a14:m>
          <a:r>
            <a:rPr lang="en-GB" sz="2400" kern="1200" noProof="0" dirty="0" smtClean="0"/>
            <a:t>exist? </a:t>
          </a:r>
          <a:endParaRPr lang="en-GB" sz="2400" kern="1200" noProof="0" dirty="0"/>
        </a:p>
      </dsp:txBody>
      <dsp:txXfrm>
        <a:off x="6068167" y="2734021"/>
        <a:ext cx="1260241" cy="868383"/>
      </dsp:txXfrm>
    </dsp:sp>
    <dsp:sp modelId="{B057C269-C5E3-41D6-B03C-03B5FC978EAB}">
      <dsp:nvSpPr>
        <dsp:cNvPr id="0" name=""/>
        <dsp:cNvSpPr/>
      </dsp:nvSpPr>
      <dsp:spPr>
        <a:xfrm>
          <a:off x="8157735" y="2921198"/>
          <a:ext cx="422315" cy="4940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err="1" smtClean="0"/>
            <a:t>yes</a:t>
          </a:r>
          <a:endParaRPr lang="en-GB" sz="1700" kern="1200" dirty="0"/>
        </a:p>
      </dsp:txBody>
      <dsp:txXfrm>
        <a:off x="8157735" y="3020004"/>
        <a:ext cx="295621" cy="296416"/>
      </dsp:txXfrm>
    </dsp:sp>
    <dsp:sp modelId="{DAEF0DDD-F739-41A9-9B36-384F1F0C9A07}">
      <dsp:nvSpPr>
        <dsp:cNvPr id="0" name=""/>
        <dsp:cNvSpPr/>
      </dsp:nvSpPr>
      <dsp:spPr>
        <a:xfrm>
          <a:off x="8755350" y="2545756"/>
          <a:ext cx="2873036" cy="12449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Let </a:t>
          </a:r>
          <a14:m xmlns:a14="http://schemas.microsoft.com/office/drawing/2010/main">
            <m:oMath xmlns:m="http://schemas.openxmlformats.org/officeDocument/2006/math">
              <m:r>
                <a:rPr lang="hu-HU" sz="2400" b="1" i="1" kern="1200" smtClean="0">
                  <a:latin typeface="Cambria Math" panose="02040503050406030204" pitchFamily="18" charset="0"/>
                </a:rPr>
                <m:t>𝒒</m:t>
              </m:r>
            </m:oMath>
          </a14:m>
          <a:r>
            <a:rPr lang="hu-HU" sz="2400" b="1" kern="1200" dirty="0" smtClean="0"/>
            <a:t> </a:t>
          </a:r>
          <a:r>
            <a:rPr lang="hu-HU" sz="2400" b="0" kern="1200" dirty="0" smtClean="0"/>
            <a:t>be </a:t>
          </a:r>
          <a:r>
            <a:rPr lang="hu-HU" sz="2400" b="0" kern="1200" dirty="0" err="1" smtClean="0"/>
            <a:t>jdd</a:t>
          </a:r>
          <a:r>
            <a:rPr lang="hu-HU" sz="2400" b="0" kern="1200" dirty="0" smtClean="0"/>
            <a:t> </a:t>
          </a:r>
          <a:r>
            <a:rPr lang="hu-HU" sz="2400" b="0" kern="1200" dirty="0" err="1" smtClean="0"/>
            <a:t>at</a:t>
          </a:r>
          <a:r>
            <a:rPr lang="hu-HU" sz="2400" b="0" kern="1200" dirty="0" smtClean="0"/>
            <a:t>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GB" sz="2400" i="1" kern="1200" noProof="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GB" sz="2400" b="1" i="1" kern="1200" noProof="0" smtClean="0">
                      <a:latin typeface="Cambria Math" panose="02040503050406030204" pitchFamily="18" charset="0"/>
                    </a:rPr>
                    <m:t>𝒚</m:t>
                  </m:r>
                </m:e>
                <m:sub>
                  <m:r>
                    <a:rPr lang="en-GB" sz="2400" b="0" i="1" kern="1200" noProof="0" smtClean="0">
                      <a:latin typeface="Cambria Math" panose="02040503050406030204" pitchFamily="18" charset="0"/>
                    </a:rPr>
                    <m:t>𝑖</m:t>
                  </m:r>
                </m:sub>
              </m:sSub>
            </m:oMath>
          </a14:m>
          <a:endParaRPr lang="hu-HU" sz="2400" b="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GB" sz="2400" i="1" kern="1200" noProof="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GB" sz="2400" b="1" i="1" kern="1200" noProof="0" smtClean="0">
                        <a:latin typeface="Cambria Math" panose="02040503050406030204" pitchFamily="18" charset="0"/>
                      </a:rPr>
                      <m:t>𝒚</m:t>
                    </m:r>
                  </m:e>
                  <m:sub>
                    <m:r>
                      <a:rPr lang="en-GB" sz="2400" b="0" i="1" kern="1200" noProof="0" smtClean="0">
                        <a:latin typeface="Cambria Math" panose="02040503050406030204" pitchFamily="18" charset="0"/>
                      </a:rPr>
                      <m:t>𝑖</m:t>
                    </m:r>
                  </m:sub>
                </m:sSub>
                <m:r>
                  <a:rPr lang="hu-HU" sz="2400" b="0" i="1" kern="1200" noProof="0" smtClean="0">
                    <a:latin typeface="Cambria Math" panose="02040503050406030204" pitchFamily="18" charset="0"/>
                  </a:rPr>
                  <m:t>=</m:t>
                </m:r>
                <m:sSub>
                  <m:sSubPr>
                    <m:ctrlPr>
                      <a:rPr lang="en-GB" sz="2400" i="1" kern="1200" noProof="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GB" sz="2400" b="1" i="1" kern="1200" noProof="0" smtClean="0">
                        <a:latin typeface="Cambria Math" panose="02040503050406030204" pitchFamily="18" charset="0"/>
                      </a:rPr>
                      <m:t>𝒚</m:t>
                    </m:r>
                  </m:e>
                  <m:sub>
                    <m:r>
                      <a:rPr lang="en-GB" sz="2400" b="0" i="1" kern="1200" noProof="0" smtClean="0">
                        <a:latin typeface="Cambria Math" panose="02040503050406030204" pitchFamily="18" charset="0"/>
                      </a:rPr>
                      <m:t>𝑖</m:t>
                    </m:r>
                  </m:sub>
                </m:sSub>
                <m:r>
                  <a:rPr lang="hu-HU" sz="2400" b="0" i="1" kern="1200" noProof="0" smtClean="0">
                    <a:latin typeface="Cambria Math" panose="02040503050406030204" pitchFamily="18" charset="0"/>
                  </a:rPr>
                  <m:t>+</m:t>
                </m:r>
                <m:r>
                  <a:rPr lang="hu-HU" sz="2400" b="0" i="1" kern="1200" noProof="0" smtClean="0">
                    <a:latin typeface="Cambria Math" panose="02040503050406030204" pitchFamily="18" charset="0"/>
                  </a:rPr>
                  <m:t>h</m:t>
                </m:r>
                <m:r>
                  <a:rPr lang="hu-HU" sz="2400" b="1" i="1" kern="1200" smtClean="0">
                    <a:latin typeface="Cambria Math" panose="02040503050406030204" pitchFamily="18" charset="0"/>
                  </a:rPr>
                  <m:t>𝒒</m:t>
                </m:r>
              </m:oMath>
            </m:oMathPara>
          </a14:m>
          <a:endParaRPr lang="en-GB" sz="2400" b="0" kern="1200" dirty="0"/>
        </a:p>
      </dsp:txBody>
      <dsp:txXfrm>
        <a:off x="8791812" y="2582218"/>
        <a:ext cx="2800112" cy="1171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E31CA-E8B0-4674-B0EE-198DC710A8FA}" type="datetimeFigureOut">
              <a:rPr lang="hu-HU" smtClean="0"/>
              <a:t>2019.03.11.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0BFA4-00D2-48DF-9696-33D2F6742D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698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652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2EF4-3C67-4A44-B776-E3B0EAE400F2}" type="datetime1">
              <a:rPr lang="hu-HU" smtClean="0"/>
              <a:t>2019.03.11.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151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5B75-A4E4-49B5-8D88-0B32B5B23B28}" type="datetime1">
              <a:rPr lang="hu-HU" smtClean="0"/>
              <a:t>2019.03.11.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391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8890-4830-4AAC-9779-52F9A03917DA}" type="datetime1">
              <a:rPr lang="hu-HU" smtClean="0"/>
              <a:t>2019.03.11.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890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4B01-37D9-487D-992A-9F1E6573304E}" type="datetime1">
              <a:rPr lang="hu-HU" smtClean="0"/>
              <a:t>2019.03.11.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416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2D8D-B3C0-49FA-91B8-97B98E1DA79F}" type="datetime1">
              <a:rPr lang="hu-HU" smtClean="0"/>
              <a:t>2019.03.11.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141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EBB3-63C9-41DC-88C5-CCAAD0621F66}" type="datetime1">
              <a:rPr lang="hu-HU" smtClean="0"/>
              <a:t>2019.03.11.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739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B369-5EEC-4926-ACCD-B1D9BFF89D01}" type="datetime1">
              <a:rPr lang="hu-HU" smtClean="0"/>
              <a:t>2019.03.11.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02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96B3-106F-4F54-87CA-E6DD2D3D60CD}" type="datetime1">
              <a:rPr lang="hu-HU" smtClean="0"/>
              <a:t>2019.03.11.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125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8E0D-C935-48B8-8F24-4EF377896796}" type="datetime1">
              <a:rPr lang="hu-HU" smtClean="0"/>
              <a:t>2019.03.11.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952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D791-B04B-4F68-B09A-41A2B7D37E06}" type="datetime1">
              <a:rPr lang="hu-HU" smtClean="0"/>
              <a:t>2019.03.11.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48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A7CC-00C7-478E-9186-2EACB97136E9}" type="datetime1">
              <a:rPr lang="hu-HU" smtClean="0"/>
              <a:t>2019.03.11.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509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B67F-EF5F-4105-86D3-4679951838A5}" type="datetime1">
              <a:rPr lang="hu-HU" smtClean="0"/>
              <a:t>2019.03.11.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284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41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15.png"/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12" Type="http://schemas.openxmlformats.org/officeDocument/2006/relationships/image" Target="../media/image4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9360569" y="6249600"/>
            <a:ext cx="265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  <a:latin typeface="Myriad "/>
              </a:rPr>
              <a:t>NTTS 12-14. 03. 2019</a:t>
            </a:r>
            <a:endParaRPr lang="hu-HU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600200" y="2134909"/>
            <a:ext cx="1059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Myriad "/>
              </a:rPr>
              <a:t>An improved </a:t>
            </a:r>
            <a:r>
              <a:rPr lang="en-US" sz="3600" b="1" dirty="0" err="1">
                <a:solidFill>
                  <a:srgbClr val="002060"/>
                </a:solidFill>
                <a:latin typeface="Myriad "/>
              </a:rPr>
              <a:t>multiobjective</a:t>
            </a:r>
            <a:r>
              <a:rPr lang="en-US" sz="3600" b="1" dirty="0">
                <a:solidFill>
                  <a:srgbClr val="002060"/>
                </a:solidFill>
                <a:latin typeface="Myriad "/>
              </a:rPr>
              <a:t> approach of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Myriad "/>
              </a:rPr>
              <a:t>temporal disaggregation, a special case of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Myriad "/>
              </a:rPr>
              <a:t>multivariate Denton</a:t>
            </a:r>
            <a:endParaRPr lang="hu-HU" sz="3600" b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600200" y="4163729"/>
            <a:ext cx="1059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err="1" smtClean="0">
                <a:solidFill>
                  <a:srgbClr val="002060"/>
                </a:solidFill>
                <a:latin typeface="Myriad "/>
              </a:rPr>
              <a:t>Gabor</a:t>
            </a:r>
            <a:r>
              <a:rPr lang="hu-HU" sz="2400" b="1" i="1" dirty="0" smtClean="0">
                <a:solidFill>
                  <a:srgbClr val="002060"/>
                </a:solidFill>
                <a:latin typeface="Myriad "/>
              </a:rPr>
              <a:t> </a:t>
            </a:r>
            <a:r>
              <a:rPr lang="hu-HU" sz="2400" b="1" i="1" dirty="0" err="1" smtClean="0">
                <a:solidFill>
                  <a:srgbClr val="002060"/>
                </a:solidFill>
                <a:latin typeface="Myriad "/>
              </a:rPr>
              <a:t>Lovics</a:t>
            </a:r>
            <a:endParaRPr lang="hu-HU" sz="2400" b="1" i="1" dirty="0" smtClean="0">
              <a:solidFill>
                <a:srgbClr val="002060"/>
              </a:solidFill>
              <a:latin typeface="Myriad "/>
            </a:endParaRPr>
          </a:p>
          <a:p>
            <a:pPr algn="ctr"/>
            <a:r>
              <a:rPr lang="hu-HU" sz="2400" b="1" i="1" dirty="0" err="1" smtClean="0">
                <a:solidFill>
                  <a:srgbClr val="002060"/>
                </a:solidFill>
                <a:latin typeface="Myriad "/>
              </a:rPr>
              <a:t>gabor.lovics</a:t>
            </a:r>
            <a:r>
              <a:rPr lang="hu-HU" sz="2400" b="1" i="1" dirty="0" smtClean="0">
                <a:solidFill>
                  <a:srgbClr val="002060"/>
                </a:solidFill>
                <a:latin typeface="Myriad "/>
              </a:rPr>
              <a:t>@</a:t>
            </a:r>
            <a:r>
              <a:rPr lang="hu-HU" sz="2400" b="1" i="1" dirty="0" err="1" smtClean="0">
                <a:solidFill>
                  <a:srgbClr val="002060"/>
                </a:solidFill>
                <a:latin typeface="Myriad "/>
              </a:rPr>
              <a:t>ksh.hu</a:t>
            </a:r>
            <a:endParaRPr lang="hu-HU" sz="2400" b="1" i="1" dirty="0">
              <a:solidFill>
                <a:srgbClr val="002060"/>
              </a:solidFill>
              <a:latin typeface="Myriad "/>
            </a:endParaRPr>
          </a:p>
        </p:txBody>
      </p:sp>
    </p:spTree>
    <p:extLst>
      <p:ext uri="{BB962C8B-B14F-4D97-AF65-F5344CB8AC3E}">
        <p14:creationId xmlns:p14="http://schemas.microsoft.com/office/powerpoint/2010/main" val="305771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 smtClean="0"/>
              <a:t>Future research and developments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More test</a:t>
            </a:r>
            <a:r>
              <a:rPr lang="hu-HU" dirty="0" smtClean="0"/>
              <a:t>s</a:t>
            </a:r>
            <a:r>
              <a:rPr lang="en-GB" dirty="0" smtClean="0"/>
              <a:t> of the existing implementation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Extra conditions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dirty="0" smtClean="0"/>
              <a:t>Non negativity conditions </a:t>
            </a:r>
            <a:r>
              <a:rPr lang="hu-HU" dirty="0" smtClean="0"/>
              <a:t>f</a:t>
            </a:r>
            <a:r>
              <a:rPr lang="en-GB" dirty="0" smtClean="0"/>
              <a:t>o</a:t>
            </a:r>
            <a:r>
              <a:rPr lang="hu-HU" dirty="0" smtClean="0"/>
              <a:t>r</a:t>
            </a:r>
            <a:r>
              <a:rPr lang="en-GB" dirty="0" smtClean="0"/>
              <a:t> the original variable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dirty="0" smtClean="0"/>
              <a:t>Conditions for acceptable Pareto-optimal solutions</a:t>
            </a: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Any other idea?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088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u-HU" sz="6000" dirty="0" smtClean="0"/>
          </a:p>
          <a:p>
            <a:pPr marL="0" indent="0" algn="ctr">
              <a:buNone/>
            </a:pPr>
            <a:r>
              <a:rPr lang="hu-HU" sz="6000" dirty="0" err="1" smtClean="0"/>
              <a:t>Thank</a:t>
            </a:r>
            <a:r>
              <a:rPr lang="hu-HU" sz="6000" dirty="0" smtClean="0"/>
              <a:t> </a:t>
            </a:r>
            <a:r>
              <a:rPr lang="hu-HU" sz="6000" dirty="0" err="1" smtClean="0"/>
              <a:t>you</a:t>
            </a:r>
            <a:r>
              <a:rPr lang="hu-HU" sz="6000" dirty="0" smtClean="0"/>
              <a:t> </a:t>
            </a:r>
            <a:r>
              <a:rPr lang="hu-HU" sz="6000" dirty="0" err="1" smtClean="0"/>
              <a:t>for</a:t>
            </a:r>
            <a:r>
              <a:rPr lang="hu-HU" sz="6000" dirty="0" smtClean="0"/>
              <a:t> </a:t>
            </a:r>
            <a:r>
              <a:rPr lang="hu-HU" sz="6000" dirty="0" err="1" smtClean="0"/>
              <a:t>your</a:t>
            </a:r>
            <a:r>
              <a:rPr lang="hu-HU" sz="6000" dirty="0" smtClean="0"/>
              <a:t> </a:t>
            </a:r>
            <a:r>
              <a:rPr lang="hu-HU" sz="6000" dirty="0" err="1" smtClean="0"/>
              <a:t>attention</a:t>
            </a:r>
            <a:r>
              <a:rPr lang="hu-HU" sz="6000" dirty="0" smtClean="0"/>
              <a:t>!</a:t>
            </a:r>
            <a:endParaRPr lang="en-GB" sz="6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567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818866"/>
          </a:xfrm>
        </p:spPr>
        <p:txBody>
          <a:bodyPr/>
          <a:lstStyle/>
          <a:p>
            <a:r>
              <a:rPr lang="hu-HU" b="1" dirty="0" smtClean="0"/>
              <a:t>Benchmarking </a:t>
            </a:r>
            <a:r>
              <a:rPr lang="en-GB" b="1" dirty="0" smtClean="0"/>
              <a:t>problem</a:t>
            </a:r>
            <a:r>
              <a:rPr lang="hu-HU" b="1" dirty="0" smtClean="0"/>
              <a:t>s </a:t>
            </a:r>
            <a:endParaRPr lang="en-GB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9457" y="822377"/>
            <a:ext cx="5029200" cy="37849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b="1" dirty="0" smtClean="0"/>
              <a:t>Univariate case</a:t>
            </a:r>
            <a:endParaRPr lang="en-GB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2</a:t>
            </a:fld>
            <a:endParaRPr lang="hu-HU"/>
          </a:p>
        </p:txBody>
      </p:sp>
      <p:grpSp>
        <p:nvGrpSpPr>
          <p:cNvPr id="59" name="Csoportba foglalás 58"/>
          <p:cNvGrpSpPr/>
          <p:nvPr/>
        </p:nvGrpSpPr>
        <p:grpSpPr>
          <a:xfrm>
            <a:off x="324081" y="1351808"/>
            <a:ext cx="5481662" cy="1343526"/>
            <a:chOff x="548669" y="1608480"/>
            <a:chExt cx="5481662" cy="1343526"/>
          </a:xfrm>
        </p:grpSpPr>
        <p:cxnSp>
          <p:nvCxnSpPr>
            <p:cNvPr id="7" name="Egyenes összekötő nyíllal 6"/>
            <p:cNvCxnSpPr/>
            <p:nvPr/>
          </p:nvCxnSpPr>
          <p:spPr>
            <a:xfrm flipV="1">
              <a:off x="793276" y="1930051"/>
              <a:ext cx="5035435" cy="147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>
              <a:off x="3666080" y="1847777"/>
              <a:ext cx="0" cy="1774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14"/>
            <p:cNvCxnSpPr/>
            <p:nvPr/>
          </p:nvCxnSpPr>
          <p:spPr>
            <a:xfrm>
              <a:off x="1504849" y="1842906"/>
              <a:ext cx="0" cy="1774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>
            <a:xfrm>
              <a:off x="2949211" y="1841341"/>
              <a:ext cx="0" cy="1774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>
              <a:off x="791458" y="1842907"/>
              <a:ext cx="0" cy="1774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gyenes összekötő 21"/>
            <p:cNvCxnSpPr/>
            <p:nvPr/>
          </p:nvCxnSpPr>
          <p:spPr>
            <a:xfrm>
              <a:off x="2224615" y="1855227"/>
              <a:ext cx="0" cy="1774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gyenes összekötő 22"/>
            <p:cNvCxnSpPr/>
            <p:nvPr/>
          </p:nvCxnSpPr>
          <p:spPr>
            <a:xfrm>
              <a:off x="4387900" y="1854707"/>
              <a:ext cx="0" cy="1774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gyenes összekötő 23"/>
            <p:cNvCxnSpPr/>
            <p:nvPr/>
          </p:nvCxnSpPr>
          <p:spPr>
            <a:xfrm>
              <a:off x="5105564" y="1840858"/>
              <a:ext cx="0" cy="1774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Szövegdoboz 27"/>
                <p:cNvSpPr txBox="1"/>
                <p:nvPr/>
              </p:nvSpPr>
              <p:spPr>
                <a:xfrm>
                  <a:off x="656445" y="1991935"/>
                  <a:ext cx="26148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8" name="Szövegdoboz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445" y="1991935"/>
                  <a:ext cx="261482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3953" r="-4651" b="-1555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Szövegdoboz 28"/>
                <p:cNvSpPr txBox="1"/>
                <p:nvPr/>
              </p:nvSpPr>
              <p:spPr>
                <a:xfrm>
                  <a:off x="1354754" y="1994208"/>
                  <a:ext cx="26680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9" name="Szövegdoboz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4754" y="1994208"/>
                  <a:ext cx="266803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1364" r="-9091" b="-1777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Szövegdoboz 29"/>
                <p:cNvSpPr txBox="1"/>
                <p:nvPr/>
              </p:nvSpPr>
              <p:spPr>
                <a:xfrm>
                  <a:off x="2132684" y="1980560"/>
                  <a:ext cx="26680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0" name="Szövegdoboz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2684" y="1980560"/>
                  <a:ext cx="266803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1364" r="-9091" b="-1555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Szövegdoboz 30"/>
                <p:cNvSpPr txBox="1"/>
                <p:nvPr/>
              </p:nvSpPr>
              <p:spPr>
                <a:xfrm>
                  <a:off x="2842364" y="1994207"/>
                  <a:ext cx="26680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1" name="Szövegdoboz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2364" y="1994207"/>
                  <a:ext cx="266803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1364" r="-9091" b="-1777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Szövegdoboz 31"/>
                <p:cNvSpPr txBox="1"/>
                <p:nvPr/>
              </p:nvSpPr>
              <p:spPr>
                <a:xfrm>
                  <a:off x="3524756" y="1994207"/>
                  <a:ext cx="26680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2" name="Szövegdoboz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4756" y="1994207"/>
                  <a:ext cx="266803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1364" r="-9091" b="-1777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Szövegdoboz 32"/>
                <p:cNvSpPr txBox="1"/>
                <p:nvPr/>
              </p:nvSpPr>
              <p:spPr>
                <a:xfrm>
                  <a:off x="4261735" y="1980560"/>
                  <a:ext cx="26680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3" name="Szövegdoboz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1735" y="1980560"/>
                  <a:ext cx="266803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1364" r="-9091" b="-1555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Szövegdoboz 33"/>
                <p:cNvSpPr txBox="1"/>
                <p:nvPr/>
              </p:nvSpPr>
              <p:spPr>
                <a:xfrm>
                  <a:off x="4957774" y="1994208"/>
                  <a:ext cx="26680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4" name="Szövegdoboz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7774" y="1994208"/>
                  <a:ext cx="266803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1364" r="-9091" b="-1777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Szövegdoboz 34"/>
                <p:cNvSpPr txBox="1"/>
                <p:nvPr/>
              </p:nvSpPr>
              <p:spPr>
                <a:xfrm>
                  <a:off x="5626518" y="1994207"/>
                  <a:ext cx="26680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5" name="Szövegdoboz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6518" y="1994207"/>
                  <a:ext cx="266803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1364" r="-9091" b="-1777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Egyenes összekötő 35"/>
            <p:cNvCxnSpPr/>
            <p:nvPr/>
          </p:nvCxnSpPr>
          <p:spPr>
            <a:xfrm>
              <a:off x="5749284" y="1843130"/>
              <a:ext cx="0" cy="1774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lipszis 36"/>
            <p:cNvSpPr/>
            <p:nvPr/>
          </p:nvSpPr>
          <p:spPr>
            <a:xfrm>
              <a:off x="548669" y="1648584"/>
              <a:ext cx="2666274" cy="78981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Ellipszis 55"/>
            <p:cNvSpPr/>
            <p:nvPr/>
          </p:nvSpPr>
          <p:spPr>
            <a:xfrm>
              <a:off x="3364057" y="1608480"/>
              <a:ext cx="2666274" cy="78981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Szövegdoboz 56"/>
                <p:cNvSpPr txBox="1"/>
                <p:nvPr/>
              </p:nvSpPr>
              <p:spPr>
                <a:xfrm>
                  <a:off x="1727853" y="2636207"/>
                  <a:ext cx="30790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GB" sz="20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hu-HU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hu-HU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57" name="Szövegdoboz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7853" y="2636207"/>
                  <a:ext cx="307905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0000" t="-9804" r="-46000" b="-2352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Szövegdoboz 57"/>
                <p:cNvSpPr txBox="1"/>
                <p:nvPr/>
              </p:nvSpPr>
              <p:spPr>
                <a:xfrm>
                  <a:off x="4511154" y="2644229"/>
                  <a:ext cx="31386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GB" sz="20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hu-HU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hu-HU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58" name="Szövegdoboz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1154" y="2644229"/>
                  <a:ext cx="313867" cy="30777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9231" t="-12000" r="-44231" b="-26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artalom helye 2"/>
              <p:cNvSpPr txBox="1">
                <a:spLocks/>
              </p:cNvSpPr>
              <p:nvPr/>
            </p:nvSpPr>
            <p:spPr>
              <a:xfrm>
                <a:off x="176463" y="2885119"/>
                <a:ext cx="5661314" cy="31159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2200" b="1" dirty="0" smtClean="0"/>
                  <a:t>Problem</a:t>
                </a:r>
                <a:r>
                  <a:rPr lang="en-GB" sz="2200" dirty="0" smtClean="0"/>
                  <a:t>: the proper temporal aggregation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u-HU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 smtClean="0"/>
                  <a:t>is not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sz="2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hu-HU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GB" sz="2200" dirty="0" smtClean="0"/>
                  <a:t> </a:t>
                </a:r>
              </a:p>
              <a:p>
                <a:pPr marL="0" indent="0">
                  <a:buNone/>
                </a:pPr>
                <a:r>
                  <a:rPr lang="en-GB" sz="2200" dirty="0" smtClean="0"/>
                  <a:t>We are looking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hu-HU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2200" dirty="0" smtClean="0"/>
                  <a:t> </a:t>
                </a:r>
                <a:r>
                  <a:rPr lang="hu-HU" sz="2200" dirty="0" smtClean="0"/>
                  <a:t>for </a:t>
                </a:r>
                <a:r>
                  <a:rPr lang="en-GB" sz="2200" dirty="0" smtClean="0"/>
                  <a:t>which</a:t>
                </a:r>
              </a:p>
              <a:p>
                <a:r>
                  <a:rPr lang="en-GB" sz="2200" dirty="0" smtClean="0"/>
                  <a:t>the </a:t>
                </a:r>
                <a:r>
                  <a:rPr lang="en-GB" sz="2200" dirty="0"/>
                  <a:t>proper temporal aggregation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hu-HU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/>
                  <a:t>is not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hu-HU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sz="2200" dirty="0" smtClean="0"/>
                  <a:t>;</a:t>
                </a:r>
              </a:p>
              <a:p>
                <a:r>
                  <a:rPr lang="hu-HU" sz="2200" dirty="0"/>
                  <a:t>t</a:t>
                </a:r>
                <a:r>
                  <a:rPr lang="en-GB" sz="2200" dirty="0" smtClean="0"/>
                  <a:t>he change in time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hu-HU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2200" dirty="0" smtClean="0"/>
                  <a:t> should be similar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u-HU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2200" dirty="0" smtClean="0"/>
                  <a:t>.</a:t>
                </a:r>
                <a:endParaRPr lang="en-GB" sz="2200" dirty="0"/>
              </a:p>
            </p:txBody>
          </p:sp>
        </mc:Choice>
        <mc:Fallback xmlns="">
          <p:sp>
            <p:nvSpPr>
              <p:cNvPr id="60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63" y="2885119"/>
                <a:ext cx="5661314" cy="3115961"/>
              </a:xfrm>
              <a:prstGeom prst="rect">
                <a:avLst/>
              </a:prstGeom>
              <a:blipFill rotWithShape="0">
                <a:blip r:embed="rId12"/>
                <a:stretch>
                  <a:fillRect l="-1399" t="-234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Tartalom helye 2"/>
          <p:cNvSpPr txBox="1">
            <a:spLocks/>
          </p:cNvSpPr>
          <p:nvPr/>
        </p:nvSpPr>
        <p:spPr>
          <a:xfrm>
            <a:off x="6094579" y="3253214"/>
            <a:ext cx="5661314" cy="3115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grpSp>
        <p:nvGrpSpPr>
          <p:cNvPr id="134" name="Csoportba foglalás 133"/>
          <p:cNvGrpSpPr/>
          <p:nvPr/>
        </p:nvGrpSpPr>
        <p:grpSpPr>
          <a:xfrm>
            <a:off x="6096000" y="793806"/>
            <a:ext cx="6096000" cy="5375882"/>
            <a:chOff x="6096000" y="793806"/>
            <a:chExt cx="6096000" cy="5375882"/>
          </a:xfrm>
        </p:grpSpPr>
        <p:sp>
          <p:nvSpPr>
            <p:cNvPr id="5" name="Tartalom helye 2"/>
            <p:cNvSpPr txBox="1">
              <a:spLocks/>
            </p:cNvSpPr>
            <p:nvPr/>
          </p:nvSpPr>
          <p:spPr>
            <a:xfrm>
              <a:off x="6096000" y="793806"/>
              <a:ext cx="5029200" cy="44118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b="1" dirty="0" smtClean="0"/>
                <a:t>Multivariate case</a:t>
              </a:r>
              <a:endParaRPr lang="en-GB" b="1" dirty="0"/>
            </a:p>
          </p:txBody>
        </p:sp>
        <p:grpSp>
          <p:nvGrpSpPr>
            <p:cNvPr id="133" name="Csoportba foglalás 132"/>
            <p:cNvGrpSpPr/>
            <p:nvPr/>
          </p:nvGrpSpPr>
          <p:grpSpPr>
            <a:xfrm>
              <a:off x="6332903" y="1064252"/>
              <a:ext cx="5702767" cy="3595257"/>
              <a:chOff x="6332903" y="1288840"/>
              <a:chExt cx="5702767" cy="3595257"/>
            </a:xfrm>
          </p:grpSpPr>
          <p:grpSp>
            <p:nvGrpSpPr>
              <p:cNvPr id="61" name="Csoportba foglalás 60"/>
              <p:cNvGrpSpPr/>
              <p:nvPr/>
            </p:nvGrpSpPr>
            <p:grpSpPr>
              <a:xfrm>
                <a:off x="6401397" y="1789567"/>
                <a:ext cx="5369926" cy="442532"/>
                <a:chOff x="6401397" y="1584847"/>
                <a:chExt cx="5369926" cy="442532"/>
              </a:xfrm>
            </p:grpSpPr>
            <p:cxnSp>
              <p:nvCxnSpPr>
                <p:cNvPr id="38" name="Egyenes összekötő nyíllal 37"/>
                <p:cNvCxnSpPr/>
                <p:nvPr/>
              </p:nvCxnSpPr>
              <p:spPr>
                <a:xfrm flipV="1">
                  <a:off x="6538228" y="1674040"/>
                  <a:ext cx="5035435" cy="1475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Egyenes összekötő 38"/>
                <p:cNvCxnSpPr/>
                <p:nvPr/>
              </p:nvCxnSpPr>
              <p:spPr>
                <a:xfrm>
                  <a:off x="9411032" y="1591766"/>
                  <a:ext cx="0" cy="1774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Egyenes összekötő 39"/>
                <p:cNvCxnSpPr/>
                <p:nvPr/>
              </p:nvCxnSpPr>
              <p:spPr>
                <a:xfrm>
                  <a:off x="7249801" y="1586895"/>
                  <a:ext cx="0" cy="1774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Egyenes összekötő 40"/>
                <p:cNvCxnSpPr/>
                <p:nvPr/>
              </p:nvCxnSpPr>
              <p:spPr>
                <a:xfrm>
                  <a:off x="8694163" y="1585330"/>
                  <a:ext cx="0" cy="17742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Egyenes összekötő 41"/>
                <p:cNvCxnSpPr/>
                <p:nvPr/>
              </p:nvCxnSpPr>
              <p:spPr>
                <a:xfrm>
                  <a:off x="6536410" y="1586896"/>
                  <a:ext cx="0" cy="1774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Egyenes összekötő 42"/>
                <p:cNvCxnSpPr/>
                <p:nvPr/>
              </p:nvCxnSpPr>
              <p:spPr>
                <a:xfrm>
                  <a:off x="7969567" y="1599216"/>
                  <a:ext cx="0" cy="1774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Egyenes összekötő 43"/>
                <p:cNvCxnSpPr/>
                <p:nvPr/>
              </p:nvCxnSpPr>
              <p:spPr>
                <a:xfrm>
                  <a:off x="10132852" y="1598696"/>
                  <a:ext cx="0" cy="1774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Egyenes összekötő 44"/>
                <p:cNvCxnSpPr/>
                <p:nvPr/>
              </p:nvCxnSpPr>
              <p:spPr>
                <a:xfrm>
                  <a:off x="10850516" y="1584847"/>
                  <a:ext cx="0" cy="1774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Szövegdoboz 45"/>
                    <p:cNvSpPr txBox="1"/>
                    <p:nvPr/>
                  </p:nvSpPr>
                  <p:spPr>
                    <a:xfrm>
                      <a:off x="6401397" y="1735924"/>
                      <a:ext cx="399853" cy="28918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46" name="Szövegdoboz 4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01397" y="1735924"/>
                      <a:ext cx="399853" cy="289182"/>
                    </a:xfrm>
                    <a:prstGeom prst="rect">
                      <a:avLst/>
                    </a:prstGeom>
                    <a:blipFill rotWithShape="0">
                      <a:blip r:embed="rId13"/>
                      <a:stretch>
                        <a:fillRect l="-7576" r="-6061" b="-1276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Szövegdoboz 46"/>
                    <p:cNvSpPr txBox="1"/>
                    <p:nvPr/>
                  </p:nvSpPr>
                  <p:spPr>
                    <a:xfrm>
                      <a:off x="7099706" y="1738197"/>
                      <a:ext cx="399853" cy="28918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0,2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47" name="Szövegdoboz 4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99706" y="1738197"/>
                      <a:ext cx="399853" cy="289182"/>
                    </a:xfrm>
                    <a:prstGeom prst="rect">
                      <a:avLst/>
                    </a:prstGeom>
                    <a:blipFill rotWithShape="0">
                      <a:blip r:embed="rId14"/>
                      <a:stretch>
                        <a:fillRect l="-7692" r="-6154" b="-1276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Szövegdoboz 47"/>
                    <p:cNvSpPr txBox="1"/>
                    <p:nvPr/>
                  </p:nvSpPr>
                  <p:spPr>
                    <a:xfrm>
                      <a:off x="7877636" y="1724549"/>
                      <a:ext cx="399853" cy="28918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0,3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48" name="Szövegdoboz 4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77636" y="1724549"/>
                      <a:ext cx="399853" cy="289182"/>
                    </a:xfrm>
                    <a:prstGeom prst="rect">
                      <a:avLst/>
                    </a:prstGeom>
                    <a:blipFill rotWithShape="0">
                      <a:blip r:embed="rId15"/>
                      <a:stretch>
                        <a:fillRect l="-7576" r="-6061" b="-1276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Szövegdoboz 48"/>
                    <p:cNvSpPr txBox="1"/>
                    <p:nvPr/>
                  </p:nvSpPr>
                  <p:spPr>
                    <a:xfrm>
                      <a:off x="8587316" y="1738196"/>
                      <a:ext cx="399853" cy="28918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0,4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49" name="Szövegdoboz 4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87316" y="1738196"/>
                      <a:ext cx="399853" cy="289182"/>
                    </a:xfrm>
                    <a:prstGeom prst="rect">
                      <a:avLst/>
                    </a:prstGeom>
                    <a:blipFill rotWithShape="0">
                      <a:blip r:embed="rId16"/>
                      <a:stretch>
                        <a:fillRect l="-7692" r="-6154" b="-1276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Szövegdoboz 49"/>
                    <p:cNvSpPr txBox="1"/>
                    <p:nvPr/>
                  </p:nvSpPr>
                  <p:spPr>
                    <a:xfrm>
                      <a:off x="9269708" y="1738196"/>
                      <a:ext cx="399853" cy="28918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50" name="Szövegdoboz 4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269708" y="1738196"/>
                      <a:ext cx="399853" cy="289182"/>
                    </a:xfrm>
                    <a:prstGeom prst="rect">
                      <a:avLst/>
                    </a:prstGeom>
                    <a:blipFill rotWithShape="0">
                      <a:blip r:embed="rId17"/>
                      <a:stretch>
                        <a:fillRect l="-7692" r="-7692" b="-1489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Szövegdoboz 50"/>
                    <p:cNvSpPr txBox="1"/>
                    <p:nvPr/>
                  </p:nvSpPr>
                  <p:spPr>
                    <a:xfrm>
                      <a:off x="10006687" y="1724549"/>
                      <a:ext cx="399853" cy="28918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0,6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51" name="Szövegdoboz 5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006687" y="1724549"/>
                      <a:ext cx="399853" cy="289182"/>
                    </a:xfrm>
                    <a:prstGeom prst="rect">
                      <a:avLst/>
                    </a:prstGeom>
                    <a:blipFill rotWithShape="0">
                      <a:blip r:embed="rId18"/>
                      <a:stretch>
                        <a:fillRect l="-7692" r="-6154" b="-1276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Szövegdoboz 51"/>
                    <p:cNvSpPr txBox="1"/>
                    <p:nvPr/>
                  </p:nvSpPr>
                  <p:spPr>
                    <a:xfrm>
                      <a:off x="10702726" y="1738197"/>
                      <a:ext cx="399853" cy="28918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0,7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52" name="Szövegdoboz 5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02726" y="1738197"/>
                      <a:ext cx="399853" cy="289182"/>
                    </a:xfrm>
                    <a:prstGeom prst="rect">
                      <a:avLst/>
                    </a:prstGeom>
                    <a:blipFill rotWithShape="0">
                      <a:blip r:embed="rId19"/>
                      <a:stretch>
                        <a:fillRect l="-7692" r="-6154" b="-1276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Szövegdoboz 52"/>
                    <p:cNvSpPr txBox="1"/>
                    <p:nvPr/>
                  </p:nvSpPr>
                  <p:spPr>
                    <a:xfrm>
                      <a:off x="11371470" y="1738196"/>
                      <a:ext cx="399853" cy="28918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0,8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53" name="Szövegdoboz 5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371470" y="1738196"/>
                      <a:ext cx="399853" cy="289182"/>
                    </a:xfrm>
                    <a:prstGeom prst="rect">
                      <a:avLst/>
                    </a:prstGeom>
                    <a:blipFill rotWithShape="0">
                      <a:blip r:embed="rId20"/>
                      <a:stretch>
                        <a:fillRect l="-7576" r="-6061" b="-1276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4" name="Egyenes összekötő 53"/>
                <p:cNvCxnSpPr/>
                <p:nvPr/>
              </p:nvCxnSpPr>
              <p:spPr>
                <a:xfrm>
                  <a:off x="11494236" y="1587119"/>
                  <a:ext cx="0" cy="1774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8" name="Csoportba foglalás 107"/>
              <p:cNvGrpSpPr/>
              <p:nvPr/>
            </p:nvGrpSpPr>
            <p:grpSpPr>
              <a:xfrm>
                <a:off x="6392783" y="2880087"/>
                <a:ext cx="5372076" cy="442532"/>
                <a:chOff x="6393377" y="2284467"/>
                <a:chExt cx="5372076" cy="442532"/>
              </a:xfrm>
            </p:grpSpPr>
            <p:cxnSp>
              <p:nvCxnSpPr>
                <p:cNvPr id="63" name="Egyenes összekötő nyíllal 62"/>
                <p:cNvCxnSpPr/>
                <p:nvPr/>
              </p:nvCxnSpPr>
              <p:spPr>
                <a:xfrm flipV="1">
                  <a:off x="6530414" y="2373678"/>
                  <a:ext cx="5043005" cy="1475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Egyenes összekötő 63"/>
                <p:cNvCxnSpPr/>
                <p:nvPr/>
              </p:nvCxnSpPr>
              <p:spPr>
                <a:xfrm>
                  <a:off x="9407537" y="2291386"/>
                  <a:ext cx="0" cy="1774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Egyenes összekötő 64"/>
                <p:cNvCxnSpPr/>
                <p:nvPr/>
              </p:nvCxnSpPr>
              <p:spPr>
                <a:xfrm>
                  <a:off x="7243056" y="2286515"/>
                  <a:ext cx="0" cy="1774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Egyenes összekötő 65"/>
                <p:cNvCxnSpPr/>
                <p:nvPr/>
              </p:nvCxnSpPr>
              <p:spPr>
                <a:xfrm>
                  <a:off x="8689590" y="2284950"/>
                  <a:ext cx="0" cy="17742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Egyenes összekötő 66"/>
                <p:cNvCxnSpPr/>
                <p:nvPr/>
              </p:nvCxnSpPr>
              <p:spPr>
                <a:xfrm>
                  <a:off x="6528593" y="2286516"/>
                  <a:ext cx="0" cy="1774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Egyenes összekötő 67"/>
                <p:cNvCxnSpPr/>
                <p:nvPr/>
              </p:nvCxnSpPr>
              <p:spPr>
                <a:xfrm>
                  <a:off x="7963905" y="2298836"/>
                  <a:ext cx="0" cy="1774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Egyenes összekötő 68"/>
                <p:cNvCxnSpPr/>
                <p:nvPr/>
              </p:nvCxnSpPr>
              <p:spPr>
                <a:xfrm>
                  <a:off x="10130442" y="2298316"/>
                  <a:ext cx="0" cy="1774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Egyenes összekötő 69"/>
                <p:cNvCxnSpPr/>
                <p:nvPr/>
              </p:nvCxnSpPr>
              <p:spPr>
                <a:xfrm>
                  <a:off x="10849185" y="2284467"/>
                  <a:ext cx="0" cy="1774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Szövegdoboz 70"/>
                    <p:cNvSpPr txBox="1"/>
                    <p:nvPr/>
                  </p:nvSpPr>
                  <p:spPr>
                    <a:xfrm>
                      <a:off x="6393377" y="2435544"/>
                      <a:ext cx="394531" cy="28918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1,1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71" name="Szövegdoboz 7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93377" y="2435544"/>
                      <a:ext cx="394531" cy="289182"/>
                    </a:xfrm>
                    <a:prstGeom prst="rect">
                      <a:avLst/>
                    </a:prstGeom>
                    <a:blipFill rotWithShape="0">
                      <a:blip r:embed="rId21"/>
                      <a:stretch>
                        <a:fillRect l="-7813" r="-6250" b="-125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2" name="Szövegdoboz 71"/>
                    <p:cNvSpPr txBox="1"/>
                    <p:nvPr/>
                  </p:nvSpPr>
                  <p:spPr>
                    <a:xfrm>
                      <a:off x="7092736" y="2437817"/>
                      <a:ext cx="394531" cy="28918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1,2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72" name="Szövegdoboz 7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92736" y="2437817"/>
                      <a:ext cx="394531" cy="289182"/>
                    </a:xfrm>
                    <a:prstGeom prst="rect">
                      <a:avLst/>
                    </a:prstGeom>
                    <a:blipFill rotWithShape="0">
                      <a:blip r:embed="rId22"/>
                      <a:stretch>
                        <a:fillRect l="-7692" r="-6154" b="-1276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3" name="Szövegdoboz 72"/>
                    <p:cNvSpPr txBox="1"/>
                    <p:nvPr/>
                  </p:nvSpPr>
                  <p:spPr>
                    <a:xfrm>
                      <a:off x="7871835" y="2424169"/>
                      <a:ext cx="394531" cy="28918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1,3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73" name="Szövegdoboz 7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71835" y="2424169"/>
                      <a:ext cx="394531" cy="289182"/>
                    </a:xfrm>
                    <a:prstGeom prst="rect">
                      <a:avLst/>
                    </a:prstGeom>
                    <a:blipFill rotWithShape="0">
                      <a:blip r:embed="rId23"/>
                      <a:stretch>
                        <a:fillRect l="-7692" r="-6154" b="-1276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Szövegdoboz 73"/>
                    <p:cNvSpPr txBox="1"/>
                    <p:nvPr/>
                  </p:nvSpPr>
                  <p:spPr>
                    <a:xfrm>
                      <a:off x="8582582" y="2437816"/>
                      <a:ext cx="394531" cy="28918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1,4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74" name="Szövegdoboz 7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82582" y="2437816"/>
                      <a:ext cx="394531" cy="289182"/>
                    </a:xfrm>
                    <a:prstGeom prst="rect">
                      <a:avLst/>
                    </a:prstGeom>
                    <a:blipFill rotWithShape="0">
                      <a:blip r:embed="rId24"/>
                      <a:stretch>
                        <a:fillRect l="-7692" r="-4615" b="-1276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5" name="Szövegdoboz 74"/>
                    <p:cNvSpPr txBox="1"/>
                    <p:nvPr/>
                  </p:nvSpPr>
                  <p:spPr>
                    <a:xfrm>
                      <a:off x="9266000" y="2437816"/>
                      <a:ext cx="394531" cy="28918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1,5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75" name="Szövegdoboz 7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266000" y="2437816"/>
                      <a:ext cx="394531" cy="289182"/>
                    </a:xfrm>
                    <a:prstGeom prst="rect">
                      <a:avLst/>
                    </a:prstGeom>
                    <a:blipFill rotWithShape="0">
                      <a:blip r:embed="rId25"/>
                      <a:stretch>
                        <a:fillRect l="-7692" r="-6154" b="-1489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6" name="Szövegdoboz 75"/>
                    <p:cNvSpPr txBox="1"/>
                    <p:nvPr/>
                  </p:nvSpPr>
                  <p:spPr>
                    <a:xfrm>
                      <a:off x="10004087" y="2424169"/>
                      <a:ext cx="394531" cy="28918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1,6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76" name="Szövegdoboz 7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004087" y="2424169"/>
                      <a:ext cx="394531" cy="289182"/>
                    </a:xfrm>
                    <a:prstGeom prst="rect">
                      <a:avLst/>
                    </a:prstGeom>
                    <a:blipFill rotWithShape="0">
                      <a:blip r:embed="rId26"/>
                      <a:stretch>
                        <a:fillRect l="-7692" r="-4615" b="-1276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7" name="Szövegdoboz 76"/>
                    <p:cNvSpPr txBox="1"/>
                    <p:nvPr/>
                  </p:nvSpPr>
                  <p:spPr>
                    <a:xfrm>
                      <a:off x="10701173" y="2437817"/>
                      <a:ext cx="394531" cy="28918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1,7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77" name="Szövegdoboz 7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01173" y="2437817"/>
                      <a:ext cx="394531" cy="289182"/>
                    </a:xfrm>
                    <a:prstGeom prst="rect">
                      <a:avLst/>
                    </a:prstGeom>
                    <a:blipFill rotWithShape="0">
                      <a:blip r:embed="rId27"/>
                      <a:stretch>
                        <a:fillRect l="-7692" r="-6154" b="-1276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8" name="Szövegdoboz 77"/>
                    <p:cNvSpPr txBox="1"/>
                    <p:nvPr/>
                  </p:nvSpPr>
                  <p:spPr>
                    <a:xfrm>
                      <a:off x="11370922" y="2437816"/>
                      <a:ext cx="394531" cy="28918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1,8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78" name="Szövegdoboz 7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370922" y="2437816"/>
                      <a:ext cx="394531" cy="289182"/>
                    </a:xfrm>
                    <a:prstGeom prst="rect">
                      <a:avLst/>
                    </a:prstGeom>
                    <a:blipFill rotWithShape="0">
                      <a:blip r:embed="rId28"/>
                      <a:stretch>
                        <a:fillRect l="-7692" r="-6154" b="-1276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9" name="Egyenes összekötő 78"/>
                <p:cNvCxnSpPr/>
                <p:nvPr/>
              </p:nvCxnSpPr>
              <p:spPr>
                <a:xfrm>
                  <a:off x="11493872" y="2286739"/>
                  <a:ext cx="0" cy="1774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Egyenes összekötő nyíllal 80"/>
              <p:cNvCxnSpPr/>
              <p:nvPr/>
            </p:nvCxnSpPr>
            <p:spPr>
              <a:xfrm flipV="1">
                <a:off x="6531741" y="3931414"/>
                <a:ext cx="5043005" cy="1475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Egyenes összekötő 81"/>
              <p:cNvCxnSpPr/>
              <p:nvPr/>
            </p:nvCxnSpPr>
            <p:spPr>
              <a:xfrm>
                <a:off x="9408864" y="3849140"/>
                <a:ext cx="0" cy="1774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Egyenes összekötő 82"/>
              <p:cNvCxnSpPr/>
              <p:nvPr/>
            </p:nvCxnSpPr>
            <p:spPr>
              <a:xfrm>
                <a:off x="7244383" y="3844269"/>
                <a:ext cx="0" cy="1774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Egyenes összekötő 83"/>
              <p:cNvCxnSpPr/>
              <p:nvPr/>
            </p:nvCxnSpPr>
            <p:spPr>
              <a:xfrm>
                <a:off x="8690917" y="3842704"/>
                <a:ext cx="0" cy="1774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Egyenes összekötő 84"/>
              <p:cNvCxnSpPr/>
              <p:nvPr/>
            </p:nvCxnSpPr>
            <p:spPr>
              <a:xfrm>
                <a:off x="6529920" y="3844270"/>
                <a:ext cx="0" cy="1774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Egyenes összekötő 85"/>
              <p:cNvCxnSpPr/>
              <p:nvPr/>
            </p:nvCxnSpPr>
            <p:spPr>
              <a:xfrm>
                <a:off x="7965232" y="3856590"/>
                <a:ext cx="0" cy="1774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Egyenes összekötő 86"/>
              <p:cNvCxnSpPr/>
              <p:nvPr/>
            </p:nvCxnSpPr>
            <p:spPr>
              <a:xfrm>
                <a:off x="10131769" y="3856070"/>
                <a:ext cx="0" cy="1774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Egyenes összekötő 87"/>
              <p:cNvCxnSpPr/>
              <p:nvPr/>
            </p:nvCxnSpPr>
            <p:spPr>
              <a:xfrm>
                <a:off x="10850512" y="3842221"/>
                <a:ext cx="0" cy="1774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Szövegdoboz 88"/>
                  <p:cNvSpPr txBox="1"/>
                  <p:nvPr/>
                </p:nvSpPr>
                <p:spPr>
                  <a:xfrm>
                    <a:off x="6394704" y="3993298"/>
                    <a:ext cx="399853" cy="28918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2,1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89" name="Szövegdoboz 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94704" y="3993298"/>
                    <a:ext cx="399853" cy="289182"/>
                  </a:xfrm>
                  <a:prstGeom prst="rect">
                    <a:avLst/>
                  </a:prstGeom>
                  <a:blipFill rotWithShape="0">
                    <a:blip r:embed="rId29"/>
                    <a:stretch>
                      <a:fillRect l="-7576" r="-4545" b="-125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Szövegdoboz 89"/>
                  <p:cNvSpPr txBox="1"/>
                  <p:nvPr/>
                </p:nvSpPr>
                <p:spPr>
                  <a:xfrm>
                    <a:off x="7094063" y="3995571"/>
                    <a:ext cx="399853" cy="28918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2,2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0" name="Szövegdoboz 8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94063" y="3995571"/>
                    <a:ext cx="399853" cy="289182"/>
                  </a:xfrm>
                  <a:prstGeom prst="rect">
                    <a:avLst/>
                  </a:prstGeom>
                  <a:blipFill rotWithShape="0">
                    <a:blip r:embed="rId30"/>
                    <a:stretch>
                      <a:fillRect l="-7692" r="-6154" b="-1276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Szövegdoboz 90"/>
                  <p:cNvSpPr txBox="1"/>
                  <p:nvPr/>
                </p:nvSpPr>
                <p:spPr>
                  <a:xfrm>
                    <a:off x="7873162" y="3981923"/>
                    <a:ext cx="399853" cy="28918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2,3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1" name="Szövegdoboz 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73162" y="3981923"/>
                    <a:ext cx="399853" cy="289182"/>
                  </a:xfrm>
                  <a:prstGeom prst="rect">
                    <a:avLst/>
                  </a:prstGeom>
                  <a:blipFill rotWithShape="0">
                    <a:blip r:embed="rId31"/>
                    <a:stretch>
                      <a:fillRect l="-7692" r="-6154" b="-125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Szövegdoboz 91"/>
                  <p:cNvSpPr txBox="1"/>
                  <p:nvPr/>
                </p:nvSpPr>
                <p:spPr>
                  <a:xfrm>
                    <a:off x="8583909" y="3995570"/>
                    <a:ext cx="399853" cy="28918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2,4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2" name="Szövegdoboz 9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83909" y="3995570"/>
                    <a:ext cx="399853" cy="289182"/>
                  </a:xfrm>
                  <a:prstGeom prst="rect">
                    <a:avLst/>
                  </a:prstGeom>
                  <a:blipFill rotWithShape="0">
                    <a:blip r:embed="rId32"/>
                    <a:stretch>
                      <a:fillRect l="-7576" r="-6061" b="-1276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Szövegdoboz 92"/>
                  <p:cNvSpPr txBox="1"/>
                  <p:nvPr/>
                </p:nvSpPr>
                <p:spPr>
                  <a:xfrm>
                    <a:off x="9267327" y="3995570"/>
                    <a:ext cx="399853" cy="28918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2,5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3" name="Szövegdoboz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67327" y="3995570"/>
                    <a:ext cx="399853" cy="289182"/>
                  </a:xfrm>
                  <a:prstGeom prst="rect">
                    <a:avLst/>
                  </a:prstGeom>
                  <a:blipFill rotWithShape="0">
                    <a:blip r:embed="rId33"/>
                    <a:stretch>
                      <a:fillRect l="-7576" r="-6061" b="-1489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Szövegdoboz 93"/>
                  <p:cNvSpPr txBox="1"/>
                  <p:nvPr/>
                </p:nvSpPr>
                <p:spPr>
                  <a:xfrm>
                    <a:off x="10005414" y="3981923"/>
                    <a:ext cx="399853" cy="28918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2,6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4" name="Szövegdoboz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05414" y="3981923"/>
                    <a:ext cx="399853" cy="289182"/>
                  </a:xfrm>
                  <a:prstGeom prst="rect">
                    <a:avLst/>
                  </a:prstGeom>
                  <a:blipFill rotWithShape="0">
                    <a:blip r:embed="rId34"/>
                    <a:stretch>
                      <a:fillRect l="-7576" r="-6061" b="-125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Szövegdoboz 94"/>
                  <p:cNvSpPr txBox="1"/>
                  <p:nvPr/>
                </p:nvSpPr>
                <p:spPr>
                  <a:xfrm>
                    <a:off x="10702500" y="3995571"/>
                    <a:ext cx="399853" cy="28918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2,7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5" name="Szövegdoboz 9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02500" y="3995571"/>
                    <a:ext cx="399853" cy="289182"/>
                  </a:xfrm>
                  <a:prstGeom prst="rect">
                    <a:avLst/>
                  </a:prstGeom>
                  <a:blipFill rotWithShape="0">
                    <a:blip r:embed="rId35"/>
                    <a:stretch>
                      <a:fillRect l="-7692" r="-6154" b="-1276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Szövegdoboz 95"/>
                  <p:cNvSpPr txBox="1"/>
                  <p:nvPr/>
                </p:nvSpPr>
                <p:spPr>
                  <a:xfrm>
                    <a:off x="11372249" y="3995570"/>
                    <a:ext cx="399853" cy="28918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2,8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6" name="Szövegdoboz 9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372249" y="3995570"/>
                    <a:ext cx="399853" cy="289182"/>
                  </a:xfrm>
                  <a:prstGeom prst="rect">
                    <a:avLst/>
                  </a:prstGeom>
                  <a:blipFill rotWithShape="0">
                    <a:blip r:embed="rId36"/>
                    <a:stretch>
                      <a:fillRect l="-7692" r="-6154" b="-1276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7" name="Egyenes összekötő 96"/>
              <p:cNvCxnSpPr/>
              <p:nvPr/>
            </p:nvCxnSpPr>
            <p:spPr>
              <a:xfrm>
                <a:off x="11495199" y="3844493"/>
                <a:ext cx="0" cy="1774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Egyenes összekötő 98"/>
              <p:cNvCxnSpPr/>
              <p:nvPr/>
            </p:nvCxnSpPr>
            <p:spPr>
              <a:xfrm flipH="1">
                <a:off x="6528332" y="1908840"/>
                <a:ext cx="1429" cy="1947230"/>
              </a:xfrm>
              <a:prstGeom prst="line">
                <a:avLst/>
              </a:prstGeom>
              <a:ln w="12700">
                <a:solidFill>
                  <a:srgbClr val="FFC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Egyenes összekötő 99"/>
              <p:cNvCxnSpPr/>
              <p:nvPr/>
            </p:nvCxnSpPr>
            <p:spPr>
              <a:xfrm flipH="1">
                <a:off x="7238056" y="1886312"/>
                <a:ext cx="8646" cy="2009343"/>
              </a:xfrm>
              <a:prstGeom prst="line">
                <a:avLst/>
              </a:prstGeom>
              <a:ln w="12700">
                <a:solidFill>
                  <a:srgbClr val="FFC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Egyenes összekötő 100"/>
              <p:cNvCxnSpPr/>
              <p:nvPr/>
            </p:nvCxnSpPr>
            <p:spPr>
              <a:xfrm>
                <a:off x="7970277" y="1902220"/>
                <a:ext cx="5617" cy="1979787"/>
              </a:xfrm>
              <a:prstGeom prst="line">
                <a:avLst/>
              </a:prstGeom>
              <a:ln w="12700">
                <a:solidFill>
                  <a:srgbClr val="FFC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Egyenes összekötő 101"/>
              <p:cNvCxnSpPr/>
              <p:nvPr/>
            </p:nvCxnSpPr>
            <p:spPr>
              <a:xfrm>
                <a:off x="8693832" y="1902220"/>
                <a:ext cx="8101" cy="1946920"/>
              </a:xfrm>
              <a:prstGeom prst="line">
                <a:avLst/>
              </a:prstGeom>
              <a:ln w="12700">
                <a:solidFill>
                  <a:srgbClr val="FFC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Egyenes összekötő 102"/>
              <p:cNvCxnSpPr/>
              <p:nvPr/>
            </p:nvCxnSpPr>
            <p:spPr>
              <a:xfrm>
                <a:off x="10848646" y="1878367"/>
                <a:ext cx="9342" cy="1963854"/>
              </a:xfrm>
              <a:prstGeom prst="line">
                <a:avLst/>
              </a:prstGeom>
              <a:ln w="12700">
                <a:solidFill>
                  <a:srgbClr val="FFC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Egyenes összekötő 103"/>
              <p:cNvCxnSpPr/>
              <p:nvPr/>
            </p:nvCxnSpPr>
            <p:spPr>
              <a:xfrm flipH="1">
                <a:off x="9405296" y="1886305"/>
                <a:ext cx="4158" cy="1989666"/>
              </a:xfrm>
              <a:prstGeom prst="line">
                <a:avLst/>
              </a:prstGeom>
              <a:ln w="12700">
                <a:solidFill>
                  <a:srgbClr val="FFC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Egyenes összekötő 104"/>
              <p:cNvCxnSpPr/>
              <p:nvPr/>
            </p:nvCxnSpPr>
            <p:spPr>
              <a:xfrm>
                <a:off x="10125070" y="1894269"/>
                <a:ext cx="7644" cy="1981702"/>
              </a:xfrm>
              <a:prstGeom prst="line">
                <a:avLst/>
              </a:prstGeom>
              <a:ln w="12700">
                <a:solidFill>
                  <a:srgbClr val="FFC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Egyenes összekötő 105"/>
              <p:cNvCxnSpPr/>
              <p:nvPr/>
            </p:nvCxnSpPr>
            <p:spPr>
              <a:xfrm flipH="1">
                <a:off x="11483882" y="1878363"/>
                <a:ext cx="16771" cy="1963858"/>
              </a:xfrm>
              <a:prstGeom prst="line">
                <a:avLst/>
              </a:prstGeom>
              <a:ln w="12700">
                <a:solidFill>
                  <a:srgbClr val="FFC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Ellipszis 117"/>
              <p:cNvSpPr/>
              <p:nvPr/>
            </p:nvSpPr>
            <p:spPr>
              <a:xfrm>
                <a:off x="6332903" y="1652718"/>
                <a:ext cx="2666274" cy="789816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Ellipszis 118"/>
              <p:cNvSpPr/>
              <p:nvPr/>
            </p:nvSpPr>
            <p:spPr>
              <a:xfrm>
                <a:off x="9174337" y="1624012"/>
                <a:ext cx="2666274" cy="789816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Ellipszis 119"/>
              <p:cNvSpPr/>
              <p:nvPr/>
            </p:nvSpPr>
            <p:spPr>
              <a:xfrm>
                <a:off x="6359617" y="2732247"/>
                <a:ext cx="2666274" cy="789816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Ellipszis 120"/>
              <p:cNvSpPr/>
              <p:nvPr/>
            </p:nvSpPr>
            <p:spPr>
              <a:xfrm>
                <a:off x="9200625" y="2720873"/>
                <a:ext cx="2666274" cy="789816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Ellipszis 121"/>
              <p:cNvSpPr/>
              <p:nvPr/>
            </p:nvSpPr>
            <p:spPr>
              <a:xfrm>
                <a:off x="6334593" y="3703509"/>
                <a:ext cx="2666274" cy="789816"/>
              </a:xfrm>
              <a:prstGeom prst="ellipse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Ellipszis 122"/>
              <p:cNvSpPr/>
              <p:nvPr/>
            </p:nvSpPr>
            <p:spPr>
              <a:xfrm>
                <a:off x="9174582" y="3679326"/>
                <a:ext cx="2666274" cy="789816"/>
              </a:xfrm>
              <a:prstGeom prst="ellipse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Szövegdoboz 123"/>
                  <p:cNvSpPr txBox="1"/>
                  <p:nvPr/>
                </p:nvSpPr>
                <p:spPr>
                  <a:xfrm>
                    <a:off x="6570578" y="1358361"/>
                    <a:ext cx="461344" cy="3211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0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GB" sz="20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u-HU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sub>
                          </m:sSub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124" name="Szövegdoboz 1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0578" y="1358361"/>
                    <a:ext cx="461344" cy="321178"/>
                  </a:xfrm>
                  <a:prstGeom prst="rect">
                    <a:avLst/>
                  </a:prstGeom>
                  <a:blipFill rotWithShape="0">
                    <a:blip r:embed="rId37"/>
                    <a:stretch>
                      <a:fillRect l="-13158" t="-9434" r="-19737" b="-2075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Szövegdoboz 124"/>
                  <p:cNvSpPr txBox="1"/>
                  <p:nvPr/>
                </p:nvSpPr>
                <p:spPr>
                  <a:xfrm>
                    <a:off x="10919999" y="1288840"/>
                    <a:ext cx="461345" cy="3211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0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GB" sz="20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u-HU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sub>
                          </m:sSub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125" name="Szövegdoboz 1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19999" y="1288840"/>
                    <a:ext cx="461345" cy="321178"/>
                  </a:xfrm>
                  <a:prstGeom prst="rect">
                    <a:avLst/>
                  </a:prstGeom>
                  <a:blipFill rotWithShape="0">
                    <a:blip r:embed="rId38"/>
                    <a:stretch>
                      <a:fillRect l="-13158" t="-9615" r="-21053" b="-2307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6" name="Szövegdoboz 125"/>
                  <p:cNvSpPr txBox="1"/>
                  <p:nvPr/>
                </p:nvSpPr>
                <p:spPr>
                  <a:xfrm>
                    <a:off x="11580289" y="2524187"/>
                    <a:ext cx="455381" cy="3211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GB" sz="20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u-HU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sub>
                          </m:sSub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126" name="Szövegdoboz 1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580289" y="2524187"/>
                    <a:ext cx="455381" cy="321178"/>
                  </a:xfrm>
                  <a:prstGeom prst="rect">
                    <a:avLst/>
                  </a:prstGeom>
                  <a:blipFill rotWithShape="0">
                    <a:blip r:embed="rId39"/>
                    <a:stretch>
                      <a:fillRect l="-13514" t="-7547" r="-22973" b="-2075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Szövegdoboz 126"/>
                  <p:cNvSpPr txBox="1"/>
                  <p:nvPr/>
                </p:nvSpPr>
                <p:spPr>
                  <a:xfrm>
                    <a:off x="6590257" y="2449850"/>
                    <a:ext cx="455381" cy="3211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GB" sz="20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u-HU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sub>
                          </m:sSub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127" name="Szövegdoboz 1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90257" y="2449850"/>
                    <a:ext cx="455381" cy="321178"/>
                  </a:xfrm>
                  <a:prstGeom prst="rect">
                    <a:avLst/>
                  </a:prstGeom>
                  <a:blipFill rotWithShape="0">
                    <a:blip r:embed="rId40"/>
                    <a:stretch>
                      <a:fillRect l="-13333" t="-7547" r="-22667" b="-2075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Szövegdoboz 127"/>
                  <p:cNvSpPr txBox="1"/>
                  <p:nvPr/>
                </p:nvSpPr>
                <p:spPr>
                  <a:xfrm>
                    <a:off x="7405237" y="4514182"/>
                    <a:ext cx="461345" cy="3211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0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GB" sz="200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u-HU" sz="20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2,1</m:t>
                              </m:r>
                            </m:sub>
                          </m:sSub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128" name="Szövegdoboz 1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5237" y="4514182"/>
                    <a:ext cx="461345" cy="321178"/>
                  </a:xfrm>
                  <a:prstGeom prst="rect">
                    <a:avLst/>
                  </a:prstGeom>
                  <a:blipFill rotWithShape="0">
                    <a:blip r:embed="rId41"/>
                    <a:stretch>
                      <a:fillRect l="-13333" t="-9615" r="-21333" b="-2307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Szövegdoboz 128"/>
                  <p:cNvSpPr txBox="1"/>
                  <p:nvPr/>
                </p:nvSpPr>
                <p:spPr>
                  <a:xfrm>
                    <a:off x="10303090" y="4562919"/>
                    <a:ext cx="461345" cy="3211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0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GB" sz="200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u-HU" sz="20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2,2</m:t>
                              </m:r>
                            </m:sub>
                          </m:sSub>
                        </m:oMath>
                      </m:oMathPara>
                    </a14:m>
                    <a:endParaRPr lang="en-GB" sz="2000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9" name="Szövegdoboz 1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03090" y="4562919"/>
                    <a:ext cx="461345" cy="321178"/>
                  </a:xfrm>
                  <a:prstGeom prst="rect">
                    <a:avLst/>
                  </a:prstGeom>
                  <a:blipFill rotWithShape="0">
                    <a:blip r:embed="rId42"/>
                    <a:stretch>
                      <a:fillRect l="-13158" t="-9615" r="-21053" b="-2307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artalom helye 2"/>
                <p:cNvSpPr txBox="1">
                  <a:spLocks/>
                </p:cNvSpPr>
                <p:nvPr/>
              </p:nvSpPr>
              <p:spPr>
                <a:xfrm>
                  <a:off x="6096000" y="4633186"/>
                  <a:ext cx="6096000" cy="153650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92500" lnSpcReduction="20000"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GB" sz="2400" dirty="0" smtClean="0"/>
                    <a:t>More time series</a:t>
                  </a:r>
                  <a:r>
                    <a:rPr lang="hu-HU" sz="2400" dirty="0" smtClean="0"/>
                    <a:t> </a:t>
                  </a:r>
                  <a:r>
                    <a:rPr lang="hu-HU" sz="2400" dirty="0" err="1" smtClean="0"/>
                    <a:t>are</a:t>
                  </a:r>
                  <a:r>
                    <a:rPr lang="en-GB" sz="2400" dirty="0" smtClean="0"/>
                    <a:t> need</a:t>
                  </a:r>
                  <a:r>
                    <a:rPr lang="hu-HU" sz="2400" dirty="0" err="1" smtClean="0"/>
                    <a:t>ed</a:t>
                  </a:r>
                  <a:r>
                    <a:rPr lang="en-GB" sz="2400" dirty="0" smtClean="0"/>
                    <a:t> to be benchmarked, which ha</a:t>
                  </a:r>
                  <a:r>
                    <a:rPr lang="hu-HU" sz="2400" dirty="0" err="1" smtClean="0"/>
                    <a:t>ve</a:t>
                  </a:r>
                  <a:r>
                    <a:rPr lang="en-GB" sz="2400" dirty="0" smtClean="0"/>
                    <a:t> relationship to each other: </a:t>
                  </a:r>
                  <a:r>
                    <a:rPr lang="hu-HU" sz="2400" dirty="0" smtClean="0"/>
                    <a:t/>
                  </a:r>
                  <a:br>
                    <a:rPr lang="hu-HU" sz="2400" dirty="0" smtClean="0"/>
                  </a:b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GB" sz="2400" dirty="0" smtClean="0"/>
                    <a:t>  </a:t>
                  </a:r>
                </a:p>
                <a:p>
                  <a:pPr marL="0" indent="0">
                    <a:buNone/>
                  </a:pPr>
                  <a:r>
                    <a:rPr lang="en-GB" sz="2400" dirty="0" smtClean="0"/>
                    <a:t>Extra cross</a:t>
                  </a:r>
                  <a:r>
                    <a:rPr lang="hu-HU" sz="2400" dirty="0" smtClean="0"/>
                    <a:t>-</a:t>
                  </a:r>
                  <a:r>
                    <a:rPr lang="en-GB" sz="2400" dirty="0" smtClean="0"/>
                    <a:t>section</a:t>
                  </a:r>
                  <a:r>
                    <a:rPr lang="hu-HU" sz="2400" dirty="0" err="1" smtClean="0"/>
                    <a:t>al</a:t>
                  </a:r>
                  <a:r>
                    <a:rPr lang="en-GB" sz="2400" dirty="0" smtClean="0"/>
                    <a:t> con</a:t>
                  </a:r>
                  <a:r>
                    <a:rPr lang="hu-HU" sz="2400" dirty="0" err="1" smtClean="0"/>
                    <a:t>straint</a:t>
                  </a:r>
                  <a:r>
                    <a:rPr lang="en-GB" sz="2400" dirty="0" smtClean="0"/>
                    <a:t> </a:t>
                  </a:r>
                  <a:r>
                    <a:rPr lang="hu-HU" sz="2400" dirty="0" smtClean="0"/>
                    <a:t>is </a:t>
                  </a:r>
                  <a:r>
                    <a:rPr lang="en-GB" sz="2400" dirty="0" smtClean="0"/>
                    <a:t>need</a:t>
                  </a:r>
                  <a:r>
                    <a:rPr lang="hu-HU" sz="2400" dirty="0" err="1" smtClean="0"/>
                    <a:t>ed</a:t>
                  </a:r>
                  <a:r>
                    <a:rPr lang="en-GB" sz="2400" dirty="0" smtClean="0"/>
                    <a:t> to be add</a:t>
                  </a:r>
                  <a:r>
                    <a:rPr lang="hu-HU" sz="2400" dirty="0" err="1" smtClean="0"/>
                    <a:t>ed</a:t>
                  </a:r>
                  <a:r>
                    <a:rPr lang="en-GB" sz="2400" dirty="0" smtClean="0"/>
                    <a:t> to the problem: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32" name="Tartalom hely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4633186"/>
                  <a:ext cx="6096000" cy="1536502"/>
                </a:xfrm>
                <a:prstGeom prst="rect">
                  <a:avLst/>
                </a:prstGeom>
                <a:blipFill rotWithShape="0">
                  <a:blip r:embed="rId43"/>
                  <a:stretch>
                    <a:fillRect l="-1300" t="-8333" b="-1190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8253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b="1" dirty="0" err="1" smtClean="0"/>
              <a:t>Uni</a:t>
            </a:r>
            <a:r>
              <a:rPr lang="en-GB" b="1" dirty="0" smtClean="0"/>
              <a:t>- and multivariate Denton problem</a:t>
            </a:r>
            <a:r>
              <a:rPr lang="hu-HU" b="1" dirty="0" smtClean="0"/>
              <a:t> 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1" y="1155032"/>
                <a:ext cx="5923004" cy="502193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en-GB" b="1" dirty="0" smtClean="0"/>
                  <a:t>Univariate Denton</a:t>
                </a:r>
                <a:r>
                  <a:rPr lang="en-GB" b="1" dirty="0"/>
                  <a:t> </a:t>
                </a:r>
                <a:r>
                  <a:rPr lang="en-GB" b="1" dirty="0" smtClean="0"/>
                  <a:t>problem</a:t>
                </a:r>
              </a:p>
              <a:p>
                <a:pPr marL="0" indent="0" algn="ctr">
                  <a:buNone/>
                </a:pPr>
                <a:endParaRPr lang="en-GB" b="1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</m:d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̃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</m:eqAr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𝐷𝑃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b="1" dirty="0" smtClean="0"/>
              </a:p>
              <a:p>
                <a:pPr marL="0" indent="0" algn="ctr">
                  <a:buNone/>
                </a:pPr>
                <a:endParaRPr lang="en-GB" b="1" dirty="0" smtClean="0"/>
              </a:p>
              <a:p>
                <a:pPr algn="just"/>
                <a:r>
                  <a:rPr lang="en-GB" sz="2600" dirty="0" smtClean="0"/>
                  <a:t>Matrix </a:t>
                </a:r>
                <a14:m>
                  <m:oMath xmlns:m="http://schemas.openxmlformats.org/officeDocument/2006/math">
                    <m:r>
                      <a:rPr lang="en-GB" sz="2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600" dirty="0" smtClean="0"/>
                  <a:t>  is the temporal aggregation matrix depend</a:t>
                </a:r>
                <a:r>
                  <a:rPr lang="hu-HU" sz="2600" dirty="0" smtClean="0"/>
                  <a:t>ing</a:t>
                </a:r>
                <a:r>
                  <a:rPr lang="en-GB" sz="2600" dirty="0" smtClean="0"/>
                  <a:t> on the type of the variable (stock, flow, index).</a:t>
                </a:r>
              </a:p>
              <a:p>
                <a:pPr algn="just"/>
                <a:r>
                  <a:rPr lang="en-GB" sz="2600" dirty="0" smtClean="0"/>
                  <a:t>Matrix </a:t>
                </a:r>
                <a14:m>
                  <m:oMath xmlns:m="http://schemas.openxmlformats.org/officeDocument/2006/math">
                    <m:r>
                      <a:rPr lang="en-GB" sz="26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600" dirty="0" smtClean="0"/>
                  <a:t> is a symmetric</a:t>
                </a:r>
                <a:r>
                  <a:rPr lang="hu-HU" sz="2600" dirty="0" smtClean="0"/>
                  <a:t> </a:t>
                </a:r>
                <a:r>
                  <a:rPr lang="en-GB" sz="2600" dirty="0" smtClean="0"/>
                  <a:t>positive definite matrix. </a:t>
                </a:r>
                <a14:m>
                  <m:oMath xmlns:m="http://schemas.openxmlformats.org/officeDocument/2006/math">
                    <m:r>
                      <a:rPr lang="en-GB" sz="26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600" dirty="0" smtClean="0"/>
                  <a:t> depends on which time difference of the time</a:t>
                </a:r>
                <a:r>
                  <a:rPr lang="hu-HU" sz="2600" dirty="0" smtClean="0"/>
                  <a:t> </a:t>
                </a:r>
                <a:r>
                  <a:rPr lang="en-GB" sz="2600" dirty="0" smtClean="0"/>
                  <a:t>series </a:t>
                </a:r>
                <a14:m>
                  <m:oMath xmlns:m="http://schemas.openxmlformats.org/officeDocument/2006/math">
                    <m:r>
                      <a:rPr lang="en-GB" sz="26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2600" dirty="0" smtClean="0"/>
                  <a:t> should be near to original</a:t>
                </a:r>
                <a:r>
                  <a:rPr lang="hu-HU" sz="2600" dirty="0" smtClean="0"/>
                  <a:t> </a:t>
                </a:r>
                <a:r>
                  <a:rPr lang="hu-HU" sz="2600" dirty="0" err="1" smtClean="0"/>
                  <a:t>one</a:t>
                </a:r>
                <a:r>
                  <a:rPr lang="en-GB" sz="2600" dirty="0" smtClean="0"/>
                  <a:t> </a:t>
                </a:r>
                <a14:m>
                  <m:oMath xmlns:m="http://schemas.openxmlformats.org/officeDocument/2006/math">
                    <m:r>
                      <a:rPr lang="en-GB" sz="2600" b="1" i="1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GB" sz="2600" dirty="0" smtClean="0"/>
                  <a:t>. It also depends </a:t>
                </a:r>
                <a:r>
                  <a:rPr lang="hu-HU" sz="2600" dirty="0" err="1" smtClean="0"/>
                  <a:t>on</a:t>
                </a:r>
                <a:r>
                  <a:rPr lang="hu-HU" sz="2600" dirty="0" smtClean="0"/>
                  <a:t> </a:t>
                </a:r>
                <a:r>
                  <a:rPr lang="en-GB" sz="2600" dirty="0" smtClean="0"/>
                  <a:t>whether we focus on relative or absolute changes</a:t>
                </a:r>
                <a:r>
                  <a:rPr lang="hu-HU" sz="2600" dirty="0" smtClean="0"/>
                  <a:t>.</a:t>
                </a: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1155032"/>
                <a:ext cx="5923004" cy="5021931"/>
              </a:xfrm>
              <a:blipFill rotWithShape="0">
                <a:blip r:embed="rId2"/>
                <a:stretch>
                  <a:fillRect l="-1337" t="-2427" r="-144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3</a:t>
            </a:fld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artalom helye 2"/>
              <p:cNvSpPr txBox="1">
                <a:spLocks/>
              </p:cNvSpPr>
              <p:nvPr/>
            </p:nvSpPr>
            <p:spPr>
              <a:xfrm>
                <a:off x="6039849" y="1163054"/>
                <a:ext cx="6096000" cy="50219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hu-HU" b="1" dirty="0" smtClean="0"/>
                  <a:t>Multivariate</a:t>
                </a:r>
                <a:r>
                  <a:rPr lang="en-GB" b="1" dirty="0" smtClean="0"/>
                  <a:t> Denton</a:t>
                </a:r>
                <a:r>
                  <a:rPr lang="en-GB" b="1" dirty="0"/>
                  <a:t> </a:t>
                </a:r>
                <a:r>
                  <a:rPr lang="en-GB" b="1" dirty="0" smtClean="0"/>
                  <a:t>problem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GB" b="1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mtClean="0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sSub>
                                        <m:sSubPr>
                                          <m:ctrlPr>
                                            <a:rPr lang="en-GB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b="1" i="1" smtClean="0"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lang="hu-HU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lim>
                                  </m:limLow>
                                </m:fName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sub>
                                    <m:sup>
                                      <m:r>
                                        <a:rPr lang="hu-HU" b="1" i="1" smtClean="0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p>
                                    <m:e>
                                      <m:d>
                                        <m:dPr>
                                          <m:ctrlP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b="1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b="1" i="1">
                                                  <a:latin typeface="Cambria Math" panose="02040503050406030204" pitchFamily="18" charset="0"/>
                                                </a:rPr>
                                                <m:t>𝒚</m:t>
                                              </m:r>
                                            </m:e>
                                            <m:sub>
                                              <m:r>
                                                <a:rPr lang="hu-HU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GB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hu-HU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𝒛</m:t>
                                              </m:r>
                                            </m:e>
                                            <m:sub>
                                              <m:r>
                                                <a:rPr lang="hu-HU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b="1" i="1">
                                              <a:latin typeface="Cambria Math" panose="02040503050406030204" pitchFamily="18" charset="0"/>
                                            </a:rPr>
                                            <m:t>𝒛</m:t>
                                          </m:r>
                                        </m:e>
                                        <m:sub>
                                          <m: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</m:func>
                            </m:e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sSub>
                                <m:sSub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hu-HU" b="1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=0,1,…,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nary>
                                <m:naryPr>
                                  <m:chr m:val="∑"/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b="1" i="1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hu-HU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eqAr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(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𝐷𝑃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b="1" dirty="0" smtClean="0"/>
              </a:p>
              <a:p>
                <a:r>
                  <a:rPr lang="en-GB" dirty="0" smtClean="0"/>
                  <a:t>Sum</a:t>
                </a:r>
                <a:r>
                  <a:rPr lang="hu-HU" dirty="0" smtClean="0"/>
                  <a:t> of</a:t>
                </a:r>
                <a:r>
                  <a:rPr lang="en-GB" dirty="0" smtClean="0"/>
                  <a:t> the objective function</a:t>
                </a:r>
                <a:r>
                  <a:rPr lang="hu-HU" dirty="0" smtClean="0"/>
                  <a:t>s</a:t>
                </a:r>
                <a:r>
                  <a:rPr lang="en-GB" dirty="0" smtClean="0"/>
                  <a:t>.</a:t>
                </a:r>
              </a:p>
              <a:p>
                <a:pPr algn="just"/>
                <a:r>
                  <a:rPr lang="en-GB" dirty="0" smtClean="0"/>
                  <a:t>Work</a:t>
                </a:r>
                <a:r>
                  <a:rPr lang="hu-HU" dirty="0" smtClean="0"/>
                  <a:t> </a:t>
                </a:r>
                <a:r>
                  <a:rPr lang="en-GB" dirty="0" smtClean="0"/>
                  <a:t>with as many temporal constraint</a:t>
                </a:r>
                <a:r>
                  <a:rPr lang="hu-HU" dirty="0" smtClean="0"/>
                  <a:t>s</a:t>
                </a:r>
                <a:r>
                  <a:rPr lang="en-GB" dirty="0" smtClean="0"/>
                  <a:t> as many time series we have.</a:t>
                </a:r>
              </a:p>
              <a:p>
                <a:pPr algn="just"/>
                <a:r>
                  <a:rPr lang="en-GB" dirty="0" smtClean="0"/>
                  <a:t>We have an additional cross-section</a:t>
                </a:r>
                <a:r>
                  <a:rPr lang="hu-HU" dirty="0" err="1" smtClean="0"/>
                  <a:t>al</a:t>
                </a:r>
                <a:r>
                  <a:rPr lang="en-GB" dirty="0" smtClean="0"/>
                  <a:t> constraint. </a:t>
                </a:r>
              </a:p>
            </p:txBody>
          </p:sp>
        </mc:Choice>
        <mc:Fallback>
          <p:sp>
            <p:nvSpPr>
              <p:cNvPr id="5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849" y="1163054"/>
                <a:ext cx="6096000" cy="5021931"/>
              </a:xfrm>
              <a:prstGeom prst="rect">
                <a:avLst/>
              </a:prstGeom>
              <a:blipFill rotWithShape="0">
                <a:blip r:embed="rId3"/>
                <a:stretch>
                  <a:fillRect l="-1600" t="-3034" r="-1800" b="-27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804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GB" sz="3800" b="1" dirty="0" err="1" smtClean="0"/>
              <a:t>Multiobjective</a:t>
            </a:r>
            <a:r>
              <a:rPr lang="en-GB" sz="3800" b="1" dirty="0" smtClean="0"/>
              <a:t> approach of the Multivariate Denton problem</a:t>
            </a:r>
            <a:endParaRPr lang="en-GB" sz="3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825500" y="1727201"/>
                <a:ext cx="10515600" cy="42926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b="1" i="1"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lang="hu-HU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ctrlP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lang="hu-HU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b="1" i="1">
                                              <a:latin typeface="Cambria Math" panose="02040503050406030204" pitchFamily="18" charset="0"/>
                                            </a:rPr>
                                            <m:t>𝒛</m:t>
                                          </m:r>
                                        </m:e>
                                        <m:sub>
                                          <m:r>
                                            <a:rPr lang="hu-HU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b="1" i="1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b="1" i="1"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lang="hu-HU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ctrlP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lang="hu-HU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b="1" i="1">
                                              <a:latin typeface="Cambria Math" panose="02040503050406030204" pitchFamily="18" charset="0"/>
                                            </a:rPr>
                                            <m:t>𝒛</m:t>
                                          </m:r>
                                        </m:e>
                                        <m:sub>
                                          <m:r>
                                            <a:rPr lang="hu-HU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b="1" i="1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b="1" i="1"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lang="hu-HU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ctrlP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lang="hu-HU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b="1" i="1">
                                              <a:latin typeface="Cambria Math" panose="02040503050406030204" pitchFamily="18" charset="0"/>
                                            </a:rPr>
                                            <m:t>𝒛</m:t>
                                          </m:r>
                                        </m:e>
                                        <m:sub>
                                          <m:r>
                                            <a:rPr lang="hu-HU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b="1" i="1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  <m:e/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sSub>
                                <m:sSub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hu-HU" b="1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=0,1,…,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nary>
                                <m:naryPr>
                                  <m:chr m:val="∑"/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hu-HU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eqArr>
                        </m:e>
                      </m:d>
                      <m:r>
                        <a:rPr lang="en-GB" b="1" i="1">
                          <a:latin typeface="Cambria Math" panose="02040503050406030204" pitchFamily="18" charset="0"/>
                        </a:rPr>
                        <m:t>      (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b="1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5500" y="1727201"/>
                <a:ext cx="10515600" cy="4292600"/>
              </a:xfrm>
              <a:blipFill rotWithShape="0">
                <a:blip r:embed="rId2"/>
                <a:stretch>
                  <a:fillRect t="-5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682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52499"/>
          </a:xfrm>
        </p:spPr>
        <p:txBody>
          <a:bodyPr/>
          <a:lstStyle/>
          <a:p>
            <a:r>
              <a:rPr lang="en-GB" b="1" dirty="0" smtClean="0"/>
              <a:t>Concept of the </a:t>
            </a:r>
            <a:r>
              <a:rPr lang="en-GB" b="1" dirty="0" err="1" smtClean="0"/>
              <a:t>Multiobjective</a:t>
            </a:r>
            <a:r>
              <a:rPr lang="en-GB" b="1" dirty="0" smtClean="0"/>
              <a:t> optimization</a:t>
            </a:r>
            <a:endParaRPr lang="en-GB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177801" y="1118393"/>
                <a:ext cx="12014199" cy="50720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GB" sz="2200" dirty="0" smtClean="0"/>
                  <a:t>Function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GB" sz="22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  <m:r>
                          <a:rPr lang="hu-HU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200" dirty="0" smtClean="0"/>
                  <a:t>,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GB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2200" dirty="0" smtClean="0"/>
                  <a:t>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GB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200" dirty="0" smtClean="0"/>
                  <a:t> and feasible</a:t>
                </a:r>
                <a:r>
                  <a:rPr lang="hu-HU" sz="2200" dirty="0" smtClean="0"/>
                  <a:t> </a:t>
                </a:r>
                <a:r>
                  <a:rPr lang="en-GB" sz="2200" dirty="0" smtClean="0"/>
                  <a:t>solution set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GB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GB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GB" sz="2200" dirty="0" smtClean="0"/>
                  <a:t> is given. In this case a general </a:t>
                </a:r>
                <a:r>
                  <a:rPr lang="en-GB" sz="2200" dirty="0" err="1" smtClean="0">
                    <a:solidFill>
                      <a:srgbClr val="FF0000"/>
                    </a:solidFill>
                  </a:rPr>
                  <a:t>multiobjective</a:t>
                </a:r>
                <a:r>
                  <a:rPr lang="en-GB" sz="2200" dirty="0" smtClean="0">
                    <a:solidFill>
                      <a:srgbClr val="FF0000"/>
                    </a:solidFill>
                  </a:rPr>
                  <a:t> optimization problem</a:t>
                </a:r>
                <a:r>
                  <a:rPr lang="en-GB" sz="2200" dirty="0" smtClean="0"/>
                  <a:t> is where all co</a:t>
                </a:r>
                <a:r>
                  <a:rPr lang="hu-HU" sz="2200" dirty="0" smtClean="0"/>
                  <a:t>o</a:t>
                </a:r>
                <a:r>
                  <a:rPr lang="en-GB" sz="2200" dirty="0" err="1" smtClean="0"/>
                  <a:t>rdinate</a:t>
                </a:r>
                <a:r>
                  <a:rPr lang="en-GB" sz="2200" dirty="0" smtClean="0"/>
                  <a:t> functions of 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GB" sz="2200" dirty="0" smtClean="0"/>
                  <a:t> should be minimized simultaneously, while </a:t>
                </a:r>
                <a14:m>
                  <m:oMath xmlns:m="http://schemas.openxmlformats.org/officeDocument/2006/math">
                    <m:r>
                      <a:rPr lang="en-GB" sz="2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sz="2200" dirty="0" smtClean="0"/>
                  <a:t> </a:t>
                </a:r>
                <a14:m>
                  <m:oMath xmlns:m="http://schemas.openxmlformats.org/officeDocument/2006/math">
                    <m:r>
                      <a:rPr lang="en-GB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GB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hu-HU" sz="2200" b="0" dirty="0" smtClean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hu-HU" sz="2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hu-HU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hu-HU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GB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ℱ</m:t>
                            </m:r>
                          </m:lim>
                        </m:limLow>
                      </m:fName>
                      <m:e>
                        <m:r>
                          <a:rPr lang="hu-HU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hu-HU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hu-HU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(</m:t>
                        </m:r>
                        <m:r>
                          <a:rPr lang="hu-HU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𝑀𝑂𝑃</m:t>
                        </m:r>
                        <m:r>
                          <a:rPr lang="hu-HU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hu-HU" sz="2200" b="0" dirty="0" smtClean="0">
                    <a:ea typeface="Cambria Math" panose="02040503050406030204" pitchFamily="18" charset="0"/>
                  </a:rPr>
                  <a:t> </a:t>
                </a:r>
              </a:p>
              <a:p>
                <a:pPr marL="0" indent="0" algn="ctr">
                  <a:buNone/>
                </a:pPr>
                <a:endParaRPr lang="en-GB" sz="22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200" dirty="0" smtClean="0"/>
                  <a:t>We</a:t>
                </a:r>
                <a:r>
                  <a:rPr lang="en-GB" sz="2200" dirty="0"/>
                  <a:t> </a:t>
                </a:r>
                <a:r>
                  <a:rPr lang="en-GB" sz="2200" dirty="0" smtClean="0"/>
                  <a:t>say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GB" sz="2200" dirty="0" smtClean="0"/>
                  <a:t> is a </a:t>
                </a:r>
                <a:r>
                  <a:rPr lang="en-GB" sz="2200" dirty="0" smtClean="0">
                    <a:solidFill>
                      <a:srgbClr val="FF0000"/>
                    </a:solidFill>
                  </a:rPr>
                  <a:t>Pareto-optimal solution </a:t>
                </a:r>
                <a:r>
                  <a:rPr lang="en-GB" sz="2200" dirty="0" smtClean="0"/>
                  <a:t>of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𝑀𝑂𝑃</m:t>
                    </m:r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 smtClean="0"/>
                  <a:t> if there is no </a:t>
                </a:r>
                <a14:m>
                  <m:oMath xmlns:m="http://schemas.openxmlformats.org/officeDocument/2006/math">
                    <m:r>
                      <a:rPr lang="en-GB" sz="2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sz="2200" dirty="0"/>
                  <a:t>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GB" sz="2200" dirty="0" smtClean="0"/>
                  <a:t> which satisfy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 smtClean="0"/>
                  <a:t>.</a:t>
                </a:r>
                <a:endParaRPr lang="hu-HU" sz="2200" dirty="0" smtClean="0"/>
              </a:p>
              <a:p>
                <a:pPr marL="0" indent="0">
                  <a:buNone/>
                </a:pPr>
                <a:endParaRPr lang="hu-HU" sz="2200" dirty="0" smtClean="0"/>
              </a:p>
              <a:p>
                <a:pPr marL="0" indent="0">
                  <a:buNone/>
                </a:pPr>
                <a:r>
                  <a:rPr lang="en-GB" sz="2200" dirty="0" smtClean="0"/>
                  <a:t>Let vector </a:t>
                </a:r>
                <a14:m>
                  <m:oMath xmlns:m="http://schemas.openxmlformats.org/officeDocument/2006/math">
                    <m:r>
                      <a:rPr lang="en-GB" sz="2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sz="2200" dirty="0"/>
                  <a:t>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GB" sz="2200" dirty="0" smtClean="0"/>
                  <a:t> </a:t>
                </a:r>
                <a:r>
                  <a:rPr lang="hu-HU" sz="2200" dirty="0" smtClean="0"/>
                  <a:t>be</a:t>
                </a:r>
                <a:r>
                  <a:rPr lang="en-GB" sz="2200" dirty="0" smtClean="0"/>
                  <a:t> a feasible solution</a:t>
                </a:r>
                <a:r>
                  <a:rPr lang="en-GB" sz="2200" dirty="0"/>
                  <a:t> </a:t>
                </a:r>
                <a:r>
                  <a:rPr lang="en-GB" sz="2200" dirty="0" smtClean="0"/>
                  <a:t>of problem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𝑀𝑂𝑃</m:t>
                    </m:r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 smtClean="0"/>
                  <a:t>. Vector </a:t>
                </a:r>
                <a14:m>
                  <m:oMath xmlns:m="http://schemas.openxmlformats.org/officeDocument/2006/math">
                    <m:r>
                      <a:rPr lang="en-GB" sz="2200" b="1" i="1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GB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200" b="1" dirty="0" smtClean="0"/>
                  <a:t> </a:t>
                </a:r>
                <a:r>
                  <a:rPr lang="en-GB" sz="2200" dirty="0" smtClean="0"/>
                  <a:t>is a </a:t>
                </a:r>
                <a:r>
                  <a:rPr lang="en-GB" sz="2200" dirty="0" smtClean="0">
                    <a:solidFill>
                      <a:srgbClr val="FF0000"/>
                    </a:solidFill>
                  </a:rPr>
                  <a:t>feasible joint decreasing </a:t>
                </a:r>
                <a:r>
                  <a:rPr lang="en-GB" sz="2200" dirty="0" smtClean="0">
                    <a:solidFill>
                      <a:srgbClr val="FF0000"/>
                    </a:solidFill>
                  </a:rPr>
                  <a:t>direction</a:t>
                </a:r>
                <a:r>
                  <a:rPr lang="hu-HU" sz="2200" dirty="0" smtClean="0">
                    <a:solidFill>
                      <a:srgbClr val="FF0000"/>
                    </a:solidFill>
                  </a:rPr>
                  <a:t> (</a:t>
                </a:r>
                <a:r>
                  <a:rPr lang="hu-HU" sz="2200" dirty="0" err="1" smtClean="0">
                    <a:solidFill>
                      <a:srgbClr val="FF0000"/>
                    </a:solidFill>
                  </a:rPr>
                  <a:t>jdd</a:t>
                </a:r>
                <a:r>
                  <a:rPr lang="hu-HU" sz="2200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GB" sz="2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GB" sz="2200" dirty="0" smtClean="0"/>
                  <a:t>if there exist</a:t>
                </a:r>
                <a:r>
                  <a:rPr lang="hu-HU" sz="2200" dirty="0" smtClean="0"/>
                  <a:t>s</a:t>
                </a:r>
                <a:r>
                  <a:rPr lang="en-GB" sz="2200" dirty="0" smtClean="0"/>
                  <a:t> a step</a:t>
                </a:r>
                <a:r>
                  <a:rPr lang="hu-HU" sz="2200" dirty="0" smtClean="0"/>
                  <a:t> </a:t>
                </a:r>
                <a:r>
                  <a:rPr lang="en-GB" sz="2200" dirty="0" err="1" smtClean="0"/>
                  <a:t>si</a:t>
                </a:r>
                <a:r>
                  <a:rPr lang="hu-HU" sz="2200" dirty="0" smtClean="0"/>
                  <a:t>z</a:t>
                </a:r>
                <a:r>
                  <a:rPr lang="en-GB" sz="2200" dirty="0" smtClean="0"/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hu-HU" sz="2200" dirty="0" err="1" smtClean="0"/>
                  <a:t>such</a:t>
                </a:r>
                <a:r>
                  <a:rPr lang="hu-HU" sz="2200" dirty="0" smtClean="0"/>
                  <a:t> </a:t>
                </a:r>
                <a:r>
                  <a:rPr lang="hu-HU" sz="2200" dirty="0" err="1" smtClean="0"/>
                  <a:t>that</a:t>
                </a:r>
                <a:r>
                  <a:rPr lang="hu-HU" sz="2200" dirty="0" smtClean="0"/>
                  <a:t> </a:t>
                </a:r>
                <a:r>
                  <a:rPr lang="en-GB" sz="2200" dirty="0" smtClean="0"/>
                  <a:t>for every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]"/>
                        <m:endChr m:val="]"/>
                        <m:ctrlPr>
                          <a:rPr lang="en-GB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sSub>
                          <m:sSubPr>
                            <m:ctrlPr>
                              <a:rPr lang="en-GB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20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GB" sz="2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2200" b="1" i="1" smtClean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GB" sz="22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sz="2200" dirty="0"/>
                  <a:t>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endParaRPr lang="en-GB" sz="2200" dirty="0" smtClean="0"/>
              </a:p>
              <a:p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GB" sz="2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2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GB" sz="22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d>
                    <m:r>
                      <a:rPr lang="en-GB" sz="22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2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2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u-HU" sz="2200" dirty="0" smtClean="0"/>
              </a:p>
              <a:p>
                <a:pPr marL="0" indent="0">
                  <a:buNone/>
                </a:pPr>
                <a:endParaRPr lang="hu-HU" sz="2200" dirty="0"/>
              </a:p>
              <a:p>
                <a:pPr marL="0" indent="0">
                  <a:buNone/>
                </a:pPr>
                <a:r>
                  <a:rPr lang="hu-HU" sz="2200" dirty="0" err="1" smtClean="0"/>
                  <a:t>Note</a:t>
                </a:r>
                <a:r>
                  <a:rPr lang="hu-HU" sz="2200" dirty="0" smtClean="0"/>
                  <a:t>: </a:t>
                </a:r>
                <a:r>
                  <a:rPr lang="hu-HU" sz="2200" dirty="0" err="1" smtClean="0"/>
                  <a:t>the</a:t>
                </a:r>
                <a:r>
                  <a:rPr lang="hu-HU" sz="2200" dirty="0" smtClean="0"/>
                  <a:t> </a:t>
                </a:r>
                <a:r>
                  <a:rPr lang="hu-HU" sz="2200" dirty="0" err="1" smtClean="0"/>
                  <a:t>optimal</a:t>
                </a:r>
                <a:r>
                  <a:rPr lang="hu-HU" sz="2200" dirty="0" smtClean="0"/>
                  <a:t> </a:t>
                </a:r>
                <a:r>
                  <a:rPr lang="hu-HU" sz="2200" dirty="0" err="1" smtClean="0"/>
                  <a:t>solution</a:t>
                </a:r>
                <a:r>
                  <a:rPr lang="hu-HU" sz="2200" dirty="0" smtClean="0"/>
                  <a:t> of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GB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2400" b="1" dirty="0" smtClean="0"/>
                  <a:t> </a:t>
                </a:r>
                <a:r>
                  <a:rPr lang="hu-HU" sz="2200" dirty="0" smtClean="0"/>
                  <a:t>is </a:t>
                </a:r>
                <a:r>
                  <a:rPr lang="hu-HU" sz="2200" dirty="0" err="1" smtClean="0"/>
                  <a:t>one</a:t>
                </a:r>
                <a:r>
                  <a:rPr lang="hu-HU" sz="2200" dirty="0" smtClean="0"/>
                  <a:t> of </a:t>
                </a:r>
                <a:r>
                  <a:rPr lang="hu-HU" sz="2200" dirty="0" err="1" smtClean="0"/>
                  <a:t>the</a:t>
                </a:r>
                <a:r>
                  <a:rPr lang="hu-HU" sz="2200" dirty="0" smtClean="0"/>
                  <a:t> </a:t>
                </a:r>
                <a:r>
                  <a:rPr lang="hu-HU" sz="2200" dirty="0" err="1" smtClean="0"/>
                  <a:t>Pareto-optimal</a:t>
                </a:r>
                <a:r>
                  <a:rPr lang="hu-HU" sz="2200" dirty="0" smtClean="0"/>
                  <a:t> </a:t>
                </a:r>
                <a:r>
                  <a:rPr lang="hu-HU" sz="2200" dirty="0" err="1" smtClean="0"/>
                  <a:t>solution</a:t>
                </a:r>
                <a:r>
                  <a:rPr lang="hu-HU" sz="2200" dirty="0" smtClean="0"/>
                  <a:t> </a:t>
                </a:r>
                <a:r>
                  <a:rPr lang="hu-HU" sz="2200" dirty="0" err="1" smtClean="0"/>
                  <a:t>of</a:t>
                </a:r>
                <a:r>
                  <a:rPr lang="hu-HU" sz="2200" dirty="0" smtClean="0"/>
                  <a:t> </a:t>
                </a:r>
                <a14:m>
                  <m:oMath xmlns:m="http://schemas.openxmlformats.org/officeDocument/2006/math">
                    <m:r>
                      <a:rPr lang="en-GB" sz="22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sz="2200" i="1">
                        <a:latin typeface="Cambria Math" panose="02040503050406030204" pitchFamily="18" charset="0"/>
                      </a:rPr>
                      <m:t>𝑀𝑀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2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2200" b="1" dirty="0" smtClean="0"/>
                  <a:t>.</a:t>
                </a:r>
                <a:endParaRPr lang="hu-HU" sz="2200" b="1" dirty="0"/>
              </a:p>
              <a:p>
                <a:pPr marL="0" indent="0">
                  <a:buNone/>
                </a:pPr>
                <a:endParaRPr lang="hu-HU" sz="2400" b="1" dirty="0"/>
              </a:p>
              <a:p>
                <a:pPr marL="0" indent="0">
                  <a:buNone/>
                </a:pPr>
                <a:endParaRPr lang="en-GB" sz="2200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7801" y="1118393"/>
                <a:ext cx="12014199" cy="5072063"/>
              </a:xfrm>
              <a:blipFill rotWithShape="0">
                <a:blip r:embed="rId2"/>
                <a:stretch>
                  <a:fillRect l="-660" t="-1442" r="-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148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 smtClean="0"/>
              <a:t>Calculate the joint de</a:t>
            </a:r>
            <a:r>
              <a:rPr lang="hu-HU" dirty="0" smtClean="0"/>
              <a:t>c</a:t>
            </a:r>
            <a:r>
              <a:rPr lang="en-GB" dirty="0" smtClean="0"/>
              <a:t>r</a:t>
            </a:r>
            <a:r>
              <a:rPr lang="hu-HU" dirty="0" smtClean="0"/>
              <a:t>e</a:t>
            </a:r>
            <a:r>
              <a:rPr lang="en-GB" dirty="0" err="1" smtClean="0"/>
              <a:t>asing</a:t>
            </a:r>
            <a:r>
              <a:rPr lang="en-GB" dirty="0" smtClean="0"/>
              <a:t> direction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6</a:t>
            </a:fld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6642100" y="1477963"/>
            <a:ext cx="52451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b="1" dirty="0" smtClean="0"/>
              <a:t>Method 2</a:t>
            </a:r>
          </a:p>
          <a:p>
            <a:r>
              <a:rPr lang="en-GB" sz="2400" dirty="0" smtClean="0"/>
              <a:t>Quadratic optimization pro</a:t>
            </a:r>
            <a:r>
              <a:rPr lang="hu-HU" sz="2400" dirty="0" err="1" smtClean="0"/>
              <a:t>blem</a:t>
            </a:r>
            <a:endParaRPr lang="en-GB" sz="2400" dirty="0" smtClean="0"/>
          </a:p>
          <a:p>
            <a:pPr algn="just"/>
            <a:r>
              <a:rPr lang="en-GB" sz="2400" dirty="0" smtClean="0"/>
              <a:t>The number of the variables are equal to the number of the time series of the original problem</a:t>
            </a:r>
          </a:p>
          <a:p>
            <a:pPr algn="just"/>
            <a:r>
              <a:rPr lang="en-GB" sz="2400" dirty="0" smtClean="0"/>
              <a:t>It f</a:t>
            </a:r>
            <a:r>
              <a:rPr lang="hu-HU" sz="2400" dirty="0"/>
              <a:t>i</a:t>
            </a:r>
            <a:r>
              <a:rPr lang="en-GB" sz="2400" dirty="0" err="1" smtClean="0"/>
              <a:t>nds</a:t>
            </a:r>
            <a:r>
              <a:rPr lang="en-GB" sz="2400" dirty="0" smtClean="0"/>
              <a:t> a special joint decreasing direction</a:t>
            </a:r>
          </a:p>
          <a:p>
            <a:r>
              <a:rPr lang="en-GB" sz="2400" dirty="0" smtClean="0"/>
              <a:t>Seems to </a:t>
            </a:r>
            <a:r>
              <a:rPr lang="hu-HU" sz="2400" dirty="0" smtClean="0"/>
              <a:t>be </a:t>
            </a:r>
            <a:r>
              <a:rPr lang="en-GB" sz="2400" dirty="0" smtClean="0"/>
              <a:t>faster than method 1 </a:t>
            </a:r>
          </a:p>
          <a:p>
            <a:pPr algn="just"/>
            <a:r>
              <a:rPr lang="en-GB" sz="2400" dirty="0" smtClean="0"/>
              <a:t>Not so flexible, hard to give extra conditions to </a:t>
            </a:r>
            <a:r>
              <a:rPr lang="hu-HU" sz="2400" dirty="0" smtClean="0"/>
              <a:t>t</a:t>
            </a:r>
            <a:r>
              <a:rPr lang="en-GB" sz="2400" dirty="0" smtClean="0"/>
              <a:t>he process</a:t>
            </a:r>
            <a:endParaRPr lang="en-GB" sz="2400" dirty="0"/>
          </a:p>
        </p:txBody>
      </p:sp>
      <p:sp>
        <p:nvSpPr>
          <p:cNvPr id="7" name="Tartalom helye 5"/>
          <p:cNvSpPr txBox="1">
            <a:spLocks/>
          </p:cNvSpPr>
          <p:nvPr/>
        </p:nvSpPr>
        <p:spPr>
          <a:xfrm>
            <a:off x="101600" y="1477963"/>
            <a:ext cx="58039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 smtClean="0"/>
              <a:t>Method 1</a:t>
            </a:r>
          </a:p>
          <a:p>
            <a:r>
              <a:rPr lang="en-GB" sz="2400" dirty="0" smtClean="0"/>
              <a:t>Linear optimization pro</a:t>
            </a:r>
            <a:r>
              <a:rPr lang="hu-HU" sz="2400" dirty="0" err="1" smtClean="0"/>
              <a:t>blem</a:t>
            </a:r>
            <a:endParaRPr lang="en-GB" sz="2400" dirty="0" smtClean="0"/>
          </a:p>
          <a:p>
            <a:pPr algn="just"/>
            <a:r>
              <a:rPr lang="en-GB" sz="2400" dirty="0" smtClean="0"/>
              <a:t>The number of the variables are equal to  the number of the variables of the original problem</a:t>
            </a:r>
          </a:p>
          <a:p>
            <a:pPr algn="just"/>
            <a:r>
              <a:rPr lang="en-GB" sz="2400" dirty="0" smtClean="0"/>
              <a:t>All the joint decreasing directions are optimal solution</a:t>
            </a:r>
            <a:r>
              <a:rPr lang="hu-HU" sz="2400" dirty="0" smtClean="0"/>
              <a:t>s</a:t>
            </a:r>
            <a:r>
              <a:rPr lang="en-GB" sz="2400" dirty="0" smtClean="0"/>
              <a:t> of the problem</a:t>
            </a:r>
          </a:p>
          <a:p>
            <a:pPr algn="just"/>
            <a:r>
              <a:rPr lang="en-GB" sz="2400" dirty="0" smtClean="0"/>
              <a:t>Flexible</a:t>
            </a:r>
            <a:r>
              <a:rPr lang="hu-HU" sz="2400" dirty="0" smtClean="0"/>
              <a:t>,</a:t>
            </a:r>
            <a:r>
              <a:rPr lang="en-GB" sz="2400" dirty="0" smtClean="0"/>
              <a:t> but the result depend</a:t>
            </a:r>
            <a:r>
              <a:rPr lang="hu-HU" sz="2400" dirty="0" smtClean="0"/>
              <a:t>s</a:t>
            </a:r>
            <a:r>
              <a:rPr lang="en-GB" sz="2400" dirty="0" smtClean="0"/>
              <a:t> on the optimization process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5726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hu-HU" dirty="0" smtClean="0"/>
              <a:t>The </a:t>
            </a:r>
            <a:r>
              <a:rPr lang="en-GB" dirty="0" smtClean="0"/>
              <a:t>algorithm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rtalom helye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30857346"/>
                  </p:ext>
                </p:extLst>
              </p:nvPr>
            </p:nvGraphicFramePr>
            <p:xfrm>
              <a:off x="139700" y="863600"/>
              <a:ext cx="11785600" cy="523239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5" name="Tartalom helye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30857346"/>
                  </p:ext>
                </p:extLst>
              </p:nvPr>
            </p:nvGraphicFramePr>
            <p:xfrm>
              <a:off x="139700" y="863600"/>
              <a:ext cx="11785600" cy="523239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7</a:t>
            </a:fld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Lekerekített téglalap 16"/>
              <p:cNvSpPr/>
              <p:nvPr/>
            </p:nvSpPr>
            <p:spPr>
              <a:xfrm>
                <a:off x="5727700" y="1066007"/>
                <a:ext cx="2108200" cy="140176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7" name="Lekerekített téglalap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700" y="1066007"/>
                <a:ext cx="2108200" cy="1401761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elé nyíl 17"/>
          <p:cNvSpPr/>
          <p:nvPr/>
        </p:nvSpPr>
        <p:spPr>
          <a:xfrm flipV="1">
            <a:off x="6534149" y="2587624"/>
            <a:ext cx="496237" cy="3937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ctr"/>
            <a:endParaRPr lang="en-GB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6591716" y="2550367"/>
            <a:ext cx="124418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700" dirty="0"/>
              <a:t>n</a:t>
            </a:r>
            <a:r>
              <a:rPr lang="hu-HU" sz="1700" dirty="0" smtClean="0"/>
              <a:t>o</a:t>
            </a:r>
            <a:endParaRPr lang="en-GB" sz="1700" dirty="0"/>
          </a:p>
        </p:txBody>
      </p:sp>
      <p:grpSp>
        <p:nvGrpSpPr>
          <p:cNvPr id="43" name="Csoportba foglalás 42"/>
          <p:cNvGrpSpPr/>
          <p:nvPr/>
        </p:nvGrpSpPr>
        <p:grpSpPr>
          <a:xfrm>
            <a:off x="466363" y="1199034"/>
            <a:ext cx="5382925" cy="1976609"/>
            <a:chOff x="466363" y="1199034"/>
            <a:chExt cx="5382925" cy="1976609"/>
          </a:xfrm>
        </p:grpSpPr>
        <p:cxnSp>
          <p:nvCxnSpPr>
            <p:cNvPr id="24" name="Szögletes összekötő 23"/>
            <p:cNvCxnSpPr/>
            <p:nvPr/>
          </p:nvCxnSpPr>
          <p:spPr>
            <a:xfrm rot="10800000" flipV="1">
              <a:off x="1045617" y="1764616"/>
              <a:ext cx="4693847" cy="1411027"/>
            </a:xfrm>
            <a:prstGeom prst="bentConnector3">
              <a:avLst>
                <a:gd name="adj1" fmla="val 99820"/>
              </a:avLst>
            </a:prstGeom>
            <a:ln w="104775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Szövegdoboz 34"/>
                <p:cNvSpPr txBox="1"/>
                <p:nvPr/>
              </p:nvSpPr>
              <p:spPr>
                <a:xfrm>
                  <a:off x="466363" y="1199034"/>
                  <a:ext cx="5382925" cy="5134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u-HU" sz="24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p>
                        </m:sSubSup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sSubSup>
                          <m:sSubSup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  <m: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hu-HU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hu-H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hu-H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sub>
                        </m:s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hu-H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+4</m:t>
                            </m:r>
                          </m:sub>
                        </m:s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5" name="Szövegdoboz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363" y="1199034"/>
                  <a:ext cx="5382925" cy="51341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8" name="Szögletes összekötő 37"/>
          <p:cNvCxnSpPr/>
          <p:nvPr/>
        </p:nvCxnSpPr>
        <p:spPr>
          <a:xfrm rot="5400000" flipH="1" flipV="1">
            <a:off x="8467811" y="3007472"/>
            <a:ext cx="251394" cy="3515382"/>
          </a:xfrm>
          <a:prstGeom prst="bentConnector3">
            <a:avLst>
              <a:gd name="adj1" fmla="val -278888"/>
            </a:avLst>
          </a:prstGeom>
          <a:ln w="127000">
            <a:solidFill>
              <a:schemeClr val="accent1">
                <a:lumMod val="40000"/>
                <a:lumOff val="6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25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 smtClean="0"/>
              <a:t>First test results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8</a:t>
            </a:fld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Szövegdoboz 7"/>
              <p:cNvSpPr txBox="1"/>
              <p:nvPr/>
            </p:nvSpPr>
            <p:spPr>
              <a:xfrm>
                <a:off x="7693356" y="1105467"/>
                <a:ext cx="4133850" cy="6395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The implementation made in Octave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 err="1" smtClean="0"/>
                  <a:t>Inp</a:t>
                </a:r>
                <a:r>
                  <a:rPr lang="hu-HU" sz="2400" dirty="0" smtClean="0"/>
                  <a:t>u</a:t>
                </a:r>
                <a:r>
                  <a:rPr lang="en-GB" sz="2400" dirty="0" smtClean="0"/>
                  <a:t>t: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Hungarian GDP at current prices without methodological revisions and its main sectors (12) </a:t>
                </a:r>
                <a:br>
                  <a:rPr lang="en-GB" sz="2400" dirty="0" smtClean="0"/>
                </a:br>
                <a:r>
                  <a:rPr lang="en-GB" sz="2400" dirty="0" smtClean="0"/>
                  <a:t>2014 - 2017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GB" sz="24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b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The original Denton method</a:t>
                </a:r>
                <a:r>
                  <a:rPr lang="hu-HU" sz="2400" dirty="0" smtClean="0"/>
                  <a:t> </a:t>
                </a:r>
                <a:r>
                  <a:rPr lang="hu-HU" sz="2400" dirty="0" err="1" smtClean="0"/>
                  <a:t>was</a:t>
                </a:r>
                <a:r>
                  <a:rPr lang="en-GB" sz="2400" dirty="0" smtClean="0"/>
                  <a:t> </a:t>
                </a:r>
                <a:r>
                  <a:rPr lang="en-GB" sz="2400" dirty="0" err="1" smtClean="0"/>
                  <a:t>im</a:t>
                </a:r>
                <a:r>
                  <a:rPr lang="hu-HU" sz="2400" dirty="0" smtClean="0"/>
                  <a:t>p</a:t>
                </a:r>
                <a:r>
                  <a:rPr lang="en-GB" sz="2400" dirty="0" err="1" smtClean="0"/>
                  <a:t>lem</a:t>
                </a:r>
                <a:r>
                  <a:rPr lang="hu-HU" sz="2400" dirty="0" smtClean="0"/>
                  <a:t>en</a:t>
                </a:r>
                <a:r>
                  <a:rPr lang="en-GB" sz="2400" dirty="0" smtClean="0"/>
                  <a:t>ted by Enrique </a:t>
                </a:r>
                <a:r>
                  <a:rPr lang="en-GB" sz="2400" dirty="0"/>
                  <a:t>M. </a:t>
                </a:r>
                <a:r>
                  <a:rPr lang="en-GB" sz="2400" dirty="0" err="1" smtClean="0"/>
                  <a:t>Quilis</a:t>
                </a:r>
                <a:r>
                  <a:rPr lang="en-GB" sz="2400" dirty="0" smtClean="0"/>
                  <a:t> in </a:t>
                </a:r>
                <a:r>
                  <a:rPr lang="en-GB" sz="2400" dirty="0" err="1" smtClean="0"/>
                  <a:t>Matlab</a:t>
                </a:r>
                <a:r>
                  <a:rPr lang="en-GB" sz="2400" dirty="0" smtClean="0"/>
                  <a:t> but it also works in Octave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hu-HU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hu-HU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hu-HU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</p:txBody>
          </p:sp>
        </mc:Choice>
        <mc:Fallback>
          <p:sp>
            <p:nvSpPr>
              <p:cNvPr id="8" name="Szövegdoboz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356" y="1105467"/>
                <a:ext cx="4133850" cy="6395662"/>
              </a:xfrm>
              <a:prstGeom prst="rect">
                <a:avLst/>
              </a:prstGeom>
              <a:blipFill rotWithShape="0">
                <a:blip r:embed="rId2"/>
                <a:stretch>
                  <a:fillRect l="-1917" t="-762" r="-33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5467"/>
            <a:ext cx="7564543" cy="494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982638"/>
            <a:ext cx="10515600" cy="2456597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Input : 3 random AR(1) process</a:t>
            </a:r>
            <a:r>
              <a:rPr lang="hu-HU" dirty="0" smtClean="0"/>
              <a:t>es</a:t>
            </a:r>
            <a:r>
              <a:rPr lang="en-GB" dirty="0" smtClean="0"/>
              <a:t> and their sum. </a:t>
            </a:r>
          </a:p>
          <a:p>
            <a:r>
              <a:rPr lang="en-GB" dirty="0" smtClean="0"/>
              <a:t>At Run 0 reconciliation was made b</a:t>
            </a:r>
            <a:r>
              <a:rPr lang="hu-HU" dirty="0" smtClean="0"/>
              <a:t>y</a:t>
            </a:r>
            <a:r>
              <a:rPr lang="en-GB" dirty="0" smtClean="0"/>
              <a:t> Original Multivariate Denton method in 5 years data</a:t>
            </a:r>
            <a:r>
              <a:rPr lang="hu-HU" dirty="0" smtClean="0"/>
              <a:t>.</a:t>
            </a:r>
            <a:endParaRPr lang="en-GB" dirty="0" smtClean="0"/>
          </a:p>
          <a:p>
            <a:r>
              <a:rPr lang="en-GB" dirty="0" smtClean="0"/>
              <a:t>Every other runs </a:t>
            </a:r>
            <a:r>
              <a:rPr lang="hu-HU" dirty="0" err="1" smtClean="0"/>
              <a:t>were</a:t>
            </a:r>
            <a:r>
              <a:rPr lang="hu-HU" dirty="0" smtClean="0"/>
              <a:t> </a:t>
            </a:r>
            <a:r>
              <a:rPr lang="en-GB" dirty="0" smtClean="0"/>
              <a:t>made by original and</a:t>
            </a:r>
            <a:r>
              <a:rPr lang="hu-HU" dirty="0" smtClean="0"/>
              <a:t> </a:t>
            </a:r>
            <a:r>
              <a:rPr lang="en-GB" dirty="0" err="1" smtClean="0"/>
              <a:t>Multiobjective</a:t>
            </a:r>
            <a:r>
              <a:rPr lang="en-GB" dirty="0" smtClean="0"/>
              <a:t> Multivariate Denton method with one extra yea</a:t>
            </a:r>
            <a:r>
              <a:rPr lang="hu-HU" dirty="0" smtClean="0"/>
              <a:t>r.</a:t>
            </a:r>
            <a:endParaRPr lang="en-GB" dirty="0" smtClean="0"/>
          </a:p>
          <a:p>
            <a:r>
              <a:rPr lang="hu-HU" dirty="0" smtClean="0"/>
              <a:t>T</a:t>
            </a:r>
            <a:r>
              <a:rPr lang="en-GB" dirty="0" smtClean="0"/>
              <a:t>he RMSE of the revisions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been</a:t>
            </a:r>
            <a:r>
              <a:rPr lang="hu-HU" dirty="0" smtClean="0"/>
              <a:t> </a:t>
            </a:r>
            <a:r>
              <a:rPr lang="hu-HU" dirty="0" err="1" smtClean="0"/>
              <a:t>calculated</a:t>
            </a:r>
            <a:r>
              <a:rPr lang="hu-HU" dirty="0" smtClean="0"/>
              <a:t>.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 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9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89" y="3571313"/>
            <a:ext cx="10503411" cy="244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 smtClean="0"/>
              <a:t>First test </a:t>
            </a:r>
            <a:r>
              <a:rPr lang="en-GB" dirty="0" smtClean="0"/>
              <a:t>results</a:t>
            </a:r>
            <a:r>
              <a:rPr lang="hu-HU" dirty="0" smtClean="0"/>
              <a:t> (2)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90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FDB48AD5866D645BB0EE4F460BF82F1" ma:contentTypeVersion="0" ma:contentTypeDescription="Új dokumentum létrehozása." ma:contentTypeScope="" ma:versionID="8a3f37dd5261c935f772846763d945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047bb06e0a2f553563b46466d8dd5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AB8B7B-805B-4959-9C36-397AABFB20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2A80D48-2377-4F80-9511-B718F6BDB429}">
  <ds:schemaRefs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F19DC6E-76E8-47E8-A11A-620C1CF637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3990</TotalTime>
  <Words>341</Words>
  <Application>Microsoft Office PowerPoint</Application>
  <PresentationFormat>Szélesvásznú</PresentationFormat>
  <Paragraphs>138</Paragraphs>
  <Slides>11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Myriad </vt:lpstr>
      <vt:lpstr>Office-téma</vt:lpstr>
      <vt:lpstr>PowerPoint bemutató</vt:lpstr>
      <vt:lpstr>Benchmarking problems </vt:lpstr>
      <vt:lpstr>Uni- and multivariate Denton problem </vt:lpstr>
      <vt:lpstr>Multiobjective approach of the Multivariate Denton problem</vt:lpstr>
      <vt:lpstr>Concept of the Multiobjective optimization</vt:lpstr>
      <vt:lpstr>Calculate the joint decreasing direction</vt:lpstr>
      <vt:lpstr>The algorithm</vt:lpstr>
      <vt:lpstr>First test results</vt:lpstr>
      <vt:lpstr>First test results (2)</vt:lpstr>
      <vt:lpstr>Future research and developments</vt:lpstr>
      <vt:lpstr>PowerPoint bemutató</vt:lpstr>
    </vt:vector>
  </TitlesOfParts>
  <Company>KSH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Simonné Horváth Gabriella</dc:creator>
  <cp:lastModifiedBy>Gábor Lovics</cp:lastModifiedBy>
  <cp:revision>98</cp:revision>
  <dcterms:created xsi:type="dcterms:W3CDTF">2017-03-01T09:38:02Z</dcterms:created>
  <dcterms:modified xsi:type="dcterms:W3CDTF">2019-03-13T08:01:39Z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0x0101000FDB48AD5866D645BB0EE4F460BF82F1</vt:lpwstr>
  </property>
</Properties>
</file>