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  <p:sldMasterId id="2147483713" r:id="rId2"/>
    <p:sldMasterId id="2147483725" r:id="rId3"/>
    <p:sldMasterId id="2147483737" r:id="rId4"/>
  </p:sldMasterIdLst>
  <p:notesMasterIdLst>
    <p:notesMasterId r:id="rId15"/>
  </p:notesMasterIdLst>
  <p:sldIdLst>
    <p:sldId id="266" r:id="rId5"/>
    <p:sldId id="270" r:id="rId6"/>
    <p:sldId id="268" r:id="rId7"/>
    <p:sldId id="281" r:id="rId8"/>
    <p:sldId id="269" r:id="rId9"/>
    <p:sldId id="272" r:id="rId10"/>
    <p:sldId id="274" r:id="rId11"/>
    <p:sldId id="275" r:id="rId12"/>
    <p:sldId id="276" r:id="rId13"/>
    <p:sldId id="279" r:id="rId14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7C80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9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496E05-D1F9-4DBE-9A20-A597058F32D1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79ED3DC-8F82-4900-8F21-82F5CDD1C0C8}">
      <dgm:prSet phldrT="[Texte]"/>
      <dgm:spPr/>
      <dgm:t>
        <a:bodyPr/>
        <a:lstStyle/>
        <a:p>
          <a:r>
            <a:rPr lang="fr-FR" b="1" dirty="0" err="1" smtClean="0"/>
            <a:t>Legal</a:t>
          </a:r>
          <a:r>
            <a:rPr lang="fr-FR" b="1" dirty="0" smtClean="0"/>
            <a:t> </a:t>
          </a:r>
          <a:r>
            <a:rPr lang="fr-FR" b="1" dirty="0" err="1" smtClean="0"/>
            <a:t>Units</a:t>
          </a:r>
          <a:r>
            <a:rPr lang="fr-FR" b="1" dirty="0" smtClean="0"/>
            <a:t> (</a:t>
          </a:r>
          <a:r>
            <a:rPr lang="fr-FR" b="1" dirty="0" err="1" smtClean="0"/>
            <a:t>LEUs</a:t>
          </a:r>
          <a:r>
            <a:rPr lang="fr-FR" dirty="0" smtClean="0"/>
            <a:t>)</a:t>
          </a:r>
          <a:endParaRPr lang="fr-FR" dirty="0"/>
        </a:p>
      </dgm:t>
    </dgm:pt>
    <dgm:pt modelId="{4D10C63A-3E85-4CC0-BC90-031BDA3E0DE8}" type="parTrans" cxnId="{B84679A4-F12D-4FA0-B910-536FF101F593}">
      <dgm:prSet/>
      <dgm:spPr/>
      <dgm:t>
        <a:bodyPr/>
        <a:lstStyle/>
        <a:p>
          <a:endParaRPr lang="fr-FR"/>
        </a:p>
      </dgm:t>
    </dgm:pt>
    <dgm:pt modelId="{34B98334-495A-4689-8790-630A45B29E9D}" type="sibTrans" cxnId="{B84679A4-F12D-4FA0-B910-536FF101F593}">
      <dgm:prSet/>
      <dgm:spPr/>
      <dgm:t>
        <a:bodyPr/>
        <a:lstStyle/>
        <a:p>
          <a:endParaRPr lang="fr-FR"/>
        </a:p>
      </dgm:t>
    </dgm:pt>
    <dgm:pt modelId="{EA420294-2F00-405C-B935-86842EA926FA}">
      <dgm:prSet phldrT="[Texte]"/>
      <dgm:spPr/>
      <dgm:t>
        <a:bodyPr/>
        <a:lstStyle/>
        <a:p>
          <a:r>
            <a:rPr lang="fr-FR" b="1" dirty="0" smtClean="0"/>
            <a:t>Groups (</a:t>
          </a:r>
          <a:r>
            <a:rPr lang="fr-FR" b="1" dirty="0" err="1" smtClean="0"/>
            <a:t>GEGs</a:t>
          </a:r>
          <a:r>
            <a:rPr lang="fr-FR" b="1" dirty="0" smtClean="0"/>
            <a:t>)</a:t>
          </a:r>
          <a:endParaRPr lang="fr-FR" b="1" dirty="0"/>
        </a:p>
      </dgm:t>
    </dgm:pt>
    <dgm:pt modelId="{4F9F5CFA-7218-42D5-9AF1-BFFA0387B932}" type="parTrans" cxnId="{22AC5300-41D2-4A16-992A-93DB079EBDBE}">
      <dgm:prSet/>
      <dgm:spPr/>
      <dgm:t>
        <a:bodyPr/>
        <a:lstStyle/>
        <a:p>
          <a:endParaRPr lang="fr-FR"/>
        </a:p>
      </dgm:t>
    </dgm:pt>
    <dgm:pt modelId="{EC21BEC4-703C-46E2-B487-5F3249F6E4A9}" type="sibTrans" cxnId="{22AC5300-41D2-4A16-992A-93DB079EBDBE}">
      <dgm:prSet/>
      <dgm:spPr/>
      <dgm:t>
        <a:bodyPr/>
        <a:lstStyle/>
        <a:p>
          <a:endParaRPr lang="fr-FR"/>
        </a:p>
      </dgm:t>
    </dgm:pt>
    <dgm:pt modelId="{66A09812-1F94-4A2A-9163-F2570B97D5A3}">
      <dgm:prSet phldrT="[Texte]"/>
      <dgm:spPr/>
      <dgm:t>
        <a:bodyPr/>
        <a:lstStyle/>
        <a:p>
          <a:r>
            <a:rPr lang="fr-FR" b="1" dirty="0" smtClean="0"/>
            <a:t>French SBR network</a:t>
          </a:r>
          <a:endParaRPr lang="fr-FR" b="1" dirty="0"/>
        </a:p>
      </dgm:t>
    </dgm:pt>
    <dgm:pt modelId="{C58B1F0C-F90B-43FE-9AAE-501AF96EEBB1}" type="parTrans" cxnId="{E4A93B35-044D-44D7-A2FD-54AC355D3178}">
      <dgm:prSet/>
      <dgm:spPr/>
      <dgm:t>
        <a:bodyPr/>
        <a:lstStyle/>
        <a:p>
          <a:endParaRPr lang="fr-FR"/>
        </a:p>
      </dgm:t>
    </dgm:pt>
    <dgm:pt modelId="{B62BCB80-CE97-495B-AA69-75A005260C57}" type="sibTrans" cxnId="{E4A93B35-044D-44D7-A2FD-54AC355D3178}">
      <dgm:prSet/>
      <dgm:spPr/>
      <dgm:t>
        <a:bodyPr/>
        <a:lstStyle/>
        <a:p>
          <a:endParaRPr lang="fr-FR"/>
        </a:p>
      </dgm:t>
    </dgm:pt>
    <dgm:pt modelId="{2AE0ED8D-078C-4247-83BD-E9CB05E670A1}">
      <dgm:prSet phldrT="[Texte]"/>
      <dgm:spPr/>
      <dgm:t>
        <a:bodyPr/>
        <a:lstStyle/>
        <a:p>
          <a:r>
            <a:rPr lang="fr-FR" b="1" dirty="0" err="1" smtClean="0"/>
            <a:t>Enterprises</a:t>
          </a:r>
          <a:r>
            <a:rPr lang="fr-FR" b="1" dirty="0" smtClean="0"/>
            <a:t> (ENTs)</a:t>
          </a:r>
          <a:endParaRPr lang="fr-FR" b="1" dirty="0"/>
        </a:p>
      </dgm:t>
    </dgm:pt>
    <dgm:pt modelId="{C8B47C03-CBB7-429E-AAD4-60B1943F5EFB}" type="parTrans" cxnId="{3B3CA732-7B1A-4D8D-8715-FDBF24C659E5}">
      <dgm:prSet/>
      <dgm:spPr/>
      <dgm:t>
        <a:bodyPr/>
        <a:lstStyle/>
        <a:p>
          <a:endParaRPr lang="fr-FR"/>
        </a:p>
      </dgm:t>
    </dgm:pt>
    <dgm:pt modelId="{24D64E2A-0089-4383-92D2-FC20D8D15B5E}" type="sibTrans" cxnId="{3B3CA732-7B1A-4D8D-8715-FDBF24C659E5}">
      <dgm:prSet/>
      <dgm:spPr/>
      <dgm:t>
        <a:bodyPr/>
        <a:lstStyle/>
        <a:p>
          <a:endParaRPr lang="fr-FR"/>
        </a:p>
      </dgm:t>
    </dgm:pt>
    <dgm:pt modelId="{D58AEDE6-01D2-468A-A05F-3E425E03941F}" type="pres">
      <dgm:prSet presAssocID="{26496E05-D1F9-4DBE-9A20-A597058F32D1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7D86069-F1CE-414C-B985-113960BB972E}" type="pres">
      <dgm:prSet presAssocID="{26496E05-D1F9-4DBE-9A20-A597058F32D1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1EE9CD-B6A9-4E46-A3EC-663C14BF03FF}" type="pres">
      <dgm:prSet presAssocID="{26496E05-D1F9-4DBE-9A20-A597058F32D1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0FA8C0-3519-49D3-9936-C8C31E8D4AB5}" type="pres">
      <dgm:prSet presAssocID="{26496E05-D1F9-4DBE-9A20-A597058F32D1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0FFD3C5-41B2-4056-908E-C74F4EFA8E57}" type="pres">
      <dgm:prSet presAssocID="{26496E05-D1F9-4DBE-9A20-A597058F32D1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84679A4-F12D-4FA0-B910-536FF101F593}" srcId="{26496E05-D1F9-4DBE-9A20-A597058F32D1}" destId="{579ED3DC-8F82-4900-8F21-82F5CDD1C0C8}" srcOrd="0" destOrd="0" parTransId="{4D10C63A-3E85-4CC0-BC90-031BDA3E0DE8}" sibTransId="{34B98334-495A-4689-8790-630A45B29E9D}"/>
    <dgm:cxn modelId="{D41EAE3A-6BC3-4EDD-8E4D-201D9480FFFB}" type="presOf" srcId="{2AE0ED8D-078C-4247-83BD-E9CB05E670A1}" destId="{A0FFD3C5-41B2-4056-908E-C74F4EFA8E57}" srcOrd="0" destOrd="0" presId="urn:microsoft.com/office/officeart/2005/8/layout/pyramid4"/>
    <dgm:cxn modelId="{3B3CA732-7B1A-4D8D-8715-FDBF24C659E5}" srcId="{26496E05-D1F9-4DBE-9A20-A597058F32D1}" destId="{2AE0ED8D-078C-4247-83BD-E9CB05E670A1}" srcOrd="3" destOrd="0" parTransId="{C8B47C03-CBB7-429E-AAD4-60B1943F5EFB}" sibTransId="{24D64E2A-0089-4383-92D2-FC20D8D15B5E}"/>
    <dgm:cxn modelId="{22AC5300-41D2-4A16-992A-93DB079EBDBE}" srcId="{26496E05-D1F9-4DBE-9A20-A597058F32D1}" destId="{EA420294-2F00-405C-B935-86842EA926FA}" srcOrd="1" destOrd="0" parTransId="{4F9F5CFA-7218-42D5-9AF1-BFFA0387B932}" sibTransId="{EC21BEC4-703C-46E2-B487-5F3249F6E4A9}"/>
    <dgm:cxn modelId="{E4A93B35-044D-44D7-A2FD-54AC355D3178}" srcId="{26496E05-D1F9-4DBE-9A20-A597058F32D1}" destId="{66A09812-1F94-4A2A-9163-F2570B97D5A3}" srcOrd="2" destOrd="0" parTransId="{C58B1F0C-F90B-43FE-9AAE-501AF96EEBB1}" sibTransId="{B62BCB80-CE97-495B-AA69-75A005260C57}"/>
    <dgm:cxn modelId="{294DEE02-63D7-41EA-BEDF-5309D4B9C960}" type="presOf" srcId="{66A09812-1F94-4A2A-9163-F2570B97D5A3}" destId="{870FA8C0-3519-49D3-9936-C8C31E8D4AB5}" srcOrd="0" destOrd="0" presId="urn:microsoft.com/office/officeart/2005/8/layout/pyramid4"/>
    <dgm:cxn modelId="{D99961AA-1116-432C-BBDA-7B58644DEEE8}" type="presOf" srcId="{26496E05-D1F9-4DBE-9A20-A597058F32D1}" destId="{D58AEDE6-01D2-468A-A05F-3E425E03941F}" srcOrd="0" destOrd="0" presId="urn:microsoft.com/office/officeart/2005/8/layout/pyramid4"/>
    <dgm:cxn modelId="{9E6AB821-CBDE-4220-AD39-3DD63E317E4B}" type="presOf" srcId="{EA420294-2F00-405C-B935-86842EA926FA}" destId="{3B1EE9CD-B6A9-4E46-A3EC-663C14BF03FF}" srcOrd="0" destOrd="0" presId="urn:microsoft.com/office/officeart/2005/8/layout/pyramid4"/>
    <dgm:cxn modelId="{3C6A2015-C9E6-4597-9A44-3ED5E5FAAE4E}" type="presOf" srcId="{579ED3DC-8F82-4900-8F21-82F5CDD1C0C8}" destId="{27D86069-F1CE-414C-B985-113960BB972E}" srcOrd="0" destOrd="0" presId="urn:microsoft.com/office/officeart/2005/8/layout/pyramid4"/>
    <dgm:cxn modelId="{D23BB630-F955-4583-B733-AC12582F2848}" type="presParOf" srcId="{D58AEDE6-01D2-468A-A05F-3E425E03941F}" destId="{27D86069-F1CE-414C-B985-113960BB972E}" srcOrd="0" destOrd="0" presId="urn:microsoft.com/office/officeart/2005/8/layout/pyramid4"/>
    <dgm:cxn modelId="{AA87D0DD-2579-4013-90C9-1668B74BCD17}" type="presParOf" srcId="{D58AEDE6-01D2-468A-A05F-3E425E03941F}" destId="{3B1EE9CD-B6A9-4E46-A3EC-663C14BF03FF}" srcOrd="1" destOrd="0" presId="urn:microsoft.com/office/officeart/2005/8/layout/pyramid4"/>
    <dgm:cxn modelId="{9EC0F127-0283-498A-ACAB-F2406BC62552}" type="presParOf" srcId="{D58AEDE6-01D2-468A-A05F-3E425E03941F}" destId="{870FA8C0-3519-49D3-9936-C8C31E8D4AB5}" srcOrd="2" destOrd="0" presId="urn:microsoft.com/office/officeart/2005/8/layout/pyramid4"/>
    <dgm:cxn modelId="{30F03E1A-A24B-4CF0-9C0C-D2857AE6C056}" type="presParOf" srcId="{D58AEDE6-01D2-468A-A05F-3E425E03941F}" destId="{A0FFD3C5-41B2-4056-908E-C74F4EFA8E57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496E05-D1F9-4DBE-9A20-A597058F32D1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79ED3DC-8F82-4900-8F21-82F5CDD1C0C8}">
      <dgm:prSet phldrT="[Texte]"/>
      <dgm:spPr>
        <a:solidFill>
          <a:srgbClr val="FF99FF"/>
        </a:solidFill>
      </dgm:spPr>
      <dgm:t>
        <a:bodyPr/>
        <a:lstStyle/>
        <a:p>
          <a:r>
            <a:rPr lang="fr-FR" b="1" dirty="0" err="1" smtClean="0"/>
            <a:t>Legal</a:t>
          </a:r>
          <a:r>
            <a:rPr lang="fr-FR" b="1" dirty="0" smtClean="0"/>
            <a:t> </a:t>
          </a:r>
          <a:r>
            <a:rPr lang="fr-FR" b="1" dirty="0" err="1" smtClean="0"/>
            <a:t>Units</a:t>
          </a:r>
          <a:r>
            <a:rPr lang="fr-FR" b="1" dirty="0" smtClean="0"/>
            <a:t> (</a:t>
          </a:r>
          <a:r>
            <a:rPr lang="fr-FR" b="1" dirty="0" err="1" smtClean="0"/>
            <a:t>LEUs</a:t>
          </a:r>
          <a:r>
            <a:rPr lang="fr-FR" b="1" dirty="0" smtClean="0"/>
            <a:t>)</a:t>
          </a:r>
          <a:endParaRPr lang="fr-FR" b="1" dirty="0"/>
        </a:p>
      </dgm:t>
    </dgm:pt>
    <dgm:pt modelId="{4D10C63A-3E85-4CC0-BC90-031BDA3E0DE8}" type="parTrans" cxnId="{B84679A4-F12D-4FA0-B910-536FF101F593}">
      <dgm:prSet/>
      <dgm:spPr/>
      <dgm:t>
        <a:bodyPr/>
        <a:lstStyle/>
        <a:p>
          <a:endParaRPr lang="fr-FR"/>
        </a:p>
      </dgm:t>
    </dgm:pt>
    <dgm:pt modelId="{34B98334-495A-4689-8790-630A45B29E9D}" type="sibTrans" cxnId="{B84679A4-F12D-4FA0-B910-536FF101F593}">
      <dgm:prSet/>
      <dgm:spPr/>
      <dgm:t>
        <a:bodyPr/>
        <a:lstStyle/>
        <a:p>
          <a:endParaRPr lang="fr-FR"/>
        </a:p>
      </dgm:t>
    </dgm:pt>
    <dgm:pt modelId="{EA420294-2F00-405C-B935-86842EA926FA}">
      <dgm:prSet phldrT="[Texte]"/>
      <dgm:spPr>
        <a:solidFill>
          <a:srgbClr val="FF99FF"/>
        </a:solidFill>
      </dgm:spPr>
      <dgm:t>
        <a:bodyPr/>
        <a:lstStyle/>
        <a:p>
          <a:r>
            <a:rPr lang="fr-FR" b="1" dirty="0" smtClean="0"/>
            <a:t>Groups (</a:t>
          </a:r>
          <a:r>
            <a:rPr lang="fr-FR" b="1" dirty="0" err="1" smtClean="0"/>
            <a:t>GEGs</a:t>
          </a:r>
          <a:r>
            <a:rPr lang="fr-FR" b="1" dirty="0" smtClean="0"/>
            <a:t>)</a:t>
          </a:r>
          <a:endParaRPr lang="fr-FR" b="1" dirty="0"/>
        </a:p>
      </dgm:t>
    </dgm:pt>
    <dgm:pt modelId="{4F9F5CFA-7218-42D5-9AF1-BFFA0387B932}" type="parTrans" cxnId="{22AC5300-41D2-4A16-992A-93DB079EBDBE}">
      <dgm:prSet/>
      <dgm:spPr/>
      <dgm:t>
        <a:bodyPr/>
        <a:lstStyle/>
        <a:p>
          <a:endParaRPr lang="fr-FR"/>
        </a:p>
      </dgm:t>
    </dgm:pt>
    <dgm:pt modelId="{EC21BEC4-703C-46E2-B487-5F3249F6E4A9}" type="sibTrans" cxnId="{22AC5300-41D2-4A16-992A-93DB079EBDBE}">
      <dgm:prSet/>
      <dgm:spPr/>
      <dgm:t>
        <a:bodyPr/>
        <a:lstStyle/>
        <a:p>
          <a:endParaRPr lang="fr-FR"/>
        </a:p>
      </dgm:t>
    </dgm:pt>
    <dgm:pt modelId="{66A09812-1F94-4A2A-9163-F2570B97D5A3}">
      <dgm:prSet phldrT="[Texte]"/>
      <dgm:spPr>
        <a:solidFill>
          <a:srgbClr val="FF99FF"/>
        </a:solidFill>
      </dgm:spPr>
      <dgm:t>
        <a:bodyPr/>
        <a:lstStyle/>
        <a:p>
          <a:r>
            <a:rPr lang="fr-FR" b="1" dirty="0" smtClean="0"/>
            <a:t>EU SBR network</a:t>
          </a:r>
          <a:endParaRPr lang="fr-FR" b="1" dirty="0"/>
        </a:p>
      </dgm:t>
    </dgm:pt>
    <dgm:pt modelId="{C58B1F0C-F90B-43FE-9AAE-501AF96EEBB1}" type="parTrans" cxnId="{E4A93B35-044D-44D7-A2FD-54AC355D3178}">
      <dgm:prSet/>
      <dgm:spPr/>
      <dgm:t>
        <a:bodyPr/>
        <a:lstStyle/>
        <a:p>
          <a:endParaRPr lang="fr-FR"/>
        </a:p>
      </dgm:t>
    </dgm:pt>
    <dgm:pt modelId="{B62BCB80-CE97-495B-AA69-75A005260C57}" type="sibTrans" cxnId="{E4A93B35-044D-44D7-A2FD-54AC355D3178}">
      <dgm:prSet/>
      <dgm:spPr/>
      <dgm:t>
        <a:bodyPr/>
        <a:lstStyle/>
        <a:p>
          <a:endParaRPr lang="fr-FR"/>
        </a:p>
      </dgm:t>
    </dgm:pt>
    <dgm:pt modelId="{2AE0ED8D-078C-4247-83BD-E9CB05E670A1}">
      <dgm:prSet phldrT="[Texte]"/>
      <dgm:spPr>
        <a:solidFill>
          <a:srgbClr val="FF99FF"/>
        </a:solidFill>
      </dgm:spPr>
      <dgm:t>
        <a:bodyPr/>
        <a:lstStyle/>
        <a:p>
          <a:r>
            <a:rPr lang="fr-FR" b="1" dirty="0" err="1" smtClean="0"/>
            <a:t>Enterprises</a:t>
          </a:r>
          <a:r>
            <a:rPr lang="fr-FR" b="1" dirty="0" smtClean="0"/>
            <a:t> (ENTs)</a:t>
          </a:r>
          <a:endParaRPr lang="fr-FR" b="1" dirty="0"/>
        </a:p>
      </dgm:t>
    </dgm:pt>
    <dgm:pt modelId="{C8B47C03-CBB7-429E-AAD4-60B1943F5EFB}" type="parTrans" cxnId="{3B3CA732-7B1A-4D8D-8715-FDBF24C659E5}">
      <dgm:prSet/>
      <dgm:spPr/>
      <dgm:t>
        <a:bodyPr/>
        <a:lstStyle/>
        <a:p>
          <a:endParaRPr lang="fr-FR"/>
        </a:p>
      </dgm:t>
    </dgm:pt>
    <dgm:pt modelId="{24D64E2A-0089-4383-92D2-FC20D8D15B5E}" type="sibTrans" cxnId="{3B3CA732-7B1A-4D8D-8715-FDBF24C659E5}">
      <dgm:prSet/>
      <dgm:spPr/>
      <dgm:t>
        <a:bodyPr/>
        <a:lstStyle/>
        <a:p>
          <a:endParaRPr lang="fr-FR"/>
        </a:p>
      </dgm:t>
    </dgm:pt>
    <dgm:pt modelId="{D58AEDE6-01D2-468A-A05F-3E425E03941F}" type="pres">
      <dgm:prSet presAssocID="{26496E05-D1F9-4DBE-9A20-A597058F32D1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7D86069-F1CE-414C-B985-113960BB972E}" type="pres">
      <dgm:prSet presAssocID="{26496E05-D1F9-4DBE-9A20-A597058F32D1}" presName="triangle1" presStyleLbl="node1" presStyleIdx="0" presStyleCnt="4" custLinFactNeighborX="-352" custLinFactNeighborY="-51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1EE9CD-B6A9-4E46-A3EC-663C14BF03FF}" type="pres">
      <dgm:prSet presAssocID="{26496E05-D1F9-4DBE-9A20-A597058F32D1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0FA8C0-3519-49D3-9936-C8C31E8D4AB5}" type="pres">
      <dgm:prSet presAssocID="{26496E05-D1F9-4DBE-9A20-A597058F32D1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0FFD3C5-41B2-4056-908E-C74F4EFA8E57}" type="pres">
      <dgm:prSet presAssocID="{26496E05-D1F9-4DBE-9A20-A597058F32D1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84679A4-F12D-4FA0-B910-536FF101F593}" srcId="{26496E05-D1F9-4DBE-9A20-A597058F32D1}" destId="{579ED3DC-8F82-4900-8F21-82F5CDD1C0C8}" srcOrd="0" destOrd="0" parTransId="{4D10C63A-3E85-4CC0-BC90-031BDA3E0DE8}" sibTransId="{34B98334-495A-4689-8790-630A45B29E9D}"/>
    <dgm:cxn modelId="{D41EAE3A-6BC3-4EDD-8E4D-201D9480FFFB}" type="presOf" srcId="{2AE0ED8D-078C-4247-83BD-E9CB05E670A1}" destId="{A0FFD3C5-41B2-4056-908E-C74F4EFA8E57}" srcOrd="0" destOrd="0" presId="urn:microsoft.com/office/officeart/2005/8/layout/pyramid4"/>
    <dgm:cxn modelId="{3B3CA732-7B1A-4D8D-8715-FDBF24C659E5}" srcId="{26496E05-D1F9-4DBE-9A20-A597058F32D1}" destId="{2AE0ED8D-078C-4247-83BD-E9CB05E670A1}" srcOrd="3" destOrd="0" parTransId="{C8B47C03-CBB7-429E-AAD4-60B1943F5EFB}" sibTransId="{24D64E2A-0089-4383-92D2-FC20D8D15B5E}"/>
    <dgm:cxn modelId="{22AC5300-41D2-4A16-992A-93DB079EBDBE}" srcId="{26496E05-D1F9-4DBE-9A20-A597058F32D1}" destId="{EA420294-2F00-405C-B935-86842EA926FA}" srcOrd="1" destOrd="0" parTransId="{4F9F5CFA-7218-42D5-9AF1-BFFA0387B932}" sibTransId="{EC21BEC4-703C-46E2-B487-5F3249F6E4A9}"/>
    <dgm:cxn modelId="{E4A93B35-044D-44D7-A2FD-54AC355D3178}" srcId="{26496E05-D1F9-4DBE-9A20-A597058F32D1}" destId="{66A09812-1F94-4A2A-9163-F2570B97D5A3}" srcOrd="2" destOrd="0" parTransId="{C58B1F0C-F90B-43FE-9AAE-501AF96EEBB1}" sibTransId="{B62BCB80-CE97-495B-AA69-75A005260C57}"/>
    <dgm:cxn modelId="{294DEE02-63D7-41EA-BEDF-5309D4B9C960}" type="presOf" srcId="{66A09812-1F94-4A2A-9163-F2570B97D5A3}" destId="{870FA8C0-3519-49D3-9936-C8C31E8D4AB5}" srcOrd="0" destOrd="0" presId="urn:microsoft.com/office/officeart/2005/8/layout/pyramid4"/>
    <dgm:cxn modelId="{D99961AA-1116-432C-BBDA-7B58644DEEE8}" type="presOf" srcId="{26496E05-D1F9-4DBE-9A20-A597058F32D1}" destId="{D58AEDE6-01D2-468A-A05F-3E425E03941F}" srcOrd="0" destOrd="0" presId="urn:microsoft.com/office/officeart/2005/8/layout/pyramid4"/>
    <dgm:cxn modelId="{9E6AB821-CBDE-4220-AD39-3DD63E317E4B}" type="presOf" srcId="{EA420294-2F00-405C-B935-86842EA926FA}" destId="{3B1EE9CD-B6A9-4E46-A3EC-663C14BF03FF}" srcOrd="0" destOrd="0" presId="urn:microsoft.com/office/officeart/2005/8/layout/pyramid4"/>
    <dgm:cxn modelId="{3C6A2015-C9E6-4597-9A44-3ED5E5FAAE4E}" type="presOf" srcId="{579ED3DC-8F82-4900-8F21-82F5CDD1C0C8}" destId="{27D86069-F1CE-414C-B985-113960BB972E}" srcOrd="0" destOrd="0" presId="urn:microsoft.com/office/officeart/2005/8/layout/pyramid4"/>
    <dgm:cxn modelId="{D23BB630-F955-4583-B733-AC12582F2848}" type="presParOf" srcId="{D58AEDE6-01D2-468A-A05F-3E425E03941F}" destId="{27D86069-F1CE-414C-B985-113960BB972E}" srcOrd="0" destOrd="0" presId="urn:microsoft.com/office/officeart/2005/8/layout/pyramid4"/>
    <dgm:cxn modelId="{AA87D0DD-2579-4013-90C9-1668B74BCD17}" type="presParOf" srcId="{D58AEDE6-01D2-468A-A05F-3E425E03941F}" destId="{3B1EE9CD-B6A9-4E46-A3EC-663C14BF03FF}" srcOrd="1" destOrd="0" presId="urn:microsoft.com/office/officeart/2005/8/layout/pyramid4"/>
    <dgm:cxn modelId="{9EC0F127-0283-498A-ACAB-F2406BC62552}" type="presParOf" srcId="{D58AEDE6-01D2-468A-A05F-3E425E03941F}" destId="{870FA8C0-3519-49D3-9936-C8C31E8D4AB5}" srcOrd="2" destOrd="0" presId="urn:microsoft.com/office/officeart/2005/8/layout/pyramid4"/>
    <dgm:cxn modelId="{30F03E1A-A24B-4CF0-9C0C-D2857AE6C056}" type="presParOf" srcId="{D58AEDE6-01D2-468A-A05F-3E425E03941F}" destId="{A0FFD3C5-41B2-4056-908E-C74F4EFA8E57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B838AB-6891-4CFF-9037-6FAB16F8BB3C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414396C-5AB2-4522-A506-7C3A4149A7B0}">
      <dgm:prSet phldrT="[Texte]" custT="1"/>
      <dgm:spPr/>
      <dgm:t>
        <a:bodyPr/>
        <a:lstStyle/>
        <a:p>
          <a:pPr algn="ctr"/>
          <a:endParaRPr lang="fr-FR" sz="1200" b="1" dirty="0" smtClean="0"/>
        </a:p>
        <a:p>
          <a:pPr algn="ctr"/>
          <a:endParaRPr lang="fr-FR" sz="1200" b="1" dirty="0" smtClean="0"/>
        </a:p>
        <a:p>
          <a:pPr algn="ctr"/>
          <a:endParaRPr lang="fr-FR" sz="1200" b="1" dirty="0" smtClean="0"/>
        </a:p>
        <a:p>
          <a:pPr algn="ctr"/>
          <a:endParaRPr lang="fr-FR" sz="1200" b="1" dirty="0" smtClean="0"/>
        </a:p>
        <a:p>
          <a:pPr algn="ctr"/>
          <a:endParaRPr lang="fr-FR" sz="1200" b="1" dirty="0" smtClean="0"/>
        </a:p>
        <a:p>
          <a:pPr algn="ctr"/>
          <a:endParaRPr lang="fr-FR" sz="1400" b="1" dirty="0" smtClean="0"/>
        </a:p>
        <a:p>
          <a:pPr algn="ctr"/>
          <a:r>
            <a:rPr lang="fr-FR" sz="1800" b="1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How?</a:t>
          </a:r>
        </a:p>
        <a:p>
          <a:pPr algn="ctr"/>
          <a:r>
            <a:rPr lang="fr-FR" sz="1600" b="1" dirty="0" smtClean="0"/>
            <a:t>Use the data </a:t>
          </a:r>
          <a:r>
            <a:rPr lang="fr-FR" sz="1600" b="1" dirty="0" err="1" smtClean="0"/>
            <a:t>from</a:t>
          </a:r>
          <a:r>
            <a:rPr lang="fr-FR" sz="1600" b="1" dirty="0" smtClean="0"/>
            <a:t> EU SBR  for:</a:t>
          </a:r>
        </a:p>
        <a:p>
          <a:pPr algn="ctr"/>
          <a:r>
            <a:rPr lang="fr-FR" sz="1600" b="1" dirty="0" smtClean="0"/>
            <a:t>Update the structure and </a:t>
          </a:r>
          <a:r>
            <a:rPr lang="fr-FR" sz="1600" b="1" dirty="0" err="1" smtClean="0"/>
            <a:t>perimeter</a:t>
          </a:r>
          <a:r>
            <a:rPr lang="fr-FR" sz="1600" b="1" dirty="0" smtClean="0"/>
            <a:t> of </a:t>
          </a:r>
          <a:r>
            <a:rPr lang="fr-FR" sz="1600" b="1" dirty="0" err="1" smtClean="0"/>
            <a:t>GEGs</a:t>
          </a:r>
          <a:r>
            <a:rPr lang="fr-FR" sz="1600" b="1" dirty="0" smtClean="0"/>
            <a:t> </a:t>
          </a:r>
        </a:p>
        <a:p>
          <a:pPr algn="ctr"/>
          <a:r>
            <a:rPr lang="fr-FR" sz="1600" b="1" dirty="0" err="1" smtClean="0"/>
            <a:t>Delineation</a:t>
          </a:r>
          <a:r>
            <a:rPr lang="fr-FR" sz="1600" b="1" dirty="0" smtClean="0"/>
            <a:t> of ENTs </a:t>
          </a:r>
        </a:p>
        <a:p>
          <a:pPr algn="ctr"/>
          <a:endParaRPr lang="fr-FR" sz="500" dirty="0" smtClean="0"/>
        </a:p>
        <a:p>
          <a:pPr algn="ctr"/>
          <a:endParaRPr lang="fr-FR" sz="500" dirty="0" smtClean="0"/>
        </a:p>
        <a:p>
          <a:pPr algn="ctr"/>
          <a:endParaRPr lang="fr-FR" sz="500" dirty="0"/>
        </a:p>
      </dgm:t>
    </dgm:pt>
    <dgm:pt modelId="{E47ACB0A-9BBA-4620-9F0F-4B634F461D3E}" type="parTrans" cxnId="{460E646B-7AD5-461C-823A-F257FD0BAA6F}">
      <dgm:prSet/>
      <dgm:spPr/>
      <dgm:t>
        <a:bodyPr/>
        <a:lstStyle/>
        <a:p>
          <a:endParaRPr lang="fr-FR"/>
        </a:p>
      </dgm:t>
    </dgm:pt>
    <dgm:pt modelId="{1AA51B20-ADD0-489F-9738-912688BD39ED}" type="sibTrans" cxnId="{460E646B-7AD5-461C-823A-F257FD0BAA6F}">
      <dgm:prSet/>
      <dgm:spPr/>
      <dgm:t>
        <a:bodyPr/>
        <a:lstStyle/>
        <a:p>
          <a:endParaRPr lang="fr-FR"/>
        </a:p>
      </dgm:t>
    </dgm:pt>
    <dgm:pt modelId="{FDBB03FD-8DDF-4338-A617-EE9F45E0C785}">
      <dgm:prSet phldrT="[Texte]" custT="1"/>
      <dgm:spPr/>
      <dgm:t>
        <a:bodyPr/>
        <a:lstStyle/>
        <a:p>
          <a:endParaRPr lang="fr-FR" sz="1600" dirty="0" smtClean="0"/>
        </a:p>
        <a:p>
          <a:endParaRPr lang="fr-FR" sz="1600" dirty="0" smtClean="0"/>
        </a:p>
        <a:p>
          <a:r>
            <a:rPr lang="fr-FR" sz="1800" b="1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What</a:t>
          </a:r>
          <a:r>
            <a:rPr lang="fr-FR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?</a:t>
          </a:r>
        </a:p>
        <a:p>
          <a:r>
            <a:rPr lang="fr-FR" sz="1600" b="1" dirty="0" err="1" smtClean="0">
              <a:solidFill>
                <a:schemeClr val="bg1"/>
              </a:solidFill>
            </a:rPr>
            <a:t>Foreign</a:t>
          </a:r>
          <a:r>
            <a:rPr lang="fr-FR" sz="1600" b="1" dirty="0" smtClean="0">
              <a:solidFill>
                <a:schemeClr val="bg1"/>
              </a:solidFill>
            </a:rPr>
            <a:t> Group </a:t>
          </a:r>
          <a:r>
            <a:rPr lang="fr-FR" sz="1600" b="1" dirty="0" err="1" smtClean="0">
              <a:solidFill>
                <a:schemeClr val="bg1"/>
              </a:solidFill>
            </a:rPr>
            <a:t>implanted</a:t>
          </a:r>
          <a:r>
            <a:rPr lang="fr-FR" sz="1600" b="1" dirty="0" smtClean="0">
              <a:solidFill>
                <a:schemeClr val="bg1"/>
              </a:solidFill>
            </a:rPr>
            <a:t> in France , </a:t>
          </a:r>
          <a:r>
            <a:rPr lang="fr-FR" sz="1600" b="1" dirty="0" err="1" smtClean="0">
              <a:solidFill>
                <a:schemeClr val="bg1"/>
              </a:solidFill>
            </a:rPr>
            <a:t>especially</a:t>
          </a:r>
          <a:r>
            <a:rPr lang="fr-FR" sz="1600" b="1" dirty="0" smtClean="0">
              <a:solidFill>
                <a:schemeClr val="bg1"/>
              </a:solidFill>
            </a:rPr>
            <a:t> </a:t>
          </a:r>
          <a:r>
            <a:rPr lang="fr-FR" sz="1600" b="1" dirty="0" err="1" smtClean="0">
              <a:solidFill>
                <a:schemeClr val="bg1"/>
              </a:solidFill>
            </a:rPr>
            <a:t>foreign</a:t>
          </a:r>
          <a:r>
            <a:rPr lang="fr-FR" sz="1600" b="1" dirty="0" smtClean="0">
              <a:solidFill>
                <a:schemeClr val="bg1"/>
              </a:solidFill>
            </a:rPr>
            <a:t> </a:t>
          </a:r>
          <a:r>
            <a:rPr lang="fr-FR" sz="1600" b="1" dirty="0" err="1" smtClean="0">
              <a:solidFill>
                <a:schemeClr val="bg1"/>
              </a:solidFill>
            </a:rPr>
            <a:t>GEGs</a:t>
          </a:r>
          <a:r>
            <a:rPr lang="fr-FR" sz="1600" b="1" dirty="0" smtClean="0">
              <a:solidFill>
                <a:schemeClr val="bg1"/>
              </a:solidFill>
            </a:rPr>
            <a:t> </a:t>
          </a:r>
          <a:r>
            <a:rPr lang="fr-FR" sz="1600" b="1" dirty="0" err="1" smtClean="0">
              <a:solidFill>
                <a:schemeClr val="bg1"/>
              </a:solidFill>
            </a:rPr>
            <a:t>profiled</a:t>
          </a:r>
          <a:r>
            <a:rPr lang="fr-FR" sz="1600" b="1" dirty="0" smtClean="0">
              <a:solidFill>
                <a:schemeClr val="bg1"/>
              </a:solidFill>
            </a:rPr>
            <a:t> </a:t>
          </a:r>
          <a:r>
            <a:rPr lang="fr-FR" sz="1600" b="1" dirty="0" err="1" smtClean="0">
              <a:solidFill>
                <a:schemeClr val="bg1"/>
              </a:solidFill>
            </a:rPr>
            <a:t>with</a:t>
          </a:r>
          <a:r>
            <a:rPr lang="fr-FR" sz="1600" b="1" dirty="0" smtClean="0">
              <a:solidFill>
                <a:schemeClr val="bg1"/>
              </a:solidFill>
            </a:rPr>
            <a:t> an </a:t>
          </a:r>
          <a:r>
            <a:rPr lang="fr-FR" sz="1600" b="1" dirty="0" err="1" smtClean="0">
              <a:solidFill>
                <a:schemeClr val="bg1"/>
              </a:solidFill>
            </a:rPr>
            <a:t>algorithm</a:t>
          </a:r>
          <a:endParaRPr lang="fr-FR" sz="1600" b="1" dirty="0">
            <a:solidFill>
              <a:schemeClr val="bg1"/>
            </a:solidFill>
          </a:endParaRPr>
        </a:p>
      </dgm:t>
    </dgm:pt>
    <dgm:pt modelId="{FB8350DF-E33C-4876-BD88-4B587671BE9A}" type="parTrans" cxnId="{98935FA5-1245-40D6-9889-F94E9377F3D5}">
      <dgm:prSet/>
      <dgm:spPr/>
      <dgm:t>
        <a:bodyPr/>
        <a:lstStyle/>
        <a:p>
          <a:endParaRPr lang="fr-FR"/>
        </a:p>
      </dgm:t>
    </dgm:pt>
    <dgm:pt modelId="{9CCAAC92-2D64-4B2A-B311-11E543578357}" type="sibTrans" cxnId="{98935FA5-1245-40D6-9889-F94E9377F3D5}">
      <dgm:prSet/>
      <dgm:spPr/>
      <dgm:t>
        <a:bodyPr/>
        <a:lstStyle/>
        <a:p>
          <a:endParaRPr lang="fr-FR"/>
        </a:p>
      </dgm:t>
    </dgm:pt>
    <dgm:pt modelId="{4B19DC45-D238-4C90-BE8F-A2FD8FD673C8}">
      <dgm:prSet phldrT="[Texte]" custT="1"/>
      <dgm:spPr/>
      <dgm:t>
        <a:bodyPr/>
        <a:lstStyle/>
        <a:p>
          <a:r>
            <a:rPr lang="fr-FR" sz="1800" b="1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Why</a:t>
          </a:r>
          <a:r>
            <a:rPr lang="fr-FR" sz="18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?</a:t>
          </a:r>
        </a:p>
        <a:p>
          <a:r>
            <a:rPr lang="fr-FR" sz="1800" b="1" dirty="0" smtClean="0">
              <a:solidFill>
                <a:schemeClr val="bg1"/>
              </a:solidFill>
            </a:rPr>
            <a:t>To </a:t>
          </a:r>
          <a:r>
            <a:rPr lang="fr-FR" sz="1800" b="1" dirty="0" err="1" smtClean="0">
              <a:solidFill>
                <a:schemeClr val="bg1"/>
              </a:solidFill>
            </a:rPr>
            <a:t>improve</a:t>
          </a:r>
          <a:r>
            <a:rPr lang="fr-FR" sz="1800" b="1" dirty="0" smtClean="0">
              <a:solidFill>
                <a:schemeClr val="bg1"/>
              </a:solidFill>
            </a:rPr>
            <a:t> French SBR </a:t>
          </a:r>
          <a:r>
            <a:rPr lang="fr-FR" sz="1800" b="1" dirty="0" err="1" smtClean="0">
              <a:solidFill>
                <a:schemeClr val="bg1"/>
              </a:solidFill>
            </a:rPr>
            <a:t>quality</a:t>
          </a:r>
          <a:endParaRPr lang="fr-FR" sz="1800" b="1" dirty="0">
            <a:solidFill>
              <a:schemeClr val="bg1"/>
            </a:solidFill>
          </a:endParaRPr>
        </a:p>
      </dgm:t>
    </dgm:pt>
    <dgm:pt modelId="{88025098-73CA-460E-A6C3-B00E7B3FCC43}" type="parTrans" cxnId="{6F4BF557-5BE4-42E5-9E01-7B6F67AB064E}">
      <dgm:prSet/>
      <dgm:spPr/>
      <dgm:t>
        <a:bodyPr/>
        <a:lstStyle/>
        <a:p>
          <a:endParaRPr lang="fr-FR"/>
        </a:p>
      </dgm:t>
    </dgm:pt>
    <dgm:pt modelId="{1FC6C352-D062-45A6-A65B-F55A3A6656BC}" type="sibTrans" cxnId="{6F4BF557-5BE4-42E5-9E01-7B6F67AB064E}">
      <dgm:prSet/>
      <dgm:spPr/>
      <dgm:t>
        <a:bodyPr/>
        <a:lstStyle/>
        <a:p>
          <a:endParaRPr lang="fr-FR"/>
        </a:p>
      </dgm:t>
    </dgm:pt>
    <dgm:pt modelId="{8A31F06C-FA26-4038-A90C-F580543F4324}" type="pres">
      <dgm:prSet presAssocID="{21B838AB-6891-4CFF-9037-6FAB16F8BB3C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94A3CB1-A0BD-4A37-B268-16D1E57B830F}" type="pres">
      <dgm:prSet presAssocID="{21B838AB-6891-4CFF-9037-6FAB16F8BB3C}" presName="comp1" presStyleCnt="0"/>
      <dgm:spPr/>
    </dgm:pt>
    <dgm:pt modelId="{C04203AD-4C3F-401A-B55D-659331259994}" type="pres">
      <dgm:prSet presAssocID="{21B838AB-6891-4CFF-9037-6FAB16F8BB3C}" presName="circle1" presStyleLbl="node1" presStyleIdx="0" presStyleCnt="3" custScaleX="188093"/>
      <dgm:spPr/>
      <dgm:t>
        <a:bodyPr/>
        <a:lstStyle/>
        <a:p>
          <a:endParaRPr lang="fr-FR"/>
        </a:p>
      </dgm:t>
    </dgm:pt>
    <dgm:pt modelId="{F4C3B744-1B5F-452B-A047-44BB4F727AE0}" type="pres">
      <dgm:prSet presAssocID="{21B838AB-6891-4CFF-9037-6FAB16F8BB3C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5487E1-0890-4F3C-A1FE-07A3354B0E3E}" type="pres">
      <dgm:prSet presAssocID="{21B838AB-6891-4CFF-9037-6FAB16F8BB3C}" presName="comp2" presStyleCnt="0"/>
      <dgm:spPr/>
    </dgm:pt>
    <dgm:pt modelId="{E18A314A-F867-4D12-A145-3BDC66A7C217}" type="pres">
      <dgm:prSet presAssocID="{21B838AB-6891-4CFF-9037-6FAB16F8BB3C}" presName="circle2" presStyleLbl="node1" presStyleIdx="1" presStyleCnt="3" custScaleX="148263" custScaleY="80526" custLinFactNeighborX="-2360" custLinFactNeighborY="8692"/>
      <dgm:spPr/>
      <dgm:t>
        <a:bodyPr/>
        <a:lstStyle/>
        <a:p>
          <a:endParaRPr lang="fr-FR"/>
        </a:p>
      </dgm:t>
    </dgm:pt>
    <dgm:pt modelId="{2AF69997-E48B-46C6-97D8-B0CAE56F5557}" type="pres">
      <dgm:prSet presAssocID="{21B838AB-6891-4CFF-9037-6FAB16F8BB3C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3571C9-DA69-4674-9864-43CF6E60B405}" type="pres">
      <dgm:prSet presAssocID="{21B838AB-6891-4CFF-9037-6FAB16F8BB3C}" presName="comp3" presStyleCnt="0"/>
      <dgm:spPr/>
    </dgm:pt>
    <dgm:pt modelId="{AD4E64AF-A3D9-4212-8DC8-E377473C2FDE}" type="pres">
      <dgm:prSet presAssocID="{21B838AB-6891-4CFF-9037-6FAB16F8BB3C}" presName="circle3" presStyleLbl="node1" presStyleIdx="2" presStyleCnt="3" custScaleX="112049" custScaleY="64059" custLinFactNeighborX="242" custLinFactNeighborY="17970"/>
      <dgm:spPr/>
      <dgm:t>
        <a:bodyPr/>
        <a:lstStyle/>
        <a:p>
          <a:endParaRPr lang="fr-FR"/>
        </a:p>
      </dgm:t>
    </dgm:pt>
    <dgm:pt modelId="{6C5598D5-2E62-4C3F-9762-BC0DF25D0EF9}" type="pres">
      <dgm:prSet presAssocID="{21B838AB-6891-4CFF-9037-6FAB16F8BB3C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0E646B-7AD5-461C-823A-F257FD0BAA6F}" srcId="{21B838AB-6891-4CFF-9037-6FAB16F8BB3C}" destId="{E414396C-5AB2-4522-A506-7C3A4149A7B0}" srcOrd="0" destOrd="0" parTransId="{E47ACB0A-9BBA-4620-9F0F-4B634F461D3E}" sibTransId="{1AA51B20-ADD0-489F-9738-912688BD39ED}"/>
    <dgm:cxn modelId="{C9E19750-FB0B-410F-AD9C-C3B692423655}" type="presOf" srcId="{E414396C-5AB2-4522-A506-7C3A4149A7B0}" destId="{C04203AD-4C3F-401A-B55D-659331259994}" srcOrd="0" destOrd="0" presId="urn:microsoft.com/office/officeart/2005/8/layout/venn2"/>
    <dgm:cxn modelId="{13799E57-E634-41BA-83EA-A0DB12B96F80}" type="presOf" srcId="{4B19DC45-D238-4C90-BE8F-A2FD8FD673C8}" destId="{6C5598D5-2E62-4C3F-9762-BC0DF25D0EF9}" srcOrd="1" destOrd="0" presId="urn:microsoft.com/office/officeart/2005/8/layout/venn2"/>
    <dgm:cxn modelId="{A4356044-7D4B-4A69-8FE9-310C2C22F0E8}" type="presOf" srcId="{E414396C-5AB2-4522-A506-7C3A4149A7B0}" destId="{F4C3B744-1B5F-452B-A047-44BB4F727AE0}" srcOrd="1" destOrd="0" presId="urn:microsoft.com/office/officeart/2005/8/layout/venn2"/>
    <dgm:cxn modelId="{9094D469-571B-4729-A4BE-27E5304AB70D}" type="presOf" srcId="{FDBB03FD-8DDF-4338-A617-EE9F45E0C785}" destId="{2AF69997-E48B-46C6-97D8-B0CAE56F5557}" srcOrd="1" destOrd="0" presId="urn:microsoft.com/office/officeart/2005/8/layout/venn2"/>
    <dgm:cxn modelId="{AF8525F1-102F-41C3-A563-8DBE0CDB3AC7}" type="presOf" srcId="{4B19DC45-D238-4C90-BE8F-A2FD8FD673C8}" destId="{AD4E64AF-A3D9-4212-8DC8-E377473C2FDE}" srcOrd="0" destOrd="0" presId="urn:microsoft.com/office/officeart/2005/8/layout/venn2"/>
    <dgm:cxn modelId="{219FC73A-7A52-40BA-85AA-FA92CCE92598}" type="presOf" srcId="{21B838AB-6891-4CFF-9037-6FAB16F8BB3C}" destId="{8A31F06C-FA26-4038-A90C-F580543F4324}" srcOrd="0" destOrd="0" presId="urn:microsoft.com/office/officeart/2005/8/layout/venn2"/>
    <dgm:cxn modelId="{98935FA5-1245-40D6-9889-F94E9377F3D5}" srcId="{21B838AB-6891-4CFF-9037-6FAB16F8BB3C}" destId="{FDBB03FD-8DDF-4338-A617-EE9F45E0C785}" srcOrd="1" destOrd="0" parTransId="{FB8350DF-E33C-4876-BD88-4B587671BE9A}" sibTransId="{9CCAAC92-2D64-4B2A-B311-11E543578357}"/>
    <dgm:cxn modelId="{5739B053-3EFF-45FD-995E-C9F7ED319EC4}" type="presOf" srcId="{FDBB03FD-8DDF-4338-A617-EE9F45E0C785}" destId="{E18A314A-F867-4D12-A145-3BDC66A7C217}" srcOrd="0" destOrd="0" presId="urn:microsoft.com/office/officeart/2005/8/layout/venn2"/>
    <dgm:cxn modelId="{6F4BF557-5BE4-42E5-9E01-7B6F67AB064E}" srcId="{21B838AB-6891-4CFF-9037-6FAB16F8BB3C}" destId="{4B19DC45-D238-4C90-BE8F-A2FD8FD673C8}" srcOrd="2" destOrd="0" parTransId="{88025098-73CA-460E-A6C3-B00E7B3FCC43}" sibTransId="{1FC6C352-D062-45A6-A65B-F55A3A6656BC}"/>
    <dgm:cxn modelId="{4641D370-7865-4451-8A8D-65C94FBD1CB4}" type="presParOf" srcId="{8A31F06C-FA26-4038-A90C-F580543F4324}" destId="{694A3CB1-A0BD-4A37-B268-16D1E57B830F}" srcOrd="0" destOrd="0" presId="urn:microsoft.com/office/officeart/2005/8/layout/venn2"/>
    <dgm:cxn modelId="{B948549B-F90E-4469-85C4-9EBFC9791D9A}" type="presParOf" srcId="{694A3CB1-A0BD-4A37-B268-16D1E57B830F}" destId="{C04203AD-4C3F-401A-B55D-659331259994}" srcOrd="0" destOrd="0" presId="urn:microsoft.com/office/officeart/2005/8/layout/venn2"/>
    <dgm:cxn modelId="{1BBB02D3-397A-453D-97F8-35A8E9050F55}" type="presParOf" srcId="{694A3CB1-A0BD-4A37-B268-16D1E57B830F}" destId="{F4C3B744-1B5F-452B-A047-44BB4F727AE0}" srcOrd="1" destOrd="0" presId="urn:microsoft.com/office/officeart/2005/8/layout/venn2"/>
    <dgm:cxn modelId="{498ED63A-0EA4-455D-997F-61A033816264}" type="presParOf" srcId="{8A31F06C-FA26-4038-A90C-F580543F4324}" destId="{395487E1-0890-4F3C-A1FE-07A3354B0E3E}" srcOrd="1" destOrd="0" presId="urn:microsoft.com/office/officeart/2005/8/layout/venn2"/>
    <dgm:cxn modelId="{724B0E58-9174-466E-A002-AD3D717AFFC0}" type="presParOf" srcId="{395487E1-0890-4F3C-A1FE-07A3354B0E3E}" destId="{E18A314A-F867-4D12-A145-3BDC66A7C217}" srcOrd="0" destOrd="0" presId="urn:microsoft.com/office/officeart/2005/8/layout/venn2"/>
    <dgm:cxn modelId="{02DDD7BF-0771-41D9-90F6-3445D4DA19CA}" type="presParOf" srcId="{395487E1-0890-4F3C-A1FE-07A3354B0E3E}" destId="{2AF69997-E48B-46C6-97D8-B0CAE56F5557}" srcOrd="1" destOrd="0" presId="urn:microsoft.com/office/officeart/2005/8/layout/venn2"/>
    <dgm:cxn modelId="{60A1719D-EDDF-4638-B320-F20EFF9EDB86}" type="presParOf" srcId="{8A31F06C-FA26-4038-A90C-F580543F4324}" destId="{473571C9-DA69-4674-9864-43CF6E60B405}" srcOrd="2" destOrd="0" presId="urn:microsoft.com/office/officeart/2005/8/layout/venn2"/>
    <dgm:cxn modelId="{48FF352F-42B3-4032-8F8C-9B2E2E7A78FB}" type="presParOf" srcId="{473571C9-DA69-4674-9864-43CF6E60B405}" destId="{AD4E64AF-A3D9-4212-8DC8-E377473C2FDE}" srcOrd="0" destOrd="0" presId="urn:microsoft.com/office/officeart/2005/8/layout/venn2"/>
    <dgm:cxn modelId="{F7EC9980-1640-4328-BF12-958DB8136E9A}" type="presParOf" srcId="{473571C9-DA69-4674-9864-43CF6E60B405}" destId="{6C5598D5-2E62-4C3F-9762-BC0DF25D0EF9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86069-F1CE-414C-B985-113960BB972E}">
      <dsp:nvSpPr>
        <dsp:cNvPr id="0" name=""/>
        <dsp:cNvSpPr/>
      </dsp:nvSpPr>
      <dsp:spPr>
        <a:xfrm>
          <a:off x="1078769" y="0"/>
          <a:ext cx="1531866" cy="153186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err="1" smtClean="0"/>
            <a:t>Legal</a:t>
          </a:r>
          <a:r>
            <a:rPr lang="fr-FR" sz="1100" b="1" kern="1200" dirty="0" smtClean="0"/>
            <a:t> </a:t>
          </a:r>
          <a:r>
            <a:rPr lang="fr-FR" sz="1100" b="1" kern="1200" dirty="0" err="1" smtClean="0"/>
            <a:t>Units</a:t>
          </a:r>
          <a:r>
            <a:rPr lang="fr-FR" sz="1100" b="1" kern="1200" dirty="0" smtClean="0"/>
            <a:t> (</a:t>
          </a:r>
          <a:r>
            <a:rPr lang="fr-FR" sz="1100" b="1" kern="1200" dirty="0" err="1" smtClean="0"/>
            <a:t>LEUs</a:t>
          </a:r>
          <a:r>
            <a:rPr lang="fr-FR" sz="1100" kern="1200" dirty="0" smtClean="0"/>
            <a:t>)</a:t>
          </a:r>
          <a:endParaRPr lang="fr-FR" sz="1100" kern="1200" dirty="0"/>
        </a:p>
      </dsp:txBody>
      <dsp:txXfrm>
        <a:off x="1461736" y="765933"/>
        <a:ext cx="765933" cy="765933"/>
      </dsp:txXfrm>
    </dsp:sp>
    <dsp:sp modelId="{3B1EE9CD-B6A9-4E46-A3EC-663C14BF03FF}">
      <dsp:nvSpPr>
        <dsp:cNvPr id="0" name=""/>
        <dsp:cNvSpPr/>
      </dsp:nvSpPr>
      <dsp:spPr>
        <a:xfrm>
          <a:off x="312836" y="1531866"/>
          <a:ext cx="1531866" cy="153186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Groups (</a:t>
          </a:r>
          <a:r>
            <a:rPr lang="fr-FR" sz="1100" b="1" kern="1200" dirty="0" err="1" smtClean="0"/>
            <a:t>GEGs</a:t>
          </a:r>
          <a:r>
            <a:rPr lang="fr-FR" sz="1100" b="1" kern="1200" dirty="0" smtClean="0"/>
            <a:t>)</a:t>
          </a:r>
          <a:endParaRPr lang="fr-FR" sz="1100" b="1" kern="1200" dirty="0"/>
        </a:p>
      </dsp:txBody>
      <dsp:txXfrm>
        <a:off x="695803" y="2297799"/>
        <a:ext cx="765933" cy="765933"/>
      </dsp:txXfrm>
    </dsp:sp>
    <dsp:sp modelId="{870FA8C0-3519-49D3-9936-C8C31E8D4AB5}">
      <dsp:nvSpPr>
        <dsp:cNvPr id="0" name=""/>
        <dsp:cNvSpPr/>
      </dsp:nvSpPr>
      <dsp:spPr>
        <a:xfrm rot="10800000">
          <a:off x="1078769" y="1531866"/>
          <a:ext cx="1531866" cy="153186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French SBR network</a:t>
          </a:r>
          <a:endParaRPr lang="fr-FR" sz="1100" b="1" kern="1200" dirty="0"/>
        </a:p>
      </dsp:txBody>
      <dsp:txXfrm rot="10800000">
        <a:off x="1461735" y="1531866"/>
        <a:ext cx="765933" cy="765933"/>
      </dsp:txXfrm>
    </dsp:sp>
    <dsp:sp modelId="{A0FFD3C5-41B2-4056-908E-C74F4EFA8E57}">
      <dsp:nvSpPr>
        <dsp:cNvPr id="0" name=""/>
        <dsp:cNvSpPr/>
      </dsp:nvSpPr>
      <dsp:spPr>
        <a:xfrm>
          <a:off x="1844703" y="1531866"/>
          <a:ext cx="1531866" cy="153186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err="1" smtClean="0"/>
            <a:t>Enterprises</a:t>
          </a:r>
          <a:r>
            <a:rPr lang="fr-FR" sz="1100" b="1" kern="1200" dirty="0" smtClean="0"/>
            <a:t> (ENTs)</a:t>
          </a:r>
          <a:endParaRPr lang="fr-FR" sz="1100" b="1" kern="1200" dirty="0"/>
        </a:p>
      </dsp:txBody>
      <dsp:txXfrm>
        <a:off x="2227670" y="2297799"/>
        <a:ext cx="765933" cy="7659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86069-F1CE-414C-B985-113960BB972E}">
      <dsp:nvSpPr>
        <dsp:cNvPr id="0" name=""/>
        <dsp:cNvSpPr/>
      </dsp:nvSpPr>
      <dsp:spPr>
        <a:xfrm>
          <a:off x="1073377" y="0"/>
          <a:ext cx="1531866" cy="1531866"/>
        </a:xfrm>
        <a:prstGeom prst="triangle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err="1" smtClean="0"/>
            <a:t>Legal</a:t>
          </a:r>
          <a:r>
            <a:rPr lang="fr-FR" sz="1100" b="1" kern="1200" dirty="0" smtClean="0"/>
            <a:t> </a:t>
          </a:r>
          <a:r>
            <a:rPr lang="fr-FR" sz="1100" b="1" kern="1200" dirty="0" err="1" smtClean="0"/>
            <a:t>Units</a:t>
          </a:r>
          <a:r>
            <a:rPr lang="fr-FR" sz="1100" b="1" kern="1200" dirty="0" smtClean="0"/>
            <a:t> (</a:t>
          </a:r>
          <a:r>
            <a:rPr lang="fr-FR" sz="1100" b="1" kern="1200" dirty="0" err="1" smtClean="0"/>
            <a:t>LEUs</a:t>
          </a:r>
          <a:r>
            <a:rPr lang="fr-FR" sz="1100" b="1" kern="1200" dirty="0" smtClean="0"/>
            <a:t>)</a:t>
          </a:r>
          <a:endParaRPr lang="fr-FR" sz="1100" b="1" kern="1200" dirty="0"/>
        </a:p>
      </dsp:txBody>
      <dsp:txXfrm>
        <a:off x="1456344" y="765933"/>
        <a:ext cx="765933" cy="765933"/>
      </dsp:txXfrm>
    </dsp:sp>
    <dsp:sp modelId="{3B1EE9CD-B6A9-4E46-A3EC-663C14BF03FF}">
      <dsp:nvSpPr>
        <dsp:cNvPr id="0" name=""/>
        <dsp:cNvSpPr/>
      </dsp:nvSpPr>
      <dsp:spPr>
        <a:xfrm>
          <a:off x="312836" y="1531866"/>
          <a:ext cx="1531866" cy="1531866"/>
        </a:xfrm>
        <a:prstGeom prst="triangle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Groups (</a:t>
          </a:r>
          <a:r>
            <a:rPr lang="fr-FR" sz="1100" b="1" kern="1200" dirty="0" err="1" smtClean="0"/>
            <a:t>GEGs</a:t>
          </a:r>
          <a:r>
            <a:rPr lang="fr-FR" sz="1100" b="1" kern="1200" dirty="0" smtClean="0"/>
            <a:t>)</a:t>
          </a:r>
          <a:endParaRPr lang="fr-FR" sz="1100" b="1" kern="1200" dirty="0"/>
        </a:p>
      </dsp:txBody>
      <dsp:txXfrm>
        <a:off x="695803" y="2297799"/>
        <a:ext cx="765933" cy="765933"/>
      </dsp:txXfrm>
    </dsp:sp>
    <dsp:sp modelId="{870FA8C0-3519-49D3-9936-C8C31E8D4AB5}">
      <dsp:nvSpPr>
        <dsp:cNvPr id="0" name=""/>
        <dsp:cNvSpPr/>
      </dsp:nvSpPr>
      <dsp:spPr>
        <a:xfrm rot="10800000">
          <a:off x="1078769" y="1531866"/>
          <a:ext cx="1531866" cy="1531866"/>
        </a:xfrm>
        <a:prstGeom prst="triangle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EU SBR network</a:t>
          </a:r>
          <a:endParaRPr lang="fr-FR" sz="1100" b="1" kern="1200" dirty="0"/>
        </a:p>
      </dsp:txBody>
      <dsp:txXfrm rot="10800000">
        <a:off x="1461735" y="1531866"/>
        <a:ext cx="765933" cy="765933"/>
      </dsp:txXfrm>
    </dsp:sp>
    <dsp:sp modelId="{A0FFD3C5-41B2-4056-908E-C74F4EFA8E57}">
      <dsp:nvSpPr>
        <dsp:cNvPr id="0" name=""/>
        <dsp:cNvSpPr/>
      </dsp:nvSpPr>
      <dsp:spPr>
        <a:xfrm>
          <a:off x="1844703" y="1531866"/>
          <a:ext cx="1531866" cy="1531866"/>
        </a:xfrm>
        <a:prstGeom prst="triangle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err="1" smtClean="0"/>
            <a:t>Enterprises</a:t>
          </a:r>
          <a:r>
            <a:rPr lang="fr-FR" sz="1100" b="1" kern="1200" dirty="0" smtClean="0"/>
            <a:t> (ENTs)</a:t>
          </a:r>
          <a:endParaRPr lang="fr-FR" sz="1100" b="1" kern="1200" dirty="0"/>
        </a:p>
      </dsp:txBody>
      <dsp:txXfrm>
        <a:off x="2227670" y="2297799"/>
        <a:ext cx="765933" cy="7659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203AD-4C3F-401A-B55D-659331259994}">
      <dsp:nvSpPr>
        <dsp:cNvPr id="0" name=""/>
        <dsp:cNvSpPr/>
      </dsp:nvSpPr>
      <dsp:spPr>
        <a:xfrm>
          <a:off x="644901" y="0"/>
          <a:ext cx="8719259" cy="46356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baseline="0" dirty="0" smtClean="0">
              <a:solidFill>
                <a:schemeClr val="tx1">
                  <a:lumMod val="75000"/>
                  <a:lumOff val="25000"/>
                </a:schemeClr>
              </a:solidFill>
            </a:rPr>
            <a:t>How?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Use the data </a:t>
          </a:r>
          <a:r>
            <a:rPr lang="fr-FR" sz="1600" b="1" kern="1200" dirty="0" err="1" smtClean="0"/>
            <a:t>from</a:t>
          </a:r>
          <a:r>
            <a:rPr lang="fr-FR" sz="1600" b="1" kern="1200" dirty="0" smtClean="0"/>
            <a:t> EU SBR  for: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Update the structure and </a:t>
          </a:r>
          <a:r>
            <a:rPr lang="fr-FR" sz="1600" b="1" kern="1200" dirty="0" err="1" smtClean="0"/>
            <a:t>perimeter</a:t>
          </a:r>
          <a:r>
            <a:rPr lang="fr-FR" sz="1600" b="1" kern="1200" dirty="0" smtClean="0"/>
            <a:t> of </a:t>
          </a:r>
          <a:r>
            <a:rPr lang="fr-FR" sz="1600" b="1" kern="1200" dirty="0" err="1" smtClean="0"/>
            <a:t>GEGs</a:t>
          </a:r>
          <a:r>
            <a:rPr lang="fr-FR" sz="1600" b="1" kern="1200" dirty="0" smtClean="0"/>
            <a:t>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err="1" smtClean="0"/>
            <a:t>Delineation</a:t>
          </a:r>
          <a:r>
            <a:rPr lang="fr-FR" sz="1600" b="1" kern="1200" dirty="0" smtClean="0"/>
            <a:t> of ENTs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 dirty="0"/>
        </a:p>
      </dsp:txBody>
      <dsp:txXfrm>
        <a:off x="3480840" y="231780"/>
        <a:ext cx="3047381" cy="695341"/>
      </dsp:txXfrm>
    </dsp:sp>
    <dsp:sp modelId="{E18A314A-F867-4D12-A145-3BDC66A7C217}">
      <dsp:nvSpPr>
        <dsp:cNvPr id="0" name=""/>
        <dsp:cNvSpPr/>
      </dsp:nvSpPr>
      <dsp:spPr>
        <a:xfrm>
          <a:off x="2345145" y="1799625"/>
          <a:ext cx="5154671" cy="2799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What</a:t>
          </a:r>
          <a:r>
            <a:rPr lang="fr-FR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?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err="1" smtClean="0">
              <a:solidFill>
                <a:schemeClr val="bg1"/>
              </a:solidFill>
            </a:rPr>
            <a:t>Foreign</a:t>
          </a:r>
          <a:r>
            <a:rPr lang="fr-FR" sz="1600" b="1" kern="1200" dirty="0" smtClean="0">
              <a:solidFill>
                <a:schemeClr val="bg1"/>
              </a:solidFill>
            </a:rPr>
            <a:t> Group </a:t>
          </a:r>
          <a:r>
            <a:rPr lang="fr-FR" sz="1600" b="1" kern="1200" dirty="0" err="1" smtClean="0">
              <a:solidFill>
                <a:schemeClr val="bg1"/>
              </a:solidFill>
            </a:rPr>
            <a:t>implanted</a:t>
          </a:r>
          <a:r>
            <a:rPr lang="fr-FR" sz="1600" b="1" kern="1200" dirty="0" smtClean="0">
              <a:solidFill>
                <a:schemeClr val="bg1"/>
              </a:solidFill>
            </a:rPr>
            <a:t> in France , </a:t>
          </a:r>
          <a:r>
            <a:rPr lang="fr-FR" sz="1600" b="1" kern="1200" dirty="0" err="1" smtClean="0">
              <a:solidFill>
                <a:schemeClr val="bg1"/>
              </a:solidFill>
            </a:rPr>
            <a:t>especially</a:t>
          </a:r>
          <a:r>
            <a:rPr lang="fr-FR" sz="1600" b="1" kern="1200" dirty="0" smtClean="0">
              <a:solidFill>
                <a:schemeClr val="bg1"/>
              </a:solidFill>
            </a:rPr>
            <a:t> </a:t>
          </a:r>
          <a:r>
            <a:rPr lang="fr-FR" sz="1600" b="1" kern="1200" dirty="0" err="1" smtClean="0">
              <a:solidFill>
                <a:schemeClr val="bg1"/>
              </a:solidFill>
            </a:rPr>
            <a:t>foreign</a:t>
          </a:r>
          <a:r>
            <a:rPr lang="fr-FR" sz="1600" b="1" kern="1200" dirty="0" smtClean="0">
              <a:solidFill>
                <a:schemeClr val="bg1"/>
              </a:solidFill>
            </a:rPr>
            <a:t> </a:t>
          </a:r>
          <a:r>
            <a:rPr lang="fr-FR" sz="1600" b="1" kern="1200" dirty="0" err="1" smtClean="0">
              <a:solidFill>
                <a:schemeClr val="bg1"/>
              </a:solidFill>
            </a:rPr>
            <a:t>GEGs</a:t>
          </a:r>
          <a:r>
            <a:rPr lang="fr-FR" sz="1600" b="1" kern="1200" dirty="0" smtClean="0">
              <a:solidFill>
                <a:schemeClr val="bg1"/>
              </a:solidFill>
            </a:rPr>
            <a:t> </a:t>
          </a:r>
          <a:r>
            <a:rPr lang="fr-FR" sz="1600" b="1" kern="1200" dirty="0" err="1" smtClean="0">
              <a:solidFill>
                <a:schemeClr val="bg1"/>
              </a:solidFill>
            </a:rPr>
            <a:t>profiled</a:t>
          </a:r>
          <a:r>
            <a:rPr lang="fr-FR" sz="1600" b="1" kern="1200" dirty="0" smtClean="0">
              <a:solidFill>
                <a:schemeClr val="bg1"/>
              </a:solidFill>
            </a:rPr>
            <a:t> </a:t>
          </a:r>
          <a:r>
            <a:rPr lang="fr-FR" sz="1600" b="1" kern="1200" dirty="0" err="1" smtClean="0">
              <a:solidFill>
                <a:schemeClr val="bg1"/>
              </a:solidFill>
            </a:rPr>
            <a:t>with</a:t>
          </a:r>
          <a:r>
            <a:rPr lang="fr-FR" sz="1600" b="1" kern="1200" dirty="0" smtClean="0">
              <a:solidFill>
                <a:schemeClr val="bg1"/>
              </a:solidFill>
            </a:rPr>
            <a:t> an </a:t>
          </a:r>
          <a:r>
            <a:rPr lang="fr-FR" sz="1600" b="1" kern="1200" dirty="0" err="1" smtClean="0">
              <a:solidFill>
                <a:schemeClr val="bg1"/>
              </a:solidFill>
            </a:rPr>
            <a:t>algorithm</a:t>
          </a:r>
          <a:endParaRPr lang="fr-FR" sz="1600" b="1" kern="1200" dirty="0">
            <a:solidFill>
              <a:schemeClr val="bg1"/>
            </a:solidFill>
          </a:endParaRPr>
        </a:p>
      </dsp:txBody>
      <dsp:txXfrm>
        <a:off x="3721442" y="1974603"/>
        <a:ext cx="2402077" cy="524935"/>
      </dsp:txXfrm>
    </dsp:sp>
    <dsp:sp modelId="{AD4E64AF-A3D9-4212-8DC8-E377473C2FDE}">
      <dsp:nvSpPr>
        <dsp:cNvPr id="0" name=""/>
        <dsp:cNvSpPr/>
      </dsp:nvSpPr>
      <dsp:spPr>
        <a:xfrm>
          <a:off x="3711601" y="3150836"/>
          <a:ext cx="2597077" cy="14847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Why</a:t>
          </a:r>
          <a:r>
            <a:rPr lang="fr-FR" sz="18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?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bg1"/>
              </a:solidFill>
            </a:rPr>
            <a:t>To </a:t>
          </a:r>
          <a:r>
            <a:rPr lang="fr-FR" sz="1800" b="1" kern="1200" dirty="0" err="1" smtClean="0">
              <a:solidFill>
                <a:schemeClr val="bg1"/>
              </a:solidFill>
            </a:rPr>
            <a:t>improve</a:t>
          </a:r>
          <a:r>
            <a:rPr lang="fr-FR" sz="1800" b="1" kern="1200" dirty="0" smtClean="0">
              <a:solidFill>
                <a:schemeClr val="bg1"/>
              </a:solidFill>
            </a:rPr>
            <a:t> French SBR </a:t>
          </a:r>
          <a:r>
            <a:rPr lang="fr-FR" sz="1800" b="1" kern="1200" dirty="0" err="1" smtClean="0">
              <a:solidFill>
                <a:schemeClr val="bg1"/>
              </a:solidFill>
            </a:rPr>
            <a:t>quality</a:t>
          </a:r>
          <a:endParaRPr lang="fr-FR" sz="1800" b="1" kern="1200" dirty="0">
            <a:solidFill>
              <a:schemeClr val="bg1"/>
            </a:solidFill>
          </a:endParaRPr>
        </a:p>
      </dsp:txBody>
      <dsp:txXfrm>
        <a:off x="4091934" y="3522027"/>
        <a:ext cx="1836411" cy="742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276600" cy="53657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9" y="1"/>
            <a:ext cx="3276600" cy="53657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1CF56C2C-ECAE-46F6-A963-F943DE63893D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1" y="5145088"/>
            <a:ext cx="6048375" cy="4210050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9" y="10155238"/>
            <a:ext cx="3276600" cy="53657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E5ACC851-CDC9-488C-A8EE-3B115731670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6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defTabSz="837830" hangingPunct="0">
              <a:defRPr/>
            </a:pPr>
            <a:fld id="{2BA923D1-42DA-41FC-B44A-65A5D91C3BD8}" type="slidenum">
              <a:rPr lang="es-ES">
                <a:solidFill>
                  <a:prstClr val="black"/>
                </a:solidFill>
                <a:latin typeface="Liberation Serif" pitchFamily="18"/>
                <a:ea typeface="Tahoma" pitchFamily="2"/>
                <a:cs typeface="Tahoma" pitchFamily="2"/>
              </a:rPr>
              <a:pPr defTabSz="837830" hangingPunct="0">
                <a:defRPr/>
              </a:pPr>
              <a:t>1</a:t>
            </a:fld>
            <a:endParaRPr lang="es-ES">
              <a:solidFill>
                <a:prstClr val="black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-15875" y="700088"/>
            <a:ext cx="6143625" cy="3455987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ce réservé des notes 2"/>
          <p:cNvSpPr txBox="1">
            <a:spLocks noGrp="1"/>
          </p:cNvSpPr>
          <p:nvPr>
            <p:ph type="body" sz="quarter" idx="1"/>
          </p:nvPr>
        </p:nvSpPr>
        <p:spPr>
          <a:xfrm>
            <a:off x="611276" y="4377628"/>
            <a:ext cx="4889906" cy="276995"/>
          </a:xfrm>
        </p:spPr>
        <p:txBody>
          <a:bodyPr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31326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CC851-CDC9-488C-A8EE-3B11573167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50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6700" cy="3722687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62" hangingPunct="0">
              <a:defRPr/>
            </a:pPr>
            <a:fld id="{B8F9AA86-B230-46B5-9DBA-D3E92F25A1E2}" type="slidenum">
              <a:rPr lang="en-US" sz="1300">
                <a:solidFill>
                  <a:prstClr val="black"/>
                </a:solidFill>
                <a:latin typeface="Liberation Serif" pitchFamily="18"/>
                <a:ea typeface="Tahoma" pitchFamily="2"/>
                <a:cs typeface="Tahoma" pitchFamily="2"/>
              </a:rPr>
              <a:pPr defTabSz="914362" hangingPunct="0">
                <a:defRPr/>
              </a:pPr>
              <a:t>2</a:t>
            </a:fld>
            <a:endParaRPr lang="en-US" sz="1300">
              <a:solidFill>
                <a:prstClr val="black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65019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CC851-CDC9-488C-A8EE-3B11573167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46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CC851-CDC9-488C-A8EE-3B11573167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26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CC851-CDC9-488C-A8EE-3B11573167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63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CC851-CDC9-488C-A8EE-3B11573167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209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15875" y="700088"/>
            <a:ext cx="6143625" cy="3455987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37830" hangingPunct="0">
              <a:defRPr/>
            </a:pPr>
            <a:fld id="{B8F9AA86-B230-46B5-9DBA-D3E92F25A1E2}" type="slidenum">
              <a:rPr lang="en-US">
                <a:solidFill>
                  <a:prstClr val="black"/>
                </a:solidFill>
                <a:latin typeface="Liberation Serif" pitchFamily="18"/>
                <a:ea typeface="Tahoma" pitchFamily="2"/>
                <a:cs typeface="Tahoma" pitchFamily="2"/>
              </a:rPr>
              <a:pPr defTabSz="837830" hangingPunct="0">
                <a:defRPr/>
              </a:pPr>
              <a:t>7</a:t>
            </a:fld>
            <a:endParaRPr lang="en-US">
              <a:solidFill>
                <a:prstClr val="black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91663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15875" y="700088"/>
            <a:ext cx="6143625" cy="3455987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37830" hangingPunct="0">
              <a:defRPr/>
            </a:pPr>
            <a:fld id="{B8F9AA86-B230-46B5-9DBA-D3E92F25A1E2}" type="slidenum">
              <a:rPr lang="en-US">
                <a:solidFill>
                  <a:prstClr val="black"/>
                </a:solidFill>
                <a:latin typeface="Liberation Serif" pitchFamily="18"/>
                <a:ea typeface="Tahoma" pitchFamily="2"/>
                <a:cs typeface="Tahoma" pitchFamily="2"/>
              </a:rPr>
              <a:pPr defTabSz="837830" hangingPunct="0">
                <a:defRPr/>
              </a:pPr>
              <a:t>8</a:t>
            </a:fld>
            <a:endParaRPr lang="en-US">
              <a:solidFill>
                <a:prstClr val="black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73485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15875" y="700088"/>
            <a:ext cx="6143625" cy="3455987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37830" hangingPunct="0">
              <a:defRPr/>
            </a:pPr>
            <a:fld id="{B8F9AA86-B230-46B5-9DBA-D3E92F25A1E2}" type="slidenum">
              <a:rPr lang="en-US">
                <a:solidFill>
                  <a:prstClr val="black"/>
                </a:solidFill>
                <a:latin typeface="Liberation Serif" pitchFamily="18"/>
                <a:ea typeface="Tahoma" pitchFamily="2"/>
                <a:cs typeface="Tahoma" pitchFamily="2"/>
              </a:rPr>
              <a:pPr defTabSz="837830" hangingPunct="0">
                <a:defRPr/>
              </a:pPr>
              <a:t>9</a:t>
            </a:fld>
            <a:endParaRPr lang="en-US">
              <a:solidFill>
                <a:prstClr val="black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18791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324000" y="2232000"/>
            <a:ext cx="94320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324000" y="3857040"/>
            <a:ext cx="94320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324000" y="223200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5157000" y="223200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5157000" y="385704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77" name="PlaceHolder 5"/>
          <p:cNvSpPr>
            <a:spLocks noGrp="1"/>
          </p:cNvSpPr>
          <p:nvPr>
            <p:ph type="body"/>
          </p:nvPr>
        </p:nvSpPr>
        <p:spPr>
          <a:xfrm>
            <a:off x="324000" y="385704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324000" y="2232000"/>
            <a:ext cx="303696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3513240" y="2232000"/>
            <a:ext cx="303696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6702480" y="2232000"/>
            <a:ext cx="303696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6702480" y="3857040"/>
            <a:ext cx="303696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83" name="PlaceHolder 6"/>
          <p:cNvSpPr>
            <a:spLocks noGrp="1"/>
          </p:cNvSpPr>
          <p:nvPr>
            <p:ph type="body"/>
          </p:nvPr>
        </p:nvSpPr>
        <p:spPr>
          <a:xfrm>
            <a:off x="3513240" y="3857040"/>
            <a:ext cx="303696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84" name="PlaceHolder 7"/>
          <p:cNvSpPr>
            <a:spLocks noGrp="1"/>
          </p:cNvSpPr>
          <p:nvPr>
            <p:ph type="body"/>
          </p:nvPr>
        </p:nvSpPr>
        <p:spPr>
          <a:xfrm>
            <a:off x="324000" y="3857040"/>
            <a:ext cx="303696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E727A2F-9A45-4F3F-80EF-13523C338F46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384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8E9EB77-22D2-4640-B3D4-1957374A04BD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1692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0598F9-68E7-4742-A58B-0C1F41D4F246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743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79500" y="2543175"/>
            <a:ext cx="2227263" cy="141605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59163" y="2543175"/>
            <a:ext cx="2228850" cy="141605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EB94BA-C0A9-48A3-9E01-942B3ED6CE8F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614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9F9BBE3-1599-44C1-B731-94C5CE3BB9A2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429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CE045AF-E7F4-4384-B362-2CD26ABB41D6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410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306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subTitle"/>
          </p:nvPr>
        </p:nvSpPr>
        <p:spPr>
          <a:xfrm>
            <a:off x="324000" y="2232000"/>
            <a:ext cx="9432000" cy="3110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19D7E06-4122-4EDE-9B13-461D23AFC549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636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F6F6AA2-E658-4ABA-82F8-570F90D35EC5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54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5B9519-2843-4917-8305-AE76323D626D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1615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7075" y="1476375"/>
            <a:ext cx="1150938" cy="24828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79500" y="1476375"/>
            <a:ext cx="3305175" cy="24828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CE62054-5D67-4B3C-8DFE-8524909640E9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180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3A7FCD-79C5-4895-81C0-1B4B3B72897B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90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64FFF0-3FA5-412E-958A-9E3A98FE9442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5342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68E46B4-E22F-4411-8F0F-F8586B6D475A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068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23850" y="2232025"/>
            <a:ext cx="4640263" cy="310991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6513" y="2232025"/>
            <a:ext cx="4640262" cy="310991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0CF54A6-80D7-4786-B270-3E3B68D51556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209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CAD135-C95E-435C-8D7F-6FC9C0C5E682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02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C3154CE-5203-44E4-B732-35487A6F90B2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96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324000" y="2232000"/>
            <a:ext cx="9432000" cy="311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D13D24-DB53-4164-B2ED-8F6025532A13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335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7F0F5C-78C9-42C5-96CC-48F5A4DB74FD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300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839435-565F-4404-98AE-111B1C6E255D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143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F8B0273-7002-4482-A315-05E991EF290D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913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9338" y="0"/>
            <a:ext cx="2357437" cy="53419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23850" y="0"/>
            <a:ext cx="6923088" cy="53419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F324159-9939-4B55-B541-52C13934E047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555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3A7FCD-79C5-4895-81C0-1B4B3B72897B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144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64FFF0-3FA5-412E-958A-9E3A98FE9442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646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68E46B4-E22F-4411-8F0F-F8586B6D475A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1410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23850" y="2232025"/>
            <a:ext cx="4640263" cy="310991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6513" y="2232025"/>
            <a:ext cx="4640262" cy="310991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0CF54A6-80D7-4786-B270-3E3B68D51556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128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CAD135-C95E-435C-8D7F-6FC9C0C5E682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78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324000" y="2232000"/>
            <a:ext cx="4602600" cy="311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7000" y="2232000"/>
            <a:ext cx="4602600" cy="311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C3154CE-5203-44E4-B732-35487A6F90B2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548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D13D24-DB53-4164-B2ED-8F6025532A13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461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7F0F5C-78C9-42C5-96CC-48F5A4DB74FD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90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839435-565F-4404-98AE-111B1C6E255D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871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F8B0273-7002-4482-A315-05E991EF290D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757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9338" y="0"/>
            <a:ext cx="2357437" cy="53419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23850" y="0"/>
            <a:ext cx="6923088" cy="53419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endParaRPr lang="es-E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F324159-9939-4B55-B541-52C13934E047}" type="slidenum"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3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subTitle"/>
          </p:nvPr>
        </p:nvSpPr>
        <p:spPr>
          <a:xfrm>
            <a:off x="324000" y="720"/>
            <a:ext cx="9432000" cy="3335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324000" y="223200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24000" y="385704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5157000" y="2232000"/>
            <a:ext cx="4602600" cy="311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324000" y="2232000"/>
            <a:ext cx="4602600" cy="311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5157000" y="223200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 type="body"/>
          </p:nvPr>
        </p:nvSpPr>
        <p:spPr>
          <a:xfrm>
            <a:off x="5157000" y="385704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2400" b="1" strike="noStrike" spc="-1">
              <a:solidFill>
                <a:srgbClr val="666666"/>
              </a:solidFill>
              <a:latin typeface="Arial Narrow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324000" y="223200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5157000" y="2232000"/>
            <a:ext cx="46026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324000" y="3857040"/>
            <a:ext cx="9432000" cy="1483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ftr"/>
          </p:nvPr>
        </p:nvSpPr>
        <p:spPr>
          <a:xfrm>
            <a:off x="6840000" y="4410000"/>
            <a:ext cx="2952000" cy="147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/>
            <a:r>
              <a:rPr lang="es-ES" sz="900" b="0" strike="noStrike" spc="-1">
                <a:solidFill>
                  <a:srgbClr val="4BB375"/>
                </a:solidFill>
                <a:latin typeface="Arial"/>
              </a:rPr>
              <a:t>&lt;pied de page&gt;</a:t>
            </a:r>
          </a:p>
        </p:txBody>
      </p:sp>
      <p:sp>
        <p:nvSpPr>
          <p:cNvPr id="140" name="PlaceHolder 2"/>
          <p:cNvSpPr>
            <a:spLocks noGrp="1"/>
          </p:cNvSpPr>
          <p:nvPr>
            <p:ph type="dt"/>
          </p:nvPr>
        </p:nvSpPr>
        <p:spPr>
          <a:xfrm>
            <a:off x="8604000" y="4410000"/>
            <a:ext cx="1332000" cy="1440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900" b="0" strike="noStrike" spc="-1">
                <a:solidFill>
                  <a:srgbClr val="4BB375"/>
                </a:solidFill>
                <a:latin typeface="Arial"/>
              </a:rPr>
              <a:t>&lt;date/heure&gt;</a:t>
            </a:r>
          </a:p>
        </p:txBody>
      </p:sp>
      <p:sp>
        <p:nvSpPr>
          <p:cNvPr id="141" name="PlaceHolder 3"/>
          <p:cNvSpPr>
            <a:spLocks noGrp="1"/>
          </p:cNvSpPr>
          <p:nvPr>
            <p:ph type="sldNum"/>
          </p:nvPr>
        </p:nvSpPr>
        <p:spPr>
          <a:xfrm>
            <a:off x="7416000" y="3744000"/>
            <a:ext cx="2348280" cy="39060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70952BEB-8745-4976-B08B-47137D1C2D64}" type="slidenum">
              <a:rPr lang="es-ES" sz="1400" b="0" strike="noStrike" spc="-1">
                <a:latin typeface="Times New Roman"/>
              </a:rPr>
              <a:t>‹N°›</a:t>
            </a:fld>
            <a:endParaRPr lang="es-ES" sz="1400" b="0" strike="noStrike" spc="-1">
              <a:latin typeface="Times New Roman"/>
            </a:endParaRPr>
          </a:p>
        </p:txBody>
      </p:sp>
      <p:sp>
        <p:nvSpPr>
          <p:cNvPr id="142" name="CustomShape 4"/>
          <p:cNvSpPr/>
          <p:nvPr/>
        </p:nvSpPr>
        <p:spPr>
          <a:xfrm>
            <a:off x="3960" y="720"/>
            <a:ext cx="10076400" cy="4463280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3" name="CustomShape 5"/>
          <p:cNvSpPr/>
          <p:nvPr/>
        </p:nvSpPr>
        <p:spPr>
          <a:xfrm flipH="1">
            <a:off x="4457520" y="864000"/>
            <a:ext cx="5615640" cy="352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1CA45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4" name="CustomShape 6"/>
          <p:cNvSpPr/>
          <p:nvPr/>
        </p:nvSpPr>
        <p:spPr>
          <a:xfrm>
            <a:off x="-144000" y="4392000"/>
            <a:ext cx="10368000" cy="201600"/>
          </a:xfrm>
          <a:prstGeom prst="rect">
            <a:avLst/>
          </a:prstGeom>
          <a:solidFill>
            <a:srgbClr val="1D427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5" name="PlaceHolder 7"/>
          <p:cNvSpPr>
            <a:spLocks noGrp="1"/>
          </p:cNvSpPr>
          <p:nvPr>
            <p:ph type="title"/>
          </p:nvPr>
        </p:nvSpPr>
        <p:spPr>
          <a:xfrm>
            <a:off x="2808000" y="1152000"/>
            <a:ext cx="4464000" cy="504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ES" sz="2200" b="1" strike="noStrike" spc="-1">
                <a:solidFill>
                  <a:srgbClr val="0F417A"/>
                </a:solidFill>
                <a:latin typeface="Arial Narrow"/>
              </a:rPr>
              <a:t>Cliquez pour éditer le format du texte-titre</a:t>
            </a:r>
          </a:p>
        </p:txBody>
      </p:sp>
      <p:sp>
        <p:nvSpPr>
          <p:cNvPr id="146" name="PlaceHolder 8"/>
          <p:cNvSpPr>
            <a:spLocks noGrp="1"/>
          </p:cNvSpPr>
          <p:nvPr>
            <p:ph type="body"/>
          </p:nvPr>
        </p:nvSpPr>
        <p:spPr>
          <a:xfrm>
            <a:off x="2808360" y="2273760"/>
            <a:ext cx="4463640" cy="1866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buClr>
                <a:srgbClr val="EEEEEE"/>
              </a:buClr>
              <a:buSzPct val="45000"/>
              <a:buFont typeface="Symbol" charset="2"/>
              <a:buChar char=""/>
            </a:pPr>
            <a:r>
              <a:rPr lang="es-ES" sz="2000" b="0" strike="noStrike" spc="-1">
                <a:solidFill>
                  <a:srgbClr val="666666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buClr>
                <a:srgbClr val="EEEEEE"/>
              </a:buClr>
              <a:buSzPct val="75000"/>
              <a:buFont typeface="Symbol" charset="2"/>
              <a:buChar char=""/>
            </a:pPr>
            <a:r>
              <a:rPr lang="es-ES" sz="2000" b="0" strike="noStrike" spc="-1">
                <a:solidFill>
                  <a:srgbClr val="666666"/>
                </a:solidFill>
                <a:latin typeface="Arial"/>
              </a:rPr>
              <a:t>Second niveau de plan</a:t>
            </a:r>
          </a:p>
          <a:p>
            <a:pPr marL="1296000" lvl="2" indent="-288000">
              <a:buClr>
                <a:srgbClr val="EEEEEE"/>
              </a:buClr>
              <a:buSzPct val="45000"/>
              <a:buFont typeface="Symbol" charset="2"/>
              <a:buChar char=""/>
            </a:pPr>
            <a:r>
              <a:rPr lang="es-ES" sz="2000" b="0" strike="noStrike" spc="-1">
                <a:solidFill>
                  <a:srgbClr val="666666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buClr>
                <a:srgbClr val="EEEEEE"/>
              </a:buClr>
              <a:buSzPct val="75000"/>
              <a:buFont typeface="Symbol" charset="2"/>
              <a:buChar char=""/>
            </a:pPr>
            <a:r>
              <a:rPr lang="es-ES" sz="2000" b="0" strike="noStrike" spc="-1">
                <a:solidFill>
                  <a:srgbClr val="666666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buClr>
                <a:srgbClr val="EEEEEE"/>
              </a:buClr>
              <a:buSzPct val="45000"/>
              <a:buFont typeface="Symbol" charset="2"/>
              <a:buChar char=""/>
            </a:pPr>
            <a:r>
              <a:rPr lang="es-ES" sz="2000" b="0" strike="noStrike" spc="-1">
                <a:solidFill>
                  <a:srgbClr val="666666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buClr>
                <a:srgbClr val="EEEEEE"/>
              </a:buClr>
              <a:buSzPct val="45000"/>
              <a:buFont typeface="Symbol" charset="2"/>
              <a:buChar char=""/>
            </a:pPr>
            <a:r>
              <a:rPr lang="es-ES" sz="2000" b="0" strike="noStrike" spc="-1">
                <a:solidFill>
                  <a:srgbClr val="666666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buClr>
                <a:srgbClr val="EEEEEE"/>
              </a:buClr>
              <a:buSzPct val="45000"/>
              <a:buFont typeface="Symbol" charset="2"/>
              <a:buChar char=""/>
            </a:pPr>
            <a:r>
              <a:rPr lang="es-ES" sz="2000" b="0" strike="noStrike" spc="-1">
                <a:solidFill>
                  <a:srgbClr val="666666"/>
                </a:solidFill>
                <a:latin typeface="Arial"/>
              </a:rPr>
              <a:t>Septième niveau de plan</a:t>
            </a:r>
          </a:p>
        </p:txBody>
      </p:sp>
      <p:sp>
        <p:nvSpPr>
          <p:cNvPr id="147" name="Line 9"/>
          <p:cNvSpPr/>
          <p:nvPr/>
        </p:nvSpPr>
        <p:spPr>
          <a:xfrm>
            <a:off x="2844000" y="2124000"/>
            <a:ext cx="4392000" cy="0"/>
          </a:xfrm>
          <a:prstGeom prst="line">
            <a:avLst/>
          </a:prstGeom>
          <a:ln w="29160">
            <a:solidFill>
              <a:srgbClr val="5B8ED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48" name="Image 147"/>
          <p:cNvPicPr/>
          <p:nvPr/>
        </p:nvPicPr>
        <p:blipFill>
          <a:blip r:embed="rId14"/>
          <a:stretch/>
        </p:blipFill>
        <p:spPr>
          <a:xfrm>
            <a:off x="209160" y="4816080"/>
            <a:ext cx="2022480" cy="63684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 txBox="1">
            <a:spLocks noGrp="1"/>
          </p:cNvSpPr>
          <p:nvPr>
            <p:ph type="ftr" sz="quarter" idx="3"/>
          </p:nvPr>
        </p:nvSpPr>
        <p:spPr>
          <a:xfrm>
            <a:off x="6840000" y="4410000"/>
            <a:ext cx="2951999" cy="147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>
            <a:lvl1pPr lvl="0" algn="r" hangingPunct="0">
              <a:buNone/>
              <a:tabLst/>
              <a:defRPr lang="es-ES" sz="900" kern="1200">
                <a:solidFill>
                  <a:srgbClr val="4BB375"/>
                </a:solidFill>
                <a:latin typeface="Arial" pitchFamily="34"/>
                <a:ea typeface="Tahoma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half" idx="2"/>
          </p:nvPr>
        </p:nvSpPr>
        <p:spPr>
          <a:xfrm>
            <a:off x="8604000" y="4410000"/>
            <a:ext cx="1296000" cy="14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>
            <a:lvl1pPr lvl="0" algn="l" hangingPunct="0">
              <a:buNone/>
              <a:tabLst/>
              <a:defRPr lang="fr-FR" sz="900" kern="1200">
                <a:solidFill>
                  <a:srgbClr val="4BB375"/>
                </a:solidFill>
                <a:latin typeface="Arial" pitchFamily="34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/>
          <p:cNvSpPr txBox="1">
            <a:spLocks noGrp="1"/>
          </p:cNvSpPr>
          <p:nvPr>
            <p:ph type="sldNum" sz="quarter" idx="4"/>
          </p:nvPr>
        </p:nvSpPr>
        <p:spPr>
          <a:xfrm>
            <a:off x="7416000" y="313740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hangingPunct="0">
              <a:buNone/>
              <a:tabLst/>
              <a:defRPr lang="es-ES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fld id="{189321EF-BE91-4A82-A057-1EFF407398B2}" type="slidenum">
              <a:t>‹N°›</a:t>
            </a:fld>
            <a:endParaRPr lang="es-ES"/>
          </a:p>
        </p:txBody>
      </p:sp>
      <p:sp>
        <p:nvSpPr>
          <p:cNvPr id="5" name="Forme libre 4"/>
          <p:cNvSpPr/>
          <p:nvPr/>
        </p:nvSpPr>
        <p:spPr>
          <a:xfrm>
            <a:off x="4320" y="720"/>
            <a:ext cx="10076400" cy="4463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E8E8E8"/>
          </a:solidFill>
          <a:ln>
            <a:noFill/>
            <a:prstDash val="solid"/>
          </a:ln>
        </p:spPr>
        <p:txBody>
          <a:bodyPr lIns="0" tIns="0" rIns="0" bIns="0" anchor="ctr" anchorCtr="0">
            <a:noAutofit/>
          </a:bodyPr>
          <a:lstStyle/>
          <a:p>
            <a:pPr lvl="0" hangingPunct="0">
              <a:buNone/>
              <a:tabLst/>
            </a:pPr>
            <a:endParaRPr lang="es-ES" sz="2400" kern="1200"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6" name="Forme libre 5"/>
          <p:cNvSpPr/>
          <p:nvPr/>
        </p:nvSpPr>
        <p:spPr>
          <a:xfrm>
            <a:off x="-72000" y="4392000"/>
            <a:ext cx="10296000" cy="201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1D4276"/>
          </a:solidFill>
          <a:ln>
            <a:noFill/>
            <a:prstDash val="solid"/>
          </a:ln>
        </p:spPr>
        <p:txBody>
          <a:bodyPr lIns="0" tIns="0" rIns="0" bIns="0" anchor="ctr" anchorCtr="0">
            <a:noAutofit/>
          </a:bodyPr>
          <a:lstStyle/>
          <a:p>
            <a:pPr lvl="0" hangingPunct="0">
              <a:buNone/>
              <a:tabLst/>
            </a:pPr>
            <a:endParaRPr lang="es-ES" sz="2400" kern="1200"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ce réservé du titre 6"/>
          <p:cNvSpPr txBox="1">
            <a:spLocks noGrp="1"/>
          </p:cNvSpPr>
          <p:nvPr>
            <p:ph type="title"/>
          </p:nvPr>
        </p:nvSpPr>
        <p:spPr>
          <a:xfrm>
            <a:off x="1080000" y="1475999"/>
            <a:ext cx="4608000" cy="86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endParaRPr lang="es-ES"/>
          </a:p>
        </p:txBody>
      </p:sp>
      <p:sp>
        <p:nvSpPr>
          <p:cNvPr id="8" name="Espace réservé du texte 7"/>
          <p:cNvSpPr txBox="1">
            <a:spLocks noGrp="1"/>
          </p:cNvSpPr>
          <p:nvPr>
            <p:ph type="body" idx="1"/>
          </p:nvPr>
        </p:nvSpPr>
        <p:spPr>
          <a:xfrm>
            <a:off x="1080000" y="2543760"/>
            <a:ext cx="4608000" cy="1416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s-ES"/>
          </a:p>
        </p:txBody>
      </p:sp>
      <p:grpSp>
        <p:nvGrpSpPr>
          <p:cNvPr id="9" name="Groupe 8"/>
          <p:cNvGrpSpPr/>
          <p:nvPr/>
        </p:nvGrpSpPr>
        <p:grpSpPr>
          <a:xfrm>
            <a:off x="4458600" y="864000"/>
            <a:ext cx="5615640" cy="3528000"/>
            <a:chOff x="4458600" y="864000"/>
            <a:chExt cx="5615640" cy="3528000"/>
          </a:xfrm>
        </p:grpSpPr>
        <p:sp>
          <p:nvSpPr>
            <p:cNvPr id="10" name="Forme libre 9"/>
            <p:cNvSpPr/>
            <p:nvPr/>
          </p:nvSpPr>
          <p:spPr>
            <a:xfrm flipH="1">
              <a:off x="4458600" y="864000"/>
              <a:ext cx="5615640" cy="35280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1600"/>
                <a:gd name="f7" fmla="+- 0 0 0"/>
                <a:gd name="f8" fmla="*/ f3 1 21600"/>
                <a:gd name="f9" fmla="*/ f4 1 21600"/>
                <a:gd name="f10" fmla="*/ f7 f0 1"/>
                <a:gd name="f11" fmla="*/ 1900 f8 1"/>
                <a:gd name="f12" fmla="*/ 12700 f8 1"/>
                <a:gd name="f13" fmla="*/ 19700 f9 1"/>
                <a:gd name="f14" fmla="*/ 12700 f9 1"/>
                <a:gd name="f15" fmla="*/ 0 f8 1"/>
                <a:gd name="f16" fmla="*/ 0 f9 1"/>
                <a:gd name="f17" fmla="*/ f10 1 f2"/>
                <a:gd name="f18" fmla="*/ 10800 f9 1"/>
                <a:gd name="f19" fmla="*/ 21600 f9 1"/>
                <a:gd name="f20" fmla="*/ 10800 f8 1"/>
                <a:gd name="f21" fmla="*/ 21600 f8 1"/>
                <a:gd name="f22" fmla="+- f17 0 f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2">
                  <a:pos x="f15" y="f16"/>
                </a:cxn>
                <a:cxn ang="f22">
                  <a:pos x="f15" y="f18"/>
                </a:cxn>
                <a:cxn ang="f22">
                  <a:pos x="f15" y="f19"/>
                </a:cxn>
                <a:cxn ang="f22">
                  <a:pos x="f20" y="f19"/>
                </a:cxn>
                <a:cxn ang="f22">
                  <a:pos x="f21" y="f19"/>
                </a:cxn>
                <a:cxn ang="f22">
                  <a:pos x="f20" y="f18"/>
                </a:cxn>
              </a:cxnLst>
              <a:rect l="f11" t="f14" r="f12" b="f13"/>
              <a:pathLst>
                <a:path w="21600" h="21600">
                  <a:moveTo>
                    <a:pt x="f5" y="f5"/>
                  </a:moveTo>
                  <a:lnTo>
                    <a:pt x="f6" y="f6"/>
                  </a:lnTo>
                  <a:lnTo>
                    <a:pt x="f5" y="f6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4169AF"/>
            </a:solidFill>
            <a:ln>
              <a:noFill/>
              <a:prstDash val="solid"/>
            </a:ln>
          </p:spPr>
          <p:txBody>
            <a:bodyPr lIns="0" tIns="0" rIns="0" bIns="0" anchor="ctr" anchorCtr="0">
              <a:noAutofit/>
            </a:bodyPr>
            <a:lstStyle/>
            <a:p>
              <a:pPr lvl="0" hangingPunct="0">
                <a:buNone/>
                <a:tabLst/>
              </a:pPr>
              <a:endParaRPr lang="es-ES" sz="2400" kern="1200">
                <a:latin typeface="Liberation Serif" pitchFamily="18"/>
                <a:ea typeface="Tahoma" pitchFamily="2"/>
                <a:cs typeface="Tahoma" pitchFamily="2"/>
              </a:endParaRPr>
            </a:p>
          </p:txBody>
        </p:sp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lum/>
              <a:alphaModFix/>
            </a:blip>
            <a:srcRect/>
            <a:stretch>
              <a:fillRect/>
            </a:stretch>
          </p:blipFill>
          <p:spPr>
            <a:xfrm>
              <a:off x="5760000" y="1368000"/>
              <a:ext cx="2682000" cy="15264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" name="Image 11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>
            <a:lum/>
            <a:alphaModFix/>
          </a:blip>
          <a:srcRect/>
          <a:stretch>
            <a:fillRect/>
          </a:stretch>
        </p:blipFill>
        <p:spPr>
          <a:xfrm>
            <a:off x="209160" y="4816080"/>
            <a:ext cx="2022479" cy="636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484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r" hangingPunct="0">
        <a:lnSpc>
          <a:spcPct val="115000"/>
        </a:lnSpc>
        <a:tabLst/>
        <a:defRPr lang="es-ES" sz="2600" b="0" i="0" u="none" strike="noStrike" kern="1200" cap="none">
          <a:ln>
            <a:noFill/>
          </a:ln>
          <a:solidFill>
            <a:srgbClr val="0F417A"/>
          </a:solidFill>
          <a:highlight>
            <a:scrgbClr r="0" g="0" b="0">
              <a:alpha val="0"/>
            </a:scrgbClr>
          </a:highlight>
          <a:latin typeface="Arial Narrow" pitchFamily="34"/>
          <a:ea typeface="SimSun" pitchFamily="2"/>
        </a:defRPr>
      </a:lvl1pPr>
    </p:titleStyle>
    <p:bodyStyle>
      <a:lvl1pPr algn="r" hangingPunct="0">
        <a:lnSpc>
          <a:spcPct val="115000"/>
        </a:lnSpc>
        <a:spcBef>
          <a:spcPts val="0"/>
        </a:spcBef>
        <a:spcAft>
          <a:spcPts val="0"/>
        </a:spcAft>
        <a:tabLst/>
        <a:defRPr lang="es-ES" sz="2200" b="0" i="0" u="none" strike="noStrike" kern="1200" cap="none">
          <a:ln>
            <a:noFill/>
          </a:ln>
          <a:solidFill>
            <a:srgbClr val="5B8ED4"/>
          </a:solidFill>
          <a:highlight>
            <a:scrgbClr r="0" g="0" b="0">
              <a:alpha val="0"/>
            </a:scrgbClr>
          </a:highlight>
          <a:latin typeface="Arial Narrow" pitchFamily="34"/>
          <a:ea typeface="SimSun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 flipH="1">
            <a:off x="8939880" y="5100480"/>
            <a:ext cx="1137960" cy="569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900 f8 1"/>
              <a:gd name="f12" fmla="*/ 12700 f8 1"/>
              <a:gd name="f13" fmla="*/ 19700 f9 1"/>
              <a:gd name="f14" fmla="*/ 12700 f9 1"/>
              <a:gd name="f15" fmla="*/ 0 f8 1"/>
              <a:gd name="f16" fmla="*/ 0 f9 1"/>
              <a:gd name="f17" fmla="*/ f10 1 f2"/>
              <a:gd name="f18" fmla="*/ 10800 f9 1"/>
              <a:gd name="f19" fmla="*/ 21600 f9 1"/>
              <a:gd name="f20" fmla="*/ 10800 f8 1"/>
              <a:gd name="f21" fmla="*/ 21600 f8 1"/>
              <a:gd name="f22" fmla="+- f1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2">
                <a:pos x="f15" y="f16"/>
              </a:cxn>
              <a:cxn ang="f22">
                <a:pos x="f15" y="f18"/>
              </a:cxn>
              <a:cxn ang="f22">
                <a:pos x="f15" y="f19"/>
              </a:cxn>
              <a:cxn ang="f22">
                <a:pos x="f20" y="f19"/>
              </a:cxn>
              <a:cxn ang="f22">
                <a:pos x="f21" y="f19"/>
              </a:cxn>
              <a:cxn ang="f22">
                <a:pos x="f20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1CA459"/>
          </a:solidFill>
          <a:ln>
            <a:noFill/>
            <a:prstDash val="solid"/>
          </a:ln>
        </p:spPr>
        <p:txBody>
          <a:bodyPr lIns="0" tIns="0" rIns="0" bIns="0" anchor="ctr" anchorCtr="0">
            <a:noAutofit/>
          </a:bodyPr>
          <a:lstStyle/>
          <a:p>
            <a:pPr lvl="0" hangingPunct="0">
              <a:buNone/>
              <a:tabLst/>
            </a:pPr>
            <a:endParaRPr lang="es-ES" sz="2400" kern="1200"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3" name="Espace réservé du pied de page 2"/>
          <p:cNvSpPr txBox="1">
            <a:spLocks noGrp="1"/>
          </p:cNvSpPr>
          <p:nvPr>
            <p:ph type="ftr" sz="quarter" idx="3"/>
          </p:nvPr>
        </p:nvSpPr>
        <p:spPr>
          <a:xfrm>
            <a:off x="4743360" y="18540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hangingPunct="0">
              <a:buNone/>
              <a:tabLst/>
              <a:defRPr lang="es-ES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1800000" y="18540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hangingPunct="0">
              <a:buNone/>
              <a:tabLst/>
              <a:defRPr lang="es-ES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5" name="Forme libre 4"/>
          <p:cNvSpPr/>
          <p:nvPr/>
        </p:nvSpPr>
        <p:spPr>
          <a:xfrm>
            <a:off x="-144000" y="699120"/>
            <a:ext cx="10368000" cy="201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1D4276"/>
          </a:solidFill>
          <a:ln>
            <a:noFill/>
            <a:prstDash val="solid"/>
          </a:ln>
        </p:spPr>
        <p:txBody>
          <a:bodyPr lIns="0" tIns="0" rIns="0" bIns="0" anchor="ctr" anchorCtr="0">
            <a:noAutofit/>
          </a:bodyPr>
          <a:lstStyle/>
          <a:p>
            <a:pPr lvl="0" hangingPunct="0">
              <a:buNone/>
              <a:tabLst/>
            </a:pPr>
            <a:endParaRPr lang="es-ES" sz="2400" kern="1200"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6" name="Forme libre 5"/>
          <p:cNvSpPr/>
          <p:nvPr/>
        </p:nvSpPr>
        <p:spPr>
          <a:xfrm>
            <a:off x="360" y="720"/>
            <a:ext cx="10079640" cy="698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E8E8E8"/>
          </a:solidFill>
          <a:ln>
            <a:noFill/>
            <a:prstDash val="solid"/>
          </a:ln>
        </p:spPr>
        <p:txBody>
          <a:bodyPr lIns="0" tIns="0" rIns="0" bIns="0" anchor="ctr" anchorCtr="0">
            <a:noAutofit/>
          </a:bodyPr>
          <a:lstStyle/>
          <a:p>
            <a:pPr lvl="0" hangingPunct="0">
              <a:buNone/>
              <a:tabLst/>
            </a:pPr>
            <a:endParaRPr lang="es-ES" sz="2400" kern="1200"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ce réservé du titre 6"/>
          <p:cNvSpPr txBox="1"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s-ES"/>
          </a:p>
        </p:txBody>
      </p:sp>
      <p:sp>
        <p:nvSpPr>
          <p:cNvPr id="8" name="Espace réservé du texte 7"/>
          <p:cNvSpPr txBox="1">
            <a:spLocks noGrp="1"/>
          </p:cNvSpPr>
          <p:nvPr>
            <p:ph type="body" idx="1"/>
          </p:nvPr>
        </p:nvSpPr>
        <p:spPr>
          <a:xfrm>
            <a:off x="324000" y="2232000"/>
            <a:ext cx="9432000" cy="311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s-ES"/>
          </a:p>
        </p:txBody>
      </p:sp>
      <p:sp>
        <p:nvSpPr>
          <p:cNvPr id="9" name="Espace réservé du numéro de diapositive 8"/>
          <p:cNvSpPr txBox="1">
            <a:spLocks noGrp="1"/>
          </p:cNvSpPr>
          <p:nvPr>
            <p:ph type="sldNum" sz="quarter" idx="4"/>
          </p:nvPr>
        </p:nvSpPr>
        <p:spPr>
          <a:xfrm>
            <a:off x="9540000" y="720000"/>
            <a:ext cx="2052000" cy="14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>
            <a:lvl1pPr lvl="0" algn="l" hangingPunct="0">
              <a:buNone/>
              <a:tabLst/>
              <a:defRPr lang="es-ES" sz="900" kern="1200">
                <a:solidFill>
                  <a:srgbClr val="4BB375"/>
                </a:solidFill>
                <a:latin typeface="Arial" pitchFamily="34"/>
                <a:ea typeface="Tahoma" pitchFamily="2"/>
                <a:cs typeface="Tahoma" pitchFamily="2"/>
              </a:defRPr>
            </a:lvl1pPr>
          </a:lstStyle>
          <a:p>
            <a:pPr lvl="0"/>
            <a:fld id="{A64C9F82-AACF-4593-939D-AE1902435BDB}" type="slidenum">
              <a:t>‹N°›</a:t>
            </a:fld>
            <a:endParaRPr lang="es-ES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87120" y="72360"/>
            <a:ext cx="1800000" cy="5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879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hangingPunct="0">
        <a:tabLst/>
        <a:defRPr lang="es-ES" sz="2400" b="1" i="0" u="none" strike="noStrike" kern="1200" cap="none">
          <a:ln>
            <a:noFill/>
          </a:ln>
          <a:solidFill>
            <a:srgbClr val="666666"/>
          </a:solidFill>
          <a:highlight>
            <a:scrgbClr r="0" g="0" b="0">
              <a:alpha val="0"/>
            </a:scrgbClr>
          </a:highlight>
          <a:latin typeface="Arial Narrow" pitchFamily="34"/>
          <a:ea typeface="SimSun" pitchFamily="2"/>
        </a:defRPr>
      </a:lvl1pPr>
    </p:titleStyle>
    <p:bodyStyle>
      <a:lvl1pPr marL="108000" marR="0" indent="0" hangingPunct="0">
        <a:spcBef>
          <a:spcPts val="0"/>
        </a:spcBef>
        <a:spcAft>
          <a:spcPts val="567"/>
        </a:spcAft>
        <a:tabLst/>
        <a:defRPr lang="es-ES" sz="20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Arial" pitchFamily="34"/>
          <a:ea typeface="SimSun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 flipH="1">
            <a:off x="8939880" y="5100480"/>
            <a:ext cx="1137960" cy="569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900 f8 1"/>
              <a:gd name="f12" fmla="*/ 12700 f8 1"/>
              <a:gd name="f13" fmla="*/ 19700 f9 1"/>
              <a:gd name="f14" fmla="*/ 12700 f9 1"/>
              <a:gd name="f15" fmla="*/ 0 f8 1"/>
              <a:gd name="f16" fmla="*/ 0 f9 1"/>
              <a:gd name="f17" fmla="*/ f10 1 f2"/>
              <a:gd name="f18" fmla="*/ 10800 f9 1"/>
              <a:gd name="f19" fmla="*/ 21600 f9 1"/>
              <a:gd name="f20" fmla="*/ 10800 f8 1"/>
              <a:gd name="f21" fmla="*/ 21600 f8 1"/>
              <a:gd name="f22" fmla="+- f1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2">
                <a:pos x="f15" y="f16"/>
              </a:cxn>
              <a:cxn ang="f22">
                <a:pos x="f15" y="f18"/>
              </a:cxn>
              <a:cxn ang="f22">
                <a:pos x="f15" y="f19"/>
              </a:cxn>
              <a:cxn ang="f22">
                <a:pos x="f20" y="f19"/>
              </a:cxn>
              <a:cxn ang="f22">
                <a:pos x="f21" y="f19"/>
              </a:cxn>
              <a:cxn ang="f22">
                <a:pos x="f20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1CA459"/>
          </a:solidFill>
          <a:ln>
            <a:noFill/>
            <a:prstDash val="solid"/>
          </a:ln>
        </p:spPr>
        <p:txBody>
          <a:bodyPr lIns="0" tIns="0" rIns="0" bIns="0" anchor="ctr" anchorCtr="0">
            <a:noAutofit/>
          </a:bodyPr>
          <a:lstStyle/>
          <a:p>
            <a:pPr lvl="0" hangingPunct="0">
              <a:buNone/>
              <a:tabLst/>
            </a:pPr>
            <a:endParaRPr lang="es-ES" sz="2400" kern="1200"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3" name="Espace réservé du pied de page 2"/>
          <p:cNvSpPr txBox="1">
            <a:spLocks noGrp="1"/>
          </p:cNvSpPr>
          <p:nvPr>
            <p:ph type="ftr" sz="quarter" idx="3"/>
          </p:nvPr>
        </p:nvSpPr>
        <p:spPr>
          <a:xfrm>
            <a:off x="4743360" y="18540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hangingPunct="0">
              <a:buNone/>
              <a:tabLst/>
              <a:defRPr lang="es-ES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1800000" y="18540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hangingPunct="0">
              <a:buNone/>
              <a:tabLst/>
              <a:defRPr lang="es-ES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es-ES"/>
          </a:p>
        </p:txBody>
      </p:sp>
      <p:sp>
        <p:nvSpPr>
          <p:cNvPr id="5" name="Forme libre 4"/>
          <p:cNvSpPr/>
          <p:nvPr/>
        </p:nvSpPr>
        <p:spPr>
          <a:xfrm>
            <a:off x="-144000" y="699120"/>
            <a:ext cx="10368000" cy="201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1D4276"/>
          </a:solidFill>
          <a:ln>
            <a:noFill/>
            <a:prstDash val="solid"/>
          </a:ln>
        </p:spPr>
        <p:txBody>
          <a:bodyPr lIns="0" tIns="0" rIns="0" bIns="0" anchor="ctr" anchorCtr="0">
            <a:noAutofit/>
          </a:bodyPr>
          <a:lstStyle/>
          <a:p>
            <a:pPr lvl="0" hangingPunct="0">
              <a:buNone/>
              <a:tabLst/>
            </a:pPr>
            <a:endParaRPr lang="es-ES" sz="2400" kern="1200"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6" name="Forme libre 5"/>
          <p:cNvSpPr/>
          <p:nvPr/>
        </p:nvSpPr>
        <p:spPr>
          <a:xfrm>
            <a:off x="360" y="720"/>
            <a:ext cx="10079640" cy="698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E8E8E8"/>
          </a:solidFill>
          <a:ln>
            <a:noFill/>
            <a:prstDash val="solid"/>
          </a:ln>
        </p:spPr>
        <p:txBody>
          <a:bodyPr lIns="0" tIns="0" rIns="0" bIns="0" anchor="ctr" anchorCtr="0">
            <a:noAutofit/>
          </a:bodyPr>
          <a:lstStyle/>
          <a:p>
            <a:pPr lvl="0" hangingPunct="0">
              <a:buNone/>
              <a:tabLst/>
            </a:pPr>
            <a:endParaRPr lang="es-ES" sz="2400" kern="1200"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ce réservé du titre 6"/>
          <p:cNvSpPr txBox="1">
            <a:spLocks noGrp="1"/>
          </p:cNvSpPr>
          <p:nvPr>
            <p:ph type="title"/>
          </p:nvPr>
        </p:nvSpPr>
        <p:spPr>
          <a:xfrm>
            <a:off x="324000" y="720"/>
            <a:ext cx="9432000" cy="719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s-ES"/>
          </a:p>
        </p:txBody>
      </p:sp>
      <p:sp>
        <p:nvSpPr>
          <p:cNvPr id="8" name="Espace réservé du texte 7"/>
          <p:cNvSpPr txBox="1">
            <a:spLocks noGrp="1"/>
          </p:cNvSpPr>
          <p:nvPr>
            <p:ph type="body" idx="1"/>
          </p:nvPr>
        </p:nvSpPr>
        <p:spPr>
          <a:xfrm>
            <a:off x="324000" y="2232000"/>
            <a:ext cx="9432000" cy="311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s-ES"/>
          </a:p>
        </p:txBody>
      </p:sp>
      <p:sp>
        <p:nvSpPr>
          <p:cNvPr id="9" name="Espace réservé du numéro de diapositive 8"/>
          <p:cNvSpPr txBox="1">
            <a:spLocks noGrp="1"/>
          </p:cNvSpPr>
          <p:nvPr>
            <p:ph type="sldNum" sz="quarter" idx="4"/>
          </p:nvPr>
        </p:nvSpPr>
        <p:spPr>
          <a:xfrm>
            <a:off x="9540000" y="720000"/>
            <a:ext cx="2052000" cy="14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>
            <a:lvl1pPr lvl="0" algn="l" hangingPunct="0">
              <a:buNone/>
              <a:tabLst/>
              <a:defRPr lang="es-ES" sz="900" kern="1200">
                <a:solidFill>
                  <a:srgbClr val="4BB375"/>
                </a:solidFill>
                <a:latin typeface="Arial" pitchFamily="34"/>
                <a:ea typeface="Tahoma" pitchFamily="2"/>
                <a:cs typeface="Tahoma" pitchFamily="2"/>
              </a:defRPr>
            </a:lvl1pPr>
          </a:lstStyle>
          <a:p>
            <a:pPr lvl="0"/>
            <a:fld id="{A64C9F82-AACF-4593-939D-AE1902435BDB}" type="slidenum">
              <a:t>‹N°›</a:t>
            </a:fld>
            <a:endParaRPr lang="es-ES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87120" y="72360"/>
            <a:ext cx="1800000" cy="5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7339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hangingPunct="0">
        <a:tabLst/>
        <a:defRPr lang="es-ES" sz="2400" b="1" i="0" u="none" strike="noStrike" kern="1200" cap="none">
          <a:ln>
            <a:noFill/>
          </a:ln>
          <a:solidFill>
            <a:srgbClr val="666666"/>
          </a:solidFill>
          <a:highlight>
            <a:scrgbClr r="0" g="0" b="0">
              <a:alpha val="0"/>
            </a:scrgbClr>
          </a:highlight>
          <a:latin typeface="Arial Narrow" pitchFamily="34"/>
          <a:ea typeface="SimSun" pitchFamily="2"/>
        </a:defRPr>
      </a:lvl1pPr>
    </p:titleStyle>
    <p:bodyStyle>
      <a:lvl1pPr marL="108000" marR="0" indent="0" hangingPunct="0">
        <a:spcBef>
          <a:spcPts val="0"/>
        </a:spcBef>
        <a:spcAft>
          <a:spcPts val="567"/>
        </a:spcAft>
        <a:tabLst/>
        <a:defRPr lang="es-ES" sz="20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Arial" pitchFamily="34"/>
          <a:ea typeface="SimSun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>
          <a:xfrm>
            <a:off x="712181" y="73366"/>
            <a:ext cx="6337190" cy="1380378"/>
          </a:xfrm>
        </p:spPr>
        <p:txBody>
          <a:bodyPr wrap="square">
            <a:spAutoFit/>
          </a:bodyPr>
          <a:lstStyle/>
          <a:p>
            <a:pPr algn="l"/>
            <a:r>
              <a:rPr lang="en-US" dirty="0"/>
              <a:t/>
            </a:r>
            <a:br>
              <a:rPr lang="en-US" dirty="0"/>
            </a:br>
            <a:r>
              <a:rPr lang="en-US" dirty="0"/>
              <a:t>Integration of European data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into </a:t>
            </a:r>
            <a:r>
              <a:rPr lang="en-US" dirty="0"/>
              <a:t>the French Statistical Business Register</a:t>
            </a:r>
            <a:endParaRPr lang="en-US" noProof="0" dirty="0"/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>
          <a:xfrm>
            <a:off x="416379" y="2543760"/>
            <a:ext cx="5271621" cy="141624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NTTS 2019</a:t>
            </a:r>
          </a:p>
          <a:p>
            <a:pPr algn="ctr"/>
            <a:r>
              <a:rPr lang="en-US" dirty="0" smtClean="0"/>
              <a:t>Conference </a:t>
            </a:r>
            <a:r>
              <a:rPr lang="en-US" dirty="0"/>
              <a:t>on New Techniques and </a:t>
            </a:r>
            <a:r>
              <a:rPr lang="en-US" dirty="0" smtClean="0"/>
              <a:t>Technologies for </a:t>
            </a:r>
            <a:r>
              <a:rPr lang="en-US" dirty="0"/>
              <a:t>official Statistics </a:t>
            </a:r>
            <a:endParaRPr lang="en-US" dirty="0" smtClean="0"/>
          </a:p>
          <a:p>
            <a:pPr algn="ctr"/>
            <a:r>
              <a:rPr lang="en-US" dirty="0"/>
              <a:t>Brussels, 12–14 March 2019</a:t>
            </a:r>
            <a:endParaRPr lang="en-US" noProof="0" dirty="0"/>
          </a:p>
        </p:txBody>
      </p:sp>
      <p:sp>
        <p:nvSpPr>
          <p:cNvPr id="4" name="Connecteur droit 3"/>
          <p:cNvSpPr/>
          <p:nvPr/>
        </p:nvSpPr>
        <p:spPr>
          <a:xfrm>
            <a:off x="2376000" y="2448000"/>
            <a:ext cx="3312000" cy="0"/>
          </a:xfrm>
          <a:prstGeom prst="line">
            <a:avLst/>
          </a:prstGeom>
          <a:noFill/>
          <a:ln w="12600">
            <a:solidFill>
              <a:srgbClr val="0F417A"/>
            </a:solidFill>
            <a:prstDash val="solid"/>
          </a:ln>
        </p:spPr>
        <p:txBody>
          <a:bodyPr lIns="6120" tIns="6120" rIns="6120" bIns="6120" anchor="ctr" anchorCtr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037835" y="4392360"/>
            <a:ext cx="826165" cy="208796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>
            <a:sp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4B689"/>
                </a:solidFill>
                <a:effectLst/>
                <a:uLnTx/>
                <a:uFillTx/>
                <a:latin typeface="Arial" pitchFamily="34"/>
                <a:ea typeface="SimSun" pitchFamily="2"/>
                <a:cs typeface="Lucida Sans" pitchFamily="2"/>
              </a:rPr>
              <a:t>Isabelle Collet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54B689"/>
              </a:solidFill>
              <a:effectLst/>
              <a:uLnTx/>
              <a:uFillTx/>
              <a:latin typeface="Arial" pitchFamily="34"/>
              <a:ea typeface="SimSun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8882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TextShape 1"/>
          <p:cNvSpPr txBox="1"/>
          <p:nvPr/>
        </p:nvSpPr>
        <p:spPr>
          <a:xfrm>
            <a:off x="2808000" y="1323450"/>
            <a:ext cx="4464000" cy="50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200" b="1" i="0" u="none" strike="noStrike" kern="1200" cap="none" spc="-1" normalizeH="0" baseline="0" noProof="0">
                <a:ln>
                  <a:noFill/>
                </a:ln>
                <a:solidFill>
                  <a:srgbClr val="0F417A"/>
                </a:solidFill>
                <a:effectLst/>
                <a:uLnTx/>
                <a:uFillTx/>
                <a:latin typeface="Arial Narrow"/>
                <a:ea typeface="DejaVu Sans"/>
                <a:cs typeface="DejaVu Sans"/>
              </a:rPr>
              <a:t>Join us on:</a:t>
            </a:r>
          </a:p>
        </p:txBody>
      </p:sp>
      <p:sp>
        <p:nvSpPr>
          <p:cNvPr id="265" name="TextShape 2"/>
          <p:cNvSpPr txBox="1"/>
          <p:nvPr/>
        </p:nvSpPr>
        <p:spPr>
          <a:xfrm>
            <a:off x="2647950" y="2569035"/>
            <a:ext cx="4624050" cy="1866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Isabelle COLLET</a:t>
            </a:r>
            <a:endParaRPr kumimoji="0" lang="es-ES" sz="2000" b="0" i="0" u="none" strike="noStrike" kern="1200" cap="none" spc="-1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1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Business register and profiling expert</a:t>
            </a:r>
            <a:endParaRPr kumimoji="0" lang="es-ES" sz="2000" b="0" i="0" u="none" strike="noStrike" kern="1200" cap="none" spc="-1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-1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+33 </a:t>
            </a:r>
            <a:r>
              <a:rPr kumimoji="0" lang="es-ES" sz="20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1 </a:t>
            </a:r>
            <a:r>
              <a:rPr kumimoji="0" lang="es-ES" sz="2000" b="0" i="0" u="none" strike="noStrike" kern="1200" cap="none" spc="-1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87 69 60 </a:t>
            </a:r>
            <a:r>
              <a:rPr kumimoji="0" lang="es-ES" sz="20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54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isabelle.collet@insee.fr</a:t>
            </a:r>
            <a:endParaRPr kumimoji="0" lang="es-ES" sz="2000" b="0" i="0" u="none" strike="noStrike" kern="1200" cap="none" spc="-1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266" name="TextShape 3"/>
          <p:cNvSpPr txBox="1"/>
          <p:nvPr/>
        </p:nvSpPr>
        <p:spPr>
          <a:xfrm>
            <a:off x="4464000" y="4392720"/>
            <a:ext cx="5400000" cy="204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-1" normalizeH="0" baseline="0" noProof="0" dirty="0" err="1" smtClean="0">
                <a:ln>
                  <a:noFill/>
                </a:ln>
                <a:solidFill>
                  <a:srgbClr val="54B689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Brussels</a:t>
            </a:r>
            <a:r>
              <a:rPr kumimoji="0" lang="es-ES" sz="8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54B689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, 12-15 </a:t>
            </a:r>
            <a:r>
              <a:rPr kumimoji="0" lang="es-ES" sz="800" b="0" i="0" u="none" strike="noStrike" kern="1200" cap="none" spc="-1" normalizeH="0" baseline="0" noProof="0" dirty="0" err="1" smtClean="0">
                <a:ln>
                  <a:noFill/>
                </a:ln>
                <a:solidFill>
                  <a:srgbClr val="54B689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March</a:t>
            </a:r>
            <a:r>
              <a:rPr kumimoji="0" lang="es-ES" sz="8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54B689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 2019</a:t>
            </a:r>
            <a:endParaRPr kumimoji="0" lang="es-ES" sz="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267" name="TextShape 4"/>
          <p:cNvSpPr txBox="1"/>
          <p:nvPr/>
        </p:nvSpPr>
        <p:spPr>
          <a:xfrm>
            <a:off x="3780000" y="1863450"/>
            <a:ext cx="864000" cy="308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1" i="0" u="none" strike="noStrike" kern="1200" cap="none" spc="-1" normalizeH="0" baseline="0" noProof="0">
                <a:ln>
                  <a:noFill/>
                </a:ln>
                <a:solidFill>
                  <a:srgbClr val="5B8ED4"/>
                </a:solidFill>
                <a:effectLst/>
                <a:uLnTx/>
                <a:uFillTx/>
                <a:latin typeface="Arial Narrow"/>
                <a:ea typeface="DejaVu Sans"/>
                <a:cs typeface="DejaVu Sans"/>
              </a:rPr>
              <a:t>insee.fr</a:t>
            </a:r>
            <a:endParaRPr kumimoji="0" lang="es-ES" sz="15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268" name="Image 267"/>
          <p:cNvPicPr/>
          <p:nvPr/>
        </p:nvPicPr>
        <p:blipFill>
          <a:blip r:embed="rId3"/>
          <a:stretch/>
        </p:blipFill>
        <p:spPr>
          <a:xfrm>
            <a:off x="4788000" y="1916370"/>
            <a:ext cx="232200" cy="188640"/>
          </a:xfrm>
          <a:prstGeom prst="rect">
            <a:avLst/>
          </a:prstGeom>
          <a:ln>
            <a:noFill/>
          </a:ln>
        </p:spPr>
      </p:pic>
      <p:pic>
        <p:nvPicPr>
          <p:cNvPr id="269" name="Image 268"/>
          <p:cNvPicPr/>
          <p:nvPr/>
        </p:nvPicPr>
        <p:blipFill>
          <a:blip r:embed="rId4"/>
          <a:stretch/>
        </p:blipFill>
        <p:spPr>
          <a:xfrm>
            <a:off x="5334120" y="1925010"/>
            <a:ext cx="245880" cy="171360"/>
          </a:xfrm>
          <a:prstGeom prst="rect">
            <a:avLst/>
          </a:prstGeom>
          <a:ln>
            <a:noFill/>
          </a:ln>
        </p:spPr>
      </p:pic>
      <p:pic>
        <p:nvPicPr>
          <p:cNvPr id="270" name="Image 269"/>
          <p:cNvPicPr/>
          <p:nvPr/>
        </p:nvPicPr>
        <p:blipFill>
          <a:blip r:embed="rId5"/>
          <a:stretch/>
        </p:blipFill>
        <p:spPr>
          <a:xfrm>
            <a:off x="5915520" y="1926450"/>
            <a:ext cx="168480" cy="168480"/>
          </a:xfrm>
          <a:prstGeom prst="rect">
            <a:avLst/>
          </a:prstGeom>
          <a:ln>
            <a:noFill/>
          </a:ln>
        </p:spPr>
      </p:pic>
      <p:sp>
        <p:nvSpPr>
          <p:cNvPr id="9" name="Titre 9"/>
          <p:cNvSpPr txBox="1">
            <a:spLocks/>
          </p:cNvSpPr>
          <p:nvPr/>
        </p:nvSpPr>
        <p:spPr>
          <a:xfrm>
            <a:off x="3086100" y="97900"/>
            <a:ext cx="3590925" cy="1054100"/>
          </a:xfrm>
          <a:prstGeom prst="rect">
            <a:avLst/>
          </a:prstGeom>
        </p:spPr>
        <p:txBody>
          <a:bodyPr lIns="0" tIns="0" rIns="0" b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Thank you! </a:t>
            </a:r>
          </a:p>
          <a:p>
            <a:pPr algn="ctr"/>
            <a:r>
              <a:rPr lang="en-US" sz="2800" dirty="0" smtClean="0"/>
              <a:t>Any question?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82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Statistical Business Register (SBR) units</a:t>
            </a:r>
            <a:endParaRPr lang="en-US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4000" y="1066800"/>
            <a:ext cx="9432000" cy="4603750"/>
          </a:xfrm>
        </p:spPr>
        <p:txBody>
          <a:bodyPr>
            <a:normAutofit fontScale="55000" lnSpcReduction="20000"/>
          </a:bodyPr>
          <a:lstStyle/>
          <a:p>
            <a:pPr marL="450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b="1" dirty="0" smtClean="0">
                <a:solidFill>
                  <a:srgbClr val="729FCF"/>
                </a:solidFill>
                <a:cs typeface="Lucida Sans" pitchFamily="2"/>
              </a:rPr>
              <a:t>Legal Unit (LEU) is a Company legally speaking</a:t>
            </a:r>
            <a:endParaRPr lang="en-US" sz="2500" b="1" noProof="0" dirty="0" smtClean="0">
              <a:solidFill>
                <a:srgbClr val="729FCF"/>
              </a:solidFill>
              <a:cs typeface="Lucida Sans" pitchFamily="2"/>
            </a:endParaRPr>
          </a:p>
          <a:p>
            <a:pPr marL="450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b="1" dirty="0" smtClean="0">
                <a:solidFill>
                  <a:srgbClr val="729FCF"/>
                </a:solidFill>
                <a:cs typeface="Lucida Sans" pitchFamily="2"/>
              </a:rPr>
              <a:t>Group (Global Enterprise Group – GEG) is a set of Legal units linked by control relationships</a:t>
            </a:r>
          </a:p>
          <a:p>
            <a:pPr marL="1028700" lvl="1" indent="-342900">
              <a:lnSpc>
                <a:spcPct val="150000"/>
              </a:lnSpc>
            </a:pPr>
            <a:r>
              <a:rPr lang="en-US" sz="2500" dirty="0" smtClean="0">
                <a:cs typeface="Lucida Sans" pitchFamily="2"/>
              </a:rPr>
              <a:t>Nationality of the Group is the nationality of the Legal </a:t>
            </a:r>
            <a:r>
              <a:rPr lang="en-US" sz="2500" dirty="0">
                <a:cs typeface="Lucida Sans" pitchFamily="2"/>
              </a:rPr>
              <a:t>Unit where strategic </a:t>
            </a:r>
            <a:r>
              <a:rPr lang="en-US" sz="2500" dirty="0" smtClean="0">
                <a:cs typeface="Lucida Sans" pitchFamily="2"/>
              </a:rPr>
              <a:t>decisions referring to the Group are taken</a:t>
            </a:r>
            <a:endParaRPr lang="en-US" sz="2500" dirty="0">
              <a:cs typeface="Lucida Sans" pitchFamily="2"/>
            </a:endParaRPr>
          </a:p>
          <a:p>
            <a:pPr marL="450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b="1" dirty="0" smtClean="0">
                <a:solidFill>
                  <a:srgbClr val="729FCF"/>
                </a:solidFill>
                <a:cs typeface="Lucida Sans" pitchFamily="2"/>
              </a:rPr>
              <a:t>Enterprises (ENTs) </a:t>
            </a:r>
            <a:r>
              <a:rPr lang="en-US" sz="2500" b="1" dirty="0">
                <a:solidFill>
                  <a:srgbClr val="729FCF"/>
                </a:solidFill>
                <a:cs typeface="Lucida Sans" pitchFamily="2"/>
              </a:rPr>
              <a:t>are </a:t>
            </a:r>
            <a:r>
              <a:rPr lang="en-US" sz="2500" b="1" dirty="0" smtClean="0">
                <a:solidFill>
                  <a:srgbClr val="729FCF"/>
                </a:solidFill>
                <a:cs typeface="Lucida Sans" pitchFamily="2"/>
              </a:rPr>
              <a:t>statistical </a:t>
            </a:r>
            <a:r>
              <a:rPr lang="en-US" sz="2500" b="1" dirty="0">
                <a:solidFill>
                  <a:srgbClr val="729FCF"/>
                </a:solidFill>
                <a:cs typeface="Lucida Sans" pitchFamily="2"/>
              </a:rPr>
              <a:t>units reflecting the economic </a:t>
            </a:r>
            <a:r>
              <a:rPr lang="en-US" sz="2500" b="1" dirty="0" smtClean="0">
                <a:solidFill>
                  <a:srgbClr val="729FCF"/>
                </a:solidFill>
                <a:cs typeface="Lucida Sans" pitchFamily="2"/>
              </a:rPr>
              <a:t>reality - Regulation </a:t>
            </a:r>
            <a:r>
              <a:rPr lang="en-US" sz="2500" b="1" dirty="0">
                <a:solidFill>
                  <a:srgbClr val="729FCF"/>
                </a:solidFill>
                <a:cs typeface="Lucida Sans" pitchFamily="2"/>
              </a:rPr>
              <a:t>(EC) 696/93</a:t>
            </a:r>
            <a:endParaRPr lang="en-US" sz="2500" b="1" dirty="0" smtClean="0">
              <a:solidFill>
                <a:srgbClr val="729FCF"/>
              </a:solidFill>
              <a:cs typeface="Lucida Sans" pitchFamily="2"/>
            </a:endParaRPr>
          </a:p>
          <a:p>
            <a:pPr marL="1028700" lvl="1" indent="-342900">
              <a:lnSpc>
                <a:spcPct val="150000"/>
              </a:lnSpc>
            </a:pPr>
            <a:r>
              <a:rPr lang="en-US" sz="2500" dirty="0" smtClean="0">
                <a:cs typeface="Lucida Sans" pitchFamily="2"/>
              </a:rPr>
              <a:t>‘</a:t>
            </a:r>
            <a:r>
              <a:rPr lang="en-US" sz="2500" dirty="0" smtClean="0">
                <a:cs typeface="Lucida Sans" pitchFamily="2"/>
              </a:rPr>
              <a:t>An </a:t>
            </a:r>
            <a:r>
              <a:rPr lang="en-US" sz="2500" dirty="0">
                <a:cs typeface="Lucida Sans" pitchFamily="2"/>
              </a:rPr>
              <a:t>enterprise is the smallest combination of legal units that is an organizational unit producing goods or services, which benefits from a certain degree of autonomy in decision-making, </a:t>
            </a:r>
            <a:r>
              <a:rPr lang="en-US" sz="2500" dirty="0" smtClean="0">
                <a:cs typeface="Lucida Sans" pitchFamily="2"/>
              </a:rPr>
              <a:t>..’</a:t>
            </a:r>
            <a:endParaRPr lang="en-US" sz="2500" dirty="0" smtClean="0">
              <a:cs typeface="Lucida Sans" pitchFamily="2"/>
            </a:endParaRPr>
          </a:p>
          <a:p>
            <a:pPr marL="450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b="1" dirty="0" smtClean="0">
                <a:solidFill>
                  <a:srgbClr val="729FCF"/>
                </a:solidFill>
                <a:cs typeface="Lucida Sans" pitchFamily="2"/>
              </a:rPr>
              <a:t>Profiling is a way to delineate Enterprise within a Group and to collect economic data at Enterprise </a:t>
            </a:r>
            <a:r>
              <a:rPr lang="en-US" sz="2500" b="1" dirty="0" smtClean="0">
                <a:solidFill>
                  <a:srgbClr val="729FCF"/>
                </a:solidFill>
                <a:cs typeface="Lucida Sans" pitchFamily="2"/>
              </a:rPr>
              <a:t>level</a:t>
            </a:r>
          </a:p>
          <a:p>
            <a:pPr marL="450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b="1" dirty="0" smtClean="0">
                <a:solidFill>
                  <a:srgbClr val="729FCF"/>
                </a:solidFill>
                <a:cs typeface="Lucida Sans" pitchFamily="2"/>
              </a:rPr>
              <a:t>At </a:t>
            </a:r>
            <a:r>
              <a:rPr lang="en-US" sz="2500" b="1" dirty="0" err="1" smtClean="0">
                <a:solidFill>
                  <a:srgbClr val="729FCF"/>
                </a:solidFill>
                <a:cs typeface="Lucida Sans" pitchFamily="2"/>
              </a:rPr>
              <a:t>Insee</a:t>
            </a:r>
            <a:r>
              <a:rPr lang="en-US" sz="2500" b="1" dirty="0" smtClean="0">
                <a:solidFill>
                  <a:srgbClr val="729FCF"/>
                </a:solidFill>
                <a:cs typeface="Lucida Sans" pitchFamily="2"/>
              </a:rPr>
              <a:t> 2 kind of profiling processes</a:t>
            </a:r>
            <a:endParaRPr lang="en-US" sz="2500" b="1" dirty="0" smtClean="0">
              <a:solidFill>
                <a:srgbClr val="729FCF"/>
              </a:solidFill>
              <a:cs typeface="Lucida Sans" pitchFamily="2"/>
            </a:endParaRPr>
          </a:p>
          <a:p>
            <a:pPr marL="1028700" lvl="1" indent="-342900">
              <a:lnSpc>
                <a:spcPct val="150000"/>
              </a:lnSpc>
            </a:pPr>
            <a:r>
              <a:rPr lang="en-US" sz="2500" dirty="0">
                <a:cs typeface="Lucida Sans" pitchFamily="2"/>
              </a:rPr>
              <a:t>Manual </a:t>
            </a:r>
            <a:r>
              <a:rPr lang="en-US" sz="2500" dirty="0" smtClean="0">
                <a:cs typeface="Lucida Sans" pitchFamily="2"/>
              </a:rPr>
              <a:t>profiling, for </a:t>
            </a:r>
            <a:r>
              <a:rPr lang="en-US" sz="2500" dirty="0" smtClean="0">
                <a:cs typeface="Lucida Sans" pitchFamily="2"/>
              </a:rPr>
              <a:t>the most important groups (around 50 groups) provides </a:t>
            </a:r>
            <a:r>
              <a:rPr lang="en-US" sz="2500" dirty="0">
                <a:cs typeface="Lucida Sans" pitchFamily="2"/>
              </a:rPr>
              <a:t>the high-quality data but it is very </a:t>
            </a:r>
            <a:r>
              <a:rPr lang="en-US" sz="2500" dirty="0" smtClean="0">
                <a:cs typeface="Lucida Sans" pitchFamily="2"/>
              </a:rPr>
              <a:t>costly as it involved HR, i.e. profilers</a:t>
            </a:r>
          </a:p>
          <a:p>
            <a:pPr marL="1028700" lvl="1" indent="-342900">
              <a:lnSpc>
                <a:spcPct val="150000"/>
              </a:lnSpc>
            </a:pPr>
            <a:r>
              <a:rPr lang="en-US" sz="2500" dirty="0" smtClean="0">
                <a:cs typeface="Lucida Sans" pitchFamily="2"/>
              </a:rPr>
              <a:t>Automatic </a:t>
            </a:r>
            <a:r>
              <a:rPr lang="en-US" sz="2500" dirty="0" smtClean="0">
                <a:cs typeface="Lucida Sans" pitchFamily="2"/>
              </a:rPr>
              <a:t>profiling, for the other groups (125 000 groups) </a:t>
            </a:r>
            <a:r>
              <a:rPr lang="en-US" sz="2500" dirty="0" smtClean="0">
                <a:cs typeface="Lucida Sans" pitchFamily="2"/>
              </a:rPr>
              <a:t>uses algorithm to provide Enterprise delineation and economic variables. It is  less costly and estimated value</a:t>
            </a:r>
            <a:endParaRPr lang="en-US" sz="2500" dirty="0">
              <a:cs typeface="Lucida Sans" pitchFamily="2"/>
            </a:endParaRPr>
          </a:p>
          <a:p>
            <a:pPr marL="450900" indent="-342900">
              <a:lnSpc>
                <a:spcPct val="150000"/>
              </a:lnSpc>
            </a:pPr>
            <a:endParaRPr lang="en-US" sz="2500" noProof="0" dirty="0" smtClean="0">
              <a:solidFill>
                <a:srgbClr val="729FCF"/>
              </a:solidFill>
              <a:cs typeface="Lucida Sans" pitchFamily="2"/>
            </a:endParaRPr>
          </a:p>
          <a:p>
            <a:pPr marL="450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1900" b="1" noProof="0" dirty="0" smtClean="0">
              <a:solidFill>
                <a:srgbClr val="729FCF"/>
              </a:solidFill>
              <a:cs typeface="Lucida Sans" pitchFamily="2"/>
            </a:endParaRPr>
          </a:p>
          <a:p>
            <a:pPr marL="450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1900" b="1" noProof="0" dirty="0" smtClean="0">
              <a:solidFill>
                <a:srgbClr val="729FCF"/>
              </a:solidFill>
              <a:cs typeface="Lucida Sans" pitchFamily="2"/>
            </a:endParaRPr>
          </a:p>
          <a:p>
            <a:pPr marL="450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1900" b="1" noProof="0" dirty="0">
              <a:solidFill>
                <a:srgbClr val="729FCF"/>
              </a:solidFill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2088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Ellipse 90"/>
          <p:cNvSpPr/>
          <p:nvPr/>
        </p:nvSpPr>
        <p:spPr>
          <a:xfrm>
            <a:off x="6405711" y="937263"/>
            <a:ext cx="3328839" cy="3595321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à coins arrondis 103"/>
          <p:cNvSpPr/>
          <p:nvPr/>
        </p:nvSpPr>
        <p:spPr>
          <a:xfrm>
            <a:off x="7565240" y="3380157"/>
            <a:ext cx="1607715" cy="71832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Ellipse 80"/>
          <p:cNvSpPr/>
          <p:nvPr/>
        </p:nvSpPr>
        <p:spPr>
          <a:xfrm>
            <a:off x="2850096" y="978356"/>
            <a:ext cx="3012742" cy="3920621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469" y="720"/>
            <a:ext cx="9432000" cy="719280"/>
          </a:xfrm>
        </p:spPr>
        <p:txBody>
          <a:bodyPr/>
          <a:lstStyle/>
          <a:p>
            <a:r>
              <a:rPr lang="en-US" dirty="0"/>
              <a:t>National profiling </a:t>
            </a:r>
          </a:p>
        </p:txBody>
      </p:sp>
      <p:sp>
        <p:nvSpPr>
          <p:cNvPr id="9" name="Ellipse 8"/>
          <p:cNvSpPr/>
          <p:nvPr/>
        </p:nvSpPr>
        <p:spPr>
          <a:xfrm>
            <a:off x="1054534" y="1323975"/>
            <a:ext cx="526616" cy="380998"/>
          </a:xfrm>
          <a:prstGeom prst="ellipse">
            <a:avLst/>
          </a:prstGeom>
          <a:solidFill>
            <a:srgbClr val="FF7C80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DK 1</a:t>
            </a:r>
            <a:endParaRPr lang="en-US" sz="900" b="1" dirty="0"/>
          </a:p>
        </p:txBody>
      </p:sp>
      <p:sp>
        <p:nvSpPr>
          <p:cNvPr id="27" name="Ellipse 26"/>
          <p:cNvSpPr/>
          <p:nvPr/>
        </p:nvSpPr>
        <p:spPr>
          <a:xfrm>
            <a:off x="1819275" y="2314574"/>
            <a:ext cx="509587" cy="4000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IT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269734" y="2314575"/>
            <a:ext cx="467736" cy="4000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FR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123826" y="3286124"/>
            <a:ext cx="524796" cy="45720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1885950" y="3257549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2128505" y="4068259"/>
            <a:ext cx="576263" cy="496165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3</a:t>
            </a:r>
            <a:endParaRPr lang="en-US" sz="1000" b="1" dirty="0">
              <a:solidFill>
                <a:schemeClr val="tx1"/>
              </a:solidFill>
            </a:endParaRPr>
          </a:p>
        </p:txBody>
      </p:sp>
      <p:cxnSp>
        <p:nvCxnSpPr>
          <p:cNvPr id="17" name="Connecteur droit avec flèche 16"/>
          <p:cNvCxnSpPr>
            <a:stCxn id="9" idx="3"/>
            <a:endCxn id="28" idx="0"/>
          </p:cNvCxnSpPr>
          <p:nvPr/>
        </p:nvCxnSpPr>
        <p:spPr>
          <a:xfrm flipH="1">
            <a:off x="503602" y="1649177"/>
            <a:ext cx="628053" cy="665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9" idx="4"/>
            <a:endCxn id="45" idx="0"/>
          </p:cNvCxnSpPr>
          <p:nvPr/>
        </p:nvCxnSpPr>
        <p:spPr>
          <a:xfrm flipH="1">
            <a:off x="1310243" y="1704973"/>
            <a:ext cx="7599" cy="6284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9" idx="5"/>
            <a:endCxn id="27" idx="0"/>
          </p:cNvCxnSpPr>
          <p:nvPr/>
        </p:nvCxnSpPr>
        <p:spPr>
          <a:xfrm>
            <a:off x="1504029" y="1649177"/>
            <a:ext cx="570040" cy="665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45" idx="3"/>
          </p:cNvCxnSpPr>
          <p:nvPr/>
        </p:nvCxnSpPr>
        <p:spPr>
          <a:xfrm flipH="1">
            <a:off x="386224" y="2617942"/>
            <a:ext cx="721963" cy="668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28" idx="4"/>
          </p:cNvCxnSpPr>
          <p:nvPr/>
        </p:nvCxnSpPr>
        <p:spPr>
          <a:xfrm flipH="1">
            <a:off x="386224" y="2714625"/>
            <a:ext cx="117378" cy="571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27" idx="4"/>
            <a:endCxn id="31" idx="0"/>
          </p:cNvCxnSpPr>
          <p:nvPr/>
        </p:nvCxnSpPr>
        <p:spPr>
          <a:xfrm>
            <a:off x="2074069" y="2714625"/>
            <a:ext cx="97631" cy="542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31" idx="4"/>
            <a:endCxn id="32" idx="0"/>
          </p:cNvCxnSpPr>
          <p:nvPr/>
        </p:nvCxnSpPr>
        <p:spPr>
          <a:xfrm>
            <a:off x="2171700" y="3590924"/>
            <a:ext cx="244937" cy="477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0" y="4642869"/>
            <a:ext cx="2938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Group structure is set up by the French BR based on relationships between LEUS</a:t>
            </a:r>
            <a:endParaRPr lang="en-US" dirty="0"/>
          </a:p>
        </p:txBody>
      </p:sp>
      <p:sp>
        <p:nvSpPr>
          <p:cNvPr id="74" name="Ellipse 73"/>
          <p:cNvSpPr/>
          <p:nvPr/>
        </p:nvSpPr>
        <p:spPr>
          <a:xfrm>
            <a:off x="4527971" y="1323975"/>
            <a:ext cx="526616" cy="380998"/>
          </a:xfrm>
          <a:prstGeom prst="ellipse">
            <a:avLst/>
          </a:prstGeom>
          <a:solidFill>
            <a:srgbClr val="FF7C80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DK 1</a:t>
            </a:r>
            <a:endParaRPr lang="en-US" sz="900" b="1" dirty="0"/>
          </a:p>
        </p:txBody>
      </p:sp>
      <p:sp>
        <p:nvSpPr>
          <p:cNvPr id="75" name="Ellipse 74"/>
          <p:cNvSpPr/>
          <p:nvPr/>
        </p:nvSpPr>
        <p:spPr>
          <a:xfrm>
            <a:off x="3510819" y="1967289"/>
            <a:ext cx="576263" cy="496165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3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4707013" y="1847848"/>
            <a:ext cx="524796" cy="45720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7" name="Ellipse 76"/>
          <p:cNvSpPr/>
          <p:nvPr/>
        </p:nvSpPr>
        <p:spPr>
          <a:xfrm>
            <a:off x="3285922" y="3024185"/>
            <a:ext cx="509587" cy="4000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IT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4969411" y="2766366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9" name="Ellipse 78"/>
          <p:cNvSpPr/>
          <p:nvPr/>
        </p:nvSpPr>
        <p:spPr>
          <a:xfrm>
            <a:off x="4791279" y="3868234"/>
            <a:ext cx="467736" cy="4000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FR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3744670" y="4030481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82" name="ZoneTexte 81"/>
          <p:cNvSpPr txBox="1"/>
          <p:nvPr/>
        </p:nvSpPr>
        <p:spPr>
          <a:xfrm>
            <a:off x="2938386" y="4941557"/>
            <a:ext cx="27480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Group perimeter is the set of LEUs within the group</a:t>
            </a:r>
            <a:endParaRPr lang="en-US" dirty="0"/>
          </a:p>
        </p:txBody>
      </p:sp>
      <p:sp>
        <p:nvSpPr>
          <p:cNvPr id="86" name="Ellipse 85"/>
          <p:cNvSpPr/>
          <p:nvPr/>
        </p:nvSpPr>
        <p:spPr>
          <a:xfrm>
            <a:off x="1054354" y="3233735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cxnSp>
        <p:nvCxnSpPr>
          <p:cNvPr id="89" name="Connecteur droit avec flèche 88"/>
          <p:cNvCxnSpPr>
            <a:stCxn id="45" idx="4"/>
            <a:endCxn id="86" idx="0"/>
          </p:cNvCxnSpPr>
          <p:nvPr/>
        </p:nvCxnSpPr>
        <p:spPr>
          <a:xfrm flipH="1">
            <a:off x="1309328" y="2666764"/>
            <a:ext cx="915" cy="566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7975467" y="1058788"/>
            <a:ext cx="526616" cy="380998"/>
          </a:xfrm>
          <a:prstGeom prst="ellipse">
            <a:avLst/>
          </a:prstGeom>
          <a:solidFill>
            <a:srgbClr val="FF7C80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DK 1</a:t>
            </a:r>
            <a:endParaRPr lang="en-US" sz="900" b="1" dirty="0"/>
          </a:p>
        </p:txBody>
      </p:sp>
      <p:sp>
        <p:nvSpPr>
          <p:cNvPr id="93" name="Ellipse 92"/>
          <p:cNvSpPr/>
          <p:nvPr/>
        </p:nvSpPr>
        <p:spPr>
          <a:xfrm>
            <a:off x="7247655" y="1613944"/>
            <a:ext cx="576263" cy="496165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3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94" name="Ellipse 93"/>
          <p:cNvSpPr/>
          <p:nvPr/>
        </p:nvSpPr>
        <p:spPr>
          <a:xfrm>
            <a:off x="8699948" y="1647583"/>
            <a:ext cx="524796" cy="45720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95" name="Ellipse 94"/>
          <p:cNvSpPr/>
          <p:nvPr/>
        </p:nvSpPr>
        <p:spPr>
          <a:xfrm>
            <a:off x="7160485" y="2463454"/>
            <a:ext cx="509587" cy="4000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IT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96" name="Ellipse 95"/>
          <p:cNvSpPr/>
          <p:nvPr/>
        </p:nvSpPr>
        <p:spPr>
          <a:xfrm>
            <a:off x="9097769" y="2423475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97" name="Ellipse 96"/>
          <p:cNvSpPr/>
          <p:nvPr/>
        </p:nvSpPr>
        <p:spPr>
          <a:xfrm>
            <a:off x="8699948" y="3433761"/>
            <a:ext cx="467736" cy="4000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FR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98" name="Ellipse 97"/>
          <p:cNvSpPr/>
          <p:nvPr/>
        </p:nvSpPr>
        <p:spPr>
          <a:xfrm>
            <a:off x="7607300" y="3433760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5" name="ZoneTexte 104"/>
          <p:cNvSpPr txBox="1"/>
          <p:nvPr/>
        </p:nvSpPr>
        <p:spPr>
          <a:xfrm>
            <a:off x="5940368" y="4590617"/>
            <a:ext cx="4140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National profiling delineates  French Enterprises within the national perimeter of the group</a:t>
            </a:r>
            <a:endParaRPr lang="en-US" dirty="0"/>
          </a:p>
        </p:txBody>
      </p:sp>
      <p:sp>
        <p:nvSpPr>
          <p:cNvPr id="45" name="Ellipse 44"/>
          <p:cNvSpPr/>
          <p:nvPr/>
        </p:nvSpPr>
        <p:spPr>
          <a:xfrm>
            <a:off x="1024493" y="2333389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3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8" name="Ellipse 47"/>
          <p:cNvSpPr/>
          <p:nvPr/>
        </p:nvSpPr>
        <p:spPr>
          <a:xfrm>
            <a:off x="4316170" y="4419170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3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9" name="Ellipse 48"/>
          <p:cNvSpPr/>
          <p:nvPr/>
        </p:nvSpPr>
        <p:spPr>
          <a:xfrm>
            <a:off x="8153624" y="3720727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3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1" name="Connecteur droit avec flèche 10"/>
          <p:cNvCxnSpPr>
            <a:stCxn id="45" idx="6"/>
            <a:endCxn id="27" idx="2"/>
          </p:cNvCxnSpPr>
          <p:nvPr/>
        </p:nvCxnSpPr>
        <p:spPr>
          <a:xfrm>
            <a:off x="1595993" y="2500077"/>
            <a:ext cx="223282" cy="14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lipse 51"/>
          <p:cNvSpPr/>
          <p:nvPr/>
        </p:nvSpPr>
        <p:spPr>
          <a:xfrm>
            <a:off x="1290919" y="4098481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</a:t>
            </a:r>
            <a:r>
              <a:rPr lang="en-US" sz="1000" b="1" dirty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4" name="Connecteur droit avec flèche 13"/>
          <p:cNvCxnSpPr>
            <a:stCxn id="31" idx="4"/>
            <a:endCxn id="52" idx="0"/>
          </p:cNvCxnSpPr>
          <p:nvPr/>
        </p:nvCxnSpPr>
        <p:spPr>
          <a:xfrm flipH="1">
            <a:off x="1545893" y="3590924"/>
            <a:ext cx="625807" cy="507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lipse 55"/>
          <p:cNvSpPr/>
          <p:nvPr/>
        </p:nvSpPr>
        <p:spPr>
          <a:xfrm>
            <a:off x="4326424" y="2846916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8299922" y="2497590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cxnSp>
        <p:nvCxnSpPr>
          <p:cNvPr id="4" name="Connecteur droit avec flèche 3"/>
          <p:cNvCxnSpPr>
            <a:stCxn id="45" idx="5"/>
            <a:endCxn id="31" idx="1"/>
          </p:cNvCxnSpPr>
          <p:nvPr/>
        </p:nvCxnSpPr>
        <p:spPr>
          <a:xfrm>
            <a:off x="1512299" y="2617942"/>
            <a:ext cx="457345" cy="688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14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Ellipse 57"/>
          <p:cNvSpPr/>
          <p:nvPr/>
        </p:nvSpPr>
        <p:spPr>
          <a:xfrm>
            <a:off x="6385519" y="952227"/>
            <a:ext cx="3553556" cy="3442369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à coins arrondis 12"/>
          <p:cNvSpPr/>
          <p:nvPr/>
        </p:nvSpPr>
        <p:spPr>
          <a:xfrm>
            <a:off x="8446453" y="2291903"/>
            <a:ext cx="1350851" cy="820182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Ellipse 80"/>
          <p:cNvSpPr/>
          <p:nvPr/>
        </p:nvSpPr>
        <p:spPr>
          <a:xfrm>
            <a:off x="40033" y="1041484"/>
            <a:ext cx="3012742" cy="3920621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469" y="720"/>
            <a:ext cx="9432000" cy="719280"/>
          </a:xfrm>
        </p:spPr>
        <p:txBody>
          <a:bodyPr/>
          <a:lstStyle/>
          <a:p>
            <a:r>
              <a:rPr lang="en-US" dirty="0"/>
              <a:t>European profiling </a:t>
            </a:r>
          </a:p>
        </p:txBody>
      </p:sp>
      <p:sp>
        <p:nvSpPr>
          <p:cNvPr id="74" name="Ellipse 73"/>
          <p:cNvSpPr/>
          <p:nvPr/>
        </p:nvSpPr>
        <p:spPr>
          <a:xfrm>
            <a:off x="1641644" y="1323975"/>
            <a:ext cx="526616" cy="380998"/>
          </a:xfrm>
          <a:prstGeom prst="ellipse">
            <a:avLst/>
          </a:prstGeom>
          <a:solidFill>
            <a:srgbClr val="FF7C8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DK 1</a:t>
            </a:r>
            <a:endParaRPr lang="en-US" sz="900" b="1" dirty="0"/>
          </a:p>
        </p:txBody>
      </p:sp>
      <p:sp>
        <p:nvSpPr>
          <p:cNvPr id="75" name="Ellipse 74"/>
          <p:cNvSpPr/>
          <p:nvPr/>
        </p:nvSpPr>
        <p:spPr>
          <a:xfrm>
            <a:off x="624492" y="1967289"/>
            <a:ext cx="576263" cy="496165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3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1820686" y="1847848"/>
            <a:ext cx="524796" cy="45720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7" name="Ellipse 76"/>
          <p:cNvSpPr/>
          <p:nvPr/>
        </p:nvSpPr>
        <p:spPr>
          <a:xfrm>
            <a:off x="399595" y="3024185"/>
            <a:ext cx="509587" cy="4000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IT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2083084" y="2766366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9" name="Ellipse 78"/>
          <p:cNvSpPr/>
          <p:nvPr/>
        </p:nvSpPr>
        <p:spPr>
          <a:xfrm>
            <a:off x="1904952" y="3868234"/>
            <a:ext cx="467736" cy="4000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FR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858343" y="4030481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82" name="ZoneTexte 81"/>
          <p:cNvSpPr txBox="1"/>
          <p:nvPr/>
        </p:nvSpPr>
        <p:spPr>
          <a:xfrm>
            <a:off x="0" y="4941557"/>
            <a:ext cx="2933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Danish Group perimeter is provided   by the EU BR (EGR)</a:t>
            </a:r>
            <a:endParaRPr lang="en-US" dirty="0"/>
          </a:p>
        </p:txBody>
      </p:sp>
      <p:sp>
        <p:nvSpPr>
          <p:cNvPr id="45" name="Ellipse 44"/>
          <p:cNvSpPr/>
          <p:nvPr/>
        </p:nvSpPr>
        <p:spPr>
          <a:xfrm>
            <a:off x="3289564" y="928478"/>
            <a:ext cx="3012742" cy="3671225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Ellipse 45"/>
          <p:cNvSpPr/>
          <p:nvPr/>
        </p:nvSpPr>
        <p:spPr>
          <a:xfrm>
            <a:off x="4879149" y="1269643"/>
            <a:ext cx="526616" cy="380998"/>
          </a:xfrm>
          <a:prstGeom prst="ellipse">
            <a:avLst/>
          </a:prstGeom>
          <a:solidFill>
            <a:srgbClr val="FF7C8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DK 1</a:t>
            </a:r>
            <a:endParaRPr lang="en-US" sz="900" b="1" dirty="0"/>
          </a:p>
        </p:txBody>
      </p:sp>
      <p:sp>
        <p:nvSpPr>
          <p:cNvPr id="47" name="Ellipse 46"/>
          <p:cNvSpPr/>
          <p:nvPr/>
        </p:nvSpPr>
        <p:spPr>
          <a:xfrm>
            <a:off x="3861997" y="1912957"/>
            <a:ext cx="576263" cy="496165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3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48" name="Ellipse 47"/>
          <p:cNvSpPr/>
          <p:nvPr/>
        </p:nvSpPr>
        <p:spPr>
          <a:xfrm>
            <a:off x="5058191" y="1793516"/>
            <a:ext cx="524796" cy="45720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49" name="Ellipse 48"/>
          <p:cNvSpPr/>
          <p:nvPr/>
        </p:nvSpPr>
        <p:spPr>
          <a:xfrm>
            <a:off x="3637100" y="2969853"/>
            <a:ext cx="509587" cy="4000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IT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50" name="Ellipse 49"/>
          <p:cNvSpPr/>
          <p:nvPr/>
        </p:nvSpPr>
        <p:spPr>
          <a:xfrm>
            <a:off x="5320589" y="2712034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51" name="Ellipse 50"/>
          <p:cNvSpPr/>
          <p:nvPr/>
        </p:nvSpPr>
        <p:spPr>
          <a:xfrm>
            <a:off x="5142457" y="3813902"/>
            <a:ext cx="467736" cy="4000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FR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4095848" y="3976149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3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8375420" y="1374417"/>
            <a:ext cx="526616" cy="380998"/>
          </a:xfrm>
          <a:prstGeom prst="ellipse">
            <a:avLst/>
          </a:prstGeom>
          <a:solidFill>
            <a:srgbClr val="FF7C8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DK 1</a:t>
            </a:r>
            <a:endParaRPr lang="en-US" sz="900" b="1" dirty="0"/>
          </a:p>
        </p:txBody>
      </p:sp>
      <p:sp>
        <p:nvSpPr>
          <p:cNvPr id="60" name="Ellipse 59"/>
          <p:cNvSpPr/>
          <p:nvPr/>
        </p:nvSpPr>
        <p:spPr>
          <a:xfrm>
            <a:off x="7200094" y="1514474"/>
            <a:ext cx="576263" cy="496165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3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8742421" y="1755415"/>
            <a:ext cx="524796" cy="45720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DK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2" name="Ellipse 61"/>
          <p:cNvSpPr/>
          <p:nvPr/>
        </p:nvSpPr>
        <p:spPr>
          <a:xfrm>
            <a:off x="7096922" y="2368749"/>
            <a:ext cx="509587" cy="4000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IT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8494871" y="2393587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4" name="Ellipse 63"/>
          <p:cNvSpPr/>
          <p:nvPr/>
        </p:nvSpPr>
        <p:spPr>
          <a:xfrm>
            <a:off x="8807477" y="3278175"/>
            <a:ext cx="467736" cy="4000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FR 1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5" name="Ellipse 64"/>
          <p:cNvSpPr/>
          <p:nvPr/>
        </p:nvSpPr>
        <p:spPr>
          <a:xfrm>
            <a:off x="6970609" y="3057522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2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67" name="Connecteur droit 66"/>
          <p:cNvCxnSpPr>
            <a:stCxn id="58" idx="0"/>
            <a:endCxn id="58" idx="4"/>
          </p:cNvCxnSpPr>
          <p:nvPr/>
        </p:nvCxnSpPr>
        <p:spPr>
          <a:xfrm>
            <a:off x="8162297" y="952227"/>
            <a:ext cx="0" cy="3442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à coins arrondis 6"/>
          <p:cNvSpPr/>
          <p:nvPr/>
        </p:nvSpPr>
        <p:spPr>
          <a:xfrm>
            <a:off x="8250403" y="1269643"/>
            <a:ext cx="1016814" cy="977057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7052649" y="1313473"/>
            <a:ext cx="1022642" cy="694030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à coins arrondis 11"/>
          <p:cNvSpPr/>
          <p:nvPr/>
        </p:nvSpPr>
        <p:spPr>
          <a:xfrm>
            <a:off x="6811106" y="2122828"/>
            <a:ext cx="966905" cy="71090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à coins arrondis 13"/>
          <p:cNvSpPr/>
          <p:nvPr/>
        </p:nvSpPr>
        <p:spPr>
          <a:xfrm>
            <a:off x="6916116" y="3007582"/>
            <a:ext cx="1104410" cy="693006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à coins arrondis 14"/>
          <p:cNvSpPr/>
          <p:nvPr/>
        </p:nvSpPr>
        <p:spPr>
          <a:xfrm>
            <a:off x="8673704" y="3181355"/>
            <a:ext cx="772346" cy="593690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Connecteur droit 18"/>
          <p:cNvCxnSpPr>
            <a:stCxn id="45" idx="0"/>
            <a:endCxn id="45" idx="4"/>
          </p:cNvCxnSpPr>
          <p:nvPr/>
        </p:nvCxnSpPr>
        <p:spPr>
          <a:xfrm>
            <a:off x="4795935" y="928478"/>
            <a:ext cx="0" cy="3671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>
            <a:off x="3104358" y="4641374"/>
            <a:ext cx="35495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Danish profiler delineates 2 worldwide Enterprises (GENs) within the perimeter of the group</a:t>
            </a:r>
            <a:endParaRPr lang="en-US" dirty="0"/>
          </a:p>
        </p:txBody>
      </p:sp>
      <p:sp>
        <p:nvSpPr>
          <p:cNvPr id="106" name="Ellipse 105"/>
          <p:cNvSpPr/>
          <p:nvPr/>
        </p:nvSpPr>
        <p:spPr>
          <a:xfrm>
            <a:off x="1308735" y="4394596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3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7" name="Ellipse 106"/>
          <p:cNvSpPr/>
          <p:nvPr/>
        </p:nvSpPr>
        <p:spPr>
          <a:xfrm>
            <a:off x="3718298" y="3522304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8" name="Ellipse 107"/>
          <p:cNvSpPr/>
          <p:nvPr/>
        </p:nvSpPr>
        <p:spPr>
          <a:xfrm>
            <a:off x="7415961" y="3345818"/>
            <a:ext cx="571500" cy="3333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FR 3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9" name="ZoneTexte 108"/>
          <p:cNvSpPr txBox="1"/>
          <p:nvPr/>
        </p:nvSpPr>
        <p:spPr>
          <a:xfrm>
            <a:off x="6405044" y="4506785"/>
            <a:ext cx="35495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National footprint of the GEN called TENTs are proposed  as ENTs to the IT, IE and FR NSIs</a:t>
            </a:r>
            <a:endParaRPr lang="en-US" dirty="0"/>
          </a:p>
        </p:txBody>
      </p:sp>
      <p:sp>
        <p:nvSpPr>
          <p:cNvPr id="44" name="Ellipse 43"/>
          <p:cNvSpPr/>
          <p:nvPr/>
        </p:nvSpPr>
        <p:spPr>
          <a:xfrm>
            <a:off x="1386670" y="2829460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4814849" y="3062942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55" name="Ellipse 54"/>
          <p:cNvSpPr/>
          <p:nvPr/>
        </p:nvSpPr>
        <p:spPr>
          <a:xfrm>
            <a:off x="9103268" y="2576271"/>
            <a:ext cx="509948" cy="40005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IE 2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10483" y="963951"/>
            <a:ext cx="6655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GEN 1</a:t>
            </a:r>
            <a:endParaRPr lang="en-US" sz="1100" dirty="0"/>
          </a:p>
        </p:txBody>
      </p:sp>
      <p:cxnSp>
        <p:nvCxnSpPr>
          <p:cNvPr id="5" name="Connecteur droit 4"/>
          <p:cNvCxnSpPr>
            <a:stCxn id="3" idx="2"/>
            <a:endCxn id="45" idx="1"/>
          </p:cNvCxnSpPr>
          <p:nvPr/>
        </p:nvCxnSpPr>
        <p:spPr>
          <a:xfrm>
            <a:off x="3543245" y="1225561"/>
            <a:ext cx="187525" cy="240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ZoneTexte 55"/>
          <p:cNvSpPr txBox="1"/>
          <p:nvPr/>
        </p:nvSpPr>
        <p:spPr>
          <a:xfrm>
            <a:off x="5790051" y="1032068"/>
            <a:ext cx="6655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GEN 2</a:t>
            </a:r>
            <a:endParaRPr lang="en-US" sz="1100" dirty="0"/>
          </a:p>
        </p:txBody>
      </p:sp>
      <p:cxnSp>
        <p:nvCxnSpPr>
          <p:cNvPr id="8" name="Connecteur droit 7"/>
          <p:cNvCxnSpPr>
            <a:stCxn id="56" idx="2"/>
            <a:endCxn id="45" idx="7"/>
          </p:cNvCxnSpPr>
          <p:nvPr/>
        </p:nvCxnSpPr>
        <p:spPr>
          <a:xfrm flipH="1">
            <a:off x="5861100" y="1293678"/>
            <a:ext cx="261713" cy="172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41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99429" y="-95416"/>
            <a:ext cx="8770039" cy="815416"/>
          </a:xfrm>
        </p:spPr>
        <p:txBody>
          <a:bodyPr/>
          <a:lstStyle/>
          <a:p>
            <a:r>
              <a:rPr lang="en-US" dirty="0" smtClean="0"/>
              <a:t>EU and French Statistical Business Registers (SBRs) networks</a:t>
            </a:r>
            <a:endParaRPr lang="en-US" dirty="0"/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579286017"/>
              </p:ext>
            </p:extLst>
          </p:nvPr>
        </p:nvGraphicFramePr>
        <p:xfrm>
          <a:off x="-103368" y="1105232"/>
          <a:ext cx="3689406" cy="3063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282270" y="4397333"/>
            <a:ext cx="29181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French SBRs network</a:t>
            </a:r>
          </a:p>
          <a:p>
            <a:pPr algn="ctr"/>
            <a:r>
              <a:rPr lang="en-US" dirty="0" smtClean="0"/>
              <a:t>Groups implanted in France – Domestic and multinational groups</a:t>
            </a:r>
            <a:endParaRPr lang="en-US" dirty="0"/>
          </a:p>
        </p:txBody>
      </p:sp>
      <p:sp>
        <p:nvSpPr>
          <p:cNvPr id="27" name="ZoneTexte 26"/>
          <p:cNvSpPr txBox="1"/>
          <p:nvPr/>
        </p:nvSpPr>
        <p:spPr>
          <a:xfrm>
            <a:off x="6228088" y="4397333"/>
            <a:ext cx="37563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European SBRs network</a:t>
            </a:r>
          </a:p>
          <a:p>
            <a:pPr algn="ctr"/>
            <a:r>
              <a:rPr lang="en-US" smtClean="0"/>
              <a:t>Multinational </a:t>
            </a:r>
            <a:r>
              <a:rPr lang="en-US" dirty="0" smtClean="0"/>
              <a:t>groups implanted in EU-EFTA countries</a:t>
            </a:r>
            <a:endParaRPr lang="en-US" dirty="0"/>
          </a:p>
        </p:txBody>
      </p:sp>
      <p:graphicFrame>
        <p:nvGraphicFramePr>
          <p:cNvPr id="36" name="Diagramme 35"/>
          <p:cNvGraphicFramePr/>
          <p:nvPr>
            <p:extLst>
              <p:ext uri="{D42A27DB-BD31-4B8C-83A1-F6EECF244321}">
                <p14:modId xmlns:p14="http://schemas.microsoft.com/office/powerpoint/2010/main" val="2826798375"/>
              </p:ext>
            </p:extLst>
          </p:nvPr>
        </p:nvGraphicFramePr>
        <p:xfrm>
          <a:off x="6266951" y="1257632"/>
          <a:ext cx="3689406" cy="3063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7" name="Flèche droite 36"/>
          <p:cNvSpPr/>
          <p:nvPr/>
        </p:nvSpPr>
        <p:spPr>
          <a:xfrm>
            <a:off x="2695575" y="2637099"/>
            <a:ext cx="4543425" cy="372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LEUs, relationships between LEUs</a:t>
            </a:r>
            <a:r>
              <a:rPr lang="en-US" dirty="0"/>
              <a:t> </a:t>
            </a:r>
            <a:r>
              <a:rPr lang="en-US" dirty="0" smtClean="0"/>
              <a:t>and ENTs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cxnSp>
        <p:nvCxnSpPr>
          <p:cNvPr id="39" name="Connecteur droit avec flèche 38"/>
          <p:cNvCxnSpPr/>
          <p:nvPr/>
        </p:nvCxnSpPr>
        <p:spPr>
          <a:xfrm flipH="1" flipV="1">
            <a:off x="2952750" y="3395132"/>
            <a:ext cx="4010025" cy="1"/>
          </a:xfrm>
          <a:prstGeom prst="straightConnector1">
            <a:avLst/>
          </a:prstGeom>
          <a:ln w="196850">
            <a:solidFill>
              <a:srgbClr val="FF99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3381375" y="3629025"/>
            <a:ext cx="3228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Integration: LEUs, relationships between LEUs and TENTs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72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99429" y="-95416"/>
            <a:ext cx="8770039" cy="815416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Integration </a:t>
            </a:r>
            <a:r>
              <a:rPr lang="en-US" dirty="0" smtClean="0"/>
              <a:t>of EU data -Why? What? How?</a:t>
            </a:r>
            <a:endParaRPr lang="en-US" dirty="0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017877557"/>
              </p:ext>
            </p:extLst>
          </p:nvPr>
        </p:nvGraphicFramePr>
        <p:xfrm>
          <a:off x="71561" y="962107"/>
          <a:ext cx="10009063" cy="4635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9891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114301"/>
            <a:ext cx="8694737" cy="533400"/>
          </a:xfrm>
        </p:spPr>
        <p:txBody>
          <a:bodyPr/>
          <a:lstStyle/>
          <a:p>
            <a:r>
              <a:rPr lang="en-US" dirty="0" smtClean="0"/>
              <a:t>Example </a:t>
            </a:r>
            <a:r>
              <a:rPr lang="en-US" noProof="0" dirty="0" smtClean="0"/>
              <a:t>1 -  EU SBR data integration</a:t>
            </a:r>
            <a:endParaRPr lang="en-US" noProof="0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idx="1"/>
          </p:nvPr>
        </p:nvSpPr>
        <p:spPr>
          <a:xfrm>
            <a:off x="103494" y="1000124"/>
            <a:ext cx="4339628" cy="582186"/>
          </a:xfrm>
        </p:spPr>
        <p:txBody>
          <a:bodyPr>
            <a:normAutofit/>
          </a:bodyPr>
          <a:lstStyle/>
          <a:p>
            <a:pPr marL="108000" algn="ctr"/>
            <a:r>
              <a:rPr lang="en-US" sz="2000" noProof="0" dirty="0">
                <a:solidFill>
                  <a:srgbClr val="729FCF"/>
                </a:solidFill>
                <a:cs typeface="Lucida Sans" pitchFamily="2"/>
              </a:rPr>
              <a:t>Without </a:t>
            </a:r>
            <a:r>
              <a:rPr lang="en-US" sz="2000" dirty="0" smtClean="0">
                <a:solidFill>
                  <a:srgbClr val="729FCF"/>
                </a:solidFill>
                <a:cs typeface="Lucida Sans" pitchFamily="2"/>
              </a:rPr>
              <a:t>EU SBR</a:t>
            </a:r>
            <a:r>
              <a:rPr lang="en-US" sz="2000" noProof="0" dirty="0" smtClean="0">
                <a:solidFill>
                  <a:srgbClr val="729FCF"/>
                </a:solidFill>
                <a:cs typeface="Lucida Sans" pitchFamily="2"/>
              </a:rPr>
              <a:t> </a:t>
            </a:r>
            <a:r>
              <a:rPr lang="en-US" sz="2000" noProof="0" dirty="0">
                <a:solidFill>
                  <a:srgbClr val="729FCF"/>
                </a:solidFill>
                <a:cs typeface="Lucida Sans" pitchFamily="2"/>
              </a:rPr>
              <a:t>data integration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3"/>
          </p:nvPr>
        </p:nvSpPr>
        <p:spPr>
          <a:xfrm>
            <a:off x="5103813" y="976312"/>
            <a:ext cx="4875074" cy="605998"/>
          </a:xfrm>
        </p:spPr>
        <p:txBody>
          <a:bodyPr>
            <a:normAutofit/>
          </a:bodyPr>
          <a:lstStyle/>
          <a:p>
            <a:pPr algn="ctr"/>
            <a:r>
              <a:rPr lang="en-US" sz="2000" noProof="0" dirty="0">
                <a:solidFill>
                  <a:srgbClr val="729FCF"/>
                </a:solidFill>
                <a:cs typeface="Lucida Sans" pitchFamily="2"/>
              </a:rPr>
              <a:t>With </a:t>
            </a:r>
            <a:r>
              <a:rPr lang="en-US" sz="2000" dirty="0">
                <a:solidFill>
                  <a:srgbClr val="729FCF"/>
                </a:solidFill>
                <a:cs typeface="Lucida Sans" pitchFamily="2"/>
              </a:rPr>
              <a:t>EU SBR data integration</a:t>
            </a:r>
            <a:endParaRPr lang="en-US" sz="2000" noProof="0" dirty="0" smtClean="0">
              <a:solidFill>
                <a:srgbClr val="729FCF"/>
              </a:solidFill>
              <a:cs typeface="Lucida Sans" pitchFamily="2"/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1031481" y="3348082"/>
            <a:ext cx="473075" cy="3619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2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84256" y="3138446"/>
            <a:ext cx="531813" cy="3619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1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53165" y="2540859"/>
            <a:ext cx="531814" cy="36195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DK 1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1031481" y="2544078"/>
            <a:ext cx="531814" cy="36195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DK 2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1781925" y="2461310"/>
            <a:ext cx="513957" cy="36195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DK 3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1752995" y="3300371"/>
            <a:ext cx="473075" cy="3619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3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2568796" y="3300371"/>
            <a:ext cx="473075" cy="3619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4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2542774" y="2433597"/>
            <a:ext cx="513957" cy="3619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  1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3351263" y="3157497"/>
            <a:ext cx="473075" cy="3619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5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3970047" y="3157497"/>
            <a:ext cx="473075" cy="36195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6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3642413" y="2433597"/>
            <a:ext cx="513957" cy="36195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DK 4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961082" y="2076409"/>
            <a:ext cx="669527" cy="2187639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1675544" y="1966871"/>
            <a:ext cx="711952" cy="1981200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2461305" y="1966871"/>
            <a:ext cx="744249" cy="1981200"/>
          </a:xfrm>
          <a:prstGeom prst="ellipse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3261607" y="2038312"/>
            <a:ext cx="1271947" cy="1981200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-47007" y="1949625"/>
            <a:ext cx="773212" cy="2269950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119149" y="1696717"/>
            <a:ext cx="5508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GEG 1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1069735" y="1735017"/>
            <a:ext cx="5508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GEG 2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1753218" y="1731770"/>
            <a:ext cx="5508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GEG 3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2461305" y="1739684"/>
            <a:ext cx="5508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GEG  4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3587800" y="1745757"/>
            <a:ext cx="5508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GEG 5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Rectangle à coins arrondis 64"/>
          <p:cNvSpPr/>
          <p:nvPr/>
        </p:nvSpPr>
        <p:spPr>
          <a:xfrm>
            <a:off x="66332" y="3111337"/>
            <a:ext cx="564935" cy="50482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96571" y="3730194"/>
            <a:ext cx="4449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 w="0"/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ENT1</a:t>
            </a:r>
            <a:endParaRPr kumimoji="0" lang="en-US" sz="900" b="1" i="0" u="none" strike="noStrike" kern="1200" cap="none" spc="0" normalizeH="0" baseline="0" noProof="0" dirty="0">
              <a:ln w="0"/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1069735" y="3737491"/>
            <a:ext cx="4449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 w="0"/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ENT2</a:t>
            </a:r>
            <a:endParaRPr kumimoji="0" lang="en-US" sz="900" b="1" i="0" u="none" strike="noStrike" kern="1200" cap="none" spc="0" normalizeH="0" baseline="0" noProof="0" dirty="0">
              <a:ln w="0"/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1828404" y="3662321"/>
            <a:ext cx="4449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 w="0"/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ENT3</a:t>
            </a:r>
            <a:endParaRPr kumimoji="0" lang="en-US" sz="900" b="1" i="0" u="none" strike="noStrike" kern="1200" cap="none" spc="0" normalizeH="0" baseline="0" noProof="0" dirty="0">
              <a:ln w="0"/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2594956" y="3662321"/>
            <a:ext cx="4449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 w="0"/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ENT4</a:t>
            </a:r>
            <a:endParaRPr kumimoji="0" lang="en-US" sz="900" b="1" i="0" u="none" strike="noStrike" kern="1200" cap="none" spc="0" normalizeH="0" baseline="0" noProof="0" dirty="0">
              <a:ln w="0"/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3711467" y="3650565"/>
            <a:ext cx="4449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 w="0"/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ENT5</a:t>
            </a:r>
            <a:endParaRPr kumimoji="0" lang="en-US" sz="900" b="1" i="0" u="none" strike="noStrike" kern="1200" cap="none" spc="0" normalizeH="0" baseline="0" noProof="0" dirty="0">
              <a:ln w="0"/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Rectangle à coins arrondis 71"/>
          <p:cNvSpPr/>
          <p:nvPr/>
        </p:nvSpPr>
        <p:spPr>
          <a:xfrm>
            <a:off x="990902" y="3271884"/>
            <a:ext cx="564935" cy="50482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à coins arrondis 72"/>
          <p:cNvSpPr/>
          <p:nvPr/>
        </p:nvSpPr>
        <p:spPr>
          <a:xfrm>
            <a:off x="1735464" y="3184957"/>
            <a:ext cx="564935" cy="50482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Rectangle à coins arrondis 73"/>
          <p:cNvSpPr/>
          <p:nvPr/>
        </p:nvSpPr>
        <p:spPr>
          <a:xfrm>
            <a:off x="2524539" y="3184957"/>
            <a:ext cx="564935" cy="50482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ectangle à coins arrondis 74"/>
          <p:cNvSpPr/>
          <p:nvPr/>
        </p:nvSpPr>
        <p:spPr>
          <a:xfrm>
            <a:off x="3352040" y="3067010"/>
            <a:ext cx="1091082" cy="50482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5802851" y="3047646"/>
            <a:ext cx="429895" cy="42862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1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6463401" y="3111337"/>
            <a:ext cx="429895" cy="42862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2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Ellipse 83"/>
          <p:cNvSpPr/>
          <p:nvPr/>
        </p:nvSpPr>
        <p:spPr>
          <a:xfrm>
            <a:off x="7514831" y="3255558"/>
            <a:ext cx="429895" cy="42862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4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Ellipse 84"/>
          <p:cNvSpPr/>
          <p:nvPr/>
        </p:nvSpPr>
        <p:spPr>
          <a:xfrm>
            <a:off x="8044918" y="3211911"/>
            <a:ext cx="429895" cy="42862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5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Ellipse 85"/>
          <p:cNvSpPr/>
          <p:nvPr/>
        </p:nvSpPr>
        <p:spPr>
          <a:xfrm>
            <a:off x="8627884" y="3247339"/>
            <a:ext cx="429895" cy="42862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6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Ellipse 88"/>
          <p:cNvSpPr/>
          <p:nvPr/>
        </p:nvSpPr>
        <p:spPr>
          <a:xfrm>
            <a:off x="7009972" y="3038903"/>
            <a:ext cx="429895" cy="42862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3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Ellipse 114"/>
          <p:cNvSpPr/>
          <p:nvPr/>
        </p:nvSpPr>
        <p:spPr>
          <a:xfrm>
            <a:off x="5232405" y="1634763"/>
            <a:ext cx="4571553" cy="2698698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ZoneTexte 115"/>
          <p:cNvSpPr txBox="1"/>
          <p:nvPr/>
        </p:nvSpPr>
        <p:spPr>
          <a:xfrm>
            <a:off x="9003762" y="1680089"/>
            <a:ext cx="5508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GEG 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Rectangle à coins arrondis 116"/>
          <p:cNvSpPr/>
          <p:nvPr/>
        </p:nvSpPr>
        <p:spPr>
          <a:xfrm>
            <a:off x="5724939" y="2948237"/>
            <a:ext cx="3434964" cy="878038"/>
          </a:xfrm>
          <a:prstGeom prst="round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ZoneTexte 117"/>
          <p:cNvSpPr txBox="1"/>
          <p:nvPr/>
        </p:nvSpPr>
        <p:spPr>
          <a:xfrm>
            <a:off x="6982472" y="3881206"/>
            <a:ext cx="5323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 w="0"/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</a:t>
            </a:r>
            <a:endParaRPr kumimoji="0" lang="en-US" sz="900" b="1" i="0" u="none" strike="noStrike" kern="1200" cap="none" spc="0" normalizeH="0" baseline="0" noProof="0" dirty="0">
              <a:ln w="0"/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6331" y="4333461"/>
            <a:ext cx="48295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French SBR considered 5 different GEGs and the algorithm created 5 ENTs with the French part of the GEGs. The French BR collects only the direct links between a French and a foreign LEU</a:t>
            </a:r>
            <a:endParaRPr lang="en-US" dirty="0"/>
          </a:p>
        </p:txBody>
      </p:sp>
      <p:sp>
        <p:nvSpPr>
          <p:cNvPr id="60" name="Ellipse 59"/>
          <p:cNvSpPr/>
          <p:nvPr/>
        </p:nvSpPr>
        <p:spPr>
          <a:xfrm>
            <a:off x="6686006" y="1694638"/>
            <a:ext cx="531814" cy="36195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DK 1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6529797" y="2519612"/>
            <a:ext cx="531814" cy="36195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DK 2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7093500" y="2382799"/>
            <a:ext cx="513957" cy="36195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DK 3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Ellipse 63"/>
          <p:cNvSpPr/>
          <p:nvPr/>
        </p:nvSpPr>
        <p:spPr>
          <a:xfrm>
            <a:off x="7875211" y="2415639"/>
            <a:ext cx="513957" cy="3619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  1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Ellipse 65"/>
          <p:cNvSpPr/>
          <p:nvPr/>
        </p:nvSpPr>
        <p:spPr>
          <a:xfrm>
            <a:off x="8746783" y="2358357"/>
            <a:ext cx="513957" cy="361950"/>
          </a:xfrm>
          <a:prstGeom prst="ellipse">
            <a:avLst/>
          </a:prstGeom>
          <a:solidFill>
            <a:srgbClr val="FF7C8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DK 4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Connecteur droit avec flèche 4"/>
          <p:cNvCxnSpPr>
            <a:stCxn id="22" idx="4"/>
            <a:endCxn id="65" idx="0"/>
          </p:cNvCxnSpPr>
          <p:nvPr/>
        </p:nvCxnSpPr>
        <p:spPr>
          <a:xfrm>
            <a:off x="319072" y="2902809"/>
            <a:ext cx="29728" cy="2085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>
            <a:stCxn id="28" idx="4"/>
            <a:endCxn id="72" idx="0"/>
          </p:cNvCxnSpPr>
          <p:nvPr/>
        </p:nvCxnSpPr>
        <p:spPr>
          <a:xfrm flipH="1">
            <a:off x="1273370" y="2906028"/>
            <a:ext cx="24018" cy="365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stCxn id="29" idx="4"/>
            <a:endCxn id="73" idx="0"/>
          </p:cNvCxnSpPr>
          <p:nvPr/>
        </p:nvCxnSpPr>
        <p:spPr>
          <a:xfrm flipH="1">
            <a:off x="2017932" y="2823260"/>
            <a:ext cx="20972" cy="361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33" idx="4"/>
            <a:endCxn id="74" idx="0"/>
          </p:cNvCxnSpPr>
          <p:nvPr/>
        </p:nvCxnSpPr>
        <p:spPr>
          <a:xfrm>
            <a:off x="2799753" y="2795547"/>
            <a:ext cx="7254" cy="389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36" idx="4"/>
            <a:endCxn id="34" idx="0"/>
          </p:cNvCxnSpPr>
          <p:nvPr/>
        </p:nvCxnSpPr>
        <p:spPr>
          <a:xfrm flipH="1">
            <a:off x="3587801" y="2795547"/>
            <a:ext cx="311591" cy="361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36" idx="4"/>
            <a:endCxn id="35" idx="0"/>
          </p:cNvCxnSpPr>
          <p:nvPr/>
        </p:nvCxnSpPr>
        <p:spPr>
          <a:xfrm>
            <a:off x="3899392" y="2795547"/>
            <a:ext cx="307193" cy="361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66" idx="4"/>
            <a:endCxn id="85" idx="0"/>
          </p:cNvCxnSpPr>
          <p:nvPr/>
        </p:nvCxnSpPr>
        <p:spPr>
          <a:xfrm flipH="1">
            <a:off x="8259866" y="2720307"/>
            <a:ext cx="743896" cy="491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66" idx="4"/>
            <a:endCxn id="86" idx="0"/>
          </p:cNvCxnSpPr>
          <p:nvPr/>
        </p:nvCxnSpPr>
        <p:spPr>
          <a:xfrm flipH="1">
            <a:off x="8842832" y="2720307"/>
            <a:ext cx="160930" cy="527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64" idx="4"/>
            <a:endCxn id="84" idx="0"/>
          </p:cNvCxnSpPr>
          <p:nvPr/>
        </p:nvCxnSpPr>
        <p:spPr>
          <a:xfrm flipH="1">
            <a:off x="7729779" y="2777589"/>
            <a:ext cx="402411" cy="4779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63" idx="4"/>
            <a:endCxn id="89" idx="0"/>
          </p:cNvCxnSpPr>
          <p:nvPr/>
        </p:nvCxnSpPr>
        <p:spPr>
          <a:xfrm flipH="1">
            <a:off x="7224920" y="2744749"/>
            <a:ext cx="125559" cy="2941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stCxn id="61" idx="4"/>
            <a:endCxn id="80" idx="0"/>
          </p:cNvCxnSpPr>
          <p:nvPr/>
        </p:nvCxnSpPr>
        <p:spPr>
          <a:xfrm flipH="1">
            <a:off x="6678349" y="2881562"/>
            <a:ext cx="117355" cy="229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>
            <a:stCxn id="60" idx="4"/>
            <a:endCxn id="78" idx="0"/>
          </p:cNvCxnSpPr>
          <p:nvPr/>
        </p:nvCxnSpPr>
        <p:spPr>
          <a:xfrm flipH="1">
            <a:off x="6017799" y="2056588"/>
            <a:ext cx="934114" cy="991058"/>
          </a:xfrm>
          <a:prstGeom prst="straightConnector1">
            <a:avLst/>
          </a:prstGeom>
          <a:ln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>
            <a:stCxn id="60" idx="4"/>
            <a:endCxn id="61" idx="0"/>
          </p:cNvCxnSpPr>
          <p:nvPr/>
        </p:nvCxnSpPr>
        <p:spPr>
          <a:xfrm flipH="1">
            <a:off x="6795704" y="2056588"/>
            <a:ext cx="156209" cy="463024"/>
          </a:xfrm>
          <a:prstGeom prst="straightConnector1">
            <a:avLst/>
          </a:prstGeom>
          <a:ln w="19050">
            <a:solidFill>
              <a:srgbClr val="FF99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stCxn id="60" idx="4"/>
            <a:endCxn id="63" idx="0"/>
          </p:cNvCxnSpPr>
          <p:nvPr/>
        </p:nvCxnSpPr>
        <p:spPr>
          <a:xfrm>
            <a:off x="6951913" y="2056588"/>
            <a:ext cx="398566" cy="326211"/>
          </a:xfrm>
          <a:prstGeom prst="straightConnector1">
            <a:avLst/>
          </a:prstGeom>
          <a:ln w="19050">
            <a:solidFill>
              <a:srgbClr val="FF99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>
            <a:stCxn id="60" idx="4"/>
            <a:endCxn id="64" idx="0"/>
          </p:cNvCxnSpPr>
          <p:nvPr/>
        </p:nvCxnSpPr>
        <p:spPr>
          <a:xfrm>
            <a:off x="6951913" y="2056588"/>
            <a:ext cx="1180277" cy="359051"/>
          </a:xfrm>
          <a:prstGeom prst="straightConnector1">
            <a:avLst/>
          </a:prstGeom>
          <a:ln w="15875">
            <a:solidFill>
              <a:srgbClr val="FF99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>
            <a:stCxn id="60" idx="4"/>
            <a:endCxn id="66" idx="0"/>
          </p:cNvCxnSpPr>
          <p:nvPr/>
        </p:nvCxnSpPr>
        <p:spPr>
          <a:xfrm>
            <a:off x="6951913" y="2056588"/>
            <a:ext cx="2051849" cy="301769"/>
          </a:xfrm>
          <a:prstGeom prst="straightConnector1">
            <a:avLst/>
          </a:prstGeom>
          <a:ln w="22225">
            <a:solidFill>
              <a:srgbClr val="FF99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ZoneTexte 95"/>
          <p:cNvSpPr txBox="1"/>
          <p:nvPr/>
        </p:nvSpPr>
        <p:spPr>
          <a:xfrm>
            <a:off x="5126446" y="4358873"/>
            <a:ext cx="4677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EU SBR provides a better GEG structure and perimeter and suitable ENT delineation</a:t>
            </a:r>
          </a:p>
          <a:p>
            <a:r>
              <a:rPr lang="en-US" dirty="0" smtClean="0"/>
              <a:t>One Danish GEG and one French ENT including 6 LEUs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40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322388" y="180975"/>
            <a:ext cx="8694737" cy="466725"/>
          </a:xfrm>
        </p:spPr>
        <p:txBody>
          <a:bodyPr/>
          <a:lstStyle/>
          <a:p>
            <a:r>
              <a:rPr lang="en-US" dirty="0" smtClean="0"/>
              <a:t>Example 1-</a:t>
            </a:r>
            <a:r>
              <a:rPr lang="en-US" noProof="0" dirty="0" smtClean="0"/>
              <a:t>  impact of EU SBR integration at ENT level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66675" y="1019175"/>
            <a:ext cx="4892675" cy="561975"/>
          </a:xfrm>
        </p:spPr>
        <p:txBody>
          <a:bodyPr>
            <a:normAutofit/>
          </a:bodyPr>
          <a:lstStyle/>
          <a:p>
            <a:pPr marL="108000" algn="ctr"/>
            <a:r>
              <a:rPr lang="en-US" sz="2000" dirty="0">
                <a:solidFill>
                  <a:srgbClr val="729FCF"/>
                </a:solidFill>
                <a:cs typeface="Lucida Sans" pitchFamily="2"/>
              </a:rPr>
              <a:t>Without EU SBR data integration</a:t>
            </a:r>
          </a:p>
        </p:txBody>
      </p:sp>
      <p:graphicFrame>
        <p:nvGraphicFramePr>
          <p:cNvPr id="12" name="Espace réservé du contenu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2004142"/>
              </p:ext>
            </p:extLst>
          </p:nvPr>
        </p:nvGraphicFramePr>
        <p:xfrm>
          <a:off x="171450" y="1867218"/>
          <a:ext cx="4448175" cy="281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850">
                  <a:extLst>
                    <a:ext uri="{9D8B030D-6E8A-4147-A177-3AD203B41FA5}">
                      <a16:colId xmlns:a16="http://schemas.microsoft.com/office/drawing/2014/main" val="3614886823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31493168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69172727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8424448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Activity </a:t>
                      </a:r>
                    </a:p>
                    <a:p>
                      <a:pPr algn="ctr"/>
                      <a:r>
                        <a:rPr lang="en-US" sz="1400" dirty="0" err="1" smtClean="0"/>
                        <a:t>Nace</a:t>
                      </a:r>
                      <a:r>
                        <a:rPr lang="en-US" sz="1400" dirty="0" smtClean="0"/>
                        <a:t> code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Number of 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Turnover (K€)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Employment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990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Wholesale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182</a:t>
                      </a:r>
                      <a:r>
                        <a:rPr lang="en-US" baseline="0" dirty="0" smtClean="0"/>
                        <a:t> 483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01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 of machinery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138 370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98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Specialized construction 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797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321 199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884650"/>
                  </a:ext>
                </a:extLst>
              </a:tr>
            </a:tbl>
          </a:graphicData>
        </a:graphic>
      </p:graphicFrame>
      <p:sp>
        <p:nvSpPr>
          <p:cNvPr id="10" name="Espace réservé du texte 9"/>
          <p:cNvSpPr>
            <a:spLocks noGrp="1"/>
          </p:cNvSpPr>
          <p:nvPr>
            <p:ph type="body" sz="quarter" idx="3"/>
          </p:nvPr>
        </p:nvSpPr>
        <p:spPr>
          <a:xfrm>
            <a:off x="5305426" y="1019176"/>
            <a:ext cx="4629147" cy="62865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729FCF"/>
                </a:solidFill>
                <a:cs typeface="Lucida Sans" pitchFamily="2"/>
              </a:rPr>
              <a:t>With EU SBR data integration</a:t>
            </a:r>
          </a:p>
        </p:txBody>
      </p:sp>
      <p:graphicFrame>
        <p:nvGraphicFramePr>
          <p:cNvPr id="13" name="Espace réservé du contenu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676325979"/>
              </p:ext>
            </p:extLst>
          </p:nvPr>
        </p:nvGraphicFramePr>
        <p:xfrm>
          <a:off x="5305426" y="2019302"/>
          <a:ext cx="4629148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799">
                  <a:extLst>
                    <a:ext uri="{9D8B030D-6E8A-4147-A177-3AD203B41FA5}">
                      <a16:colId xmlns:a16="http://schemas.microsoft.com/office/drawing/2014/main" val="304663332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4272487823"/>
                    </a:ext>
                  </a:extLst>
                </a:gridCol>
                <a:gridCol w="1157287">
                  <a:extLst>
                    <a:ext uri="{9D8B030D-6E8A-4147-A177-3AD203B41FA5}">
                      <a16:colId xmlns:a16="http://schemas.microsoft.com/office/drawing/2014/main" val="629216617"/>
                    </a:ext>
                  </a:extLst>
                </a:gridCol>
                <a:gridCol w="1157287">
                  <a:extLst>
                    <a:ext uri="{9D8B030D-6E8A-4147-A177-3AD203B41FA5}">
                      <a16:colId xmlns:a16="http://schemas.microsoft.com/office/drawing/2014/main" val="2566838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Activity</a:t>
                      </a:r>
                    </a:p>
                    <a:p>
                      <a:pPr algn="ctr"/>
                      <a:r>
                        <a:rPr lang="en-US" sz="1400" dirty="0" err="1" smtClean="0"/>
                        <a:t>Nace</a:t>
                      </a:r>
                      <a:r>
                        <a:rPr lang="en-US" sz="1400" dirty="0" smtClean="0"/>
                        <a:t> code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Number of 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Turnover (K€)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Employment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26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 of machinery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182 829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802976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5305426" y="3409950"/>
            <a:ext cx="4533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Impact on the distribution by activity and on the amount of turnover with the consolidation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31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114301"/>
            <a:ext cx="8694737" cy="533400"/>
          </a:xfrm>
        </p:spPr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2 </a:t>
            </a:r>
            <a:r>
              <a:rPr lang="en-US" dirty="0"/>
              <a:t>-  EU SBR data integration</a:t>
            </a:r>
            <a:endParaRPr lang="en-US" noProof="0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idx="1"/>
          </p:nvPr>
        </p:nvSpPr>
        <p:spPr>
          <a:xfrm>
            <a:off x="66676" y="976314"/>
            <a:ext cx="4892674" cy="633413"/>
          </a:xfrm>
        </p:spPr>
        <p:txBody>
          <a:bodyPr>
            <a:normAutofit/>
          </a:bodyPr>
          <a:lstStyle/>
          <a:p>
            <a:pPr marL="108000" algn="ctr"/>
            <a:r>
              <a:rPr lang="en-US" sz="2000" dirty="0">
                <a:solidFill>
                  <a:srgbClr val="729FCF"/>
                </a:solidFill>
                <a:cs typeface="Lucida Sans" pitchFamily="2"/>
              </a:rPr>
              <a:t>Without EU SBR data integration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3"/>
          </p:nvPr>
        </p:nvSpPr>
        <p:spPr>
          <a:xfrm>
            <a:off x="5581649" y="976314"/>
            <a:ext cx="4257676" cy="633413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729FCF"/>
                </a:solidFill>
                <a:cs typeface="Lucida Sans" pitchFamily="2"/>
              </a:rPr>
              <a:t>With EU SBR data integration</a:t>
            </a:r>
          </a:p>
        </p:txBody>
      </p:sp>
      <p:sp>
        <p:nvSpPr>
          <p:cNvPr id="18" name="Ellipse 17"/>
          <p:cNvSpPr/>
          <p:nvPr/>
        </p:nvSpPr>
        <p:spPr>
          <a:xfrm>
            <a:off x="1154599" y="3367088"/>
            <a:ext cx="473075" cy="36195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2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499668" y="3209927"/>
            <a:ext cx="531813" cy="36195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1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1913664" y="1961593"/>
            <a:ext cx="513957" cy="36195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1855472" y="3418362"/>
            <a:ext cx="473075" cy="36195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3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2562371" y="3418362"/>
            <a:ext cx="473075" cy="36195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4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3197837" y="3237387"/>
            <a:ext cx="473075" cy="36195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5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3648064" y="1846177"/>
            <a:ext cx="5508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GEG 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2305347" y="3913662"/>
            <a:ext cx="4449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 w="0"/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ENT1</a:t>
            </a:r>
            <a:endParaRPr kumimoji="0" lang="en-US" sz="900" b="1" i="0" u="none" strike="noStrike" kern="1200" cap="none" spc="0" normalizeH="0" baseline="0" noProof="0" dirty="0">
              <a:ln w="0"/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Rectangle à coins arrondis 71"/>
          <p:cNvSpPr/>
          <p:nvPr/>
        </p:nvSpPr>
        <p:spPr>
          <a:xfrm>
            <a:off x="499667" y="2918298"/>
            <a:ext cx="3405583" cy="90123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5707728" y="2981327"/>
            <a:ext cx="453899" cy="3345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1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6367588" y="3005138"/>
            <a:ext cx="453899" cy="3345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2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Ellipse 83"/>
          <p:cNvSpPr/>
          <p:nvPr/>
        </p:nvSpPr>
        <p:spPr>
          <a:xfrm>
            <a:off x="7761318" y="2981326"/>
            <a:ext cx="453899" cy="3345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4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Ellipse 84"/>
          <p:cNvSpPr/>
          <p:nvPr/>
        </p:nvSpPr>
        <p:spPr>
          <a:xfrm>
            <a:off x="8400922" y="2884963"/>
            <a:ext cx="453899" cy="3345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5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Ellipse 88"/>
          <p:cNvSpPr/>
          <p:nvPr/>
        </p:nvSpPr>
        <p:spPr>
          <a:xfrm>
            <a:off x="7007192" y="3014664"/>
            <a:ext cx="453899" cy="3345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 3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Ellipse 93"/>
          <p:cNvSpPr/>
          <p:nvPr/>
        </p:nvSpPr>
        <p:spPr>
          <a:xfrm>
            <a:off x="7019194" y="1967182"/>
            <a:ext cx="453899" cy="33452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5" name="Connecteur droit 94"/>
          <p:cNvCxnSpPr>
            <a:stCxn id="94" idx="4"/>
            <a:endCxn id="78" idx="0"/>
          </p:cNvCxnSpPr>
          <p:nvPr/>
        </p:nvCxnSpPr>
        <p:spPr>
          <a:xfrm flipH="1">
            <a:off x="5934678" y="2301711"/>
            <a:ext cx="1311466" cy="679616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9" name="Connecteur droit 98"/>
          <p:cNvCxnSpPr>
            <a:stCxn id="94" idx="4"/>
            <a:endCxn id="80" idx="0"/>
          </p:cNvCxnSpPr>
          <p:nvPr/>
        </p:nvCxnSpPr>
        <p:spPr>
          <a:xfrm flipH="1">
            <a:off x="6594538" y="2301711"/>
            <a:ext cx="651606" cy="703427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2" name="Connecteur droit 101"/>
          <p:cNvCxnSpPr>
            <a:endCxn id="89" idx="0"/>
          </p:cNvCxnSpPr>
          <p:nvPr/>
        </p:nvCxnSpPr>
        <p:spPr>
          <a:xfrm>
            <a:off x="7246144" y="2301712"/>
            <a:ext cx="0" cy="712951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5" name="Connecteur droit 104"/>
          <p:cNvCxnSpPr>
            <a:stCxn id="94" idx="4"/>
            <a:endCxn id="84" idx="0"/>
          </p:cNvCxnSpPr>
          <p:nvPr/>
        </p:nvCxnSpPr>
        <p:spPr>
          <a:xfrm>
            <a:off x="7246144" y="2301711"/>
            <a:ext cx="742124" cy="679615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8" name="Connecteur droit 107"/>
          <p:cNvCxnSpPr>
            <a:stCxn id="94" idx="4"/>
            <a:endCxn id="85" idx="0"/>
          </p:cNvCxnSpPr>
          <p:nvPr/>
        </p:nvCxnSpPr>
        <p:spPr>
          <a:xfrm>
            <a:off x="7246144" y="2301711"/>
            <a:ext cx="1381728" cy="583252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5" name="Ellipse 114"/>
          <p:cNvSpPr/>
          <p:nvPr/>
        </p:nvSpPr>
        <p:spPr>
          <a:xfrm>
            <a:off x="5166069" y="1690688"/>
            <a:ext cx="4568482" cy="2419754"/>
          </a:xfrm>
          <a:prstGeom prst="ellipse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ZoneTexte 115"/>
          <p:cNvSpPr txBox="1"/>
          <p:nvPr/>
        </p:nvSpPr>
        <p:spPr>
          <a:xfrm>
            <a:off x="6575781" y="1532165"/>
            <a:ext cx="5816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GEG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Rectangle à coins arrondis 116"/>
          <p:cNvSpPr/>
          <p:nvPr/>
        </p:nvSpPr>
        <p:spPr>
          <a:xfrm>
            <a:off x="5588662" y="2652713"/>
            <a:ext cx="1316931" cy="776849"/>
          </a:xfrm>
          <a:prstGeom prst="roundRect">
            <a:avLst/>
          </a:prstGeom>
          <a:ln w="28575" cap="flat" cmpd="sng" algn="ctr">
            <a:solidFill>
              <a:srgbClr val="FF99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ZoneTexte 117"/>
          <p:cNvSpPr txBox="1"/>
          <p:nvPr/>
        </p:nvSpPr>
        <p:spPr>
          <a:xfrm>
            <a:off x="5782082" y="3474090"/>
            <a:ext cx="14495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 w="0"/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 1 </a:t>
            </a:r>
            <a:endParaRPr kumimoji="0" lang="en-US" sz="900" b="1" i="0" u="none" strike="noStrike" kern="1200" cap="none" spc="0" normalizeH="0" baseline="0" noProof="0" dirty="0">
              <a:ln w="0"/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" name="Connecteur droit 3"/>
          <p:cNvCxnSpPr/>
          <p:nvPr/>
        </p:nvCxnSpPr>
        <p:spPr>
          <a:xfrm flipH="1">
            <a:off x="793018" y="2323543"/>
            <a:ext cx="1405068" cy="886384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stCxn id="29" idx="4"/>
            <a:endCxn id="18" idx="0"/>
          </p:cNvCxnSpPr>
          <p:nvPr/>
        </p:nvCxnSpPr>
        <p:spPr>
          <a:xfrm flipH="1">
            <a:off x="1391137" y="2323543"/>
            <a:ext cx="779506" cy="1043545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6" name="Connecteur droit 65"/>
          <p:cNvCxnSpPr>
            <a:stCxn id="30" idx="0"/>
            <a:endCxn id="29" idx="4"/>
          </p:cNvCxnSpPr>
          <p:nvPr/>
        </p:nvCxnSpPr>
        <p:spPr>
          <a:xfrm flipV="1">
            <a:off x="2092010" y="2323543"/>
            <a:ext cx="78633" cy="1094819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6" name="Connecteur droit 75"/>
          <p:cNvCxnSpPr>
            <a:stCxn id="31" idx="0"/>
            <a:endCxn id="29" idx="4"/>
          </p:cNvCxnSpPr>
          <p:nvPr/>
        </p:nvCxnSpPr>
        <p:spPr>
          <a:xfrm flipH="1" flipV="1">
            <a:off x="2170643" y="2323543"/>
            <a:ext cx="628266" cy="1094819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7" name="Connecteur droit 76"/>
          <p:cNvCxnSpPr>
            <a:stCxn id="34" idx="0"/>
            <a:endCxn id="29" idx="4"/>
          </p:cNvCxnSpPr>
          <p:nvPr/>
        </p:nvCxnSpPr>
        <p:spPr>
          <a:xfrm flipH="1" flipV="1">
            <a:off x="2170643" y="2323543"/>
            <a:ext cx="1263732" cy="913844"/>
          </a:xfrm>
          <a:prstGeom prst="line">
            <a:avLst/>
          </a:prstGeom>
          <a:ln w="190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66676" y="1728788"/>
            <a:ext cx="4412848" cy="2719387"/>
          </a:xfrm>
          <a:prstGeom prst="ellipse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ctangle à coins arrondis 78"/>
          <p:cNvSpPr/>
          <p:nvPr/>
        </p:nvSpPr>
        <p:spPr>
          <a:xfrm>
            <a:off x="7007192" y="2805114"/>
            <a:ext cx="2041557" cy="639539"/>
          </a:xfrm>
          <a:prstGeom prst="round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7670969" y="3541016"/>
            <a:ext cx="1054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 w="0"/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 2</a:t>
            </a:r>
            <a:endParaRPr kumimoji="0" lang="en-US" sz="900" b="1" i="0" u="none" strike="noStrike" kern="1200" cap="none" spc="0" normalizeH="0" baseline="0" noProof="0" dirty="0">
              <a:ln w="0"/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26" y="4470221"/>
            <a:ext cx="41989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French SBR considered </a:t>
            </a:r>
            <a:r>
              <a:rPr lang="en-US" dirty="0" smtClean="0"/>
              <a:t>one Austrian GEG </a:t>
            </a:r>
            <a:r>
              <a:rPr lang="en-US" dirty="0"/>
              <a:t>and the algorithm created </a:t>
            </a:r>
            <a:r>
              <a:rPr lang="en-US" dirty="0" smtClean="0"/>
              <a:t>one ENT with 5 LEUs </a:t>
            </a:r>
            <a:r>
              <a:rPr lang="en-US" dirty="0"/>
              <a:t>with the French part of the GEGs</a:t>
            </a:r>
          </a:p>
        </p:txBody>
      </p:sp>
      <p:sp>
        <p:nvSpPr>
          <p:cNvPr id="5" name="Rectangle 4"/>
          <p:cNvSpPr/>
          <p:nvPr/>
        </p:nvSpPr>
        <p:spPr>
          <a:xfrm>
            <a:off x="5166069" y="4244307"/>
            <a:ext cx="5038725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EU SBR </a:t>
            </a:r>
            <a:r>
              <a:rPr lang="en-US" dirty="0" smtClean="0"/>
              <a:t>provides, for the groups which are manually profiled a better ENT </a:t>
            </a:r>
            <a:r>
              <a:rPr lang="en-US" dirty="0"/>
              <a:t>delineation</a:t>
            </a:r>
          </a:p>
          <a:p>
            <a:r>
              <a:rPr lang="en-US" dirty="0"/>
              <a:t>One </a:t>
            </a:r>
            <a:r>
              <a:rPr lang="en-US" dirty="0" smtClean="0"/>
              <a:t>Austrian </a:t>
            </a:r>
            <a:r>
              <a:rPr lang="en-US" dirty="0"/>
              <a:t>GEG </a:t>
            </a:r>
            <a:r>
              <a:rPr lang="en-US" dirty="0" smtClean="0"/>
              <a:t>with 2 French ENTs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195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1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Default 14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1379</TotalTime>
  <Words>895</Words>
  <Application>Microsoft Office PowerPoint</Application>
  <PresentationFormat>Personnalisé</PresentationFormat>
  <Paragraphs>230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10</vt:i4>
      </vt:variant>
    </vt:vector>
  </HeadingPairs>
  <TitlesOfParts>
    <vt:vector size="24" baseType="lpstr">
      <vt:lpstr>SimSun</vt:lpstr>
      <vt:lpstr>Arial</vt:lpstr>
      <vt:lpstr>Arial Narrow</vt:lpstr>
      <vt:lpstr>Calibri</vt:lpstr>
      <vt:lpstr>DejaVu Sans</vt:lpstr>
      <vt:lpstr>Liberation Serif</vt:lpstr>
      <vt:lpstr>Lucida Sans</vt:lpstr>
      <vt:lpstr>Symbol</vt:lpstr>
      <vt:lpstr>Tahoma</vt:lpstr>
      <vt:lpstr>Times New Roman</vt:lpstr>
      <vt:lpstr>Office Theme</vt:lpstr>
      <vt:lpstr>Default 1</vt:lpstr>
      <vt:lpstr>Default 14</vt:lpstr>
      <vt:lpstr>1_Default 14</vt:lpstr>
      <vt:lpstr> Integration of European data  into the French Statistical Business Register</vt:lpstr>
      <vt:lpstr>Statistical Business Register (SBR) units</vt:lpstr>
      <vt:lpstr>National profiling </vt:lpstr>
      <vt:lpstr>European profiling </vt:lpstr>
      <vt:lpstr>EU and French Statistical Business Registers (SBRs) networks</vt:lpstr>
      <vt:lpstr> Integration of EU data -Why? What? How?</vt:lpstr>
      <vt:lpstr>Example 1 -  EU SBR data integration</vt:lpstr>
      <vt:lpstr>Example 1-  impact of EU SBR integration at ENT level</vt:lpstr>
      <vt:lpstr>Example 2 -  EU SBR data integration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Integration of European data about globalization into the French Statistical Business Register</dc:title>
  <dc:subject/>
  <dc:creator>Haag Olivier</dc:creator>
  <dc:description/>
  <cp:lastModifiedBy>Collet Isabelle</cp:lastModifiedBy>
  <cp:revision>123</cp:revision>
  <cp:lastPrinted>2019-03-05T09:59:56Z</cp:lastPrinted>
  <dcterms:created xsi:type="dcterms:W3CDTF">2018-05-02T15:38:36Z</dcterms:created>
  <dcterms:modified xsi:type="dcterms:W3CDTF">2019-03-08T10:24:04Z</dcterms:modified>
  <dc:language>fr-FR</dc:language>
</cp:coreProperties>
</file>