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1"/>
  </p:sldMasterIdLst>
  <p:notesMasterIdLst>
    <p:notesMasterId r:id="rId15"/>
  </p:notesMasterIdLst>
  <p:handoutMasterIdLst>
    <p:handoutMasterId r:id="rId16"/>
  </p:handoutMasterIdLst>
  <p:sldIdLst>
    <p:sldId id="281" r:id="rId2"/>
    <p:sldId id="581" r:id="rId3"/>
    <p:sldId id="580" r:id="rId4"/>
    <p:sldId id="540" r:id="rId5"/>
    <p:sldId id="553" r:id="rId6"/>
    <p:sldId id="542" r:id="rId7"/>
    <p:sldId id="548" r:id="rId8"/>
    <p:sldId id="549" r:id="rId9"/>
    <p:sldId id="546" r:id="rId10"/>
    <p:sldId id="551" r:id="rId11"/>
    <p:sldId id="550" r:id="rId12"/>
    <p:sldId id="552" r:id="rId13"/>
    <p:sldId id="468" r:id="rId14"/>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charset="0"/>
      </a:defRPr>
    </a:lvl1pPr>
    <a:lvl2pPr marL="457200" algn="l" rtl="0" fontAlgn="base">
      <a:spcBef>
        <a:spcPct val="0"/>
      </a:spcBef>
      <a:spcAft>
        <a:spcPct val="0"/>
      </a:spcAft>
      <a:defRPr sz="7600" b="1" kern="1200">
        <a:solidFill>
          <a:srgbClr val="FFD624"/>
        </a:solidFill>
        <a:latin typeface="Verdana" pitchFamily="34" charset="0"/>
        <a:ea typeface="+mn-ea"/>
        <a:cs typeface="Arial" charset="0"/>
      </a:defRPr>
    </a:lvl2pPr>
    <a:lvl3pPr marL="914400" algn="l" rtl="0" fontAlgn="base">
      <a:spcBef>
        <a:spcPct val="0"/>
      </a:spcBef>
      <a:spcAft>
        <a:spcPct val="0"/>
      </a:spcAft>
      <a:defRPr sz="7600" b="1" kern="1200">
        <a:solidFill>
          <a:srgbClr val="FFD624"/>
        </a:solidFill>
        <a:latin typeface="Verdana" pitchFamily="34" charset="0"/>
        <a:ea typeface="+mn-ea"/>
        <a:cs typeface="Arial" charset="0"/>
      </a:defRPr>
    </a:lvl3pPr>
    <a:lvl4pPr marL="1371600" algn="l" rtl="0" fontAlgn="base">
      <a:spcBef>
        <a:spcPct val="0"/>
      </a:spcBef>
      <a:spcAft>
        <a:spcPct val="0"/>
      </a:spcAft>
      <a:defRPr sz="7600" b="1" kern="1200">
        <a:solidFill>
          <a:srgbClr val="FFD624"/>
        </a:solidFill>
        <a:latin typeface="Verdana" pitchFamily="34" charset="0"/>
        <a:ea typeface="+mn-ea"/>
        <a:cs typeface="Arial" charset="0"/>
      </a:defRPr>
    </a:lvl4pPr>
    <a:lvl5pPr marL="1828800" algn="l" rtl="0" fontAlgn="base">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 Radermacher" initials="WR"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76"/>
    <a:srgbClr val="99CCFF"/>
    <a:srgbClr val="2D5EC1"/>
    <a:srgbClr val="3E6FD2"/>
    <a:srgbClr val="0F5494"/>
    <a:srgbClr val="FFD624"/>
    <a:srgbClr val="3166CF"/>
    <a:srgbClr val="BD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294C5A-496B-6349-ADC3-2EA267489D64}" v="76" dt="2019-03-06T18:21:04.62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2"/>
    <p:restoredTop sz="95238"/>
  </p:normalViewPr>
  <p:slideViewPr>
    <p:cSldViewPr showGuides="1">
      <p:cViewPr>
        <p:scale>
          <a:sx n="115" d="100"/>
          <a:sy n="115" d="100"/>
        </p:scale>
        <p:origin x="-1740"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4" d="100"/>
          <a:sy n="94" d="100"/>
        </p:scale>
        <p:origin x="4096" y="2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019AE9C2-957E-4966-9576-B839B0C0128F}" type="slidenum">
              <a:rPr lang="en-GB"/>
              <a:pPr>
                <a:defRPr/>
              </a:pPr>
              <a:t>‹#›</a:t>
            </a:fld>
            <a:endParaRPr lang="en-GB"/>
          </a:p>
        </p:txBody>
      </p:sp>
    </p:spTree>
    <p:extLst>
      <p:ext uri="{BB962C8B-B14F-4D97-AF65-F5344CB8AC3E}">
        <p14:creationId xmlns:p14="http://schemas.microsoft.com/office/powerpoint/2010/main" val="4222145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EC6EE333-4375-46A0-8D7E-4185E8642999}" type="slidenum">
              <a:rPr lang="en-GB"/>
              <a:pPr>
                <a:defRPr/>
              </a:pPr>
              <a:t>‹#›</a:t>
            </a:fld>
            <a:endParaRPr lang="en-GB"/>
          </a:p>
        </p:txBody>
      </p:sp>
    </p:spTree>
    <p:extLst>
      <p:ext uri="{BB962C8B-B14F-4D97-AF65-F5344CB8AC3E}">
        <p14:creationId xmlns:p14="http://schemas.microsoft.com/office/powerpoint/2010/main" val="361350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EC6EE333-4375-46A0-8D7E-4185E8642999}" type="slidenum">
              <a:rPr lang="en-GB" smtClean="0"/>
              <a:pPr>
                <a:defRPr/>
              </a:pPr>
              <a:t>13</a:t>
            </a:fld>
            <a:endParaRPr lang="en-GB"/>
          </a:p>
        </p:txBody>
      </p:sp>
    </p:spTree>
    <p:extLst>
      <p:ext uri="{BB962C8B-B14F-4D97-AF65-F5344CB8AC3E}">
        <p14:creationId xmlns:p14="http://schemas.microsoft.com/office/powerpoint/2010/main" val="210759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a:t>3/7/2019</a:t>
            </a:fld>
            <a:endParaRPr lang="en-US"/>
          </a:p>
        </p:txBody>
      </p:sp>
      <p:sp>
        <p:nvSpPr>
          <p:cNvPr id="5" name="Footer Placeholder 4"/>
          <p:cNvSpPr>
            <a:spLocks noGrp="1"/>
          </p:cNvSpPr>
          <p:nvPr>
            <p:ph type="ftr" sz="quarter" idx="11"/>
          </p:nvPr>
        </p:nvSpPr>
        <p:spPr/>
        <p:txBody>
          <a:bodyPr/>
          <a:lstStyle/>
          <a:p>
            <a:pPr>
              <a:defRPr/>
            </a:pPr>
            <a:r>
              <a:rPr lang="en-US"/>
              <a:t>Walter J. Radermacher</a:t>
            </a:r>
          </a:p>
        </p:txBody>
      </p:sp>
      <p:sp>
        <p:nvSpPr>
          <p:cNvPr id="6" name="Slide Number Placeholder 5"/>
          <p:cNvSpPr>
            <a:spLocks noGrp="1"/>
          </p:cNvSpPr>
          <p:nvPr>
            <p:ph type="sldNum" sz="quarter" idx="12"/>
          </p:nvPr>
        </p:nvSpPr>
        <p:spPr/>
        <p:txBody>
          <a:bodyPr/>
          <a:lstStyle/>
          <a:p>
            <a:pPr>
              <a:defRPr/>
            </a:pPr>
            <a:fld id="{E2F313E5-6C32-4CCC-A291-B01EDBC05B5D}"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957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a:t>3/7/2019</a:t>
            </a:fld>
            <a:endParaRPr lang="en-US"/>
          </a:p>
        </p:txBody>
      </p:sp>
      <p:sp>
        <p:nvSpPr>
          <p:cNvPr id="5" name="Footer Placeholder 4"/>
          <p:cNvSpPr>
            <a:spLocks noGrp="1"/>
          </p:cNvSpPr>
          <p:nvPr>
            <p:ph type="ftr" sz="quarter" idx="11"/>
          </p:nvPr>
        </p:nvSpPr>
        <p:spPr/>
        <p:txBody>
          <a:bodyPr/>
          <a:lstStyle/>
          <a:p>
            <a:pPr>
              <a:defRPr/>
            </a:pPr>
            <a:r>
              <a:rPr lang="en-US"/>
              <a:t>Walter J. Radermacher</a:t>
            </a:r>
          </a:p>
        </p:txBody>
      </p:sp>
      <p:sp>
        <p:nvSpPr>
          <p:cNvPr id="6" name="Slide Number Placeholder 5"/>
          <p:cNvSpPr>
            <a:spLocks noGrp="1"/>
          </p:cNvSpPr>
          <p:nvPr>
            <p:ph type="sldNum" sz="quarter" idx="12"/>
          </p:nvPr>
        </p:nvSpPr>
        <p:spPr/>
        <p:txBody>
          <a:bodyPr/>
          <a:lstStyle/>
          <a:p>
            <a:pPr>
              <a:defRPr/>
            </a:pPr>
            <a:fld id="{E2F313E5-6C32-4CCC-A291-B01EDBC05B5D}" type="slidenum">
              <a:rPr lang="en-GB" smtClean="0"/>
              <a:pPr>
                <a:defRPr/>
              </a:pPr>
              <a:t>‹#›</a:t>
            </a:fld>
            <a:endParaRPr lang="en-GB"/>
          </a:p>
        </p:txBody>
      </p:sp>
    </p:spTree>
    <p:extLst>
      <p:ext uri="{BB962C8B-B14F-4D97-AF65-F5344CB8AC3E}">
        <p14:creationId xmlns:p14="http://schemas.microsoft.com/office/powerpoint/2010/main" val="139042759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a:t>3/7/2019</a:t>
            </a:fld>
            <a:endParaRPr lang="en-US"/>
          </a:p>
        </p:txBody>
      </p:sp>
      <p:sp>
        <p:nvSpPr>
          <p:cNvPr id="5" name="Footer Placeholder 4"/>
          <p:cNvSpPr>
            <a:spLocks noGrp="1"/>
          </p:cNvSpPr>
          <p:nvPr>
            <p:ph type="ftr" sz="quarter" idx="11"/>
          </p:nvPr>
        </p:nvSpPr>
        <p:spPr/>
        <p:txBody>
          <a:bodyPr/>
          <a:lstStyle/>
          <a:p>
            <a:pPr>
              <a:defRPr/>
            </a:pPr>
            <a:r>
              <a:rPr lang="en-US"/>
              <a:t>Walter J. Radermacher</a:t>
            </a:r>
          </a:p>
        </p:txBody>
      </p:sp>
      <p:sp>
        <p:nvSpPr>
          <p:cNvPr id="6" name="Slide Number Placeholder 5"/>
          <p:cNvSpPr>
            <a:spLocks noGrp="1"/>
          </p:cNvSpPr>
          <p:nvPr>
            <p:ph type="sldNum" sz="quarter" idx="12"/>
          </p:nvPr>
        </p:nvSpPr>
        <p:spPr/>
        <p:txBody>
          <a:bodyPr/>
          <a:lstStyle/>
          <a:p>
            <a:pPr>
              <a:defRPr/>
            </a:pPr>
            <a:fld id="{E2F313E5-6C32-4CCC-A291-B01EDBC05B5D}" type="slidenum">
              <a:rPr lang="en-GB" smtClean="0"/>
              <a:pPr>
                <a:defRPr/>
              </a:pPr>
              <a:t>‹#›</a:t>
            </a:fld>
            <a:endParaRPr lang="en-GB"/>
          </a:p>
        </p:txBody>
      </p:sp>
    </p:spTree>
    <p:extLst>
      <p:ext uri="{BB962C8B-B14F-4D97-AF65-F5344CB8AC3E}">
        <p14:creationId xmlns:p14="http://schemas.microsoft.com/office/powerpoint/2010/main" val="21470765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a:solidFill>
                  <a:schemeClr val="bg1"/>
                </a:solidFill>
              </a:rPr>
              <a:t>Eurostat</a:t>
            </a:r>
          </a:p>
        </p:txBody>
      </p:sp>
      <p:sp>
        <p:nvSpPr>
          <p:cNvPr id="2" name="Title 1"/>
          <p:cNvSpPr>
            <a:spLocks noGrp="1"/>
          </p:cNvSpPr>
          <p:nvPr>
            <p:ph type="title"/>
          </p:nvPr>
        </p:nvSpPr>
        <p:spPr>
          <a:xfrm>
            <a:off x="468313" y="1556271"/>
            <a:ext cx="8229600" cy="936625"/>
          </a:xfrm>
        </p:spPr>
        <p:txBody>
          <a:bodyPr/>
          <a:lstStyle/>
          <a:p>
            <a:r>
              <a:rPr lang="en-US" noProof="0"/>
              <a:t>Click to edit Master title style</a:t>
            </a:r>
            <a:endParaRPr lang="en-GB" noProof="0"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SzPct val="120000"/>
              <a:buFont typeface="Arial" pitchFamily="34" charset="0"/>
              <a:buChar char="•"/>
              <a:defRPr i="0"/>
            </a:lvl1pPr>
            <a:lvl2pPr>
              <a:buClr>
                <a:srgbClr val="0F5494"/>
              </a:buClr>
              <a:defRPr/>
            </a:lvl2pPr>
            <a:lvl3pPr marL="1200150" indent="-285750">
              <a:buFont typeface="Arial" pitchFamily="34" charset="0"/>
              <a:buChar char="•"/>
              <a:defRPr/>
            </a:lvl3pPr>
          </a:lstStyle>
          <a:p>
            <a:pPr lvl="0"/>
            <a:r>
              <a:rPr lang="en-US" noProof="0"/>
              <a:t>Click to edit Master text styles</a:t>
            </a:r>
          </a:p>
          <a:p>
            <a:pPr lvl="1"/>
            <a:r>
              <a:rPr lang="en-US" noProof="0"/>
              <a:t>Second level</a:t>
            </a:r>
          </a:p>
          <a:p>
            <a:pPr lvl="2"/>
            <a:r>
              <a:rPr lang="en-US" noProof="0"/>
              <a:t>Third level</a:t>
            </a:r>
          </a:p>
        </p:txBody>
      </p:sp>
      <p:sp>
        <p:nvSpPr>
          <p:cNvPr id="8" name="Rectangle 5"/>
          <p:cNvSpPr>
            <a:spLocks noGrp="1" noChangeArrowheads="1"/>
          </p:cNvSpPr>
          <p:nvPr>
            <p:ph type="ftr" sz="quarter" idx="11"/>
          </p:nvPr>
        </p:nvSpPr>
        <p:spPr>
          <a:xfrm>
            <a:off x="467544" y="6237288"/>
            <a:ext cx="2895600" cy="484187"/>
          </a:xfrm>
        </p:spPr>
        <p:txBody>
          <a:bodyPr/>
          <a:lstStyle>
            <a:lvl1pPr>
              <a:defRPr dirty="0">
                <a:solidFill>
                  <a:srgbClr val="133176"/>
                </a:solidFill>
              </a:defRPr>
            </a:lvl1pPr>
          </a:lstStyle>
          <a:p>
            <a:pPr>
              <a:defRPr/>
            </a:pPr>
            <a:r>
              <a:rPr lang="de-DE"/>
              <a:t>Walter J. Radermacher</a:t>
            </a: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a:p>
        </p:txBody>
      </p:sp>
    </p:spTree>
    <p:extLst>
      <p:ext uri="{BB962C8B-B14F-4D97-AF65-F5344CB8AC3E}">
        <p14:creationId xmlns:p14="http://schemas.microsoft.com/office/powerpoint/2010/main" val="206393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980728"/>
            <a:ext cx="8229600" cy="936625"/>
          </a:xfrm>
        </p:spPr>
        <p:txBody>
          <a:bodyPr/>
          <a:lstStyle/>
          <a:p>
            <a:r>
              <a:rPr lang="en-US" noProof="0"/>
              <a:t>Click to edit Master title style</a:t>
            </a:r>
            <a:endParaRPr lang="en-GB" noProof="0"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noProof="0"/>
              <a:t>Click to edit Master text styles</a:t>
            </a:r>
          </a:p>
          <a:p>
            <a:pPr lvl="1"/>
            <a:r>
              <a:rPr lang="en-US" noProof="0"/>
              <a:t>Second level</a:t>
            </a:r>
          </a:p>
          <a:p>
            <a:pPr lvl="2"/>
            <a:r>
              <a:rPr lang="en-US" noProof="0"/>
              <a:t>Third level</a:t>
            </a:r>
          </a:p>
        </p:txBody>
      </p:sp>
      <p:sp>
        <p:nvSpPr>
          <p:cNvPr id="6" name="Rectangle 5"/>
          <p:cNvSpPr>
            <a:spLocks noGrp="1" noChangeArrowheads="1"/>
          </p:cNvSpPr>
          <p:nvPr>
            <p:ph type="ftr" sz="quarter" idx="11"/>
          </p:nvPr>
        </p:nvSpPr>
        <p:spPr>
          <a:xfrm>
            <a:off x="539552" y="6265863"/>
            <a:ext cx="2895600" cy="476250"/>
          </a:xfrm>
        </p:spPr>
        <p:txBody>
          <a:bodyPr/>
          <a:lstStyle>
            <a:lvl1pPr>
              <a:defRPr smtClean="0"/>
            </a:lvl1pPr>
          </a:lstStyle>
          <a:p>
            <a:pPr>
              <a:defRPr/>
            </a:pPr>
            <a:r>
              <a:rPr lang="de-DE" dirty="0"/>
              <a:t>Walter J. Radermacher</a:t>
            </a:r>
          </a:p>
        </p:txBody>
      </p:sp>
      <p:sp>
        <p:nvSpPr>
          <p:cNvPr id="7" name="Slide Number Placeholder 6"/>
          <p:cNvSpPr>
            <a:spLocks noGrp="1" noChangeArrowheads="1"/>
          </p:cNvSpPr>
          <p:nvPr>
            <p:ph type="sldNum" sz="quarter" idx="4"/>
          </p:nvPr>
        </p:nvSpPr>
        <p:spPr bwMode="auto">
          <a:xfrm>
            <a:off x="6974904"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rgbClr val="133176"/>
                </a:solidFill>
                <a:latin typeface="Arial" charset="0"/>
                <a:cs typeface="+mn-cs"/>
              </a:defRPr>
            </a:lvl1pPr>
          </a:lstStyle>
          <a:p>
            <a:pPr>
              <a:defRPr/>
            </a:pPr>
            <a:fld id="{56CE1182-6072-4C13-A9D0-AB1B6F1BE1F8}" type="slidenum">
              <a:rPr lang="en-GB"/>
              <a:pPr>
                <a:defRPr/>
              </a:pPr>
              <a:t>‹#›</a:t>
            </a:fld>
            <a:endParaRPr lang="en-GB" dirty="0"/>
          </a:p>
        </p:txBody>
      </p:sp>
    </p:spTree>
    <p:extLst>
      <p:ext uri="{BB962C8B-B14F-4D97-AF65-F5344CB8AC3E}">
        <p14:creationId xmlns:p14="http://schemas.microsoft.com/office/powerpoint/2010/main" val="23339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a:t>3/7/2019</a:t>
            </a:fld>
            <a:endParaRPr lang="en-US"/>
          </a:p>
        </p:txBody>
      </p:sp>
      <p:sp>
        <p:nvSpPr>
          <p:cNvPr id="5" name="Footer Placeholder 4"/>
          <p:cNvSpPr>
            <a:spLocks noGrp="1"/>
          </p:cNvSpPr>
          <p:nvPr>
            <p:ph type="ftr" sz="quarter" idx="11"/>
          </p:nvPr>
        </p:nvSpPr>
        <p:spPr/>
        <p:txBody>
          <a:bodyPr/>
          <a:lstStyle/>
          <a:p>
            <a:pPr>
              <a:defRPr/>
            </a:pPr>
            <a:r>
              <a:rPr lang="en-US"/>
              <a:t>Walter J. Radermacher</a:t>
            </a:r>
          </a:p>
        </p:txBody>
      </p:sp>
      <p:sp>
        <p:nvSpPr>
          <p:cNvPr id="6" name="Slide Number Placeholder 5"/>
          <p:cNvSpPr>
            <a:spLocks noGrp="1"/>
          </p:cNvSpPr>
          <p:nvPr>
            <p:ph type="sldNum" sz="quarter" idx="12"/>
          </p:nvPr>
        </p:nvSpPr>
        <p:spPr/>
        <p:txBody>
          <a:bodyPr/>
          <a:lstStyle/>
          <a:p>
            <a:pPr>
              <a:defRPr/>
            </a:pPr>
            <a:fld id="{E2F313E5-6C32-4CCC-A291-B01EDBC05B5D}" type="slidenum">
              <a:rPr lang="en-GB" smtClean="0"/>
              <a:pPr>
                <a:defRPr/>
              </a:pPr>
              <a:t>‹#›</a:t>
            </a:fld>
            <a:endParaRPr lang="en-GB"/>
          </a:p>
        </p:txBody>
      </p:sp>
    </p:spTree>
    <p:extLst>
      <p:ext uri="{BB962C8B-B14F-4D97-AF65-F5344CB8AC3E}">
        <p14:creationId xmlns:p14="http://schemas.microsoft.com/office/powerpoint/2010/main" val="126232633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0EBB0C4-6273-4C6E-B9BD-2EDC30F1CD52}" type="datetimeFigureOut">
              <a:rPr lang="en-US"/>
              <a:t>3/7/2019</a:t>
            </a:fld>
            <a:endParaRPr lang="en-US"/>
          </a:p>
        </p:txBody>
      </p:sp>
      <p:sp>
        <p:nvSpPr>
          <p:cNvPr id="5" name="Footer Placeholder 4"/>
          <p:cNvSpPr>
            <a:spLocks noGrp="1"/>
          </p:cNvSpPr>
          <p:nvPr>
            <p:ph type="ftr" sz="quarter" idx="11"/>
          </p:nvPr>
        </p:nvSpPr>
        <p:spPr/>
        <p:txBody>
          <a:bodyPr/>
          <a:lstStyle/>
          <a:p>
            <a:pPr>
              <a:defRPr/>
            </a:pPr>
            <a:r>
              <a:rPr lang="en-US"/>
              <a:t>Walter J. Radermacher</a:t>
            </a:r>
          </a:p>
        </p:txBody>
      </p:sp>
      <p:sp>
        <p:nvSpPr>
          <p:cNvPr id="6" name="Slide Number Placeholder 5"/>
          <p:cNvSpPr>
            <a:spLocks noGrp="1"/>
          </p:cNvSpPr>
          <p:nvPr>
            <p:ph type="sldNum" sz="quarter" idx="12"/>
          </p:nvPr>
        </p:nvSpPr>
        <p:spPr/>
        <p:txBody>
          <a:bodyPr/>
          <a:lstStyle/>
          <a:p>
            <a:pPr>
              <a:defRPr/>
            </a:pPr>
            <a:fld id="{E2F313E5-6C32-4CCC-A291-B01EDBC05B5D}"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73001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a:t>3/7/2019</a:t>
            </a:fld>
            <a:endParaRPr lang="en-US"/>
          </a:p>
        </p:txBody>
      </p:sp>
      <p:sp>
        <p:nvSpPr>
          <p:cNvPr id="6" name="Footer Placeholder 5"/>
          <p:cNvSpPr>
            <a:spLocks noGrp="1"/>
          </p:cNvSpPr>
          <p:nvPr>
            <p:ph type="ftr" sz="quarter" idx="11"/>
          </p:nvPr>
        </p:nvSpPr>
        <p:spPr/>
        <p:txBody>
          <a:bodyPr/>
          <a:lstStyle/>
          <a:p>
            <a:pPr>
              <a:defRPr/>
            </a:pPr>
            <a:r>
              <a:rPr lang="en-US"/>
              <a:t>Walter J. Radermacher</a:t>
            </a:r>
          </a:p>
        </p:txBody>
      </p:sp>
      <p:sp>
        <p:nvSpPr>
          <p:cNvPr id="7" name="Slide Number Placeholder 6"/>
          <p:cNvSpPr>
            <a:spLocks noGrp="1"/>
          </p:cNvSpPr>
          <p:nvPr>
            <p:ph type="sldNum" sz="quarter" idx="12"/>
          </p:nvPr>
        </p:nvSpPr>
        <p:spPr/>
        <p:txBody>
          <a:bodyPr/>
          <a:lstStyle/>
          <a:p>
            <a:pPr>
              <a:defRPr/>
            </a:pPr>
            <a:fld id="{E2F313E5-6C32-4CCC-A291-B01EDBC05B5D}" type="slidenum">
              <a:rPr lang="en-GB" smtClean="0"/>
              <a:pPr>
                <a:defRPr/>
              </a:pPr>
              <a:t>‹#›</a:t>
            </a:fld>
            <a:endParaRPr lang="en-GB"/>
          </a:p>
        </p:txBody>
      </p:sp>
    </p:spTree>
    <p:extLst>
      <p:ext uri="{BB962C8B-B14F-4D97-AF65-F5344CB8AC3E}">
        <p14:creationId xmlns:p14="http://schemas.microsoft.com/office/powerpoint/2010/main" val="162713530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2960" y="2582334"/>
            <a:ext cx="370332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63440" y="2582334"/>
            <a:ext cx="370332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a:t>3/7/2019</a:t>
            </a:fld>
            <a:endParaRPr lang="en-US"/>
          </a:p>
        </p:txBody>
      </p:sp>
      <p:sp>
        <p:nvSpPr>
          <p:cNvPr id="8" name="Footer Placeholder 7"/>
          <p:cNvSpPr>
            <a:spLocks noGrp="1"/>
          </p:cNvSpPr>
          <p:nvPr>
            <p:ph type="ftr" sz="quarter" idx="11"/>
          </p:nvPr>
        </p:nvSpPr>
        <p:spPr/>
        <p:txBody>
          <a:bodyPr/>
          <a:lstStyle/>
          <a:p>
            <a:pPr>
              <a:defRPr/>
            </a:pPr>
            <a:r>
              <a:rPr lang="en-US"/>
              <a:t>Walter J. Radermacher</a:t>
            </a:r>
          </a:p>
        </p:txBody>
      </p:sp>
      <p:sp>
        <p:nvSpPr>
          <p:cNvPr id="9" name="Slide Number Placeholder 8"/>
          <p:cNvSpPr>
            <a:spLocks noGrp="1"/>
          </p:cNvSpPr>
          <p:nvPr>
            <p:ph type="sldNum" sz="quarter" idx="12"/>
          </p:nvPr>
        </p:nvSpPr>
        <p:spPr/>
        <p:txBody>
          <a:bodyPr/>
          <a:lstStyle/>
          <a:p>
            <a:pPr>
              <a:defRPr/>
            </a:pPr>
            <a:fld id="{E2F313E5-6C32-4CCC-A291-B01EDBC05B5D}" type="slidenum">
              <a:rPr lang="en-GB" smtClean="0"/>
              <a:pPr>
                <a:defRPr/>
              </a:pPr>
              <a:t>‹#›</a:t>
            </a:fld>
            <a:endParaRPr lang="en-GB"/>
          </a:p>
        </p:txBody>
      </p:sp>
    </p:spTree>
    <p:extLst>
      <p:ext uri="{BB962C8B-B14F-4D97-AF65-F5344CB8AC3E}">
        <p14:creationId xmlns:p14="http://schemas.microsoft.com/office/powerpoint/2010/main" val="12063270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a:t>3/7/2019</a:t>
            </a:fld>
            <a:endParaRPr lang="en-US"/>
          </a:p>
        </p:txBody>
      </p:sp>
      <p:sp>
        <p:nvSpPr>
          <p:cNvPr id="4" name="Footer Placeholder 3"/>
          <p:cNvSpPr>
            <a:spLocks noGrp="1"/>
          </p:cNvSpPr>
          <p:nvPr>
            <p:ph type="ftr" sz="quarter" idx="11"/>
          </p:nvPr>
        </p:nvSpPr>
        <p:spPr/>
        <p:txBody>
          <a:bodyPr/>
          <a:lstStyle/>
          <a:p>
            <a:pPr>
              <a:defRPr/>
            </a:pPr>
            <a:r>
              <a:rPr lang="en-US"/>
              <a:t>Walter J. Radermacher</a:t>
            </a:r>
          </a:p>
        </p:txBody>
      </p:sp>
      <p:sp>
        <p:nvSpPr>
          <p:cNvPr id="5" name="Slide Number Placeholder 4"/>
          <p:cNvSpPr>
            <a:spLocks noGrp="1"/>
          </p:cNvSpPr>
          <p:nvPr>
            <p:ph type="sldNum" sz="quarter" idx="12"/>
          </p:nvPr>
        </p:nvSpPr>
        <p:spPr/>
        <p:txBody>
          <a:bodyPr/>
          <a:lstStyle/>
          <a:p>
            <a:pPr>
              <a:defRPr/>
            </a:pPr>
            <a:fld id="{E2F313E5-6C32-4CCC-A291-B01EDBC05B5D}" type="slidenum">
              <a:rPr lang="en-GB" smtClean="0"/>
              <a:pPr>
                <a:defRPr/>
              </a:pPr>
              <a:t>‹#›</a:t>
            </a:fld>
            <a:endParaRPr lang="en-GB"/>
          </a:p>
        </p:txBody>
      </p:sp>
    </p:spTree>
    <p:extLst>
      <p:ext uri="{BB962C8B-B14F-4D97-AF65-F5344CB8AC3E}">
        <p14:creationId xmlns:p14="http://schemas.microsoft.com/office/powerpoint/2010/main" val="34551718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a:t>3/7/2019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Walter J. Radermacher</a:t>
            </a:r>
          </a:p>
        </p:txBody>
      </p:sp>
      <p:sp>
        <p:nvSpPr>
          <p:cNvPr id="9" name="Slide Number Placeholder 8"/>
          <p:cNvSpPr>
            <a:spLocks noGrp="1"/>
          </p:cNvSpPr>
          <p:nvPr>
            <p:ph type="sldNum" sz="quarter" idx="12"/>
          </p:nvPr>
        </p:nvSpPr>
        <p:spPr/>
        <p:txBody>
          <a:bodyPr/>
          <a:lstStyle/>
          <a:p>
            <a:pPr>
              <a:defRPr/>
            </a:pPr>
            <a:fld id="{E2F313E5-6C32-4CCC-A291-B01EDBC05B5D}" type="slidenum">
              <a:rPr lang="en-GB" smtClean="0"/>
              <a:pPr>
                <a:defRPr/>
              </a:pPr>
              <a:t>‹#›</a:t>
            </a:fld>
            <a:endParaRPr lang="en-GB"/>
          </a:p>
        </p:txBody>
      </p:sp>
    </p:spTree>
    <p:extLst>
      <p:ext uri="{BB962C8B-B14F-4D97-AF65-F5344CB8AC3E}">
        <p14:creationId xmlns:p14="http://schemas.microsoft.com/office/powerpoint/2010/main" val="31147957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a:t>3/7/2019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a:t>Walter J. Radermacher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2F313E5-6C32-4CCC-A291-B01EDBC05B5D}" type="slidenum">
              <a:rPr lang="en-GB" smtClean="0"/>
              <a:pPr>
                <a:defRPr/>
              </a:pPr>
              <a:t>‹#›</a:t>
            </a:fld>
            <a:endParaRPr lang="en-GB"/>
          </a:p>
        </p:txBody>
      </p:sp>
    </p:spTree>
    <p:extLst>
      <p:ext uri="{BB962C8B-B14F-4D97-AF65-F5344CB8AC3E}">
        <p14:creationId xmlns:p14="http://schemas.microsoft.com/office/powerpoint/2010/main" val="16196365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2" y="0"/>
            <a:ext cx="9143989"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auf Platzhalter ziehen oder durch Klicken auf Symbol hinzufügen</a:t>
            </a:r>
            <a:endParaRPr lang="en-US"/>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9CAD897-D46E-4AD2-BD9B-49DD3E640873}" type="datetimeFigureOut">
              <a:rPr lang="en-US"/>
              <a:t>3/7/2019</a:t>
            </a:fld>
            <a:endParaRPr lang="en-US"/>
          </a:p>
        </p:txBody>
      </p:sp>
      <p:sp>
        <p:nvSpPr>
          <p:cNvPr id="6" name="Footer Placeholder 5"/>
          <p:cNvSpPr>
            <a:spLocks noGrp="1"/>
          </p:cNvSpPr>
          <p:nvPr>
            <p:ph type="ftr" sz="quarter" idx="11"/>
          </p:nvPr>
        </p:nvSpPr>
        <p:spPr/>
        <p:txBody>
          <a:bodyPr/>
          <a:lstStyle/>
          <a:p>
            <a:pPr>
              <a:defRPr/>
            </a:pPr>
            <a:r>
              <a:rPr lang="en-US"/>
              <a:t>Walter J. Radermacher</a:t>
            </a:r>
          </a:p>
        </p:txBody>
      </p:sp>
      <p:sp>
        <p:nvSpPr>
          <p:cNvPr id="7" name="Slide Number Placeholder 6"/>
          <p:cNvSpPr>
            <a:spLocks noGrp="1"/>
          </p:cNvSpPr>
          <p:nvPr>
            <p:ph type="sldNum" sz="quarter" idx="12"/>
          </p:nvPr>
        </p:nvSpPr>
        <p:spPr/>
        <p:txBody>
          <a:bodyPr/>
          <a:lstStyle/>
          <a:p>
            <a:pPr>
              <a:defRPr/>
            </a:pPr>
            <a:fld id="{E2F313E5-6C32-4CCC-A291-B01EDBC05B5D}" type="slidenum">
              <a:rPr lang="en-GB" smtClean="0"/>
              <a:pPr>
                <a:defRPr/>
              </a:pPr>
              <a:t>‹#›</a:t>
            </a:fld>
            <a:endParaRPr lang="en-GB"/>
          </a:p>
        </p:txBody>
      </p:sp>
    </p:spTree>
    <p:extLst>
      <p:ext uri="{BB962C8B-B14F-4D97-AF65-F5344CB8AC3E}">
        <p14:creationId xmlns:p14="http://schemas.microsoft.com/office/powerpoint/2010/main" val="187566507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a:t>3/7/2019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Walter J. Radermacher</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E2F313E5-6C32-4CCC-A291-B01EDBC05B5D}" type="slidenum">
              <a:rPr lang="en-GB" smtClean="0"/>
              <a:pPr>
                <a:defRPr/>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6097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wjr@outlook.d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dirty="0"/>
              <a:t>Quality of Multisource Statistics</a:t>
            </a:r>
          </a:p>
        </p:txBody>
      </p:sp>
      <p:sp>
        <p:nvSpPr>
          <p:cNvPr id="7" name="Subtitle 6"/>
          <p:cNvSpPr>
            <a:spLocks noGrp="1"/>
          </p:cNvSpPr>
          <p:nvPr>
            <p:ph type="subTitle" idx="1"/>
          </p:nvPr>
        </p:nvSpPr>
        <p:spPr/>
        <p:txBody>
          <a:bodyPr>
            <a:normAutofit fontScale="85000" lnSpcReduction="20000"/>
          </a:bodyPr>
          <a:lstStyle/>
          <a:p>
            <a:r>
              <a:rPr lang="de-DE" dirty="0"/>
              <a:t>NTTS 2019</a:t>
            </a:r>
          </a:p>
          <a:p>
            <a:r>
              <a:rPr lang="en-GB" dirty="0"/>
              <a:t>STS07</a:t>
            </a:r>
          </a:p>
          <a:p>
            <a:r>
              <a:rPr lang="en-GB" dirty="0"/>
              <a:t>Walter J. </a:t>
            </a:r>
            <a:r>
              <a:rPr lang="en-GB" dirty="0" err="1"/>
              <a:t>Radermacher</a:t>
            </a:r>
            <a:endParaRPr lang="en-GB" dirty="0"/>
          </a:p>
        </p:txBody>
      </p:sp>
      <p:sp>
        <p:nvSpPr>
          <p:cNvPr id="4" name="Footer Placeholder 3"/>
          <p:cNvSpPr>
            <a:spLocks noGrp="1"/>
          </p:cNvSpPr>
          <p:nvPr>
            <p:ph type="ftr" sz="quarter" idx="11"/>
          </p:nvPr>
        </p:nvSpPr>
        <p:spPr/>
        <p:txBody>
          <a:bodyPr/>
          <a:lstStyle/>
          <a:p>
            <a:pPr>
              <a:defRPr/>
            </a:pPr>
            <a:r>
              <a:rPr lang="de-DE"/>
              <a:t>Walter J. Radermacher</a:t>
            </a:r>
          </a:p>
        </p:txBody>
      </p:sp>
      <p:sp>
        <p:nvSpPr>
          <p:cNvPr id="5" name="Slide Number Placeholder 4"/>
          <p:cNvSpPr>
            <a:spLocks noGrp="1"/>
          </p:cNvSpPr>
          <p:nvPr>
            <p:ph type="sldNum" sz="quarter" idx="12"/>
          </p:nvPr>
        </p:nvSpPr>
        <p:spPr/>
        <p:txBody>
          <a:bodyPr/>
          <a:lstStyle/>
          <a:p>
            <a:pPr>
              <a:defRPr/>
            </a:pPr>
            <a:fld id="{1A35B1E4-DEE4-4159-906E-66501177E1C9}" type="slidenum">
              <a:rPr lang="en-GB" smtClean="0"/>
              <a:pPr>
                <a:defRPr/>
              </a:pPr>
              <a:t>1</a:t>
            </a:fld>
            <a:endParaRPr lang="en-GB"/>
          </a:p>
        </p:txBody>
      </p:sp>
    </p:spTree>
    <p:extLst>
      <p:ext uri="{BB962C8B-B14F-4D97-AF65-F5344CB8AC3E}">
        <p14:creationId xmlns:p14="http://schemas.microsoft.com/office/powerpoint/2010/main" val="90110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8FD2AC5F-AC63-FB4E-93AC-01A021036611}"/>
              </a:ext>
            </a:extLst>
          </p:cNvPr>
          <p:cNvSpPr>
            <a:spLocks noGrp="1"/>
          </p:cNvSpPr>
          <p:nvPr>
            <p:ph type="title"/>
          </p:nvPr>
        </p:nvSpPr>
        <p:spPr/>
        <p:txBody>
          <a:bodyPr/>
          <a:lstStyle/>
          <a:p>
            <a:r>
              <a:rPr lang="en" dirty="0"/>
              <a:t>GSBPM Generic Statistical Business Process Model</a:t>
            </a:r>
            <a:endParaRPr lang="de-DE" dirty="0"/>
          </a:p>
        </p:txBody>
      </p:sp>
      <p:sp>
        <p:nvSpPr>
          <p:cNvPr id="2" name="Fußzeilenplatzhalter 1">
            <a:extLst>
              <a:ext uri="{FF2B5EF4-FFF2-40B4-BE49-F238E27FC236}">
                <a16:creationId xmlns:a16="http://schemas.microsoft.com/office/drawing/2014/main" xmlns="" id="{DF296BBE-A7CB-C847-A639-83F22112AACE}"/>
              </a:ext>
            </a:extLst>
          </p:cNvPr>
          <p:cNvSpPr>
            <a:spLocks noGrp="1"/>
          </p:cNvSpPr>
          <p:nvPr>
            <p:ph type="ftr" sz="quarter" idx="11"/>
          </p:nvPr>
        </p:nvSpPr>
        <p:spPr/>
        <p:txBody>
          <a:bodyPr/>
          <a:lstStyle/>
          <a:p>
            <a:pPr>
              <a:defRPr/>
            </a:pPr>
            <a:r>
              <a:rPr lang="en-US"/>
              <a:t>Walter J. Radermacher</a:t>
            </a:r>
          </a:p>
        </p:txBody>
      </p:sp>
      <p:sp>
        <p:nvSpPr>
          <p:cNvPr id="3" name="Foliennummernplatzhalter 2">
            <a:extLst>
              <a:ext uri="{FF2B5EF4-FFF2-40B4-BE49-F238E27FC236}">
                <a16:creationId xmlns:a16="http://schemas.microsoft.com/office/drawing/2014/main" xmlns="" id="{E024D9FA-17B6-694A-9AC2-C195096920A0}"/>
              </a:ext>
            </a:extLst>
          </p:cNvPr>
          <p:cNvSpPr>
            <a:spLocks noGrp="1"/>
          </p:cNvSpPr>
          <p:nvPr>
            <p:ph type="sldNum" sz="quarter" idx="12"/>
          </p:nvPr>
        </p:nvSpPr>
        <p:spPr/>
        <p:txBody>
          <a:bodyPr/>
          <a:lstStyle/>
          <a:p>
            <a:pPr>
              <a:defRPr/>
            </a:pPr>
            <a:fld id="{E2F313E5-6C32-4CCC-A291-B01EDBC05B5D}" type="slidenum">
              <a:rPr lang="en-GB" smtClean="0"/>
              <a:pPr>
                <a:defRPr/>
              </a:pPr>
              <a:t>10</a:t>
            </a:fld>
            <a:endParaRPr lang="en-GB"/>
          </a:p>
        </p:txBody>
      </p:sp>
      <p:pic>
        <p:nvPicPr>
          <p:cNvPr id="4" name="Grafik 3">
            <a:extLst>
              <a:ext uri="{FF2B5EF4-FFF2-40B4-BE49-F238E27FC236}">
                <a16:creationId xmlns:a16="http://schemas.microsoft.com/office/drawing/2014/main" xmlns="" id="{2A61B6E2-2151-F74B-A9FA-9CF251CCD4DC}"/>
              </a:ext>
            </a:extLst>
          </p:cNvPr>
          <p:cNvPicPr>
            <a:picLocks noChangeAspect="1"/>
          </p:cNvPicPr>
          <p:nvPr/>
        </p:nvPicPr>
        <p:blipFill>
          <a:blip r:embed="rId2"/>
          <a:stretch>
            <a:fillRect/>
          </a:stretch>
        </p:blipFill>
        <p:spPr>
          <a:xfrm>
            <a:off x="1619672" y="1962252"/>
            <a:ext cx="4971504" cy="4251201"/>
          </a:xfrm>
          <a:prstGeom prst="rect">
            <a:avLst/>
          </a:prstGeom>
        </p:spPr>
      </p:pic>
    </p:spTree>
    <p:extLst>
      <p:ext uri="{BB962C8B-B14F-4D97-AF65-F5344CB8AC3E}">
        <p14:creationId xmlns:p14="http://schemas.microsoft.com/office/powerpoint/2010/main" val="181076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F489553C-61BA-5F45-B13B-64720D7C3332}"/>
              </a:ext>
            </a:extLst>
          </p:cNvPr>
          <p:cNvSpPr>
            <a:spLocks noGrp="1"/>
          </p:cNvSpPr>
          <p:nvPr>
            <p:ph type="title"/>
          </p:nvPr>
        </p:nvSpPr>
        <p:spPr/>
        <p:txBody>
          <a:bodyPr/>
          <a:lstStyle/>
          <a:p>
            <a:r>
              <a:rPr lang="de-DE" dirty="0"/>
              <a:t>GSBPM</a:t>
            </a:r>
          </a:p>
        </p:txBody>
      </p:sp>
      <p:sp>
        <p:nvSpPr>
          <p:cNvPr id="2" name="Fußzeilenplatzhalter 1">
            <a:extLst>
              <a:ext uri="{FF2B5EF4-FFF2-40B4-BE49-F238E27FC236}">
                <a16:creationId xmlns:a16="http://schemas.microsoft.com/office/drawing/2014/main" xmlns="" id="{5A613623-4D3E-4D49-8B4B-A78076BA35D1}"/>
              </a:ext>
            </a:extLst>
          </p:cNvPr>
          <p:cNvSpPr>
            <a:spLocks noGrp="1"/>
          </p:cNvSpPr>
          <p:nvPr>
            <p:ph type="ftr" sz="quarter" idx="11"/>
          </p:nvPr>
        </p:nvSpPr>
        <p:spPr/>
        <p:txBody>
          <a:bodyPr/>
          <a:lstStyle/>
          <a:p>
            <a:pPr>
              <a:defRPr/>
            </a:pPr>
            <a:r>
              <a:rPr lang="en-US"/>
              <a:t>Walter J. Radermacher</a:t>
            </a:r>
          </a:p>
        </p:txBody>
      </p:sp>
      <p:sp>
        <p:nvSpPr>
          <p:cNvPr id="3" name="Foliennummernplatzhalter 2">
            <a:extLst>
              <a:ext uri="{FF2B5EF4-FFF2-40B4-BE49-F238E27FC236}">
                <a16:creationId xmlns:a16="http://schemas.microsoft.com/office/drawing/2014/main" xmlns="" id="{F381ACC4-4DEE-C243-B8B0-366EF57924D7}"/>
              </a:ext>
            </a:extLst>
          </p:cNvPr>
          <p:cNvSpPr>
            <a:spLocks noGrp="1"/>
          </p:cNvSpPr>
          <p:nvPr>
            <p:ph type="sldNum" sz="quarter" idx="12"/>
          </p:nvPr>
        </p:nvSpPr>
        <p:spPr/>
        <p:txBody>
          <a:bodyPr/>
          <a:lstStyle/>
          <a:p>
            <a:pPr>
              <a:defRPr/>
            </a:pPr>
            <a:fld id="{E2F313E5-6C32-4CCC-A291-B01EDBC05B5D}" type="slidenum">
              <a:rPr lang="en-GB" smtClean="0"/>
              <a:pPr>
                <a:defRPr/>
              </a:pPr>
              <a:t>11</a:t>
            </a:fld>
            <a:endParaRPr lang="en-GB"/>
          </a:p>
        </p:txBody>
      </p:sp>
      <p:pic>
        <p:nvPicPr>
          <p:cNvPr id="4" name="Picture 2">
            <a:extLst>
              <a:ext uri="{FF2B5EF4-FFF2-40B4-BE49-F238E27FC236}">
                <a16:creationId xmlns:a16="http://schemas.microsoft.com/office/drawing/2014/main" xmlns="" id="{7B576C89-4294-2040-A02D-4493EA541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1770392"/>
            <a:ext cx="7212160" cy="436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39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B8468CAC-C21F-8448-A136-803D363B58DD}"/>
              </a:ext>
            </a:extLst>
          </p:cNvPr>
          <p:cNvSpPr>
            <a:spLocks noGrp="1"/>
          </p:cNvSpPr>
          <p:nvPr>
            <p:ph type="title"/>
          </p:nvPr>
        </p:nvSpPr>
        <p:spPr/>
        <p:txBody>
          <a:bodyPr/>
          <a:lstStyle/>
          <a:p>
            <a:r>
              <a:rPr lang="en-GB"/>
              <a:t>What could the future bring?</a:t>
            </a:r>
          </a:p>
        </p:txBody>
      </p:sp>
      <p:sp>
        <p:nvSpPr>
          <p:cNvPr id="8" name="Inhaltsplatzhalter 7">
            <a:extLst>
              <a:ext uri="{FF2B5EF4-FFF2-40B4-BE49-F238E27FC236}">
                <a16:creationId xmlns:a16="http://schemas.microsoft.com/office/drawing/2014/main" xmlns="" id="{716DEC86-18AB-284C-9560-440681B9B801}"/>
              </a:ext>
            </a:extLst>
          </p:cNvPr>
          <p:cNvSpPr>
            <a:spLocks noGrp="1"/>
          </p:cNvSpPr>
          <p:nvPr>
            <p:ph idx="1"/>
          </p:nvPr>
        </p:nvSpPr>
        <p:spPr/>
        <p:txBody>
          <a:bodyPr/>
          <a:lstStyle/>
          <a:p>
            <a:r>
              <a:rPr lang="en-GB" dirty="0"/>
              <a:t>Quality definition, measurement and assurance in a </a:t>
            </a:r>
            <a:r>
              <a:rPr lang="en-GB" dirty="0" err="1"/>
              <a:t>msmm</a:t>
            </a:r>
            <a:r>
              <a:rPr lang="en-GB" dirty="0"/>
              <a:t> design</a:t>
            </a:r>
          </a:p>
          <a:p>
            <a:r>
              <a:rPr lang="en-GB" dirty="0"/>
              <a:t>Review/revision of the Code of Practice</a:t>
            </a:r>
          </a:p>
          <a:p>
            <a:r>
              <a:rPr lang="en-GB" dirty="0"/>
              <a:t>Survey methodologies applied to the new role of surveys</a:t>
            </a:r>
          </a:p>
          <a:p>
            <a:r>
              <a:rPr lang="en-GB" dirty="0"/>
              <a:t>New methods of inference and generation of solid estimates for policy relevant indicators (e.g. small area estimation)</a:t>
            </a:r>
          </a:p>
          <a:p>
            <a:r>
              <a:rPr lang="en-GB" dirty="0"/>
              <a:t>Cooperation crossing disciplines (amongst others geo and data sciences) </a:t>
            </a:r>
          </a:p>
          <a:p>
            <a:r>
              <a:rPr lang="en-GB" dirty="0"/>
              <a:t>Survey methodologists as scientific advisor in the metamorphosis of programme design and production of </a:t>
            </a:r>
            <a:r>
              <a:rPr lang="en-GB" dirty="0" err="1"/>
              <a:t>msmm</a:t>
            </a:r>
            <a:r>
              <a:rPr lang="en-GB" dirty="0"/>
              <a:t>-statistics </a:t>
            </a:r>
          </a:p>
          <a:p>
            <a:r>
              <a:rPr lang="en-GB" dirty="0"/>
              <a:t>Survey methods used for market research and communication of quality</a:t>
            </a:r>
          </a:p>
        </p:txBody>
      </p:sp>
      <p:sp>
        <p:nvSpPr>
          <p:cNvPr id="4" name="Fußzeilenplatzhalter 3">
            <a:extLst>
              <a:ext uri="{FF2B5EF4-FFF2-40B4-BE49-F238E27FC236}">
                <a16:creationId xmlns:a16="http://schemas.microsoft.com/office/drawing/2014/main" xmlns="" id="{D2AD2434-1D50-FE44-8CE1-BA7DB7EB8448}"/>
              </a:ext>
            </a:extLst>
          </p:cNvPr>
          <p:cNvSpPr>
            <a:spLocks noGrp="1"/>
          </p:cNvSpPr>
          <p:nvPr>
            <p:ph type="ftr" sz="quarter" idx="11"/>
          </p:nvPr>
        </p:nvSpPr>
        <p:spPr/>
        <p:txBody>
          <a:bodyPr/>
          <a:lstStyle/>
          <a:p>
            <a:pPr>
              <a:defRPr/>
            </a:pPr>
            <a:r>
              <a:rPr lang="en-US"/>
              <a:t>Walter J. Radermacher</a:t>
            </a:r>
          </a:p>
        </p:txBody>
      </p:sp>
      <p:sp>
        <p:nvSpPr>
          <p:cNvPr id="5" name="Foliennummernplatzhalter 4">
            <a:extLst>
              <a:ext uri="{FF2B5EF4-FFF2-40B4-BE49-F238E27FC236}">
                <a16:creationId xmlns:a16="http://schemas.microsoft.com/office/drawing/2014/main" xmlns="" id="{DC8D7E68-5248-3E4B-B329-7350D85BE8D0}"/>
              </a:ext>
            </a:extLst>
          </p:cNvPr>
          <p:cNvSpPr>
            <a:spLocks noGrp="1"/>
          </p:cNvSpPr>
          <p:nvPr>
            <p:ph type="sldNum" sz="quarter" idx="12"/>
          </p:nvPr>
        </p:nvSpPr>
        <p:spPr/>
        <p:txBody>
          <a:bodyPr/>
          <a:lstStyle/>
          <a:p>
            <a:pPr>
              <a:defRPr/>
            </a:pPr>
            <a:fld id="{E2F313E5-6C32-4CCC-A291-B01EDBC05B5D}" type="slidenum">
              <a:rPr lang="en-GB" smtClean="0"/>
              <a:pPr>
                <a:defRPr/>
              </a:pPr>
              <a:t>12</a:t>
            </a:fld>
            <a:endParaRPr lang="en-GB"/>
          </a:p>
        </p:txBody>
      </p:sp>
    </p:spTree>
    <p:extLst>
      <p:ext uri="{BB962C8B-B14F-4D97-AF65-F5344CB8AC3E}">
        <p14:creationId xmlns:p14="http://schemas.microsoft.com/office/powerpoint/2010/main" val="211360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Thank you</a:t>
            </a:r>
          </a:p>
        </p:txBody>
      </p:sp>
      <p:sp>
        <p:nvSpPr>
          <p:cNvPr id="7" name="Text Placeholder 6"/>
          <p:cNvSpPr>
            <a:spLocks noGrp="1"/>
          </p:cNvSpPr>
          <p:nvPr>
            <p:ph type="body" idx="1"/>
          </p:nvPr>
        </p:nvSpPr>
        <p:spPr/>
        <p:txBody>
          <a:bodyPr>
            <a:normAutofit/>
          </a:bodyPr>
          <a:lstStyle/>
          <a:p>
            <a:r>
              <a:rPr lang="de-DE" dirty="0">
                <a:hlinkClick r:id="rId3"/>
              </a:rPr>
              <a:t>wjr@outlook.de</a:t>
            </a:r>
            <a:endParaRPr lang="de-DE" dirty="0"/>
          </a:p>
        </p:txBody>
      </p:sp>
      <p:sp>
        <p:nvSpPr>
          <p:cNvPr id="4" name="Footer Placeholder 3"/>
          <p:cNvSpPr>
            <a:spLocks noGrp="1"/>
          </p:cNvSpPr>
          <p:nvPr>
            <p:ph type="ftr" sz="quarter" idx="11"/>
          </p:nvPr>
        </p:nvSpPr>
        <p:spPr/>
        <p:txBody>
          <a:bodyPr/>
          <a:lstStyle/>
          <a:p>
            <a:pPr>
              <a:defRPr/>
            </a:pPr>
            <a:r>
              <a:rPr lang="de-DE"/>
              <a:t>Walter J. Radermacher</a:t>
            </a:r>
          </a:p>
        </p:txBody>
      </p:sp>
      <p:sp>
        <p:nvSpPr>
          <p:cNvPr id="2" name="Foliennummernplatzhalter 1"/>
          <p:cNvSpPr>
            <a:spLocks noGrp="1"/>
          </p:cNvSpPr>
          <p:nvPr>
            <p:ph type="sldNum" sz="quarter" idx="12"/>
          </p:nvPr>
        </p:nvSpPr>
        <p:spPr/>
        <p:txBody>
          <a:bodyPr/>
          <a:lstStyle/>
          <a:p>
            <a:pPr>
              <a:defRPr/>
            </a:pPr>
            <a:fld id="{E2F313E5-6C32-4CCC-A291-B01EDBC05B5D}" type="slidenum">
              <a:rPr lang="en-GB" smtClean="0"/>
              <a:pPr>
                <a:defRPr/>
              </a:pPr>
              <a:t>13</a:t>
            </a:fld>
            <a:endParaRPr lang="en-GB"/>
          </a:p>
        </p:txBody>
      </p:sp>
      <p:pic>
        <p:nvPicPr>
          <p:cNvPr id="9" name="Grafik 8">
            <a:extLst>
              <a:ext uri="{FF2B5EF4-FFF2-40B4-BE49-F238E27FC236}">
                <a16:creationId xmlns:a16="http://schemas.microsoft.com/office/drawing/2014/main" xmlns="" id="{ACE661BA-007C-A346-A20D-8A999569FD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795953"/>
            <a:ext cx="3600400" cy="4793287"/>
          </a:xfrm>
          <a:prstGeom prst="rect">
            <a:avLst/>
          </a:prstGeom>
        </p:spPr>
      </p:pic>
    </p:spTree>
    <p:extLst>
      <p:ext uri="{BB962C8B-B14F-4D97-AF65-F5344CB8AC3E}">
        <p14:creationId xmlns:p14="http://schemas.microsoft.com/office/powerpoint/2010/main" val="87102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A8290ED-ABAD-F54A-8DE7-CEA1942D7F14}"/>
              </a:ext>
            </a:extLst>
          </p:cNvPr>
          <p:cNvSpPr>
            <a:spLocks noGrp="1"/>
          </p:cNvSpPr>
          <p:nvPr>
            <p:ph type="title"/>
          </p:nvPr>
        </p:nvSpPr>
        <p:spPr/>
        <p:txBody>
          <a:bodyPr/>
          <a:lstStyle/>
          <a:p>
            <a:r>
              <a:rPr lang="de-DE" dirty="0"/>
              <a:t>STS07: </a:t>
            </a:r>
            <a:r>
              <a:rPr lang="de-DE" dirty="0" err="1"/>
              <a:t>Multisource</a:t>
            </a:r>
            <a:r>
              <a:rPr lang="de-DE" dirty="0"/>
              <a:t> </a:t>
            </a:r>
            <a:r>
              <a:rPr lang="de-DE" dirty="0" err="1"/>
              <a:t>Statistics</a:t>
            </a:r>
            <a:endParaRPr lang="de-DE" dirty="0"/>
          </a:p>
        </p:txBody>
      </p:sp>
      <p:sp>
        <p:nvSpPr>
          <p:cNvPr id="3" name="Inhaltsplatzhalter 2">
            <a:extLst>
              <a:ext uri="{FF2B5EF4-FFF2-40B4-BE49-F238E27FC236}">
                <a16:creationId xmlns:a16="http://schemas.microsoft.com/office/drawing/2014/main" xmlns="" id="{F46A3D94-1C32-5A40-9F4C-A9295BE733C0}"/>
              </a:ext>
            </a:extLst>
          </p:cNvPr>
          <p:cNvSpPr>
            <a:spLocks noGrp="1"/>
          </p:cNvSpPr>
          <p:nvPr>
            <p:ph idx="1"/>
          </p:nvPr>
        </p:nvSpPr>
        <p:spPr/>
        <p:txBody>
          <a:bodyPr>
            <a:normAutofit/>
          </a:bodyPr>
          <a:lstStyle/>
          <a:p>
            <a:r>
              <a:rPr lang="en" dirty="0"/>
              <a:t>Assessing multisource processes: the new Total Process Error Framework</a:t>
            </a:r>
          </a:p>
          <a:p>
            <a:pPr lvl="1"/>
            <a:r>
              <a:rPr lang="it" dirty="0"/>
              <a:t>Roberta Varriale, Fabiana Rocci &amp; Orietta Luzi</a:t>
            </a:r>
          </a:p>
          <a:p>
            <a:r>
              <a:rPr lang="en" dirty="0"/>
              <a:t>Measuring the Quality of Multisource Statistics</a:t>
            </a:r>
          </a:p>
          <a:p>
            <a:pPr lvl="1"/>
            <a:r>
              <a:rPr lang="nl" dirty="0"/>
              <a:t>Ton de Waal, Arnout van Delden &amp; Sander Scholtus</a:t>
            </a:r>
          </a:p>
          <a:p>
            <a:r>
              <a:rPr lang="en" dirty="0"/>
              <a:t>Functional geographies through the R package </a:t>
            </a:r>
            <a:r>
              <a:rPr lang="en" dirty="0" err="1"/>
              <a:t>LabourMarketAreas</a:t>
            </a:r>
            <a:endParaRPr lang="en" dirty="0"/>
          </a:p>
          <a:p>
            <a:pPr lvl="1"/>
            <a:r>
              <a:rPr lang="de-DE" dirty="0"/>
              <a:t>Daniela </a:t>
            </a:r>
            <a:r>
              <a:rPr lang="de-DE" dirty="0" err="1"/>
              <a:t>Ichim</a:t>
            </a:r>
            <a:r>
              <a:rPr lang="de-DE" dirty="0"/>
              <a:t> &amp; Luisa </a:t>
            </a:r>
            <a:r>
              <a:rPr lang="de-DE" dirty="0" err="1"/>
              <a:t>Franconi</a:t>
            </a:r>
            <a:endParaRPr lang="de-DE" dirty="0"/>
          </a:p>
          <a:p>
            <a:r>
              <a:rPr lang="en" dirty="0"/>
              <a:t>Predictive performance of a hybrid technique for the multiple imputation of survey data</a:t>
            </a:r>
          </a:p>
          <a:p>
            <a:pPr lvl="1"/>
            <a:r>
              <a:rPr lang="de-DE" dirty="0" err="1"/>
              <a:t>Humera</a:t>
            </a:r>
            <a:r>
              <a:rPr lang="de-DE" dirty="0"/>
              <a:t> </a:t>
            </a:r>
            <a:r>
              <a:rPr lang="de-DE" dirty="0" err="1"/>
              <a:t>Razzak</a:t>
            </a:r>
            <a:r>
              <a:rPr lang="de-DE" dirty="0"/>
              <a:t> &amp; Christian Heumann</a:t>
            </a:r>
          </a:p>
          <a:p>
            <a:endParaRPr lang="en" dirty="0"/>
          </a:p>
          <a:p>
            <a:endParaRPr lang="en" dirty="0"/>
          </a:p>
          <a:p>
            <a:endParaRPr lang="en" dirty="0"/>
          </a:p>
          <a:p>
            <a:endParaRPr lang="de-DE" dirty="0"/>
          </a:p>
        </p:txBody>
      </p:sp>
      <p:sp>
        <p:nvSpPr>
          <p:cNvPr id="4" name="Fußzeilenplatzhalter 3">
            <a:extLst>
              <a:ext uri="{FF2B5EF4-FFF2-40B4-BE49-F238E27FC236}">
                <a16:creationId xmlns:a16="http://schemas.microsoft.com/office/drawing/2014/main" xmlns="" id="{700B8C1E-C36B-FF48-B77C-4C2EEEC3B5CD}"/>
              </a:ext>
            </a:extLst>
          </p:cNvPr>
          <p:cNvSpPr>
            <a:spLocks noGrp="1"/>
          </p:cNvSpPr>
          <p:nvPr>
            <p:ph type="ftr" sz="quarter" idx="11"/>
          </p:nvPr>
        </p:nvSpPr>
        <p:spPr/>
        <p:txBody>
          <a:bodyPr/>
          <a:lstStyle/>
          <a:p>
            <a:pPr>
              <a:defRPr/>
            </a:pPr>
            <a:r>
              <a:rPr lang="en-US"/>
              <a:t>Walter J. Radermacher</a:t>
            </a:r>
          </a:p>
        </p:txBody>
      </p:sp>
      <p:sp>
        <p:nvSpPr>
          <p:cNvPr id="5" name="Foliennummernplatzhalter 4">
            <a:extLst>
              <a:ext uri="{FF2B5EF4-FFF2-40B4-BE49-F238E27FC236}">
                <a16:creationId xmlns:a16="http://schemas.microsoft.com/office/drawing/2014/main" xmlns="" id="{5EC5AE8C-60EB-9040-BFD5-817B3AD82660}"/>
              </a:ext>
            </a:extLst>
          </p:cNvPr>
          <p:cNvSpPr>
            <a:spLocks noGrp="1"/>
          </p:cNvSpPr>
          <p:nvPr>
            <p:ph type="sldNum" sz="quarter" idx="12"/>
          </p:nvPr>
        </p:nvSpPr>
        <p:spPr/>
        <p:txBody>
          <a:bodyPr/>
          <a:lstStyle/>
          <a:p>
            <a:pPr>
              <a:defRPr/>
            </a:pPr>
            <a:fld id="{E2F313E5-6C32-4CCC-A291-B01EDBC05B5D}" type="slidenum">
              <a:rPr lang="en-GB" smtClean="0"/>
              <a:pPr>
                <a:defRPr/>
              </a:pPr>
              <a:t>2</a:t>
            </a:fld>
            <a:endParaRPr lang="en-GB"/>
          </a:p>
        </p:txBody>
      </p:sp>
    </p:spTree>
    <p:extLst>
      <p:ext uri="{BB962C8B-B14F-4D97-AF65-F5344CB8AC3E}">
        <p14:creationId xmlns:p14="http://schemas.microsoft.com/office/powerpoint/2010/main" val="43417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6B104CB5-F0C6-0E4A-AD2B-9FED397F6AA3}"/>
              </a:ext>
            </a:extLst>
          </p:cNvPr>
          <p:cNvSpPr>
            <a:spLocks noGrp="1"/>
          </p:cNvSpPr>
          <p:nvPr>
            <p:ph type="title"/>
          </p:nvPr>
        </p:nvSpPr>
        <p:spPr/>
        <p:txBody>
          <a:bodyPr/>
          <a:lstStyle/>
          <a:p>
            <a:r>
              <a:rPr lang="en-GB" dirty="0"/>
              <a:t>Real life questions concerning statistical quality</a:t>
            </a:r>
          </a:p>
        </p:txBody>
      </p:sp>
      <p:sp>
        <p:nvSpPr>
          <p:cNvPr id="7" name="Inhaltsplatzhalter 6">
            <a:extLst>
              <a:ext uri="{FF2B5EF4-FFF2-40B4-BE49-F238E27FC236}">
                <a16:creationId xmlns:a16="http://schemas.microsoft.com/office/drawing/2014/main" xmlns="" id="{27BCE696-14B1-6744-BA3C-BE7D1CBCC666}"/>
              </a:ext>
            </a:extLst>
          </p:cNvPr>
          <p:cNvSpPr>
            <a:spLocks noGrp="1"/>
          </p:cNvSpPr>
          <p:nvPr>
            <p:ph idx="1"/>
          </p:nvPr>
        </p:nvSpPr>
        <p:spPr/>
        <p:txBody>
          <a:bodyPr>
            <a:normAutofit lnSpcReduction="10000"/>
          </a:bodyPr>
          <a:lstStyle/>
          <a:p>
            <a:r>
              <a:rPr lang="en"/>
              <a:t>Are the results of the population census correct? </a:t>
            </a:r>
          </a:p>
          <a:p>
            <a:pPr lvl="1"/>
            <a:r>
              <a:rPr lang="en"/>
              <a:t>In a lawsuit, the Federal Constitutional Court of Germany deals with the complaint of some local authorities and municipalities, which cast doubt on the results of the ‘Census 2011’ </a:t>
            </a:r>
          </a:p>
          <a:p>
            <a:r>
              <a:rPr lang="en"/>
              <a:t>Have inequalities in our societies worsened? </a:t>
            </a:r>
          </a:p>
          <a:p>
            <a:pPr lvl="1"/>
            <a:r>
              <a:rPr lang="en"/>
              <a:t>The statistical coverage of the material aspects of inequalities is linked to the distributions of income, consumption and wealth. There are however some gaps in the official statistics in this respect </a:t>
            </a:r>
          </a:p>
          <a:p>
            <a:r>
              <a:rPr lang="en"/>
              <a:t>Are Greek statistics on GDP and public finances correct? </a:t>
            </a:r>
          </a:p>
          <a:p>
            <a:pPr lvl="1"/>
            <a:r>
              <a:rPr lang="en"/>
              <a:t>Greek public deficit figures for 2009 were problematic, with the forecasts of the deficit to GDP ratio having to be increased from an initial 3.7% to a final 12.5%. In April 2010, the first statistical estimate of the actual outcome increased the ratio to 13.6%. Ultimately a revised estimate of 15.4% was submitted to and published by Eurostat in November 2010. </a:t>
            </a:r>
            <a:endParaRPr lang="de-DE"/>
          </a:p>
        </p:txBody>
      </p:sp>
      <p:sp>
        <p:nvSpPr>
          <p:cNvPr id="4" name="Fußzeilenplatzhalter 3">
            <a:extLst>
              <a:ext uri="{FF2B5EF4-FFF2-40B4-BE49-F238E27FC236}">
                <a16:creationId xmlns:a16="http://schemas.microsoft.com/office/drawing/2014/main" xmlns="" id="{B77EA27C-E207-634D-A4B9-B9AB3366FBD3}"/>
              </a:ext>
            </a:extLst>
          </p:cNvPr>
          <p:cNvSpPr>
            <a:spLocks noGrp="1"/>
          </p:cNvSpPr>
          <p:nvPr>
            <p:ph type="ftr" sz="quarter" idx="11"/>
          </p:nvPr>
        </p:nvSpPr>
        <p:spPr/>
        <p:txBody>
          <a:bodyPr/>
          <a:lstStyle/>
          <a:p>
            <a:pPr>
              <a:defRPr/>
            </a:pPr>
            <a:r>
              <a:rPr lang="en-US"/>
              <a:t>Walter J. Radermacher</a:t>
            </a:r>
          </a:p>
        </p:txBody>
      </p:sp>
      <p:sp>
        <p:nvSpPr>
          <p:cNvPr id="5" name="Foliennummernplatzhalter 4">
            <a:extLst>
              <a:ext uri="{FF2B5EF4-FFF2-40B4-BE49-F238E27FC236}">
                <a16:creationId xmlns:a16="http://schemas.microsoft.com/office/drawing/2014/main" xmlns="" id="{A74AFDFF-6AD9-FF44-839E-118860993D2E}"/>
              </a:ext>
            </a:extLst>
          </p:cNvPr>
          <p:cNvSpPr>
            <a:spLocks noGrp="1"/>
          </p:cNvSpPr>
          <p:nvPr>
            <p:ph type="sldNum" sz="quarter" idx="12"/>
          </p:nvPr>
        </p:nvSpPr>
        <p:spPr/>
        <p:txBody>
          <a:bodyPr/>
          <a:lstStyle/>
          <a:p>
            <a:pPr>
              <a:defRPr/>
            </a:pPr>
            <a:fld id="{E2F313E5-6C32-4CCC-A291-B01EDBC05B5D}" type="slidenum">
              <a:rPr lang="en-GB" smtClean="0"/>
              <a:pPr>
                <a:defRPr/>
              </a:pPr>
              <a:t>3</a:t>
            </a:fld>
            <a:endParaRPr lang="en-GB"/>
          </a:p>
        </p:txBody>
      </p:sp>
      <p:sp>
        <p:nvSpPr>
          <p:cNvPr id="2" name="Oval 1">
            <a:extLst>
              <a:ext uri="{FF2B5EF4-FFF2-40B4-BE49-F238E27FC236}">
                <a16:creationId xmlns:a16="http://schemas.microsoft.com/office/drawing/2014/main" xmlns="" id="{958A1BCC-5104-0048-94C2-9881E75EAC1E}"/>
              </a:ext>
            </a:extLst>
          </p:cNvPr>
          <p:cNvSpPr/>
          <p:nvPr/>
        </p:nvSpPr>
        <p:spPr>
          <a:xfrm>
            <a:off x="598847" y="1349086"/>
            <a:ext cx="7709480" cy="1957934"/>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753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35EC763-E367-AC4D-BBF7-6EC0A042C45A}"/>
              </a:ext>
            </a:extLst>
          </p:cNvPr>
          <p:cNvSpPr>
            <a:spLocks noGrp="1"/>
          </p:cNvSpPr>
          <p:nvPr>
            <p:ph type="title"/>
          </p:nvPr>
        </p:nvSpPr>
        <p:spPr/>
        <p:txBody>
          <a:bodyPr/>
          <a:lstStyle/>
          <a:p>
            <a:r>
              <a:rPr lang="en" dirty="0"/>
              <a:t>Knowledge generation and statistical production </a:t>
            </a:r>
            <a:endParaRPr lang="de-DE" dirty="0"/>
          </a:p>
        </p:txBody>
      </p:sp>
      <p:sp>
        <p:nvSpPr>
          <p:cNvPr id="3" name="Fußzeilenplatzhalter 2">
            <a:extLst>
              <a:ext uri="{FF2B5EF4-FFF2-40B4-BE49-F238E27FC236}">
                <a16:creationId xmlns:a16="http://schemas.microsoft.com/office/drawing/2014/main" xmlns="" id="{03C9CF4F-AFE0-3540-A0C7-F65723AE4467}"/>
              </a:ext>
            </a:extLst>
          </p:cNvPr>
          <p:cNvSpPr>
            <a:spLocks noGrp="1"/>
          </p:cNvSpPr>
          <p:nvPr>
            <p:ph type="ftr" sz="quarter" idx="11"/>
          </p:nvPr>
        </p:nvSpPr>
        <p:spPr/>
        <p:txBody>
          <a:bodyPr/>
          <a:lstStyle/>
          <a:p>
            <a:pPr>
              <a:defRPr/>
            </a:pPr>
            <a:r>
              <a:rPr lang="en-US"/>
              <a:t>Walter J. Radermacher</a:t>
            </a:r>
          </a:p>
        </p:txBody>
      </p:sp>
      <p:sp>
        <p:nvSpPr>
          <p:cNvPr id="4" name="Foliennummernplatzhalter 3">
            <a:extLst>
              <a:ext uri="{FF2B5EF4-FFF2-40B4-BE49-F238E27FC236}">
                <a16:creationId xmlns:a16="http://schemas.microsoft.com/office/drawing/2014/main" xmlns="" id="{72E47FA3-2582-F545-A397-8F0E6D944B01}"/>
              </a:ext>
            </a:extLst>
          </p:cNvPr>
          <p:cNvSpPr>
            <a:spLocks noGrp="1"/>
          </p:cNvSpPr>
          <p:nvPr>
            <p:ph type="sldNum" sz="quarter" idx="12"/>
          </p:nvPr>
        </p:nvSpPr>
        <p:spPr/>
        <p:txBody>
          <a:bodyPr/>
          <a:lstStyle/>
          <a:p>
            <a:pPr>
              <a:defRPr/>
            </a:pPr>
            <a:fld id="{E2F313E5-6C32-4CCC-A291-B01EDBC05B5D}" type="slidenum">
              <a:rPr lang="en-GB" smtClean="0"/>
              <a:pPr>
                <a:defRPr/>
              </a:pPr>
              <a:t>4</a:t>
            </a:fld>
            <a:endParaRPr lang="en-GB"/>
          </a:p>
        </p:txBody>
      </p:sp>
      <p:pic>
        <p:nvPicPr>
          <p:cNvPr id="5" name="Picture 1">
            <a:extLst>
              <a:ext uri="{FF2B5EF4-FFF2-40B4-BE49-F238E27FC236}">
                <a16:creationId xmlns:a16="http://schemas.microsoft.com/office/drawing/2014/main" xmlns="" id="{CD6B5694-F616-3D4B-B9BE-B0566EDEA3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97734"/>
            <a:ext cx="7683191" cy="3463514"/>
          </a:xfrm>
          <a:prstGeom prst="rect">
            <a:avLst/>
          </a:prstGeom>
          <a:noFill/>
        </p:spPr>
      </p:pic>
    </p:spTree>
    <p:extLst>
      <p:ext uri="{BB962C8B-B14F-4D97-AF65-F5344CB8AC3E}">
        <p14:creationId xmlns:p14="http://schemas.microsoft.com/office/powerpoint/2010/main" val="425144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575491-B197-474F-911A-43FABE2E3F05}"/>
              </a:ext>
            </a:extLst>
          </p:cNvPr>
          <p:cNvSpPr>
            <a:spLocks noGrp="1"/>
          </p:cNvSpPr>
          <p:nvPr>
            <p:ph type="title"/>
          </p:nvPr>
        </p:nvSpPr>
        <p:spPr/>
        <p:txBody>
          <a:bodyPr/>
          <a:lstStyle/>
          <a:p>
            <a:r>
              <a:rPr lang="en-GB"/>
              <a:t>Quality management</a:t>
            </a:r>
          </a:p>
        </p:txBody>
      </p:sp>
      <p:pic>
        <p:nvPicPr>
          <p:cNvPr id="6" name="Grafik 5">
            <a:extLst>
              <a:ext uri="{FF2B5EF4-FFF2-40B4-BE49-F238E27FC236}">
                <a16:creationId xmlns:a16="http://schemas.microsoft.com/office/drawing/2014/main" xmlns="" id="{F58BF65E-BCCB-174C-B47E-62C32467CBEB}"/>
              </a:ext>
            </a:extLst>
          </p:cNvPr>
          <p:cNvPicPr/>
          <p:nvPr/>
        </p:nvPicPr>
        <p:blipFill>
          <a:blip r:embed="rId2"/>
          <a:stretch>
            <a:fillRect/>
          </a:stretch>
        </p:blipFill>
        <p:spPr>
          <a:xfrm>
            <a:off x="834792" y="1797436"/>
            <a:ext cx="2622842" cy="3909638"/>
          </a:xfrm>
          <a:prstGeom prst="rect">
            <a:avLst/>
          </a:prstGeom>
          <a:ln>
            <a:solidFill>
              <a:schemeClr val="tx1"/>
            </a:solidFill>
          </a:ln>
        </p:spPr>
      </p:pic>
      <p:pic>
        <p:nvPicPr>
          <p:cNvPr id="7" name="Grafik 6">
            <a:extLst>
              <a:ext uri="{FF2B5EF4-FFF2-40B4-BE49-F238E27FC236}">
                <a16:creationId xmlns:a16="http://schemas.microsoft.com/office/drawing/2014/main" xmlns="" id="{FD6367A6-C434-2A42-A223-AEB03D01F799}"/>
              </a:ext>
            </a:extLst>
          </p:cNvPr>
          <p:cNvPicPr/>
          <p:nvPr/>
        </p:nvPicPr>
        <p:blipFill>
          <a:blip r:embed="rId3"/>
          <a:stretch>
            <a:fillRect/>
          </a:stretch>
        </p:blipFill>
        <p:spPr>
          <a:xfrm>
            <a:off x="3563888" y="1797435"/>
            <a:ext cx="5469564" cy="1954819"/>
          </a:xfrm>
          <a:prstGeom prst="rect">
            <a:avLst/>
          </a:prstGeom>
          <a:ln>
            <a:solidFill>
              <a:srgbClr val="133176"/>
            </a:solidFill>
          </a:ln>
        </p:spPr>
      </p:pic>
      <p:pic>
        <p:nvPicPr>
          <p:cNvPr id="8" name="Bild 8">
            <a:extLst>
              <a:ext uri="{FF2B5EF4-FFF2-40B4-BE49-F238E27FC236}">
                <a16:creationId xmlns:a16="http://schemas.microsoft.com/office/drawing/2014/main" xmlns="" id="{B6278C4D-6735-DC4A-B774-2E7B66F901E8}"/>
              </a:ext>
            </a:extLst>
          </p:cNvPr>
          <p:cNvPicPr/>
          <p:nvPr/>
        </p:nvPicPr>
        <p:blipFill>
          <a:blip r:embed="rId4">
            <a:extLst>
              <a:ext uri="{28A0092B-C50C-407E-A947-70E740481C1C}">
                <a14:useLocalDpi xmlns:a14="http://schemas.microsoft.com/office/drawing/2010/main" val="0"/>
              </a:ext>
            </a:extLst>
          </a:blip>
          <a:stretch>
            <a:fillRect/>
          </a:stretch>
        </p:blipFill>
        <p:spPr>
          <a:xfrm>
            <a:off x="4127123" y="3933056"/>
            <a:ext cx="3790230" cy="2093203"/>
          </a:xfrm>
          <a:prstGeom prst="rect">
            <a:avLst/>
          </a:prstGeom>
        </p:spPr>
      </p:pic>
      <p:sp>
        <p:nvSpPr>
          <p:cNvPr id="9" name="Datumsplatzhalter 8">
            <a:extLst>
              <a:ext uri="{FF2B5EF4-FFF2-40B4-BE49-F238E27FC236}">
                <a16:creationId xmlns:a16="http://schemas.microsoft.com/office/drawing/2014/main" xmlns="" id="{A3DAE2B5-D3D9-0649-A887-D899103D782E}"/>
              </a:ext>
            </a:extLst>
          </p:cNvPr>
          <p:cNvSpPr>
            <a:spLocks noGrp="1"/>
          </p:cNvSpPr>
          <p:nvPr>
            <p:ph type="dt" sz="half" idx="10"/>
          </p:nvPr>
        </p:nvSpPr>
        <p:spPr/>
        <p:txBody>
          <a:bodyPr/>
          <a:lstStyle/>
          <a:p>
            <a:r>
              <a:rPr lang="de-DE" altLang="de-DE"/>
              <a:t>22/02/19</a:t>
            </a:r>
            <a:endParaRPr lang="it-IT" altLang="de-DE"/>
          </a:p>
        </p:txBody>
      </p:sp>
      <p:sp>
        <p:nvSpPr>
          <p:cNvPr id="10" name="Fußzeilenplatzhalter 9">
            <a:extLst>
              <a:ext uri="{FF2B5EF4-FFF2-40B4-BE49-F238E27FC236}">
                <a16:creationId xmlns:a16="http://schemas.microsoft.com/office/drawing/2014/main" xmlns="" id="{B56FAB0C-253D-614F-B931-023C0CADEEFE}"/>
              </a:ext>
            </a:extLst>
          </p:cNvPr>
          <p:cNvSpPr>
            <a:spLocks noGrp="1"/>
          </p:cNvSpPr>
          <p:nvPr>
            <p:ph type="ftr" sz="quarter" idx="11"/>
          </p:nvPr>
        </p:nvSpPr>
        <p:spPr/>
        <p:txBody>
          <a:bodyPr/>
          <a:lstStyle/>
          <a:p>
            <a:r>
              <a:rPr lang="en-GB" altLang="de-DE"/>
              <a:t>Walter J. Radermacher</a:t>
            </a:r>
          </a:p>
        </p:txBody>
      </p:sp>
      <p:sp>
        <p:nvSpPr>
          <p:cNvPr id="11" name="Foliennummernplatzhalter 10">
            <a:extLst>
              <a:ext uri="{FF2B5EF4-FFF2-40B4-BE49-F238E27FC236}">
                <a16:creationId xmlns:a16="http://schemas.microsoft.com/office/drawing/2014/main" xmlns="" id="{5EF9E25D-E6B5-AA4C-9AAD-D64B3ADB09C3}"/>
              </a:ext>
            </a:extLst>
          </p:cNvPr>
          <p:cNvSpPr>
            <a:spLocks noGrp="1"/>
          </p:cNvSpPr>
          <p:nvPr>
            <p:ph type="sldNum" sz="quarter" idx="12"/>
          </p:nvPr>
        </p:nvSpPr>
        <p:spPr/>
        <p:txBody>
          <a:bodyPr/>
          <a:lstStyle/>
          <a:p>
            <a:r>
              <a:rPr lang="it-IT" altLang="de-DE"/>
              <a:t>Pagina </a:t>
            </a:r>
            <a:fld id="{1602487E-EF2A-4843-80DE-EB7AFE701B95}" type="slidenum">
              <a:rPr lang="it-IT" altLang="de-DE" smtClean="0"/>
              <a:pPr/>
              <a:t>5</a:t>
            </a:fld>
            <a:endParaRPr lang="it-IT" altLang="de-DE"/>
          </a:p>
        </p:txBody>
      </p:sp>
    </p:spTree>
    <p:extLst>
      <p:ext uri="{BB962C8B-B14F-4D97-AF65-F5344CB8AC3E}">
        <p14:creationId xmlns:p14="http://schemas.microsoft.com/office/powerpoint/2010/main" val="2058729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D0942991-AC42-2D4C-9920-4D8F242F7FF2}"/>
              </a:ext>
            </a:extLst>
          </p:cNvPr>
          <p:cNvSpPr>
            <a:spLocks noGrp="1"/>
          </p:cNvSpPr>
          <p:nvPr>
            <p:ph type="title"/>
          </p:nvPr>
        </p:nvSpPr>
        <p:spPr/>
        <p:txBody>
          <a:bodyPr/>
          <a:lstStyle/>
          <a:p>
            <a:r>
              <a:rPr lang="en" dirty="0"/>
              <a:t>Quality criteria for European statistics: Code of Practice</a:t>
            </a:r>
            <a:endParaRPr lang="de-DE" dirty="0"/>
          </a:p>
        </p:txBody>
      </p:sp>
      <p:sp>
        <p:nvSpPr>
          <p:cNvPr id="4" name="Fußzeilenplatzhalter 3">
            <a:extLst>
              <a:ext uri="{FF2B5EF4-FFF2-40B4-BE49-F238E27FC236}">
                <a16:creationId xmlns:a16="http://schemas.microsoft.com/office/drawing/2014/main" xmlns="" id="{DD2E48BE-83E4-8E45-9EAE-553AEB0DFB9D}"/>
              </a:ext>
            </a:extLst>
          </p:cNvPr>
          <p:cNvSpPr>
            <a:spLocks noGrp="1"/>
          </p:cNvSpPr>
          <p:nvPr>
            <p:ph type="ftr" sz="quarter" idx="11"/>
          </p:nvPr>
        </p:nvSpPr>
        <p:spPr/>
        <p:txBody>
          <a:bodyPr/>
          <a:lstStyle/>
          <a:p>
            <a:pPr>
              <a:defRPr/>
            </a:pPr>
            <a:r>
              <a:rPr lang="en-US"/>
              <a:t>Walter J. Radermacher</a:t>
            </a:r>
          </a:p>
        </p:txBody>
      </p:sp>
      <p:sp>
        <p:nvSpPr>
          <p:cNvPr id="5" name="Foliennummernplatzhalter 4">
            <a:extLst>
              <a:ext uri="{FF2B5EF4-FFF2-40B4-BE49-F238E27FC236}">
                <a16:creationId xmlns:a16="http://schemas.microsoft.com/office/drawing/2014/main" xmlns="" id="{8B97BF44-7266-F24C-A8A2-A76A7FFD70E7}"/>
              </a:ext>
            </a:extLst>
          </p:cNvPr>
          <p:cNvSpPr>
            <a:spLocks noGrp="1"/>
          </p:cNvSpPr>
          <p:nvPr>
            <p:ph type="sldNum" sz="quarter" idx="12"/>
          </p:nvPr>
        </p:nvSpPr>
        <p:spPr/>
        <p:txBody>
          <a:bodyPr/>
          <a:lstStyle/>
          <a:p>
            <a:pPr>
              <a:defRPr/>
            </a:pPr>
            <a:fld id="{E2F313E5-6C32-4CCC-A291-B01EDBC05B5D}" type="slidenum">
              <a:rPr lang="en-GB" smtClean="0"/>
              <a:pPr>
                <a:defRPr/>
              </a:pPr>
              <a:t>6</a:t>
            </a:fld>
            <a:endParaRPr lang="en-GB"/>
          </a:p>
        </p:txBody>
      </p:sp>
      <p:graphicFrame>
        <p:nvGraphicFramePr>
          <p:cNvPr id="7" name="Tabelle 6">
            <a:extLst>
              <a:ext uri="{FF2B5EF4-FFF2-40B4-BE49-F238E27FC236}">
                <a16:creationId xmlns:a16="http://schemas.microsoft.com/office/drawing/2014/main" xmlns="" id="{E7770A47-8645-6C47-93EE-D9D9E3AA575E}"/>
              </a:ext>
            </a:extLst>
          </p:cNvPr>
          <p:cNvGraphicFramePr>
            <a:graphicFrameLocks noGrp="1"/>
          </p:cNvGraphicFramePr>
          <p:nvPr>
            <p:extLst>
              <p:ext uri="{D42A27DB-BD31-4B8C-83A1-F6EECF244321}">
                <p14:modId xmlns:p14="http://schemas.microsoft.com/office/powerpoint/2010/main" val="1711760874"/>
              </p:ext>
            </p:extLst>
          </p:nvPr>
        </p:nvGraphicFramePr>
        <p:xfrm>
          <a:off x="832760" y="1773937"/>
          <a:ext cx="7543800" cy="4389120"/>
        </p:xfrm>
        <a:graphic>
          <a:graphicData uri="http://schemas.openxmlformats.org/drawingml/2006/table">
            <a:tbl>
              <a:tblPr firstRow="1" firstCol="1" bandRow="1">
                <a:tableStyleId>{5C22544A-7EE6-4342-B048-85BDC9FD1C3A}</a:tableStyleId>
              </a:tblPr>
              <a:tblGrid>
                <a:gridCol w="2514600">
                  <a:extLst>
                    <a:ext uri="{9D8B030D-6E8A-4147-A177-3AD203B41FA5}">
                      <a16:colId xmlns:a16="http://schemas.microsoft.com/office/drawing/2014/main" xmlns="" val="4014366"/>
                    </a:ext>
                  </a:extLst>
                </a:gridCol>
                <a:gridCol w="2514600">
                  <a:extLst>
                    <a:ext uri="{9D8B030D-6E8A-4147-A177-3AD203B41FA5}">
                      <a16:colId xmlns:a16="http://schemas.microsoft.com/office/drawing/2014/main" xmlns="" val="3869240525"/>
                    </a:ext>
                  </a:extLst>
                </a:gridCol>
                <a:gridCol w="2514600">
                  <a:extLst>
                    <a:ext uri="{9D8B030D-6E8A-4147-A177-3AD203B41FA5}">
                      <a16:colId xmlns:a16="http://schemas.microsoft.com/office/drawing/2014/main" xmlns="" val="2558139020"/>
                    </a:ext>
                  </a:extLst>
                </a:gridCol>
              </a:tblGrid>
              <a:tr h="448991">
                <a:tc>
                  <a:txBody>
                    <a:bodyPr/>
                    <a:lstStyle/>
                    <a:p>
                      <a:pPr algn="l">
                        <a:spcAft>
                          <a:spcPts val="1200"/>
                        </a:spcAft>
                      </a:pPr>
                      <a:r>
                        <a:rPr lang="en-GB" sz="1800">
                          <a:effectLst/>
                        </a:rPr>
                        <a:t>Institutional environment</a:t>
                      </a:r>
                      <a:endParaRPr lang="de-DE"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1200"/>
                        </a:spcAft>
                      </a:pPr>
                      <a:r>
                        <a:rPr lang="en-GB" sz="1800">
                          <a:effectLst/>
                        </a:rPr>
                        <a:t>Statistical processes</a:t>
                      </a:r>
                      <a:endParaRPr lang="de-DE"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1200"/>
                        </a:spcAft>
                      </a:pPr>
                      <a:r>
                        <a:rPr lang="en-GB" sz="1800">
                          <a:effectLst/>
                        </a:rPr>
                        <a:t>Statistical output</a:t>
                      </a:r>
                      <a:endParaRPr lang="de-DE"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4088116348"/>
                  </a:ext>
                </a:extLst>
              </a:tr>
              <a:tr h="3367433">
                <a:tc>
                  <a:txBody>
                    <a:bodyPr/>
                    <a:lstStyle/>
                    <a:p>
                      <a:pPr marL="342900" lvl="0" indent="-342900" algn="l">
                        <a:spcAft>
                          <a:spcPts val="0"/>
                        </a:spcAft>
                        <a:buFont typeface="+mj-lt"/>
                        <a:buAutoNum type="arabicPeriod"/>
                      </a:pPr>
                      <a:r>
                        <a:rPr lang="en-GB" sz="1800" dirty="0">
                          <a:effectLst/>
                        </a:rPr>
                        <a:t>Professional independence</a:t>
                      </a:r>
                      <a:endParaRPr lang="de-DE" sz="1800" dirty="0">
                        <a:effectLst/>
                      </a:endParaRPr>
                    </a:p>
                    <a:p>
                      <a:pPr marL="342900" lvl="0" indent="-342900" algn="l">
                        <a:spcAft>
                          <a:spcPts val="0"/>
                        </a:spcAft>
                        <a:buFont typeface="Arial" panose="020B0604020202020204" pitchFamily="34" charset="0"/>
                        <a:buChar char="1bis."/>
                      </a:pPr>
                      <a:r>
                        <a:rPr lang="en-GB" sz="1800" dirty="0">
                          <a:effectLst/>
                        </a:rPr>
                        <a:t>Coordination and cooperation</a:t>
                      </a:r>
                      <a:endParaRPr lang="de-DE" sz="1800" dirty="0">
                        <a:effectLst/>
                      </a:endParaRPr>
                    </a:p>
                    <a:p>
                      <a:pPr marL="342900" lvl="0" indent="-342900" algn="l">
                        <a:spcAft>
                          <a:spcPts val="0"/>
                        </a:spcAft>
                        <a:buFont typeface="+mj-lt"/>
                        <a:buAutoNum type="arabicPeriod"/>
                      </a:pPr>
                      <a:r>
                        <a:rPr lang="en-GB" sz="1800" dirty="0">
                          <a:effectLst/>
                        </a:rPr>
                        <a:t>Mandate for data collection</a:t>
                      </a:r>
                      <a:endParaRPr lang="de-DE" sz="1800" dirty="0">
                        <a:effectLst/>
                      </a:endParaRPr>
                    </a:p>
                    <a:p>
                      <a:pPr marL="342900" lvl="0" indent="-342900" algn="l">
                        <a:spcAft>
                          <a:spcPts val="0"/>
                        </a:spcAft>
                        <a:buFont typeface="+mj-lt"/>
                        <a:buAutoNum type="arabicPeriod"/>
                      </a:pPr>
                      <a:r>
                        <a:rPr lang="en-GB" sz="1800" dirty="0">
                          <a:effectLst/>
                        </a:rPr>
                        <a:t>Adequacy of resources</a:t>
                      </a:r>
                      <a:endParaRPr lang="de-DE" sz="1800" dirty="0">
                        <a:effectLst/>
                      </a:endParaRPr>
                    </a:p>
                    <a:p>
                      <a:pPr marL="342900" lvl="0" indent="-342900" algn="l">
                        <a:spcAft>
                          <a:spcPts val="0"/>
                        </a:spcAft>
                        <a:buFont typeface="+mj-lt"/>
                        <a:buAutoNum type="arabicPeriod"/>
                      </a:pPr>
                      <a:r>
                        <a:rPr lang="en-GB" sz="1800" dirty="0">
                          <a:effectLst/>
                        </a:rPr>
                        <a:t>Commitment to quality</a:t>
                      </a:r>
                      <a:endParaRPr lang="de-DE" sz="1800" dirty="0">
                        <a:effectLst/>
                      </a:endParaRPr>
                    </a:p>
                    <a:p>
                      <a:pPr marL="342900" lvl="0" indent="-342900" algn="l">
                        <a:spcAft>
                          <a:spcPts val="0"/>
                        </a:spcAft>
                        <a:buFont typeface="+mj-lt"/>
                        <a:buAutoNum type="arabicPeriod"/>
                      </a:pPr>
                      <a:r>
                        <a:rPr lang="en-GB" sz="1800" dirty="0">
                          <a:effectLst/>
                        </a:rPr>
                        <a:t>Statistical confidentiality</a:t>
                      </a:r>
                      <a:endParaRPr lang="de-DE" sz="1800" dirty="0">
                        <a:effectLst/>
                      </a:endParaRPr>
                    </a:p>
                    <a:p>
                      <a:pPr marL="342900" lvl="0" indent="-342900" algn="l">
                        <a:spcAft>
                          <a:spcPts val="0"/>
                        </a:spcAft>
                        <a:buFont typeface="+mj-lt"/>
                        <a:buAutoNum type="arabicPeriod"/>
                      </a:pPr>
                      <a:r>
                        <a:rPr lang="en-GB" sz="1800" dirty="0">
                          <a:effectLst/>
                        </a:rPr>
                        <a:t>Impartiality and objectivity</a:t>
                      </a:r>
                      <a:endParaRPr lang="de-D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l">
                        <a:spcAft>
                          <a:spcPts val="0"/>
                        </a:spcAft>
                        <a:buFont typeface="+mj-lt"/>
                        <a:buAutoNum type="arabicPeriod" startAt="7"/>
                      </a:pPr>
                      <a:r>
                        <a:rPr lang="en-GB" sz="1800" dirty="0">
                          <a:effectLst/>
                        </a:rPr>
                        <a:t>Sound methodology</a:t>
                      </a:r>
                      <a:endParaRPr lang="de-DE" sz="1800" dirty="0">
                        <a:effectLst/>
                      </a:endParaRPr>
                    </a:p>
                    <a:p>
                      <a:pPr marL="342900" lvl="0" indent="-342900" algn="l">
                        <a:spcAft>
                          <a:spcPts val="0"/>
                        </a:spcAft>
                        <a:buFont typeface="+mj-lt"/>
                        <a:buAutoNum type="arabicPeriod" startAt="7"/>
                      </a:pPr>
                      <a:r>
                        <a:rPr lang="en-GB" sz="1800" dirty="0">
                          <a:effectLst/>
                        </a:rPr>
                        <a:t>Appropriate statistical procedures</a:t>
                      </a:r>
                      <a:endParaRPr lang="de-DE" sz="1800" dirty="0">
                        <a:effectLst/>
                      </a:endParaRPr>
                    </a:p>
                    <a:p>
                      <a:pPr marL="342900" lvl="0" indent="-342900" algn="l">
                        <a:spcAft>
                          <a:spcPts val="0"/>
                        </a:spcAft>
                        <a:buFont typeface="+mj-lt"/>
                        <a:buAutoNum type="arabicPeriod" startAt="7"/>
                      </a:pPr>
                      <a:r>
                        <a:rPr lang="en-GB" sz="1800" dirty="0">
                          <a:effectLst/>
                        </a:rPr>
                        <a:t>Non-excessive burden on respondents</a:t>
                      </a:r>
                      <a:endParaRPr lang="de-DE" sz="1800" dirty="0">
                        <a:effectLst/>
                      </a:endParaRPr>
                    </a:p>
                    <a:p>
                      <a:pPr marL="342900" lvl="0" indent="-342900" algn="l">
                        <a:spcAft>
                          <a:spcPts val="0"/>
                        </a:spcAft>
                        <a:buFont typeface="+mj-lt"/>
                        <a:buAutoNum type="arabicPeriod" startAt="7"/>
                      </a:pPr>
                      <a:r>
                        <a:rPr lang="en-GB" sz="1800" dirty="0">
                          <a:effectLst/>
                        </a:rPr>
                        <a:t>Cost-effectiveness</a:t>
                      </a:r>
                      <a:endParaRPr lang="de-D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l">
                        <a:spcAft>
                          <a:spcPts val="0"/>
                        </a:spcAft>
                        <a:buFont typeface="+mj-lt"/>
                        <a:buAutoNum type="arabicPeriod" startAt="11"/>
                      </a:pPr>
                      <a:r>
                        <a:rPr lang="en-GB" sz="1800" dirty="0">
                          <a:effectLst/>
                        </a:rPr>
                        <a:t>Relevance</a:t>
                      </a:r>
                      <a:endParaRPr lang="de-DE" sz="1800" dirty="0">
                        <a:effectLst/>
                      </a:endParaRPr>
                    </a:p>
                    <a:p>
                      <a:pPr marL="342900" lvl="0" indent="-342900" algn="l">
                        <a:spcAft>
                          <a:spcPts val="0"/>
                        </a:spcAft>
                        <a:buFont typeface="+mj-lt"/>
                        <a:buAutoNum type="arabicPeriod" startAt="11"/>
                      </a:pPr>
                      <a:r>
                        <a:rPr lang="en-GB" sz="1800" dirty="0">
                          <a:effectLst/>
                        </a:rPr>
                        <a:t>Accuracy and reliability</a:t>
                      </a:r>
                      <a:endParaRPr lang="de-DE" sz="1800" dirty="0">
                        <a:effectLst/>
                      </a:endParaRPr>
                    </a:p>
                    <a:p>
                      <a:pPr marL="342900" lvl="0" indent="-342900" algn="l">
                        <a:spcAft>
                          <a:spcPts val="0"/>
                        </a:spcAft>
                        <a:buFont typeface="+mj-lt"/>
                        <a:buAutoNum type="arabicPeriod" startAt="11"/>
                      </a:pPr>
                      <a:r>
                        <a:rPr lang="en-GB" sz="1800" dirty="0">
                          <a:effectLst/>
                        </a:rPr>
                        <a:t>Timeliness and punctuality</a:t>
                      </a:r>
                      <a:endParaRPr lang="de-DE" sz="1800" dirty="0">
                        <a:effectLst/>
                      </a:endParaRPr>
                    </a:p>
                    <a:p>
                      <a:pPr marL="342900" lvl="0" indent="-342900" algn="l">
                        <a:spcAft>
                          <a:spcPts val="0"/>
                        </a:spcAft>
                        <a:buFont typeface="+mj-lt"/>
                        <a:buAutoNum type="arabicPeriod" startAt="11"/>
                      </a:pPr>
                      <a:r>
                        <a:rPr lang="en-GB" sz="1800" dirty="0">
                          <a:effectLst/>
                        </a:rPr>
                        <a:t>Coherence and comparability</a:t>
                      </a:r>
                      <a:endParaRPr lang="de-DE" sz="1800" dirty="0">
                        <a:effectLst/>
                      </a:endParaRPr>
                    </a:p>
                    <a:p>
                      <a:pPr marL="342900" lvl="0" indent="-342900" algn="l">
                        <a:spcAft>
                          <a:spcPts val="0"/>
                        </a:spcAft>
                        <a:buFont typeface="+mj-lt"/>
                        <a:buAutoNum type="arabicPeriod" startAt="11"/>
                      </a:pPr>
                      <a:r>
                        <a:rPr lang="en-GB" sz="1800" dirty="0">
                          <a:effectLst/>
                        </a:rPr>
                        <a:t>Accessibility and clarity</a:t>
                      </a:r>
                      <a:endParaRPr lang="de-DE" sz="1800" dirty="0">
                        <a:effectLst/>
                      </a:endParaRPr>
                    </a:p>
                    <a:p>
                      <a:pPr algn="l">
                        <a:spcAft>
                          <a:spcPts val="1200"/>
                        </a:spcAft>
                      </a:pPr>
                      <a:r>
                        <a:rPr lang="en-GB" sz="1800" dirty="0">
                          <a:effectLst/>
                        </a:rPr>
                        <a:t> </a:t>
                      </a:r>
                      <a:endParaRPr lang="de-DE"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903337949"/>
                  </a:ext>
                </a:extLst>
              </a:tr>
            </a:tbl>
          </a:graphicData>
        </a:graphic>
      </p:graphicFrame>
    </p:spTree>
    <p:extLst>
      <p:ext uri="{BB962C8B-B14F-4D97-AF65-F5344CB8AC3E}">
        <p14:creationId xmlns:p14="http://schemas.microsoft.com/office/powerpoint/2010/main" val="401920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AD34B5E-8408-AE45-8F30-81DEC4FA5840}"/>
              </a:ext>
            </a:extLst>
          </p:cNvPr>
          <p:cNvSpPr>
            <a:spLocks noGrp="1"/>
          </p:cNvSpPr>
          <p:nvPr>
            <p:ph type="title"/>
          </p:nvPr>
        </p:nvSpPr>
        <p:spPr/>
        <p:txBody>
          <a:bodyPr/>
          <a:lstStyle/>
          <a:p>
            <a:r>
              <a:rPr lang="en-GB"/>
              <a:t>Statistical programme, classic</a:t>
            </a:r>
          </a:p>
        </p:txBody>
      </p:sp>
      <p:sp>
        <p:nvSpPr>
          <p:cNvPr id="3" name="Fußzeilenplatzhalter 2">
            <a:extLst>
              <a:ext uri="{FF2B5EF4-FFF2-40B4-BE49-F238E27FC236}">
                <a16:creationId xmlns:a16="http://schemas.microsoft.com/office/drawing/2014/main" xmlns="" id="{8DFB382C-013C-CE4C-87CB-C1702C6853D2}"/>
              </a:ext>
            </a:extLst>
          </p:cNvPr>
          <p:cNvSpPr>
            <a:spLocks noGrp="1"/>
          </p:cNvSpPr>
          <p:nvPr>
            <p:ph type="ftr" sz="quarter" idx="11"/>
          </p:nvPr>
        </p:nvSpPr>
        <p:spPr/>
        <p:txBody>
          <a:bodyPr/>
          <a:lstStyle/>
          <a:p>
            <a:pPr>
              <a:defRPr/>
            </a:pPr>
            <a:r>
              <a:rPr lang="en-US"/>
              <a:t>Walter J. Radermacher</a:t>
            </a:r>
          </a:p>
        </p:txBody>
      </p:sp>
      <p:sp>
        <p:nvSpPr>
          <p:cNvPr id="4" name="Foliennummernplatzhalter 3">
            <a:extLst>
              <a:ext uri="{FF2B5EF4-FFF2-40B4-BE49-F238E27FC236}">
                <a16:creationId xmlns:a16="http://schemas.microsoft.com/office/drawing/2014/main" xmlns="" id="{2A151B35-BBF4-DF4C-90A2-9AF5F88E6BE2}"/>
              </a:ext>
            </a:extLst>
          </p:cNvPr>
          <p:cNvSpPr>
            <a:spLocks noGrp="1"/>
          </p:cNvSpPr>
          <p:nvPr>
            <p:ph type="sldNum" sz="quarter" idx="12"/>
          </p:nvPr>
        </p:nvSpPr>
        <p:spPr/>
        <p:txBody>
          <a:bodyPr/>
          <a:lstStyle/>
          <a:p>
            <a:pPr>
              <a:defRPr/>
            </a:pPr>
            <a:fld id="{E2F313E5-6C32-4CCC-A291-B01EDBC05B5D}" type="slidenum">
              <a:rPr lang="en-GB" smtClean="0"/>
              <a:pPr>
                <a:defRPr/>
              </a:pPr>
              <a:t>7</a:t>
            </a:fld>
            <a:endParaRPr lang="en-GB"/>
          </a:p>
        </p:txBody>
      </p:sp>
      <p:sp>
        <p:nvSpPr>
          <p:cNvPr id="5" name="Zwölfeck 4">
            <a:extLst>
              <a:ext uri="{FF2B5EF4-FFF2-40B4-BE49-F238E27FC236}">
                <a16:creationId xmlns:a16="http://schemas.microsoft.com/office/drawing/2014/main" xmlns="" id="{0866A2AD-658E-AF4B-BB0C-644F11DE1942}"/>
              </a:ext>
            </a:extLst>
          </p:cNvPr>
          <p:cNvSpPr/>
          <p:nvPr/>
        </p:nvSpPr>
        <p:spPr>
          <a:xfrm>
            <a:off x="912394" y="2891939"/>
            <a:ext cx="1440160" cy="136815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Census </a:t>
            </a:r>
            <a:br>
              <a:rPr lang="en-GB" sz="1600"/>
            </a:br>
            <a:r>
              <a:rPr lang="en-GB" sz="1600"/>
              <a:t>t</a:t>
            </a:r>
          </a:p>
        </p:txBody>
      </p:sp>
      <p:sp>
        <p:nvSpPr>
          <p:cNvPr id="6" name="Zwölfeck 5">
            <a:extLst>
              <a:ext uri="{FF2B5EF4-FFF2-40B4-BE49-F238E27FC236}">
                <a16:creationId xmlns:a16="http://schemas.microsoft.com/office/drawing/2014/main" xmlns="" id="{257FEE66-B7C2-0C4F-B470-E45FEA32496E}"/>
              </a:ext>
            </a:extLst>
          </p:cNvPr>
          <p:cNvSpPr/>
          <p:nvPr/>
        </p:nvSpPr>
        <p:spPr>
          <a:xfrm>
            <a:off x="7020272" y="2891939"/>
            <a:ext cx="1440160" cy="136815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Census t+10</a:t>
            </a:r>
          </a:p>
        </p:txBody>
      </p:sp>
      <p:sp>
        <p:nvSpPr>
          <p:cNvPr id="7" name="Zylinder 6">
            <a:extLst>
              <a:ext uri="{FF2B5EF4-FFF2-40B4-BE49-F238E27FC236}">
                <a16:creationId xmlns:a16="http://schemas.microsoft.com/office/drawing/2014/main" xmlns="" id="{5A735E94-59B5-484B-AD37-3D70B8F3B53C}"/>
              </a:ext>
            </a:extLst>
          </p:cNvPr>
          <p:cNvSpPr/>
          <p:nvPr/>
        </p:nvSpPr>
        <p:spPr>
          <a:xfrm>
            <a:off x="2556717" y="3052723"/>
            <a:ext cx="360040"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Zylinder 7">
            <a:extLst>
              <a:ext uri="{FF2B5EF4-FFF2-40B4-BE49-F238E27FC236}">
                <a16:creationId xmlns:a16="http://schemas.microsoft.com/office/drawing/2014/main" xmlns="" id="{5FCA4272-9111-A847-A54D-E9E95EEFF6E8}"/>
              </a:ext>
            </a:extLst>
          </p:cNvPr>
          <p:cNvSpPr/>
          <p:nvPr/>
        </p:nvSpPr>
        <p:spPr>
          <a:xfrm>
            <a:off x="3087728" y="3052723"/>
            <a:ext cx="360040"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Zylinder 8">
            <a:extLst>
              <a:ext uri="{FF2B5EF4-FFF2-40B4-BE49-F238E27FC236}">
                <a16:creationId xmlns:a16="http://schemas.microsoft.com/office/drawing/2014/main" xmlns="" id="{97675D06-7617-6A48-B368-9E4F5F2F52EE}"/>
              </a:ext>
            </a:extLst>
          </p:cNvPr>
          <p:cNvSpPr/>
          <p:nvPr/>
        </p:nvSpPr>
        <p:spPr>
          <a:xfrm>
            <a:off x="3555214" y="3052723"/>
            <a:ext cx="360040"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Zylinder 9">
            <a:extLst>
              <a:ext uri="{FF2B5EF4-FFF2-40B4-BE49-F238E27FC236}">
                <a16:creationId xmlns:a16="http://schemas.microsoft.com/office/drawing/2014/main" xmlns="" id="{F9F5D995-257F-B042-99AC-178BC36841AF}"/>
              </a:ext>
            </a:extLst>
          </p:cNvPr>
          <p:cNvSpPr/>
          <p:nvPr/>
        </p:nvSpPr>
        <p:spPr>
          <a:xfrm>
            <a:off x="4526723" y="3052723"/>
            <a:ext cx="360040"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Zylinder 10">
            <a:extLst>
              <a:ext uri="{FF2B5EF4-FFF2-40B4-BE49-F238E27FC236}">
                <a16:creationId xmlns:a16="http://schemas.microsoft.com/office/drawing/2014/main" xmlns="" id="{9AF9C573-DCD6-414B-9FB2-85CD748A5FD3}"/>
              </a:ext>
            </a:extLst>
          </p:cNvPr>
          <p:cNvSpPr/>
          <p:nvPr/>
        </p:nvSpPr>
        <p:spPr>
          <a:xfrm>
            <a:off x="5959065" y="3052723"/>
            <a:ext cx="360040"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Zylinder 11">
            <a:extLst>
              <a:ext uri="{FF2B5EF4-FFF2-40B4-BE49-F238E27FC236}">
                <a16:creationId xmlns:a16="http://schemas.microsoft.com/office/drawing/2014/main" xmlns="" id="{699317F8-3186-104C-B9FC-AF5E25C83E49}"/>
              </a:ext>
            </a:extLst>
          </p:cNvPr>
          <p:cNvSpPr/>
          <p:nvPr/>
        </p:nvSpPr>
        <p:spPr>
          <a:xfrm>
            <a:off x="4073540" y="3052723"/>
            <a:ext cx="360040"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Zylinder 12">
            <a:extLst>
              <a:ext uri="{FF2B5EF4-FFF2-40B4-BE49-F238E27FC236}">
                <a16:creationId xmlns:a16="http://schemas.microsoft.com/office/drawing/2014/main" xmlns="" id="{664F15DB-9857-704C-8EE3-9507EBEE4A9D}"/>
              </a:ext>
            </a:extLst>
          </p:cNvPr>
          <p:cNvSpPr/>
          <p:nvPr/>
        </p:nvSpPr>
        <p:spPr>
          <a:xfrm>
            <a:off x="4973980" y="3035955"/>
            <a:ext cx="360040"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Zylinder 13">
            <a:extLst>
              <a:ext uri="{FF2B5EF4-FFF2-40B4-BE49-F238E27FC236}">
                <a16:creationId xmlns:a16="http://schemas.microsoft.com/office/drawing/2014/main" xmlns="" id="{0E3C80A0-CEED-7048-BD55-C3EC2159B972}"/>
              </a:ext>
            </a:extLst>
          </p:cNvPr>
          <p:cNvSpPr/>
          <p:nvPr/>
        </p:nvSpPr>
        <p:spPr>
          <a:xfrm>
            <a:off x="5460545" y="3052723"/>
            <a:ext cx="360040"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Zylinder 14">
            <a:extLst>
              <a:ext uri="{FF2B5EF4-FFF2-40B4-BE49-F238E27FC236}">
                <a16:creationId xmlns:a16="http://schemas.microsoft.com/office/drawing/2014/main" xmlns="" id="{9C1304EC-A487-0744-B37A-4E5A8C27DEBD}"/>
              </a:ext>
            </a:extLst>
          </p:cNvPr>
          <p:cNvSpPr/>
          <p:nvPr/>
        </p:nvSpPr>
        <p:spPr>
          <a:xfrm>
            <a:off x="6490803" y="3052723"/>
            <a:ext cx="360040"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Gefaltete Ecke 15">
            <a:extLst>
              <a:ext uri="{FF2B5EF4-FFF2-40B4-BE49-F238E27FC236}">
                <a16:creationId xmlns:a16="http://schemas.microsoft.com/office/drawing/2014/main" xmlns="" id="{07CD296B-5604-3D4C-BAE4-39569CC33B57}"/>
              </a:ext>
            </a:extLst>
          </p:cNvPr>
          <p:cNvSpPr/>
          <p:nvPr/>
        </p:nvSpPr>
        <p:spPr>
          <a:xfrm>
            <a:off x="2579617" y="3508879"/>
            <a:ext cx="350991" cy="36004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Gefaltete Ecke 16">
            <a:extLst>
              <a:ext uri="{FF2B5EF4-FFF2-40B4-BE49-F238E27FC236}">
                <a16:creationId xmlns:a16="http://schemas.microsoft.com/office/drawing/2014/main" xmlns="" id="{254B259F-53B7-114B-AB90-1CF6ED31D6D2}"/>
              </a:ext>
            </a:extLst>
          </p:cNvPr>
          <p:cNvSpPr/>
          <p:nvPr/>
        </p:nvSpPr>
        <p:spPr>
          <a:xfrm>
            <a:off x="3084235" y="3508879"/>
            <a:ext cx="350991" cy="36004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Gefaltete Ecke 17">
            <a:extLst>
              <a:ext uri="{FF2B5EF4-FFF2-40B4-BE49-F238E27FC236}">
                <a16:creationId xmlns:a16="http://schemas.microsoft.com/office/drawing/2014/main" xmlns="" id="{2BF4C44A-FB35-A242-8FE2-C6C83C0A7EC4}"/>
              </a:ext>
            </a:extLst>
          </p:cNvPr>
          <p:cNvSpPr/>
          <p:nvPr/>
        </p:nvSpPr>
        <p:spPr>
          <a:xfrm>
            <a:off x="3555558" y="3508879"/>
            <a:ext cx="350991" cy="36004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Gefaltete Ecke 18">
            <a:extLst>
              <a:ext uri="{FF2B5EF4-FFF2-40B4-BE49-F238E27FC236}">
                <a16:creationId xmlns:a16="http://schemas.microsoft.com/office/drawing/2014/main" xmlns="" id="{1625F629-D599-8244-9736-7584CA2E20C2}"/>
              </a:ext>
            </a:extLst>
          </p:cNvPr>
          <p:cNvSpPr/>
          <p:nvPr/>
        </p:nvSpPr>
        <p:spPr>
          <a:xfrm>
            <a:off x="4095277" y="3527794"/>
            <a:ext cx="350991" cy="36004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Gefaltete Ecke 19">
            <a:extLst>
              <a:ext uri="{FF2B5EF4-FFF2-40B4-BE49-F238E27FC236}">
                <a16:creationId xmlns:a16="http://schemas.microsoft.com/office/drawing/2014/main" xmlns="" id="{4E5D9865-391B-1245-8E07-DA4F7803C158}"/>
              </a:ext>
            </a:extLst>
          </p:cNvPr>
          <p:cNvSpPr/>
          <p:nvPr/>
        </p:nvSpPr>
        <p:spPr>
          <a:xfrm>
            <a:off x="4543067" y="3530344"/>
            <a:ext cx="350991" cy="36004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Gefaltete Ecke 20">
            <a:extLst>
              <a:ext uri="{FF2B5EF4-FFF2-40B4-BE49-F238E27FC236}">
                <a16:creationId xmlns:a16="http://schemas.microsoft.com/office/drawing/2014/main" xmlns="" id="{0921ACF1-25A3-0743-99D6-F4650644D97E}"/>
              </a:ext>
            </a:extLst>
          </p:cNvPr>
          <p:cNvSpPr/>
          <p:nvPr/>
        </p:nvSpPr>
        <p:spPr>
          <a:xfrm>
            <a:off x="5029839" y="3530344"/>
            <a:ext cx="350991" cy="36004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Gefaltete Ecke 21">
            <a:extLst>
              <a:ext uri="{FF2B5EF4-FFF2-40B4-BE49-F238E27FC236}">
                <a16:creationId xmlns:a16="http://schemas.microsoft.com/office/drawing/2014/main" xmlns="" id="{38DA7AF1-7DED-2B45-9B5F-9071F69CFB13}"/>
              </a:ext>
            </a:extLst>
          </p:cNvPr>
          <p:cNvSpPr/>
          <p:nvPr/>
        </p:nvSpPr>
        <p:spPr>
          <a:xfrm>
            <a:off x="5497924" y="3508879"/>
            <a:ext cx="350991" cy="36004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Gefaltete Ecke 22">
            <a:extLst>
              <a:ext uri="{FF2B5EF4-FFF2-40B4-BE49-F238E27FC236}">
                <a16:creationId xmlns:a16="http://schemas.microsoft.com/office/drawing/2014/main" xmlns="" id="{8A4D782E-4DC6-634B-9535-ABF57260E3C8}"/>
              </a:ext>
            </a:extLst>
          </p:cNvPr>
          <p:cNvSpPr/>
          <p:nvPr/>
        </p:nvSpPr>
        <p:spPr>
          <a:xfrm>
            <a:off x="5992487" y="3508879"/>
            <a:ext cx="350991" cy="36004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Gefaltete Ecke 23">
            <a:extLst>
              <a:ext uri="{FF2B5EF4-FFF2-40B4-BE49-F238E27FC236}">
                <a16:creationId xmlns:a16="http://schemas.microsoft.com/office/drawing/2014/main" xmlns="" id="{D0E79479-8F8E-B248-B58C-CFF6B87403F5}"/>
              </a:ext>
            </a:extLst>
          </p:cNvPr>
          <p:cNvSpPr/>
          <p:nvPr/>
        </p:nvSpPr>
        <p:spPr>
          <a:xfrm>
            <a:off x="6495327" y="3508879"/>
            <a:ext cx="350991" cy="36004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26" name="Gerade Verbindung mit Pfeil 25">
            <a:extLst>
              <a:ext uri="{FF2B5EF4-FFF2-40B4-BE49-F238E27FC236}">
                <a16:creationId xmlns:a16="http://schemas.microsoft.com/office/drawing/2014/main" xmlns="" id="{70309C17-F028-4448-8FE9-DEBD0529881F}"/>
              </a:ext>
            </a:extLst>
          </p:cNvPr>
          <p:cNvCxnSpPr>
            <a:cxnSpLocks/>
          </p:cNvCxnSpPr>
          <p:nvPr/>
        </p:nvCxnSpPr>
        <p:spPr>
          <a:xfrm>
            <a:off x="2123728" y="4260091"/>
            <a:ext cx="5522952" cy="10521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Gerade Verbindung mit Pfeil 29">
            <a:extLst>
              <a:ext uri="{FF2B5EF4-FFF2-40B4-BE49-F238E27FC236}">
                <a16:creationId xmlns:a16="http://schemas.microsoft.com/office/drawing/2014/main" xmlns="" id="{EAFF7C77-3756-6444-8EEA-A86061A56431}"/>
              </a:ext>
            </a:extLst>
          </p:cNvPr>
          <p:cNvCxnSpPr/>
          <p:nvPr/>
        </p:nvCxnSpPr>
        <p:spPr>
          <a:xfrm flipV="1">
            <a:off x="7646680" y="4390134"/>
            <a:ext cx="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xmlns="" id="{9D22E65A-AB89-444A-8A0B-3E1B2FF6AA79}"/>
              </a:ext>
            </a:extLst>
          </p:cNvPr>
          <p:cNvSpPr txBox="1"/>
          <p:nvPr/>
        </p:nvSpPr>
        <p:spPr>
          <a:xfrm>
            <a:off x="4095278" y="5025370"/>
            <a:ext cx="2223828" cy="707886"/>
          </a:xfrm>
          <a:prstGeom prst="rect">
            <a:avLst/>
          </a:prstGeom>
          <a:noFill/>
        </p:spPr>
        <p:txBody>
          <a:bodyPr wrap="square" rtlCol="0">
            <a:spAutoFit/>
          </a:bodyPr>
          <a:lstStyle/>
          <a:p>
            <a:r>
              <a:rPr lang="en-GB" sz="2000" b="0" dirty="0">
                <a:solidFill>
                  <a:schemeClr val="accent3"/>
                </a:solidFill>
              </a:rPr>
              <a:t>Quality </a:t>
            </a:r>
          </a:p>
          <a:p>
            <a:r>
              <a:rPr lang="en-GB" sz="2000" b="0" dirty="0">
                <a:solidFill>
                  <a:schemeClr val="accent3"/>
                </a:solidFill>
              </a:rPr>
              <a:t>(and Cost)</a:t>
            </a:r>
          </a:p>
        </p:txBody>
      </p:sp>
      <p:sp>
        <p:nvSpPr>
          <p:cNvPr id="28" name="Ovale Legende 27">
            <a:extLst>
              <a:ext uri="{FF2B5EF4-FFF2-40B4-BE49-F238E27FC236}">
                <a16:creationId xmlns:a16="http://schemas.microsoft.com/office/drawing/2014/main" xmlns="" id="{47EE4237-685B-C142-A0D8-4CADD5ADCDA6}"/>
              </a:ext>
            </a:extLst>
          </p:cNvPr>
          <p:cNvSpPr/>
          <p:nvPr/>
        </p:nvSpPr>
        <p:spPr bwMode="auto">
          <a:xfrm>
            <a:off x="4101094" y="1859773"/>
            <a:ext cx="1914036" cy="792088"/>
          </a:xfrm>
          <a:prstGeom prst="wedgeEllipseCallout">
            <a:avLst>
              <a:gd name="adj1" fmla="val -69690"/>
              <a:gd name="adj2" fmla="val 93284"/>
            </a:avLst>
          </a:prstGeom>
          <a:noFill/>
          <a:ln w="9525" cap="flat" cmpd="sng" algn="ctr">
            <a:solidFill>
              <a:schemeClr val="accent4">
                <a:shade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9" name="Textfeld 28">
            <a:extLst>
              <a:ext uri="{FF2B5EF4-FFF2-40B4-BE49-F238E27FC236}">
                <a16:creationId xmlns:a16="http://schemas.microsoft.com/office/drawing/2014/main" xmlns="" id="{F6D9DAEC-C1B7-C04E-B389-60FA8CFC07CC}"/>
              </a:ext>
            </a:extLst>
          </p:cNvPr>
          <p:cNvSpPr txBox="1"/>
          <p:nvPr/>
        </p:nvSpPr>
        <p:spPr>
          <a:xfrm>
            <a:off x="4360325" y="2082916"/>
            <a:ext cx="1649613" cy="338554"/>
          </a:xfrm>
          <a:prstGeom prst="rect">
            <a:avLst/>
          </a:prstGeom>
          <a:noFill/>
        </p:spPr>
        <p:txBody>
          <a:bodyPr wrap="square" rtlCol="0">
            <a:spAutoFit/>
          </a:bodyPr>
          <a:lstStyle/>
          <a:p>
            <a:r>
              <a:rPr lang="de-DE" sz="1600" b="0" dirty="0">
                <a:solidFill>
                  <a:schemeClr val="tx1"/>
                </a:solidFill>
              </a:rPr>
              <a:t>Admin Data</a:t>
            </a:r>
          </a:p>
        </p:txBody>
      </p:sp>
      <p:sp>
        <p:nvSpPr>
          <p:cNvPr id="31" name="Ovale Legende 30">
            <a:extLst>
              <a:ext uri="{FF2B5EF4-FFF2-40B4-BE49-F238E27FC236}">
                <a16:creationId xmlns:a16="http://schemas.microsoft.com/office/drawing/2014/main" xmlns="" id="{F3722B2A-A30F-644A-916F-67DBA366DF76}"/>
              </a:ext>
            </a:extLst>
          </p:cNvPr>
          <p:cNvSpPr/>
          <p:nvPr/>
        </p:nvSpPr>
        <p:spPr bwMode="auto">
          <a:xfrm>
            <a:off x="5334019" y="4014731"/>
            <a:ext cx="1615219" cy="782421"/>
          </a:xfrm>
          <a:prstGeom prst="wedgeEllipseCallout">
            <a:avLst>
              <a:gd name="adj1" fmla="val -89359"/>
              <a:gd name="adj2" fmla="val -61743"/>
            </a:avLst>
          </a:prstGeom>
          <a:noFill/>
          <a:ln w="9525" cap="flat" cmpd="sng" algn="ctr">
            <a:solidFill>
              <a:schemeClr val="accent4">
                <a:shade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endParaRPr>
          </a:p>
        </p:txBody>
      </p:sp>
      <p:sp>
        <p:nvSpPr>
          <p:cNvPr id="32" name="Textfeld 31">
            <a:extLst>
              <a:ext uri="{FF2B5EF4-FFF2-40B4-BE49-F238E27FC236}">
                <a16:creationId xmlns:a16="http://schemas.microsoft.com/office/drawing/2014/main" xmlns="" id="{C6D4D9FD-3211-C048-A216-2BC19A79E88B}"/>
              </a:ext>
            </a:extLst>
          </p:cNvPr>
          <p:cNvSpPr txBox="1"/>
          <p:nvPr/>
        </p:nvSpPr>
        <p:spPr>
          <a:xfrm>
            <a:off x="5399455" y="4218764"/>
            <a:ext cx="1555383" cy="338554"/>
          </a:xfrm>
          <a:prstGeom prst="rect">
            <a:avLst/>
          </a:prstGeom>
          <a:noFill/>
        </p:spPr>
        <p:txBody>
          <a:bodyPr wrap="square" rtlCol="0">
            <a:spAutoFit/>
          </a:bodyPr>
          <a:lstStyle/>
          <a:p>
            <a:r>
              <a:rPr lang="de-DE" sz="1600" b="0" dirty="0">
                <a:solidFill>
                  <a:schemeClr val="tx1"/>
                </a:solidFill>
              </a:rPr>
              <a:t>Survey Data</a:t>
            </a:r>
            <a:endParaRPr lang="de-DE" sz="1600" b="0" dirty="0"/>
          </a:p>
        </p:txBody>
      </p:sp>
    </p:spTree>
    <p:extLst>
      <p:ext uri="{BB962C8B-B14F-4D97-AF65-F5344CB8AC3E}">
        <p14:creationId xmlns:p14="http://schemas.microsoft.com/office/powerpoint/2010/main" val="169322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AD34B5E-8408-AE45-8F30-81DEC4FA5840}"/>
              </a:ext>
            </a:extLst>
          </p:cNvPr>
          <p:cNvSpPr>
            <a:spLocks noGrp="1"/>
          </p:cNvSpPr>
          <p:nvPr>
            <p:ph type="title"/>
          </p:nvPr>
        </p:nvSpPr>
        <p:spPr>
          <a:xfrm>
            <a:off x="822960" y="286604"/>
            <a:ext cx="7543800" cy="1450757"/>
          </a:xfrm>
        </p:spPr>
        <p:txBody>
          <a:bodyPr/>
          <a:lstStyle/>
          <a:p>
            <a:r>
              <a:rPr lang="en-GB" dirty="0"/>
              <a:t>Statistical programme, </a:t>
            </a:r>
            <a:r>
              <a:rPr lang="en-GB" dirty="0" err="1"/>
              <a:t>msmm</a:t>
            </a:r>
            <a:endParaRPr lang="en-GB" dirty="0"/>
          </a:p>
        </p:txBody>
      </p:sp>
      <p:sp>
        <p:nvSpPr>
          <p:cNvPr id="3" name="Fußzeilenplatzhalter 2">
            <a:extLst>
              <a:ext uri="{FF2B5EF4-FFF2-40B4-BE49-F238E27FC236}">
                <a16:creationId xmlns:a16="http://schemas.microsoft.com/office/drawing/2014/main" xmlns="" id="{8DFB382C-013C-CE4C-87CB-C1702C6853D2}"/>
              </a:ext>
            </a:extLst>
          </p:cNvPr>
          <p:cNvSpPr>
            <a:spLocks noGrp="1"/>
          </p:cNvSpPr>
          <p:nvPr>
            <p:ph type="ftr" sz="quarter" idx="11"/>
          </p:nvPr>
        </p:nvSpPr>
        <p:spPr/>
        <p:txBody>
          <a:bodyPr/>
          <a:lstStyle/>
          <a:p>
            <a:pPr>
              <a:defRPr/>
            </a:pPr>
            <a:r>
              <a:rPr lang="en-US"/>
              <a:t>Walter J. Radermacher</a:t>
            </a:r>
          </a:p>
        </p:txBody>
      </p:sp>
      <p:sp>
        <p:nvSpPr>
          <p:cNvPr id="4" name="Foliennummernplatzhalter 3">
            <a:extLst>
              <a:ext uri="{FF2B5EF4-FFF2-40B4-BE49-F238E27FC236}">
                <a16:creationId xmlns:a16="http://schemas.microsoft.com/office/drawing/2014/main" xmlns="" id="{2A151B35-BBF4-DF4C-90A2-9AF5F88E6BE2}"/>
              </a:ext>
            </a:extLst>
          </p:cNvPr>
          <p:cNvSpPr>
            <a:spLocks noGrp="1"/>
          </p:cNvSpPr>
          <p:nvPr>
            <p:ph type="sldNum" sz="quarter" idx="12"/>
          </p:nvPr>
        </p:nvSpPr>
        <p:spPr/>
        <p:txBody>
          <a:bodyPr/>
          <a:lstStyle/>
          <a:p>
            <a:pPr>
              <a:defRPr/>
            </a:pPr>
            <a:fld id="{E2F313E5-6C32-4CCC-A291-B01EDBC05B5D}" type="slidenum">
              <a:rPr lang="en-GB" smtClean="0"/>
              <a:pPr>
                <a:defRPr/>
              </a:pPr>
              <a:t>8</a:t>
            </a:fld>
            <a:endParaRPr lang="en-GB"/>
          </a:p>
        </p:txBody>
      </p:sp>
      <p:sp>
        <p:nvSpPr>
          <p:cNvPr id="7" name="Zylinder 6">
            <a:extLst>
              <a:ext uri="{FF2B5EF4-FFF2-40B4-BE49-F238E27FC236}">
                <a16:creationId xmlns:a16="http://schemas.microsoft.com/office/drawing/2014/main" xmlns="" id="{5A735E94-59B5-484B-AD37-3D70B8F3B53C}"/>
              </a:ext>
            </a:extLst>
          </p:cNvPr>
          <p:cNvSpPr/>
          <p:nvPr/>
        </p:nvSpPr>
        <p:spPr>
          <a:xfrm>
            <a:off x="2267744" y="2132856"/>
            <a:ext cx="962457" cy="75940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Zylinder 7">
            <a:extLst>
              <a:ext uri="{FF2B5EF4-FFF2-40B4-BE49-F238E27FC236}">
                <a16:creationId xmlns:a16="http://schemas.microsoft.com/office/drawing/2014/main" xmlns="" id="{5FCA4272-9111-A847-A54D-E9E95EEFF6E8}"/>
              </a:ext>
            </a:extLst>
          </p:cNvPr>
          <p:cNvSpPr/>
          <p:nvPr/>
        </p:nvSpPr>
        <p:spPr>
          <a:xfrm>
            <a:off x="2798755" y="2132856"/>
            <a:ext cx="962457" cy="75940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Zylinder 8">
            <a:extLst>
              <a:ext uri="{FF2B5EF4-FFF2-40B4-BE49-F238E27FC236}">
                <a16:creationId xmlns:a16="http://schemas.microsoft.com/office/drawing/2014/main" xmlns="" id="{97675D06-7617-6A48-B368-9E4F5F2F52EE}"/>
              </a:ext>
            </a:extLst>
          </p:cNvPr>
          <p:cNvSpPr/>
          <p:nvPr/>
        </p:nvSpPr>
        <p:spPr>
          <a:xfrm>
            <a:off x="3266241" y="2132856"/>
            <a:ext cx="962457" cy="75940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Zylinder 9">
            <a:extLst>
              <a:ext uri="{FF2B5EF4-FFF2-40B4-BE49-F238E27FC236}">
                <a16:creationId xmlns:a16="http://schemas.microsoft.com/office/drawing/2014/main" xmlns="" id="{F9F5D995-257F-B042-99AC-178BC36841AF}"/>
              </a:ext>
            </a:extLst>
          </p:cNvPr>
          <p:cNvSpPr/>
          <p:nvPr/>
        </p:nvSpPr>
        <p:spPr>
          <a:xfrm>
            <a:off x="4237750" y="2132856"/>
            <a:ext cx="962457" cy="75940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Zylinder 10">
            <a:extLst>
              <a:ext uri="{FF2B5EF4-FFF2-40B4-BE49-F238E27FC236}">
                <a16:creationId xmlns:a16="http://schemas.microsoft.com/office/drawing/2014/main" xmlns="" id="{9AF9C573-DCD6-414B-9FB2-85CD748A5FD3}"/>
              </a:ext>
            </a:extLst>
          </p:cNvPr>
          <p:cNvSpPr/>
          <p:nvPr/>
        </p:nvSpPr>
        <p:spPr>
          <a:xfrm>
            <a:off x="5670092" y="2132856"/>
            <a:ext cx="962457" cy="75940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Zylinder 11">
            <a:extLst>
              <a:ext uri="{FF2B5EF4-FFF2-40B4-BE49-F238E27FC236}">
                <a16:creationId xmlns:a16="http://schemas.microsoft.com/office/drawing/2014/main" xmlns="" id="{699317F8-3186-104C-B9FC-AF5E25C83E49}"/>
              </a:ext>
            </a:extLst>
          </p:cNvPr>
          <p:cNvSpPr/>
          <p:nvPr/>
        </p:nvSpPr>
        <p:spPr>
          <a:xfrm>
            <a:off x="3784567" y="2132856"/>
            <a:ext cx="962457" cy="75940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Zylinder 12">
            <a:extLst>
              <a:ext uri="{FF2B5EF4-FFF2-40B4-BE49-F238E27FC236}">
                <a16:creationId xmlns:a16="http://schemas.microsoft.com/office/drawing/2014/main" xmlns="" id="{664F15DB-9857-704C-8EE3-9507EBEE4A9D}"/>
              </a:ext>
            </a:extLst>
          </p:cNvPr>
          <p:cNvSpPr/>
          <p:nvPr/>
        </p:nvSpPr>
        <p:spPr>
          <a:xfrm>
            <a:off x="4685007" y="2116088"/>
            <a:ext cx="962457" cy="75940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Zylinder 13">
            <a:extLst>
              <a:ext uri="{FF2B5EF4-FFF2-40B4-BE49-F238E27FC236}">
                <a16:creationId xmlns:a16="http://schemas.microsoft.com/office/drawing/2014/main" xmlns="" id="{0E3C80A0-CEED-7048-BD55-C3EC2159B972}"/>
              </a:ext>
            </a:extLst>
          </p:cNvPr>
          <p:cNvSpPr/>
          <p:nvPr/>
        </p:nvSpPr>
        <p:spPr>
          <a:xfrm>
            <a:off x="5171572" y="2132856"/>
            <a:ext cx="962457" cy="75940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Zylinder 14">
            <a:extLst>
              <a:ext uri="{FF2B5EF4-FFF2-40B4-BE49-F238E27FC236}">
                <a16:creationId xmlns:a16="http://schemas.microsoft.com/office/drawing/2014/main" xmlns="" id="{9C1304EC-A487-0744-B37A-4E5A8C27DEBD}"/>
              </a:ext>
            </a:extLst>
          </p:cNvPr>
          <p:cNvSpPr/>
          <p:nvPr/>
        </p:nvSpPr>
        <p:spPr>
          <a:xfrm>
            <a:off x="6201830" y="2132856"/>
            <a:ext cx="962457" cy="75940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Gefaltete Ecke 15">
            <a:extLst>
              <a:ext uri="{FF2B5EF4-FFF2-40B4-BE49-F238E27FC236}">
                <a16:creationId xmlns:a16="http://schemas.microsoft.com/office/drawing/2014/main" xmlns="" id="{07CD296B-5604-3D4C-BAE4-39569CC33B57}"/>
              </a:ext>
            </a:extLst>
          </p:cNvPr>
          <p:cNvSpPr/>
          <p:nvPr/>
        </p:nvSpPr>
        <p:spPr>
          <a:xfrm>
            <a:off x="2297908" y="3283434"/>
            <a:ext cx="950669" cy="1081669"/>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Gefaltete Ecke 16">
            <a:extLst>
              <a:ext uri="{FF2B5EF4-FFF2-40B4-BE49-F238E27FC236}">
                <a16:creationId xmlns:a16="http://schemas.microsoft.com/office/drawing/2014/main" xmlns="" id="{254B259F-53B7-114B-AB90-1CF6ED31D6D2}"/>
              </a:ext>
            </a:extLst>
          </p:cNvPr>
          <p:cNvSpPr/>
          <p:nvPr/>
        </p:nvSpPr>
        <p:spPr>
          <a:xfrm>
            <a:off x="2802526" y="3283434"/>
            <a:ext cx="950669" cy="1081669"/>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Gefaltete Ecke 17">
            <a:extLst>
              <a:ext uri="{FF2B5EF4-FFF2-40B4-BE49-F238E27FC236}">
                <a16:creationId xmlns:a16="http://schemas.microsoft.com/office/drawing/2014/main" xmlns="" id="{2BF4C44A-FB35-A242-8FE2-C6C83C0A7EC4}"/>
              </a:ext>
            </a:extLst>
          </p:cNvPr>
          <p:cNvSpPr/>
          <p:nvPr/>
        </p:nvSpPr>
        <p:spPr>
          <a:xfrm>
            <a:off x="3273849" y="3283434"/>
            <a:ext cx="950669" cy="1081669"/>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Gefaltete Ecke 18">
            <a:extLst>
              <a:ext uri="{FF2B5EF4-FFF2-40B4-BE49-F238E27FC236}">
                <a16:creationId xmlns:a16="http://schemas.microsoft.com/office/drawing/2014/main" xmlns="" id="{1625F629-D599-8244-9736-7584CA2E20C2}"/>
              </a:ext>
            </a:extLst>
          </p:cNvPr>
          <p:cNvSpPr/>
          <p:nvPr/>
        </p:nvSpPr>
        <p:spPr>
          <a:xfrm>
            <a:off x="3813568" y="3302349"/>
            <a:ext cx="950669" cy="1081669"/>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Gefaltete Ecke 19">
            <a:extLst>
              <a:ext uri="{FF2B5EF4-FFF2-40B4-BE49-F238E27FC236}">
                <a16:creationId xmlns:a16="http://schemas.microsoft.com/office/drawing/2014/main" xmlns="" id="{4E5D9865-391B-1245-8E07-DA4F7803C158}"/>
              </a:ext>
            </a:extLst>
          </p:cNvPr>
          <p:cNvSpPr/>
          <p:nvPr/>
        </p:nvSpPr>
        <p:spPr>
          <a:xfrm>
            <a:off x="4261358" y="3304899"/>
            <a:ext cx="950669" cy="1081669"/>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Gefaltete Ecke 20">
            <a:extLst>
              <a:ext uri="{FF2B5EF4-FFF2-40B4-BE49-F238E27FC236}">
                <a16:creationId xmlns:a16="http://schemas.microsoft.com/office/drawing/2014/main" xmlns="" id="{0921ACF1-25A3-0743-99D6-F4650644D97E}"/>
              </a:ext>
            </a:extLst>
          </p:cNvPr>
          <p:cNvSpPr/>
          <p:nvPr/>
        </p:nvSpPr>
        <p:spPr>
          <a:xfrm>
            <a:off x="4748130" y="3304899"/>
            <a:ext cx="950669" cy="1081669"/>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Gefaltete Ecke 21">
            <a:extLst>
              <a:ext uri="{FF2B5EF4-FFF2-40B4-BE49-F238E27FC236}">
                <a16:creationId xmlns:a16="http://schemas.microsoft.com/office/drawing/2014/main" xmlns="" id="{38DA7AF1-7DED-2B45-9B5F-9071F69CFB13}"/>
              </a:ext>
            </a:extLst>
          </p:cNvPr>
          <p:cNvSpPr/>
          <p:nvPr/>
        </p:nvSpPr>
        <p:spPr>
          <a:xfrm>
            <a:off x="5216215" y="3283434"/>
            <a:ext cx="950669" cy="1081669"/>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Gefaltete Ecke 22">
            <a:extLst>
              <a:ext uri="{FF2B5EF4-FFF2-40B4-BE49-F238E27FC236}">
                <a16:creationId xmlns:a16="http://schemas.microsoft.com/office/drawing/2014/main" xmlns="" id="{8A4D782E-4DC6-634B-9535-ABF57260E3C8}"/>
              </a:ext>
            </a:extLst>
          </p:cNvPr>
          <p:cNvSpPr/>
          <p:nvPr/>
        </p:nvSpPr>
        <p:spPr>
          <a:xfrm>
            <a:off x="5710778" y="3283434"/>
            <a:ext cx="950669" cy="1081669"/>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Gefaltete Ecke 23">
            <a:extLst>
              <a:ext uri="{FF2B5EF4-FFF2-40B4-BE49-F238E27FC236}">
                <a16:creationId xmlns:a16="http://schemas.microsoft.com/office/drawing/2014/main" xmlns="" id="{D0E79479-8F8E-B248-B58C-CFF6B87403F5}"/>
              </a:ext>
            </a:extLst>
          </p:cNvPr>
          <p:cNvSpPr/>
          <p:nvPr/>
        </p:nvSpPr>
        <p:spPr>
          <a:xfrm>
            <a:off x="6213618" y="3283434"/>
            <a:ext cx="950669" cy="1081669"/>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26" name="Gerade Verbindung mit Pfeil 25">
            <a:extLst>
              <a:ext uri="{FF2B5EF4-FFF2-40B4-BE49-F238E27FC236}">
                <a16:creationId xmlns:a16="http://schemas.microsoft.com/office/drawing/2014/main" xmlns="" id="{70309C17-F028-4448-8FE9-DEBD0529881F}"/>
              </a:ext>
            </a:extLst>
          </p:cNvPr>
          <p:cNvCxnSpPr>
            <a:cxnSpLocks/>
          </p:cNvCxnSpPr>
          <p:nvPr/>
        </p:nvCxnSpPr>
        <p:spPr>
          <a:xfrm>
            <a:off x="2267744" y="4670737"/>
            <a:ext cx="504056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Textfeld 32">
            <a:extLst>
              <a:ext uri="{FF2B5EF4-FFF2-40B4-BE49-F238E27FC236}">
                <a16:creationId xmlns:a16="http://schemas.microsoft.com/office/drawing/2014/main" xmlns="" id="{9D22E65A-AB89-444A-8A0B-3E1B2FF6AA79}"/>
              </a:ext>
            </a:extLst>
          </p:cNvPr>
          <p:cNvSpPr txBox="1"/>
          <p:nvPr/>
        </p:nvSpPr>
        <p:spPr>
          <a:xfrm>
            <a:off x="4042086" y="5088370"/>
            <a:ext cx="2223828" cy="400110"/>
          </a:xfrm>
          <a:prstGeom prst="rect">
            <a:avLst/>
          </a:prstGeom>
          <a:noFill/>
        </p:spPr>
        <p:txBody>
          <a:bodyPr wrap="square" rtlCol="0">
            <a:spAutoFit/>
          </a:bodyPr>
          <a:lstStyle/>
          <a:p>
            <a:r>
              <a:rPr lang="en-GB" sz="2000" b="0" dirty="0">
                <a:solidFill>
                  <a:schemeClr val="accent3"/>
                </a:solidFill>
              </a:rPr>
              <a:t>Quality, Cost</a:t>
            </a:r>
          </a:p>
        </p:txBody>
      </p:sp>
      <p:sp>
        <p:nvSpPr>
          <p:cNvPr id="29" name="Pfeil nach oben und unten 28">
            <a:extLst>
              <a:ext uri="{FF2B5EF4-FFF2-40B4-BE49-F238E27FC236}">
                <a16:creationId xmlns:a16="http://schemas.microsoft.com/office/drawing/2014/main" xmlns="" id="{46F41C85-0CBC-8747-8819-EEF138CB4027}"/>
              </a:ext>
            </a:extLst>
          </p:cNvPr>
          <p:cNvSpPr/>
          <p:nvPr/>
        </p:nvSpPr>
        <p:spPr>
          <a:xfrm>
            <a:off x="2550450" y="2698094"/>
            <a:ext cx="484632" cy="8177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Pfeil nach oben und unten 31">
            <a:extLst>
              <a:ext uri="{FF2B5EF4-FFF2-40B4-BE49-F238E27FC236}">
                <a16:creationId xmlns:a16="http://schemas.microsoft.com/office/drawing/2014/main" xmlns="" id="{1D731CB6-3442-4B46-B61F-F20907AA26B4}"/>
              </a:ext>
            </a:extLst>
          </p:cNvPr>
          <p:cNvSpPr/>
          <p:nvPr/>
        </p:nvSpPr>
        <p:spPr>
          <a:xfrm>
            <a:off x="3437398" y="2669520"/>
            <a:ext cx="484632" cy="8177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Pfeil nach oben und unten 33">
            <a:extLst>
              <a:ext uri="{FF2B5EF4-FFF2-40B4-BE49-F238E27FC236}">
                <a16:creationId xmlns:a16="http://schemas.microsoft.com/office/drawing/2014/main" xmlns="" id="{85A36A27-E92E-8F48-9CAF-B2CF34977B7D}"/>
              </a:ext>
            </a:extLst>
          </p:cNvPr>
          <p:cNvSpPr/>
          <p:nvPr/>
        </p:nvSpPr>
        <p:spPr>
          <a:xfrm>
            <a:off x="4427653" y="2672438"/>
            <a:ext cx="484632" cy="8177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Pfeil nach oben und unten 34">
            <a:extLst>
              <a:ext uri="{FF2B5EF4-FFF2-40B4-BE49-F238E27FC236}">
                <a16:creationId xmlns:a16="http://schemas.microsoft.com/office/drawing/2014/main" xmlns="" id="{E102E2E5-39D6-5F45-832E-805B8CBE26EC}"/>
              </a:ext>
            </a:extLst>
          </p:cNvPr>
          <p:cNvSpPr/>
          <p:nvPr/>
        </p:nvSpPr>
        <p:spPr>
          <a:xfrm>
            <a:off x="5451882" y="2674673"/>
            <a:ext cx="484632" cy="8177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feil nach oben und unten 35">
            <a:extLst>
              <a:ext uri="{FF2B5EF4-FFF2-40B4-BE49-F238E27FC236}">
                <a16:creationId xmlns:a16="http://schemas.microsoft.com/office/drawing/2014/main" xmlns="" id="{660D8B70-5F48-864E-A987-141A1E9F28EE}"/>
              </a:ext>
            </a:extLst>
          </p:cNvPr>
          <p:cNvSpPr/>
          <p:nvPr/>
        </p:nvSpPr>
        <p:spPr>
          <a:xfrm>
            <a:off x="6367091" y="2670034"/>
            <a:ext cx="484632" cy="8177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05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xmlns="" id="{8ADD6387-E0AE-BD48-8C11-DD13AA7DD551}"/>
              </a:ext>
            </a:extLst>
          </p:cNvPr>
          <p:cNvSpPr>
            <a:spLocks noGrp="1"/>
          </p:cNvSpPr>
          <p:nvPr>
            <p:ph type="ftr" sz="quarter" idx="11"/>
          </p:nvPr>
        </p:nvSpPr>
        <p:spPr/>
        <p:txBody>
          <a:bodyPr/>
          <a:lstStyle/>
          <a:p>
            <a:pPr>
              <a:defRPr/>
            </a:pPr>
            <a:r>
              <a:rPr lang="en-US"/>
              <a:t>Walter J. Radermacher</a:t>
            </a:r>
          </a:p>
        </p:txBody>
      </p:sp>
      <p:sp>
        <p:nvSpPr>
          <p:cNvPr id="4" name="Foliennummernplatzhalter 3">
            <a:extLst>
              <a:ext uri="{FF2B5EF4-FFF2-40B4-BE49-F238E27FC236}">
                <a16:creationId xmlns:a16="http://schemas.microsoft.com/office/drawing/2014/main" xmlns="" id="{53C38E54-ADA7-4A40-8AF1-9576CA44851A}"/>
              </a:ext>
            </a:extLst>
          </p:cNvPr>
          <p:cNvSpPr>
            <a:spLocks noGrp="1"/>
          </p:cNvSpPr>
          <p:nvPr>
            <p:ph type="sldNum" sz="quarter" idx="12"/>
          </p:nvPr>
        </p:nvSpPr>
        <p:spPr/>
        <p:txBody>
          <a:bodyPr/>
          <a:lstStyle/>
          <a:p>
            <a:pPr>
              <a:defRPr/>
            </a:pPr>
            <a:fld id="{E2F313E5-6C32-4CCC-A291-B01EDBC05B5D}" type="slidenum">
              <a:rPr lang="en-GB" smtClean="0"/>
              <a:pPr>
                <a:defRPr/>
              </a:pPr>
              <a:t>9</a:t>
            </a:fld>
            <a:endParaRPr lang="en-GB"/>
          </a:p>
        </p:txBody>
      </p:sp>
      <p:graphicFrame>
        <p:nvGraphicFramePr>
          <p:cNvPr id="5" name="Tabelle 4">
            <a:extLst>
              <a:ext uri="{FF2B5EF4-FFF2-40B4-BE49-F238E27FC236}">
                <a16:creationId xmlns:a16="http://schemas.microsoft.com/office/drawing/2014/main" xmlns="" id="{F99E93FC-DCA3-2749-819D-0625313E50BE}"/>
              </a:ext>
            </a:extLst>
          </p:cNvPr>
          <p:cNvGraphicFramePr>
            <a:graphicFrameLocks noGrp="1"/>
          </p:cNvGraphicFramePr>
          <p:nvPr>
            <p:extLst>
              <p:ext uri="{D42A27DB-BD31-4B8C-83A1-F6EECF244321}">
                <p14:modId xmlns:p14="http://schemas.microsoft.com/office/powerpoint/2010/main" val="4257859213"/>
              </p:ext>
            </p:extLst>
          </p:nvPr>
        </p:nvGraphicFramePr>
        <p:xfrm>
          <a:off x="683568" y="188640"/>
          <a:ext cx="7543800" cy="6129901"/>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xmlns="" val="3043125311"/>
                    </a:ext>
                  </a:extLst>
                </a:gridCol>
                <a:gridCol w="1508760">
                  <a:extLst>
                    <a:ext uri="{9D8B030D-6E8A-4147-A177-3AD203B41FA5}">
                      <a16:colId xmlns:a16="http://schemas.microsoft.com/office/drawing/2014/main" xmlns="" val="3135080840"/>
                    </a:ext>
                  </a:extLst>
                </a:gridCol>
                <a:gridCol w="1508760">
                  <a:extLst>
                    <a:ext uri="{9D8B030D-6E8A-4147-A177-3AD203B41FA5}">
                      <a16:colId xmlns:a16="http://schemas.microsoft.com/office/drawing/2014/main" xmlns="" val="2964898939"/>
                    </a:ext>
                  </a:extLst>
                </a:gridCol>
                <a:gridCol w="1508760">
                  <a:extLst>
                    <a:ext uri="{9D8B030D-6E8A-4147-A177-3AD203B41FA5}">
                      <a16:colId xmlns:a16="http://schemas.microsoft.com/office/drawing/2014/main" xmlns="" val="3676590345"/>
                    </a:ext>
                  </a:extLst>
                </a:gridCol>
                <a:gridCol w="1508760">
                  <a:extLst>
                    <a:ext uri="{9D8B030D-6E8A-4147-A177-3AD203B41FA5}">
                      <a16:colId xmlns:a16="http://schemas.microsoft.com/office/drawing/2014/main" xmlns="" val="1102755916"/>
                    </a:ext>
                  </a:extLst>
                </a:gridCol>
              </a:tblGrid>
              <a:tr h="552061">
                <a:tc>
                  <a:txBody>
                    <a:bodyPr/>
                    <a:lstStyle/>
                    <a:p>
                      <a:pPr algn="ctr"/>
                      <a:r>
                        <a:rPr lang="en-GB" noProof="0"/>
                        <a:t>Source</a:t>
                      </a:r>
                    </a:p>
                  </a:txBody>
                  <a:tcPr/>
                </a:tc>
                <a:tc>
                  <a:txBody>
                    <a:bodyPr/>
                    <a:lstStyle/>
                    <a:p>
                      <a:pPr algn="ctr"/>
                      <a:r>
                        <a:rPr lang="en-GB" noProof="0"/>
                        <a:t>Strenght</a:t>
                      </a:r>
                    </a:p>
                  </a:txBody>
                  <a:tcPr/>
                </a:tc>
                <a:tc>
                  <a:txBody>
                    <a:bodyPr/>
                    <a:lstStyle/>
                    <a:p>
                      <a:pPr algn="ctr"/>
                      <a:r>
                        <a:rPr lang="en-GB" noProof="0"/>
                        <a:t>Weakness</a:t>
                      </a:r>
                    </a:p>
                  </a:txBody>
                  <a:tcPr/>
                </a:tc>
                <a:tc>
                  <a:txBody>
                    <a:bodyPr/>
                    <a:lstStyle/>
                    <a:p>
                      <a:pPr algn="ctr"/>
                      <a:r>
                        <a:rPr lang="en-GB" noProof="0"/>
                        <a:t>Opportunity</a:t>
                      </a:r>
                    </a:p>
                  </a:txBody>
                  <a:tcPr/>
                </a:tc>
                <a:tc>
                  <a:txBody>
                    <a:bodyPr/>
                    <a:lstStyle/>
                    <a:p>
                      <a:pPr algn="ctr"/>
                      <a:r>
                        <a:rPr lang="en-GB" noProof="0"/>
                        <a:t>Threat</a:t>
                      </a:r>
                    </a:p>
                  </a:txBody>
                  <a:tcPr/>
                </a:tc>
                <a:extLst>
                  <a:ext uri="{0D108BD9-81ED-4DB2-BD59-A6C34878D82A}">
                    <a16:rowId xmlns:a16="http://schemas.microsoft.com/office/drawing/2014/main" xmlns="" val="2199752298"/>
                  </a:ext>
                </a:extLst>
              </a:tr>
              <a:tr h="552061">
                <a:tc>
                  <a:txBody>
                    <a:bodyPr/>
                    <a:lstStyle/>
                    <a:p>
                      <a:r>
                        <a:rPr lang="en-GB" noProof="0" dirty="0"/>
                        <a:t>Survey</a:t>
                      </a:r>
                    </a:p>
                  </a:txBody>
                  <a:tcPr/>
                </a:tc>
                <a:tc>
                  <a:txBody>
                    <a:bodyPr/>
                    <a:lstStyle/>
                    <a:p>
                      <a:r>
                        <a:rPr lang="en-GB" noProof="0" dirty="0"/>
                        <a:t>Control, scientific design, neutrality, micro data</a:t>
                      </a:r>
                    </a:p>
                  </a:txBody>
                  <a:tcPr/>
                </a:tc>
                <a:tc>
                  <a:txBody>
                    <a:bodyPr/>
                    <a:lstStyle/>
                    <a:p>
                      <a:r>
                        <a:rPr lang="en-GB" noProof="0" dirty="0"/>
                        <a:t>Partial, costly, time-consuming,</a:t>
                      </a:r>
                    </a:p>
                    <a:p>
                      <a:r>
                        <a:rPr lang="en-GB" noProof="0" dirty="0"/>
                        <a:t>response burden</a:t>
                      </a:r>
                    </a:p>
                  </a:txBody>
                  <a:tcPr/>
                </a:tc>
                <a:tc>
                  <a:txBody>
                    <a:bodyPr/>
                    <a:lstStyle/>
                    <a:p>
                      <a:r>
                        <a:rPr lang="en-GB" noProof="0" dirty="0"/>
                        <a:t>Focussed surveys, quality assurance,</a:t>
                      </a:r>
                    </a:p>
                    <a:p>
                      <a:r>
                        <a:rPr lang="en-GB" noProof="0" dirty="0"/>
                        <a:t>small area estimation</a:t>
                      </a:r>
                    </a:p>
                  </a:txBody>
                  <a:tcPr/>
                </a:tc>
                <a:tc>
                  <a:txBody>
                    <a:bodyPr/>
                    <a:lstStyle/>
                    <a:p>
                      <a:r>
                        <a:rPr lang="en-GB" noProof="0" dirty="0"/>
                        <a:t>Pressure from all sides, concerning costs, time and burden</a:t>
                      </a:r>
                    </a:p>
                  </a:txBody>
                  <a:tcPr/>
                </a:tc>
                <a:extLst>
                  <a:ext uri="{0D108BD9-81ED-4DB2-BD59-A6C34878D82A}">
                    <a16:rowId xmlns:a16="http://schemas.microsoft.com/office/drawing/2014/main" xmlns="" val="1017036490"/>
                  </a:ext>
                </a:extLst>
              </a:tr>
              <a:tr h="552061">
                <a:tc>
                  <a:txBody>
                    <a:bodyPr/>
                    <a:lstStyle/>
                    <a:p>
                      <a:r>
                        <a:rPr lang="en-GB" noProof="0" dirty="0"/>
                        <a:t>Admin/</a:t>
                      </a:r>
                    </a:p>
                    <a:p>
                      <a:r>
                        <a:rPr lang="en-GB" noProof="0" dirty="0"/>
                        <a:t>Register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err="1"/>
                        <a:t>Availablilty</a:t>
                      </a:r>
                      <a:r>
                        <a:rPr lang="en-GB" noProof="0" dirty="0"/>
                        <a:t>, low costs, broad coverage</a:t>
                      </a:r>
                    </a:p>
                  </a:txBody>
                  <a:tcPr/>
                </a:tc>
                <a:tc>
                  <a:txBody>
                    <a:bodyPr/>
                    <a:lstStyle/>
                    <a:p>
                      <a:r>
                        <a:rPr lang="en-GB" noProof="0" dirty="0"/>
                        <a:t>Dominance by admin owner, comparability, </a:t>
                      </a:r>
                    </a:p>
                  </a:txBody>
                  <a:tcPr/>
                </a:tc>
                <a:tc>
                  <a:txBody>
                    <a:bodyPr/>
                    <a:lstStyle/>
                    <a:p>
                      <a:r>
                        <a:rPr lang="en-GB" noProof="0" dirty="0"/>
                        <a:t>First pillar in </a:t>
                      </a:r>
                      <a:r>
                        <a:rPr lang="en-GB" noProof="0" dirty="0" err="1"/>
                        <a:t>msmm</a:t>
                      </a:r>
                      <a:r>
                        <a:rPr lang="en-GB" noProof="0" dirty="0"/>
                        <a:t> design</a:t>
                      </a:r>
                    </a:p>
                  </a:txBody>
                  <a:tcPr/>
                </a:tc>
                <a:tc>
                  <a:txBody>
                    <a:bodyPr/>
                    <a:lstStyle/>
                    <a:p>
                      <a:r>
                        <a:rPr lang="en-GB" noProof="0" dirty="0"/>
                        <a:t>Too dominant undermining statistics’ role  + quality</a:t>
                      </a:r>
                    </a:p>
                  </a:txBody>
                  <a:tcPr/>
                </a:tc>
                <a:extLst>
                  <a:ext uri="{0D108BD9-81ED-4DB2-BD59-A6C34878D82A}">
                    <a16:rowId xmlns:a16="http://schemas.microsoft.com/office/drawing/2014/main" xmlns="" val="3506683429"/>
                  </a:ext>
                </a:extLst>
              </a:tr>
              <a:tr h="552061">
                <a:tc>
                  <a:txBody>
                    <a:bodyPr/>
                    <a:lstStyle/>
                    <a:p>
                      <a:r>
                        <a:rPr lang="en-GB" noProof="0" dirty="0"/>
                        <a:t>Geo / Big Data</a:t>
                      </a:r>
                    </a:p>
                  </a:txBody>
                  <a:tcPr/>
                </a:tc>
                <a:tc>
                  <a:txBody>
                    <a:bodyPr/>
                    <a:lstStyle/>
                    <a:p>
                      <a:r>
                        <a:rPr lang="en-GB" noProof="0" dirty="0"/>
                        <a:t>Availability, timeliness</a:t>
                      </a:r>
                    </a:p>
                  </a:txBody>
                  <a:tcPr/>
                </a:tc>
                <a:tc>
                  <a:txBody>
                    <a:bodyPr/>
                    <a:lstStyle/>
                    <a:p>
                      <a:r>
                        <a:rPr lang="en-GB" noProof="0" dirty="0"/>
                        <a:t>Dominance by others, private owners, costs, privacy</a:t>
                      </a:r>
                    </a:p>
                  </a:txBody>
                  <a:tcPr/>
                </a:tc>
                <a:tc>
                  <a:txBody>
                    <a:bodyPr/>
                    <a:lstStyle/>
                    <a:p>
                      <a:r>
                        <a:rPr lang="en-GB" noProof="0" dirty="0"/>
                        <a:t>Growing importance for selected areas</a:t>
                      </a:r>
                    </a:p>
                  </a:txBody>
                  <a:tcPr/>
                </a:tc>
                <a:tc>
                  <a:txBody>
                    <a:bodyPr/>
                    <a:lstStyle/>
                    <a:p>
                      <a:r>
                        <a:rPr lang="en-GB" noProof="0" dirty="0"/>
                        <a:t>Data ≠ Info not understood by politicians</a:t>
                      </a:r>
                    </a:p>
                  </a:txBody>
                  <a:tcPr/>
                </a:tc>
                <a:extLst>
                  <a:ext uri="{0D108BD9-81ED-4DB2-BD59-A6C34878D82A}">
                    <a16:rowId xmlns:a16="http://schemas.microsoft.com/office/drawing/2014/main" xmlns="" val="879933178"/>
                  </a:ext>
                </a:extLst>
              </a:tr>
              <a:tr h="552061">
                <a:tc>
                  <a:txBody>
                    <a:bodyPr/>
                    <a:lstStyle/>
                    <a:p>
                      <a:r>
                        <a:rPr lang="en-GB" noProof="0" dirty="0"/>
                        <a:t>Accounting</a:t>
                      </a:r>
                    </a:p>
                  </a:txBody>
                  <a:tcPr/>
                </a:tc>
                <a:tc>
                  <a:txBody>
                    <a:bodyPr/>
                    <a:lstStyle/>
                    <a:p>
                      <a:r>
                        <a:rPr lang="en-GB" noProof="0" dirty="0"/>
                        <a:t>Macro, full coverage, consistency</a:t>
                      </a:r>
                    </a:p>
                  </a:txBody>
                  <a:tcPr/>
                </a:tc>
                <a:tc>
                  <a:txBody>
                    <a:bodyPr/>
                    <a:lstStyle/>
                    <a:p>
                      <a:r>
                        <a:rPr lang="en-GB" noProof="0" dirty="0"/>
                        <a:t>Quality in details and breakdowns</a:t>
                      </a:r>
                    </a:p>
                  </a:txBody>
                  <a:tcPr/>
                </a:tc>
                <a:tc>
                  <a:txBody>
                    <a:bodyPr/>
                    <a:lstStyle/>
                    <a:p>
                      <a:r>
                        <a:rPr lang="en-GB" noProof="0" dirty="0"/>
                        <a:t>Framing the programme, complex indicators</a:t>
                      </a:r>
                    </a:p>
                  </a:txBody>
                  <a:tcPr/>
                </a:tc>
                <a:tc>
                  <a:txBody>
                    <a:bodyPr/>
                    <a:lstStyle/>
                    <a:p>
                      <a:r>
                        <a:rPr lang="en-GB" noProof="0" dirty="0"/>
                        <a:t>Too complex, communication of indicators</a:t>
                      </a:r>
                    </a:p>
                  </a:txBody>
                  <a:tcPr/>
                </a:tc>
                <a:extLst>
                  <a:ext uri="{0D108BD9-81ED-4DB2-BD59-A6C34878D82A}">
                    <a16:rowId xmlns:a16="http://schemas.microsoft.com/office/drawing/2014/main" xmlns="" val="931907934"/>
                  </a:ext>
                </a:extLst>
              </a:tr>
            </a:tbl>
          </a:graphicData>
        </a:graphic>
      </p:graphicFrame>
    </p:spTree>
    <p:extLst>
      <p:ext uri="{BB962C8B-B14F-4D97-AF65-F5344CB8AC3E}">
        <p14:creationId xmlns:p14="http://schemas.microsoft.com/office/powerpoint/2010/main" val="3911131074"/>
      </p:ext>
    </p:extLst>
  </p:cSld>
  <p:clrMapOvr>
    <a:masterClrMapping/>
  </p:clrMapOvr>
</p:sld>
</file>

<file path=ppt/theme/theme1.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Präsentation1" id="{8C9F3D70-9609-2948-BE21-E67E67C3C57D}" vid="{F5E1FDC8-684F-D043-B48B-3FE75F19276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WJR power point template</Template>
  <TotalTime>1</TotalTime>
  <Words>624</Words>
  <Application>Microsoft Office PowerPoint</Application>
  <PresentationFormat>On-screen Show (4:3)</PresentationFormat>
  <Paragraphs>122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Rückblick</vt:lpstr>
      <vt:lpstr>Quality of Multisource Statistics</vt:lpstr>
      <vt:lpstr>STS07: Multisource Statistics</vt:lpstr>
      <vt:lpstr>Real life questions concerning statistical quality</vt:lpstr>
      <vt:lpstr>Knowledge generation and statistical production </vt:lpstr>
      <vt:lpstr>Quality management</vt:lpstr>
      <vt:lpstr>Quality criteria for European statistics: Code of Practice</vt:lpstr>
      <vt:lpstr>Statistical programme, classic</vt:lpstr>
      <vt:lpstr>Statistical programme, msmm</vt:lpstr>
      <vt:lpstr>PowerPoint Presentation</vt:lpstr>
      <vt:lpstr>GSBPM Generic Statistical Business Process Model</vt:lpstr>
      <vt:lpstr>GSBPM</vt:lpstr>
      <vt:lpstr>What could the future bring?</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Walter J. Radermacher</dc:creator>
  <cp:keywords>NTTS 2019 STS07</cp:keywords>
  <cp:lastModifiedBy>MÉSZÁROS Mátyás (ESTAT)</cp:lastModifiedBy>
  <cp:revision>135</cp:revision>
  <cp:lastPrinted>2017-11-19T10:03:44Z</cp:lastPrinted>
  <dcterms:created xsi:type="dcterms:W3CDTF">2017-06-16T14:27:09Z</dcterms:created>
  <dcterms:modified xsi:type="dcterms:W3CDTF">2019-03-07T07:36:12Z</dcterms:modified>
</cp:coreProperties>
</file>