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34" r:id="rId2"/>
    <p:sldId id="412" r:id="rId3"/>
    <p:sldId id="372" r:id="rId4"/>
    <p:sldId id="423" r:id="rId5"/>
    <p:sldId id="424" r:id="rId6"/>
    <p:sldId id="422" r:id="rId7"/>
    <p:sldId id="435" r:id="rId8"/>
    <p:sldId id="437" r:id="rId9"/>
    <p:sldId id="432" r:id="rId10"/>
    <p:sldId id="430" r:id="rId11"/>
    <p:sldId id="410" r:id="rId12"/>
    <p:sldId id="420" r:id="rId13"/>
    <p:sldId id="421" r:id="rId14"/>
    <p:sldId id="413" r:id="rId15"/>
    <p:sldId id="415" r:id="rId16"/>
    <p:sldId id="416" r:id="rId17"/>
    <p:sldId id="417" r:id="rId18"/>
    <p:sldId id="414" r:id="rId19"/>
    <p:sldId id="436" r:id="rId20"/>
    <p:sldId id="438" r:id="rId21"/>
    <p:sldId id="439" r:id="rId22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6CF"/>
    <a:srgbClr val="EB8015"/>
    <a:srgbClr val="99CCFF"/>
    <a:srgbClr val="FFD624"/>
    <a:srgbClr val="BDDEFF"/>
    <a:srgbClr val="0F5494"/>
    <a:srgbClr val="006C31"/>
    <a:srgbClr val="3E6FD2"/>
    <a:srgbClr val="2D5EC1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4737" y="1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4737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4684CB09-DB7B-4F85-A5F4-83F4CA9CA8C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9728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7" y="1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8" y="4680945"/>
            <a:ext cx="5375267" cy="443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7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B8005B95-4EDA-472A-AF50-71455A93AC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18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05B95-4EDA-472A-AF50-71455A93ACE0}" type="slidenum">
              <a:rPr lang="en-GB" altLang="en-US" smtClean="0"/>
              <a:pPr/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46304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05B95-4EDA-472A-AF50-71455A93ACE0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500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E526D114-DC7F-45A2-A6B9-83F0CC9489C4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36802-5997-4755-82E4-554284A5CA8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64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80CA9D-D6EA-45DE-9DEC-10C34DD8F7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4307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545388" cy="533400"/>
          </a:xfrm>
        </p:spPr>
        <p:txBody>
          <a:bodyPr/>
          <a:lstStyle>
            <a:lvl1pPr>
              <a:defRPr sz="3200" b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ESTAT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611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/>
          <p:nvPr/>
        </p:nvSpPr>
        <p:spPr>
          <a:xfrm rot="10800000" flipH="1">
            <a:off x="0" y="1550800"/>
            <a:ext cx="9144000" cy="5307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68" name="Google Shape;68;p11"/>
          <p:cNvSpPr/>
          <p:nvPr/>
        </p:nvSpPr>
        <p:spPr>
          <a:xfrm flipH="1">
            <a:off x="4526628" y="761799"/>
            <a:ext cx="4617373" cy="78733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69" name="Google Shape;69;p11"/>
          <p:cNvSpPr/>
          <p:nvPr/>
        </p:nvSpPr>
        <p:spPr>
          <a:xfrm rot="10800000">
            <a:off x="4526628" y="1549510"/>
            <a:ext cx="4617373" cy="761461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8556791" y="6333135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73" name="Google Shape;73;p11"/>
          <p:cNvSpPr txBox="1"/>
          <p:nvPr/>
        </p:nvSpPr>
        <p:spPr>
          <a:xfrm>
            <a:off x="237750" y="6441667"/>
            <a:ext cx="4070100" cy="3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i="1"/>
              <a:t>Knowledge Graph - Introduction, Use Cases</a:t>
            </a:r>
            <a:endParaRPr sz="1100" i="1"/>
          </a:p>
        </p:txBody>
      </p:sp>
      <p:pic>
        <p:nvPicPr>
          <p:cNvPr id="74" name="Google Shape;74;p11" descr="AKSW_Logo_rgb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01650" y="365475"/>
            <a:ext cx="827888" cy="48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1" descr="logo.jpg"/>
          <p:cNvPicPr preferRelativeResize="0"/>
          <p:nvPr/>
        </p:nvPicPr>
        <p:blipFill rotWithShape="1">
          <a:blip r:embed="rId3">
            <a:alphaModFix/>
          </a:blip>
          <a:srcRect t="7558" r="1283" b="10728"/>
          <a:stretch/>
        </p:blipFill>
        <p:spPr>
          <a:xfrm>
            <a:off x="7394076" y="82625"/>
            <a:ext cx="1711425" cy="224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1" descr="500px-DBpediaLogo.svg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20980" y="827375"/>
            <a:ext cx="798886" cy="656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260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B48B0-3CED-4977-89FA-FF0719A309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483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0D885-7C8D-45A8-A331-9DB3059B255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832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CD156-E4F0-4696-BE4F-D69DD23691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360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64943-C6AF-49E3-BFED-4436BB6ACC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220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98C8A-166C-42D7-84C9-0816E7E5F2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180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3B759-61CA-40B3-98F7-57DB0B6A6F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642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6BC78-E0F1-49EA-A267-C5EB7B83F2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437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EAAB2-2330-4953-A650-A24051F80D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71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B0FA006-3075-4DFF-9A7C-292FCF25BE39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hellmann@informatik.uni-leipzig.de" TargetMode="External"/><Relationship Id="rId2" Type="http://schemas.openxmlformats.org/officeDocument/2006/relationships/hyperlink" Target="https://wiki.dbpedi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databus.dbpedia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882452" y="2007592"/>
            <a:ext cx="7632700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58775" indent="0" algn="l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algn="ctr">
              <a:lnSpc>
                <a:spcPct val="90000"/>
              </a:lnSpc>
            </a:pPr>
            <a:r>
              <a:rPr lang="en-GB" sz="3200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Open data sources for retrieving information on multinational enterprise groups</a:t>
            </a:r>
            <a:endParaRPr lang="en-GB" sz="3200" dirty="0">
              <a:solidFill>
                <a:srgbClr val="FFC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55576" y="4299049"/>
            <a:ext cx="8208962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175" algn="l" rtl="0" eaLnBrk="1" fontAlgn="base" hangingPunct="1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lvl="1" algn="ctr">
              <a:lnSpc>
                <a:spcPct val="90000"/>
              </a:lnSpc>
              <a:spcBef>
                <a:spcPct val="20000"/>
              </a:spcBef>
            </a:pPr>
            <a:r>
              <a:rPr lang="en-GB" sz="2000" b="0" dirty="0" smtClean="0">
                <a:solidFill>
                  <a:schemeClr val="bg1"/>
                </a:solidFill>
              </a:rPr>
              <a:t>Conference on New Technologies for official Statistics</a:t>
            </a:r>
          </a:p>
          <a:p>
            <a:pPr marL="0" lvl="1" algn="ctr"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 smtClean="0">
                <a:solidFill>
                  <a:schemeClr val="bg1"/>
                </a:solidFill>
              </a:rPr>
              <a:t>Brussels, 12-14 March 2019</a:t>
            </a:r>
            <a:endParaRPr lang="en-GB" sz="20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262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331829"/>
            <a:ext cx="8229600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>
                <a:solidFill>
                  <a:srgbClr val="E36406"/>
                </a:solidFill>
                <a:latin typeface="Verdana"/>
                <a:ea typeface="Verdana"/>
                <a:cs typeface="Verdana"/>
              </a:rPr>
              <a:t>Wikipedia Knowledge Extraction </a:t>
            </a:r>
            <a:endParaRPr lang="en-GB" sz="3200" kern="1200">
              <a:solidFill>
                <a:srgbClr val="E36406"/>
              </a:solidFill>
              <a:ea typeface="Verdana"/>
              <a:cs typeface="Verdana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04243"/>
            <a:ext cx="8225559" cy="3889053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/>
              <a:t>project that </a:t>
            </a:r>
            <a:r>
              <a:rPr lang="en-GB" sz="2400"/>
              <a:t>extracts structured data</a:t>
            </a:r>
            <a:r>
              <a:rPr lang="en-GB" sz="2400" b="0"/>
              <a:t> from Wikipedia (</a:t>
            </a:r>
            <a:r>
              <a:rPr lang="en-GB" sz="2400" b="0" err="1"/>
              <a:t>infoboxes</a:t>
            </a:r>
            <a:r>
              <a:rPr lang="en-GB" sz="2400" b="0"/>
              <a:t>) in order to make it </a:t>
            </a:r>
            <a:r>
              <a:rPr lang="en-GB" sz="2400"/>
              <a:t>publicly available </a:t>
            </a:r>
            <a:endParaRPr lang="en-GB" sz="2400">
              <a:ea typeface="Verdana"/>
              <a:cs typeface="Verdana"/>
            </a:endParaRPr>
          </a:p>
          <a:p>
            <a:pPr lvl="2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de-DE" sz="2200"/>
              <a:t>Execute </a:t>
            </a:r>
            <a:r>
              <a:rPr lang="en-GB" sz="2200"/>
              <a:t>sophisticated queries against Wikipedia data </a:t>
            </a:r>
            <a:endParaRPr lang="en-US"/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2200"/>
              <a:t>Link different datasets to Wikipedia data</a:t>
            </a:r>
            <a:endParaRPr lang="en-GB" sz="2200">
              <a:ea typeface="Verdana"/>
              <a:cs typeface="Verdan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10</a:t>
            </a:fld>
            <a:endParaRPr lang="en-GB" altLang="en-US"/>
          </a:p>
        </p:txBody>
      </p:sp>
      <p:pic>
        <p:nvPicPr>
          <p:cNvPr id="2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3F5CEBD7-D254-48B7-BA18-1577E0AD6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157" y="5629727"/>
            <a:ext cx="1390650" cy="857250"/>
          </a:xfrm>
          <a:prstGeom prst="rect">
            <a:avLst/>
          </a:prstGeom>
        </p:spPr>
      </p:pic>
      <p:pic>
        <p:nvPicPr>
          <p:cNvPr id="5" name="Google Shape;134;p19" descr="siemens_dbp.png">
            <a:extLst>
              <a:ext uri="{FF2B5EF4-FFF2-40B4-BE49-F238E27FC236}">
                <a16:creationId xmlns:a16="http://schemas.microsoft.com/office/drawing/2014/main" id="{07192334-C945-4B1E-BDD6-5E0D7C1A973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-1901" t="1955" r="253" b="11579"/>
          <a:stretch/>
        </p:blipFill>
        <p:spPr>
          <a:xfrm>
            <a:off x="4321760" y="2044826"/>
            <a:ext cx="6426341" cy="4611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36;p19" descr="siemens_wiki.png">
            <a:extLst>
              <a:ext uri="{FF2B5EF4-FFF2-40B4-BE49-F238E27FC236}">
                <a16:creationId xmlns:a16="http://schemas.microsoft.com/office/drawing/2014/main" id="{DF2C5E0A-C653-4A86-808E-730718F4B7D4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178725" y="2019313"/>
            <a:ext cx="6371614" cy="470909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37;p19">
            <a:extLst>
              <a:ext uri="{FF2B5EF4-FFF2-40B4-BE49-F238E27FC236}">
                <a16:creationId xmlns:a16="http://schemas.microsoft.com/office/drawing/2014/main" id="{6BA4A205-F2D1-41E8-944A-FE1A0DB85678}"/>
              </a:ext>
            </a:extLst>
          </p:cNvPr>
          <p:cNvSpPr/>
          <p:nvPr/>
        </p:nvSpPr>
        <p:spPr>
          <a:xfrm>
            <a:off x="2760397" y="5888679"/>
            <a:ext cx="2176294" cy="163263"/>
          </a:xfrm>
          <a:prstGeom prst="rect">
            <a:avLst/>
          </a:prstGeom>
          <a:noFill/>
          <a:ln w="28575" cap="flat" cmpd="sng">
            <a:solidFill>
              <a:srgbClr val="AF0F5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1" name="Google Shape;138;p19">
            <a:extLst>
              <a:ext uri="{FF2B5EF4-FFF2-40B4-BE49-F238E27FC236}">
                <a16:creationId xmlns:a16="http://schemas.microsoft.com/office/drawing/2014/main" id="{C5253225-9F86-429F-89B9-DA6AC91F04FE}"/>
              </a:ext>
            </a:extLst>
          </p:cNvPr>
          <p:cNvSpPr/>
          <p:nvPr/>
        </p:nvSpPr>
        <p:spPr>
          <a:xfrm>
            <a:off x="2758892" y="5287233"/>
            <a:ext cx="2176294" cy="289689"/>
          </a:xfrm>
          <a:prstGeom prst="rect">
            <a:avLst/>
          </a:prstGeom>
          <a:noFill/>
          <a:ln w="28575" cap="flat" cmpd="sng">
            <a:solidFill>
              <a:srgbClr val="AF0F5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3" name="Google Shape;139;p19">
            <a:extLst>
              <a:ext uri="{FF2B5EF4-FFF2-40B4-BE49-F238E27FC236}">
                <a16:creationId xmlns:a16="http://schemas.microsoft.com/office/drawing/2014/main" id="{78786B7E-2D17-4790-9980-070230198437}"/>
              </a:ext>
            </a:extLst>
          </p:cNvPr>
          <p:cNvSpPr/>
          <p:nvPr/>
        </p:nvSpPr>
        <p:spPr>
          <a:xfrm>
            <a:off x="7221742" y="4855908"/>
            <a:ext cx="1721732" cy="356968"/>
          </a:xfrm>
          <a:prstGeom prst="rect">
            <a:avLst/>
          </a:prstGeom>
          <a:noFill/>
          <a:ln w="28575" cap="flat" cmpd="sng">
            <a:solidFill>
              <a:srgbClr val="AF0F5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5" name="Google Shape;140;p19">
            <a:extLst>
              <a:ext uri="{FF2B5EF4-FFF2-40B4-BE49-F238E27FC236}">
                <a16:creationId xmlns:a16="http://schemas.microsoft.com/office/drawing/2014/main" id="{7227816E-A0BF-42F0-BF20-DDBB81804EF0}"/>
              </a:ext>
            </a:extLst>
          </p:cNvPr>
          <p:cNvSpPr/>
          <p:nvPr/>
        </p:nvSpPr>
        <p:spPr>
          <a:xfrm>
            <a:off x="7224464" y="6425874"/>
            <a:ext cx="1728947" cy="211389"/>
          </a:xfrm>
          <a:prstGeom prst="rect">
            <a:avLst/>
          </a:prstGeom>
          <a:noFill/>
          <a:ln w="28575" cap="flat" cmpd="sng">
            <a:solidFill>
              <a:srgbClr val="AF0F5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cxnSp>
        <p:nvCxnSpPr>
          <p:cNvPr id="17" name="Google Shape;141;p19">
            <a:extLst>
              <a:ext uri="{FF2B5EF4-FFF2-40B4-BE49-F238E27FC236}">
                <a16:creationId xmlns:a16="http://schemas.microsoft.com/office/drawing/2014/main" id="{3D58BD36-625B-4F7B-8B41-4A7287E9CCE3}"/>
              </a:ext>
            </a:extLst>
          </p:cNvPr>
          <p:cNvCxnSpPr/>
          <p:nvPr/>
        </p:nvCxnSpPr>
        <p:spPr>
          <a:xfrm flipV="1">
            <a:off x="4935185" y="5050509"/>
            <a:ext cx="2286506" cy="337453"/>
          </a:xfrm>
          <a:prstGeom prst="curvedConnector3">
            <a:avLst>
              <a:gd name="adj1" fmla="val 50001"/>
            </a:avLst>
          </a:prstGeom>
          <a:noFill/>
          <a:ln w="28575" cap="flat" cmpd="sng">
            <a:solidFill>
              <a:srgbClr val="AF0F5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" name="Google Shape;142;p19">
            <a:extLst>
              <a:ext uri="{FF2B5EF4-FFF2-40B4-BE49-F238E27FC236}">
                <a16:creationId xmlns:a16="http://schemas.microsoft.com/office/drawing/2014/main" id="{00336DC3-24D9-484F-9903-521995F18D26}"/>
              </a:ext>
            </a:extLst>
          </p:cNvPr>
          <p:cNvCxnSpPr/>
          <p:nvPr/>
        </p:nvCxnSpPr>
        <p:spPr>
          <a:xfrm>
            <a:off x="4936692" y="5974321"/>
            <a:ext cx="2255764" cy="497115"/>
          </a:xfrm>
          <a:prstGeom prst="curvedConnector3">
            <a:avLst>
              <a:gd name="adj1" fmla="val 86611"/>
            </a:avLst>
          </a:prstGeom>
          <a:noFill/>
          <a:ln w="28575" cap="flat" cmpd="sng">
            <a:solidFill>
              <a:srgbClr val="AF0F5B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1659796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>
                <a:solidFill>
                  <a:srgbClr val="E36406"/>
                </a:solidFill>
                <a:ea typeface="+mn-ea"/>
                <a:cs typeface="Arial" charset="0"/>
              </a:rPr>
              <a:t>Feasibility study 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04243"/>
            <a:ext cx="8435280" cy="3889053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/>
              <a:t>The project goal was to create an </a:t>
            </a:r>
            <a:r>
              <a:rPr lang="en-GB" sz="2400" dirty="0"/>
              <a:t>interface</a:t>
            </a:r>
            <a:r>
              <a:rPr lang="en-GB" sz="2400" b="0" dirty="0"/>
              <a:t> that handles a list of groups names and </a:t>
            </a:r>
            <a:r>
              <a:rPr lang="en-GB" sz="2400" dirty="0"/>
              <a:t>returns a list of results with information</a:t>
            </a:r>
            <a:r>
              <a:rPr lang="en-GB" sz="2400" b="0" dirty="0"/>
              <a:t> on aggregate numbers for those groups. </a:t>
            </a:r>
          </a:p>
          <a:p>
            <a:pPr marL="457200" lvl="1" indent="0">
              <a:lnSpc>
                <a:spcPct val="90000"/>
              </a:lnSpc>
              <a:buClrTx/>
              <a:buNone/>
            </a:pPr>
            <a:endParaRPr lang="en-GB" sz="2400" b="0" dirty="0"/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i="0" dirty="0"/>
              <a:t>The contractor, </a:t>
            </a:r>
            <a:r>
              <a:rPr lang="en-GB" sz="2400" i="0" dirty="0"/>
              <a:t>Leipzig University</a:t>
            </a:r>
            <a:r>
              <a:rPr lang="en-GB" sz="2400" b="0" dirty="0"/>
              <a:t>, </a:t>
            </a:r>
            <a:r>
              <a:rPr lang="en-GB" sz="2400" b="0" i="0" dirty="0"/>
              <a:t>was provided with a </a:t>
            </a:r>
            <a:r>
              <a:rPr lang="en-GB" sz="2400" i="0" dirty="0"/>
              <a:t>population of 73 group names </a:t>
            </a:r>
            <a:r>
              <a:rPr lang="en-GB" sz="2400" b="0" i="0" dirty="0"/>
              <a:t>in order to </a:t>
            </a:r>
            <a:r>
              <a:rPr lang="en-GB" sz="2400" i="0" dirty="0"/>
              <a:t>design an interface </a:t>
            </a:r>
            <a:r>
              <a:rPr lang="en-GB" sz="2400" b="0" i="0" dirty="0"/>
              <a:t>that fetches search results from </a:t>
            </a:r>
            <a:r>
              <a:rPr lang="en-GB" sz="2400" b="0" i="0" dirty="0" err="1"/>
              <a:t>DBpedia</a:t>
            </a:r>
            <a:r>
              <a:rPr lang="en-GB" sz="2400" b="0" i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953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>
                <a:solidFill>
                  <a:srgbClr val="E36406"/>
                </a:solidFill>
                <a:ea typeface="+mn-ea"/>
                <a:cs typeface="Arial" charset="0"/>
              </a:rPr>
              <a:t>Proof of Concept Results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04243"/>
            <a:ext cx="8435280" cy="3889053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ClrTx/>
              <a:buNone/>
            </a:pPr>
            <a:r>
              <a:rPr lang="en-GB" sz="2400" b="0"/>
              <a:t>This Proof of Concept focused on validating the following indicators: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/>
              <a:t>Coverage</a:t>
            </a:r>
            <a:r>
              <a:rPr lang="en-GB" sz="2400" b="0"/>
              <a:t> – number of successful matched enterprise group names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/>
              <a:t>Completeness</a:t>
            </a:r>
            <a:r>
              <a:rPr lang="en-GB" sz="2400" b="0"/>
              <a:t> – number of received values for the different attributes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/>
              <a:t>Accuracy</a:t>
            </a:r>
            <a:r>
              <a:rPr lang="en-GB" sz="2400" b="0"/>
              <a:t> – quality of the returned values when compared to annual report data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/>
              <a:t>Timelines</a:t>
            </a:r>
            <a:r>
              <a:rPr lang="en-GB" sz="2400" b="0"/>
              <a:t> – availability of data for certain reference period based on EGR cycle</a:t>
            </a:r>
            <a:endParaRPr lang="en-GB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4331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de-DE" sz="3200" kern="1200">
                <a:solidFill>
                  <a:srgbClr val="E36406"/>
                </a:solidFill>
                <a:ea typeface="+mn-ea"/>
                <a:cs typeface="Arial" charset="0"/>
              </a:rPr>
              <a:t>C</a:t>
            </a:r>
            <a:r>
              <a:rPr lang="en-GB" sz="3200" kern="1200">
                <a:solidFill>
                  <a:srgbClr val="E36406"/>
                </a:solidFill>
                <a:ea typeface="+mn-ea"/>
                <a:cs typeface="Arial" charset="0"/>
              </a:rPr>
              <a:t>overage 2016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76872"/>
            <a:ext cx="8435280" cy="3889053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/>
              <a:t>The searches carried out during the testing phase proved that </a:t>
            </a:r>
            <a:r>
              <a:rPr lang="en-GB" sz="2400"/>
              <a:t>70 of 73 groups</a:t>
            </a:r>
            <a:r>
              <a:rPr lang="en-GB" sz="2400" b="0"/>
              <a:t> </a:t>
            </a:r>
            <a:r>
              <a:rPr lang="en-GB" sz="2400"/>
              <a:t>could be found in DBpedia. 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GB" sz="2400" b="0"/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/>
              <a:t>The </a:t>
            </a:r>
            <a:r>
              <a:rPr lang="en-GB" sz="2400"/>
              <a:t>group names used were taken from a data set received from Dun and Bradstreet</a:t>
            </a:r>
            <a:r>
              <a:rPr lang="en-GB" sz="2400" b="0"/>
              <a:t> covering a selection of 3000 groups addressing groups </a:t>
            </a:r>
            <a:r>
              <a:rPr lang="en-GB" sz="2400"/>
              <a:t>size and geographical location diversity</a:t>
            </a:r>
            <a:r>
              <a:rPr lang="en-GB" sz="2400" b="0"/>
              <a:t>.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GB" sz="24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3246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497192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>
                <a:solidFill>
                  <a:srgbClr val="E36406"/>
                </a:solidFill>
                <a:cs typeface="Arial" charset="0"/>
              </a:rPr>
              <a:t>Completeness 2016</a:t>
            </a:r>
            <a:endParaRPr lang="en-GB" sz="3200" kern="120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14</a:t>
            </a:fld>
            <a:endParaRPr lang="en-GB" alt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9BF4089-4472-4079-A687-79C82FE11B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550" y="2291344"/>
            <a:ext cx="6468900" cy="395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05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497192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>
                <a:solidFill>
                  <a:srgbClr val="E36406"/>
                </a:solidFill>
                <a:cs typeface="Arial" charset="0"/>
              </a:rPr>
              <a:t>Accuracy 2016: Employees </a:t>
            </a:r>
            <a:endParaRPr lang="en-GB" sz="3200" kern="120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15</a:t>
            </a:fld>
            <a:endParaRPr lang="en-GB" altLang="en-US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53B11FB-4EE6-4E4E-90CD-A131BE9E51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168"/>
          <a:stretch/>
        </p:blipFill>
        <p:spPr>
          <a:xfrm>
            <a:off x="1181100" y="2132856"/>
            <a:ext cx="6781800" cy="442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740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497192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>
                <a:solidFill>
                  <a:srgbClr val="E36406"/>
                </a:solidFill>
                <a:cs typeface="Arial" charset="0"/>
              </a:rPr>
              <a:t>Accuracy 2016: Turnover</a:t>
            </a:r>
            <a:endParaRPr lang="en-GB" sz="3200" kern="120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16</a:t>
            </a:fld>
            <a:endParaRPr lang="en-GB" altLang="en-US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92E9C59-1ABD-40A5-9B6D-C39C69657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280" y="2262266"/>
            <a:ext cx="7787208" cy="416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424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497192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>
                <a:solidFill>
                  <a:srgbClr val="E36406"/>
                </a:solidFill>
                <a:cs typeface="Arial" charset="0"/>
              </a:rPr>
              <a:t>Accuracy 2016: Assets</a:t>
            </a:r>
            <a:endParaRPr lang="en-GB" sz="3200" kern="120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17</a:t>
            </a:fld>
            <a:endParaRPr lang="en-GB" altLang="en-US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D690088-63FF-4FFB-96C8-26D8917AA8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6"/>
          <a:stretch/>
        </p:blipFill>
        <p:spPr>
          <a:xfrm>
            <a:off x="1208175" y="2060848"/>
            <a:ext cx="6727650" cy="441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623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268239"/>
            <a:ext cx="8712968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de-DE" sz="3200" kern="1200">
                <a:solidFill>
                  <a:srgbClr val="E36406"/>
                </a:solidFill>
                <a:ea typeface="+mn-ea"/>
                <a:cs typeface="Arial" charset="0"/>
              </a:rPr>
              <a:t>Timelines: Coverage 2014 - 2017</a:t>
            </a:r>
            <a:endParaRPr lang="en-GB" sz="3200" kern="120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18</a:t>
            </a:fld>
            <a:endParaRPr lang="en-GB" altLang="en-US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FBE1257-D533-443E-B211-2DB0F1E151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172"/>
          <a:stretch/>
        </p:blipFill>
        <p:spPr>
          <a:xfrm>
            <a:off x="1403648" y="4725144"/>
            <a:ext cx="5564926" cy="1717552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8ED993F7-8D96-4139-8E42-C380BADB3ED6}"/>
              </a:ext>
            </a:extLst>
          </p:cNvPr>
          <p:cNvSpPr txBox="1"/>
          <p:nvPr/>
        </p:nvSpPr>
        <p:spPr>
          <a:xfrm>
            <a:off x="539552" y="2056780"/>
            <a:ext cx="8209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/>
              <a:t>The interface includes a </a:t>
            </a:r>
            <a:r>
              <a:rPr lang="en-GB" sz="2400" b="1"/>
              <a:t>historical mode </a:t>
            </a:r>
            <a:r>
              <a:rPr lang="en-GB" sz="2400"/>
              <a:t>that allows to retrieve data on enterprise groups </a:t>
            </a:r>
            <a:r>
              <a:rPr lang="en-GB" sz="2400" b="1"/>
              <a:t>even if Wikipedia data has already been updated </a:t>
            </a:r>
            <a:r>
              <a:rPr lang="en-GB" sz="2400"/>
              <a:t>with new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/>
              <a:t>Due to the </a:t>
            </a:r>
            <a:r>
              <a:rPr lang="en-GB" sz="2400" b="1"/>
              <a:t>delay</a:t>
            </a:r>
            <a:r>
              <a:rPr lang="en-GB" sz="2400"/>
              <a:t> with which the EGR provides data on enterprise groups this feature is essential</a:t>
            </a:r>
          </a:p>
        </p:txBody>
      </p:sp>
    </p:spTree>
    <p:extLst>
      <p:ext uri="{BB962C8B-B14F-4D97-AF65-F5344CB8AC3E}">
        <p14:creationId xmlns:p14="http://schemas.microsoft.com/office/powerpoint/2010/main" val="1894448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24744"/>
            <a:ext cx="8497192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Conclusions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19</a:t>
            </a:fld>
            <a:endParaRPr lang="en-GB" alt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536" y="1844824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/>
              <a:t>The results from the </a:t>
            </a:r>
            <a:r>
              <a:rPr lang="en-GB" i="0" dirty="0" smtClean="0"/>
              <a:t>feasibility study did not managed to achieve complete automation. </a:t>
            </a:r>
            <a:r>
              <a:rPr lang="en-US" i="0" dirty="0"/>
              <a:t>Further steps in a prototype phase will test the possibility of making cross reference links between EGR and </a:t>
            </a:r>
            <a:r>
              <a:rPr lang="en-US" i="0" dirty="0" err="1" smtClean="0"/>
              <a:t>DBpedia</a:t>
            </a:r>
            <a:r>
              <a:rPr lang="en-US" i="0" dirty="0" smtClean="0"/>
              <a:t> in the context of automation. </a:t>
            </a:r>
            <a:endParaRPr lang="en-GB" i="0" dirty="0"/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/>
              <a:t>The </a:t>
            </a:r>
            <a:r>
              <a:rPr lang="en-GB" b="1" i="0" dirty="0"/>
              <a:t>highest percentage of </a:t>
            </a:r>
            <a:r>
              <a:rPr lang="en-GB" b="1" i="0" dirty="0" smtClean="0"/>
              <a:t>data coverage </a:t>
            </a:r>
            <a:r>
              <a:rPr lang="en-GB" i="0" dirty="0" smtClean="0"/>
              <a:t>achieved was for </a:t>
            </a:r>
            <a:r>
              <a:rPr lang="en-GB" i="0" dirty="0"/>
              <a:t>persons </a:t>
            </a:r>
            <a:r>
              <a:rPr lang="en-GB" i="0" dirty="0" smtClean="0"/>
              <a:t>employed attribute - </a:t>
            </a:r>
            <a:r>
              <a:rPr lang="en-GB" b="1" i="0" dirty="0" smtClean="0"/>
              <a:t>still </a:t>
            </a:r>
            <a:r>
              <a:rPr lang="en-GB" b="1" i="0" dirty="0"/>
              <a:t>below </a:t>
            </a:r>
            <a:r>
              <a:rPr lang="en-GB" i="0" dirty="0"/>
              <a:t>50% (42.5%), for turnover it is 37.0% and for assets 16.4%. 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/>
              <a:t>The retrieved data on the three parameters showed </a:t>
            </a:r>
            <a:r>
              <a:rPr lang="en-GB" b="1" i="0" dirty="0"/>
              <a:t>high accuracy</a:t>
            </a:r>
            <a:r>
              <a:rPr lang="en-GB" i="0" dirty="0"/>
              <a:t> when compared to the figures published by the groups on their websites.</a:t>
            </a:r>
          </a:p>
        </p:txBody>
      </p:sp>
    </p:spTree>
    <p:extLst>
      <p:ext uri="{BB962C8B-B14F-4D97-AF65-F5344CB8AC3E}">
        <p14:creationId xmlns:p14="http://schemas.microsoft.com/office/powerpoint/2010/main" val="201524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497192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>
                <a:solidFill>
                  <a:srgbClr val="E36406"/>
                </a:solidFill>
                <a:ea typeface="+mn-ea"/>
                <a:cs typeface="Arial" charset="0"/>
              </a:rPr>
              <a:t>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2492896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buClrTx/>
            </a:pPr>
            <a:r>
              <a:rPr lang="en-GB" i="0" kern="0"/>
              <a:t>What</a:t>
            </a:r>
            <a:r>
              <a:rPr lang="de-DE" i="0" kern="0"/>
              <a:t> </a:t>
            </a:r>
            <a:r>
              <a:rPr lang="en-GB" i="0" kern="0"/>
              <a:t>is</a:t>
            </a:r>
            <a:r>
              <a:rPr lang="de-DE" i="0" kern="0"/>
              <a:t> E</a:t>
            </a:r>
            <a:r>
              <a:rPr lang="en-GB" i="0" kern="0" err="1"/>
              <a:t>uroGroups</a:t>
            </a:r>
            <a:r>
              <a:rPr lang="en-GB" i="0" kern="0"/>
              <a:t> Register (EGR)</a:t>
            </a:r>
          </a:p>
          <a:p>
            <a:pPr>
              <a:lnSpc>
                <a:spcPct val="90000"/>
              </a:lnSpc>
              <a:buClrTx/>
            </a:pPr>
            <a:r>
              <a:rPr lang="en-GB" i="0" kern="0"/>
              <a:t>Short overview of </a:t>
            </a:r>
            <a:r>
              <a:rPr lang="en-GB" i="0" kern="0" err="1"/>
              <a:t>DBpedia</a:t>
            </a:r>
            <a:endParaRPr lang="en-GB" i="0" kern="0"/>
          </a:p>
          <a:p>
            <a:pPr>
              <a:lnSpc>
                <a:spcPct val="90000"/>
              </a:lnSpc>
              <a:buClrTx/>
            </a:pPr>
            <a:r>
              <a:rPr lang="de-DE" i="0" kern="0"/>
              <a:t>F</a:t>
            </a:r>
            <a:r>
              <a:rPr lang="en-GB" i="0" kern="0" err="1"/>
              <a:t>easibility</a:t>
            </a:r>
            <a:r>
              <a:rPr lang="en-GB" i="0" kern="0"/>
              <a:t> study objectives</a:t>
            </a:r>
          </a:p>
          <a:p>
            <a:pPr>
              <a:lnSpc>
                <a:spcPct val="90000"/>
              </a:lnSpc>
              <a:buClrTx/>
            </a:pPr>
            <a:r>
              <a:rPr lang="en-GB" i="0" kern="0"/>
              <a:t>Results for proof of concept</a:t>
            </a:r>
          </a:p>
          <a:p>
            <a:pPr lvl="1">
              <a:lnSpc>
                <a:spcPct val="90000"/>
              </a:lnSpc>
              <a:buClrTx/>
            </a:pPr>
            <a:r>
              <a:rPr lang="de-DE" sz="2200" b="0" kern="0"/>
              <a:t>Coverage</a:t>
            </a:r>
            <a:endParaRPr lang="en-GB" sz="2200" b="0" kern="0"/>
          </a:p>
          <a:p>
            <a:pPr lvl="1">
              <a:lnSpc>
                <a:spcPct val="90000"/>
              </a:lnSpc>
              <a:buClrTx/>
            </a:pPr>
            <a:r>
              <a:rPr lang="en-GB" sz="2200" b="0" kern="0"/>
              <a:t>Completeness</a:t>
            </a:r>
          </a:p>
          <a:p>
            <a:pPr lvl="1">
              <a:lnSpc>
                <a:spcPct val="90000"/>
              </a:lnSpc>
              <a:buClrTx/>
            </a:pPr>
            <a:r>
              <a:rPr lang="en-GB" sz="2200" b="0" i="0" kern="0"/>
              <a:t> Accuracy</a:t>
            </a:r>
          </a:p>
          <a:p>
            <a:pPr lvl="1">
              <a:lnSpc>
                <a:spcPct val="90000"/>
              </a:lnSpc>
              <a:buClrTx/>
            </a:pPr>
            <a:r>
              <a:rPr lang="de-DE" sz="2200" b="0" kern="0"/>
              <a:t>Timelines</a:t>
            </a:r>
            <a:endParaRPr lang="en-GB" sz="2200" b="0" i="0" kern="0"/>
          </a:p>
          <a:p>
            <a:pPr>
              <a:lnSpc>
                <a:spcPct val="90000"/>
              </a:lnSpc>
              <a:buClrTx/>
            </a:pPr>
            <a:r>
              <a:rPr lang="de-DE" i="0" kern="0"/>
              <a:t>C</a:t>
            </a:r>
            <a:r>
              <a:rPr lang="en-GB" i="0" kern="0" err="1"/>
              <a:t>onclusions</a:t>
            </a:r>
            <a:endParaRPr lang="en-GB" b="0" i="0" kern="0"/>
          </a:p>
          <a:p>
            <a:pPr lvl="1">
              <a:lnSpc>
                <a:spcPct val="90000"/>
              </a:lnSpc>
              <a:buClrTx/>
              <a:buFont typeface="+mj-lt"/>
              <a:buAutoNum type="romanLcPeriod"/>
            </a:pPr>
            <a:endParaRPr lang="en-GB" sz="2200" b="0" i="0" kern="0"/>
          </a:p>
        </p:txBody>
      </p:sp>
    </p:spTree>
    <p:extLst>
      <p:ext uri="{BB962C8B-B14F-4D97-AF65-F5344CB8AC3E}">
        <p14:creationId xmlns:p14="http://schemas.microsoft.com/office/powerpoint/2010/main" val="102449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3245" y="2745726"/>
            <a:ext cx="8497192" cy="936625"/>
          </a:xfrm>
        </p:spPr>
        <p:txBody>
          <a:bodyPr/>
          <a:lstStyle/>
          <a:p>
            <a:pPr lvl="1" algn="ctr">
              <a:lnSpc>
                <a:spcPct val="90000"/>
              </a:lnSpc>
            </a:pPr>
            <a:r>
              <a:rPr lang="en-GB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Thank you!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20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775782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339850"/>
            <a:ext cx="8229600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 err="1">
                <a:solidFill>
                  <a:srgbClr val="E36406"/>
                </a:solidFill>
                <a:latin typeface="Verdana"/>
                <a:ea typeface="Verdana"/>
                <a:cs typeface="Verdana"/>
              </a:rPr>
              <a:t>DBpedia</a:t>
            </a:r>
            <a:r>
              <a:rPr lang="en-GB" sz="3200" kern="1200" dirty="0">
                <a:solidFill>
                  <a:srgbClr val="E36406"/>
                </a:solidFill>
                <a:latin typeface="Verdana"/>
                <a:ea typeface="Verdana"/>
                <a:cs typeface="Verdana"/>
              </a:rPr>
              <a:t> </a:t>
            </a:r>
            <a:r>
              <a:rPr lang="en-GB" sz="3200" kern="1200" dirty="0" smtClean="0">
                <a:solidFill>
                  <a:srgbClr val="E36406"/>
                </a:solidFill>
                <a:latin typeface="Verdana"/>
                <a:ea typeface="Verdana"/>
                <a:cs typeface="Verdana"/>
              </a:rPr>
              <a:t>Information and contact</a:t>
            </a:r>
            <a:endParaRPr lang="en-GB" sz="3200" kern="1200" dirty="0">
              <a:ea typeface="Verdana"/>
              <a:cs typeface="Verdana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04243"/>
            <a:ext cx="7484965" cy="3889053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GB" sz="2400" dirty="0" smtClean="0">
              <a:ea typeface="Verdana"/>
              <a:cs typeface="Verdana"/>
              <a:hlinkClick r:id="rId2"/>
            </a:endParaRPr>
          </a:p>
          <a:p>
            <a:pPr marL="457200" lvl="1" indent="0">
              <a:lnSpc>
                <a:spcPct val="90000"/>
              </a:lnSpc>
              <a:buClrTx/>
              <a:buNone/>
            </a:pP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Verdana"/>
                <a:cs typeface="Verdana"/>
                <a:hlinkClick r:id="rId2"/>
              </a:rPr>
              <a:t>https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ea typeface="Verdana"/>
                <a:cs typeface="Verdana"/>
                <a:hlinkClick r:id="rId2"/>
              </a:rPr>
              <a:t>://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Verdana"/>
                <a:cs typeface="Verdana"/>
                <a:hlinkClick r:id="rId2"/>
              </a:rPr>
              <a:t>wiki.dbpedia.org/</a:t>
            </a:r>
            <a:endParaRPr lang="en-GB" sz="2400" dirty="0" smtClean="0">
              <a:solidFill>
                <a:schemeClr val="accent6">
                  <a:lumMod val="75000"/>
                </a:schemeClr>
              </a:solidFill>
              <a:ea typeface="Verdana"/>
              <a:cs typeface="Verdana"/>
            </a:endParaRPr>
          </a:p>
          <a:p>
            <a:pPr marL="457200" lvl="1" indent="0">
              <a:lnSpc>
                <a:spcPct val="90000"/>
              </a:lnSpc>
              <a:buClrTx/>
              <a:buNone/>
            </a:pPr>
            <a:endParaRPr lang="en-GB" sz="2400" dirty="0" smtClean="0">
              <a:solidFill>
                <a:schemeClr val="accent6">
                  <a:lumMod val="75000"/>
                </a:schemeClr>
              </a:solidFill>
              <a:ea typeface="Verdana"/>
              <a:cs typeface="Verdana"/>
            </a:endParaRPr>
          </a:p>
          <a:p>
            <a:pPr marL="457200" lvl="1" indent="0">
              <a:lnSpc>
                <a:spcPct val="90000"/>
              </a:lnSpc>
              <a:buClrTx/>
              <a:buNone/>
            </a:pP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Verdana"/>
                <a:cs typeface="Verdana"/>
                <a:hlinkClick r:id="rId3"/>
              </a:rPr>
              <a:t>hellmann@informatik.uni-leipzig.de</a:t>
            </a:r>
            <a:endParaRPr lang="en-GB" sz="2400" dirty="0" smtClean="0">
              <a:solidFill>
                <a:schemeClr val="accent6">
                  <a:lumMod val="75000"/>
                </a:schemeClr>
              </a:solidFill>
              <a:ea typeface="Verdana"/>
              <a:cs typeface="Verdana"/>
            </a:endParaRP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GB" sz="2400" dirty="0">
              <a:ea typeface="Verdana"/>
              <a:cs typeface="Verdan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21</a:t>
            </a:fld>
            <a:endParaRPr lang="en-GB" altLang="en-US"/>
          </a:p>
        </p:txBody>
      </p:sp>
      <p:pic>
        <p:nvPicPr>
          <p:cNvPr id="2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3F5CEBD7-D254-48B7-BA18-1577E0AD6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157" y="5629727"/>
            <a:ext cx="13906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212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229600" cy="3528392"/>
          </a:xfrm>
          <a:ln>
            <a:noFill/>
            <a:prstDash val="solid"/>
          </a:ln>
        </p:spPr>
        <p:txBody>
          <a:bodyPr/>
          <a:lstStyle/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i="0"/>
              <a:t>The </a:t>
            </a:r>
            <a:r>
              <a:rPr lang="en-US" b="1" i="0"/>
              <a:t>EuroGroups Register </a:t>
            </a:r>
            <a:r>
              <a:rPr lang="en-US" i="0"/>
              <a:t>(EGR) is a </a:t>
            </a:r>
            <a:r>
              <a:rPr lang="en-US"/>
              <a:t>statistical</a:t>
            </a:r>
            <a:r>
              <a:rPr lang="en-US" i="0"/>
              <a:t> business register of </a:t>
            </a:r>
            <a:r>
              <a:rPr lang="en-US" b="1" i="0"/>
              <a:t>multinational enterprise groups </a:t>
            </a:r>
            <a:r>
              <a:rPr lang="en-US" i="0"/>
              <a:t>in the EU Member States and in the EFTA countries</a:t>
            </a:r>
          </a:p>
          <a:p>
            <a:pPr marL="74295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/>
              <a:t>coverage: multinational groups present in Europe, their constituent enterprises and legal units</a:t>
            </a:r>
          </a:p>
          <a:p>
            <a:pPr marL="74295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/>
              <a:t>the EGR process is in operation since 2009</a:t>
            </a:r>
          </a:p>
          <a:p>
            <a:pPr marL="342900" lvl="1" indent="-3429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sz="2400" b="0">
                <a:ea typeface="+mn-ea"/>
                <a:cs typeface="+mn-cs"/>
              </a:rPr>
              <a:t>For statistical use only</a:t>
            </a:r>
          </a:p>
          <a:p>
            <a:pPr marL="342900" lvl="1" indent="-3429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sz="2400" b="0">
                <a:ea typeface="+mn-ea"/>
                <a:cs typeface="+mn-cs"/>
              </a:rPr>
              <a:t>Restricted use in national statistical offices and national central banks of </a:t>
            </a:r>
            <a:r>
              <a:rPr lang="en-US" sz="2400" b="0"/>
              <a:t>EU and EFTA countries</a:t>
            </a:r>
          </a:p>
          <a:p>
            <a:pPr marL="342900" lvl="1" indent="-3429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US" sz="2400" b="0">
              <a:ea typeface="+mn-ea"/>
              <a:cs typeface="+mn-cs"/>
            </a:endParaRPr>
          </a:p>
          <a:p>
            <a:pPr marL="0" lvl="1" indent="0">
              <a:lnSpc>
                <a:spcPct val="90000"/>
              </a:lnSpc>
              <a:buClrTx/>
              <a:buNone/>
            </a:pPr>
            <a:endParaRPr lang="en-US" sz="1600" b="0">
              <a:ea typeface="+mn-ea"/>
              <a:cs typeface="+mn-cs"/>
            </a:endParaRPr>
          </a:p>
          <a:p>
            <a:pPr marL="0" lvl="1" indent="0">
              <a:lnSpc>
                <a:spcPct val="90000"/>
              </a:lnSpc>
              <a:buClrTx/>
              <a:buNone/>
            </a:pPr>
            <a:endParaRPr lang="en-US" sz="1600" b="0">
              <a:ea typeface="+mn-ea"/>
              <a:cs typeface="+mn-cs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340768"/>
            <a:ext cx="8229600" cy="936625"/>
          </a:xfrm>
        </p:spPr>
        <p:txBody>
          <a:bodyPr/>
          <a:lstStyle/>
          <a:p>
            <a:r>
              <a:rPr lang="en-GB" sz="3200" kern="1200">
                <a:solidFill>
                  <a:srgbClr val="E36406"/>
                </a:solidFill>
                <a:latin typeface="Verdana" pitchFamily="34" charset="0"/>
                <a:ea typeface="+mn-ea"/>
                <a:cs typeface="Arial" charset="0"/>
              </a:rPr>
              <a:t>What is EGR?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189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936625"/>
          </a:xfrm>
        </p:spPr>
        <p:txBody>
          <a:bodyPr/>
          <a:lstStyle/>
          <a:p>
            <a:r>
              <a:rPr lang="en-GB" sz="3200" kern="1200">
                <a:solidFill>
                  <a:srgbClr val="E36406"/>
                </a:solidFill>
                <a:latin typeface="Verdana" pitchFamily="34" charset="0"/>
                <a:cs typeface="Arial" charset="0"/>
              </a:rPr>
              <a:t>Information needed for statistical representation</a:t>
            </a:r>
            <a:endParaRPr lang="en-GB" sz="3200" kern="1200">
              <a:solidFill>
                <a:srgbClr val="E36406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352928" cy="3960440"/>
          </a:xfrm>
        </p:spPr>
        <p:txBody>
          <a:bodyPr/>
          <a:lstStyle/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/>
              <a:t>Legal units 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/>
              <a:t>Unique identifiers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/>
              <a:t>Relationships: ownership shares / voting rights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/>
              <a:t>LEU A controls </a:t>
            </a:r>
            <a:r>
              <a:rPr lang="en-GB"/>
              <a:t>LEU B with </a:t>
            </a:r>
            <a:r>
              <a:rPr lang="en-GB" i="0"/>
              <a:t>x% voting rights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/>
              <a:t>Enterprises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/>
              <a:t>Economic characteristics (turnover, employment)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/>
              <a:t>Links to legal units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/>
              <a:t>Groups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/>
              <a:t>Group characteristics (turnover, employment)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/>
              <a:t>Global decision centre</a:t>
            </a:r>
          </a:p>
          <a:p>
            <a:pPr marL="457200" lvl="1" indent="0">
              <a:lnSpc>
                <a:spcPct val="90000"/>
              </a:lnSpc>
              <a:buClrTx/>
              <a:buNone/>
            </a:pPr>
            <a:endParaRPr lang="en-GB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48B0-3CED-4977-89FA-FF0719A309D0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400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435977" y="2274460"/>
            <a:ext cx="8229600" cy="4032250"/>
          </a:xfrm>
        </p:spPr>
        <p:txBody>
          <a:bodyPr/>
          <a:lstStyle/>
          <a:p>
            <a:pPr eaLnBrk="1" hangingPunct="1"/>
            <a:r>
              <a:rPr lang="fr-BE" altLang="en-US" sz="2000" i="0"/>
              <a:t>As a complete structure of legal units and their controlling relationships and the economic enterprises </a:t>
            </a:r>
            <a:endParaRPr lang="en-GB" altLang="en-US" sz="2000" i="0"/>
          </a:p>
          <a:p>
            <a:pPr eaLnBrk="1" hangingPunct="1"/>
            <a:endParaRPr lang="en-GB" altLang="en-US" sz="2000" i="0"/>
          </a:p>
        </p:txBody>
      </p:sp>
      <p:grpSp>
        <p:nvGrpSpPr>
          <p:cNvPr id="58372" name="Group 29"/>
          <p:cNvGrpSpPr>
            <a:grpSpLocks/>
          </p:cNvGrpSpPr>
          <p:nvPr/>
        </p:nvGrpSpPr>
        <p:grpSpPr bwMode="auto">
          <a:xfrm>
            <a:off x="971434" y="3341763"/>
            <a:ext cx="6038954" cy="2856392"/>
            <a:chOff x="294" y="2448"/>
            <a:chExt cx="10582" cy="5485"/>
          </a:xfrm>
        </p:grpSpPr>
        <p:sp>
          <p:nvSpPr>
            <p:cNvPr id="22533" name="Line 30"/>
            <p:cNvSpPr>
              <a:spLocks noChangeShapeType="1"/>
            </p:cNvSpPr>
            <p:nvPr/>
          </p:nvSpPr>
          <p:spPr bwMode="auto">
            <a:xfrm>
              <a:off x="2861" y="3928"/>
              <a:ext cx="5180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34" name="Line 31"/>
            <p:cNvSpPr>
              <a:spLocks noChangeShapeType="1"/>
            </p:cNvSpPr>
            <p:nvPr/>
          </p:nvSpPr>
          <p:spPr bwMode="auto">
            <a:xfrm>
              <a:off x="2881" y="3923"/>
              <a:ext cx="0" cy="44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7" name="Rectangle 32"/>
            <p:cNvSpPr>
              <a:spLocks noChangeArrowheads="1"/>
            </p:cNvSpPr>
            <p:nvPr/>
          </p:nvSpPr>
          <p:spPr bwMode="auto">
            <a:xfrm>
              <a:off x="8341" y="2728"/>
              <a:ext cx="1960" cy="680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/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GB" sz="1100" b="0">
                  <a:solidFill>
                    <a:srgbClr val="0F5494"/>
                  </a:solidFill>
                  <a:latin typeface="Verdana"/>
                  <a:cs typeface="+mn-cs"/>
                </a:rPr>
                <a:t>Enterprise Group</a:t>
              </a:r>
            </a:p>
          </p:txBody>
        </p:sp>
        <p:sp>
          <p:nvSpPr>
            <p:cNvPr id="22536" name="Oval 33"/>
            <p:cNvSpPr>
              <a:spLocks noChangeArrowheads="1"/>
            </p:cNvSpPr>
            <p:nvPr/>
          </p:nvSpPr>
          <p:spPr bwMode="auto">
            <a:xfrm>
              <a:off x="4406" y="2448"/>
              <a:ext cx="2070" cy="1260"/>
            </a:xfrm>
            <a:prstGeom prst="ellipse">
              <a:avLst/>
            </a:prstGeom>
            <a:noFill/>
            <a:ln w="38100">
              <a:solidFill>
                <a:srgbClr val="008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sz="2400" i="1">
                  <a:solidFill>
                    <a:srgbClr val="0F5494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9FBA"/>
                </a:buClr>
                <a:buChar char="•"/>
                <a:defRPr sz="2000" b="1">
                  <a:solidFill>
                    <a:srgbClr val="0F5494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1400">
                  <a:solidFill>
                    <a:srgbClr val="0F5494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endParaRPr lang="en-US" altLang="en-US" sz="1200" b="0" i="0">
                <a:cs typeface="+mn-cs"/>
              </a:endParaRPr>
            </a:p>
          </p:txBody>
        </p:sp>
        <p:sp>
          <p:nvSpPr>
            <p:cNvPr id="22537" name="Oval 34"/>
            <p:cNvSpPr>
              <a:spLocks noChangeArrowheads="1"/>
            </p:cNvSpPr>
            <p:nvPr/>
          </p:nvSpPr>
          <p:spPr bwMode="auto">
            <a:xfrm>
              <a:off x="4541" y="4088"/>
              <a:ext cx="1800" cy="1040"/>
            </a:xfrm>
            <a:prstGeom prst="ellipse">
              <a:avLst/>
            </a:prstGeom>
            <a:noFill/>
            <a:ln w="38100">
              <a:solidFill>
                <a:srgbClr val="008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sz="2400" i="1">
                  <a:solidFill>
                    <a:srgbClr val="0F5494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9FBA"/>
                </a:buClr>
                <a:buChar char="•"/>
                <a:defRPr sz="2000" b="1">
                  <a:solidFill>
                    <a:srgbClr val="0F5494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1400">
                  <a:solidFill>
                    <a:srgbClr val="0F5494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endParaRPr lang="en-US" altLang="en-US" sz="1200" b="0" i="0">
                <a:cs typeface="+mn-cs"/>
              </a:endParaRPr>
            </a:p>
          </p:txBody>
        </p:sp>
        <p:sp>
          <p:nvSpPr>
            <p:cNvPr id="22538" name="Oval 35"/>
            <p:cNvSpPr>
              <a:spLocks noChangeArrowheads="1"/>
            </p:cNvSpPr>
            <p:nvPr/>
          </p:nvSpPr>
          <p:spPr bwMode="auto">
            <a:xfrm>
              <a:off x="3141" y="5213"/>
              <a:ext cx="1880" cy="2720"/>
            </a:xfrm>
            <a:prstGeom prst="ellipse">
              <a:avLst/>
            </a:prstGeom>
            <a:noFill/>
            <a:ln w="38100">
              <a:solidFill>
                <a:srgbClr val="008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sz="2400" i="1">
                  <a:solidFill>
                    <a:srgbClr val="0F5494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9FBA"/>
                </a:buClr>
                <a:buChar char="•"/>
                <a:defRPr sz="2000" b="1">
                  <a:solidFill>
                    <a:srgbClr val="0F5494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1400">
                  <a:solidFill>
                    <a:srgbClr val="0F5494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endParaRPr lang="en-US" altLang="en-US" sz="1200" b="0" i="0">
                <a:cs typeface="+mn-cs"/>
              </a:endParaRPr>
            </a:p>
          </p:txBody>
        </p:sp>
        <p:sp>
          <p:nvSpPr>
            <p:cNvPr id="22539" name="Oval 36"/>
            <p:cNvSpPr>
              <a:spLocks noChangeArrowheads="1"/>
            </p:cNvSpPr>
            <p:nvPr/>
          </p:nvSpPr>
          <p:spPr bwMode="auto">
            <a:xfrm rot="-3029707">
              <a:off x="927" y="4215"/>
              <a:ext cx="3042" cy="1867"/>
            </a:xfrm>
            <a:prstGeom prst="ellipse">
              <a:avLst/>
            </a:prstGeom>
            <a:noFill/>
            <a:ln w="38100">
              <a:solidFill>
                <a:srgbClr val="008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sz="2400" i="1">
                  <a:solidFill>
                    <a:srgbClr val="0F5494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9FBA"/>
                </a:buClr>
                <a:buChar char="•"/>
                <a:defRPr sz="2000" b="1">
                  <a:solidFill>
                    <a:srgbClr val="0F5494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1400">
                  <a:solidFill>
                    <a:srgbClr val="0F5494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endParaRPr lang="en-US" altLang="en-US" sz="1200" b="0" i="0">
                <a:cs typeface="+mn-cs"/>
              </a:endParaRPr>
            </a:p>
          </p:txBody>
        </p:sp>
        <p:sp>
          <p:nvSpPr>
            <p:cNvPr id="22540" name="Oval 37"/>
            <p:cNvSpPr>
              <a:spLocks noChangeArrowheads="1"/>
            </p:cNvSpPr>
            <p:nvPr/>
          </p:nvSpPr>
          <p:spPr bwMode="auto">
            <a:xfrm rot="-2790862">
              <a:off x="6801" y="3807"/>
              <a:ext cx="3509" cy="4640"/>
            </a:xfrm>
            <a:prstGeom prst="ellipse">
              <a:avLst/>
            </a:prstGeom>
            <a:noFill/>
            <a:ln w="38100">
              <a:solidFill>
                <a:srgbClr val="008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sz="2400" i="1">
                  <a:solidFill>
                    <a:srgbClr val="0F5494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9FBA"/>
                </a:buClr>
                <a:buChar char="•"/>
                <a:defRPr sz="2000" b="1">
                  <a:solidFill>
                    <a:srgbClr val="0F5494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1400">
                  <a:solidFill>
                    <a:srgbClr val="0F5494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endParaRPr lang="en-US" altLang="en-US" sz="1200" b="0" i="0">
                <a:cs typeface="+mn-cs"/>
              </a:endParaRPr>
            </a:p>
          </p:txBody>
        </p:sp>
        <p:sp>
          <p:nvSpPr>
            <p:cNvPr id="22541" name="Line 38"/>
            <p:cNvSpPr>
              <a:spLocks noChangeShapeType="1"/>
            </p:cNvSpPr>
            <p:nvPr/>
          </p:nvSpPr>
          <p:spPr bwMode="auto">
            <a:xfrm>
              <a:off x="5441" y="3508"/>
              <a:ext cx="0" cy="85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42" name="Line 39"/>
            <p:cNvSpPr>
              <a:spLocks noChangeShapeType="1"/>
            </p:cNvSpPr>
            <p:nvPr/>
          </p:nvSpPr>
          <p:spPr bwMode="auto">
            <a:xfrm>
              <a:off x="8041" y="3923"/>
              <a:ext cx="0" cy="44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43" name="Line 40"/>
            <p:cNvSpPr>
              <a:spLocks noChangeShapeType="1"/>
            </p:cNvSpPr>
            <p:nvPr/>
          </p:nvSpPr>
          <p:spPr bwMode="auto">
            <a:xfrm>
              <a:off x="2061" y="5228"/>
              <a:ext cx="2040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44" name="Line 41"/>
            <p:cNvSpPr>
              <a:spLocks noChangeShapeType="1"/>
            </p:cNvSpPr>
            <p:nvPr/>
          </p:nvSpPr>
          <p:spPr bwMode="auto">
            <a:xfrm>
              <a:off x="2081" y="5223"/>
              <a:ext cx="0" cy="44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45" name="Line 42"/>
            <p:cNvSpPr>
              <a:spLocks noChangeShapeType="1"/>
            </p:cNvSpPr>
            <p:nvPr/>
          </p:nvSpPr>
          <p:spPr bwMode="auto">
            <a:xfrm>
              <a:off x="2921" y="4868"/>
              <a:ext cx="0" cy="34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46" name="Line 43"/>
            <p:cNvSpPr>
              <a:spLocks noChangeShapeType="1"/>
            </p:cNvSpPr>
            <p:nvPr/>
          </p:nvSpPr>
          <p:spPr bwMode="auto">
            <a:xfrm>
              <a:off x="4101" y="5223"/>
              <a:ext cx="0" cy="44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47" name="Line 44"/>
            <p:cNvSpPr>
              <a:spLocks noChangeShapeType="1"/>
            </p:cNvSpPr>
            <p:nvPr/>
          </p:nvSpPr>
          <p:spPr bwMode="auto">
            <a:xfrm>
              <a:off x="7301" y="5228"/>
              <a:ext cx="1520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48" name="Line 45"/>
            <p:cNvSpPr>
              <a:spLocks noChangeShapeType="1"/>
            </p:cNvSpPr>
            <p:nvPr/>
          </p:nvSpPr>
          <p:spPr bwMode="auto">
            <a:xfrm>
              <a:off x="7321" y="5223"/>
              <a:ext cx="0" cy="44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49" name="Line 46"/>
            <p:cNvSpPr>
              <a:spLocks noChangeShapeType="1"/>
            </p:cNvSpPr>
            <p:nvPr/>
          </p:nvSpPr>
          <p:spPr bwMode="auto">
            <a:xfrm>
              <a:off x="8041" y="4868"/>
              <a:ext cx="0" cy="34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50" name="Line 47"/>
            <p:cNvSpPr>
              <a:spLocks noChangeShapeType="1"/>
            </p:cNvSpPr>
            <p:nvPr/>
          </p:nvSpPr>
          <p:spPr bwMode="auto">
            <a:xfrm>
              <a:off x="8821" y="5223"/>
              <a:ext cx="0" cy="44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51" name="Line 48"/>
            <p:cNvSpPr>
              <a:spLocks noChangeShapeType="1"/>
            </p:cNvSpPr>
            <p:nvPr/>
          </p:nvSpPr>
          <p:spPr bwMode="auto">
            <a:xfrm>
              <a:off x="4101" y="6207"/>
              <a:ext cx="0" cy="66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58393" name="Text Box 50"/>
            <p:cNvSpPr txBox="1">
              <a:spLocks noChangeArrowheads="1"/>
            </p:cNvSpPr>
            <p:nvPr/>
          </p:nvSpPr>
          <p:spPr bwMode="auto">
            <a:xfrm>
              <a:off x="2461" y="2892"/>
              <a:ext cx="1975" cy="432"/>
            </a:xfrm>
            <a:prstGeom prst="rect">
              <a:avLst/>
            </a:prstGeom>
            <a:solidFill>
              <a:srgbClr val="92D05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sz="2400" i="1">
                  <a:solidFill>
                    <a:srgbClr val="0F5494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9FBA"/>
                </a:buClr>
                <a:buChar char="•"/>
                <a:defRPr sz="2000" b="1">
                  <a:solidFill>
                    <a:srgbClr val="0F5494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1400">
                  <a:solidFill>
                    <a:srgbClr val="0F5494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100" i="0"/>
                <a:t>Enterprise 1</a:t>
              </a:r>
            </a:p>
          </p:txBody>
        </p:sp>
        <p:sp>
          <p:nvSpPr>
            <p:cNvPr id="58394" name="Text Box 51"/>
            <p:cNvSpPr txBox="1">
              <a:spLocks noChangeArrowheads="1"/>
            </p:cNvSpPr>
            <p:nvPr/>
          </p:nvSpPr>
          <p:spPr bwMode="auto">
            <a:xfrm>
              <a:off x="4541" y="5003"/>
              <a:ext cx="1935" cy="454"/>
            </a:xfrm>
            <a:prstGeom prst="rect">
              <a:avLst/>
            </a:prstGeom>
            <a:solidFill>
              <a:srgbClr val="92D05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sz="2400" i="1">
                  <a:solidFill>
                    <a:srgbClr val="0F5494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9FBA"/>
                </a:buClr>
                <a:buChar char="•"/>
                <a:defRPr sz="2000" b="1">
                  <a:solidFill>
                    <a:srgbClr val="0F5494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1400">
                  <a:solidFill>
                    <a:srgbClr val="0F5494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100" i="0"/>
                <a:t>Enterprise 4</a:t>
              </a:r>
            </a:p>
          </p:txBody>
        </p:sp>
        <p:sp>
          <p:nvSpPr>
            <p:cNvPr id="58395" name="Text Box 52"/>
            <p:cNvSpPr txBox="1">
              <a:spLocks noChangeArrowheads="1"/>
            </p:cNvSpPr>
            <p:nvPr/>
          </p:nvSpPr>
          <p:spPr bwMode="auto">
            <a:xfrm>
              <a:off x="294" y="6365"/>
              <a:ext cx="2167" cy="427"/>
            </a:xfrm>
            <a:prstGeom prst="rect">
              <a:avLst/>
            </a:prstGeom>
            <a:solidFill>
              <a:srgbClr val="92D05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sz="2400" i="1">
                  <a:solidFill>
                    <a:srgbClr val="0F5494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9FBA"/>
                </a:buClr>
                <a:buChar char="•"/>
                <a:defRPr sz="2000" b="1">
                  <a:solidFill>
                    <a:srgbClr val="0F5494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1400">
                  <a:solidFill>
                    <a:srgbClr val="0F5494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100" i="0"/>
                <a:t>Enterprise 2</a:t>
              </a:r>
            </a:p>
          </p:txBody>
        </p:sp>
        <p:sp>
          <p:nvSpPr>
            <p:cNvPr id="58396" name="Text Box 53"/>
            <p:cNvSpPr txBox="1">
              <a:spLocks noChangeArrowheads="1"/>
            </p:cNvSpPr>
            <p:nvPr/>
          </p:nvSpPr>
          <p:spPr bwMode="auto">
            <a:xfrm>
              <a:off x="1787" y="7487"/>
              <a:ext cx="1814" cy="446"/>
            </a:xfrm>
            <a:prstGeom prst="rect">
              <a:avLst/>
            </a:prstGeom>
            <a:solidFill>
              <a:srgbClr val="92D05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sz="2400" i="1">
                  <a:solidFill>
                    <a:srgbClr val="0F5494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9FBA"/>
                </a:buClr>
                <a:buChar char="•"/>
                <a:defRPr sz="2000" b="1">
                  <a:solidFill>
                    <a:srgbClr val="0F5494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1400">
                  <a:solidFill>
                    <a:srgbClr val="0F5494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100" i="0"/>
                <a:t>Enterprise 3</a:t>
              </a:r>
            </a:p>
          </p:txBody>
        </p:sp>
        <p:sp>
          <p:nvSpPr>
            <p:cNvPr id="58397" name="Text Box 54"/>
            <p:cNvSpPr txBox="1">
              <a:spLocks noChangeArrowheads="1"/>
            </p:cNvSpPr>
            <p:nvPr/>
          </p:nvSpPr>
          <p:spPr bwMode="auto">
            <a:xfrm>
              <a:off x="5451" y="7272"/>
              <a:ext cx="2010" cy="420"/>
            </a:xfrm>
            <a:prstGeom prst="rect">
              <a:avLst/>
            </a:prstGeom>
            <a:solidFill>
              <a:srgbClr val="92D05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sz="2400" i="1">
                  <a:solidFill>
                    <a:srgbClr val="0F5494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9FBA"/>
                </a:buClr>
                <a:buChar char="•"/>
                <a:defRPr sz="2000" b="1">
                  <a:solidFill>
                    <a:srgbClr val="0F5494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1400">
                  <a:solidFill>
                    <a:srgbClr val="0F5494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100" i="0"/>
                <a:t>Enterprise 5</a:t>
              </a:r>
            </a:p>
          </p:txBody>
        </p:sp>
        <p:sp>
          <p:nvSpPr>
            <p:cNvPr id="22558" name="Line 55"/>
            <p:cNvSpPr>
              <a:spLocks noChangeShapeType="1"/>
            </p:cNvSpPr>
            <p:nvPr/>
          </p:nvSpPr>
          <p:spPr bwMode="auto">
            <a:xfrm>
              <a:off x="8274" y="6515"/>
              <a:ext cx="1420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59" name="Line 56"/>
            <p:cNvSpPr>
              <a:spLocks noChangeShapeType="1"/>
            </p:cNvSpPr>
            <p:nvPr/>
          </p:nvSpPr>
          <p:spPr bwMode="auto">
            <a:xfrm>
              <a:off x="8281" y="6510"/>
              <a:ext cx="0" cy="44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60" name="Line 57"/>
            <p:cNvSpPr>
              <a:spLocks noChangeShapeType="1"/>
            </p:cNvSpPr>
            <p:nvPr/>
          </p:nvSpPr>
          <p:spPr bwMode="auto">
            <a:xfrm>
              <a:off x="8921" y="6215"/>
              <a:ext cx="0" cy="30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22561" name="Line 58"/>
            <p:cNvSpPr>
              <a:spLocks noChangeShapeType="1"/>
            </p:cNvSpPr>
            <p:nvPr/>
          </p:nvSpPr>
          <p:spPr bwMode="auto">
            <a:xfrm>
              <a:off x="9701" y="6510"/>
              <a:ext cx="0" cy="44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 sz="1200" b="0">
                <a:solidFill>
                  <a:srgbClr val="0F5494"/>
                </a:solidFill>
                <a:cs typeface="+mn-cs"/>
              </a:endParaRPr>
            </a:p>
          </p:txBody>
        </p:sp>
        <p:sp>
          <p:nvSpPr>
            <p:cNvPr id="34" name="Rectangle 59"/>
            <p:cNvSpPr>
              <a:spLocks noChangeArrowheads="1"/>
            </p:cNvSpPr>
            <p:nvPr/>
          </p:nvSpPr>
          <p:spPr bwMode="auto">
            <a:xfrm>
              <a:off x="4736" y="2728"/>
              <a:ext cx="1410" cy="76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/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GB" sz="1100" b="0">
                  <a:solidFill>
                    <a:srgbClr val="0F5494"/>
                  </a:solidFill>
                  <a:latin typeface="Verdana"/>
                  <a:cs typeface="+mn-cs"/>
                </a:rPr>
                <a:t>Head</a:t>
              </a:r>
            </a:p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GB" sz="1100" b="0">
                  <a:solidFill>
                    <a:srgbClr val="0F5494"/>
                  </a:solidFill>
                  <a:latin typeface="Verdana"/>
                  <a:cs typeface="+mn-cs"/>
                </a:rPr>
                <a:t>LEU A</a:t>
              </a:r>
            </a:p>
          </p:txBody>
        </p:sp>
        <p:sp>
          <p:nvSpPr>
            <p:cNvPr id="35" name="Rectangle 60"/>
            <p:cNvSpPr>
              <a:spLocks noChangeArrowheads="1"/>
            </p:cNvSpPr>
            <p:nvPr/>
          </p:nvSpPr>
          <p:spPr bwMode="auto">
            <a:xfrm>
              <a:off x="3501" y="6887"/>
              <a:ext cx="1160" cy="58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/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GB" sz="1100" b="0">
                  <a:solidFill>
                    <a:srgbClr val="0F5494"/>
                  </a:solidFill>
                  <a:cs typeface="+mn-cs"/>
                </a:rPr>
                <a:t>LEU </a:t>
              </a:r>
              <a:r>
                <a:rPr lang="en-GB" sz="1100" b="0">
                  <a:solidFill>
                    <a:srgbClr val="0F5494"/>
                  </a:solidFill>
                  <a:latin typeface="Verdana"/>
                  <a:cs typeface="+mn-cs"/>
                </a:rPr>
                <a:t>E</a:t>
              </a:r>
            </a:p>
          </p:txBody>
        </p:sp>
        <p:sp>
          <p:nvSpPr>
            <p:cNvPr id="36" name="Rectangle 61"/>
            <p:cNvSpPr>
              <a:spLocks noChangeArrowheads="1"/>
            </p:cNvSpPr>
            <p:nvPr/>
          </p:nvSpPr>
          <p:spPr bwMode="auto">
            <a:xfrm>
              <a:off x="3521" y="5627"/>
              <a:ext cx="1160" cy="58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/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GB" sz="1100" b="0">
                  <a:solidFill>
                    <a:srgbClr val="0F5494"/>
                  </a:solidFill>
                  <a:cs typeface="+mn-cs"/>
                </a:rPr>
                <a:t>LEU </a:t>
              </a:r>
              <a:r>
                <a:rPr lang="en-GB" sz="1100" b="0">
                  <a:solidFill>
                    <a:srgbClr val="0F5494"/>
                  </a:solidFill>
                  <a:latin typeface="Verdana"/>
                  <a:cs typeface="+mn-cs"/>
                </a:rPr>
                <a:t>D</a:t>
              </a:r>
            </a:p>
          </p:txBody>
        </p:sp>
        <p:sp>
          <p:nvSpPr>
            <p:cNvPr id="37" name="Rectangle 62"/>
            <p:cNvSpPr>
              <a:spLocks noChangeArrowheads="1"/>
            </p:cNvSpPr>
            <p:nvPr/>
          </p:nvSpPr>
          <p:spPr bwMode="auto">
            <a:xfrm>
              <a:off x="1461" y="5627"/>
              <a:ext cx="1160" cy="58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/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GB" sz="1100" b="0">
                  <a:solidFill>
                    <a:srgbClr val="0F5494"/>
                  </a:solidFill>
                  <a:cs typeface="+mn-cs"/>
                </a:rPr>
                <a:t>LEU </a:t>
              </a:r>
              <a:r>
                <a:rPr lang="en-GB" sz="1100" b="0">
                  <a:solidFill>
                    <a:srgbClr val="0F5494"/>
                  </a:solidFill>
                  <a:latin typeface="Verdana"/>
                  <a:cs typeface="+mn-cs"/>
                </a:rPr>
                <a:t>C</a:t>
              </a:r>
            </a:p>
          </p:txBody>
        </p:sp>
        <p:sp>
          <p:nvSpPr>
            <p:cNvPr id="38" name="Rectangle 63"/>
            <p:cNvSpPr>
              <a:spLocks noChangeArrowheads="1"/>
            </p:cNvSpPr>
            <p:nvPr/>
          </p:nvSpPr>
          <p:spPr bwMode="auto">
            <a:xfrm>
              <a:off x="2281" y="4308"/>
              <a:ext cx="1160" cy="58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/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GB" sz="1100" b="0">
                  <a:solidFill>
                    <a:srgbClr val="0F5494"/>
                  </a:solidFill>
                  <a:latin typeface="Verdana"/>
                  <a:cs typeface="+mn-cs"/>
                </a:rPr>
                <a:t>LEU</a:t>
              </a:r>
              <a:r>
                <a:rPr lang="en-GB" sz="1100">
                  <a:latin typeface="Verdana"/>
                </a:rPr>
                <a:t> B</a:t>
              </a:r>
              <a:endParaRPr lang="en-GB" sz="1400" b="0">
                <a:solidFill>
                  <a:srgbClr val="0F5494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9" name="Rectangle 64"/>
            <p:cNvSpPr>
              <a:spLocks noChangeArrowheads="1"/>
            </p:cNvSpPr>
            <p:nvPr/>
          </p:nvSpPr>
          <p:spPr bwMode="auto">
            <a:xfrm>
              <a:off x="4861" y="4308"/>
              <a:ext cx="1160" cy="58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/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GB" sz="1100" b="0">
                  <a:solidFill>
                    <a:srgbClr val="0F5494"/>
                  </a:solidFill>
                  <a:cs typeface="+mn-cs"/>
                </a:rPr>
                <a:t>LEU </a:t>
              </a:r>
              <a:r>
                <a:rPr lang="en-GB" sz="1100" b="0">
                  <a:solidFill>
                    <a:srgbClr val="0F5494"/>
                  </a:solidFill>
                  <a:latin typeface="Verdana"/>
                  <a:cs typeface="+mn-cs"/>
                </a:rPr>
                <a:t>F</a:t>
              </a:r>
            </a:p>
          </p:txBody>
        </p:sp>
        <p:sp>
          <p:nvSpPr>
            <p:cNvPr id="40" name="Rectangle 65"/>
            <p:cNvSpPr>
              <a:spLocks noChangeArrowheads="1"/>
            </p:cNvSpPr>
            <p:nvPr/>
          </p:nvSpPr>
          <p:spPr bwMode="auto">
            <a:xfrm>
              <a:off x="7461" y="4308"/>
              <a:ext cx="1160" cy="58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/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GB" sz="1100" b="0">
                  <a:solidFill>
                    <a:srgbClr val="0F5494"/>
                  </a:solidFill>
                  <a:cs typeface="+mn-cs"/>
                </a:rPr>
                <a:t>LEU </a:t>
              </a:r>
              <a:r>
                <a:rPr lang="en-GB" sz="1100" b="0">
                  <a:solidFill>
                    <a:srgbClr val="0F5494"/>
                  </a:solidFill>
                  <a:latin typeface="Verdana"/>
                  <a:cs typeface="+mn-cs"/>
                </a:rPr>
                <a:t>G</a:t>
              </a:r>
            </a:p>
          </p:txBody>
        </p:sp>
        <p:sp>
          <p:nvSpPr>
            <p:cNvPr id="41" name="Rectangle 66"/>
            <p:cNvSpPr>
              <a:spLocks noChangeArrowheads="1"/>
            </p:cNvSpPr>
            <p:nvPr/>
          </p:nvSpPr>
          <p:spPr bwMode="auto">
            <a:xfrm>
              <a:off x="8281" y="5627"/>
              <a:ext cx="1160" cy="58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/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GB" sz="1100" b="0">
                  <a:solidFill>
                    <a:srgbClr val="0F5494"/>
                  </a:solidFill>
                  <a:cs typeface="+mn-cs"/>
                </a:rPr>
                <a:t>LEU</a:t>
              </a:r>
              <a:r>
                <a:rPr lang="en-GB" sz="1100">
                  <a:latin typeface="Verdana"/>
                </a:rPr>
                <a:t> </a:t>
              </a:r>
              <a:r>
                <a:rPr lang="en-GB" sz="1100" b="0">
                  <a:solidFill>
                    <a:srgbClr val="0F5494"/>
                  </a:solidFill>
                  <a:latin typeface="Verdana"/>
                  <a:cs typeface="+mn-cs"/>
                </a:rPr>
                <a:t>I</a:t>
              </a:r>
            </a:p>
          </p:txBody>
        </p:sp>
        <p:sp>
          <p:nvSpPr>
            <p:cNvPr id="42" name="Rectangle 67"/>
            <p:cNvSpPr>
              <a:spLocks noChangeArrowheads="1"/>
            </p:cNvSpPr>
            <p:nvPr/>
          </p:nvSpPr>
          <p:spPr bwMode="auto">
            <a:xfrm>
              <a:off x="6701" y="5627"/>
              <a:ext cx="1160" cy="58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/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GB" sz="1100" b="0">
                  <a:solidFill>
                    <a:srgbClr val="0F5494"/>
                  </a:solidFill>
                  <a:cs typeface="+mn-cs"/>
                </a:rPr>
                <a:t>LEU </a:t>
              </a:r>
              <a:r>
                <a:rPr lang="en-GB" sz="1100" b="0">
                  <a:solidFill>
                    <a:srgbClr val="0F5494"/>
                  </a:solidFill>
                  <a:latin typeface="Verdana"/>
                  <a:cs typeface="+mn-cs"/>
                </a:rPr>
                <a:t>H</a:t>
              </a:r>
            </a:p>
          </p:txBody>
        </p:sp>
        <p:sp>
          <p:nvSpPr>
            <p:cNvPr id="43" name="Rectangle 68"/>
            <p:cNvSpPr>
              <a:spLocks noChangeArrowheads="1"/>
            </p:cNvSpPr>
            <p:nvPr/>
          </p:nvSpPr>
          <p:spPr bwMode="auto">
            <a:xfrm>
              <a:off x="7661" y="6887"/>
              <a:ext cx="1160" cy="58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/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GB" sz="1100" b="0">
                  <a:solidFill>
                    <a:srgbClr val="0F5494"/>
                  </a:solidFill>
                  <a:cs typeface="+mn-cs"/>
                </a:rPr>
                <a:t>LEU </a:t>
              </a:r>
              <a:r>
                <a:rPr lang="en-GB" sz="1100" b="0">
                  <a:solidFill>
                    <a:srgbClr val="0F5494"/>
                  </a:solidFill>
                  <a:latin typeface="Verdana"/>
                  <a:cs typeface="+mn-cs"/>
                </a:rPr>
                <a:t>J</a:t>
              </a:r>
            </a:p>
          </p:txBody>
        </p:sp>
        <p:sp>
          <p:nvSpPr>
            <p:cNvPr id="44" name="Rectangle 69"/>
            <p:cNvSpPr>
              <a:spLocks noChangeArrowheads="1"/>
            </p:cNvSpPr>
            <p:nvPr/>
          </p:nvSpPr>
          <p:spPr bwMode="auto">
            <a:xfrm>
              <a:off x="9141" y="6907"/>
              <a:ext cx="1160" cy="58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5400" tIns="12700" rIns="25400" bIns="12700" anchor="ctr"/>
            <a:lstStyle/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GB" sz="1100" b="0">
                  <a:solidFill>
                    <a:srgbClr val="0F5494"/>
                  </a:solidFill>
                  <a:cs typeface="+mn-cs"/>
                </a:rPr>
                <a:t>LEU </a:t>
              </a:r>
              <a:r>
                <a:rPr lang="en-GB" sz="1100" b="0">
                  <a:solidFill>
                    <a:srgbClr val="0F5494"/>
                  </a:solidFill>
                  <a:latin typeface="Verdana"/>
                  <a:cs typeface="+mn-cs"/>
                </a:rPr>
                <a:t>K</a:t>
              </a:r>
            </a:p>
          </p:txBody>
        </p:sp>
      </p:grpSp>
      <p:sp>
        <p:nvSpPr>
          <p:cNvPr id="45" name="Oval 37"/>
          <p:cNvSpPr>
            <a:spLocks noChangeArrowheads="1"/>
          </p:cNvSpPr>
          <p:nvPr/>
        </p:nvSpPr>
        <p:spPr bwMode="auto">
          <a:xfrm rot="21364687">
            <a:off x="600988" y="2985458"/>
            <a:ext cx="7740710" cy="3736971"/>
          </a:xfrm>
          <a:prstGeom prst="ellipse">
            <a:avLst/>
          </a:prstGeom>
          <a:noFill/>
          <a:ln w="38100">
            <a:solidFill>
              <a:srgbClr val="3166C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1200" b="0" i="0">
              <a:cs typeface="+mn-cs"/>
            </a:endParaRP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936625"/>
          </a:xfrm>
        </p:spPr>
        <p:txBody>
          <a:bodyPr/>
          <a:lstStyle/>
          <a:p>
            <a:r>
              <a:rPr lang="en-GB" sz="3200" kern="1200">
                <a:solidFill>
                  <a:srgbClr val="E36406"/>
                </a:solidFill>
                <a:latin typeface="Verdana" pitchFamily="34" charset="0"/>
                <a:cs typeface="Arial" charset="0"/>
              </a:rPr>
              <a:t>Statistical representation</a:t>
            </a:r>
            <a:endParaRPr lang="en-GB" sz="3200" kern="1200">
              <a:solidFill>
                <a:srgbClr val="E36406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4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2469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02" name="Straight Connector 15"/>
          <p:cNvCxnSpPr>
            <a:cxnSpLocks noChangeShapeType="1"/>
          </p:cNvCxnSpPr>
          <p:nvPr/>
        </p:nvCxnSpPr>
        <p:spPr bwMode="auto">
          <a:xfrm flipH="1">
            <a:off x="2514123" y="2564904"/>
            <a:ext cx="7460" cy="359753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03" name="Straight Connector 16"/>
          <p:cNvCxnSpPr>
            <a:cxnSpLocks noChangeShapeType="1"/>
          </p:cNvCxnSpPr>
          <p:nvPr/>
        </p:nvCxnSpPr>
        <p:spPr bwMode="auto">
          <a:xfrm>
            <a:off x="5670550" y="2564904"/>
            <a:ext cx="0" cy="359753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04" name="TextBox 17"/>
          <p:cNvSpPr txBox="1">
            <a:spLocks noChangeArrowheads="1"/>
          </p:cNvSpPr>
          <p:nvPr/>
        </p:nvSpPr>
        <p:spPr bwMode="auto">
          <a:xfrm>
            <a:off x="584993" y="2404765"/>
            <a:ext cx="1655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marL="358775" eaLnBrk="1" hangingPunct="1">
              <a:defRPr/>
            </a:pPr>
            <a:r>
              <a:rPr lang="en-US" altLang="en-US" sz="2400" b="1">
                <a:solidFill>
                  <a:srgbClr val="E36406"/>
                </a:solidFill>
              </a:rPr>
              <a:t>CDP</a:t>
            </a:r>
          </a:p>
        </p:txBody>
      </p:sp>
      <p:sp>
        <p:nvSpPr>
          <p:cNvPr id="51205" name="TextBox 18"/>
          <p:cNvSpPr txBox="1">
            <a:spLocks noChangeArrowheads="1"/>
          </p:cNvSpPr>
          <p:nvPr/>
        </p:nvSpPr>
        <p:spPr bwMode="auto">
          <a:xfrm>
            <a:off x="3241674" y="2401590"/>
            <a:ext cx="1436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marL="358775" eaLnBrk="1" hangingPunct="1">
              <a:defRPr/>
            </a:pPr>
            <a:r>
              <a:rPr lang="en-US" altLang="en-US" sz="2400" b="1">
                <a:solidFill>
                  <a:srgbClr val="E36406"/>
                </a:solidFill>
              </a:rPr>
              <a:t>EGR</a:t>
            </a:r>
          </a:p>
        </p:txBody>
      </p:sp>
      <p:sp>
        <p:nvSpPr>
          <p:cNvPr id="51206" name="TextBox 19"/>
          <p:cNvSpPr txBox="1">
            <a:spLocks noChangeArrowheads="1"/>
          </p:cNvSpPr>
          <p:nvPr/>
        </p:nvSpPr>
        <p:spPr bwMode="auto">
          <a:xfrm>
            <a:off x="6411736" y="2404765"/>
            <a:ext cx="141977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marL="358775" eaLnBrk="1" hangingPunct="1">
              <a:defRPr/>
            </a:pPr>
            <a:r>
              <a:rPr lang="en-US" altLang="en-US" sz="2400" b="1">
                <a:solidFill>
                  <a:srgbClr val="E36406"/>
                </a:solidFill>
              </a:rPr>
              <a:t>NSI</a:t>
            </a:r>
          </a:p>
        </p:txBody>
      </p:sp>
      <p:sp>
        <p:nvSpPr>
          <p:cNvPr id="51207" name="TextBox 21"/>
          <p:cNvSpPr txBox="1">
            <a:spLocks noChangeArrowheads="1"/>
          </p:cNvSpPr>
          <p:nvPr/>
        </p:nvSpPr>
        <p:spPr bwMode="auto">
          <a:xfrm>
            <a:off x="657225" y="3352399"/>
            <a:ext cx="1511300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F5494"/>
                </a:solidFill>
                <a:latin typeface="+mn-lt"/>
                <a:cs typeface="+mn-cs"/>
              </a:rPr>
              <a:t>Commercial data provider – CDP (LEU,REL)</a:t>
            </a:r>
          </a:p>
        </p:txBody>
      </p:sp>
      <p:sp>
        <p:nvSpPr>
          <p:cNvPr id="51208" name="TextBox 22"/>
          <p:cNvSpPr txBox="1">
            <a:spLocks noChangeArrowheads="1"/>
          </p:cNvSpPr>
          <p:nvPr/>
        </p:nvSpPr>
        <p:spPr bwMode="auto">
          <a:xfrm>
            <a:off x="3059832" y="3503437"/>
            <a:ext cx="2136054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F5494"/>
                </a:solidFill>
                <a:latin typeface="+mn-lt"/>
                <a:cs typeface="+mn-cs"/>
              </a:rPr>
              <a:t>Processing NSI and commercial data</a:t>
            </a:r>
          </a:p>
        </p:txBody>
      </p:sp>
      <p:sp>
        <p:nvSpPr>
          <p:cNvPr id="51209" name="TextBox 23"/>
          <p:cNvSpPr txBox="1">
            <a:spLocks noChangeArrowheads="1"/>
          </p:cNvSpPr>
          <p:nvPr/>
        </p:nvSpPr>
        <p:spPr bwMode="auto">
          <a:xfrm>
            <a:off x="6293743" y="3033712"/>
            <a:ext cx="1655763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F5494"/>
                </a:solidFill>
                <a:latin typeface="+mn-lt"/>
                <a:cs typeface="+mn-cs"/>
              </a:rPr>
              <a:t>Identification of legal units</a:t>
            </a:r>
          </a:p>
        </p:txBody>
      </p:sp>
      <p:sp>
        <p:nvSpPr>
          <p:cNvPr id="51211" name="TextBox 25"/>
          <p:cNvSpPr txBox="1">
            <a:spLocks noChangeArrowheads="1"/>
          </p:cNvSpPr>
          <p:nvPr/>
        </p:nvSpPr>
        <p:spPr bwMode="auto">
          <a:xfrm>
            <a:off x="6293742" y="3565878"/>
            <a:ext cx="1655763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F5494"/>
                </a:solidFill>
                <a:latin typeface="+mn-lt"/>
                <a:cs typeface="+mn-cs"/>
              </a:rPr>
              <a:t>NSI data     (LEU, REL, ENT)</a:t>
            </a:r>
          </a:p>
        </p:txBody>
      </p:sp>
      <p:sp>
        <p:nvSpPr>
          <p:cNvPr id="51212" name="TextBox 26"/>
          <p:cNvSpPr txBox="1">
            <a:spLocks noChangeArrowheads="1"/>
          </p:cNvSpPr>
          <p:nvPr/>
        </p:nvSpPr>
        <p:spPr bwMode="auto">
          <a:xfrm>
            <a:off x="2865549" y="4293096"/>
            <a:ext cx="2349500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F5494"/>
                </a:solidFill>
                <a:latin typeface="+mn-lt"/>
                <a:cs typeface="+mn-cs"/>
              </a:rPr>
              <a:t>Initial and preliminary frames</a:t>
            </a:r>
          </a:p>
        </p:txBody>
      </p:sp>
      <p:sp>
        <p:nvSpPr>
          <p:cNvPr id="51223" name="TextBox 28"/>
          <p:cNvSpPr txBox="1">
            <a:spLocks noChangeArrowheads="1"/>
          </p:cNvSpPr>
          <p:nvPr/>
        </p:nvSpPr>
        <p:spPr bwMode="auto">
          <a:xfrm>
            <a:off x="3093355" y="5055277"/>
            <a:ext cx="1893888" cy="286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F5494"/>
                </a:solidFill>
                <a:latin typeface="+mn-lt"/>
                <a:cs typeface="+mn-cs"/>
              </a:rPr>
              <a:t>Final frame</a:t>
            </a:r>
          </a:p>
        </p:txBody>
      </p:sp>
      <p:sp>
        <p:nvSpPr>
          <p:cNvPr id="51225" name="TextBox 27"/>
          <p:cNvSpPr txBox="1">
            <a:spLocks noChangeArrowheads="1"/>
          </p:cNvSpPr>
          <p:nvPr/>
        </p:nvSpPr>
        <p:spPr bwMode="auto">
          <a:xfrm>
            <a:off x="6228184" y="4096271"/>
            <a:ext cx="2022676" cy="67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solidFill>
                  <a:srgbClr val="0F5494"/>
                </a:solidFill>
                <a:latin typeface="+mn-lt"/>
                <a:cs typeface="+mn-cs"/>
              </a:rPr>
              <a:t>Consult and update preliminary frame and GEG data</a:t>
            </a:r>
          </a:p>
        </p:txBody>
      </p:sp>
      <p:cxnSp>
        <p:nvCxnSpPr>
          <p:cNvPr id="51226" name="Straight Arrow Connector 44"/>
          <p:cNvCxnSpPr>
            <a:cxnSpLocks noChangeShapeType="1"/>
          </p:cNvCxnSpPr>
          <p:nvPr/>
        </p:nvCxnSpPr>
        <p:spPr bwMode="auto">
          <a:xfrm>
            <a:off x="2189907" y="3745971"/>
            <a:ext cx="663352" cy="0"/>
          </a:xfrm>
          <a:prstGeom prst="straightConnector1">
            <a:avLst/>
          </a:prstGeom>
          <a:ln>
            <a:solidFill>
              <a:srgbClr val="EB8015"/>
            </a:solidFill>
            <a:headEnd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395536" y="1484784"/>
            <a:ext cx="8229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E36406"/>
                </a:solidFill>
                <a:latin typeface="Verdana" pitchFamily="34" charset="0"/>
                <a:ea typeface="ＭＳ Ｐゴシック" pitchFamily="-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E36406"/>
                </a:solidFill>
                <a:latin typeface="Verdana" pitchFamily="34" charset="0"/>
                <a:ea typeface="ＭＳ Ｐゴシック" pitchFamily="-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E36406"/>
                </a:solidFill>
                <a:latin typeface="Verdana" pitchFamily="34" charset="0"/>
                <a:ea typeface="ＭＳ Ｐゴシック" pitchFamily="-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E36406"/>
                </a:solidFill>
                <a:latin typeface="Verdana" pitchFamily="34" charset="0"/>
                <a:ea typeface="ＭＳ Ｐゴシック" pitchFamily="-8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EEA521"/>
                </a:solidFill>
                <a:latin typeface="Arial" charset="0"/>
                <a:ea typeface="ＭＳ Ｐゴシック" pitchFamily="-8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EEA521"/>
                </a:solidFill>
                <a:latin typeface="Arial" charset="0"/>
                <a:ea typeface="ＭＳ Ｐゴシック" pitchFamily="-8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EEA521"/>
                </a:solidFill>
                <a:latin typeface="Arial" charset="0"/>
                <a:ea typeface="ＭＳ Ｐゴシック" pitchFamily="-8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EEA521"/>
                </a:solidFill>
                <a:latin typeface="Arial" charset="0"/>
                <a:ea typeface="ＭＳ Ｐゴシック" pitchFamily="-80" charset="-128"/>
              </a:defRPr>
            </a:lvl9pPr>
          </a:lstStyle>
          <a:p>
            <a:pPr marL="358775" eaLnBrk="1" hangingPunct="1">
              <a:defRPr/>
            </a:pPr>
            <a:r>
              <a:rPr lang="en-GB" b="1">
                <a:solidFill>
                  <a:srgbClr val="E36406"/>
                </a:solidFill>
                <a:latin typeface="Verdana" pitchFamily="34" charset="0"/>
                <a:ea typeface="+mn-ea"/>
                <a:cs typeface="Arial" charset="0"/>
              </a:rPr>
              <a:t>EGR 2.0 process overview</a:t>
            </a:r>
            <a:endParaRPr lang="en-GB" altLang="en-US" sz="1400" b="1">
              <a:solidFill>
                <a:srgbClr val="E36406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  <p:cxnSp>
        <p:nvCxnSpPr>
          <p:cNvPr id="39" name="Straight Arrow Connector 44"/>
          <p:cNvCxnSpPr>
            <a:cxnSpLocks noChangeShapeType="1"/>
          </p:cNvCxnSpPr>
          <p:nvPr/>
        </p:nvCxnSpPr>
        <p:spPr bwMode="auto">
          <a:xfrm>
            <a:off x="4040299" y="4770302"/>
            <a:ext cx="0" cy="266215"/>
          </a:xfrm>
          <a:prstGeom prst="straightConnector1">
            <a:avLst/>
          </a:prstGeom>
          <a:ln>
            <a:solidFill>
              <a:srgbClr val="EB8015"/>
            </a:solidFill>
            <a:headEnd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0" name="Straight Arrow Connector 44"/>
          <p:cNvCxnSpPr>
            <a:cxnSpLocks noChangeShapeType="1"/>
          </p:cNvCxnSpPr>
          <p:nvPr/>
        </p:nvCxnSpPr>
        <p:spPr bwMode="auto">
          <a:xfrm flipH="1">
            <a:off x="5394437" y="3248036"/>
            <a:ext cx="668845" cy="0"/>
          </a:xfrm>
          <a:prstGeom prst="straightConnector1">
            <a:avLst/>
          </a:prstGeom>
          <a:ln>
            <a:solidFill>
              <a:srgbClr val="EB8015"/>
            </a:solidFill>
            <a:headEnd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4" name="Straight Arrow Connector 44"/>
          <p:cNvCxnSpPr>
            <a:cxnSpLocks noChangeShapeType="1"/>
          </p:cNvCxnSpPr>
          <p:nvPr/>
        </p:nvCxnSpPr>
        <p:spPr bwMode="auto">
          <a:xfrm flipH="1">
            <a:off x="5384053" y="4405080"/>
            <a:ext cx="696822" cy="0"/>
          </a:xfrm>
          <a:prstGeom prst="straightConnector1">
            <a:avLst/>
          </a:prstGeom>
          <a:ln>
            <a:solidFill>
              <a:srgbClr val="EB8015"/>
            </a:solidFill>
            <a:headEnd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3059832" y="3130661"/>
            <a:ext cx="2136054" cy="286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F5494"/>
                </a:solidFill>
                <a:latin typeface="+mn-lt"/>
                <a:cs typeface="+mn-cs"/>
              </a:rPr>
              <a:t>Identification service</a:t>
            </a:r>
          </a:p>
        </p:txBody>
      </p:sp>
      <p:cxnSp>
        <p:nvCxnSpPr>
          <p:cNvPr id="31" name="Straight Arrow Connector 44"/>
          <p:cNvCxnSpPr>
            <a:cxnSpLocks noChangeShapeType="1"/>
          </p:cNvCxnSpPr>
          <p:nvPr/>
        </p:nvCxnSpPr>
        <p:spPr bwMode="auto">
          <a:xfrm flipV="1">
            <a:off x="2189907" y="3248036"/>
            <a:ext cx="663352" cy="265807"/>
          </a:xfrm>
          <a:prstGeom prst="straightConnector1">
            <a:avLst/>
          </a:prstGeom>
          <a:ln>
            <a:solidFill>
              <a:srgbClr val="EB8015"/>
            </a:solidFill>
            <a:headEnd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0" name="Straight Arrow Connector 44"/>
          <p:cNvCxnSpPr>
            <a:cxnSpLocks noChangeShapeType="1"/>
          </p:cNvCxnSpPr>
          <p:nvPr/>
        </p:nvCxnSpPr>
        <p:spPr bwMode="auto">
          <a:xfrm flipH="1">
            <a:off x="5394437" y="3753038"/>
            <a:ext cx="668845" cy="0"/>
          </a:xfrm>
          <a:prstGeom prst="straightConnector1">
            <a:avLst/>
          </a:prstGeom>
          <a:ln>
            <a:solidFill>
              <a:srgbClr val="EB8015"/>
            </a:solidFill>
            <a:headEnd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Straight Arrow Connector 44"/>
          <p:cNvCxnSpPr>
            <a:cxnSpLocks noChangeShapeType="1"/>
          </p:cNvCxnSpPr>
          <p:nvPr/>
        </p:nvCxnSpPr>
        <p:spPr bwMode="auto">
          <a:xfrm>
            <a:off x="4040299" y="3983568"/>
            <a:ext cx="0" cy="266215"/>
          </a:xfrm>
          <a:prstGeom prst="straightConnector1">
            <a:avLst/>
          </a:prstGeom>
          <a:ln>
            <a:solidFill>
              <a:srgbClr val="EB8015"/>
            </a:solidFill>
            <a:headEnd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Slide Number Placeholder 3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r"/>
            <a:fld id="{EA6B48B0-3CED-4977-89FA-FF0719A309D0}" type="slidenum">
              <a:rPr lang="en-GB" altLang="en-US" sz="1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6</a:t>
            </a:fld>
            <a:endParaRPr lang="en-GB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485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936625"/>
          </a:xfrm>
        </p:spPr>
        <p:txBody>
          <a:bodyPr/>
          <a:lstStyle/>
          <a:p>
            <a:r>
              <a:rPr lang="en-GB" sz="3200" kern="1200" dirty="0">
                <a:solidFill>
                  <a:srgbClr val="E36406"/>
                </a:solidFill>
                <a:latin typeface="Verdana" pitchFamily="34" charset="0"/>
                <a:cs typeface="Arial" charset="0"/>
              </a:rPr>
              <a:t>Problem statement</a:t>
            </a:r>
            <a:endParaRPr lang="en-GB" sz="3200" kern="1200" dirty="0">
              <a:solidFill>
                <a:srgbClr val="E36406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96044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GB" i="0" dirty="0"/>
              <a:t>The </a:t>
            </a:r>
            <a:r>
              <a:rPr lang="en-GB" i="0" dirty="0" smtClean="0"/>
              <a:t>European </a:t>
            </a:r>
            <a:r>
              <a:rPr lang="en-GB" i="0" dirty="0"/>
              <a:t>part of </a:t>
            </a:r>
            <a:r>
              <a:rPr lang="en-GB" i="0" dirty="0" smtClean="0"/>
              <a:t>the legal </a:t>
            </a:r>
            <a:r>
              <a:rPr lang="en-GB" i="0" dirty="0"/>
              <a:t>units, enterprises and enterprise groups are well-covered by EGR, but there is </a:t>
            </a:r>
            <a:r>
              <a:rPr lang="en-GB" b="1" i="0" dirty="0"/>
              <a:t>missing data</a:t>
            </a:r>
            <a:r>
              <a:rPr lang="en-GB" i="0" dirty="0"/>
              <a:t> for </a:t>
            </a:r>
            <a:r>
              <a:rPr lang="en-GB" b="1" i="0" dirty="0"/>
              <a:t>units outside of the EU and EFTA </a:t>
            </a:r>
            <a:r>
              <a:rPr lang="en-GB" i="0" dirty="0"/>
              <a:t>as well as </a:t>
            </a:r>
            <a:r>
              <a:rPr lang="en-GB" i="0" dirty="0" smtClean="0"/>
              <a:t>for attributes on </a:t>
            </a:r>
            <a:r>
              <a:rPr lang="en-GB" i="0" dirty="0"/>
              <a:t>the </a:t>
            </a:r>
            <a:r>
              <a:rPr lang="en-GB" b="1" i="0" dirty="0"/>
              <a:t>group level</a:t>
            </a:r>
            <a:r>
              <a:rPr lang="en-GB" i="0" dirty="0"/>
              <a:t>.</a:t>
            </a:r>
          </a:p>
          <a:p>
            <a:pPr marL="0" indent="0">
              <a:lnSpc>
                <a:spcPct val="90000"/>
              </a:lnSpc>
              <a:buClrTx/>
              <a:buNone/>
            </a:pPr>
            <a:endParaRPr lang="en-GB" i="0" dirty="0"/>
          </a:p>
          <a:p>
            <a:pPr>
              <a:lnSpc>
                <a:spcPct val="90000"/>
              </a:lnSpc>
              <a:buClrTx/>
            </a:pPr>
            <a:r>
              <a:rPr lang="en-GB" b="1" i="0" dirty="0"/>
              <a:t>Web crawling </a:t>
            </a:r>
            <a:r>
              <a:rPr lang="en-GB" i="0" dirty="0"/>
              <a:t>and different </a:t>
            </a:r>
            <a:r>
              <a:rPr lang="en-GB" b="1" i="0" dirty="0"/>
              <a:t>open data projects </a:t>
            </a:r>
            <a:r>
              <a:rPr lang="en-GB" i="0" dirty="0"/>
              <a:t>are seen as further opportunities to </a:t>
            </a:r>
            <a:r>
              <a:rPr lang="en-GB" b="1" i="0" dirty="0"/>
              <a:t>increase the quality of the EGR</a:t>
            </a:r>
            <a:r>
              <a:rPr lang="en-GB" i="0" dirty="0"/>
              <a:t>, its completeness and accuracy.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48B0-3CED-4977-89FA-FF0719A309D0}" type="slidenum">
              <a:rPr lang="en-GB" altLang="en-US" smtClean="0"/>
              <a:pPr/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50751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339850"/>
            <a:ext cx="8807115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 err="1">
                <a:solidFill>
                  <a:srgbClr val="E36406"/>
                </a:solidFill>
                <a:latin typeface="Verdana"/>
                <a:ea typeface="Verdana"/>
                <a:cs typeface="Verdana"/>
              </a:rPr>
              <a:t>DBpedia</a:t>
            </a:r>
            <a:r>
              <a:rPr lang="en-GB" sz="3200" kern="1200" dirty="0">
                <a:solidFill>
                  <a:srgbClr val="E36406"/>
                </a:solidFill>
                <a:latin typeface="Verdana"/>
                <a:ea typeface="Verdana"/>
                <a:cs typeface="Verdana"/>
              </a:rPr>
              <a:t> </a:t>
            </a:r>
            <a:r>
              <a:rPr lang="en-GB" sz="3200" kern="1200" dirty="0">
                <a:latin typeface="Verdana"/>
                <a:ea typeface="Verdana"/>
                <a:cs typeface="Verdana"/>
              </a:rPr>
              <a:t/>
            </a:r>
            <a:br>
              <a:rPr lang="en-GB" sz="3200" kern="1200" dirty="0">
                <a:latin typeface="Verdana"/>
                <a:ea typeface="Verdana"/>
                <a:cs typeface="Verdana"/>
              </a:rPr>
            </a:br>
            <a:r>
              <a:rPr lang="en-GB" sz="2800" b="0" i="1" kern="1200" dirty="0">
                <a:solidFill>
                  <a:srgbClr val="E36406"/>
                </a:solidFill>
                <a:latin typeface="Verdana"/>
                <a:ea typeface="Verdana"/>
                <a:cs typeface="Verdana"/>
              </a:rPr>
              <a:t>« global and unified access to knowledge »</a:t>
            </a:r>
            <a:r>
              <a:rPr lang="en-GB" sz="3200" b="0" kern="1200" dirty="0">
                <a:solidFill>
                  <a:srgbClr val="E36406"/>
                </a:solidFill>
                <a:latin typeface="Verdana"/>
                <a:ea typeface="Verdana"/>
                <a:cs typeface="Verdana"/>
              </a:rPr>
              <a:t> </a:t>
            </a:r>
            <a:endParaRPr lang="en-GB" sz="3200" b="0" kern="1200" dirty="0">
              <a:solidFill>
                <a:srgbClr val="E36406"/>
              </a:solidFill>
              <a:ea typeface="Verdana"/>
              <a:cs typeface="Verdana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04243"/>
            <a:ext cx="8222280" cy="3889053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>
                <a:ea typeface="Verdana"/>
                <a:cs typeface="Verdana"/>
              </a:rPr>
              <a:t>Started in 2008 as community effort for semi-automatic knowledge extraction from Wikipedia </a:t>
            </a:r>
            <a:endParaRPr lang="en-US" dirty="0">
              <a:ea typeface="Verdana"/>
              <a:cs typeface="Verdana"/>
            </a:endParaRP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>
                <a:ea typeface="Verdana"/>
                <a:cs typeface="Verdana"/>
              </a:rPr>
              <a:t>One of the most successful open knowledge graphs (OKG)</a:t>
            </a:r>
            <a:endParaRPr lang="en-US" dirty="0">
              <a:ea typeface="Verdana"/>
              <a:cs typeface="Verdana"/>
            </a:endParaRP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>
                <a:ea typeface="Verdana"/>
                <a:cs typeface="Verdana"/>
              </a:rPr>
              <a:t>working on </a:t>
            </a:r>
            <a:r>
              <a:rPr lang="en-GB" sz="2400" b="0" dirty="0">
                <a:ea typeface="Verdana"/>
                <a:cs typeface="Verdana"/>
                <a:hlinkClick r:id="rId2"/>
              </a:rPr>
              <a:t>https://databus.dbpedia.org</a:t>
            </a:r>
            <a:r>
              <a:rPr lang="en-GB" sz="2400" b="0" dirty="0">
                <a:ea typeface="Verdana"/>
                <a:cs typeface="Verdana"/>
              </a:rPr>
              <a:t> </a:t>
            </a:r>
            <a:endParaRPr lang="en-GB" sz="2400">
              <a:ea typeface="Verdana"/>
              <a:cs typeface="Verdana"/>
            </a:endParaRP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ea typeface="Verdana"/>
              </a:rPr>
              <a:t>Shared effort on KG Governance, Integration, Collaboration, Curation ...</a:t>
            </a:r>
            <a:endParaRPr lang="en-US" dirty="0">
              <a:ea typeface="Verdana"/>
              <a:cs typeface="Verdan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a typeface="Verdana"/>
              </a:rPr>
              <a:t>Pushes societal value and data economy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a typeface="Verdana"/>
                <a:cs typeface="Verdana"/>
              </a:rPr>
              <a:t>Maven with Git-for-data and persistent identifiers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8</a:t>
            </a:fld>
            <a:endParaRPr lang="en-GB" altLang="en-US"/>
          </a:p>
        </p:txBody>
      </p:sp>
      <p:pic>
        <p:nvPicPr>
          <p:cNvPr id="2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3F5CEBD7-D254-48B7-BA18-1577E0AD6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157" y="5629727"/>
            <a:ext cx="13906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7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339850"/>
            <a:ext cx="8229600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>
                <a:solidFill>
                  <a:srgbClr val="E36406"/>
                </a:solidFill>
                <a:latin typeface="Verdana"/>
                <a:ea typeface="Verdana"/>
                <a:cs typeface="Verdana"/>
              </a:rPr>
              <a:t>DBpedia Extraction Framework</a:t>
            </a:r>
            <a:endParaRPr lang="en-GB" sz="3200" kern="1200">
              <a:ea typeface="Verdana"/>
              <a:cs typeface="Verdana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04243"/>
            <a:ext cx="5137455" cy="3889053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ClrTx/>
              <a:buNone/>
            </a:pPr>
            <a:r>
              <a:rPr lang="en-GB" sz="2400" b="0"/>
              <a:t>Open source software which </a:t>
            </a:r>
            <a:r>
              <a:rPr lang="en-GB" sz="2400"/>
              <a:t>extracts structured semantic  data </a:t>
            </a:r>
            <a:r>
              <a:rPr lang="en-GB" sz="2400" b="0"/>
              <a:t>(RDF) from Wikipedia (</a:t>
            </a:r>
            <a:r>
              <a:rPr lang="en-GB" sz="2400" b="0" err="1"/>
              <a:t>infoboxes</a:t>
            </a:r>
            <a:r>
              <a:rPr lang="en-GB" sz="2400" b="0"/>
              <a:t>) in order to make it </a:t>
            </a:r>
            <a:r>
              <a:rPr lang="en-GB" sz="2400"/>
              <a:t>publicly available as OKG</a:t>
            </a:r>
            <a:endParaRPr lang="en-GB" sz="2400">
              <a:ea typeface="Verdana"/>
              <a:cs typeface="Verdana"/>
            </a:endParaRPr>
          </a:p>
          <a:p>
            <a:pPr lvl="2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de-DE" sz="2200"/>
              <a:t>Execute </a:t>
            </a:r>
            <a:r>
              <a:rPr lang="en-GB" sz="2200"/>
              <a:t>sophisticated queries against Wikipedia data </a:t>
            </a:r>
            <a:endParaRPr lang="en-US"/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2200"/>
              <a:t>Link different datasets to Wiki/DBpedia resources</a:t>
            </a:r>
            <a:endParaRPr lang="en-GB" sz="2200">
              <a:ea typeface="Verdana"/>
              <a:cs typeface="Verdan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9</a:t>
            </a:fld>
            <a:endParaRPr lang="en-GB" altLang="en-US"/>
          </a:p>
        </p:txBody>
      </p:sp>
      <p:pic>
        <p:nvPicPr>
          <p:cNvPr id="2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3F5CEBD7-D254-48B7-BA18-1577E0AD6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157" y="5629727"/>
            <a:ext cx="1390650" cy="857250"/>
          </a:xfrm>
          <a:prstGeom prst="rect">
            <a:avLst/>
          </a:prstGeom>
        </p:spPr>
      </p:pic>
      <p:pic>
        <p:nvPicPr>
          <p:cNvPr id="25" name="Picture 26" descr="A close up of text on a black background&#10;&#10;Description generated with high confidence">
            <a:extLst>
              <a:ext uri="{FF2B5EF4-FFF2-40B4-BE49-F238E27FC236}">
                <a16:creationId xmlns:a16="http://schemas.microsoft.com/office/drawing/2014/main" id="{606AE4E8-9575-499A-8BFB-1602040029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0356" y="2388316"/>
            <a:ext cx="3673643" cy="269899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6C9072AB-73FE-44C9-AD47-591D3D2FFACE}"/>
              </a:ext>
            </a:extLst>
          </p:cNvPr>
          <p:cNvSpPr txBox="1"/>
          <p:nvPr/>
        </p:nvSpPr>
        <p:spPr>
          <a:xfrm>
            <a:off x="6063916" y="5205664"/>
            <a:ext cx="2895599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Verdana"/>
                <a:ea typeface="Verdana"/>
                <a:cs typeface="Verdana"/>
              </a:rPr>
              <a:t>Example RDF Data for Siemens AG</a:t>
            </a:r>
          </a:p>
        </p:txBody>
      </p:sp>
    </p:spTree>
    <p:extLst>
      <p:ext uri="{BB962C8B-B14F-4D97-AF65-F5344CB8AC3E}">
        <p14:creationId xmlns:p14="http://schemas.microsoft.com/office/powerpoint/2010/main" val="293254363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748</Words>
  <Application>Microsoft Office PowerPoint</Application>
  <PresentationFormat>On-screen Show (4:3)</PresentationFormat>
  <Paragraphs>136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Verdana</vt:lpstr>
      <vt:lpstr>blank</vt:lpstr>
      <vt:lpstr>PowerPoint Presentation</vt:lpstr>
      <vt:lpstr>Content</vt:lpstr>
      <vt:lpstr>What is EGR?</vt:lpstr>
      <vt:lpstr>Information needed for statistical representation</vt:lpstr>
      <vt:lpstr>Statistical representation</vt:lpstr>
      <vt:lpstr>PowerPoint Presentation</vt:lpstr>
      <vt:lpstr>Problem statement</vt:lpstr>
      <vt:lpstr>DBpedia  « global and unified access to knowledge » </vt:lpstr>
      <vt:lpstr>DBpedia Extraction Framework</vt:lpstr>
      <vt:lpstr>Wikipedia Knowledge Extraction </vt:lpstr>
      <vt:lpstr>Feasibility study objectives</vt:lpstr>
      <vt:lpstr>Proof of Concept Results</vt:lpstr>
      <vt:lpstr>Coverage 2016</vt:lpstr>
      <vt:lpstr>Completeness 2016</vt:lpstr>
      <vt:lpstr>Accuracy 2016: Employees </vt:lpstr>
      <vt:lpstr>Accuracy 2016: Turnover</vt:lpstr>
      <vt:lpstr>Accuracy 2016: Assets</vt:lpstr>
      <vt:lpstr>Timelines: Coverage 2014 - 2017</vt:lpstr>
      <vt:lpstr>Conclusions</vt:lpstr>
      <vt:lpstr>Thank you!</vt:lpstr>
      <vt:lpstr>DBpedia Information and contact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Eurostat G1</dc:creator>
  <cp:lastModifiedBy>NENKOV Dimitar (ESTAT)</cp:lastModifiedBy>
  <cp:revision>10</cp:revision>
  <cp:lastPrinted>2015-08-11T17:35:24Z</cp:lastPrinted>
  <dcterms:created xsi:type="dcterms:W3CDTF">2014-09-19T08:53:56Z</dcterms:created>
  <dcterms:modified xsi:type="dcterms:W3CDTF">2019-03-12T08:30:11Z</dcterms:modified>
</cp:coreProperties>
</file>