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19"/>
  </p:notesMasterIdLst>
  <p:handoutMasterIdLst>
    <p:handoutMasterId r:id="rId20"/>
  </p:handoutMasterIdLst>
  <p:sldIdLst>
    <p:sldId id="269" r:id="rId3"/>
    <p:sldId id="270" r:id="rId4"/>
    <p:sldId id="298" r:id="rId5"/>
    <p:sldId id="273" r:id="rId6"/>
    <p:sldId id="272" r:id="rId7"/>
    <p:sldId id="291" r:id="rId8"/>
    <p:sldId id="280" r:id="rId9"/>
    <p:sldId id="279" r:id="rId10"/>
    <p:sldId id="288" r:id="rId11"/>
    <p:sldId id="292" r:id="rId12"/>
    <p:sldId id="281" r:id="rId13"/>
    <p:sldId id="299" r:id="rId14"/>
    <p:sldId id="294" r:id="rId15"/>
    <p:sldId id="284" r:id="rId16"/>
    <p:sldId id="290" r:id="rId17"/>
    <p:sldId id="29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04" autoAdjust="0"/>
    <p:restoredTop sz="84848" autoAdjust="0"/>
  </p:normalViewPr>
  <p:slideViewPr>
    <p:cSldViewPr snapToGrid="0" snapToObjects="1">
      <p:cViewPr>
        <p:scale>
          <a:sx n="66" d="100"/>
          <a:sy n="66" d="100"/>
        </p:scale>
        <p:origin x="48" y="71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3-3-2019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3-3-2019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survey data are often collected through human interaction, which is prone to error. The data is collected with the assumption that the characteristics and concepts being measured may be precisely defined, and can be obtained through a set of well-defined procedures, and have true scores independent of the survey.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a survey variable is unreliable, the statistical inferences obtained using that variable is in turn also untrustworthy. Thus, before the data of a survey variable can be used, the estimation of the reliability of that variable is necessary.</a:t>
            </a:r>
          </a:p>
          <a:p>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2</a:t>
            </a:fld>
            <a:endParaRPr lang="nl-NL"/>
          </a:p>
        </p:txBody>
      </p:sp>
    </p:spTree>
    <p:extLst>
      <p:ext uri="{BB962C8B-B14F-4D97-AF65-F5344CB8AC3E}">
        <p14:creationId xmlns:p14="http://schemas.microsoft.com/office/powerpoint/2010/main" val="24688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16</a:t>
            </a:fld>
            <a:endParaRPr lang="nl-NL"/>
          </a:p>
        </p:txBody>
      </p:sp>
    </p:spTree>
    <p:extLst>
      <p:ext uri="{BB962C8B-B14F-4D97-AF65-F5344CB8AC3E}">
        <p14:creationId xmlns:p14="http://schemas.microsoft.com/office/powerpoint/2010/main" val="391098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survey data are often collected through human interaction, which is prone to error. The data is collected with the assumption that the characteristics and concepts being measured may be precisely defined, and can be obtained through a set of well-defined procedures, and have true scores independent of the survey.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a survey variable is unreliable, the statistical inferences obtained using that variable is in turn also untrustworthy. Thus, before the data of a survey variable can be used, the estimation of the reliability of that variable is necessary.</a:t>
            </a:r>
          </a:p>
          <a:p>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382395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178867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124478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8</a:t>
            </a:fld>
            <a:endParaRPr lang="nl-NL"/>
          </a:p>
        </p:txBody>
      </p:sp>
    </p:spTree>
    <p:extLst>
      <p:ext uri="{BB962C8B-B14F-4D97-AF65-F5344CB8AC3E}">
        <p14:creationId xmlns:p14="http://schemas.microsoft.com/office/powerpoint/2010/main" val="426949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by Kramer in “Ramifications of a population model for </a:t>
            </a:r>
            <a:r>
              <a:rPr lang="en-US" i="1" dirty="0" smtClean="0"/>
              <a:t>κ </a:t>
            </a:r>
            <a:r>
              <a:rPr lang="en-US" dirty="0" smtClean="0"/>
              <a:t>as a coefficient of reliability”, the kappa coefficient is a reliability coefficient.</a:t>
            </a:r>
          </a:p>
          <a:p>
            <a:endParaRPr lang="en-US" dirty="0" smtClean="0"/>
          </a:p>
          <a:p>
            <a:r>
              <a:rPr lang="en-US" dirty="0" smtClean="0"/>
              <a:t>The kappa coefficient also require the stability assumption for</a:t>
            </a:r>
            <a:r>
              <a:rPr lang="en-US" baseline="0" dirty="0" smtClean="0"/>
              <a:t> the true scores of respondents.</a:t>
            </a:r>
            <a:endParaRPr lang="en-US" dirty="0" smtClean="0"/>
          </a:p>
        </p:txBody>
      </p:sp>
      <p:sp>
        <p:nvSpPr>
          <p:cNvPr id="4" name="Slide Number Placeholder 3"/>
          <p:cNvSpPr>
            <a:spLocks noGrp="1"/>
          </p:cNvSpPr>
          <p:nvPr>
            <p:ph type="sldNum" sz="quarter" idx="10"/>
          </p:nvPr>
        </p:nvSpPr>
        <p:spPr/>
        <p:txBody>
          <a:bodyPr/>
          <a:lstStyle/>
          <a:p>
            <a:fld id="{8954E32A-327F-AF4B-8E1F-209FBF93D26D}" type="slidenum">
              <a:rPr lang="nl-NL" smtClean="0"/>
              <a:t>9</a:t>
            </a:fld>
            <a:endParaRPr lang="nl-NL"/>
          </a:p>
        </p:txBody>
      </p:sp>
    </p:spTree>
    <p:extLst>
      <p:ext uri="{BB962C8B-B14F-4D97-AF65-F5344CB8AC3E}">
        <p14:creationId xmlns:p14="http://schemas.microsoft.com/office/powerpoint/2010/main" val="142900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Education level is used to measure the continuous latent variable “years of education”.</a:t>
            </a:r>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11</a:t>
            </a:fld>
            <a:endParaRPr lang="nl-NL"/>
          </a:p>
        </p:txBody>
      </p:sp>
    </p:spTree>
    <p:extLst>
      <p:ext uri="{BB962C8B-B14F-4D97-AF65-F5344CB8AC3E}">
        <p14:creationId xmlns:p14="http://schemas.microsoft.com/office/powerpoint/2010/main" val="72124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model identification with only 3 waves in the survey</a:t>
                </a:r>
                <a:r>
                  <a:rPr lang="en-US" sz="1200" kern="1200" baseline="0" dirty="0" smtClean="0">
                    <a:solidFill>
                      <a:schemeClr val="tx1"/>
                    </a:solidFill>
                    <a:effectLst/>
                    <a:latin typeface="+mn-lt"/>
                    <a:ea typeface="+mn-ea"/>
                    <a:cs typeface="+mn-cs"/>
                  </a:rPr>
                  <a:t> data</a:t>
                </a:r>
                <a:r>
                  <a:rPr lang="en-US" sz="1200" kern="1200" dirty="0" smtClean="0">
                    <a:solidFill>
                      <a:schemeClr val="tx1"/>
                    </a:solidFill>
                    <a:effectLst/>
                    <a:latin typeface="+mn-lt"/>
                    <a:ea typeface="+mn-ea"/>
                    <a:cs typeface="+mn-cs"/>
                  </a:rPr>
                  <a:t>, the assumptions of homogeneity of the transition probabilities and equality of reliabilities over time are required (</a:t>
                </a:r>
                <a:r>
                  <a:rPr lang="en-US" sz="1200" kern="1200" dirty="0" err="1" smtClean="0">
                    <a:solidFill>
                      <a:schemeClr val="tx1"/>
                    </a:solidFill>
                    <a:effectLst/>
                    <a:latin typeface="+mn-lt"/>
                    <a:ea typeface="+mn-ea"/>
                    <a:cs typeface="+mn-cs"/>
                  </a:rPr>
                  <a:t>Alwin</a:t>
                </a:r>
                <a:r>
                  <a:rPr lang="en-US" sz="1200" kern="1200" dirty="0" smtClean="0">
                    <a:solidFill>
                      <a:schemeClr val="tx1"/>
                    </a:solidFill>
                    <a:effectLst/>
                    <a:latin typeface="+mn-lt"/>
                    <a:ea typeface="+mn-ea"/>
                    <a:cs typeface="+mn-cs"/>
                  </a:rPr>
                  <a:t>, 2007; Wiggins, 1973). The first assumption is equivalent to</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Π</m:t>
                        </m:r>
                      </m:e>
                      <m: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2</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1</m:t>
                            </m:r>
                          </m:sub>
                        </m:sSub>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Π</m:t>
                        </m:r>
                      </m:e>
                      <m: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3</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2</m:t>
                            </m:r>
                          </m:sub>
                        </m:sSub>
                      </m:sub>
                    </m:sSub>
                  </m:oMath>
                </a14:m>
                <a:r>
                  <a:rPr lang="en-US" sz="1200" kern="1200" dirty="0">
                    <a:solidFill>
                      <a:schemeClr val="tx1"/>
                    </a:solidFill>
                    <a:effectLst/>
                    <a:latin typeface="+mn-lt"/>
                    <a:ea typeface="+mn-ea"/>
                    <a:cs typeface="+mn-cs"/>
                  </a:rPr>
                  <a:t>, and the second assumption requires</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Π</m:t>
                        </m:r>
                      </m:e>
                      <m: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𝑌</m:t>
                            </m:r>
                          </m:e>
                          <m:sub>
                            <m:r>
                              <a:rPr lang="en-US" sz="1200" i="1" kern="1200">
                                <a:solidFill>
                                  <a:schemeClr val="tx1"/>
                                </a:solidFill>
                                <a:effectLst/>
                                <a:latin typeface="Cambria Math" panose="02040503050406030204" pitchFamily="18" charset="0"/>
                                <a:ea typeface="+mn-ea"/>
                                <a:cs typeface="+mn-cs"/>
                              </a:rPr>
                              <m:t>1</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1</m:t>
                            </m:r>
                          </m:sub>
                        </m:sSub>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Π</m:t>
                        </m:r>
                      </m:e>
                      <m: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𝑌</m:t>
                            </m:r>
                          </m:e>
                          <m:sub>
                            <m:r>
                              <a:rPr lang="en-US" sz="1200" i="1" kern="1200">
                                <a:solidFill>
                                  <a:schemeClr val="tx1"/>
                                </a:solidFill>
                                <a:effectLst/>
                                <a:latin typeface="Cambria Math" panose="02040503050406030204" pitchFamily="18" charset="0"/>
                                <a:ea typeface="+mn-ea"/>
                                <a:cs typeface="+mn-cs"/>
                              </a:rPr>
                              <m:t>2</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2</m:t>
                            </m:r>
                          </m:sub>
                        </m:sSub>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Π</m:t>
                        </m:r>
                      </m:e>
                      <m: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𝑌</m:t>
                            </m:r>
                          </m:e>
                          <m:sub>
                            <m:r>
                              <a:rPr lang="en-US" sz="1200" i="1" kern="1200">
                                <a:solidFill>
                                  <a:schemeClr val="tx1"/>
                                </a:solidFill>
                                <a:effectLst/>
                                <a:latin typeface="Cambria Math" panose="02040503050406030204" pitchFamily="18" charset="0"/>
                                <a:ea typeface="+mn-ea"/>
                                <a:cs typeface="+mn-cs"/>
                              </a:rPr>
                              <m:t>3</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𝑋</m:t>
                            </m:r>
                          </m:e>
                          <m:sub>
                            <m:r>
                              <a:rPr lang="en-US" sz="1200" i="1" kern="1200">
                                <a:solidFill>
                                  <a:schemeClr val="tx1"/>
                                </a:solidFill>
                                <a:effectLst/>
                                <a:latin typeface="Cambria Math" panose="02040503050406030204" pitchFamily="18" charset="0"/>
                                <a:ea typeface="+mn-ea"/>
                                <a:cs typeface="+mn-cs"/>
                              </a:rPr>
                              <m:t>3</m:t>
                            </m:r>
                          </m:sub>
                        </m:sSub>
                      </m:sub>
                    </m:sSub>
                  </m:oMath>
                </a14:m>
                <a:r>
                  <a:rPr lang="en-US" sz="1200" kern="1200" dirty="0">
                    <a:solidFill>
                      <a:schemeClr val="tx1"/>
                    </a:solidFill>
                    <a:effectLst/>
                    <a:latin typeface="+mn-lt"/>
                    <a:ea typeface="+mn-ea"/>
                    <a:cs typeface="+mn-cs"/>
                  </a:rPr>
                  <a:t>.</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model identification with only 3 waves in the survey</a:t>
                </a:r>
                <a:r>
                  <a:rPr lang="en-US" sz="1200" kern="1200" baseline="0" dirty="0" smtClean="0">
                    <a:solidFill>
                      <a:schemeClr val="tx1"/>
                    </a:solidFill>
                    <a:effectLst/>
                    <a:latin typeface="+mn-lt"/>
                    <a:ea typeface="+mn-ea"/>
                    <a:cs typeface="+mn-cs"/>
                  </a:rPr>
                  <a:t> data</a:t>
                </a:r>
                <a:r>
                  <a:rPr lang="en-US" sz="1200" kern="1200" dirty="0" smtClean="0">
                    <a:solidFill>
                      <a:schemeClr val="tx1"/>
                    </a:solidFill>
                    <a:effectLst/>
                    <a:latin typeface="+mn-lt"/>
                    <a:ea typeface="+mn-ea"/>
                    <a:cs typeface="+mn-cs"/>
                  </a:rPr>
                  <a:t>, the assumptions of homogeneity of the transition probabilities and equality of reliabilities over time are required (</a:t>
                </a:r>
                <a:r>
                  <a:rPr lang="en-US" sz="1200" kern="1200" dirty="0" err="1" smtClean="0">
                    <a:solidFill>
                      <a:schemeClr val="tx1"/>
                    </a:solidFill>
                    <a:effectLst/>
                    <a:latin typeface="+mn-lt"/>
                    <a:ea typeface="+mn-ea"/>
                    <a:cs typeface="+mn-cs"/>
                  </a:rPr>
                  <a:t>Alwin</a:t>
                </a:r>
                <a:r>
                  <a:rPr lang="en-US" sz="1200" kern="1200" dirty="0" smtClean="0">
                    <a:solidFill>
                      <a:schemeClr val="tx1"/>
                    </a:solidFill>
                    <a:effectLst/>
                    <a:latin typeface="+mn-lt"/>
                    <a:ea typeface="+mn-ea"/>
                    <a:cs typeface="+mn-cs"/>
                  </a:rPr>
                  <a:t>, 2007; Wiggins, 1973). The first assumption is equivalent to</a:t>
                </a:r>
                <a:r>
                  <a:rPr lang="en-US" sz="1200" i="0" kern="1200">
                    <a:solidFill>
                      <a:schemeClr val="tx1"/>
                    </a:solidFill>
                    <a:effectLst/>
                    <a:latin typeface="+mn-lt"/>
                    <a:ea typeface="+mn-ea"/>
                    <a:cs typeface="+mn-cs"/>
                  </a:rPr>
                  <a:t> Π_(𝑋_2 𝑋_1 )=Π_(𝑋_3 𝑋_2 )</a:t>
                </a:r>
                <a:r>
                  <a:rPr lang="en-US" sz="1200" kern="1200" dirty="0">
                    <a:solidFill>
                      <a:schemeClr val="tx1"/>
                    </a:solidFill>
                    <a:effectLst/>
                    <a:latin typeface="+mn-lt"/>
                    <a:ea typeface="+mn-ea"/>
                    <a:cs typeface="+mn-cs"/>
                  </a:rPr>
                  <a:t>, and the second assumption requires</a:t>
                </a:r>
                <a:r>
                  <a:rPr lang="en-US" sz="1200" i="0" kern="1200">
                    <a:solidFill>
                      <a:schemeClr val="tx1"/>
                    </a:solidFill>
                    <a:effectLst/>
                    <a:latin typeface="+mn-lt"/>
                    <a:ea typeface="+mn-ea"/>
                    <a:cs typeface="+mn-cs"/>
                  </a:rPr>
                  <a:t> Π_(𝑌_1 𝑋_1 )=Π_(𝑌_2 𝑋_2 )=Π_(𝑌_3 𝑋_3 )</a:t>
                </a:r>
                <a:r>
                  <a:rPr lang="en-US" sz="1200" kern="1200" dirty="0">
                    <a:solidFill>
                      <a:schemeClr val="tx1"/>
                    </a:solidFill>
                    <a:effectLst/>
                    <a:latin typeface="+mn-lt"/>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fld id="{8954E32A-327F-AF4B-8E1F-209FBF93D26D}" type="slidenum">
              <a:rPr lang="nl-NL" smtClean="0"/>
              <a:t>13</a:t>
            </a:fld>
            <a:endParaRPr lang="nl-NL"/>
          </a:p>
        </p:txBody>
      </p:sp>
    </p:spTree>
    <p:extLst>
      <p:ext uri="{BB962C8B-B14F-4D97-AF65-F5344CB8AC3E}">
        <p14:creationId xmlns:p14="http://schemas.microsoft.com/office/powerpoint/2010/main" val="95789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32A-327F-AF4B-8E1F-209FBF93D26D}" type="slidenum">
              <a:rPr lang="nl-NL" smtClean="0"/>
              <a:t>14</a:t>
            </a:fld>
            <a:endParaRPr lang="nl-NL"/>
          </a:p>
        </p:txBody>
      </p:sp>
    </p:spTree>
    <p:extLst>
      <p:ext uri="{BB962C8B-B14F-4D97-AF65-F5344CB8AC3E}">
        <p14:creationId xmlns:p14="http://schemas.microsoft.com/office/powerpoint/2010/main" val="794896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smtClean="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smtClean="0"/>
              <a:t>Click icon to add picture</a:t>
            </a:r>
            <a:endParaRPr lang="nl-NL"/>
          </a:p>
        </p:txBody>
      </p:sp>
    </p:spTree>
    <p:extLst>
      <p:ext uri="{BB962C8B-B14F-4D97-AF65-F5344CB8AC3E}">
        <p14:creationId xmlns:p14="http://schemas.microsoft.com/office/powerpoint/2010/main" val="1128617704"/>
      </p:ext>
    </p:extLst>
  </p:cSld>
  <p:clrMapOvr>
    <a:masterClrMapping/>
  </p:clrMapOvr>
  <p:extLst mod="1">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E2CF5BE1-283E-4E00-AEFB-BC828E6F46B2}" type="datetime1">
              <a:rPr lang="nl-BE" smtClean="0"/>
              <a:t>3/03/2019</a:t>
            </a:fld>
            <a:endParaRPr lang="nl-NL"/>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smtClean="0"/>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smtClean="0"/>
              <a:t>Tekststijl van het model bewerken</a:t>
            </a:r>
          </a:p>
        </p:txBody>
      </p:sp>
    </p:spTree>
    <p:extLst>
      <p:ext uri="{BB962C8B-B14F-4D97-AF65-F5344CB8AC3E}">
        <p14:creationId xmlns:p14="http://schemas.microsoft.com/office/powerpoint/2010/main" val="19920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smtClean="0"/>
              <a:t>Klik om de stijl te bewerken</a:t>
            </a:r>
            <a:endParaRPr lang="nl-NL" dirty="0"/>
          </a:p>
        </p:txBody>
      </p:sp>
    </p:spTree>
    <p:extLst>
      <p:ext uri="{BB962C8B-B14F-4D97-AF65-F5344CB8AC3E}">
        <p14:creationId xmlns:p14="http://schemas.microsoft.com/office/powerpoint/2010/main" val="33203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E2CF5BE1-283E-4E00-AEFB-BC828E6F46B2}" type="datetime1">
              <a:rPr lang="nl-BE" smtClean="0"/>
              <a:t>3/03/2019</a:t>
            </a:fld>
            <a:endParaRPr lang="nl-NL"/>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smtClean="0"/>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smtClean="0"/>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3DBC22C4-4AFB-46C5-92B7-61C25BBE6858}" type="datetime1">
              <a:rPr lang="nl-BE" smtClean="0"/>
              <a:t>3/03/2019</a:t>
            </a:fld>
            <a:endParaRPr lang="nl-NL"/>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smtClean="0"/>
              <a:t>Klik om de stijl te bewerken</a:t>
            </a:r>
            <a:endParaRPr lang="nl-NL" dirty="0"/>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smtClean="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BE5D151A-426C-4441-8C3C-D09FF3833FF3}" type="datetime1">
              <a:rPr lang="nl-BE" smtClean="0"/>
              <a:t>3/03/2019</a:t>
            </a:fld>
            <a:endParaRPr lang="nl-NL"/>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391744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BE5D151A-426C-4441-8C3C-D09FF3833FF3}" type="datetime1">
              <a:rPr lang="nl-BE" smtClean="0"/>
              <a:t>3/03/2019</a:t>
            </a:fld>
            <a:endParaRPr lang="nl-NL"/>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Tijdelijke aanduiding voor datum 3"/>
          <p:cNvSpPr>
            <a:spLocks noGrp="1"/>
          </p:cNvSpPr>
          <p:nvPr>
            <p:ph type="dt" sz="half" idx="10"/>
          </p:nvPr>
        </p:nvSpPr>
        <p:spPr/>
        <p:txBody>
          <a:bodyPr/>
          <a:lstStyle/>
          <a:p>
            <a:fld id="{FAD272CC-0B75-49F4-B5F3-ABB7A3B4BA7A}" type="datetime1">
              <a:rPr lang="nl-BE" smtClean="0"/>
              <a:t>3/03/2019</a:t>
            </a:fld>
            <a:endParaRPr lang="nl-NL" dirty="0"/>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smtClean="0"/>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smtClean="0"/>
              <a:t>Click icon to add picture</a:t>
            </a:r>
            <a:endParaRPr lang="nl-NL"/>
          </a:p>
        </p:txBody>
      </p:sp>
    </p:spTree>
    <p:extLst>
      <p:ext uri="{BB962C8B-B14F-4D97-AF65-F5344CB8AC3E}">
        <p14:creationId xmlns:p14="http://schemas.microsoft.com/office/powerpoint/2010/main" val="952148524"/>
      </p:ext>
    </p:extLst>
  </p:cSld>
  <p:clrMapOvr>
    <a:masterClrMapping/>
  </p:clrMapOvr>
  <p:extLst mod="1">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Tijdelijke aanduiding voor datum 3"/>
          <p:cNvSpPr>
            <a:spLocks noGrp="1"/>
          </p:cNvSpPr>
          <p:nvPr>
            <p:ph type="dt" sz="half" idx="10"/>
          </p:nvPr>
        </p:nvSpPr>
        <p:spPr/>
        <p:txBody>
          <a:bodyPr/>
          <a:lstStyle/>
          <a:p>
            <a:fld id="{113E5649-8F9A-4972-8E75-E1416E3836F7}" type="datetime1">
              <a:rPr lang="nl-BE" smtClean="0"/>
              <a:t>3/03/2019</a:t>
            </a:fld>
            <a:endParaRPr lang="nl-NL" dirty="0"/>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smtClean="0"/>
              <a:t>Click icon to add picture</a:t>
            </a:r>
            <a:endParaRPr lang="nl-NL"/>
          </a:p>
        </p:txBody>
      </p:sp>
    </p:spTree>
  </p:cSld>
  <p:clrMapOvr>
    <a:masterClrMapping/>
  </p:clrMapOvr>
  <p:extLst mod="1">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40B1BE6C-0094-4DEE-A06C-4941981DBE31}" type="datetime1">
              <a:rPr lang="nl-BE" smtClean="0"/>
              <a:t>3/03/2019</a:t>
            </a:fld>
            <a:endParaRPr lang="nl-NL"/>
          </a:p>
        </p:txBody>
      </p:sp>
      <p:sp>
        <p:nvSpPr>
          <p:cNvPr id="6" name="Tijdelijke aanduiding voor voettekst 5"/>
          <p:cNvSpPr>
            <a:spLocks noGrp="1"/>
          </p:cNvSpPr>
          <p:nvPr>
            <p:ph type="ftr" sz="quarter" idx="11"/>
          </p:nvPr>
        </p:nvSpPr>
        <p:spPr/>
        <p:txBody>
          <a:bodyPr/>
          <a:lstStyle/>
          <a:p>
            <a:r>
              <a:rPr lang="en-US" smtClean="0"/>
              <a:t>Faculty of Science - Leuven Statistics Research Centre</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2" name="Titel 1"/>
          <p:cNvSpPr>
            <a:spLocks noGrp="1"/>
          </p:cNvSpPr>
          <p:nvPr>
            <p:ph type="title"/>
          </p:nvPr>
        </p:nvSpPr>
        <p:spPr/>
        <p:txBody>
          <a:bodyPr/>
          <a:lstStyle/>
          <a:p>
            <a:r>
              <a:rPr lang="en-US" smtClean="0"/>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6"/>
          <p:cNvSpPr>
            <a:spLocks noGrp="1"/>
          </p:cNvSpPr>
          <p:nvPr>
            <p:ph type="dt" sz="half" idx="10"/>
          </p:nvPr>
        </p:nvSpPr>
        <p:spPr/>
        <p:txBody>
          <a:bodyPr/>
          <a:lstStyle/>
          <a:p>
            <a:fld id="{22EA63C1-5160-47F7-9B61-68659036EEF3}" type="datetime1">
              <a:rPr lang="nl-BE" smtClean="0"/>
              <a:t>3/03/2019</a:t>
            </a:fld>
            <a:endParaRPr lang="nl-NL" dirty="0"/>
          </a:p>
        </p:txBody>
      </p:sp>
      <p:sp>
        <p:nvSpPr>
          <p:cNvPr id="8" name="Tijdelijke aanduiding voor voettekst 7"/>
          <p:cNvSpPr>
            <a:spLocks noGrp="1"/>
          </p:cNvSpPr>
          <p:nvPr>
            <p:ph type="ftr" sz="quarter" idx="11"/>
          </p:nvPr>
        </p:nvSpPr>
        <p:spPr/>
        <p:txBody>
          <a:bodyPr/>
          <a:lstStyle/>
          <a:p>
            <a:r>
              <a:rPr lang="en-US" smtClean="0"/>
              <a:t>Faculty of Science - Leuven Statistics Research Centre</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smtClean="0"/>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14CE1B4-8602-4B53-8B05-1536E6585C43}" type="datetime1">
              <a:rPr lang="nl-BE" smtClean="0"/>
              <a:t>3/03/2019</a:t>
            </a:fld>
            <a:endParaRPr lang="nl-NL"/>
          </a:p>
        </p:txBody>
      </p:sp>
      <p:sp>
        <p:nvSpPr>
          <p:cNvPr id="4" name="Tijdelijke aanduiding voor voettekst 3"/>
          <p:cNvSpPr>
            <a:spLocks noGrp="1"/>
          </p:cNvSpPr>
          <p:nvPr>
            <p:ph type="ftr" sz="quarter" idx="11"/>
          </p:nvPr>
        </p:nvSpPr>
        <p:spPr/>
        <p:txBody>
          <a:bodyPr/>
          <a:lstStyle/>
          <a:p>
            <a:r>
              <a:rPr lang="en-US" smtClean="0"/>
              <a:t>Faculty of Science - Leuven Statistics Research Centre</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650C937-B100-47E2-A8D4-4128AE0EDBA3}" type="datetime1">
              <a:rPr lang="nl-BE" smtClean="0"/>
              <a:t>3/03/2019</a:t>
            </a:fld>
            <a:endParaRPr lang="nl-NL"/>
          </a:p>
        </p:txBody>
      </p:sp>
      <p:sp>
        <p:nvSpPr>
          <p:cNvPr id="3" name="Tijdelijke aanduiding voor voettekst 2"/>
          <p:cNvSpPr>
            <a:spLocks noGrp="1"/>
          </p:cNvSpPr>
          <p:nvPr>
            <p:ph type="ftr" sz="quarter" idx="11"/>
          </p:nvPr>
        </p:nvSpPr>
        <p:spPr/>
        <p:txBody>
          <a:bodyPr/>
          <a:lstStyle/>
          <a:p>
            <a:r>
              <a:rPr lang="en-US" smtClean="0"/>
              <a:t>Faculty of Science - Leuven Statistics Research Centre</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smtClean="0"/>
              <a:t>Click to edit Master title style</a:t>
            </a:r>
            <a:endParaRPr lang="nl-NL" dirty="0"/>
          </a:p>
        </p:txBody>
      </p:sp>
      <p:sp>
        <p:nvSpPr>
          <p:cNvPr id="4" name="Tijdelijke aanduiding voor datum 3"/>
          <p:cNvSpPr>
            <a:spLocks noGrp="1"/>
          </p:cNvSpPr>
          <p:nvPr>
            <p:ph type="dt" sz="half" idx="10"/>
          </p:nvPr>
        </p:nvSpPr>
        <p:spPr/>
        <p:txBody>
          <a:bodyPr/>
          <a:lstStyle/>
          <a:p>
            <a:fld id="{A4F09E06-C9DC-423D-BF3A-8D6701EE2F86}" type="datetime1">
              <a:rPr lang="nl-BE" smtClean="0"/>
              <a:t>3/03/2019</a:t>
            </a:fld>
            <a:endParaRPr lang="nl-NL" dirty="0"/>
          </a:p>
        </p:txBody>
      </p:sp>
      <p:sp>
        <p:nvSpPr>
          <p:cNvPr id="5" name="Tijdelijke aanduiding voor voettekst 4"/>
          <p:cNvSpPr>
            <a:spLocks noGrp="1"/>
          </p:cNvSpPr>
          <p:nvPr>
            <p:ph type="ftr" sz="quarter" idx="11"/>
          </p:nvPr>
        </p:nvSpPr>
        <p:spPr/>
        <p:txBody>
          <a:bodyPr/>
          <a:lstStyle/>
          <a:p>
            <a:r>
              <a:rPr lang="en-US" smtClean="0"/>
              <a:t>Faculty of Science - Leuven Statistics Research Centre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AAF72308-E1C6-4662-A964-03E93E4DD396}" type="datetime1">
              <a:rPr lang="nl-BE" smtClean="0"/>
              <a:t>3/03/2019</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en-US" smtClean="0"/>
              <a:t>Faculty of Science - Leuven Statistics Research Centre</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699" r:id="rId10"/>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37E5FB7E-79C3-4404-8EE5-F63798487C6C}" type="datetime1">
              <a:rPr lang="nl-BE" smtClean="0"/>
              <a:t>3/03/2019</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en-US" smtClean="0"/>
              <a:t>Faculty of Science - Leuven Statistics Research Centre</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6003" y="5070764"/>
            <a:ext cx="8333999" cy="944839"/>
          </a:xfrm>
        </p:spPr>
        <p:txBody>
          <a:bodyPr/>
          <a:lstStyle/>
          <a:p>
            <a:r>
              <a:rPr lang="en-US" dirty="0" smtClean="0"/>
              <a:t>Supervisor</a:t>
            </a:r>
            <a:r>
              <a:rPr lang="en-US" dirty="0"/>
              <a:t>: Prof. Geert </a:t>
            </a:r>
            <a:r>
              <a:rPr lang="en-US" dirty="0" err="1" smtClean="0"/>
              <a:t>Molenberghs</a:t>
            </a:r>
            <a:endParaRPr lang="en-US" dirty="0"/>
          </a:p>
          <a:p>
            <a:r>
              <a:rPr lang="en-US" dirty="0" smtClean="0"/>
              <a:t>Co-supervisor</a:t>
            </a:r>
            <a:r>
              <a:rPr lang="en-US" dirty="0"/>
              <a:t>: Laurent Van </a:t>
            </a:r>
            <a:r>
              <a:rPr lang="en-US" dirty="0" smtClean="0"/>
              <a:t>Belle</a:t>
            </a:r>
            <a:endParaRPr lang="en-US" dirty="0"/>
          </a:p>
        </p:txBody>
      </p:sp>
      <p:sp>
        <p:nvSpPr>
          <p:cNvPr id="3" name="Title 2"/>
          <p:cNvSpPr>
            <a:spLocks noGrp="1"/>
          </p:cNvSpPr>
          <p:nvPr>
            <p:ph type="title"/>
          </p:nvPr>
        </p:nvSpPr>
        <p:spPr/>
        <p:txBody>
          <a:bodyPr/>
          <a:lstStyle/>
          <a:p>
            <a:r>
              <a:rPr lang="en-US" dirty="0"/>
              <a:t>Estimation of measurement errors in social </a:t>
            </a:r>
            <a:r>
              <a:rPr lang="en-US" dirty="0" smtClean="0"/>
              <a:t>survey</a:t>
            </a:r>
            <a:endParaRPr lang="en-US" dirty="0"/>
          </a:p>
        </p:txBody>
      </p:sp>
      <p:sp>
        <p:nvSpPr>
          <p:cNvPr id="5" name="Subtitle 1"/>
          <p:cNvSpPr txBox="1">
            <a:spLocks/>
          </p:cNvSpPr>
          <p:nvPr/>
        </p:nvSpPr>
        <p:spPr>
          <a:xfrm>
            <a:off x="576003" y="3893127"/>
            <a:ext cx="8333999" cy="94483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bg1"/>
                </a:solidFill>
                <a:latin typeface="Arial" charset="0"/>
                <a:ea typeface="+mn-ea"/>
                <a:cs typeface="+mn-cs"/>
              </a:defRPr>
            </a:lvl1pPr>
            <a:lvl2pPr marL="457189"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377"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566"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754"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smtClean="0"/>
              <a:t>Tho Nguyen</a:t>
            </a:r>
            <a:endParaRPr lang="en-US" dirty="0"/>
          </a:p>
        </p:txBody>
      </p:sp>
    </p:spTree>
    <p:extLst>
      <p:ext uri="{BB962C8B-B14F-4D97-AF65-F5344CB8AC3E}">
        <p14:creationId xmlns:p14="http://schemas.microsoft.com/office/powerpoint/2010/main" val="211244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Faculty of Science - Leuven Statistics Research Centre</a:t>
            </a:r>
            <a:endParaRPr lang="nl-NL"/>
          </a:p>
        </p:txBody>
      </p:sp>
      <p:sp>
        <p:nvSpPr>
          <p:cNvPr id="3" name="Slide Number Placeholder 2"/>
          <p:cNvSpPr>
            <a:spLocks noGrp="1"/>
          </p:cNvSpPr>
          <p:nvPr>
            <p:ph type="sldNum" sz="quarter" idx="12"/>
          </p:nvPr>
        </p:nvSpPr>
        <p:spPr/>
        <p:txBody>
          <a:bodyPr/>
          <a:lstStyle/>
          <a:p>
            <a:fld id="{CF179DAE-D0A6-40C3-B8BC-6A97C268D03A}" type="slidenum">
              <a:rPr lang="nl-NL" smtClean="0"/>
              <a:t>10</a:t>
            </a:fld>
            <a:endParaRPr lang="nl-NL"/>
          </a:p>
        </p:txBody>
      </p:sp>
      <p:pic>
        <p:nvPicPr>
          <p:cNvPr id="5" name="Picture 4"/>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6000" y="1130803"/>
            <a:ext cx="7455423" cy="4596393"/>
          </a:xfrm>
          <a:prstGeom prst="rect">
            <a:avLst/>
          </a:prstGeom>
        </p:spPr>
      </p:pic>
    </p:spTree>
    <p:extLst>
      <p:ext uri="{BB962C8B-B14F-4D97-AF65-F5344CB8AC3E}">
        <p14:creationId xmlns:p14="http://schemas.microsoft.com/office/powerpoint/2010/main" val="3990553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656000"/>
            <a:ext cx="7577400" cy="4464000"/>
          </a:xfrm>
        </p:spPr>
        <p:txBody>
          <a:bodyPr>
            <a:normAutofit/>
          </a:bodyPr>
          <a:lstStyle/>
          <a:p>
            <a:pPr marL="0" indent="0">
              <a:buNone/>
            </a:pPr>
            <a:r>
              <a:rPr lang="en-US" sz="1800" dirty="0" smtClean="0"/>
              <a:t>Quasi-Markov simplex model for categorical variables:</a:t>
            </a:r>
          </a:p>
          <a:p>
            <a:r>
              <a:rPr lang="en-US" sz="1800" dirty="0" smtClean="0"/>
              <a:t>Dichotomous variables: </a:t>
            </a:r>
            <a:r>
              <a:rPr lang="en-US" sz="1800" dirty="0" err="1" smtClean="0"/>
              <a:t>Tetrachoric</a:t>
            </a:r>
            <a:r>
              <a:rPr lang="en-US" sz="1800" dirty="0" smtClean="0"/>
              <a:t> correlation</a:t>
            </a:r>
          </a:p>
          <a:p>
            <a:pPr lvl="1"/>
            <a:r>
              <a:rPr lang="en-US" sz="1800" dirty="0"/>
              <a:t>Nominal </a:t>
            </a:r>
            <a:r>
              <a:rPr lang="en-US" sz="1800" dirty="0" smtClean="0"/>
              <a:t>variables: Possible after transforming a nominal variable into multiple dichotomous variables</a:t>
            </a:r>
          </a:p>
          <a:p>
            <a:r>
              <a:rPr lang="en-US" sz="1800" dirty="0" smtClean="0"/>
              <a:t>Ordinal variables: </a:t>
            </a:r>
            <a:r>
              <a:rPr lang="en-US" sz="1800" dirty="0" err="1" smtClean="0"/>
              <a:t>Polychoric</a:t>
            </a:r>
            <a:r>
              <a:rPr lang="en-US" sz="1800" dirty="0" smtClean="0"/>
              <a:t> correlation</a:t>
            </a:r>
          </a:p>
          <a:p>
            <a:pPr marL="0" indent="0">
              <a:buNone/>
            </a:pPr>
            <a:r>
              <a:rPr lang="en-US" sz="1800" dirty="0" smtClean="0"/>
              <a:t>Advantage:</a:t>
            </a:r>
          </a:p>
          <a:p>
            <a:r>
              <a:rPr lang="en-US" sz="1800" dirty="0" smtClean="0"/>
              <a:t>Same advantages ad the continuous case</a:t>
            </a:r>
          </a:p>
          <a:p>
            <a:pPr marL="0" indent="0">
              <a:buNone/>
            </a:pPr>
            <a:r>
              <a:rPr lang="en-US" sz="1800" dirty="0" smtClean="0"/>
              <a:t>Disadvantage:</a:t>
            </a:r>
          </a:p>
          <a:p>
            <a:r>
              <a:rPr lang="en-US" sz="1800" dirty="0" smtClean="0"/>
              <a:t>This method assumes an underlying continuous variable of interest being measured by these categorical variables, which may not be true</a:t>
            </a:r>
          </a:p>
          <a:p>
            <a:r>
              <a:rPr lang="en-US" sz="1800" dirty="0" smtClean="0"/>
              <a:t>Same limitations as the continuous case</a:t>
            </a:r>
          </a:p>
        </p:txBody>
      </p:sp>
      <p:sp>
        <p:nvSpPr>
          <p:cNvPr id="3" name="Footer Placeholder 2"/>
          <p:cNvSpPr>
            <a:spLocks noGrp="1"/>
          </p:cNvSpPr>
          <p:nvPr>
            <p:ph type="ftr" sz="quarter" idx="11"/>
          </p:nvPr>
        </p:nvSpPr>
        <p:spPr/>
        <p:txBody>
          <a:bodyPr/>
          <a:lstStyle/>
          <a:p>
            <a:r>
              <a:rPr lang="en-US" smtClean="0"/>
              <a:t>Faculty of Science - Leuven Statistics Research Centre</a:t>
            </a:r>
            <a:endParaRPr lang="nl-NL"/>
          </a:p>
        </p:txBody>
      </p:sp>
      <p:sp>
        <p:nvSpPr>
          <p:cNvPr id="4" name="Slide Number Placeholder 3"/>
          <p:cNvSpPr>
            <a:spLocks noGrp="1"/>
          </p:cNvSpPr>
          <p:nvPr>
            <p:ph type="sldNum" sz="quarter" idx="12"/>
          </p:nvPr>
        </p:nvSpPr>
        <p:spPr/>
        <p:txBody>
          <a:bodyPr/>
          <a:lstStyle/>
          <a:p>
            <a:fld id="{0A297500-7527-634B-90F4-69D0994C32B4}" type="slidenum">
              <a:rPr lang="nl-NL" smtClean="0"/>
              <a:t>11</a:t>
            </a:fld>
            <a:endParaRPr lang="nl-NL"/>
          </a:p>
        </p:txBody>
      </p:sp>
      <p:sp>
        <p:nvSpPr>
          <p:cNvPr id="5" name="Title 4"/>
          <p:cNvSpPr>
            <a:spLocks noGrp="1"/>
          </p:cNvSpPr>
          <p:nvPr>
            <p:ph type="title"/>
          </p:nvPr>
        </p:nvSpPr>
        <p:spPr/>
        <p:txBody>
          <a:bodyPr>
            <a:normAutofit/>
          </a:bodyPr>
          <a:lstStyle/>
          <a:p>
            <a:r>
              <a:rPr lang="en-US" dirty="0" smtClean="0"/>
              <a:t>Unstable </a:t>
            </a:r>
            <a:r>
              <a:rPr lang="en-US" dirty="0"/>
              <a:t>ordinal </a:t>
            </a:r>
            <a:r>
              <a:rPr lang="en-US" dirty="0" smtClean="0"/>
              <a:t>and dichotomous variables</a:t>
            </a:r>
            <a:r>
              <a:rPr lang="en-US" dirty="0"/>
              <a:t/>
            </a:r>
            <a:br>
              <a:rPr lang="en-US" dirty="0"/>
            </a:br>
            <a:r>
              <a:rPr lang="en-US" sz="2500" dirty="0" smtClean="0"/>
              <a:t>Quasi-Markov simplex model</a:t>
            </a:r>
            <a:endParaRPr lang="en-US" dirty="0"/>
          </a:p>
        </p:txBody>
      </p:sp>
      <p:pic>
        <p:nvPicPr>
          <p:cNvPr id="7" name="Picture 6"/>
          <p:cNvPicPr>
            <a:picLocks noChangeAspect="1"/>
          </p:cNvPicPr>
          <p:nvPr/>
        </p:nvPicPr>
        <p:blipFill rotWithShape="1">
          <a:blip r:embed="rId3"/>
          <a:srcRect l="15037" t="22436"/>
          <a:stretch/>
        </p:blipFill>
        <p:spPr>
          <a:xfrm>
            <a:off x="7988300" y="1656000"/>
            <a:ext cx="4005876" cy="3293210"/>
          </a:xfrm>
          <a:prstGeom prst="rect">
            <a:avLst/>
          </a:prstGeom>
        </p:spPr>
      </p:pic>
      <p:sp>
        <p:nvSpPr>
          <p:cNvPr id="8" name="Content Placeholder 1"/>
          <p:cNvSpPr txBox="1">
            <a:spLocks/>
          </p:cNvSpPr>
          <p:nvPr/>
        </p:nvSpPr>
        <p:spPr>
          <a:xfrm>
            <a:off x="7988301" y="5084209"/>
            <a:ext cx="4203700" cy="4953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300" i="1" dirty="0" smtClean="0"/>
              <a:t>Comparison of continuous and ordinal measures of continuous latent variables (</a:t>
            </a:r>
            <a:r>
              <a:rPr lang="en-US" sz="1300" i="1" dirty="0" err="1" smtClean="0"/>
              <a:t>Alwin</a:t>
            </a:r>
            <a:r>
              <a:rPr lang="en-US" sz="1300" i="1" dirty="0" smtClean="0"/>
              <a:t>, Margins of error, 2007).</a:t>
            </a:r>
          </a:p>
        </p:txBody>
      </p:sp>
      <p:sp>
        <p:nvSpPr>
          <p:cNvPr id="9" name="Content Placeholder 1"/>
          <p:cNvSpPr txBox="1">
            <a:spLocks/>
          </p:cNvSpPr>
          <p:nvPr/>
        </p:nvSpPr>
        <p:spPr>
          <a:xfrm>
            <a:off x="10740901" y="1473553"/>
            <a:ext cx="1015999" cy="2748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300" dirty="0" smtClean="0"/>
              <a:t>Ordinal</a:t>
            </a:r>
          </a:p>
        </p:txBody>
      </p:sp>
      <p:sp>
        <p:nvSpPr>
          <p:cNvPr id="10" name="Content Placeholder 1"/>
          <p:cNvSpPr txBox="1">
            <a:spLocks/>
          </p:cNvSpPr>
          <p:nvPr/>
        </p:nvSpPr>
        <p:spPr>
          <a:xfrm>
            <a:off x="8568300" y="1473553"/>
            <a:ext cx="1015999" cy="2748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300" dirty="0" smtClean="0"/>
              <a:t>Continuous</a:t>
            </a:r>
          </a:p>
        </p:txBody>
      </p:sp>
    </p:spTree>
    <p:extLst>
      <p:ext uri="{BB962C8B-B14F-4D97-AF65-F5344CB8AC3E}">
        <p14:creationId xmlns:p14="http://schemas.microsoft.com/office/powerpoint/2010/main" val="115972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Faculty of Science - Leuven Statistics Research Centre</a:t>
            </a:r>
            <a:endParaRPr lang="nl-NL"/>
          </a:p>
        </p:txBody>
      </p:sp>
      <p:sp>
        <p:nvSpPr>
          <p:cNvPr id="3" name="Slide Number Placeholder 2"/>
          <p:cNvSpPr>
            <a:spLocks noGrp="1"/>
          </p:cNvSpPr>
          <p:nvPr>
            <p:ph type="sldNum" sz="quarter" idx="12"/>
          </p:nvPr>
        </p:nvSpPr>
        <p:spPr/>
        <p:txBody>
          <a:bodyPr/>
          <a:lstStyle/>
          <a:p>
            <a:fld id="{CF179DAE-D0A6-40C3-B8BC-6A97C268D03A}" type="slidenum">
              <a:rPr lang="nl-NL" smtClean="0"/>
              <a:t>12</a:t>
            </a:fld>
            <a:endParaRPr lang="nl-NL"/>
          </a:p>
        </p:txBody>
      </p:sp>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6000" y="1129279"/>
            <a:ext cx="7455423" cy="4599441"/>
          </a:xfrm>
          <a:prstGeom prst="rect">
            <a:avLst/>
          </a:prstGeom>
        </p:spPr>
      </p:pic>
    </p:spTree>
    <p:extLst>
      <p:ext uri="{BB962C8B-B14F-4D97-AF65-F5344CB8AC3E}">
        <p14:creationId xmlns:p14="http://schemas.microsoft.com/office/powerpoint/2010/main" val="33083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76000" y="1655999"/>
                <a:ext cx="7761176" cy="4422071"/>
              </a:xfrm>
            </p:spPr>
            <p:txBody>
              <a:bodyPr>
                <a:noAutofit/>
              </a:bodyPr>
              <a:lstStyle/>
              <a:p>
                <a:pPr marL="0" indent="0">
                  <a:buNone/>
                </a:pPr>
                <a:r>
                  <a:rPr lang="en-US" sz="1700" dirty="0"/>
                  <a:t>The Latent Markov transition model (</a:t>
                </a:r>
                <a:r>
                  <a:rPr lang="en-US" sz="1700" dirty="0" smtClean="0"/>
                  <a:t>LTM) can be used to estimate reliability by analyzing </a:t>
                </a:r>
                <a:r>
                  <a:rPr lang="en-US" sz="1700" dirty="0"/>
                  <a:t>the latent class membership </a:t>
                </a:r>
                <a:r>
                  <a:rPr lang="en-US" sz="1700" dirty="0" smtClean="0"/>
                  <a:t>and its transition over time</a:t>
                </a:r>
              </a:p>
              <a:p>
                <a:pPr marL="0" indent="0">
                  <a:buNone/>
                </a:pPr>
                <a:r>
                  <a:rPr lang="en-US" sz="1700" dirty="0" smtClean="0"/>
                  <a:t>Yule’s </a:t>
                </a:r>
                <a:r>
                  <a:rPr lang="en-US" sz="1700" dirty="0"/>
                  <a:t>Q (</a:t>
                </a:r>
                <a:r>
                  <a:rPr lang="en-US" sz="1700" dirty="0" err="1"/>
                  <a:t>Clogg</a:t>
                </a:r>
                <a:r>
                  <a:rPr lang="en-US" sz="1700" dirty="0"/>
                  <a:t> &amp; Manning, 1996):</a:t>
                </a:r>
              </a:p>
              <a:p>
                <a:pPr marL="0" indent="0">
                  <a:buNone/>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𝑅</m:t>
                          </m:r>
                          <m:r>
                            <a:rPr lang="en-US" sz="1700" i="1">
                              <a:latin typeface="Cambria Math" panose="02040503050406030204" pitchFamily="18" charset="0"/>
                            </a:rPr>
                            <m:t>=</m:t>
                          </m:r>
                          <m:r>
                            <a:rPr lang="en-US" sz="1700" i="1">
                              <a:latin typeface="Cambria Math" panose="02040503050406030204" pitchFamily="18" charset="0"/>
                            </a:rPr>
                            <m:t>𝑄</m:t>
                          </m:r>
                        </m:e>
                        <m:sub>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𝑚</m:t>
                              </m:r>
                            </m:sub>
                          </m:sSub>
                          <m:r>
                            <a:rPr lang="en-US" sz="1700" i="1">
                              <a:latin typeface="Cambria Math" panose="02040503050406030204" pitchFamily="18" charset="0"/>
                            </a:rPr>
                            <m:t>𝑋</m:t>
                          </m:r>
                        </m:sub>
                      </m:sSub>
                      <m:r>
                        <a:rPr lang="en-US"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𝜃</m:t>
                              </m:r>
                            </m:e>
                            <m:sub>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𝑚</m:t>
                                  </m:r>
                                </m:sub>
                              </m:sSub>
                              <m:r>
                                <a:rPr lang="en-US" sz="1700" i="1">
                                  <a:latin typeface="Cambria Math" panose="02040503050406030204" pitchFamily="18" charset="0"/>
                                </a:rPr>
                                <m:t>𝑋</m:t>
                              </m:r>
                            </m:sub>
                          </m:sSub>
                          <m:r>
                            <a:rPr lang="en-US" sz="1700" i="1">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𝜃</m:t>
                              </m:r>
                            </m:e>
                            <m:sub>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𝑚</m:t>
                                  </m:r>
                                </m:sub>
                              </m:sSub>
                              <m:r>
                                <a:rPr lang="en-US" sz="1700" i="1">
                                  <a:latin typeface="Cambria Math" panose="02040503050406030204" pitchFamily="18" charset="0"/>
                                </a:rPr>
                                <m:t>𝑋</m:t>
                              </m:r>
                            </m:sub>
                          </m:sSub>
                          <m:r>
                            <a:rPr lang="en-US" sz="1700" i="1">
                              <a:latin typeface="Cambria Math" panose="02040503050406030204" pitchFamily="18" charset="0"/>
                            </a:rPr>
                            <m:t>+1</m:t>
                          </m:r>
                        </m:den>
                      </m:f>
                    </m:oMath>
                  </m:oMathPara>
                </a14:m>
                <a:endParaRPr lang="en-US" sz="1700" dirty="0" smtClean="0"/>
              </a:p>
              <a:p>
                <a:pPr marL="0" indent="0">
                  <a:buNone/>
                </a:pPr>
                <a:r>
                  <a:rPr lang="en-US" sz="1700" dirty="0" smtClean="0"/>
                  <a:t>Advantage:</a:t>
                </a:r>
              </a:p>
              <a:p>
                <a:r>
                  <a:rPr lang="en-US" sz="1700" dirty="0" smtClean="0"/>
                  <a:t>This model also provides the item-response probability of each level of the nominal variables</a:t>
                </a:r>
              </a:p>
              <a:p>
                <a:r>
                  <a:rPr lang="en-US" sz="1700" dirty="0" smtClean="0"/>
                  <a:t>It can directly estimate the reliability of unstable nominal variables </a:t>
                </a:r>
              </a:p>
              <a:p>
                <a:pPr marL="0" indent="0">
                  <a:buNone/>
                </a:pPr>
                <a:r>
                  <a:rPr lang="en-US" sz="1700" dirty="0" smtClean="0"/>
                  <a:t>Limitation</a:t>
                </a:r>
              </a:p>
              <a:p>
                <a:r>
                  <a:rPr lang="en-US" sz="1700" dirty="0" smtClean="0"/>
                  <a:t>This method is difficult to implement</a:t>
                </a:r>
              </a:p>
              <a:p>
                <a:r>
                  <a:rPr lang="en-US" sz="1700" dirty="0" smtClean="0"/>
                  <a:t>Can only be used to estimate reliability of large samples</a:t>
                </a:r>
              </a:p>
              <a:p>
                <a:r>
                  <a:rPr lang="en-US" sz="1700" dirty="0" smtClean="0"/>
                  <a:t>The estimate can be biased downward if the class distribution is unbalance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76000" y="1655999"/>
                <a:ext cx="7761176" cy="4422071"/>
              </a:xfrm>
              <a:blipFill>
                <a:blip r:embed="rId4"/>
                <a:stretch>
                  <a:fillRect l="-471" t="-552" r="-1020" b="-4414"/>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Faculty of Science - Leuven Statistics Research Centre</a:t>
            </a:r>
            <a:endParaRPr lang="nl-NL"/>
          </a:p>
        </p:txBody>
      </p:sp>
      <p:sp>
        <p:nvSpPr>
          <p:cNvPr id="4" name="Slide Number Placeholder 3"/>
          <p:cNvSpPr>
            <a:spLocks noGrp="1"/>
          </p:cNvSpPr>
          <p:nvPr>
            <p:ph type="sldNum" sz="quarter" idx="12"/>
          </p:nvPr>
        </p:nvSpPr>
        <p:spPr/>
        <p:txBody>
          <a:bodyPr/>
          <a:lstStyle/>
          <a:p>
            <a:fld id="{0A297500-7527-634B-90F4-69D0994C32B4}" type="slidenum">
              <a:rPr lang="nl-NL" smtClean="0"/>
              <a:t>13</a:t>
            </a:fld>
            <a:endParaRPr lang="nl-NL"/>
          </a:p>
        </p:txBody>
      </p:sp>
      <p:sp>
        <p:nvSpPr>
          <p:cNvPr id="7" name="Title 4"/>
          <p:cNvSpPr>
            <a:spLocks noGrp="1"/>
          </p:cNvSpPr>
          <p:nvPr>
            <p:ph type="title"/>
          </p:nvPr>
        </p:nvSpPr>
        <p:spPr>
          <a:xfrm>
            <a:off x="576000" y="216000"/>
            <a:ext cx="11041200" cy="1152000"/>
          </a:xfrm>
        </p:spPr>
        <p:txBody>
          <a:bodyPr>
            <a:normAutofit/>
          </a:bodyPr>
          <a:lstStyle/>
          <a:p>
            <a:r>
              <a:rPr lang="en-US" dirty="0" smtClean="0"/>
              <a:t>Unstable nominal variables</a:t>
            </a:r>
            <a:r>
              <a:rPr lang="en-US" dirty="0"/>
              <a:t/>
            </a:r>
            <a:br>
              <a:rPr lang="en-US" dirty="0"/>
            </a:br>
            <a:r>
              <a:rPr lang="en-US" sz="2500" dirty="0" smtClean="0"/>
              <a:t>Latent transition model</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239264087"/>
              </p:ext>
            </p:extLst>
          </p:nvPr>
        </p:nvGraphicFramePr>
        <p:xfrm>
          <a:off x="8139953" y="2172835"/>
          <a:ext cx="3851498" cy="2118718"/>
        </p:xfrm>
        <a:graphic>
          <a:graphicData uri="http://schemas.openxmlformats.org/presentationml/2006/ole">
            <mc:AlternateContent xmlns:mc="http://schemas.openxmlformats.org/markup-compatibility/2006">
              <mc:Choice xmlns:v="urn:schemas-microsoft-com:vml" Requires="v">
                <p:oleObj spid="_x0000_s7192" name="Visio" r:id="rId5" imgW="6858000" imgH="3790879" progId="Visio.Drawing.15">
                  <p:embed/>
                </p:oleObj>
              </mc:Choice>
              <mc:Fallback>
                <p:oleObj name="Visio" r:id="rId5" imgW="6858000" imgH="3790879"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9953" y="2172835"/>
                        <a:ext cx="3851498" cy="2118718"/>
                      </a:xfrm>
                      <a:prstGeom prst="rect">
                        <a:avLst/>
                      </a:prstGeom>
                      <a:noFill/>
                    </p:spPr>
                  </p:pic>
                </p:oleObj>
              </mc:Fallback>
            </mc:AlternateContent>
          </a:graphicData>
        </a:graphic>
      </p:graphicFrame>
    </p:spTree>
    <p:extLst>
      <p:ext uri="{BB962C8B-B14F-4D97-AF65-F5344CB8AC3E}">
        <p14:creationId xmlns:p14="http://schemas.microsoft.com/office/powerpoint/2010/main" val="336526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Faculty of Science - Leuven Statistics Research Centre</a:t>
            </a:r>
            <a:endParaRPr lang="nl-NL"/>
          </a:p>
        </p:txBody>
      </p:sp>
      <p:sp>
        <p:nvSpPr>
          <p:cNvPr id="4" name="Slide Number Placeholder 3"/>
          <p:cNvSpPr>
            <a:spLocks noGrp="1"/>
          </p:cNvSpPr>
          <p:nvPr>
            <p:ph type="sldNum" sz="quarter" idx="12"/>
          </p:nvPr>
        </p:nvSpPr>
        <p:spPr/>
        <p:txBody>
          <a:bodyPr/>
          <a:lstStyle/>
          <a:p>
            <a:fld id="{0A297500-7527-634B-90F4-69D0994C32B4}" type="slidenum">
              <a:rPr lang="nl-NL" smtClean="0"/>
              <a:t>14</a:t>
            </a:fld>
            <a:endParaRPr lang="nl-NL"/>
          </a:p>
        </p:txBody>
      </p:sp>
      <p:sp>
        <p:nvSpPr>
          <p:cNvPr id="5" name="Title 4"/>
          <p:cNvSpPr>
            <a:spLocks noGrp="1"/>
          </p:cNvSpPr>
          <p:nvPr>
            <p:ph type="title"/>
          </p:nvPr>
        </p:nvSpPr>
        <p:spPr/>
        <p:txBody>
          <a:bodyPr/>
          <a:lstStyle/>
          <a:p>
            <a:r>
              <a:rPr lang="en-US" dirty="0" smtClean="0"/>
              <a:t>Summary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37085423"/>
              </p:ext>
            </p:extLst>
          </p:nvPr>
        </p:nvGraphicFramePr>
        <p:xfrm>
          <a:off x="663389" y="1367999"/>
          <a:ext cx="10757647" cy="4651774"/>
        </p:xfrm>
        <a:graphic>
          <a:graphicData uri="http://schemas.openxmlformats.org/drawingml/2006/table">
            <a:tbl>
              <a:tblPr firstRow="1" firstCol="1" bandRow="1">
                <a:tableStyleId>{7E9639D4-E3E2-4D34-9284-5A2195B3D0D7}</a:tableStyleId>
              </a:tblPr>
              <a:tblGrid>
                <a:gridCol w="1594958">
                  <a:extLst>
                    <a:ext uri="{9D8B030D-6E8A-4147-A177-3AD203B41FA5}">
                      <a16:colId xmlns:a16="http://schemas.microsoft.com/office/drawing/2014/main" val="113013702"/>
                    </a:ext>
                  </a:extLst>
                </a:gridCol>
                <a:gridCol w="1640413">
                  <a:extLst>
                    <a:ext uri="{9D8B030D-6E8A-4147-A177-3AD203B41FA5}">
                      <a16:colId xmlns:a16="http://schemas.microsoft.com/office/drawing/2014/main" val="331535472"/>
                    </a:ext>
                  </a:extLst>
                </a:gridCol>
                <a:gridCol w="3118413">
                  <a:extLst>
                    <a:ext uri="{9D8B030D-6E8A-4147-A177-3AD203B41FA5}">
                      <a16:colId xmlns:a16="http://schemas.microsoft.com/office/drawing/2014/main" val="1133404230"/>
                    </a:ext>
                  </a:extLst>
                </a:gridCol>
                <a:gridCol w="4403863">
                  <a:extLst>
                    <a:ext uri="{9D8B030D-6E8A-4147-A177-3AD203B41FA5}">
                      <a16:colId xmlns:a16="http://schemas.microsoft.com/office/drawing/2014/main" val="654728742"/>
                    </a:ext>
                  </a:extLst>
                </a:gridCol>
              </a:tblGrid>
              <a:tr h="535320">
                <a:tc gridSpan="2">
                  <a:txBody>
                    <a:bodyPr/>
                    <a:lstStyle/>
                    <a:p>
                      <a:pPr marL="0" marR="0" algn="just">
                        <a:lnSpc>
                          <a:spcPct val="107000"/>
                        </a:lnSpc>
                        <a:spcBef>
                          <a:spcPts val="0"/>
                        </a:spcBef>
                        <a:spcAft>
                          <a:spcPts val="0"/>
                        </a:spcAft>
                      </a:pPr>
                      <a:r>
                        <a:rPr lang="en-US" sz="2000" dirty="0">
                          <a:effectLst/>
                        </a:rPr>
                        <a:t>Type of variable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2000">
                          <a:effectLst/>
                        </a:rPr>
                        <a:t>Stable variable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Unstable variable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0317859"/>
                  </a:ext>
                </a:extLst>
              </a:tr>
              <a:tr h="893271">
                <a:tc>
                  <a:txBody>
                    <a:bodyPr/>
                    <a:lstStyle/>
                    <a:p>
                      <a:pPr marL="0" marR="0">
                        <a:lnSpc>
                          <a:spcPct val="107000"/>
                        </a:lnSpc>
                        <a:spcBef>
                          <a:spcPts val="0"/>
                        </a:spcBef>
                        <a:spcAft>
                          <a:spcPts val="0"/>
                        </a:spcAft>
                      </a:pPr>
                      <a:r>
                        <a:rPr lang="en-US" sz="2000">
                          <a:effectLst/>
                        </a:rPr>
                        <a:t>Continuous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err="1">
                          <a:effectLst/>
                        </a:rPr>
                        <a:t>Intraclass</a:t>
                      </a:r>
                      <a:r>
                        <a:rPr lang="en-US" sz="2000" dirty="0">
                          <a:effectLst/>
                        </a:rPr>
                        <a:t> correlation coefficient (1,1)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Quasi-Markov simplex model with Pearson correlation/covariance matrix</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7074929"/>
                  </a:ext>
                </a:extLst>
              </a:tr>
              <a:tr h="1351504">
                <a:tc rowSpan="2">
                  <a:txBody>
                    <a:bodyPr/>
                    <a:lstStyle/>
                    <a:p>
                      <a:pPr marL="0" marR="0">
                        <a:lnSpc>
                          <a:spcPct val="107000"/>
                        </a:lnSpc>
                        <a:spcBef>
                          <a:spcPts val="0"/>
                        </a:spcBef>
                        <a:spcAft>
                          <a:spcPts val="0"/>
                        </a:spcAft>
                      </a:pPr>
                      <a:r>
                        <a:rPr lang="en-US" sz="2000" dirty="0">
                          <a:effectLst/>
                        </a:rPr>
                        <a:t>Categorical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Nominal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Cohen's Kappa coefficient OR Latent class model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Quasi-Markov simplex model with Tetrachoric correlation on dummy variables OR Latent transition model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44064132"/>
                  </a:ext>
                </a:extLst>
              </a:tr>
              <a:tr h="893271">
                <a:tc vMerge="1">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Dichotomous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Cohen's Kappa coefficient OR Latent class model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Quasi-Markov simplex model with Tetrachoric correlation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0428076"/>
                  </a:ext>
                </a:extLst>
              </a:tr>
              <a:tr h="893271">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Ordinal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Weighted Kappa coefficient OR Weighted Latent class model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Quasi-Markov simplex model with </a:t>
                      </a:r>
                      <a:r>
                        <a:rPr lang="en-US" sz="2000" dirty="0" err="1">
                          <a:effectLst/>
                        </a:rPr>
                        <a:t>Polychoric</a:t>
                      </a:r>
                      <a:r>
                        <a:rPr lang="en-US" sz="2000" dirty="0">
                          <a:effectLst/>
                        </a:rPr>
                        <a:t> correlation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6101371"/>
                  </a:ext>
                </a:extLst>
              </a:tr>
            </a:tbl>
          </a:graphicData>
        </a:graphic>
      </p:graphicFrame>
    </p:spTree>
    <p:extLst>
      <p:ext uri="{BB962C8B-B14F-4D97-AF65-F5344CB8AC3E}">
        <p14:creationId xmlns:p14="http://schemas.microsoft.com/office/powerpoint/2010/main" val="2086088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656000"/>
            <a:ext cx="11347060" cy="4464000"/>
          </a:xfrm>
        </p:spPr>
        <p:txBody>
          <a:bodyPr>
            <a:normAutofit/>
          </a:bodyPr>
          <a:lstStyle/>
          <a:p>
            <a:pPr marL="0" indent="0">
              <a:buNone/>
            </a:pPr>
            <a:r>
              <a:rPr lang="en-US" sz="1800" dirty="0" smtClean="0"/>
              <a:t>Under a (generalized) linear mixed model, the reliability of a variable can be estimated as the ratio of the variance explained by the model to the total observed variance.</a:t>
            </a:r>
          </a:p>
          <a:p>
            <a:pPr marL="0" indent="0">
              <a:buNone/>
            </a:pPr>
            <a:r>
              <a:rPr lang="en-US" sz="1800" dirty="0" smtClean="0"/>
              <a:t>Advantage:</a:t>
            </a:r>
          </a:p>
          <a:p>
            <a:r>
              <a:rPr lang="en-US" sz="1800" dirty="0" smtClean="0"/>
              <a:t>The mixed model use “extra information” from the covariates to allows for better separation of measurement error from true variation</a:t>
            </a:r>
          </a:p>
          <a:p>
            <a:r>
              <a:rPr lang="en-US" sz="1800" dirty="0" smtClean="0"/>
              <a:t>Can be used in cases where all of the aforementioned reliability estimation methods fail</a:t>
            </a:r>
          </a:p>
          <a:p>
            <a:r>
              <a:rPr lang="en-US" sz="1800" dirty="0" smtClean="0"/>
              <a:t>The assumptions are more flexible</a:t>
            </a:r>
          </a:p>
          <a:p>
            <a:pPr marL="0" indent="0">
              <a:buNone/>
            </a:pPr>
            <a:r>
              <a:rPr lang="en-US" sz="1800" dirty="0" smtClean="0"/>
              <a:t>Disadvantage:</a:t>
            </a:r>
          </a:p>
          <a:p>
            <a:r>
              <a:rPr lang="en-US" sz="1800" dirty="0" smtClean="0"/>
              <a:t>It is difficult to construct a theoretically sound model for a variable of interest</a:t>
            </a:r>
          </a:p>
          <a:p>
            <a:r>
              <a:rPr lang="en-US" sz="1800" dirty="0" smtClean="0"/>
              <a:t>Each model is only suitable for a single group of variables, or even a single variable, and need to be changed for different groups/variables.</a:t>
            </a:r>
          </a:p>
          <a:p>
            <a:pPr>
              <a:buFont typeface="Wingdings" panose="05000000000000000000" pitchFamily="2" charset="2"/>
              <a:buChar char="Ø"/>
            </a:pPr>
            <a:r>
              <a:rPr lang="en-US" sz="1800" dirty="0" smtClean="0"/>
              <a:t>The mixed model may provide a better reliability estimation, but is difficult to apply, replicate or communicate</a:t>
            </a:r>
          </a:p>
          <a:p>
            <a:endParaRPr lang="en-US" sz="1800" dirty="0" smtClean="0"/>
          </a:p>
        </p:txBody>
      </p:sp>
      <p:sp>
        <p:nvSpPr>
          <p:cNvPr id="3" name="Footer Placeholder 2"/>
          <p:cNvSpPr>
            <a:spLocks noGrp="1"/>
          </p:cNvSpPr>
          <p:nvPr>
            <p:ph type="ftr" sz="quarter" idx="11"/>
          </p:nvPr>
        </p:nvSpPr>
        <p:spPr/>
        <p:txBody>
          <a:bodyPr/>
          <a:lstStyle/>
          <a:p>
            <a:r>
              <a:rPr lang="en-US" dirty="0" smtClean="0"/>
              <a:t>Faculty of Science - Leuven Statistics Research Centre</a:t>
            </a:r>
            <a:endParaRPr lang="nl-NL" dirty="0"/>
          </a:p>
        </p:txBody>
      </p:sp>
      <p:sp>
        <p:nvSpPr>
          <p:cNvPr id="4" name="Slide Number Placeholder 3"/>
          <p:cNvSpPr>
            <a:spLocks noGrp="1"/>
          </p:cNvSpPr>
          <p:nvPr>
            <p:ph type="sldNum" sz="quarter" idx="12"/>
          </p:nvPr>
        </p:nvSpPr>
        <p:spPr/>
        <p:txBody>
          <a:bodyPr/>
          <a:lstStyle/>
          <a:p>
            <a:fld id="{0A297500-7527-634B-90F4-69D0994C32B4}" type="slidenum">
              <a:rPr lang="nl-NL" smtClean="0"/>
              <a:t>15</a:t>
            </a:fld>
            <a:endParaRPr lang="nl-NL"/>
          </a:p>
        </p:txBody>
      </p:sp>
      <p:sp>
        <p:nvSpPr>
          <p:cNvPr id="5" name="Title 4"/>
          <p:cNvSpPr>
            <a:spLocks noGrp="1"/>
          </p:cNvSpPr>
          <p:nvPr>
            <p:ph type="title"/>
          </p:nvPr>
        </p:nvSpPr>
        <p:spPr/>
        <p:txBody>
          <a:bodyPr>
            <a:normAutofit/>
          </a:bodyPr>
          <a:lstStyle/>
          <a:p>
            <a:r>
              <a:rPr lang="en-US" dirty="0" smtClean="0"/>
              <a:t>Appendix</a:t>
            </a:r>
            <a:r>
              <a:rPr lang="en-US" sz="2200" dirty="0" smtClean="0"/>
              <a:t/>
            </a:r>
            <a:br>
              <a:rPr lang="en-US" sz="2200" dirty="0" smtClean="0"/>
            </a:br>
            <a:r>
              <a:rPr lang="en-US" sz="2200" dirty="0" smtClean="0"/>
              <a:t>Mixed </a:t>
            </a:r>
            <a:r>
              <a:rPr lang="en-US" sz="2200" dirty="0" smtClean="0"/>
              <a:t>model approach to reliability estimation</a:t>
            </a:r>
            <a:endParaRPr lang="en-US" sz="2200" dirty="0"/>
          </a:p>
        </p:txBody>
      </p:sp>
    </p:spTree>
    <p:extLst>
      <p:ext uri="{BB962C8B-B14F-4D97-AF65-F5344CB8AC3E}">
        <p14:creationId xmlns:p14="http://schemas.microsoft.com/office/powerpoint/2010/main" val="1666303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656000"/>
            <a:ext cx="11041200" cy="4554000"/>
          </a:xfrm>
        </p:spPr>
        <p:txBody>
          <a:bodyPr>
            <a:normAutofit/>
          </a:bodyPr>
          <a:lstStyle/>
          <a:p>
            <a:pPr marL="0" lvl="0" indent="0">
              <a:buNone/>
            </a:pPr>
            <a:r>
              <a:rPr lang="en-US" dirty="0" smtClean="0"/>
              <a:t>To analyze the effects of other factors on the reliability of a variable:</a:t>
            </a:r>
          </a:p>
          <a:p>
            <a:pPr marL="457200" lvl="0" indent="-457200">
              <a:buFont typeface="+mj-lt"/>
              <a:buAutoNum type="arabicPeriod"/>
            </a:pPr>
            <a:r>
              <a:rPr lang="en-US" dirty="0" smtClean="0"/>
              <a:t>Identify </a:t>
            </a:r>
            <a:r>
              <a:rPr lang="en-US" dirty="0"/>
              <a:t>factors that might affect the reliability of a variable of interest (e.g. gender, language of the interview…). </a:t>
            </a:r>
          </a:p>
          <a:p>
            <a:pPr marL="457200" lvl="0" indent="-457200">
              <a:buFont typeface="+mj-lt"/>
              <a:buAutoNum type="arabicPeriod"/>
            </a:pPr>
            <a:r>
              <a:rPr lang="en-US" dirty="0"/>
              <a:t>Separate the sample into subsamples according to the chosen factors</a:t>
            </a:r>
          </a:p>
          <a:p>
            <a:pPr marL="457200" lvl="0" indent="-457200">
              <a:buFont typeface="+mj-lt"/>
              <a:buAutoNum type="arabicPeriod"/>
            </a:pPr>
            <a:r>
              <a:rPr lang="en-US" dirty="0"/>
              <a:t>Estimate the reliability of the variable of interest </a:t>
            </a:r>
            <a:r>
              <a:rPr lang="en-US" dirty="0" smtClean="0"/>
              <a:t>for </a:t>
            </a:r>
            <a:r>
              <a:rPr lang="en-US" dirty="0"/>
              <a:t>each subsample, along with its confidence </a:t>
            </a:r>
            <a:r>
              <a:rPr lang="en-US" dirty="0" smtClean="0"/>
              <a:t>interval</a:t>
            </a:r>
          </a:p>
          <a:p>
            <a:pPr marL="457200" lvl="0" indent="-457200">
              <a:buFont typeface="+mj-lt"/>
              <a:buAutoNum type="arabicPeriod"/>
            </a:pPr>
            <a:r>
              <a:rPr lang="en-US" dirty="0" smtClean="0"/>
              <a:t>The </a:t>
            </a:r>
            <a:r>
              <a:rPr lang="en-US" dirty="0"/>
              <a:t>confidence intervals can be used to test the hypothesis of equal </a:t>
            </a:r>
            <a:r>
              <a:rPr lang="en-US" dirty="0" smtClean="0"/>
              <a:t>reliabilities</a:t>
            </a:r>
          </a:p>
          <a:p>
            <a:pPr marL="0" lvl="0" indent="0">
              <a:buNone/>
            </a:pPr>
            <a:r>
              <a:rPr lang="en-US" dirty="0" smtClean="0"/>
              <a:t>The </a:t>
            </a:r>
            <a:r>
              <a:rPr lang="en-US" dirty="0" err="1" smtClean="0"/>
              <a:t>Bonferroni</a:t>
            </a:r>
            <a:r>
              <a:rPr lang="en-US" dirty="0" smtClean="0"/>
              <a:t> correction can be used to correct for multiple testing</a:t>
            </a:r>
            <a:endParaRPr lang="en-US" dirty="0"/>
          </a:p>
        </p:txBody>
      </p:sp>
      <p:sp>
        <p:nvSpPr>
          <p:cNvPr id="3" name="Footer Placeholder 2"/>
          <p:cNvSpPr>
            <a:spLocks noGrp="1"/>
          </p:cNvSpPr>
          <p:nvPr>
            <p:ph type="ftr" sz="quarter" idx="11"/>
          </p:nvPr>
        </p:nvSpPr>
        <p:spPr/>
        <p:txBody>
          <a:bodyPr/>
          <a:lstStyle/>
          <a:p>
            <a:r>
              <a:rPr lang="en-US" smtClean="0"/>
              <a:t>Faculty of Science - Leuven Statistics Research Centre</a:t>
            </a:r>
            <a:endParaRPr lang="nl-NL"/>
          </a:p>
        </p:txBody>
      </p:sp>
      <p:sp>
        <p:nvSpPr>
          <p:cNvPr id="4" name="Slide Number Placeholder 3"/>
          <p:cNvSpPr>
            <a:spLocks noGrp="1"/>
          </p:cNvSpPr>
          <p:nvPr>
            <p:ph type="sldNum" sz="quarter" idx="12"/>
          </p:nvPr>
        </p:nvSpPr>
        <p:spPr/>
        <p:txBody>
          <a:bodyPr/>
          <a:lstStyle/>
          <a:p>
            <a:fld id="{0A297500-7527-634B-90F4-69D0994C32B4}" type="slidenum">
              <a:rPr lang="nl-NL" smtClean="0"/>
              <a:t>16</a:t>
            </a:fld>
            <a:endParaRPr lang="nl-NL"/>
          </a:p>
        </p:txBody>
      </p:sp>
      <p:sp>
        <p:nvSpPr>
          <p:cNvPr id="7" name="Title 4"/>
          <p:cNvSpPr>
            <a:spLocks noGrp="1"/>
          </p:cNvSpPr>
          <p:nvPr>
            <p:ph type="title"/>
          </p:nvPr>
        </p:nvSpPr>
        <p:spPr>
          <a:xfrm>
            <a:off x="576000" y="216000"/>
            <a:ext cx="11041200" cy="1152000"/>
          </a:xfrm>
        </p:spPr>
        <p:txBody>
          <a:bodyPr>
            <a:normAutofit/>
          </a:bodyPr>
          <a:lstStyle/>
          <a:p>
            <a:r>
              <a:rPr lang="en-US" sz="4400" dirty="0"/>
              <a:t>Appendix</a:t>
            </a:r>
            <a:r>
              <a:rPr lang="en-US" dirty="0"/>
              <a:t/>
            </a:r>
            <a:br>
              <a:rPr lang="en-US" dirty="0"/>
            </a:br>
            <a:r>
              <a:rPr lang="en-US" sz="2200" dirty="0" smtClean="0"/>
              <a:t>Reliability of subpopulations</a:t>
            </a:r>
            <a:endParaRPr lang="en-US" sz="2200" dirty="0"/>
          </a:p>
        </p:txBody>
      </p:sp>
    </p:spTree>
    <p:extLst>
      <p:ext uri="{BB962C8B-B14F-4D97-AF65-F5344CB8AC3E}">
        <p14:creationId xmlns:p14="http://schemas.microsoft.com/office/powerpoint/2010/main" val="223449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pPr marL="0" indent="0">
                  <a:buNone/>
                </a:pPr>
                <a:r>
                  <a:rPr lang="en-US" dirty="0" smtClean="0"/>
                  <a:t>Measurement </a:t>
                </a:r>
                <a:r>
                  <a:rPr lang="en-US" dirty="0"/>
                  <a:t>error is </a:t>
                </a:r>
                <a:r>
                  <a:rPr lang="en-US" dirty="0" smtClean="0"/>
                  <a:t>the </a:t>
                </a:r>
                <a:r>
                  <a:rPr lang="en-US" dirty="0"/>
                  <a:t>difference between the value of a characteristic provided by the respondent and the true but unobserved value of that characteristic. (Groves, 1989; </a:t>
                </a:r>
                <a:r>
                  <a:rPr lang="en-US" dirty="0" err="1"/>
                  <a:t>Kasprzyk</a:t>
                </a:r>
                <a:r>
                  <a:rPr lang="en-US" dirty="0"/>
                  <a:t>, 2005</a:t>
                </a:r>
                <a:r>
                  <a:rPr lang="en-US" dirty="0" smtClean="0"/>
                  <a:t>). </a:t>
                </a:r>
              </a:p>
              <a:p>
                <a:pPr marL="0" indent="0">
                  <a:buNone/>
                </a:pPr>
                <a:r>
                  <a:rPr lang="en-US" dirty="0"/>
                  <a:t>Reliability </a:t>
                </a:r>
                <a14:m>
                  <m:oMath xmlns:m="http://schemas.openxmlformats.org/officeDocument/2006/math">
                    <m:r>
                      <a:rPr lang="en-US" i="1">
                        <a:latin typeface="Cambria Math" panose="02040503050406030204" pitchFamily="18" charset="0"/>
                      </a:rPr>
                      <m:t>𝑅</m:t>
                    </m:r>
                  </m:oMath>
                </a14:m>
                <a:r>
                  <a:rPr lang="en-US" dirty="0"/>
                  <a:t> is defined as the proportion of the observed variance from the survey response that is accounted for by the variance of the true score</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𝑉𝑎𝑟</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𝑉𝑎𝑟</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828" t="-956"/>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Faculty of Science - Leuven Statistics Research Centre</a:t>
            </a:r>
            <a:endParaRPr lang="nl-NL" dirty="0"/>
          </a:p>
        </p:txBody>
      </p:sp>
      <p:sp>
        <p:nvSpPr>
          <p:cNvPr id="4" name="Slide Number Placeholder 3"/>
          <p:cNvSpPr>
            <a:spLocks noGrp="1"/>
          </p:cNvSpPr>
          <p:nvPr>
            <p:ph type="sldNum" sz="quarter" idx="12"/>
          </p:nvPr>
        </p:nvSpPr>
        <p:spPr/>
        <p:txBody>
          <a:bodyPr/>
          <a:lstStyle/>
          <a:p>
            <a:fld id="{0A297500-7527-634B-90F4-69D0994C32B4}" type="slidenum">
              <a:rPr lang="nl-NL" smtClean="0"/>
              <a:t>2</a:t>
            </a:fld>
            <a:endParaRPr lang="nl-NL" dirty="0"/>
          </a:p>
        </p:txBody>
      </p:sp>
      <p:sp>
        <p:nvSpPr>
          <p:cNvPr id="5" name="Title 4"/>
          <p:cNvSpPr>
            <a:spLocks noGrp="1"/>
          </p:cNvSpPr>
          <p:nvPr>
            <p:ph type="title"/>
          </p:nvPr>
        </p:nvSpPr>
        <p:spPr/>
        <p:txBody>
          <a:bodyPr/>
          <a:lstStyle/>
          <a:p>
            <a:r>
              <a:rPr lang="en-US" dirty="0" smtClean="0"/>
              <a:t>Definition</a:t>
            </a:r>
            <a:endParaRPr lang="en-US" dirty="0"/>
          </a:p>
        </p:txBody>
      </p:sp>
      <p:pic>
        <p:nvPicPr>
          <p:cNvPr id="7" name="Picture 6"/>
          <p:cNvPicPr/>
          <p:nvPr/>
        </p:nvPicPr>
        <p:blipFill>
          <a:blip r:embed="rId4"/>
          <a:stretch>
            <a:fillRect/>
          </a:stretch>
        </p:blipFill>
        <p:spPr>
          <a:xfrm>
            <a:off x="4053674" y="4999839"/>
            <a:ext cx="4085851" cy="913802"/>
          </a:xfrm>
          <a:prstGeom prst="rect">
            <a:avLst/>
          </a:prstGeom>
        </p:spPr>
      </p:pic>
    </p:spTree>
    <p:extLst>
      <p:ext uri="{BB962C8B-B14F-4D97-AF65-F5344CB8AC3E}">
        <p14:creationId xmlns:p14="http://schemas.microsoft.com/office/powerpoint/2010/main" val="353698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Faculty of Science - Leuven Statistics Research Centre</a:t>
            </a:r>
            <a:endParaRPr lang="nl-NL" dirty="0"/>
          </a:p>
        </p:txBody>
      </p:sp>
      <p:sp>
        <p:nvSpPr>
          <p:cNvPr id="4" name="Slide Number Placeholder 3"/>
          <p:cNvSpPr>
            <a:spLocks noGrp="1"/>
          </p:cNvSpPr>
          <p:nvPr>
            <p:ph type="sldNum" sz="quarter" idx="12"/>
          </p:nvPr>
        </p:nvSpPr>
        <p:spPr/>
        <p:txBody>
          <a:bodyPr/>
          <a:lstStyle/>
          <a:p>
            <a:fld id="{0A297500-7527-634B-90F4-69D0994C32B4}" type="slidenum">
              <a:rPr lang="nl-NL" smtClean="0"/>
              <a:t>3</a:t>
            </a:fld>
            <a:endParaRPr lang="nl-NL" dirty="0"/>
          </a:p>
        </p:txBody>
      </p:sp>
      <p:sp>
        <p:nvSpPr>
          <p:cNvPr id="5" name="Title 4"/>
          <p:cNvSpPr>
            <a:spLocks noGrp="1"/>
          </p:cNvSpPr>
          <p:nvPr>
            <p:ph type="title"/>
          </p:nvPr>
        </p:nvSpPr>
        <p:spPr/>
        <p:txBody>
          <a:bodyPr/>
          <a:lstStyle/>
          <a:p>
            <a:r>
              <a:rPr lang="en-US" dirty="0" smtClean="0"/>
              <a:t>Variable classifications</a:t>
            </a:r>
            <a:endParaRPr lang="en-US" dirty="0"/>
          </a:p>
        </p:txBody>
      </p:sp>
      <p:pic>
        <p:nvPicPr>
          <p:cNvPr id="8" name="Picture 7"/>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68288" y="1130803"/>
            <a:ext cx="7455423" cy="4596393"/>
          </a:xfrm>
          <a:prstGeom prst="rect">
            <a:avLst/>
          </a:prstGeom>
        </p:spPr>
      </p:pic>
    </p:spTree>
    <p:extLst>
      <p:ext uri="{BB962C8B-B14F-4D97-AF65-F5344CB8AC3E}">
        <p14:creationId xmlns:p14="http://schemas.microsoft.com/office/powerpoint/2010/main" val="39949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Faculty of Science - Leuven Statistics Research Centre</a:t>
            </a:r>
            <a:endParaRPr lang="nl-NL"/>
          </a:p>
        </p:txBody>
      </p:sp>
      <p:sp>
        <p:nvSpPr>
          <p:cNvPr id="3" name="Slide Number Placeholder 2"/>
          <p:cNvSpPr>
            <a:spLocks noGrp="1"/>
          </p:cNvSpPr>
          <p:nvPr>
            <p:ph type="sldNum" sz="quarter" idx="12"/>
          </p:nvPr>
        </p:nvSpPr>
        <p:spPr/>
        <p:txBody>
          <a:bodyPr/>
          <a:lstStyle/>
          <a:p>
            <a:fld id="{CF179DAE-D0A6-40C3-B8BC-6A97C268D03A}" type="slidenum">
              <a:rPr lang="nl-NL" smtClean="0"/>
              <a:t>4</a:t>
            </a:fld>
            <a:endParaRPr lang="nl-NL"/>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6000" y="1129279"/>
            <a:ext cx="7455423" cy="4599441"/>
          </a:xfrm>
          <a:prstGeom prst="rect">
            <a:avLst/>
          </a:prstGeom>
        </p:spPr>
      </p:pic>
    </p:spTree>
    <p:extLst>
      <p:ext uri="{BB962C8B-B14F-4D97-AF65-F5344CB8AC3E}">
        <p14:creationId xmlns:p14="http://schemas.microsoft.com/office/powerpoint/2010/main" val="374268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76000" y="1656000"/>
                <a:ext cx="6918494" cy="4464000"/>
              </a:xfrm>
            </p:spPr>
            <p:txBody>
              <a:bodyPr>
                <a:normAutofit/>
              </a:bodyPr>
              <a:lstStyle/>
              <a:p>
                <a:pPr marL="0" indent="0">
                  <a:buNone/>
                </a:pPr>
                <a:r>
                  <a:rPr lang="en-US" sz="1800" dirty="0" smtClean="0"/>
                  <a:t>The </a:t>
                </a:r>
                <a:r>
                  <a:rPr lang="en-US" sz="1800" dirty="0" err="1" smtClean="0"/>
                  <a:t>Intraclass</a:t>
                </a:r>
                <a:r>
                  <a:rPr lang="en-US" sz="1800" dirty="0" smtClean="0"/>
                  <a:t> correlation coefficient:</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m:t>
                      </m:r>
                      <m:r>
                        <a:rPr lang="en-US" sz="1800" b="0" i="1" smtClean="0">
                          <a:latin typeface="Cambria Math" panose="02040503050406030204" pitchFamily="18" charset="0"/>
                        </a:rPr>
                        <m:t>𝐶𝑜𝑟</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oMath>
                  </m:oMathPara>
                </a14:m>
                <a:endParaRPr lang="en-US" sz="1800" dirty="0" smtClean="0"/>
              </a:p>
              <a:p>
                <a:pPr marL="0" indent="0">
                  <a:buNone/>
                </a:pPr>
                <a:r>
                  <a:rPr lang="en-US" sz="1800" dirty="0" smtClean="0"/>
                  <a:t>Main assumption:</a:t>
                </a:r>
                <a:r>
                  <a:rPr lang="en-US" sz="1800" b="1" dirty="0" smtClean="0"/>
                  <a:t>T</a:t>
                </a:r>
                <a:r>
                  <a:rPr lang="en-US" sz="1800" b="1" baseline="-25000" dirty="0" smtClean="0"/>
                  <a:t>1</a:t>
                </a:r>
                <a:r>
                  <a:rPr lang="en-US" sz="1800" b="1" dirty="0" smtClean="0"/>
                  <a:t>=T</a:t>
                </a:r>
                <a:r>
                  <a:rPr lang="en-US" sz="1800" b="1" baseline="-25000" dirty="0" smtClean="0"/>
                  <a:t>2 </a:t>
                </a:r>
                <a:r>
                  <a:rPr lang="en-US" sz="1800" b="1" dirty="0" smtClean="0"/>
                  <a:t>or T</a:t>
                </a:r>
                <a:r>
                  <a:rPr lang="en-US" sz="1800" b="1" baseline="-25000" dirty="0" smtClean="0"/>
                  <a:t>1</a:t>
                </a:r>
                <a:r>
                  <a:rPr lang="en-US" sz="1800" b="1" dirty="0" smtClean="0"/>
                  <a:t>= </a:t>
                </a:r>
                <a:r>
                  <a:rPr lang="en-US" sz="1800" b="1" i="1" dirty="0" smtClean="0"/>
                  <a:t>c</a:t>
                </a:r>
                <a:r>
                  <a:rPr lang="en-US" sz="1800" b="1" dirty="0" smtClean="0"/>
                  <a:t> + T</a:t>
                </a:r>
                <a:r>
                  <a:rPr lang="en-US" sz="1800" b="1" baseline="-25000" dirty="0" smtClean="0"/>
                  <a:t>2</a:t>
                </a:r>
                <a:r>
                  <a:rPr lang="en-US" sz="1800" b="1" dirty="0" smtClean="0"/>
                  <a:t> with </a:t>
                </a:r>
                <a:r>
                  <a:rPr lang="en-US" sz="1800" b="1" i="1" dirty="0" smtClean="0"/>
                  <a:t>c </a:t>
                </a:r>
                <a:r>
                  <a:rPr lang="en-US" sz="1800" b="1" dirty="0" smtClean="0"/>
                  <a:t>being a constant</a:t>
                </a:r>
              </a:p>
              <a:p>
                <a:pPr marL="0" indent="0">
                  <a:buNone/>
                </a:pPr>
                <a:r>
                  <a:rPr lang="en-US" sz="1800" dirty="0" smtClean="0"/>
                  <a:t>Advantage:</a:t>
                </a:r>
              </a:p>
              <a:p>
                <a:r>
                  <a:rPr lang="en-US" sz="1800" dirty="0" smtClean="0"/>
                  <a:t>The theory is simple to understand and communicate</a:t>
                </a:r>
              </a:p>
              <a:p>
                <a:r>
                  <a:rPr lang="en-US" sz="1800" dirty="0" smtClean="0"/>
                  <a:t>This method is easy to apply</a:t>
                </a:r>
              </a:p>
              <a:p>
                <a:pPr marL="0" indent="0">
                  <a:buNone/>
                </a:pPr>
                <a:r>
                  <a:rPr lang="en-US" sz="1800" dirty="0" smtClean="0"/>
                  <a:t>Limitation:</a:t>
                </a:r>
              </a:p>
              <a:p>
                <a:r>
                  <a:rPr lang="en-US" sz="1800" dirty="0" smtClean="0"/>
                  <a:t>The assumption of stable true score is difficult to achieve</a:t>
                </a:r>
              </a:p>
              <a:p>
                <a:r>
                  <a:rPr lang="en-US" sz="1800" dirty="0" smtClean="0"/>
                  <a:t>The data collection cost can be high, especially for large social surveys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76000" y="1656000"/>
                <a:ext cx="6918494" cy="4464000"/>
              </a:xfrm>
              <a:blipFill>
                <a:blip r:embed="rId4"/>
                <a:stretch>
                  <a:fillRect l="-705" t="-820"/>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Faculty of Science - Leuven Statistics Research Centre</a:t>
            </a:r>
            <a:endParaRPr lang="nl-NL"/>
          </a:p>
        </p:txBody>
      </p:sp>
      <p:sp>
        <p:nvSpPr>
          <p:cNvPr id="4" name="Slide Number Placeholder 3"/>
          <p:cNvSpPr>
            <a:spLocks noGrp="1"/>
          </p:cNvSpPr>
          <p:nvPr>
            <p:ph type="sldNum" sz="quarter" idx="12"/>
          </p:nvPr>
        </p:nvSpPr>
        <p:spPr/>
        <p:txBody>
          <a:bodyPr/>
          <a:lstStyle/>
          <a:p>
            <a:fld id="{0A297500-7527-634B-90F4-69D0994C32B4}" type="slidenum">
              <a:rPr lang="nl-NL" smtClean="0"/>
              <a:t>5</a:t>
            </a:fld>
            <a:endParaRPr lang="nl-NL"/>
          </a:p>
        </p:txBody>
      </p:sp>
      <p:sp>
        <p:nvSpPr>
          <p:cNvPr id="5" name="Title 4"/>
          <p:cNvSpPr>
            <a:spLocks noGrp="1"/>
          </p:cNvSpPr>
          <p:nvPr>
            <p:ph type="title"/>
          </p:nvPr>
        </p:nvSpPr>
        <p:spPr/>
        <p:txBody>
          <a:bodyPr/>
          <a:lstStyle/>
          <a:p>
            <a:r>
              <a:rPr lang="en-US" dirty="0" smtClean="0"/>
              <a:t>Stable continuous variables</a:t>
            </a:r>
            <a:endParaRPr lang="en-US" dirty="0"/>
          </a:p>
        </p:txBody>
      </p:sp>
      <p:sp>
        <p:nvSpPr>
          <p:cNvPr id="6" name="Rectangle 2"/>
          <p:cNvSpPr>
            <a:spLocks noChangeArrowheads="1"/>
          </p:cNvSpPr>
          <p:nvPr/>
        </p:nvSpPr>
        <p:spPr bwMode="auto">
          <a:xfrm>
            <a:off x="7745506" y="1359035"/>
            <a:ext cx="300349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82534364"/>
              </p:ext>
            </p:extLst>
          </p:nvPr>
        </p:nvGraphicFramePr>
        <p:xfrm>
          <a:off x="7745506" y="1359036"/>
          <a:ext cx="3555981" cy="4288729"/>
        </p:xfrm>
        <a:graphic>
          <a:graphicData uri="http://schemas.openxmlformats.org/presentationml/2006/ole">
            <mc:AlternateContent xmlns:mc="http://schemas.openxmlformats.org/markup-compatibility/2006">
              <mc:Choice xmlns:v="urn:schemas-microsoft-com:vml" Requires="v">
                <p:oleObj spid="_x0000_s1049" name="Visio" r:id="rId5" imgW="4724240" imgH="3619589" progId="Visio.Drawing.15">
                  <p:embed/>
                </p:oleObj>
              </mc:Choice>
              <mc:Fallback>
                <p:oleObj name="Visio" r:id="rId5" imgW="4724240" imgH="3619589"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r="36543"/>
                      <a:stretch>
                        <a:fillRect/>
                      </a:stretch>
                    </p:blipFill>
                    <p:spPr bwMode="auto">
                      <a:xfrm>
                        <a:off x="7745506" y="1359036"/>
                        <a:ext cx="3555981" cy="4288729"/>
                      </a:xfrm>
                      <a:prstGeom prst="rect">
                        <a:avLst/>
                      </a:prstGeom>
                      <a:noFill/>
                    </p:spPr>
                  </p:pic>
                </p:oleObj>
              </mc:Fallback>
            </mc:AlternateContent>
          </a:graphicData>
        </a:graphic>
      </p:graphicFrame>
    </p:spTree>
    <p:extLst>
      <p:ext uri="{BB962C8B-B14F-4D97-AF65-F5344CB8AC3E}">
        <p14:creationId xmlns:p14="http://schemas.microsoft.com/office/powerpoint/2010/main" val="174131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Faculty of Science - Leuven Statistics Research Centre</a:t>
            </a:r>
            <a:endParaRPr lang="nl-NL"/>
          </a:p>
        </p:txBody>
      </p:sp>
      <p:sp>
        <p:nvSpPr>
          <p:cNvPr id="3" name="Slide Number Placeholder 2"/>
          <p:cNvSpPr>
            <a:spLocks noGrp="1"/>
          </p:cNvSpPr>
          <p:nvPr>
            <p:ph type="sldNum" sz="quarter" idx="12"/>
          </p:nvPr>
        </p:nvSpPr>
        <p:spPr/>
        <p:txBody>
          <a:bodyPr/>
          <a:lstStyle/>
          <a:p>
            <a:fld id="{CF179DAE-D0A6-40C3-B8BC-6A97C268D03A}" type="slidenum">
              <a:rPr lang="nl-NL" smtClean="0"/>
              <a:t>6</a:t>
            </a:fld>
            <a:endParaRPr lang="nl-NL"/>
          </a:p>
        </p:txBody>
      </p:sp>
      <p:pic>
        <p:nvPicPr>
          <p:cNvPr id="5" name="Picture 4"/>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6000" y="1129279"/>
            <a:ext cx="7455423" cy="4599441"/>
          </a:xfrm>
          <a:prstGeom prst="rect">
            <a:avLst/>
          </a:prstGeom>
        </p:spPr>
      </p:pic>
    </p:spTree>
    <p:extLst>
      <p:ext uri="{BB962C8B-B14F-4D97-AF65-F5344CB8AC3E}">
        <p14:creationId xmlns:p14="http://schemas.microsoft.com/office/powerpoint/2010/main" val="178608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76000" y="1656000"/>
                <a:ext cx="6595765" cy="4464000"/>
              </a:xfrm>
            </p:spPr>
            <p:txBody>
              <a:bodyPr>
                <a:normAutofit/>
              </a:bodyPr>
              <a:lstStyle/>
              <a:p>
                <a:pPr marL="0" indent="0">
                  <a:buNone/>
                </a:pPr>
                <a:r>
                  <a:rPr lang="en-US" sz="1800" dirty="0" smtClean="0"/>
                  <a:t>Quasi-Markov </a:t>
                </a:r>
                <a:r>
                  <a:rPr lang="en-US" sz="1800" dirty="0"/>
                  <a:t>simplex </a:t>
                </a:r>
                <a:r>
                  <a:rPr lang="en-US" sz="1800" dirty="0" smtClean="0"/>
                  <a:t>model:</a:t>
                </a:r>
              </a:p>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𝑤</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𝑤</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𝑤</m:t>
                        </m:r>
                      </m:sub>
                    </m:sSub>
                  </m:oMath>
                </a14:m>
                <a:endParaRPr lang="en-US" sz="1800" b="0" i="1" dirty="0" smtClean="0">
                  <a:latin typeface="Cambria Math" panose="02040503050406030204" pitchFamily="18" charset="0"/>
                </a:endParaRPr>
              </a:p>
              <a:p>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𝑤</m:t>
                        </m:r>
                      </m:sub>
                    </m:sSub>
                    <m:r>
                      <a:rPr lang="en-US" sz="1800" i="1">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𝑤</m:t>
                        </m:r>
                        <m:r>
                          <a:rPr lang="en-US" sz="1800" b="0" i="1" smtClean="0">
                            <a:latin typeface="Cambria Math" panose="02040503050406030204" pitchFamily="18" charset="0"/>
                          </a:rPr>
                          <m:t>,</m:t>
                        </m:r>
                        <m:r>
                          <a:rPr lang="en-US" sz="1800" b="0" i="1" smtClean="0">
                            <a:latin typeface="Cambria Math" panose="02040503050406030204" pitchFamily="18" charset="0"/>
                          </a:rPr>
                          <m:t>𝑤</m:t>
                        </m:r>
                        <m:r>
                          <a:rPr lang="en-US" sz="1800" b="0" i="1" smtClean="0">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b="0" i="1" smtClean="0">
                            <a:latin typeface="Cambria Math" panose="02040503050406030204" pitchFamily="18" charset="0"/>
                          </a:rPr>
                          <m:t>𝑤</m:t>
                        </m:r>
                        <m:r>
                          <a:rPr lang="en-US" sz="1800" b="0" i="1" smtClean="0">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𝑤</m:t>
                        </m:r>
                      </m:sub>
                    </m:sSub>
                  </m:oMath>
                </a14:m>
                <a:endParaRPr lang="en-US" sz="1800" b="0" i="1" dirty="0" smtClean="0">
                  <a:latin typeface="Cambria Math" panose="02040503050406030204" pitchFamily="18" charset="0"/>
                </a:endParaRPr>
              </a:p>
              <a:p>
                <a:pPr marL="0" indent="0">
                  <a:buNone/>
                </a:pPr>
                <a:r>
                  <a:rPr lang="en-US" sz="1800" dirty="0"/>
                  <a:t>Advantage:</a:t>
                </a:r>
              </a:p>
              <a:p>
                <a:r>
                  <a:rPr lang="en-US" sz="1800" dirty="0" smtClean="0"/>
                  <a:t>The simplex model accounts for the instability of true scores</a:t>
                </a:r>
              </a:p>
              <a:p>
                <a:r>
                  <a:rPr lang="en-US" sz="1800" dirty="0" smtClean="0"/>
                  <a:t>There are different sets of assumptions for different data</a:t>
                </a:r>
                <a:endParaRPr lang="en-US" sz="1800" dirty="0"/>
              </a:p>
              <a:p>
                <a:pPr marL="0" indent="0">
                  <a:buNone/>
                </a:pPr>
                <a:r>
                  <a:rPr lang="en-US" sz="1800" dirty="0"/>
                  <a:t>Limitation:</a:t>
                </a:r>
              </a:p>
              <a:p>
                <a:r>
                  <a:rPr lang="en-US" sz="1800" dirty="0" smtClean="0"/>
                  <a:t>The data of at least 3 replications (waves) is required</a:t>
                </a:r>
              </a:p>
              <a:p>
                <a:r>
                  <a:rPr lang="en-US" sz="1800" dirty="0" smtClean="0"/>
                  <a:t>The data must follow the simplex structure </a:t>
                </a:r>
                <a14:m>
                  <m:oMath xmlns:m="http://schemas.openxmlformats.org/officeDocument/2006/math">
                    <m:r>
                      <a:rPr lang="en-US" sz="1800" b="0" i="1" smtClean="0">
                        <a:latin typeface="Cambria Math" panose="02040503050406030204" pitchFamily="18" charset="0"/>
                      </a:rPr>
                      <m:t>𝐶𝑜𝑟</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1</m:t>
                            </m:r>
                          </m:sub>
                        </m:sSub>
                      </m:e>
                    </m:d>
                    <m:r>
                      <a:rPr lang="en-US" sz="1800" b="0" i="1" smtClean="0">
                        <a:latin typeface="Cambria Math" panose="02040503050406030204" pitchFamily="18" charset="0"/>
                      </a:rPr>
                      <m:t>&lt;</m:t>
                    </m:r>
                    <m:r>
                      <a:rPr lang="en-US" sz="1800" b="0" i="1" smtClean="0">
                        <a:latin typeface="Cambria Math" panose="02040503050406030204" pitchFamily="18" charset="0"/>
                      </a:rPr>
                      <m:t>𝐶𝑜𝑟</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2</m:t>
                            </m:r>
                          </m:sub>
                        </m:sSub>
                      </m:e>
                    </m:d>
                  </m:oMath>
                </a14:m>
                <a:r>
                  <a:rPr lang="en-US" sz="1800" dirty="0" smtClean="0"/>
                  <a:t> and </a:t>
                </a:r>
                <a14:m>
                  <m:oMath xmlns:m="http://schemas.openxmlformats.org/officeDocument/2006/math">
                    <m:r>
                      <a:rPr lang="en-US" sz="1800" b="0" i="1" smtClean="0">
                        <a:latin typeface="Cambria Math" panose="02040503050406030204" pitchFamily="18" charset="0"/>
                      </a:rPr>
                      <m:t>𝐶𝑜𝑟</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1</m:t>
                            </m:r>
                          </m:sub>
                        </m:sSub>
                      </m:e>
                    </m:d>
                    <m:r>
                      <a:rPr lang="en-US" sz="1800" b="0" i="0" smtClean="0">
                        <a:latin typeface="Cambria Math" panose="02040503050406030204" pitchFamily="18" charset="0"/>
                      </a:rPr>
                      <m:t>&lt;</m:t>
                    </m:r>
                    <m:r>
                      <m:rPr>
                        <m:sty m:val="p"/>
                      </m:rPr>
                      <a:rPr lang="en-US" sz="1800" b="0" i="0" smtClean="0">
                        <a:latin typeface="Cambria Math" panose="02040503050406030204" pitchFamily="18" charset="0"/>
                      </a:rPr>
                      <m:t>Cor</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Y</m:t>
                            </m:r>
                          </m:e>
                          <m:sub>
                            <m:r>
                              <a:rPr lang="en-US" sz="1800" b="0" i="0" smtClean="0">
                                <a:latin typeface="Cambria Math" panose="02040503050406030204" pitchFamily="18" charset="0"/>
                              </a:rPr>
                              <m:t>2</m:t>
                            </m:r>
                          </m:sub>
                        </m:sSub>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Y</m:t>
                            </m:r>
                          </m:e>
                          <m:sub>
                            <m:r>
                              <a:rPr lang="en-US" sz="1800" b="0" i="0" smtClean="0">
                                <a:latin typeface="Cambria Math" panose="02040503050406030204" pitchFamily="18" charset="0"/>
                              </a:rPr>
                              <m:t>1</m:t>
                            </m:r>
                          </m:sub>
                        </m:sSub>
                      </m:e>
                    </m:d>
                  </m:oMath>
                </a14:m>
                <a:endParaRPr lang="en-US" sz="1800" dirty="0" smtClean="0"/>
              </a:p>
              <a:p>
                <a:r>
                  <a:rPr lang="en-US" sz="1800" dirty="0"/>
                  <a:t>The </a:t>
                </a:r>
                <a:r>
                  <a:rPr lang="en-US" sz="1800" dirty="0" smtClean="0"/>
                  <a:t>assumptions can be restrictive and difficult to achieve</a:t>
                </a:r>
                <a:endParaRPr lang="en-US" sz="1800" b="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76000" y="1656000"/>
                <a:ext cx="6595765" cy="4464000"/>
              </a:xfrm>
              <a:blipFill>
                <a:blip r:embed="rId3"/>
                <a:stretch>
                  <a:fillRect l="-739" t="-820"/>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Faculty of Science - Leuven Statistics Research Centre</a:t>
            </a:r>
            <a:endParaRPr lang="nl-NL"/>
          </a:p>
        </p:txBody>
      </p:sp>
      <p:sp>
        <p:nvSpPr>
          <p:cNvPr id="4" name="Slide Number Placeholder 3"/>
          <p:cNvSpPr>
            <a:spLocks noGrp="1"/>
          </p:cNvSpPr>
          <p:nvPr>
            <p:ph type="sldNum" sz="quarter" idx="12"/>
          </p:nvPr>
        </p:nvSpPr>
        <p:spPr/>
        <p:txBody>
          <a:bodyPr/>
          <a:lstStyle/>
          <a:p>
            <a:fld id="{0A297500-7527-634B-90F4-69D0994C32B4}" type="slidenum">
              <a:rPr lang="nl-NL" smtClean="0"/>
              <a:t>7</a:t>
            </a:fld>
            <a:endParaRPr lang="nl-NL"/>
          </a:p>
        </p:txBody>
      </p:sp>
      <p:sp>
        <p:nvSpPr>
          <p:cNvPr id="5" name="Title 4"/>
          <p:cNvSpPr>
            <a:spLocks noGrp="1"/>
          </p:cNvSpPr>
          <p:nvPr>
            <p:ph type="title"/>
          </p:nvPr>
        </p:nvSpPr>
        <p:spPr/>
        <p:txBody>
          <a:bodyPr/>
          <a:lstStyle/>
          <a:p>
            <a:r>
              <a:rPr lang="en-US" dirty="0" smtClean="0"/>
              <a:t>Unstable continuous variables</a:t>
            </a:r>
            <a:endParaRPr lang="en-US" dirty="0"/>
          </a:p>
        </p:txBody>
      </p:sp>
      <p:sp>
        <p:nvSpPr>
          <p:cNvPr id="6" name="Rectangle 2"/>
          <p:cNvSpPr>
            <a:spLocks noChangeArrowheads="1"/>
          </p:cNvSpPr>
          <p:nvPr/>
        </p:nvSpPr>
        <p:spPr bwMode="auto">
          <a:xfrm>
            <a:off x="7394050" y="1147482"/>
            <a:ext cx="127191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387777811"/>
              </p:ext>
            </p:extLst>
          </p:nvPr>
        </p:nvGraphicFramePr>
        <p:xfrm>
          <a:off x="7394050" y="1566000"/>
          <a:ext cx="4711450" cy="3669388"/>
        </p:xfrm>
        <a:graphic>
          <a:graphicData uri="http://schemas.openxmlformats.org/presentationml/2006/ole">
            <mc:AlternateContent xmlns:mc="http://schemas.openxmlformats.org/markup-compatibility/2006">
              <mc:Choice xmlns:v="urn:schemas-microsoft-com:vml" Requires="v">
                <p:oleObj spid="_x0000_s2072" name="Visio" r:id="rId4" imgW="6400800" imgH="4990870" progId="Visio.Drawing.15">
                  <p:embed/>
                </p:oleObj>
              </mc:Choice>
              <mc:Fallback>
                <p:oleObj name="Visio" r:id="rId4" imgW="6400800" imgH="499087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4050" y="1566000"/>
                        <a:ext cx="4711450" cy="3669388"/>
                      </a:xfrm>
                      <a:prstGeom prst="rect">
                        <a:avLst/>
                      </a:prstGeom>
                      <a:noFill/>
                    </p:spPr>
                  </p:pic>
                </p:oleObj>
              </mc:Fallback>
            </mc:AlternateContent>
          </a:graphicData>
        </a:graphic>
      </p:graphicFrame>
    </p:spTree>
    <p:extLst>
      <p:ext uri="{BB962C8B-B14F-4D97-AF65-F5344CB8AC3E}">
        <p14:creationId xmlns:p14="http://schemas.microsoft.com/office/powerpoint/2010/main" val="1371985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Faculty of Science - Leuven Statistics Research Centre</a:t>
            </a:r>
            <a:endParaRPr lang="nl-NL"/>
          </a:p>
        </p:txBody>
      </p:sp>
      <p:sp>
        <p:nvSpPr>
          <p:cNvPr id="3" name="Slide Number Placeholder 2"/>
          <p:cNvSpPr>
            <a:spLocks noGrp="1"/>
          </p:cNvSpPr>
          <p:nvPr>
            <p:ph type="sldNum" sz="quarter" idx="12"/>
          </p:nvPr>
        </p:nvSpPr>
        <p:spPr/>
        <p:txBody>
          <a:bodyPr/>
          <a:lstStyle/>
          <a:p>
            <a:fld id="{CF179DAE-D0A6-40C3-B8BC-6A97C268D03A}" type="slidenum">
              <a:rPr lang="nl-NL" smtClean="0"/>
              <a:t>8</a:t>
            </a:fld>
            <a:endParaRPr lang="nl-NL"/>
          </a:p>
        </p:txBody>
      </p:sp>
      <p:pic>
        <p:nvPicPr>
          <p:cNvPr id="23" name="Picture 22"/>
          <p:cNvPicPr>
            <a:picLocks noChangeAspect="1"/>
          </p:cNvPicPr>
          <p:nvPr/>
        </p:nvPicPr>
        <p:blipFill>
          <a:blip r:embed="rId3"/>
          <a:stretch>
            <a:fillRect/>
          </a:stretch>
        </p:blipFill>
        <p:spPr>
          <a:xfrm>
            <a:off x="576000" y="1127560"/>
            <a:ext cx="7456054" cy="4602879"/>
          </a:xfrm>
          <a:prstGeom prst="rect">
            <a:avLst/>
          </a:prstGeom>
        </p:spPr>
      </p:pic>
    </p:spTree>
    <p:extLst>
      <p:ext uri="{BB962C8B-B14F-4D97-AF65-F5344CB8AC3E}">
        <p14:creationId xmlns:p14="http://schemas.microsoft.com/office/powerpoint/2010/main" val="1138146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pPr marL="0" indent="0">
                  <a:buNone/>
                </a:pPr>
                <a:r>
                  <a:rPr lang="en-US" sz="1800" dirty="0" smtClean="0"/>
                  <a:t>Cohen’s </a:t>
                </a:r>
                <a:r>
                  <a:rPr lang="en-US" sz="1800" dirty="0"/>
                  <a:t>Kappa </a:t>
                </a:r>
                <a:r>
                  <a:rPr lang="en-US" sz="1800" dirty="0" smtClean="0"/>
                  <a:t>coefficient (Nominal and Dichotomous):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𝜅</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sub>
                          </m:sSub>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sub>
                          </m:sSub>
                        </m:den>
                      </m:f>
                    </m:oMath>
                  </m:oMathPara>
                </a14:m>
                <a:endParaRPr lang="en-US" dirty="0"/>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𝑡</m:t>
                        </m:r>
                      </m:sub>
                    </m:sSub>
                  </m:oMath>
                </a14:m>
                <a:r>
                  <a:rPr lang="en-US" sz="1800" dirty="0" smtClean="0"/>
                  <a:t>: proportion </a:t>
                </a:r>
                <a:r>
                  <a:rPr lang="en-US" sz="1800" dirty="0"/>
                  <a:t>of the total number of households that have the same response in both </a:t>
                </a:r>
                <a:r>
                  <a:rPr lang="en-US" sz="1800" dirty="0" smtClean="0"/>
                  <a:t>replications</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𝑒</m:t>
                        </m:r>
                      </m:sub>
                    </m:sSub>
                  </m:oMath>
                </a14:m>
                <a:r>
                  <a:rPr lang="en-US" sz="1800" dirty="0"/>
                  <a:t> the proportion of the households that have the same response by </a:t>
                </a:r>
                <a:r>
                  <a:rPr lang="en-US" sz="1800" dirty="0" smtClean="0"/>
                  <a:t>accident</a:t>
                </a:r>
              </a:p>
              <a:p>
                <a:pPr marL="0" indent="0">
                  <a:buNone/>
                </a:pPr>
                <a:r>
                  <a:rPr lang="en-US" sz="1800" dirty="0"/>
                  <a:t>For ordinal </a:t>
                </a:r>
                <a:r>
                  <a:rPr lang="en-US" sz="1800" dirty="0" smtClean="0"/>
                  <a:t>variables</a:t>
                </a:r>
                <a:r>
                  <a:rPr lang="en-US" sz="1800" dirty="0"/>
                  <a:t>, </a:t>
                </a:r>
                <a:r>
                  <a:rPr lang="en-US" sz="1800" dirty="0" smtClean="0"/>
                  <a:t>we can add either a quadratic or linear weight to the calculation of the proportions</a:t>
                </a:r>
              </a:p>
              <a:p>
                <a:pPr marL="0" indent="0">
                  <a:buNone/>
                </a:pPr>
                <a:r>
                  <a:rPr lang="en-US" sz="1800" dirty="0"/>
                  <a:t>Advantage:</a:t>
                </a:r>
              </a:p>
              <a:p>
                <a:r>
                  <a:rPr lang="en-US" sz="1800" dirty="0" smtClean="0"/>
                  <a:t>The Cohen’s Kappa coefficient is simple to apply</a:t>
                </a:r>
              </a:p>
              <a:p>
                <a:r>
                  <a:rPr lang="en-US" sz="1800" dirty="0" smtClean="0"/>
                  <a:t>This method is widely used and therefore easy to communicate</a:t>
                </a:r>
                <a:endParaRPr lang="en-US" sz="1800" dirty="0"/>
              </a:p>
              <a:p>
                <a:pPr marL="0" indent="0">
                  <a:buNone/>
                </a:pPr>
                <a:r>
                  <a:rPr lang="en-US" sz="1800" dirty="0"/>
                  <a:t>Limitation</a:t>
                </a:r>
                <a:r>
                  <a:rPr lang="en-US" sz="1800" dirty="0" smtClean="0"/>
                  <a:t>:</a:t>
                </a:r>
              </a:p>
              <a:p>
                <a:r>
                  <a:rPr lang="en-US" sz="1800" dirty="0" smtClean="0"/>
                  <a:t>The reliability estimate is biased downward if the class distribution is unbalanced (debatable)</a:t>
                </a:r>
              </a:p>
              <a:p>
                <a:r>
                  <a:rPr lang="en-US" sz="1800" dirty="0" smtClean="0"/>
                  <a:t>The choice of weighting scheme can be difficult to justify due to its arbitrary nature</a:t>
                </a:r>
              </a:p>
              <a:p>
                <a:r>
                  <a:rPr lang="en-US" sz="1800" dirty="0" smtClean="0"/>
                  <a:t>Same as ICC ( The stability assumption is difficult to achieve and the data collection cost is high)</a:t>
                </a:r>
                <a:endParaRPr lang="en-US" sz="1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331" t="-1639"/>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Faculty of Science - Leuven Statistics Research Centre</a:t>
            </a:r>
            <a:endParaRPr lang="nl-NL"/>
          </a:p>
        </p:txBody>
      </p:sp>
      <p:sp>
        <p:nvSpPr>
          <p:cNvPr id="4" name="Slide Number Placeholder 3"/>
          <p:cNvSpPr>
            <a:spLocks noGrp="1"/>
          </p:cNvSpPr>
          <p:nvPr>
            <p:ph type="sldNum" sz="quarter" idx="12"/>
          </p:nvPr>
        </p:nvSpPr>
        <p:spPr/>
        <p:txBody>
          <a:bodyPr/>
          <a:lstStyle/>
          <a:p>
            <a:fld id="{0A297500-7527-634B-90F4-69D0994C32B4}" type="slidenum">
              <a:rPr lang="nl-NL" smtClean="0"/>
              <a:t>9</a:t>
            </a:fld>
            <a:endParaRPr lang="nl-NL"/>
          </a:p>
        </p:txBody>
      </p:sp>
      <p:sp>
        <p:nvSpPr>
          <p:cNvPr id="5" name="Title 4"/>
          <p:cNvSpPr>
            <a:spLocks noGrp="1"/>
          </p:cNvSpPr>
          <p:nvPr>
            <p:ph type="title"/>
          </p:nvPr>
        </p:nvSpPr>
        <p:spPr/>
        <p:txBody>
          <a:bodyPr>
            <a:normAutofit/>
          </a:bodyPr>
          <a:lstStyle/>
          <a:p>
            <a:r>
              <a:rPr lang="en-US" dirty="0" smtClean="0"/>
              <a:t>Stable </a:t>
            </a:r>
            <a:r>
              <a:rPr lang="en-US" dirty="0" smtClean="0"/>
              <a:t>categorical variables</a:t>
            </a:r>
            <a:endParaRPr lang="en-US" sz="2500" dirty="0"/>
          </a:p>
        </p:txBody>
      </p:sp>
    </p:spTree>
    <p:extLst>
      <p:ext uri="{BB962C8B-B14F-4D97-AF65-F5344CB8AC3E}">
        <p14:creationId xmlns:p14="http://schemas.microsoft.com/office/powerpoint/2010/main" val="3297074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1004</Words>
  <Application>Microsoft Office PowerPoint</Application>
  <PresentationFormat>Widescreen</PresentationFormat>
  <Paragraphs>152</Paragraphs>
  <Slides>16</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Cambria Math</vt:lpstr>
      <vt:lpstr>Times New Roman</vt:lpstr>
      <vt:lpstr>Wingdings</vt:lpstr>
      <vt:lpstr>KU Leuven</vt:lpstr>
      <vt:lpstr>KU Leuven Sedes</vt:lpstr>
      <vt:lpstr>Visio</vt:lpstr>
      <vt:lpstr>Estimation of measurement errors in social survey</vt:lpstr>
      <vt:lpstr>Definition</vt:lpstr>
      <vt:lpstr>Variable classifications</vt:lpstr>
      <vt:lpstr>PowerPoint Presentation</vt:lpstr>
      <vt:lpstr>Stable continuous variables</vt:lpstr>
      <vt:lpstr>PowerPoint Presentation</vt:lpstr>
      <vt:lpstr>Unstable continuous variables</vt:lpstr>
      <vt:lpstr>PowerPoint Presentation</vt:lpstr>
      <vt:lpstr>Stable categorical variables</vt:lpstr>
      <vt:lpstr>PowerPoint Presentation</vt:lpstr>
      <vt:lpstr>Unstable ordinal and dichotomous variables Quasi-Markov simplex model</vt:lpstr>
      <vt:lpstr>PowerPoint Presentation</vt:lpstr>
      <vt:lpstr>Unstable nominal variables Latent transition model</vt:lpstr>
      <vt:lpstr>Summary</vt:lpstr>
      <vt:lpstr>Appendix Mixed model approach to reliability estimation</vt:lpstr>
      <vt:lpstr>Appendix Reliability of subpopulations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2019-03-03T23:32:04Z</dcterms:modified>
</cp:coreProperties>
</file>