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theme/themeOverride1.xml" ContentType="application/vnd.openxmlformats-officedocument.themeOverride+xml"/>
  <Override PartName="/ppt/drawings/drawing3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4" r:id="rId6"/>
    <p:sldId id="287" r:id="rId7"/>
    <p:sldId id="265" r:id="rId8"/>
    <p:sldId id="292" r:id="rId9"/>
    <p:sldId id="280" r:id="rId10"/>
    <p:sldId id="284" r:id="rId11"/>
    <p:sldId id="290" r:id="rId12"/>
    <p:sldId id="288" r:id="rId13"/>
    <p:sldId id="285" r:id="rId14"/>
    <p:sldId id="289" r:id="rId15"/>
    <p:sldId id="291" r:id="rId16"/>
  </p:sldIdLst>
  <p:sldSz cx="12192000" cy="6858000"/>
  <p:notesSz cx="6797675" cy="9926638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igeti Anna Sára" initials="LAS" lastIdx="2" clrIdx="0">
    <p:extLst>
      <p:ext uri="{19B8F6BF-5375-455C-9EA6-DF929625EA0E}">
        <p15:presenceInfo xmlns:p15="http://schemas.microsoft.com/office/powerpoint/2012/main" userId="S-1-5-21-1757981266-1220945662-682003330-5787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4E9385"/>
    <a:srgbClr val="F69179"/>
    <a:srgbClr val="3157A7"/>
    <a:srgbClr val="C9310D"/>
    <a:srgbClr val="761D08"/>
    <a:srgbClr val="2F917E"/>
    <a:srgbClr val="F47456"/>
    <a:srgbClr val="36A692"/>
    <a:srgbClr val="95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Közepesen sötét stílu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Közepesen sötét stílus 3 – 3. jelölőszín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505E3EF-67EA-436B-97B2-0124C06EBD24}" styleName="Közepesen sötét stílus 4 – 3. jelölőszín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D7AC3CCA-C797-4891-BE02-D94E43425B78}" styleName="Közepesen sötét stílus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8799B23B-EC83-4686-B30A-512413B5E67A}" styleName="Világos stílus 3 – 3. jelölőszín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Nincs stílus, csak rács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50" autoAdjust="0"/>
    <p:restoredTop sz="94249" autoAdjust="0"/>
  </p:normalViewPr>
  <p:slideViewPr>
    <p:cSldViewPr snapToGrid="0">
      <p:cViewPr varScale="1">
        <p:scale>
          <a:sx n="72" d="100"/>
          <a:sy n="72" d="100"/>
        </p:scale>
        <p:origin x="60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2976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UNKA\NNTS\megoszlasok7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UNKA\NNTS\megoszlasok7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UNKA\NNTS\megoszlasok7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E:\MUNKA\NNTS\megoszlasok7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jumbo\csoportmunka\Vandor\NTTS_STATMATCH\megoszlasok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2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6.xml"/><Relationship Id="rId1" Type="http://schemas.microsoft.com/office/2011/relationships/chartStyle" Target="style6.xml"/><Relationship Id="rId5" Type="http://schemas.openxmlformats.org/officeDocument/2006/relationships/chartUserShapes" Target="../drawings/drawing3.xml"/><Relationship Id="rId4" Type="http://schemas.openxmlformats.org/officeDocument/2006/relationships/oleObject" Target="file:///E:\MUNKA\NNTS\megoszlasok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hu-HU" sz="2400">
                <a:latin typeface="Arial" panose="020B0604020202020204" pitchFamily="34" charset="0"/>
                <a:cs typeface="Arial" panose="020B0604020202020204" pitchFamily="34" charset="0"/>
              </a:rPr>
              <a:t>Satisfaction (PC)</a:t>
            </a:r>
          </a:p>
        </c:rich>
      </c:tx>
      <c:layout>
        <c:manualLayout>
          <c:xMode val="edge"/>
          <c:yMode val="edge"/>
          <c:x val="0"/>
          <c:y val="5.4273504273504277E-3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hu-H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'eleg x kor'!$B$1</c:f>
              <c:strCache>
                <c:ptCount val="1"/>
                <c:pt idx="0">
                  <c:v>Original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'eleg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'eleg x kor'!$B$2:$B$6</c:f>
              <c:numCache>
                <c:formatCode>###0.0000</c:formatCode>
                <c:ptCount val="5"/>
                <c:pt idx="0">
                  <c:v>0.25187886138676113</c:v>
                </c:pt>
                <c:pt idx="1">
                  <c:v>0.26337026444851841</c:v>
                </c:pt>
                <c:pt idx="2">
                  <c:v>0.17156858672487615</c:v>
                </c:pt>
                <c:pt idx="3">
                  <c:v>-5.0185715785084399E-2</c:v>
                </c:pt>
                <c:pt idx="4">
                  <c:v>-0.13625581751650115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C6EF-4881-A8C1-E3FC90B44D34}"/>
            </c:ext>
          </c:extLst>
        </c:ser>
        <c:ser>
          <c:idx val="1"/>
          <c:order val="1"/>
          <c:tx>
            <c:strRef>
              <c:f>'eleg x kor'!$C$1</c:f>
              <c:strCache>
                <c:ptCount val="1"/>
                <c:pt idx="0">
                  <c:v>NND Manhattan</c:v>
                </c:pt>
              </c:strCache>
            </c:strRef>
          </c:tx>
          <c:spPr>
            <a:ln w="28575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'eleg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'eleg x kor'!$C$2:$C$6</c:f>
              <c:numCache>
                <c:formatCode>###0.0000</c:formatCode>
                <c:ptCount val="5"/>
                <c:pt idx="0">
                  <c:v>0.26645354459929493</c:v>
                </c:pt>
                <c:pt idx="1">
                  <c:v>0.30106617729349905</c:v>
                </c:pt>
                <c:pt idx="2">
                  <c:v>0.19475616757891423</c:v>
                </c:pt>
                <c:pt idx="3">
                  <c:v>1.1548594107975511E-2</c:v>
                </c:pt>
                <c:pt idx="4">
                  <c:v>-7.0263837078651636E-2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C6EF-4881-A8C1-E3FC90B44D34}"/>
            </c:ext>
          </c:extLst>
        </c:ser>
        <c:ser>
          <c:idx val="2"/>
          <c:order val="2"/>
          <c:tx>
            <c:strRef>
              <c:f>'eleg x kor'!$D$1</c:f>
              <c:strCache>
                <c:ptCount val="1"/>
                <c:pt idx="0">
                  <c:v>NND Mahalanobis</c:v>
                </c:pt>
              </c:strCache>
            </c:strRef>
          </c:tx>
          <c:spPr>
            <a:ln w="28575" cap="rnd">
              <a:solidFill>
                <a:srgbClr val="3333FF"/>
              </a:solidFill>
              <a:round/>
            </a:ln>
            <a:effectLst/>
          </c:spPr>
          <c:marker>
            <c:symbol val="none"/>
          </c:marker>
          <c:cat>
            <c:strRef>
              <c:f>'eleg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'eleg x kor'!$D$2:$D$6</c:f>
              <c:numCache>
                <c:formatCode>###0.0000</c:formatCode>
                <c:ptCount val="5"/>
                <c:pt idx="0">
                  <c:v>0.25896643889541249</c:v>
                </c:pt>
                <c:pt idx="1">
                  <c:v>0.30385589109129285</c:v>
                </c:pt>
                <c:pt idx="2">
                  <c:v>0.18793513732003977</c:v>
                </c:pt>
                <c:pt idx="3">
                  <c:v>5.4007022534394303E-3</c:v>
                </c:pt>
                <c:pt idx="4">
                  <c:v>-6.1610247806440831E-2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C6EF-4881-A8C1-E3FC90B44D34}"/>
            </c:ext>
          </c:extLst>
        </c:ser>
        <c:ser>
          <c:idx val="3"/>
          <c:order val="3"/>
          <c:tx>
            <c:strRef>
              <c:f>'eleg x kor'!$E$1</c:f>
              <c:strCache>
                <c:ptCount val="1"/>
                <c:pt idx="0">
                  <c:v>NND Euclidean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'eleg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'eleg x kor'!$E$2:$E$6</c:f>
              <c:numCache>
                <c:formatCode>###0.0000</c:formatCode>
                <c:ptCount val="5"/>
                <c:pt idx="0">
                  <c:v>0.25169199957113086</c:v>
                </c:pt>
                <c:pt idx="1">
                  <c:v>0.31871969948286122</c:v>
                </c:pt>
                <c:pt idx="2">
                  <c:v>0.2163384492763864</c:v>
                </c:pt>
                <c:pt idx="3">
                  <c:v>5.5256872767540533E-3</c:v>
                </c:pt>
                <c:pt idx="4">
                  <c:v>-9.3605043962554979E-2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C6EF-4881-A8C1-E3FC90B44D34}"/>
            </c:ext>
          </c:extLst>
        </c:ser>
        <c:ser>
          <c:idx val="4"/>
          <c:order val="4"/>
          <c:tx>
            <c:strRef>
              <c:f>'eleg x kor'!$F$1</c:f>
              <c:strCache>
                <c:ptCount val="1"/>
                <c:pt idx="0">
                  <c:v>Random distance default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'eleg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'eleg x kor'!$F$2:$F$6</c:f>
              <c:numCache>
                <c:formatCode>###0.0000</c:formatCode>
                <c:ptCount val="5"/>
                <c:pt idx="0">
                  <c:v>0.26858683545123779</c:v>
                </c:pt>
                <c:pt idx="1">
                  <c:v>0.32725353564785742</c:v>
                </c:pt>
                <c:pt idx="2">
                  <c:v>0.20027377400893417</c:v>
                </c:pt>
                <c:pt idx="3">
                  <c:v>9.2000413689357317E-3</c:v>
                </c:pt>
                <c:pt idx="4">
                  <c:v>-8.615638565356272E-2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C6EF-4881-A8C1-E3FC90B44D34}"/>
            </c:ext>
          </c:extLst>
        </c:ser>
        <c:ser>
          <c:idx val="5"/>
          <c:order val="5"/>
          <c:tx>
            <c:strRef>
              <c:f>'eleg x kor'!$G$1</c:f>
              <c:strCache>
                <c:ptCount val="1"/>
                <c:pt idx="0">
                  <c:v>Random distance Manhattan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'eleg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'eleg x kor'!$G$2:$G$6</c:f>
              <c:numCache>
                <c:formatCode>###0.0000</c:formatCode>
                <c:ptCount val="5"/>
                <c:pt idx="0">
                  <c:v>0.2808058964624372</c:v>
                </c:pt>
                <c:pt idx="1">
                  <c:v>0.34001841009302775</c:v>
                </c:pt>
                <c:pt idx="2">
                  <c:v>0.20395943951779752</c:v>
                </c:pt>
                <c:pt idx="3">
                  <c:v>2.561572530446535E-3</c:v>
                </c:pt>
                <c:pt idx="4">
                  <c:v>-8.3395018018124489E-2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C6EF-4881-A8C1-E3FC90B44D34}"/>
            </c:ext>
          </c:extLst>
        </c:ser>
        <c:ser>
          <c:idx val="6"/>
          <c:order val="6"/>
          <c:tx>
            <c:strRef>
              <c:f>'eleg x kor'!$H$1</c:f>
              <c:strCache>
                <c:ptCount val="1"/>
                <c:pt idx="0">
                  <c:v>Random distance Mahalanobis</c:v>
                </c:pt>
              </c:strCache>
            </c:strRef>
          </c:tx>
          <c:spPr>
            <a:ln w="28575" cap="rnd">
              <a:solidFill>
                <a:srgbClr val="00FF00"/>
              </a:solidFill>
              <a:round/>
            </a:ln>
            <a:effectLst/>
          </c:spPr>
          <c:marker>
            <c:symbol val="none"/>
          </c:marker>
          <c:cat>
            <c:strRef>
              <c:f>'eleg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'eleg x kor'!$H$2:$H$6</c:f>
              <c:numCache>
                <c:formatCode>###0.0000</c:formatCode>
                <c:ptCount val="5"/>
                <c:pt idx="0">
                  <c:v>0.25638505033275655</c:v>
                </c:pt>
                <c:pt idx="1">
                  <c:v>0.31960924050868361</c:v>
                </c:pt>
                <c:pt idx="2">
                  <c:v>0.18937089072543609</c:v>
                </c:pt>
                <c:pt idx="3">
                  <c:v>-2.3655166187323554E-2</c:v>
                </c:pt>
                <c:pt idx="4">
                  <c:v>-8.8266515157046893E-2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C6EF-4881-A8C1-E3FC90B44D34}"/>
            </c:ext>
          </c:extLst>
        </c:ser>
        <c:ser>
          <c:idx val="7"/>
          <c:order val="7"/>
          <c:tx>
            <c:strRef>
              <c:f>'eleg x kor'!$I$1</c:f>
              <c:strCache>
                <c:ptCount val="1"/>
                <c:pt idx="0">
                  <c:v>Random distance Euclidean</c:v>
                </c:pt>
              </c:strCache>
            </c:strRef>
          </c:tx>
          <c:spPr>
            <a:ln w="28575" cap="rnd">
              <a:solidFill>
                <a:srgbClr val="008080"/>
              </a:solidFill>
              <a:round/>
            </a:ln>
            <a:effectLst/>
          </c:spPr>
          <c:marker>
            <c:symbol val="none"/>
          </c:marker>
          <c:cat>
            <c:strRef>
              <c:f>'eleg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'eleg x kor'!$I$2:$I$6</c:f>
              <c:numCache>
                <c:formatCode>###0.0000</c:formatCode>
                <c:ptCount val="5"/>
                <c:pt idx="0">
                  <c:v>0.24605694534592271</c:v>
                </c:pt>
                <c:pt idx="1">
                  <c:v>0.31633255023554341</c:v>
                </c:pt>
                <c:pt idx="2">
                  <c:v>0.20299787717824688</c:v>
                </c:pt>
                <c:pt idx="3">
                  <c:v>3.6860427651799033E-2</c:v>
                </c:pt>
                <c:pt idx="4">
                  <c:v>-8.3090742617550131E-2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C6EF-4881-A8C1-E3FC90B44D34}"/>
            </c:ext>
          </c:extLst>
        </c:ser>
        <c:ser>
          <c:idx val="8"/>
          <c:order val="8"/>
          <c:tx>
            <c:strRef>
              <c:f>'eleg x kor'!$J$1</c:f>
              <c:strCache>
                <c:ptCount val="1"/>
                <c:pt idx="0">
                  <c:v>Rank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cat>
            <c:strRef>
              <c:f>'eleg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'eleg x kor'!$J$2:$J$6</c:f>
              <c:numCache>
                <c:formatCode>###0.0000</c:formatCode>
                <c:ptCount val="5"/>
                <c:pt idx="0">
                  <c:v>0.1313465892192284</c:v>
                </c:pt>
                <c:pt idx="1">
                  <c:v>0.20555444794999536</c:v>
                </c:pt>
                <c:pt idx="2">
                  <c:v>6.0252151990202112E-2</c:v>
                </c:pt>
                <c:pt idx="3">
                  <c:v>9.7562150687110442E-3</c:v>
                </c:pt>
                <c:pt idx="4">
                  <c:v>-5.9537604548348918E-5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C6EF-4881-A8C1-E3FC90B44D3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191008"/>
        <c:axId val="187666880"/>
      </c:lineChart>
      <c:catAx>
        <c:axId val="1871910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hu-HU"/>
          </a:p>
        </c:txPr>
        <c:crossAx val="187666880"/>
        <c:crosses val="autoZero"/>
        <c:auto val="1"/>
        <c:lblAlgn val="ctr"/>
        <c:lblOffset val="100"/>
        <c:noMultiLvlLbl val="0"/>
      </c:catAx>
      <c:valAx>
        <c:axId val="187666880"/>
        <c:scaling>
          <c:orientation val="minMax"/>
          <c:max val="0.35000000000000003"/>
          <c:min val="-0.1500000000000000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hu-HU"/>
          </a:p>
        </c:txPr>
        <c:crossAx val="1871910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598222222222224"/>
          <c:y val="9.0339743589743504E-3"/>
          <c:w val="0.35401777777777782"/>
          <c:h val="0.9909660256410256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hu-HU" sz="2400">
                <a:latin typeface="Arial" panose="020B0604020202020204" pitchFamily="34" charset="0"/>
                <a:cs typeface="Arial" panose="020B0604020202020204" pitchFamily="34" charset="0"/>
              </a:rPr>
              <a:t>Mental / emotional states (PC)</a:t>
            </a:r>
          </a:p>
        </c:rich>
      </c:tx>
      <c:layout>
        <c:manualLayout>
          <c:xMode val="edge"/>
          <c:yMode val="edge"/>
          <c:x val="9.252777777777624E-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hu-H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'ment x kor'!$B$1</c:f>
              <c:strCache>
                <c:ptCount val="1"/>
                <c:pt idx="0">
                  <c:v>Original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'ment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'ment x kor'!$B$2:$B$6</c:f>
              <c:numCache>
                <c:formatCode>###0.0000000</c:formatCode>
                <c:ptCount val="5"/>
                <c:pt idx="0">
                  <c:v>0.28955426217280195</c:v>
                </c:pt>
                <c:pt idx="1">
                  <c:v>0.18526269691359923</c:v>
                </c:pt>
                <c:pt idx="2">
                  <c:v>6.4064448842837365E-2</c:v>
                </c:pt>
                <c:pt idx="3">
                  <c:v>-8.2460906397233455E-2</c:v>
                </c:pt>
                <c:pt idx="4">
                  <c:v>-0.11709139994542335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F2BB-4C46-95FF-5F3870B905C2}"/>
            </c:ext>
          </c:extLst>
        </c:ser>
        <c:ser>
          <c:idx val="1"/>
          <c:order val="1"/>
          <c:tx>
            <c:strRef>
              <c:f>'ment x kor'!$C$1</c:f>
              <c:strCache>
                <c:ptCount val="1"/>
                <c:pt idx="0">
                  <c:v>NND Manhattan</c:v>
                </c:pt>
              </c:strCache>
            </c:strRef>
          </c:tx>
          <c:spPr>
            <a:ln w="28575" cap="rnd">
              <a:solidFill>
                <a:schemeClr val="accent1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'ment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'ment x kor'!$C$2:$C$6</c:f>
              <c:numCache>
                <c:formatCode>###0.0000</c:formatCode>
                <c:ptCount val="5"/>
                <c:pt idx="0">
                  <c:v>0.2605262196851767</c:v>
                </c:pt>
                <c:pt idx="1">
                  <c:v>0.16067031460543005</c:v>
                </c:pt>
                <c:pt idx="2">
                  <c:v>6.0669602745454972E-2</c:v>
                </c:pt>
                <c:pt idx="3">
                  <c:v>-6.6434116943290017E-2</c:v>
                </c:pt>
                <c:pt idx="4">
                  <c:v>-7.4688053296724288E-2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BB-4C46-95FF-5F3870B905C2}"/>
            </c:ext>
          </c:extLst>
        </c:ser>
        <c:ser>
          <c:idx val="2"/>
          <c:order val="2"/>
          <c:tx>
            <c:strRef>
              <c:f>'ment x kor'!$D$1</c:f>
              <c:strCache>
                <c:ptCount val="1"/>
                <c:pt idx="0">
                  <c:v>NND Mahalanobis</c:v>
                </c:pt>
              </c:strCache>
            </c:strRef>
          </c:tx>
          <c:spPr>
            <a:ln w="28575" cap="rnd">
              <a:solidFill>
                <a:srgbClr val="0066FF"/>
              </a:solidFill>
              <a:round/>
            </a:ln>
            <a:effectLst/>
          </c:spPr>
          <c:marker>
            <c:symbol val="none"/>
          </c:marker>
          <c:cat>
            <c:strRef>
              <c:f>'ment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'ment x kor'!$D$2:$D$6</c:f>
              <c:numCache>
                <c:formatCode>###0.0000</c:formatCode>
                <c:ptCount val="5"/>
                <c:pt idx="0">
                  <c:v>0.25068283885737769</c:v>
                </c:pt>
                <c:pt idx="1">
                  <c:v>0.18561252036752673</c:v>
                </c:pt>
                <c:pt idx="2">
                  <c:v>3.4189075734482002E-2</c:v>
                </c:pt>
                <c:pt idx="3">
                  <c:v>-6.927672423985326E-2</c:v>
                </c:pt>
                <c:pt idx="4">
                  <c:v>-4.7476846470585324E-2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2BB-4C46-95FF-5F3870B905C2}"/>
            </c:ext>
          </c:extLst>
        </c:ser>
        <c:ser>
          <c:idx val="3"/>
          <c:order val="3"/>
          <c:tx>
            <c:strRef>
              <c:f>'ment x kor'!$E$1</c:f>
              <c:strCache>
                <c:ptCount val="1"/>
                <c:pt idx="0">
                  <c:v>NND Euclidean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'ment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'ment x kor'!$E$2:$E$6</c:f>
              <c:numCache>
                <c:formatCode>###0.0000</c:formatCode>
                <c:ptCount val="5"/>
                <c:pt idx="0">
                  <c:v>0.25016270269686258</c:v>
                </c:pt>
                <c:pt idx="1">
                  <c:v>0.17295783967506423</c:v>
                </c:pt>
                <c:pt idx="2">
                  <c:v>7.0225533169396823E-2</c:v>
                </c:pt>
                <c:pt idx="3">
                  <c:v>-7.0411262696152124E-2</c:v>
                </c:pt>
                <c:pt idx="4">
                  <c:v>-7.2538357513518933E-2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F2BB-4C46-95FF-5F3870B905C2}"/>
            </c:ext>
          </c:extLst>
        </c:ser>
        <c:ser>
          <c:idx val="4"/>
          <c:order val="4"/>
          <c:tx>
            <c:strRef>
              <c:f>'ment x kor'!$F$1</c:f>
              <c:strCache>
                <c:ptCount val="1"/>
                <c:pt idx="0">
                  <c:v>Random distance default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'ment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'ment x kor'!$F$2:$F$6</c:f>
              <c:numCache>
                <c:formatCode>###0.0000</c:formatCode>
                <c:ptCount val="5"/>
                <c:pt idx="0">
                  <c:v>0.26858683545123779</c:v>
                </c:pt>
                <c:pt idx="1">
                  <c:v>0.32725353564785742</c:v>
                </c:pt>
                <c:pt idx="2">
                  <c:v>0.20027377400893417</c:v>
                </c:pt>
                <c:pt idx="3">
                  <c:v>9.2000413689357317E-3</c:v>
                </c:pt>
                <c:pt idx="4">
                  <c:v>-8.615638565356272E-2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F2BB-4C46-95FF-5F3870B905C2}"/>
            </c:ext>
          </c:extLst>
        </c:ser>
        <c:ser>
          <c:idx val="5"/>
          <c:order val="5"/>
          <c:tx>
            <c:strRef>
              <c:f>'ment x kor'!$G$1</c:f>
              <c:strCache>
                <c:ptCount val="1"/>
                <c:pt idx="0">
                  <c:v>Random distance Manhattan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'ment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'ment x kor'!$G$2:$G$6</c:f>
              <c:numCache>
                <c:formatCode>###0.0000</c:formatCode>
                <c:ptCount val="5"/>
                <c:pt idx="0">
                  <c:v>0.27776323850964207</c:v>
                </c:pt>
                <c:pt idx="1">
                  <c:v>0.19024500189729041</c:v>
                </c:pt>
                <c:pt idx="2">
                  <c:v>7.5231366841557484E-2</c:v>
                </c:pt>
                <c:pt idx="3">
                  <c:v>-5.7498472513149483E-2</c:v>
                </c:pt>
                <c:pt idx="4">
                  <c:v>-5.0499749664326701E-2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F2BB-4C46-95FF-5F3870B905C2}"/>
            </c:ext>
          </c:extLst>
        </c:ser>
        <c:ser>
          <c:idx val="6"/>
          <c:order val="6"/>
          <c:tx>
            <c:strRef>
              <c:f>'ment x kor'!$H$1</c:f>
              <c:strCache>
                <c:ptCount val="1"/>
                <c:pt idx="0">
                  <c:v>Random distance Mahalanobis</c:v>
                </c:pt>
              </c:strCache>
            </c:strRef>
          </c:tx>
          <c:spPr>
            <a:ln w="28575" cap="rnd">
              <a:solidFill>
                <a:srgbClr val="00FF00"/>
              </a:solidFill>
              <a:round/>
            </a:ln>
            <a:effectLst/>
          </c:spPr>
          <c:marker>
            <c:symbol val="none"/>
          </c:marker>
          <c:cat>
            <c:strRef>
              <c:f>'ment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'ment x kor'!$H$2:$H$6</c:f>
              <c:numCache>
                <c:formatCode>###0.0000</c:formatCode>
                <c:ptCount val="5"/>
                <c:pt idx="0">
                  <c:v>0.26924831933625787</c:v>
                </c:pt>
                <c:pt idx="1">
                  <c:v>0.17745507434593338</c:v>
                </c:pt>
                <c:pt idx="2">
                  <c:v>5.0162386948819332E-2</c:v>
                </c:pt>
                <c:pt idx="3">
                  <c:v>-7.8674478079772889E-2</c:v>
                </c:pt>
                <c:pt idx="4">
                  <c:v>-7.8747660560457053E-2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2BB-4C46-95FF-5F3870B905C2}"/>
            </c:ext>
          </c:extLst>
        </c:ser>
        <c:ser>
          <c:idx val="7"/>
          <c:order val="7"/>
          <c:tx>
            <c:strRef>
              <c:f>'ment x kor'!$I$1</c:f>
              <c:strCache>
                <c:ptCount val="1"/>
                <c:pt idx="0">
                  <c:v>Random distance Euclidean</c:v>
                </c:pt>
              </c:strCache>
            </c:strRef>
          </c:tx>
          <c:spPr>
            <a:ln w="28575" cap="rnd">
              <a:solidFill>
                <a:srgbClr val="008080"/>
              </a:solidFill>
              <a:round/>
            </a:ln>
            <a:effectLst/>
          </c:spPr>
          <c:marker>
            <c:symbol val="none"/>
          </c:marker>
          <c:cat>
            <c:strRef>
              <c:f>'ment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'ment x kor'!$I$2:$I$6</c:f>
              <c:numCache>
                <c:formatCode>###0.0000</c:formatCode>
                <c:ptCount val="5"/>
                <c:pt idx="0">
                  <c:v>0.27926876941182727</c:v>
                </c:pt>
                <c:pt idx="1">
                  <c:v>0.18720997610281748</c:v>
                </c:pt>
                <c:pt idx="2">
                  <c:v>7.9481323951763841E-2</c:v>
                </c:pt>
                <c:pt idx="3">
                  <c:v>-3.9942418073446007E-2</c:v>
                </c:pt>
                <c:pt idx="4">
                  <c:v>-5.4434021750954728E-2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F2BB-4C46-95FF-5F3870B905C2}"/>
            </c:ext>
          </c:extLst>
        </c:ser>
        <c:ser>
          <c:idx val="8"/>
          <c:order val="8"/>
          <c:tx>
            <c:strRef>
              <c:f>'ment x kor'!$J$1</c:f>
              <c:strCache>
                <c:ptCount val="1"/>
                <c:pt idx="0">
                  <c:v>Rank</c:v>
                </c:pt>
              </c:strCache>
            </c:strRef>
          </c:tx>
          <c:spPr>
            <a:ln w="28575" cap="rnd">
              <a:solidFill>
                <a:srgbClr val="FFC000"/>
              </a:solidFill>
              <a:round/>
            </a:ln>
            <a:effectLst/>
          </c:spPr>
          <c:marker>
            <c:symbol val="none"/>
          </c:marker>
          <c:cat>
            <c:strRef>
              <c:f>'ment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'ment x kor'!$J$2:$J$6</c:f>
              <c:numCache>
                <c:formatCode>###0.0000</c:formatCode>
                <c:ptCount val="5"/>
                <c:pt idx="0">
                  <c:v>0.14432059529897179</c:v>
                </c:pt>
                <c:pt idx="1">
                  <c:v>8.2184551268512152E-2</c:v>
                </c:pt>
                <c:pt idx="2">
                  <c:v>-2.4145926320081487E-2</c:v>
                </c:pt>
                <c:pt idx="3">
                  <c:v>-4.1238217946672075E-2</c:v>
                </c:pt>
                <c:pt idx="4">
                  <c:v>1.6765387801090902E-2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F2BB-4C46-95FF-5F3870B905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667664"/>
        <c:axId val="187668056"/>
      </c:lineChart>
      <c:catAx>
        <c:axId val="187667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hu-HU"/>
          </a:p>
        </c:txPr>
        <c:crossAx val="187668056"/>
        <c:crosses val="autoZero"/>
        <c:auto val="1"/>
        <c:lblAlgn val="ctr"/>
        <c:lblOffset val="100"/>
        <c:noMultiLvlLbl val="0"/>
      </c:catAx>
      <c:valAx>
        <c:axId val="1876680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hu-HU"/>
          </a:p>
        </c:txPr>
        <c:crossAx val="1876676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480629629629638"/>
          <c:y val="8.9294871794870923E-4"/>
          <c:w val="0.35495851851851845"/>
          <c:h val="0.994686111111111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hu-HU" sz="2400">
                <a:latin typeface="Arial" panose="020B0604020202020204" pitchFamily="34" charset="0"/>
                <a:cs typeface="Arial" panose="020B0604020202020204" pitchFamily="34" charset="0"/>
              </a:rPr>
              <a:t>Trust in institutions (PC)</a:t>
            </a:r>
          </a:p>
        </c:rich>
      </c:tx>
      <c:layout>
        <c:manualLayout>
          <c:xMode val="edge"/>
          <c:yMode val="edge"/>
          <c:x val="1.5014814814814769E-3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hu-H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'biz x kor'!$B$1</c:f>
              <c:strCache>
                <c:ptCount val="1"/>
                <c:pt idx="0">
                  <c:v>Original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'biz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'biz x kor'!$B$2:$B$6</c:f>
              <c:numCache>
                <c:formatCode>###0.0000000</c:formatCode>
                <c:ptCount val="5"/>
                <c:pt idx="0">
                  <c:v>8.6324484473272234E-2</c:v>
                </c:pt>
                <c:pt idx="1">
                  <c:v>8.7456560009670104E-3</c:v>
                </c:pt>
                <c:pt idx="2">
                  <c:v>-2.025216275932467E-2</c:v>
                </c:pt>
                <c:pt idx="3">
                  <c:v>-7.3352685702278875E-2</c:v>
                </c:pt>
                <c:pt idx="4">
                  <c:v>-4.6263849138842461E-2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715-4E3B-839B-DAACED4EB58E}"/>
            </c:ext>
          </c:extLst>
        </c:ser>
        <c:ser>
          <c:idx val="1"/>
          <c:order val="1"/>
          <c:tx>
            <c:strRef>
              <c:f>'biz x kor'!$C$1</c:f>
              <c:strCache>
                <c:ptCount val="1"/>
                <c:pt idx="0">
                  <c:v>NND Manhattan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'biz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'biz x kor'!$C$2:$C$6</c:f>
              <c:numCache>
                <c:formatCode>###0.0000</c:formatCode>
                <c:ptCount val="5"/>
                <c:pt idx="0">
                  <c:v>4.3352554694235206E-2</c:v>
                </c:pt>
                <c:pt idx="1">
                  <c:v>8.2614631389621943E-3</c:v>
                </c:pt>
                <c:pt idx="2">
                  <c:v>-1.216389062083186E-2</c:v>
                </c:pt>
                <c:pt idx="3">
                  <c:v>-4.5207072997667873E-2</c:v>
                </c:pt>
                <c:pt idx="4">
                  <c:v>-1.6763456852056425E-2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715-4E3B-839B-DAACED4EB58E}"/>
            </c:ext>
          </c:extLst>
        </c:ser>
        <c:ser>
          <c:idx val="2"/>
          <c:order val="2"/>
          <c:tx>
            <c:strRef>
              <c:f>'biz x kor'!$D$1</c:f>
              <c:strCache>
                <c:ptCount val="1"/>
                <c:pt idx="0">
                  <c:v>NND Mahalanobis</c:v>
                </c:pt>
              </c:strCache>
            </c:strRef>
          </c:tx>
          <c:spPr>
            <a:ln w="28575" cap="rnd">
              <a:solidFill>
                <a:srgbClr val="0066FF"/>
              </a:solidFill>
              <a:round/>
            </a:ln>
            <a:effectLst/>
          </c:spPr>
          <c:marker>
            <c:symbol val="none"/>
          </c:marker>
          <c:cat>
            <c:strRef>
              <c:f>'biz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'biz x kor'!$D$2:$D$6</c:f>
              <c:numCache>
                <c:formatCode>###0.0000</c:formatCode>
                <c:ptCount val="5"/>
                <c:pt idx="0">
                  <c:v>5.7139583456923465E-2</c:v>
                </c:pt>
                <c:pt idx="1">
                  <c:v>7.7152028627193977E-3</c:v>
                </c:pt>
                <c:pt idx="2">
                  <c:v>-7.320497490947148E-3</c:v>
                </c:pt>
                <c:pt idx="3">
                  <c:v>-6.1979735536279862E-2</c:v>
                </c:pt>
                <c:pt idx="4">
                  <c:v>2.1242341510257483E-2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715-4E3B-839B-DAACED4EB58E}"/>
            </c:ext>
          </c:extLst>
        </c:ser>
        <c:ser>
          <c:idx val="3"/>
          <c:order val="3"/>
          <c:tx>
            <c:strRef>
              <c:f>'biz x kor'!$E$1</c:f>
              <c:strCache>
                <c:ptCount val="1"/>
                <c:pt idx="0">
                  <c:v>NND Euclidean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'biz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'biz x kor'!$E$2:$E$6</c:f>
              <c:numCache>
                <c:formatCode>###0.0000</c:formatCode>
                <c:ptCount val="5"/>
                <c:pt idx="0">
                  <c:v>6.2257069375180135E-2</c:v>
                </c:pt>
                <c:pt idx="1">
                  <c:v>1.3264605164739528E-2</c:v>
                </c:pt>
                <c:pt idx="2">
                  <c:v>1.0749283429430533E-2</c:v>
                </c:pt>
                <c:pt idx="3">
                  <c:v>-4.6946244595808699E-2</c:v>
                </c:pt>
                <c:pt idx="4">
                  <c:v>-3.9846178084713336E-2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B715-4E3B-839B-DAACED4EB58E}"/>
            </c:ext>
          </c:extLst>
        </c:ser>
        <c:ser>
          <c:idx val="4"/>
          <c:order val="4"/>
          <c:tx>
            <c:strRef>
              <c:f>'biz x kor'!$F$1</c:f>
              <c:strCache>
                <c:ptCount val="1"/>
                <c:pt idx="0">
                  <c:v>Random distance default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'biz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'biz x kor'!$F$2:$F$6</c:f>
              <c:numCache>
                <c:formatCode>###0.0000</c:formatCode>
                <c:ptCount val="5"/>
                <c:pt idx="0">
                  <c:v>8.0894720669871828E-2</c:v>
                </c:pt>
                <c:pt idx="1">
                  <c:v>6.3452489765027723E-3</c:v>
                </c:pt>
                <c:pt idx="2">
                  <c:v>7.6211366575348171E-3</c:v>
                </c:pt>
                <c:pt idx="3">
                  <c:v>-3.5681100026383888E-2</c:v>
                </c:pt>
                <c:pt idx="4">
                  <c:v>-9.010445909617408E-3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B715-4E3B-839B-DAACED4EB58E}"/>
            </c:ext>
          </c:extLst>
        </c:ser>
        <c:ser>
          <c:idx val="5"/>
          <c:order val="5"/>
          <c:tx>
            <c:strRef>
              <c:f>'biz x kor'!$G$1</c:f>
              <c:strCache>
                <c:ptCount val="1"/>
                <c:pt idx="0">
                  <c:v>Random distance Manhattan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'biz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'biz x kor'!$G$2:$G$6</c:f>
              <c:numCache>
                <c:formatCode>###0.0000</c:formatCode>
                <c:ptCount val="5"/>
                <c:pt idx="0">
                  <c:v>7.8812656298035105E-2</c:v>
                </c:pt>
                <c:pt idx="1">
                  <c:v>1.4065522427575453E-2</c:v>
                </c:pt>
                <c:pt idx="2">
                  <c:v>-1.1994599537682503E-3</c:v>
                </c:pt>
                <c:pt idx="3">
                  <c:v>-3.9642031284717438E-2</c:v>
                </c:pt>
                <c:pt idx="4">
                  <c:v>-3.2196900701299935E-2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B715-4E3B-839B-DAACED4EB58E}"/>
            </c:ext>
          </c:extLst>
        </c:ser>
        <c:ser>
          <c:idx val="6"/>
          <c:order val="6"/>
          <c:tx>
            <c:strRef>
              <c:f>'biz x kor'!$H$1</c:f>
              <c:strCache>
                <c:ptCount val="1"/>
                <c:pt idx="0">
                  <c:v>Random distance Mahalanobis</c:v>
                </c:pt>
              </c:strCache>
            </c:strRef>
          </c:tx>
          <c:spPr>
            <a:ln w="28575" cap="rnd">
              <a:solidFill>
                <a:srgbClr val="00FF00"/>
              </a:solidFill>
              <a:round/>
            </a:ln>
            <a:effectLst/>
          </c:spPr>
          <c:marker>
            <c:symbol val="none"/>
          </c:marker>
          <c:cat>
            <c:strRef>
              <c:f>'biz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'biz x kor'!$H$2:$H$6</c:f>
              <c:numCache>
                <c:formatCode>###0.0000</c:formatCode>
                <c:ptCount val="5"/>
                <c:pt idx="0">
                  <c:v>2.8383616344313745E-2</c:v>
                </c:pt>
                <c:pt idx="1">
                  <c:v>1.333512505536128E-2</c:v>
                </c:pt>
                <c:pt idx="2">
                  <c:v>2.8519256647055054E-3</c:v>
                </c:pt>
                <c:pt idx="3">
                  <c:v>-4.8635208073130098E-2</c:v>
                </c:pt>
                <c:pt idx="4">
                  <c:v>-4.3519507451271873E-2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B715-4E3B-839B-DAACED4EB58E}"/>
            </c:ext>
          </c:extLst>
        </c:ser>
        <c:ser>
          <c:idx val="7"/>
          <c:order val="7"/>
          <c:tx>
            <c:strRef>
              <c:f>'biz x kor'!$I$1</c:f>
              <c:strCache>
                <c:ptCount val="1"/>
                <c:pt idx="0">
                  <c:v>Random distance Euclidean</c:v>
                </c:pt>
              </c:strCache>
            </c:strRef>
          </c:tx>
          <c:spPr>
            <a:ln w="28575" cap="rnd">
              <a:solidFill>
                <a:srgbClr val="008080"/>
              </a:solidFill>
              <a:round/>
            </a:ln>
            <a:effectLst/>
          </c:spPr>
          <c:marker>
            <c:symbol val="none"/>
          </c:marker>
          <c:cat>
            <c:strRef>
              <c:f>'biz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'biz x kor'!$I$2:$I$6</c:f>
              <c:numCache>
                <c:formatCode>###0.0000</c:formatCode>
                <c:ptCount val="5"/>
                <c:pt idx="0">
                  <c:v>5.7071339185297956E-2</c:v>
                </c:pt>
                <c:pt idx="1">
                  <c:v>-3.3116401609483586E-3</c:v>
                </c:pt>
                <c:pt idx="2">
                  <c:v>-2.0164091325415887E-2</c:v>
                </c:pt>
                <c:pt idx="3">
                  <c:v>-4.0601487335484888E-2</c:v>
                </c:pt>
                <c:pt idx="4">
                  <c:v>-8.4909453106157863E-3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B715-4E3B-839B-DAACED4EB58E}"/>
            </c:ext>
          </c:extLst>
        </c:ser>
        <c:ser>
          <c:idx val="8"/>
          <c:order val="8"/>
          <c:tx>
            <c:strRef>
              <c:f>'biz x kor'!$J$1</c:f>
              <c:strCache>
                <c:ptCount val="1"/>
                <c:pt idx="0">
                  <c:v>Rank</c:v>
                </c:pt>
              </c:strCache>
            </c:strRef>
          </c:tx>
          <c:spPr>
            <a:ln w="28575" cap="rnd">
              <a:solidFill>
                <a:srgbClr val="FFCC00"/>
              </a:solidFill>
              <a:round/>
            </a:ln>
            <a:effectLst/>
          </c:spPr>
          <c:marker>
            <c:symbol val="none"/>
          </c:marker>
          <c:cat>
            <c:strRef>
              <c:f>'biz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'biz x kor'!$J$2:$J$6</c:f>
              <c:numCache>
                <c:formatCode>###0.0000</c:formatCode>
                <c:ptCount val="5"/>
                <c:pt idx="0">
                  <c:v>3.0169908769466788E-2</c:v>
                </c:pt>
                <c:pt idx="1">
                  <c:v>1.4245542772133624E-2</c:v>
                </c:pt>
                <c:pt idx="2">
                  <c:v>3.15295750208371E-2</c:v>
                </c:pt>
                <c:pt idx="3">
                  <c:v>5.2894209347228209E-2</c:v>
                </c:pt>
                <c:pt idx="4">
                  <c:v>0.14461611986629555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B715-4E3B-839B-DAACED4EB58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7668840"/>
        <c:axId val="187669232"/>
      </c:lineChart>
      <c:catAx>
        <c:axId val="1876688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hu-HU"/>
          </a:p>
        </c:txPr>
        <c:crossAx val="187669232"/>
        <c:crosses val="autoZero"/>
        <c:auto val="1"/>
        <c:lblAlgn val="ctr"/>
        <c:lblOffset val="100"/>
        <c:noMultiLvlLbl val="0"/>
      </c:catAx>
      <c:valAx>
        <c:axId val="187669232"/>
        <c:scaling>
          <c:orientation val="minMax"/>
          <c:max val="0.15000000000000002"/>
          <c:min val="-8.0000000000000016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hu-HU"/>
          </a:p>
        </c:txPr>
        <c:crossAx val="187668840"/>
        <c:crossesAt val="1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4775675925925935"/>
          <c:y val="6.3202991452991448E-3"/>
          <c:w val="0.35106731481481479"/>
          <c:h val="0.9936797008547008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hu-HU" sz="2400">
                <a:latin typeface="Arial" panose="020B0604020202020204" pitchFamily="34" charset="0"/>
                <a:cs typeface="Arial" panose="020B0604020202020204" pitchFamily="34" charset="0"/>
              </a:rPr>
              <a:t>Optimism about the future (scale 0-10)</a:t>
            </a:r>
          </a:p>
        </c:rich>
      </c:tx>
      <c:layout>
        <c:manualLayout>
          <c:xMode val="edge"/>
          <c:yMode val="edge"/>
          <c:x val="4.9601851851851131E-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hu-H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'jovo x kor'!$B$1</c:f>
              <c:strCache>
                <c:ptCount val="1"/>
                <c:pt idx="0">
                  <c:v>Original</c:v>
                </c:pt>
              </c:strCache>
            </c:strRef>
          </c:tx>
          <c:spPr>
            <a:ln w="28575" cap="rnd">
              <a:solidFill>
                <a:srgbClr val="FF0000"/>
              </a:solidFill>
              <a:prstDash val="sysDash"/>
              <a:round/>
            </a:ln>
            <a:effectLst/>
          </c:spPr>
          <c:marker>
            <c:symbol val="none"/>
          </c:marker>
          <c:cat>
            <c:strRef>
              <c:f>'jovo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'jovo x kor'!$B$2:$B$6</c:f>
              <c:numCache>
                <c:formatCode>###0.00</c:formatCode>
                <c:ptCount val="5"/>
                <c:pt idx="0">
                  <c:v>6.8775259314596608</c:v>
                </c:pt>
                <c:pt idx="1">
                  <c:v>6.6292293525307384</c:v>
                </c:pt>
                <c:pt idx="2">
                  <c:v>6.3338542478267206</c:v>
                </c:pt>
                <c:pt idx="3">
                  <c:v>5.8612972987389185</c:v>
                </c:pt>
                <c:pt idx="4">
                  <c:v>5.5929745192168774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B06-49B9-AA9F-8ACEBD8F1068}"/>
            </c:ext>
          </c:extLst>
        </c:ser>
        <c:ser>
          <c:idx val="1"/>
          <c:order val="1"/>
          <c:tx>
            <c:strRef>
              <c:f>'jovo x kor'!$C$1</c:f>
              <c:strCache>
                <c:ptCount val="1"/>
                <c:pt idx="0">
                  <c:v>NND Manhattan</c:v>
                </c:pt>
              </c:strCache>
            </c:strRef>
          </c:tx>
          <c:spPr>
            <a:ln w="28575" cap="rnd">
              <a:solidFill>
                <a:schemeClr val="accent5">
                  <a:lumMod val="40000"/>
                  <a:lumOff val="60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'jovo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'jovo x kor'!$C$2:$C$6</c:f>
              <c:numCache>
                <c:formatCode>###0.0000</c:formatCode>
                <c:ptCount val="5"/>
                <c:pt idx="0">
                  <c:v>6.8576091092702676</c:v>
                </c:pt>
                <c:pt idx="1">
                  <c:v>6.7123032549898802</c:v>
                </c:pt>
                <c:pt idx="2">
                  <c:v>6.3932593926801742</c:v>
                </c:pt>
                <c:pt idx="3">
                  <c:v>5.9966528428436234</c:v>
                </c:pt>
                <c:pt idx="4">
                  <c:v>5.7269281163421093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B06-49B9-AA9F-8ACEBD8F1068}"/>
            </c:ext>
          </c:extLst>
        </c:ser>
        <c:ser>
          <c:idx val="2"/>
          <c:order val="2"/>
          <c:tx>
            <c:strRef>
              <c:f>'jovo x kor'!$D$1</c:f>
              <c:strCache>
                <c:ptCount val="1"/>
                <c:pt idx="0">
                  <c:v>NND Mahalanobis</c:v>
                </c:pt>
              </c:strCache>
            </c:strRef>
          </c:tx>
          <c:spPr>
            <a:ln w="28575" cap="rnd">
              <a:solidFill>
                <a:srgbClr val="0066FF"/>
              </a:solidFill>
              <a:round/>
            </a:ln>
            <a:effectLst/>
          </c:spPr>
          <c:marker>
            <c:symbol val="none"/>
          </c:marker>
          <c:cat>
            <c:strRef>
              <c:f>'jovo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'jovo x kor'!$D$2:$D$6</c:f>
              <c:numCache>
                <c:formatCode>###0.0000</c:formatCode>
                <c:ptCount val="5"/>
                <c:pt idx="0">
                  <c:v>6.8472802837031663</c:v>
                </c:pt>
                <c:pt idx="1">
                  <c:v>6.7153266577286308</c:v>
                </c:pt>
                <c:pt idx="2">
                  <c:v>6.3895596950782316</c:v>
                </c:pt>
                <c:pt idx="3">
                  <c:v>5.9079980325900161</c:v>
                </c:pt>
                <c:pt idx="4">
                  <c:v>5.7473024953151173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B06-49B9-AA9F-8ACEBD8F1068}"/>
            </c:ext>
          </c:extLst>
        </c:ser>
        <c:ser>
          <c:idx val="3"/>
          <c:order val="3"/>
          <c:tx>
            <c:strRef>
              <c:f>'jovo x kor'!$E$1</c:f>
              <c:strCache>
                <c:ptCount val="1"/>
                <c:pt idx="0">
                  <c:v>NND Euclidean</c:v>
                </c:pt>
              </c:strCache>
            </c:strRef>
          </c:tx>
          <c:spPr>
            <a:ln w="28575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cat>
            <c:strRef>
              <c:f>'jovo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'jovo x kor'!$E$2:$E$6</c:f>
              <c:numCache>
                <c:formatCode>###0.0000</c:formatCode>
                <c:ptCount val="5"/>
                <c:pt idx="0">
                  <c:v>6.8492130253183614</c:v>
                </c:pt>
                <c:pt idx="1">
                  <c:v>6.7280677246312264</c:v>
                </c:pt>
                <c:pt idx="2">
                  <c:v>6.415184762901629</c:v>
                </c:pt>
                <c:pt idx="3">
                  <c:v>5.9270084191550163</c:v>
                </c:pt>
                <c:pt idx="4">
                  <c:v>5.6995563653647965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B06-49B9-AA9F-8ACEBD8F1068}"/>
            </c:ext>
          </c:extLst>
        </c:ser>
        <c:ser>
          <c:idx val="4"/>
          <c:order val="4"/>
          <c:tx>
            <c:strRef>
              <c:f>'jovo x kor'!$F$1</c:f>
              <c:strCache>
                <c:ptCount val="1"/>
                <c:pt idx="0">
                  <c:v>Random distance default</c:v>
                </c:pt>
              </c:strCache>
            </c:strRef>
          </c:tx>
          <c:spPr>
            <a:ln w="28575" cap="rnd">
              <a:solidFill>
                <a:schemeClr val="accent6">
                  <a:lumMod val="7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'jovo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'jovo x kor'!$F$2:$F$6</c:f>
              <c:numCache>
                <c:formatCode>###0.0000</c:formatCode>
                <c:ptCount val="5"/>
                <c:pt idx="0">
                  <c:v>6.8515214570736127</c:v>
                </c:pt>
                <c:pt idx="1">
                  <c:v>6.7538438447872213</c:v>
                </c:pt>
                <c:pt idx="2">
                  <c:v>6.3507505536871278</c:v>
                </c:pt>
                <c:pt idx="3">
                  <c:v>5.9760846344255931</c:v>
                </c:pt>
                <c:pt idx="4">
                  <c:v>5.6666036045006516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9B06-49B9-AA9F-8ACEBD8F1068}"/>
            </c:ext>
          </c:extLst>
        </c:ser>
        <c:ser>
          <c:idx val="5"/>
          <c:order val="5"/>
          <c:tx>
            <c:strRef>
              <c:f>'jovo x kor'!$G$1</c:f>
              <c:strCache>
                <c:ptCount val="1"/>
                <c:pt idx="0">
                  <c:v>Random distance Manhattan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strRef>
              <c:f>'jovo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'jovo x kor'!$G$2:$G$6</c:f>
              <c:numCache>
                <c:formatCode>###0.0000</c:formatCode>
                <c:ptCount val="5"/>
                <c:pt idx="0">
                  <c:v>6.9290358400420962</c:v>
                </c:pt>
                <c:pt idx="1">
                  <c:v>6.7575540144688739</c:v>
                </c:pt>
                <c:pt idx="2">
                  <c:v>6.4153017523517377</c:v>
                </c:pt>
                <c:pt idx="3">
                  <c:v>6.0010171638401486</c:v>
                </c:pt>
                <c:pt idx="4">
                  <c:v>5.750062096990523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9B06-49B9-AA9F-8ACEBD8F1068}"/>
            </c:ext>
          </c:extLst>
        </c:ser>
        <c:ser>
          <c:idx val="6"/>
          <c:order val="6"/>
          <c:tx>
            <c:strRef>
              <c:f>'jovo x kor'!$H$1</c:f>
              <c:strCache>
                <c:ptCount val="1"/>
                <c:pt idx="0">
                  <c:v>Random distance Mahalanobis</c:v>
                </c:pt>
              </c:strCache>
            </c:strRef>
          </c:tx>
          <c:spPr>
            <a:ln w="28575" cap="rnd">
              <a:solidFill>
                <a:srgbClr val="00FF00"/>
              </a:solidFill>
              <a:round/>
            </a:ln>
            <a:effectLst/>
          </c:spPr>
          <c:marker>
            <c:symbol val="none"/>
          </c:marker>
          <c:cat>
            <c:strRef>
              <c:f>'jovo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'jovo x kor'!$H$2:$H$6</c:f>
              <c:numCache>
                <c:formatCode>###0.0000</c:formatCode>
                <c:ptCount val="5"/>
                <c:pt idx="0">
                  <c:v>6.8740591437112215</c:v>
                </c:pt>
                <c:pt idx="1">
                  <c:v>6.7861409880174719</c:v>
                </c:pt>
                <c:pt idx="2">
                  <c:v>6.3482513304079804</c:v>
                </c:pt>
                <c:pt idx="3">
                  <c:v>5.9390142773574333</c:v>
                </c:pt>
                <c:pt idx="4">
                  <c:v>5.6786668122834412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9B06-49B9-AA9F-8ACEBD8F1068}"/>
            </c:ext>
          </c:extLst>
        </c:ser>
        <c:ser>
          <c:idx val="7"/>
          <c:order val="7"/>
          <c:tx>
            <c:strRef>
              <c:f>'jovo x kor'!$I$1</c:f>
              <c:strCache>
                <c:ptCount val="1"/>
                <c:pt idx="0">
                  <c:v>Random distance Euclidean</c:v>
                </c:pt>
              </c:strCache>
            </c:strRef>
          </c:tx>
          <c:spPr>
            <a:ln w="28575" cap="rnd">
              <a:solidFill>
                <a:srgbClr val="008080"/>
              </a:solidFill>
              <a:round/>
            </a:ln>
            <a:effectLst/>
          </c:spPr>
          <c:marker>
            <c:symbol val="none"/>
          </c:marker>
          <c:cat>
            <c:strRef>
              <c:f>'jovo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'jovo x kor'!$I$2:$I$6</c:f>
              <c:numCache>
                <c:formatCode>###0.0000</c:formatCode>
                <c:ptCount val="5"/>
                <c:pt idx="0">
                  <c:v>6.9275621220329962</c:v>
                </c:pt>
                <c:pt idx="1">
                  <c:v>6.7611333624835996</c:v>
                </c:pt>
                <c:pt idx="2">
                  <c:v>6.3800609003864972</c:v>
                </c:pt>
                <c:pt idx="3">
                  <c:v>5.9924332069002784</c:v>
                </c:pt>
                <c:pt idx="4">
                  <c:v>5.8083237686511326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7-9B06-49B9-AA9F-8ACEBD8F1068}"/>
            </c:ext>
          </c:extLst>
        </c:ser>
        <c:ser>
          <c:idx val="8"/>
          <c:order val="8"/>
          <c:tx>
            <c:strRef>
              <c:f>'jovo x kor'!$J$1</c:f>
              <c:strCache>
                <c:ptCount val="1"/>
                <c:pt idx="0">
                  <c:v>Rank</c:v>
                </c:pt>
              </c:strCache>
            </c:strRef>
          </c:tx>
          <c:spPr>
            <a:ln w="28575" cap="rnd">
              <a:solidFill>
                <a:srgbClr val="FFCC00"/>
              </a:solidFill>
              <a:round/>
            </a:ln>
            <a:effectLst/>
          </c:spPr>
          <c:marker>
            <c:symbol val="none"/>
          </c:marker>
          <c:cat>
            <c:strRef>
              <c:f>'jovo x kor'!$A$2:$A$6</c:f>
              <c:strCache>
                <c:ptCount val="5"/>
                <c:pt idx="0">
                  <c:v>16-25 yrs</c:v>
                </c:pt>
                <c:pt idx="1">
                  <c:v>26-35 yrs</c:v>
                </c:pt>
                <c:pt idx="2">
                  <c:v>36-45 yrs</c:v>
                </c:pt>
                <c:pt idx="3">
                  <c:v>46-55 yrs</c:v>
                </c:pt>
                <c:pt idx="4">
                  <c:v>56-64 yrs</c:v>
                </c:pt>
              </c:strCache>
            </c:strRef>
          </c:cat>
          <c:val>
            <c:numRef>
              <c:f>'jovo x kor'!$J$2:$J$6</c:f>
              <c:numCache>
                <c:formatCode>###0.0000</c:formatCode>
                <c:ptCount val="5"/>
                <c:pt idx="0">
                  <c:v>6.4772818010964555</c:v>
                </c:pt>
                <c:pt idx="1">
                  <c:v>6.4375320542093668</c:v>
                </c:pt>
                <c:pt idx="2">
                  <c:v>6.0397239063520036</c:v>
                </c:pt>
                <c:pt idx="3">
                  <c:v>5.8112429252070354</c:v>
                </c:pt>
                <c:pt idx="4">
                  <c:v>5.7725788463663958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8-9B06-49B9-AA9F-8ACEBD8F10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89320152"/>
        <c:axId val="189320544"/>
      </c:lineChart>
      <c:catAx>
        <c:axId val="189320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hu-HU"/>
          </a:p>
        </c:txPr>
        <c:crossAx val="189320544"/>
        <c:crosses val="autoZero"/>
        <c:auto val="1"/>
        <c:lblAlgn val="ctr"/>
        <c:lblOffset val="100"/>
        <c:noMultiLvlLbl val="0"/>
      </c:catAx>
      <c:valAx>
        <c:axId val="189320544"/>
        <c:scaling>
          <c:orientation val="minMax"/>
          <c:max val="7"/>
          <c:min val="5.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hu-HU"/>
          </a:p>
        </c:txPr>
        <c:crossAx val="189320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65246046296296301"/>
          <c:y val="8.9294871794870923E-4"/>
          <c:w val="0.34636361111111108"/>
          <c:h val="0.9919724358974358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hu-HU"/>
        </a:p>
      </c:txPr>
    </c:legend>
    <c:plotVisOnly val="1"/>
    <c:dispBlanksAs val="gap"/>
    <c:showDLblsOverMax val="0"/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959696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-2.1166527777777777E-2"/>
                  <c:y val="-7.8852122336062466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65B-4AFA-B4E0-12C58CB9D6D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'reg 1 valt'!$A$3:$A$26</c:f>
              <c:strCache>
                <c:ptCount val="24"/>
                <c:pt idx="0">
                  <c:v>Male</c:v>
                </c:pt>
                <c:pt idx="1">
                  <c:v>Age</c:v>
                </c:pt>
                <c:pt idx="2">
                  <c:v>Primary school or lower</c:v>
                </c:pt>
                <c:pt idx="3">
                  <c:v>Vocational school</c:v>
                </c:pt>
                <c:pt idx="4">
                  <c:v>Secondary level with final examination </c:v>
                </c:pt>
                <c:pt idx="5">
                  <c:v>Small town</c:v>
                </c:pt>
                <c:pt idx="6">
                  <c:v>Town</c:v>
                </c:pt>
                <c:pt idx="7">
                  <c:v>County seat</c:v>
                </c:pt>
                <c:pt idx="8">
                  <c:v>Single (with no partner)</c:v>
                </c:pt>
                <c:pt idx="9">
                  <c:v>No underage children</c:v>
                </c:pt>
                <c:pt idx="10">
                  <c:v>Management, professionals, office</c:v>
                </c:pt>
                <c:pt idx="11">
                  <c:v>Commercial and services occupations</c:v>
                </c:pt>
                <c:pt idx="12">
                  <c:v>Industry, construction industry, agriculture</c:v>
                </c:pt>
                <c:pt idx="13">
                  <c:v>Not home owner</c:v>
                </c:pt>
                <c:pt idx="14">
                  <c:v>Knowledge of foreign languages</c:v>
                </c:pt>
                <c:pt idx="15">
                  <c:v>Migrational experience (own)</c:v>
                </c:pt>
                <c:pt idx="16">
                  <c:v>Migrational experience (household member)</c:v>
                </c:pt>
                <c:pt idx="17">
                  <c:v>Migration aspiration: even forever</c:v>
                </c:pt>
                <c:pt idx="18">
                  <c:v>High consumption</c:v>
                </c:pt>
                <c:pt idx="19">
                  <c:v>Average consumption</c:v>
                </c:pt>
                <c:pt idx="20">
                  <c:v>Distrust in institutions</c:v>
                </c:pt>
                <c:pt idx="21">
                  <c:v>Dissatisfaction</c:v>
                </c:pt>
                <c:pt idx="22">
                  <c:v>Mental / emotional state: pessimism</c:v>
                </c:pt>
                <c:pt idx="23">
                  <c:v>Distrust in future</c:v>
                </c:pt>
              </c:strCache>
            </c:strRef>
          </c:cat>
          <c:val>
            <c:numRef>
              <c:f>'reg 1 valt'!$C$3:$C$26</c:f>
              <c:numCache>
                <c:formatCode>###0.000</c:formatCode>
                <c:ptCount val="24"/>
                <c:pt idx="1">
                  <c:v>0.99551105056932077</c:v>
                </c:pt>
                <c:pt idx="2">
                  <c:v>1.3813144651801608</c:v>
                </c:pt>
                <c:pt idx="3">
                  <c:v>1.4584277825333782</c:v>
                </c:pt>
                <c:pt idx="4">
                  <c:v>1.3298449526037368</c:v>
                </c:pt>
                <c:pt idx="5">
                  <c:v>1.4932968651457648</c:v>
                </c:pt>
                <c:pt idx="6">
                  <c:v>1.1079492070777812</c:v>
                </c:pt>
                <c:pt idx="9">
                  <c:v>1.418342554273033</c:v>
                </c:pt>
                <c:pt idx="10">
                  <c:v>0.89041110740246054</c:v>
                </c:pt>
                <c:pt idx="11">
                  <c:v>1.1457852087079734</c:v>
                </c:pt>
                <c:pt idx="12">
                  <c:v>1.1982955452147832</c:v>
                </c:pt>
                <c:pt idx="13">
                  <c:v>1.1222738045993068</c:v>
                </c:pt>
                <c:pt idx="14">
                  <c:v>1.425332876388435</c:v>
                </c:pt>
                <c:pt idx="15">
                  <c:v>6.1039617688717893</c:v>
                </c:pt>
                <c:pt idx="16">
                  <c:v>1.6671588561908552</c:v>
                </c:pt>
                <c:pt idx="17">
                  <c:v>2.0447890108423934</c:v>
                </c:pt>
                <c:pt idx="18">
                  <c:v>1.0512532625632474</c:v>
                </c:pt>
                <c:pt idx="20">
                  <c:v>1.0287338818843657</c:v>
                </c:pt>
                <c:pt idx="21">
                  <c:v>0.9642863535493843</c:v>
                </c:pt>
                <c:pt idx="22">
                  <c:v>1.0844876718111158</c:v>
                </c:pt>
                <c:pt idx="23">
                  <c:v>0.9873503436800114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5B-4AFA-B4E0-12C58CB9D6D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3"/>
        <c:axId val="138842072"/>
        <c:axId val="138842464"/>
      </c:barChart>
      <c:catAx>
        <c:axId val="138842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C9310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hu-HU"/>
          </a:p>
        </c:txPr>
        <c:crossAx val="138842464"/>
        <c:crossesAt val="1"/>
        <c:auto val="1"/>
        <c:lblAlgn val="ctr"/>
        <c:lblOffset val="100"/>
        <c:noMultiLvlLbl val="0"/>
      </c:catAx>
      <c:valAx>
        <c:axId val="138842464"/>
        <c:scaling>
          <c:orientation val="minMax"/>
          <c:max val="2.5"/>
          <c:min val="0.8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38842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  <c:userShapes r:id="rId4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959696"/>
            </a:solidFill>
            <a:ln>
              <a:noFill/>
            </a:ln>
            <a:effectLst/>
          </c:spPr>
          <c:invertIfNegative val="0"/>
          <c:dLbls>
            <c:dLbl>
              <c:idx val="10"/>
              <c:layout>
                <c:manualLayout>
                  <c:x val="1.7757667521547101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365B-4AFA-B4E0-12C58CB9D6D8}"/>
                </c:ext>
              </c:extLst>
            </c:dLbl>
            <c:numFmt formatCode="#,##0.00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0" i="0" u="none" strike="noStrike" kern="1200" baseline="0">
                    <a:solidFill>
                      <a:schemeClr val="bg1">
                        <a:lumMod val="50000"/>
                      </a:schemeClr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endParaRPr lang="hu-H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overq!$A$2:$A$25</c:f>
              <c:strCache>
                <c:ptCount val="24"/>
                <c:pt idx="0">
                  <c:v>Male</c:v>
                </c:pt>
                <c:pt idx="1">
                  <c:v>Age</c:v>
                </c:pt>
                <c:pt idx="2">
                  <c:v>Primary school or lower</c:v>
                </c:pt>
                <c:pt idx="3">
                  <c:v>Vocational school</c:v>
                </c:pt>
                <c:pt idx="4">
                  <c:v>Secondary level with final examination </c:v>
                </c:pt>
                <c:pt idx="5">
                  <c:v>Small town</c:v>
                </c:pt>
                <c:pt idx="6">
                  <c:v>Town</c:v>
                </c:pt>
                <c:pt idx="7">
                  <c:v>County seat</c:v>
                </c:pt>
                <c:pt idx="8">
                  <c:v>Single (with no partner)</c:v>
                </c:pt>
                <c:pt idx="9">
                  <c:v>No underage children</c:v>
                </c:pt>
                <c:pt idx="10">
                  <c:v>Management, professionals, office</c:v>
                </c:pt>
                <c:pt idx="11">
                  <c:v>Commercial and services occupations</c:v>
                </c:pt>
                <c:pt idx="12">
                  <c:v>Industry, construction industry, agriculture</c:v>
                </c:pt>
                <c:pt idx="13">
                  <c:v>Not home owner</c:v>
                </c:pt>
                <c:pt idx="14">
                  <c:v>Knowledge of foreign languages</c:v>
                </c:pt>
                <c:pt idx="15">
                  <c:v>Migrational experience (own)</c:v>
                </c:pt>
                <c:pt idx="16">
                  <c:v>Migrational experience (household member)</c:v>
                </c:pt>
                <c:pt idx="17">
                  <c:v>Migration aspiration: even forever</c:v>
                </c:pt>
                <c:pt idx="18">
                  <c:v>High consumption</c:v>
                </c:pt>
                <c:pt idx="19">
                  <c:v>Average consumption</c:v>
                </c:pt>
                <c:pt idx="20">
                  <c:v>Distrust in institutions</c:v>
                </c:pt>
                <c:pt idx="21">
                  <c:v>Dissatisfaction</c:v>
                </c:pt>
                <c:pt idx="22">
                  <c:v>Mental / emotional state: pessimism</c:v>
                </c:pt>
                <c:pt idx="23">
                  <c:v>Distrust in future</c:v>
                </c:pt>
              </c:strCache>
            </c:strRef>
          </c:cat>
          <c:val>
            <c:numRef>
              <c:f>overq!$B$2:$B$25</c:f>
              <c:numCache>
                <c:formatCode>General</c:formatCode>
                <c:ptCount val="24"/>
                <c:pt idx="0">
                  <c:v>0.61477576076654172</c:v>
                </c:pt>
                <c:pt idx="1">
                  <c:v>1.0030603054658287</c:v>
                </c:pt>
                <c:pt idx="2">
                  <c:v>6.4892430519002406</c:v>
                </c:pt>
                <c:pt idx="3">
                  <c:v>1.7152609967063599</c:v>
                </c:pt>
                <c:pt idx="4">
                  <c:v>2.2784585362943837</c:v>
                </c:pt>
                <c:pt idx="5">
                  <c:v>1.5871373169008838</c:v>
                </c:pt>
                <c:pt idx="6">
                  <c:v>1.396609920222543</c:v>
                </c:pt>
                <c:pt idx="7">
                  <c:v>1.3133566052584693</c:v>
                </c:pt>
                <c:pt idx="8">
                  <c:v>0.96365974435454305</c:v>
                </c:pt>
                <c:pt idx="10">
                  <c:v>1.538019837866347</c:v>
                </c:pt>
                <c:pt idx="11">
                  <c:v>1.8519963785813471</c:v>
                </c:pt>
                <c:pt idx="12">
                  <c:v>2.2642760389325942</c:v>
                </c:pt>
                <c:pt idx="13">
                  <c:v>1.2089915580324062</c:v>
                </c:pt>
                <c:pt idx="14">
                  <c:v>0.75205272341881813</c:v>
                </c:pt>
                <c:pt idx="15">
                  <c:v>0.7022647897083818</c:v>
                </c:pt>
                <c:pt idx="16">
                  <c:v>1.0696618965912275</c:v>
                </c:pt>
                <c:pt idx="17">
                  <c:v>1.2607165352497973</c:v>
                </c:pt>
                <c:pt idx="19">
                  <c:v>0.93913401258065599</c:v>
                </c:pt>
                <c:pt idx="22">
                  <c:v>0.96253757133911533</c:v>
                </c:pt>
                <c:pt idx="23">
                  <c:v>0.98281387540546372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65B-4AFA-B4E0-12C58CB9D6D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33"/>
        <c:axId val="138842072"/>
        <c:axId val="138842464"/>
      </c:barChart>
      <c:catAx>
        <c:axId val="13884207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low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C9310D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hu-HU"/>
          </a:p>
        </c:txPr>
        <c:crossAx val="138842464"/>
        <c:crossesAt val="1"/>
        <c:auto val="1"/>
        <c:lblAlgn val="ctr"/>
        <c:lblOffset val="100"/>
        <c:noMultiLvlLbl val="0"/>
      </c:catAx>
      <c:valAx>
        <c:axId val="138842464"/>
        <c:scaling>
          <c:orientation val="minMax"/>
          <c:max val="2.5"/>
          <c:min val="0.60000000000000009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0"/>
        <c:majorTickMark val="none"/>
        <c:minorTickMark val="none"/>
        <c:tickLblPos val="low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1388420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4">
    <c:autoUpdate val="0"/>
  </c:externalData>
  <c:userShapes r:id="rId5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0.6481</cdr:x>
      <cdr:y>0.03121</cdr:y>
    </cdr:from>
    <cdr:to>
      <cdr:x>0.98608</cdr:x>
      <cdr:y>0.98155</cdr:y>
    </cdr:to>
    <cdr:grpSp>
      <cdr:nvGrpSpPr>
        <cdr:cNvPr id="6" name="Csoportba foglalás 5">
          <a:extLst xmlns:a="http://schemas.openxmlformats.org/drawingml/2006/main">
            <a:ext uri="{FF2B5EF4-FFF2-40B4-BE49-F238E27FC236}">
              <a16:creationId xmlns:a16="http://schemas.microsoft.com/office/drawing/2014/main" id="{4BF3FD3C-7C37-4CC8-A77C-00B5B47A2C68}"/>
            </a:ext>
          </a:extLst>
        </cdr:cNvPr>
        <cdr:cNvGrpSpPr/>
      </cdr:nvGrpSpPr>
      <cdr:grpSpPr>
        <a:xfrm xmlns:a="http://schemas.openxmlformats.org/drawingml/2006/main">
          <a:off x="7031228" y="146063"/>
          <a:ext cx="3666740" cy="4447591"/>
          <a:chOff x="0" y="0"/>
          <a:chExt cx="3666708" cy="4447591"/>
        </a:xfrm>
      </cdr:grpSpPr>
      <cdr:sp macro="" textlink="">
        <cdr:nvSpPr>
          <cdr:cNvPr id="7" name="Téglalap 6">
            <a:extLst xmlns:a="http://schemas.openxmlformats.org/drawingml/2006/main">
              <a:ext uri="{FF2B5EF4-FFF2-40B4-BE49-F238E27FC236}">
                <a16:creationId xmlns:a16="http://schemas.microsoft.com/office/drawing/2014/main" id="{3C18F8F3-86BE-4266-9C1D-EFE6F22083F1}"/>
              </a:ext>
            </a:extLst>
          </cdr:cNvPr>
          <cdr:cNvSpPr/>
        </cdr:nvSpPr>
        <cdr:spPr>
          <a:xfrm xmlns:a="http://schemas.openxmlformats.org/drawingml/2006/main">
            <a:off x="648" y="442461"/>
            <a:ext cx="3657582" cy="141799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solidFill>
              <a:schemeClr val="accent1"/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wrap="square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lang="hu-HU"/>
          </a:p>
        </cdr:txBody>
      </cdr:sp>
      <cdr:sp macro="" textlink="">
        <cdr:nvSpPr>
          <cdr:cNvPr id="8" name="Téglalap 7">
            <a:extLst xmlns:a="http://schemas.openxmlformats.org/drawingml/2006/main">
              <a:ext uri="{FF2B5EF4-FFF2-40B4-BE49-F238E27FC236}">
                <a16:creationId xmlns:a16="http://schemas.microsoft.com/office/drawing/2014/main" id="{30920760-44C5-456A-9460-248B40DD9102}"/>
              </a:ext>
            </a:extLst>
          </cdr:cNvPr>
          <cdr:cNvSpPr/>
        </cdr:nvSpPr>
        <cdr:spPr>
          <a:xfrm xmlns:a="http://schemas.openxmlformats.org/drawingml/2006/main">
            <a:off x="8176" y="1970608"/>
            <a:ext cx="3657582" cy="1993883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solidFill>
              <a:schemeClr val="accent6"/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wrap="square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lang="hu-HU"/>
          </a:p>
        </cdr:txBody>
      </cdr:sp>
      <cdr:sp macro="" textlink="">
        <cdr:nvSpPr>
          <cdr:cNvPr id="9" name="Téglalap 8">
            <a:extLst xmlns:a="http://schemas.openxmlformats.org/drawingml/2006/main">
              <a:ext uri="{FF2B5EF4-FFF2-40B4-BE49-F238E27FC236}">
                <a16:creationId xmlns:a16="http://schemas.microsoft.com/office/drawing/2014/main" id="{B1199243-FC8E-4AB2-A1B6-AF8E99A9FE9D}"/>
              </a:ext>
            </a:extLst>
          </cdr:cNvPr>
          <cdr:cNvSpPr/>
        </cdr:nvSpPr>
        <cdr:spPr>
          <a:xfrm xmlns:a="http://schemas.openxmlformats.org/drawingml/2006/main">
            <a:off x="9126" y="4100116"/>
            <a:ext cx="3657582" cy="347475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solidFill>
              <a:srgbClr val="FFCC00"/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wrap="square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lang="hu-HU">
              <a:solidFill>
                <a:schemeClr val="accent4"/>
              </a:solidFill>
            </a:endParaRPr>
          </a:p>
        </cdr:txBody>
      </cdr:sp>
      <cdr:sp macro="" textlink="">
        <cdr:nvSpPr>
          <cdr:cNvPr id="10" name="Téglalap 9">
            <a:extLst xmlns:a="http://schemas.openxmlformats.org/drawingml/2006/main">
              <a:ext uri="{FF2B5EF4-FFF2-40B4-BE49-F238E27FC236}">
                <a16:creationId xmlns:a16="http://schemas.microsoft.com/office/drawing/2014/main" id="{5638B9F2-79EF-4825-B36A-F38F23C6405C}"/>
              </a:ext>
            </a:extLst>
          </cdr:cNvPr>
          <cdr:cNvSpPr/>
        </cdr:nvSpPr>
        <cdr:spPr>
          <a:xfrm xmlns:a="http://schemas.openxmlformats.org/drawingml/2006/main">
            <a:off x="0" y="0"/>
            <a:ext cx="3657582" cy="342906"/>
          </a:xfrm>
          <a:prstGeom xmlns:a="http://schemas.openxmlformats.org/drawingml/2006/main" prst="rect">
            <a:avLst/>
          </a:prstGeom>
          <a:noFill xmlns:a="http://schemas.openxmlformats.org/drawingml/2006/main"/>
          <a:ln xmlns:a="http://schemas.openxmlformats.org/drawingml/2006/main">
            <a:solidFill>
              <a:srgbClr val="C00000"/>
            </a:solidFill>
          </a:ln>
        </cdr:spPr>
        <cdr:style>
          <a:lnRef xmlns:a="http://schemas.openxmlformats.org/drawingml/2006/main" idx="2">
            <a:schemeClr val="accent1">
              <a:shade val="50000"/>
            </a:schemeClr>
          </a:lnRef>
          <a:fillRef xmlns:a="http://schemas.openxmlformats.org/drawingml/2006/main" idx="1">
            <a:schemeClr val="accent1"/>
          </a:fillRef>
          <a:effectRef xmlns:a="http://schemas.openxmlformats.org/drawingml/2006/main" idx="0">
            <a:schemeClr val="accent1"/>
          </a:effectRef>
          <a:fontRef xmlns:a="http://schemas.openxmlformats.org/drawingml/2006/main" idx="minor">
            <a:schemeClr val="lt1"/>
          </a:fontRef>
        </cdr:style>
        <cdr:txBody>
          <a:bodyPr xmlns:a="http://schemas.openxmlformats.org/drawingml/2006/main" wrap="square"/>
          <a:lstStyle xmlns:a="http://schemas.openxmlformats.org/drawingml/2006/main"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 xmlns:a="http://schemas.openxmlformats.org/drawingml/2006/main">
            <a:endParaRPr lang="hu-HU">
              <a:solidFill>
                <a:schemeClr val="accent4"/>
              </a:solidFill>
            </a:endParaRPr>
          </a:p>
        </cdr:txBody>
      </cdr:sp>
    </cdr:grp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0.54426</cdr:x>
      <cdr:y>0.01145</cdr:y>
    </cdr:from>
    <cdr:to>
      <cdr:x>0.5454</cdr:x>
      <cdr:y>0.9451</cdr:y>
    </cdr:to>
    <cdr:cxnSp macro="">
      <cdr:nvCxnSpPr>
        <cdr:cNvPr id="2" name="Egyenes összekötő 1">
          <a:extLst xmlns:a="http://schemas.openxmlformats.org/drawingml/2006/main">
            <a:ext uri="{FF2B5EF4-FFF2-40B4-BE49-F238E27FC236}">
              <a16:creationId xmlns:a16="http://schemas.microsoft.com/office/drawing/2014/main" id="{EE4021DD-7816-4F89-813B-E9CF862F0A8C}"/>
            </a:ext>
          </a:extLst>
        </cdr:cNvPr>
        <cdr:cNvCxnSpPr/>
      </cdr:nvCxnSpPr>
      <cdr:spPr>
        <a:xfrm xmlns:a="http://schemas.openxmlformats.org/drawingml/2006/main" flipH="1">
          <a:off x="3918654" y="67642"/>
          <a:ext cx="8208" cy="5513671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0.70676</cdr:x>
      <cdr:y>0.65267</cdr:y>
    </cdr:from>
    <cdr:to>
      <cdr:x>0.83008</cdr:x>
      <cdr:y>0.75674</cdr:y>
    </cdr:to>
    <cdr:sp macro="" textlink="">
      <cdr:nvSpPr>
        <cdr:cNvPr id="9" name="Szövegdoboz 2"/>
        <cdr:cNvSpPr txBox="1"/>
      </cdr:nvSpPr>
      <cdr:spPr>
        <a:xfrm xmlns:a="http://schemas.openxmlformats.org/drawingml/2006/main">
          <a:off x="5088696" y="3524400"/>
          <a:ext cx="887904" cy="5619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000" dirty="0" err="1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Ref</a:t>
          </a:r>
          <a:r>
            <a:rPr lang="hu-HU" sz="1000" dirty="0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</a:p>
        <a:p xmlns:a="http://schemas.openxmlformats.org/drawingml/2006/main">
          <a:pPr algn="ctr"/>
          <a:r>
            <a:rPr lang="hu-HU" sz="1000" dirty="0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Budapest</a:t>
          </a:r>
        </a:p>
      </cdr:txBody>
    </cdr:sp>
  </cdr:relSizeAnchor>
  <cdr:relSizeAnchor xmlns:cdr="http://schemas.openxmlformats.org/drawingml/2006/chartDrawing">
    <cdr:from>
      <cdr:x>0.6419</cdr:x>
      <cdr:y>0.45495</cdr:y>
    </cdr:from>
    <cdr:to>
      <cdr:x>0.83662</cdr:x>
      <cdr:y>0.55902</cdr:y>
    </cdr:to>
    <cdr:sp macro="" textlink="">
      <cdr:nvSpPr>
        <cdr:cNvPr id="11" name="Szövegdoboz 2"/>
        <cdr:cNvSpPr txBox="1"/>
      </cdr:nvSpPr>
      <cdr:spPr>
        <a:xfrm xmlns:a="http://schemas.openxmlformats.org/drawingml/2006/main">
          <a:off x="4621698" y="2456718"/>
          <a:ext cx="1401984" cy="5619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000" dirty="0" err="1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Ref</a:t>
          </a:r>
          <a:r>
            <a:rPr lang="hu-HU" sz="1000" dirty="0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</a:p>
        <a:p xmlns:a="http://schemas.openxmlformats.org/drawingml/2006/main">
          <a:pPr algn="ctr"/>
          <a:r>
            <a:rPr lang="hu-HU" sz="1000" dirty="0" err="1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Not</a:t>
          </a:r>
          <a:r>
            <a:rPr lang="hu-HU" sz="1000" dirty="0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000" dirty="0" err="1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employed</a:t>
          </a:r>
          <a:endParaRPr lang="hu-HU" sz="1000" dirty="0">
            <a:solidFill>
              <a:srgbClr val="C9310D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0.73483</cdr:x>
      <cdr:y>0.76023</cdr:y>
    </cdr:from>
    <cdr:to>
      <cdr:x>0.92955</cdr:x>
      <cdr:y>0.86431</cdr:y>
    </cdr:to>
    <cdr:sp macro="" textlink="">
      <cdr:nvSpPr>
        <cdr:cNvPr id="13" name="Szövegdoboz 2"/>
        <cdr:cNvSpPr txBox="1"/>
      </cdr:nvSpPr>
      <cdr:spPr>
        <a:xfrm xmlns:a="http://schemas.openxmlformats.org/drawingml/2006/main">
          <a:off x="5290809" y="4105251"/>
          <a:ext cx="1401984" cy="562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000" dirty="0" err="1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Ref</a:t>
          </a:r>
          <a:r>
            <a:rPr lang="hu-HU" sz="1000" dirty="0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</a:p>
        <a:p xmlns:a="http://schemas.openxmlformats.org/drawingml/2006/main">
          <a:pPr algn="ctr"/>
          <a:r>
            <a:rPr lang="hu-HU" sz="1000" dirty="0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University, college, etc. </a:t>
          </a:r>
        </a:p>
        <a:p xmlns:a="http://schemas.openxmlformats.org/drawingml/2006/main">
          <a:pPr algn="ctr"/>
          <a:r>
            <a:rPr lang="hu-HU" sz="1000" dirty="0" err="1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with</a:t>
          </a:r>
          <a:r>
            <a:rPr lang="hu-HU" sz="1000" dirty="0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000" dirty="0" err="1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degree</a:t>
          </a:r>
          <a:endParaRPr lang="hu-HU" sz="1000" dirty="0">
            <a:solidFill>
              <a:srgbClr val="C9310D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0.0595</cdr:x>
      <cdr:y>0.02097</cdr:y>
    </cdr:from>
    <cdr:to>
      <cdr:x>0.48022</cdr:x>
      <cdr:y>0.18065</cdr:y>
    </cdr:to>
    <cdr:sp macro="" textlink="">
      <cdr:nvSpPr>
        <cdr:cNvPr id="14" name="Téglalap 13"/>
        <cdr:cNvSpPr/>
      </cdr:nvSpPr>
      <cdr:spPr>
        <a:xfrm xmlns:a="http://schemas.openxmlformats.org/drawingml/2006/main">
          <a:off x="428432" y="123838"/>
          <a:ext cx="3029152" cy="94299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>
            <a:spcAft>
              <a:spcPts val="0"/>
            </a:spcAft>
          </a:pP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Distrust</a:t>
          </a:r>
          <a:r>
            <a:rPr lang="hu-HU" sz="1400" dirty="0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in</a:t>
          </a:r>
          <a:r>
            <a:rPr lang="hu-HU" sz="1400" dirty="0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future</a:t>
          </a:r>
          <a:endParaRPr lang="hu-HU" sz="1400" dirty="0">
            <a:solidFill>
              <a:srgbClr val="3157A7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>
            <a:spcAft>
              <a:spcPts val="0"/>
            </a:spcAft>
          </a:pP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Mental</a:t>
          </a:r>
          <a:r>
            <a:rPr lang="hu-HU" sz="1400" dirty="0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 / </a:t>
          </a: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emotinal</a:t>
          </a:r>
          <a:r>
            <a:rPr lang="hu-HU" sz="1400" dirty="0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state</a:t>
          </a:r>
          <a:r>
            <a:rPr lang="hu-HU" sz="1400" dirty="0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pessimism</a:t>
          </a:r>
          <a:endParaRPr lang="hu-HU" sz="1400" dirty="0">
            <a:solidFill>
              <a:srgbClr val="3157A7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>
            <a:spcAft>
              <a:spcPts val="0"/>
            </a:spcAft>
          </a:pP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Dissatisfied</a:t>
          </a:r>
          <a:endParaRPr lang="hu-HU" sz="1400" dirty="0">
            <a:solidFill>
              <a:srgbClr val="3157A7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>
            <a:spcAft>
              <a:spcPts val="0"/>
            </a:spcAft>
          </a:pP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Distrust</a:t>
          </a:r>
          <a:r>
            <a:rPr lang="hu-HU" sz="1400" dirty="0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in</a:t>
          </a:r>
          <a:r>
            <a:rPr lang="hu-HU" sz="1400" dirty="0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institutions</a:t>
          </a:r>
          <a:endParaRPr lang="hu-HU" sz="1400" dirty="0">
            <a:solidFill>
              <a:srgbClr val="3157A7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0.01145</cdr:x>
      <cdr:y>0.24272</cdr:y>
    </cdr:from>
    <cdr:to>
      <cdr:x>0.48671</cdr:x>
      <cdr:y>0.28372</cdr:y>
    </cdr:to>
    <cdr:sp macro="" textlink="">
      <cdr:nvSpPr>
        <cdr:cNvPr id="18" name="Téglalap 17"/>
        <cdr:cNvSpPr/>
      </cdr:nvSpPr>
      <cdr:spPr>
        <a:xfrm xmlns:a="http://schemas.openxmlformats.org/drawingml/2006/main">
          <a:off x="82443" y="1433411"/>
          <a:ext cx="3421857" cy="24212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u-HU" sz="1400" dirty="0" err="1">
              <a:solidFill>
                <a:srgbClr val="2F917E"/>
              </a:solidFill>
              <a:latin typeface="Arial" panose="020B0604020202020204" pitchFamily="34" charset="0"/>
              <a:cs typeface="Arial" panose="020B0604020202020204" pitchFamily="34" charset="0"/>
            </a:rPr>
            <a:t>Migration</a:t>
          </a:r>
          <a:r>
            <a:rPr lang="hu-HU" sz="1400" dirty="0">
              <a:solidFill>
                <a:srgbClr val="2F917E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400" dirty="0" err="1">
              <a:solidFill>
                <a:srgbClr val="2F917E"/>
              </a:solidFill>
              <a:latin typeface="Arial" panose="020B0604020202020204" pitchFamily="34" charset="0"/>
              <a:cs typeface="Arial" panose="020B0604020202020204" pitchFamily="34" charset="0"/>
            </a:rPr>
            <a:t>aspiration</a:t>
          </a:r>
          <a:r>
            <a:rPr lang="hu-HU" sz="1400" dirty="0">
              <a:solidFill>
                <a:srgbClr val="2F917E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hu-HU" sz="1400" dirty="0" err="1">
              <a:solidFill>
                <a:srgbClr val="2F917E"/>
              </a:solidFill>
              <a:latin typeface="Arial" panose="020B0604020202020204" pitchFamily="34" charset="0"/>
              <a:cs typeface="Arial" panose="020B0604020202020204" pitchFamily="34" charset="0"/>
            </a:rPr>
            <a:t>even</a:t>
          </a:r>
          <a:r>
            <a:rPr lang="hu-HU" sz="1400" dirty="0">
              <a:solidFill>
                <a:srgbClr val="2F917E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400" dirty="0" err="1">
              <a:solidFill>
                <a:srgbClr val="2F917E"/>
              </a:solidFill>
              <a:latin typeface="Arial" panose="020B0604020202020204" pitchFamily="34" charset="0"/>
              <a:cs typeface="Arial" panose="020B0604020202020204" pitchFamily="34" charset="0"/>
            </a:rPr>
            <a:t>forever</a:t>
          </a:r>
          <a:endParaRPr lang="hu-HU" sz="1400" dirty="0">
            <a:solidFill>
              <a:srgbClr val="2F917E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0.05424</cdr:x>
      <cdr:y>0.17269</cdr:y>
    </cdr:from>
    <cdr:to>
      <cdr:x>0.48754</cdr:x>
      <cdr:y>0.25806</cdr:y>
    </cdr:to>
    <cdr:sp macro="" textlink="">
      <cdr:nvSpPr>
        <cdr:cNvPr id="20" name="Téglalap 19"/>
        <cdr:cNvSpPr/>
      </cdr:nvSpPr>
      <cdr:spPr>
        <a:xfrm xmlns:a="http://schemas.openxmlformats.org/drawingml/2006/main">
          <a:off x="390528" y="1019821"/>
          <a:ext cx="3119760" cy="50415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Average</a:t>
          </a:r>
          <a:r>
            <a:rPr lang="hu-HU" sz="1400" dirty="0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consumption</a:t>
          </a:r>
          <a:endParaRPr lang="hu-HU" sz="1400" dirty="0">
            <a:solidFill>
              <a:srgbClr val="3157A7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/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High</a:t>
          </a:r>
          <a:r>
            <a:rPr lang="hu-HU" sz="1400" dirty="0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consumption</a:t>
          </a:r>
          <a:endParaRPr lang="hu-HU" sz="1400" dirty="0">
            <a:solidFill>
              <a:srgbClr val="3157A7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0.66316</cdr:x>
      <cdr:y>0.1839</cdr:y>
    </cdr:from>
    <cdr:to>
      <cdr:x>0.85788</cdr:x>
      <cdr:y>0.28797</cdr:y>
    </cdr:to>
    <cdr:sp macro="" textlink="">
      <cdr:nvSpPr>
        <cdr:cNvPr id="23" name="Szövegdoboz 2"/>
        <cdr:cNvSpPr txBox="1"/>
      </cdr:nvSpPr>
      <cdr:spPr>
        <a:xfrm xmlns:a="http://schemas.openxmlformats.org/drawingml/2006/main">
          <a:off x="4774778" y="993074"/>
          <a:ext cx="1401984" cy="5619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000" dirty="0" err="1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Ref</a:t>
          </a:r>
          <a:r>
            <a:rPr lang="hu-HU" sz="1000" dirty="0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</a:p>
        <a:p xmlns:a="http://schemas.openxmlformats.org/drawingml/2006/main">
          <a:pPr algn="ctr"/>
          <a:r>
            <a:rPr lang="hu-HU" sz="1000" dirty="0" err="1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Low</a:t>
          </a:r>
          <a:r>
            <a:rPr lang="hu-HU" sz="1000" dirty="0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000" dirty="0" err="1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consumption</a:t>
          </a:r>
          <a:endParaRPr lang="hu-HU" sz="1000" dirty="0">
            <a:solidFill>
              <a:srgbClr val="C9310D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0.50933</cdr:x>
      <cdr:y>0.59377</cdr:y>
    </cdr:from>
    <cdr:to>
      <cdr:x>0.61251</cdr:x>
      <cdr:y>0.62903</cdr:y>
    </cdr:to>
    <cdr:sp macro="" textlink="">
      <cdr:nvSpPr>
        <cdr:cNvPr id="24" name="Téglalap 23"/>
        <cdr:cNvSpPr/>
      </cdr:nvSpPr>
      <cdr:spPr>
        <a:xfrm xmlns:a="http://schemas.openxmlformats.org/drawingml/2006/main">
          <a:off x="3667164" y="3506508"/>
          <a:ext cx="742912" cy="20824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hu-HU" sz="1000" dirty="0" err="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Not</a:t>
          </a:r>
          <a:r>
            <a:rPr lang="hu-HU" sz="1000" baseline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000" baseline="0" dirty="0" err="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Sig</a:t>
          </a:r>
          <a:endParaRPr lang="hu-HU" sz="10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0.50933</cdr:x>
      <cdr:y>0.63356</cdr:y>
    </cdr:from>
    <cdr:to>
      <cdr:x>0.59267</cdr:x>
      <cdr:y>0.66344</cdr:y>
    </cdr:to>
    <cdr:sp macro="" textlink="">
      <cdr:nvSpPr>
        <cdr:cNvPr id="25" name="Téglalap 24"/>
        <cdr:cNvSpPr/>
      </cdr:nvSpPr>
      <cdr:spPr>
        <a:xfrm xmlns:a="http://schemas.openxmlformats.org/drawingml/2006/main">
          <a:off x="3667185" y="3741463"/>
          <a:ext cx="600048" cy="17645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hu-HU" sz="1000" dirty="0" err="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Not</a:t>
          </a:r>
          <a:r>
            <a:rPr lang="hu-HU" sz="1000" baseline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000" baseline="0" dirty="0" err="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Sig</a:t>
          </a:r>
          <a:endParaRPr lang="hu-HU" sz="10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0.5117</cdr:x>
      <cdr:y>0.18012</cdr:y>
    </cdr:from>
    <cdr:to>
      <cdr:x>0.59796</cdr:x>
      <cdr:y>0.20632</cdr:y>
    </cdr:to>
    <cdr:sp macro="" textlink="">
      <cdr:nvSpPr>
        <cdr:cNvPr id="26" name="Téglalap 25"/>
        <cdr:cNvSpPr/>
      </cdr:nvSpPr>
      <cdr:spPr>
        <a:xfrm xmlns:a="http://schemas.openxmlformats.org/drawingml/2006/main">
          <a:off x="3684210" y="1063672"/>
          <a:ext cx="621072" cy="15472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hu-HU" sz="1000" dirty="0" err="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Not</a:t>
          </a:r>
          <a:r>
            <a:rPr lang="hu-HU" sz="1000" baseline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000" baseline="0" dirty="0" err="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Sig</a:t>
          </a:r>
          <a:endParaRPr lang="hu-HU" sz="10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0.50272</cdr:x>
      <cdr:y>0.89391</cdr:y>
    </cdr:from>
    <cdr:to>
      <cdr:x>0.5887</cdr:x>
      <cdr:y>0.92477</cdr:y>
    </cdr:to>
    <cdr:sp macro="" textlink="">
      <cdr:nvSpPr>
        <cdr:cNvPr id="64" name="Téglalap 63"/>
        <cdr:cNvSpPr/>
      </cdr:nvSpPr>
      <cdr:spPr>
        <a:xfrm xmlns:a="http://schemas.openxmlformats.org/drawingml/2006/main">
          <a:off x="3619572" y="5279002"/>
          <a:ext cx="619056" cy="18224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hu-HU" sz="1000" dirty="0" err="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Not</a:t>
          </a:r>
          <a:r>
            <a:rPr lang="hu-HU" sz="1000" baseline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000" baseline="0" dirty="0" err="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Sig</a:t>
          </a:r>
          <a:endParaRPr lang="hu-HU" sz="10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0.14439</cdr:x>
      <cdr:y>0.17903</cdr:y>
    </cdr:from>
    <cdr:to>
      <cdr:x>0.8599</cdr:x>
      <cdr:y>0.25161</cdr:y>
    </cdr:to>
    <cdr:sp macro="" textlink="">
      <cdr:nvSpPr>
        <cdr:cNvPr id="22" name="Téglalap 21"/>
        <cdr:cNvSpPr/>
      </cdr:nvSpPr>
      <cdr:spPr>
        <a:xfrm xmlns:a="http://schemas.openxmlformats.org/drawingml/2006/main">
          <a:off x="1039608" y="1057277"/>
          <a:ext cx="5151672" cy="4286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chemeClr val="accent4"/>
          </a:solidFill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0.00622</cdr:x>
      <cdr:y>0.44355</cdr:y>
    </cdr:from>
    <cdr:to>
      <cdr:x>0.81492</cdr:x>
      <cdr:y>0.55645</cdr:y>
    </cdr:to>
    <cdr:sp macro="" textlink="">
      <cdr:nvSpPr>
        <cdr:cNvPr id="8" name="Téglalap 7"/>
        <cdr:cNvSpPr/>
      </cdr:nvSpPr>
      <cdr:spPr>
        <a:xfrm xmlns:a="http://schemas.openxmlformats.org/drawingml/2006/main">
          <a:off x="44783" y="2619378"/>
          <a:ext cx="5822617" cy="66674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chemeClr val="accent4"/>
          </a:solidFill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0.2712</cdr:x>
      <cdr:y>0.63387</cdr:y>
    </cdr:from>
    <cdr:to>
      <cdr:x>0.81624</cdr:x>
      <cdr:y>0.74839</cdr:y>
    </cdr:to>
    <cdr:sp macro="" textlink="">
      <cdr:nvSpPr>
        <cdr:cNvPr id="12" name="Téglalap 11"/>
        <cdr:cNvSpPr/>
      </cdr:nvSpPr>
      <cdr:spPr>
        <a:xfrm xmlns:a="http://schemas.openxmlformats.org/drawingml/2006/main">
          <a:off x="1952640" y="3743326"/>
          <a:ext cx="3924288" cy="67627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chemeClr val="accent4"/>
          </a:solidFill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0.02514</cdr:x>
      <cdr:y>0.74839</cdr:y>
    </cdr:from>
    <cdr:to>
      <cdr:x>0.93001</cdr:x>
      <cdr:y>0.86613</cdr:y>
    </cdr:to>
    <cdr:sp macro="" textlink="">
      <cdr:nvSpPr>
        <cdr:cNvPr id="10" name="Téglalap 9"/>
        <cdr:cNvSpPr/>
      </cdr:nvSpPr>
      <cdr:spPr>
        <a:xfrm xmlns:a="http://schemas.openxmlformats.org/drawingml/2006/main">
          <a:off x="180976" y="4419602"/>
          <a:ext cx="6515096" cy="695325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chemeClr val="accent4"/>
          </a:solidFill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0.89738</cdr:x>
      <cdr:y>0.30398</cdr:y>
    </cdr:from>
    <cdr:to>
      <cdr:x>0.98365</cdr:x>
      <cdr:y>0.33018</cdr:y>
    </cdr:to>
    <cdr:sp macro="" textlink="">
      <cdr:nvSpPr>
        <cdr:cNvPr id="65" name="Téglalap 64"/>
        <cdr:cNvSpPr/>
      </cdr:nvSpPr>
      <cdr:spPr>
        <a:xfrm xmlns:a="http://schemas.openxmlformats.org/drawingml/2006/main">
          <a:off x="6461125" y="1641475"/>
          <a:ext cx="621119" cy="14150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u-HU" sz="100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6.104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0.5894</cdr:x>
      <cdr:y>0.01766</cdr:y>
    </cdr:from>
    <cdr:to>
      <cdr:x>0.59054</cdr:x>
      <cdr:y>0.95131</cdr:y>
    </cdr:to>
    <cdr:cxnSp macro="">
      <cdr:nvCxnSpPr>
        <cdr:cNvPr id="2" name="Egyenes összekötő 1">
          <a:extLst xmlns:a="http://schemas.openxmlformats.org/drawingml/2006/main">
            <a:ext uri="{FF2B5EF4-FFF2-40B4-BE49-F238E27FC236}">
              <a16:creationId xmlns:a16="http://schemas.microsoft.com/office/drawing/2014/main" id="{EE4021DD-7816-4F89-813B-E9CF862F0A8C}"/>
            </a:ext>
          </a:extLst>
        </cdr:cNvPr>
        <cdr:cNvCxnSpPr/>
      </cdr:nvCxnSpPr>
      <cdr:spPr>
        <a:xfrm xmlns:a="http://schemas.openxmlformats.org/drawingml/2006/main" flipH="1">
          <a:off x="4241526" y="104322"/>
          <a:ext cx="8204" cy="5515093"/>
        </a:xfrm>
        <a:prstGeom xmlns:a="http://schemas.openxmlformats.org/drawingml/2006/main" prst="line">
          <a:avLst/>
        </a:prstGeom>
        <a:ln xmlns:a="http://schemas.openxmlformats.org/drawingml/2006/main" w="28575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0.80072</cdr:x>
      <cdr:y>0.6566</cdr:y>
    </cdr:from>
    <cdr:to>
      <cdr:x>0.92404</cdr:x>
      <cdr:y>0.76067</cdr:y>
    </cdr:to>
    <cdr:sp macro="" textlink="">
      <cdr:nvSpPr>
        <cdr:cNvPr id="9" name="Szövegdoboz 2"/>
        <cdr:cNvSpPr txBox="1"/>
      </cdr:nvSpPr>
      <cdr:spPr>
        <a:xfrm xmlns:a="http://schemas.openxmlformats.org/drawingml/2006/main">
          <a:off x="5762209" y="3878572"/>
          <a:ext cx="887451" cy="6147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000" dirty="0" err="1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Ref</a:t>
          </a:r>
          <a:r>
            <a:rPr lang="hu-HU" sz="1000" dirty="0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</a:p>
        <a:p xmlns:a="http://schemas.openxmlformats.org/drawingml/2006/main">
          <a:pPr algn="ctr"/>
          <a:r>
            <a:rPr lang="hu-HU" sz="1000" dirty="0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Budapest</a:t>
          </a:r>
        </a:p>
      </cdr:txBody>
    </cdr:sp>
  </cdr:relSizeAnchor>
  <cdr:relSizeAnchor xmlns:cdr="http://schemas.openxmlformats.org/drawingml/2006/chartDrawing">
    <cdr:from>
      <cdr:x>0.0595</cdr:x>
      <cdr:y>0.02097</cdr:y>
    </cdr:from>
    <cdr:to>
      <cdr:x>0.48022</cdr:x>
      <cdr:y>0.18065</cdr:y>
    </cdr:to>
    <cdr:sp macro="" textlink="">
      <cdr:nvSpPr>
        <cdr:cNvPr id="14" name="Téglalap 13"/>
        <cdr:cNvSpPr/>
      </cdr:nvSpPr>
      <cdr:spPr>
        <a:xfrm xmlns:a="http://schemas.openxmlformats.org/drawingml/2006/main">
          <a:off x="428432" y="123838"/>
          <a:ext cx="3029152" cy="94299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>
            <a:spcAft>
              <a:spcPts val="0"/>
            </a:spcAft>
          </a:pP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Distrust</a:t>
          </a:r>
          <a:r>
            <a:rPr lang="hu-HU" sz="1400" dirty="0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in</a:t>
          </a:r>
          <a:r>
            <a:rPr lang="hu-HU" sz="1400" dirty="0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future</a:t>
          </a:r>
          <a:endParaRPr lang="hu-HU" sz="1400" dirty="0">
            <a:solidFill>
              <a:srgbClr val="3157A7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>
            <a:spcAft>
              <a:spcPts val="0"/>
            </a:spcAft>
          </a:pP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Mental</a:t>
          </a:r>
          <a:r>
            <a:rPr lang="hu-HU" sz="1400" dirty="0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 / </a:t>
          </a: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emotinal</a:t>
          </a:r>
          <a:r>
            <a:rPr lang="hu-HU" sz="1400" dirty="0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state</a:t>
          </a:r>
          <a:r>
            <a:rPr lang="hu-HU" sz="1400" dirty="0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pessimism</a:t>
          </a:r>
          <a:endParaRPr lang="hu-HU" sz="1400" dirty="0">
            <a:solidFill>
              <a:srgbClr val="3157A7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>
            <a:spcAft>
              <a:spcPts val="0"/>
            </a:spcAft>
          </a:pP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Dissatisfied</a:t>
          </a:r>
          <a:endParaRPr lang="hu-HU" sz="1400" dirty="0">
            <a:solidFill>
              <a:srgbClr val="3157A7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>
            <a:spcAft>
              <a:spcPts val="0"/>
            </a:spcAft>
          </a:pP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Distrust</a:t>
          </a:r>
          <a:r>
            <a:rPr lang="hu-HU" sz="1400" dirty="0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in</a:t>
          </a:r>
          <a:r>
            <a:rPr lang="hu-HU" sz="1400" dirty="0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institutions</a:t>
          </a:r>
          <a:endParaRPr lang="hu-HU" sz="1400" dirty="0">
            <a:solidFill>
              <a:srgbClr val="3157A7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0.01145</cdr:x>
      <cdr:y>0.24272</cdr:y>
    </cdr:from>
    <cdr:to>
      <cdr:x>0.48671</cdr:x>
      <cdr:y>0.28372</cdr:y>
    </cdr:to>
    <cdr:sp macro="" textlink="">
      <cdr:nvSpPr>
        <cdr:cNvPr id="18" name="Téglalap 17"/>
        <cdr:cNvSpPr/>
      </cdr:nvSpPr>
      <cdr:spPr>
        <a:xfrm xmlns:a="http://schemas.openxmlformats.org/drawingml/2006/main">
          <a:off x="82443" y="1433411"/>
          <a:ext cx="3421857" cy="242126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u-HU" sz="1400" dirty="0" err="1">
              <a:solidFill>
                <a:srgbClr val="2F917E"/>
              </a:solidFill>
              <a:latin typeface="Arial" panose="020B0604020202020204" pitchFamily="34" charset="0"/>
              <a:cs typeface="Arial" panose="020B0604020202020204" pitchFamily="34" charset="0"/>
            </a:rPr>
            <a:t>Migration</a:t>
          </a:r>
          <a:r>
            <a:rPr lang="hu-HU" sz="1400" dirty="0">
              <a:solidFill>
                <a:srgbClr val="2F917E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400" dirty="0" err="1">
              <a:solidFill>
                <a:srgbClr val="2F917E"/>
              </a:solidFill>
              <a:latin typeface="Arial" panose="020B0604020202020204" pitchFamily="34" charset="0"/>
              <a:cs typeface="Arial" panose="020B0604020202020204" pitchFamily="34" charset="0"/>
            </a:rPr>
            <a:t>aspiration</a:t>
          </a:r>
          <a:r>
            <a:rPr lang="hu-HU" sz="1400" dirty="0">
              <a:solidFill>
                <a:srgbClr val="2F917E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  <a:r>
            <a:rPr lang="hu-HU" sz="1400" dirty="0" err="1">
              <a:solidFill>
                <a:srgbClr val="2F917E"/>
              </a:solidFill>
              <a:latin typeface="Arial" panose="020B0604020202020204" pitchFamily="34" charset="0"/>
              <a:cs typeface="Arial" panose="020B0604020202020204" pitchFamily="34" charset="0"/>
            </a:rPr>
            <a:t>even</a:t>
          </a:r>
          <a:r>
            <a:rPr lang="hu-HU" sz="1400" dirty="0">
              <a:solidFill>
                <a:srgbClr val="2F917E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400" dirty="0" err="1">
              <a:solidFill>
                <a:srgbClr val="2F917E"/>
              </a:solidFill>
              <a:latin typeface="Arial" panose="020B0604020202020204" pitchFamily="34" charset="0"/>
              <a:cs typeface="Arial" panose="020B0604020202020204" pitchFamily="34" charset="0"/>
            </a:rPr>
            <a:t>forever</a:t>
          </a:r>
          <a:endParaRPr lang="hu-HU" sz="1400" dirty="0">
            <a:solidFill>
              <a:srgbClr val="2F917E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0.05424</cdr:x>
      <cdr:y>0.17269</cdr:y>
    </cdr:from>
    <cdr:to>
      <cdr:x>0.48754</cdr:x>
      <cdr:y>0.25806</cdr:y>
    </cdr:to>
    <cdr:sp macro="" textlink="">
      <cdr:nvSpPr>
        <cdr:cNvPr id="20" name="Téglalap 19"/>
        <cdr:cNvSpPr/>
      </cdr:nvSpPr>
      <cdr:spPr>
        <a:xfrm xmlns:a="http://schemas.openxmlformats.org/drawingml/2006/main">
          <a:off x="390528" y="1019821"/>
          <a:ext cx="3119760" cy="504153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Average</a:t>
          </a:r>
          <a:r>
            <a:rPr lang="hu-HU" sz="1400" dirty="0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consumption</a:t>
          </a:r>
          <a:endParaRPr lang="hu-HU" sz="1400" dirty="0">
            <a:solidFill>
              <a:srgbClr val="3157A7"/>
            </a:solidFill>
            <a:latin typeface="Arial" panose="020B0604020202020204" pitchFamily="34" charset="0"/>
            <a:cs typeface="Arial" panose="020B0604020202020204" pitchFamily="34" charset="0"/>
          </a:endParaRPr>
        </a:p>
        <a:p xmlns:a="http://schemas.openxmlformats.org/drawingml/2006/main">
          <a:pPr algn="r"/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High</a:t>
          </a:r>
          <a:r>
            <a:rPr lang="hu-HU" sz="1400" dirty="0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400" dirty="0" err="1">
              <a:solidFill>
                <a:srgbClr val="3157A7"/>
              </a:solidFill>
              <a:latin typeface="Arial" panose="020B0604020202020204" pitchFamily="34" charset="0"/>
              <a:cs typeface="Arial" panose="020B0604020202020204" pitchFamily="34" charset="0"/>
            </a:rPr>
            <a:t>consumption</a:t>
          </a:r>
          <a:endParaRPr lang="hu-HU" sz="1400" dirty="0">
            <a:solidFill>
              <a:srgbClr val="3157A7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0.69521</cdr:x>
      <cdr:y>0.16894</cdr:y>
    </cdr:from>
    <cdr:to>
      <cdr:x>0.88993</cdr:x>
      <cdr:y>0.27301</cdr:y>
    </cdr:to>
    <cdr:sp macro="" textlink="">
      <cdr:nvSpPr>
        <cdr:cNvPr id="23" name="Szövegdoboz 2"/>
        <cdr:cNvSpPr txBox="1"/>
      </cdr:nvSpPr>
      <cdr:spPr>
        <a:xfrm xmlns:a="http://schemas.openxmlformats.org/drawingml/2006/main">
          <a:off x="5002985" y="997956"/>
          <a:ext cx="1401269" cy="61474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hu-HU" sz="1000" dirty="0" err="1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Ref</a:t>
          </a:r>
          <a:r>
            <a:rPr lang="hu-HU" sz="1000" dirty="0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: </a:t>
          </a:r>
        </a:p>
        <a:p xmlns:a="http://schemas.openxmlformats.org/drawingml/2006/main">
          <a:pPr algn="ctr"/>
          <a:r>
            <a:rPr lang="hu-HU" sz="1000" dirty="0" err="1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Low</a:t>
          </a:r>
          <a:r>
            <a:rPr lang="hu-HU" sz="1000" dirty="0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000" dirty="0" err="1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rPr>
            <a:t>consumption</a:t>
          </a:r>
          <a:endParaRPr lang="hu-HU" sz="1000" dirty="0">
            <a:solidFill>
              <a:srgbClr val="C9310D"/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0.54552</cdr:x>
      <cdr:y>0.54936</cdr:y>
    </cdr:from>
    <cdr:to>
      <cdr:x>0.6487</cdr:x>
      <cdr:y>0.58462</cdr:y>
    </cdr:to>
    <cdr:sp macro="" textlink="">
      <cdr:nvSpPr>
        <cdr:cNvPr id="24" name="Téglalap 23"/>
        <cdr:cNvSpPr/>
      </cdr:nvSpPr>
      <cdr:spPr>
        <a:xfrm xmlns:a="http://schemas.openxmlformats.org/drawingml/2006/main">
          <a:off x="3925711" y="3245108"/>
          <a:ext cx="742517" cy="20828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hu-HU" sz="1000" dirty="0" err="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Not</a:t>
          </a:r>
          <a:r>
            <a:rPr lang="hu-HU" sz="1000" baseline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000" baseline="0" dirty="0" err="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Sig</a:t>
          </a:r>
          <a:endParaRPr lang="hu-HU" sz="10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0.53983</cdr:x>
      <cdr:y>0.2021</cdr:y>
    </cdr:from>
    <cdr:to>
      <cdr:x>0.62317</cdr:x>
      <cdr:y>0.23198</cdr:y>
    </cdr:to>
    <cdr:sp macro="" textlink="">
      <cdr:nvSpPr>
        <cdr:cNvPr id="25" name="Téglalap 24"/>
        <cdr:cNvSpPr/>
      </cdr:nvSpPr>
      <cdr:spPr>
        <a:xfrm xmlns:a="http://schemas.openxmlformats.org/drawingml/2006/main">
          <a:off x="3884767" y="1193825"/>
          <a:ext cx="599742" cy="176502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hu-HU" sz="1000" dirty="0" err="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Not</a:t>
          </a:r>
          <a:r>
            <a:rPr lang="hu-HU" sz="1000" baseline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000" baseline="0" dirty="0" err="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Sig</a:t>
          </a:r>
          <a:endParaRPr lang="hu-HU" sz="10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0.53546</cdr:x>
      <cdr:y>0.13327</cdr:y>
    </cdr:from>
    <cdr:to>
      <cdr:x>0.62172</cdr:x>
      <cdr:y>0.15947</cdr:y>
    </cdr:to>
    <cdr:sp macro="" textlink="">
      <cdr:nvSpPr>
        <cdr:cNvPr id="26" name="Téglalap 25"/>
        <cdr:cNvSpPr/>
      </cdr:nvSpPr>
      <cdr:spPr>
        <a:xfrm xmlns:a="http://schemas.openxmlformats.org/drawingml/2006/main">
          <a:off x="3853346" y="787247"/>
          <a:ext cx="620755" cy="154764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hu-HU" sz="1000" dirty="0" err="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Not</a:t>
          </a:r>
          <a:r>
            <a:rPr lang="hu-HU" sz="1000" baseline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000" baseline="0" dirty="0" err="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Sig</a:t>
          </a:r>
          <a:endParaRPr lang="hu-HU" sz="10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0.53546</cdr:x>
      <cdr:y>0.09379</cdr:y>
    </cdr:from>
    <cdr:to>
      <cdr:x>0.62144</cdr:x>
      <cdr:y>0.12465</cdr:y>
    </cdr:to>
    <cdr:sp macro="" textlink="">
      <cdr:nvSpPr>
        <cdr:cNvPr id="64" name="Téglalap 63"/>
        <cdr:cNvSpPr/>
      </cdr:nvSpPr>
      <cdr:spPr>
        <a:xfrm xmlns:a="http://schemas.openxmlformats.org/drawingml/2006/main">
          <a:off x="3853346" y="553998"/>
          <a:ext cx="618740" cy="18229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l"/>
          <a:r>
            <a:rPr lang="hu-HU" sz="1000" dirty="0" err="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Not</a:t>
          </a:r>
          <a:r>
            <a:rPr lang="hu-HU" sz="1000" baseline="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 </a:t>
          </a:r>
          <a:r>
            <a:rPr lang="hu-HU" sz="1000" baseline="0" dirty="0" err="1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Sig</a:t>
          </a:r>
          <a:endParaRPr lang="hu-HU" sz="1000" dirty="0">
            <a:solidFill>
              <a:schemeClr val="bg1">
                <a:lumMod val="50000"/>
              </a:schemeClr>
            </a:solidFill>
            <a:latin typeface="Arial" panose="020B0604020202020204" pitchFamily="34" charset="0"/>
            <a:cs typeface="Arial" panose="020B0604020202020204" pitchFamily="34" charset="0"/>
          </a:endParaRPr>
        </a:p>
      </cdr:txBody>
    </cdr:sp>
  </cdr:relSizeAnchor>
  <cdr:relSizeAnchor xmlns:cdr="http://schemas.openxmlformats.org/drawingml/2006/chartDrawing">
    <cdr:from>
      <cdr:x>0.14439</cdr:x>
      <cdr:y>0.17903</cdr:y>
    </cdr:from>
    <cdr:to>
      <cdr:x>0.86044</cdr:x>
      <cdr:y>0.25161</cdr:y>
    </cdr:to>
    <cdr:sp macro="" textlink="">
      <cdr:nvSpPr>
        <cdr:cNvPr id="22" name="Téglalap 21"/>
        <cdr:cNvSpPr/>
      </cdr:nvSpPr>
      <cdr:spPr>
        <a:xfrm xmlns:a="http://schemas.openxmlformats.org/drawingml/2006/main">
          <a:off x="1039078" y="1057535"/>
          <a:ext cx="5152906" cy="4287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chemeClr val="accent4"/>
          </a:solidFill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0.00622</cdr:x>
      <cdr:y>0.44355</cdr:y>
    </cdr:from>
    <cdr:to>
      <cdr:x>1</cdr:x>
      <cdr:y>0.55645</cdr:y>
    </cdr:to>
    <cdr:sp macro="" textlink="">
      <cdr:nvSpPr>
        <cdr:cNvPr id="8" name="Téglalap 7"/>
        <cdr:cNvSpPr/>
      </cdr:nvSpPr>
      <cdr:spPr>
        <a:xfrm xmlns:a="http://schemas.openxmlformats.org/drawingml/2006/main">
          <a:off x="44761" y="2620060"/>
          <a:ext cx="7151567" cy="66690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chemeClr val="accent4"/>
          </a:solidFill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0.2712</cdr:x>
      <cdr:y>0.63387</cdr:y>
    </cdr:from>
    <cdr:to>
      <cdr:x>0.92432</cdr:x>
      <cdr:y>0.74839</cdr:y>
    </cdr:to>
    <cdr:sp macro="" textlink="">
      <cdr:nvSpPr>
        <cdr:cNvPr id="12" name="Téglalap 11"/>
        <cdr:cNvSpPr/>
      </cdr:nvSpPr>
      <cdr:spPr>
        <a:xfrm xmlns:a="http://schemas.openxmlformats.org/drawingml/2006/main">
          <a:off x="1951644" y="3744285"/>
          <a:ext cx="4700054" cy="67647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chemeClr val="accent4"/>
          </a:solidFill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0.02514</cdr:x>
      <cdr:y>0.74839</cdr:y>
    </cdr:from>
    <cdr:to>
      <cdr:x>1</cdr:x>
      <cdr:y>0.86613</cdr:y>
    </cdr:to>
    <cdr:sp macro="" textlink="">
      <cdr:nvSpPr>
        <cdr:cNvPr id="10" name="Téglalap 9"/>
        <cdr:cNvSpPr/>
      </cdr:nvSpPr>
      <cdr:spPr>
        <a:xfrm xmlns:a="http://schemas.openxmlformats.org/drawingml/2006/main">
          <a:off x="180916" y="4420758"/>
          <a:ext cx="7015412" cy="69549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 w="19050">
          <a:solidFill>
            <a:schemeClr val="accent4"/>
          </a:solidFill>
          <a:prstDash val="dash"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hu-HU"/>
        </a:p>
      </cdr:txBody>
    </cdr:sp>
  </cdr:relSizeAnchor>
  <cdr:relSizeAnchor xmlns:cdr="http://schemas.openxmlformats.org/drawingml/2006/chartDrawing">
    <cdr:from>
      <cdr:x>0.91373</cdr:x>
      <cdr:y>0.78783</cdr:y>
    </cdr:from>
    <cdr:to>
      <cdr:x>1</cdr:x>
      <cdr:y>0.81403</cdr:y>
    </cdr:to>
    <cdr:sp macro="" textlink="">
      <cdr:nvSpPr>
        <cdr:cNvPr id="65" name="Téglalap 64"/>
        <cdr:cNvSpPr/>
      </cdr:nvSpPr>
      <cdr:spPr>
        <a:xfrm xmlns:a="http://schemas.openxmlformats.org/drawingml/2006/main">
          <a:off x="6575501" y="4653749"/>
          <a:ext cx="620827" cy="154764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r"/>
          <a:r>
            <a:rPr lang="hu-HU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rPr>
            <a:t>6.489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BE69B2-848D-4652-9E80-10588138E3B5}" type="datetimeFigureOut">
              <a:rPr lang="hu-HU" smtClean="0"/>
              <a:t>2019. 03. 14.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D1E7C5-275D-4CFD-B999-801F01AC526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24077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E31CA-E8B0-4674-B0EE-198DC710A8FA}" type="datetimeFigureOut">
              <a:rPr lang="hu-HU" smtClean="0"/>
              <a:t>2019. 03. 14.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E0BFA4-00D2-48DF-9696-33D2F6742D5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16989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E0BFA4-00D2-48DF-9696-33D2F6742D58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6652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212EF4-3C67-4A44-B776-E3B0EAE400F2}" type="datetime1">
              <a:rPr lang="hu-HU" smtClean="0"/>
              <a:t>2019. 03. 14.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151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25B75-A4E4-49B5-8D88-0B32B5B23B28}" type="datetime1">
              <a:rPr lang="hu-HU" smtClean="0"/>
              <a:t>2019. 03. 14.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3918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28890-4830-4AAC-9779-52F9A03917DA}" type="datetime1">
              <a:rPr lang="hu-HU" smtClean="0"/>
              <a:t>2019. 03. 14.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58902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724B01-37D9-487D-992A-9F1E6573304E}" type="datetime1">
              <a:rPr lang="hu-HU" smtClean="0"/>
              <a:t>2019. 03. 14.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41667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C72D8D-B3C0-49FA-91B8-97B98E1DA79F}" type="datetime1">
              <a:rPr lang="hu-HU" smtClean="0"/>
              <a:t>2019. 03. 14.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51412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F6EBB3-63C9-41DC-88C5-CCAAD0621F66}" type="datetime1">
              <a:rPr lang="hu-HU" smtClean="0"/>
              <a:t>2019. 03. 14.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7396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2FB369-5EEC-4926-ACCD-B1D9BFF89D01}" type="datetime1">
              <a:rPr lang="hu-HU" smtClean="0"/>
              <a:t>2019. 03. 14.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430223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5B96B3-106F-4F54-87CA-E6DD2D3D60CD}" type="datetime1">
              <a:rPr lang="hu-HU" smtClean="0"/>
              <a:t>2019. 03. 14.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91253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18E0D-C935-48B8-8F24-4EF377896796}" type="datetime1">
              <a:rPr lang="hu-HU" smtClean="0"/>
              <a:t>2019. 03. 14.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79528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18D791-B04B-4F68-B09A-41A2B7D37E06}" type="datetime1">
              <a:rPr lang="hu-HU" smtClean="0"/>
              <a:t>2019. 03. 14.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24489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8FA7CC-00C7-478E-9186-2EACB97136E9}" type="datetime1">
              <a:rPr lang="hu-HU" smtClean="0"/>
              <a:t>2019. 03. 14.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550947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D1B67F-EF5F-4105-86D3-4679951838A5}" type="datetime1">
              <a:rPr lang="hu-HU" smtClean="0"/>
              <a:t>2019. 03. 14.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DEC6E1-F1C1-444D-8DA3-0621314F7DF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82849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emf"/><Relationship Id="rId5" Type="http://schemas.openxmlformats.org/officeDocument/2006/relationships/package" Target="../embeddings/Microsoft_Excel_Worksheet.xlsx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chart" Target="../charts/char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zövegdoboz 8"/>
          <p:cNvSpPr txBox="1"/>
          <p:nvPr/>
        </p:nvSpPr>
        <p:spPr>
          <a:xfrm>
            <a:off x="1606378" y="2331883"/>
            <a:ext cx="10478530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600" b="1" dirty="0">
                <a:solidFill>
                  <a:srgbClr val="002060"/>
                </a:solidFill>
                <a:latin typeface="Myriad "/>
              </a:rPr>
              <a:t>Creating a synthetic database for research in migration and subjective well-being</a:t>
            </a:r>
            <a:endParaRPr lang="hu-HU" sz="2600" b="1" dirty="0">
              <a:solidFill>
                <a:srgbClr val="002060"/>
              </a:solidFill>
              <a:latin typeface="Myriad "/>
            </a:endParaRPr>
          </a:p>
          <a:p>
            <a:pPr algn="ctr"/>
            <a:endParaRPr lang="hu-HU" sz="2600" b="1" dirty="0">
              <a:solidFill>
                <a:srgbClr val="002060"/>
              </a:solidFill>
              <a:latin typeface="Myriad "/>
            </a:endParaRPr>
          </a:p>
          <a:p>
            <a:pPr algn="ctr"/>
            <a:r>
              <a:rPr lang="en-US" sz="2000" b="1" dirty="0">
                <a:solidFill>
                  <a:srgbClr val="002060"/>
                </a:solidFill>
                <a:latin typeface="Myriad "/>
              </a:rPr>
              <a:t>Statistical Matching techniques for combining </a:t>
            </a:r>
            <a:r>
              <a:rPr lang="hu-HU" sz="2000" b="1" dirty="0">
                <a:solidFill>
                  <a:srgbClr val="002060"/>
                </a:solidFill>
                <a:latin typeface="Myriad "/>
              </a:rPr>
              <a:t>the </a:t>
            </a:r>
            <a:r>
              <a:rPr lang="en-US" sz="2000" b="1" dirty="0">
                <a:solidFill>
                  <a:srgbClr val="002060"/>
                </a:solidFill>
                <a:latin typeface="Myriad "/>
              </a:rPr>
              <a:t>complementary questionnaires of the Hungarian </a:t>
            </a:r>
            <a:r>
              <a:rPr lang="en-US" sz="2000" b="1" dirty="0" err="1">
                <a:solidFill>
                  <a:srgbClr val="002060"/>
                </a:solidFill>
                <a:latin typeface="Myriad "/>
              </a:rPr>
              <a:t>Microcensus</a:t>
            </a:r>
            <a:r>
              <a:rPr lang="en-US" sz="2000" b="1" dirty="0">
                <a:solidFill>
                  <a:srgbClr val="002060"/>
                </a:solidFill>
                <a:latin typeface="Myriad "/>
              </a:rPr>
              <a:t> 2016</a:t>
            </a:r>
            <a:endParaRPr lang="hu-HU" sz="2000" b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6137189" y="5295036"/>
            <a:ext cx="594771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002060"/>
                </a:solidFill>
                <a:latin typeface="Myriad "/>
              </a:rPr>
              <a:t>Gergely </a:t>
            </a:r>
            <a:r>
              <a:rPr lang="hu-HU" sz="1400" b="1" dirty="0">
                <a:solidFill>
                  <a:srgbClr val="002060"/>
                </a:solidFill>
                <a:latin typeface="Myriad "/>
              </a:rPr>
              <a:t>Márk </a:t>
            </a:r>
            <a:r>
              <a:rPr lang="en-US" sz="1400" b="1" dirty="0">
                <a:solidFill>
                  <a:srgbClr val="002060"/>
                </a:solidFill>
                <a:latin typeface="Myriad "/>
              </a:rPr>
              <a:t>Bagó (HCSO Methodology Department)</a:t>
            </a:r>
            <a:endParaRPr lang="hu-HU" sz="1400" b="1" dirty="0">
              <a:solidFill>
                <a:srgbClr val="002060"/>
              </a:solidFill>
              <a:latin typeface="Myriad "/>
            </a:endParaRPr>
          </a:p>
          <a:p>
            <a:pPr algn="ctr"/>
            <a:r>
              <a:rPr lang="en-US" sz="1400" b="1" dirty="0">
                <a:solidFill>
                  <a:srgbClr val="002060"/>
                </a:solidFill>
                <a:latin typeface="Myriad "/>
              </a:rPr>
              <a:t>Zoltán Csányi (HCSO Population and Census Department)</a:t>
            </a:r>
          </a:p>
          <a:p>
            <a:pPr algn="ctr"/>
            <a:r>
              <a:rPr lang="en-US" sz="1400" b="1" dirty="0">
                <a:solidFill>
                  <a:srgbClr val="002060"/>
                </a:solidFill>
                <a:latin typeface="Myriad "/>
              </a:rPr>
              <a:t>Anna Sára Ligeti (HCSO Population and Census Department)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12154" y="658592"/>
            <a:ext cx="3916236" cy="1236706"/>
          </a:xfrm>
          <a:prstGeom prst="rect">
            <a:avLst/>
          </a:prstGeom>
        </p:spPr>
      </p:pic>
      <p:sp>
        <p:nvSpPr>
          <p:cNvPr id="8" name="Téglalap 7"/>
          <p:cNvSpPr/>
          <p:nvPr/>
        </p:nvSpPr>
        <p:spPr>
          <a:xfrm>
            <a:off x="1741676" y="5418146"/>
            <a:ext cx="3713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000" b="1" dirty="0">
                <a:solidFill>
                  <a:srgbClr val="002060"/>
                </a:solidFill>
                <a:latin typeface="Myriad "/>
              </a:rPr>
              <a:t>CPS09 Measuring Well-being</a:t>
            </a:r>
          </a:p>
          <a:p>
            <a:pPr algn="ctr"/>
            <a:r>
              <a:rPr lang="en-US" sz="2000" b="1" dirty="0">
                <a:solidFill>
                  <a:srgbClr val="002060"/>
                </a:solidFill>
                <a:latin typeface="Myriad "/>
              </a:rPr>
              <a:t>14 March 2019 </a:t>
            </a:r>
          </a:p>
        </p:txBody>
      </p:sp>
    </p:spTree>
    <p:extLst>
      <p:ext uri="{BB962C8B-B14F-4D97-AF65-F5344CB8AC3E}">
        <p14:creationId xmlns:p14="http://schemas.microsoft.com/office/powerpoint/2010/main" val="30577138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0" y="1"/>
            <a:ext cx="1219199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000" b="1" dirty="0" err="1">
                <a:solidFill>
                  <a:srgbClr val="002060"/>
                </a:solidFill>
                <a:latin typeface="Myriad "/>
              </a:rPr>
              <a:t>Results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 – Random </a:t>
            </a:r>
            <a:r>
              <a:rPr lang="hu-HU" sz="3000" b="1" dirty="0" err="1">
                <a:solidFill>
                  <a:srgbClr val="002060"/>
                </a:solidFill>
                <a:latin typeface="Myriad "/>
              </a:rPr>
              <a:t>Distance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 Hot </a:t>
            </a:r>
            <a:r>
              <a:rPr lang="hu-HU" sz="3000" b="1" dirty="0" err="1">
                <a:solidFill>
                  <a:srgbClr val="002060"/>
                </a:solidFill>
                <a:latin typeface="Myriad "/>
              </a:rPr>
              <a:t>Deck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000" b="1" dirty="0" err="1">
                <a:solidFill>
                  <a:srgbClr val="002060"/>
                </a:solidFill>
                <a:latin typeface="Myriad "/>
              </a:rPr>
              <a:t>Method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 (</a:t>
            </a:r>
            <a:r>
              <a:rPr lang="hu-HU" sz="3000" b="1" dirty="0" err="1">
                <a:solidFill>
                  <a:srgbClr val="002060"/>
                </a:solidFill>
                <a:latin typeface="Myriad "/>
              </a:rPr>
              <a:t>Euclidean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)    </a:t>
            </a:r>
            <a:endParaRPr lang="en-US" sz="3000" b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7545989" y="663855"/>
            <a:ext cx="439887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err="1">
                <a:solidFill>
                  <a:srgbClr val="002060"/>
                </a:solidFill>
                <a:latin typeface="Myriad "/>
              </a:rPr>
              <a:t>Dependent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variable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: </a:t>
            </a:r>
            <a:r>
              <a:rPr lang="hu-HU" sz="2400" dirty="0" err="1">
                <a:solidFill>
                  <a:srgbClr val="2F917E"/>
                </a:solidFill>
                <a:latin typeface="Myriad "/>
              </a:rPr>
              <a:t>Plans</a:t>
            </a:r>
            <a:r>
              <a:rPr lang="hu-HU" sz="2400" dirty="0">
                <a:solidFill>
                  <a:srgbClr val="2F917E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2F917E"/>
                </a:solidFill>
                <a:latin typeface="Myriad "/>
              </a:rPr>
              <a:t>to</a:t>
            </a:r>
            <a:r>
              <a:rPr lang="hu-HU" sz="2400" dirty="0">
                <a:solidFill>
                  <a:srgbClr val="2F917E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2F917E"/>
                </a:solidFill>
                <a:latin typeface="Myriad "/>
              </a:rPr>
              <a:t>move</a:t>
            </a:r>
            <a:r>
              <a:rPr lang="hu-HU" sz="2400" dirty="0">
                <a:solidFill>
                  <a:srgbClr val="2F917E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2F917E"/>
                </a:solidFill>
                <a:latin typeface="Myriad "/>
              </a:rPr>
              <a:t>abroad</a:t>
            </a:r>
            <a:r>
              <a:rPr lang="hu-HU" sz="2400" dirty="0">
                <a:solidFill>
                  <a:srgbClr val="2F917E"/>
                </a:solidFill>
                <a:latin typeface="Myriad "/>
              </a:rPr>
              <a:t> (0) / Has </a:t>
            </a:r>
            <a:r>
              <a:rPr lang="hu-HU" sz="2400" dirty="0" err="1">
                <a:solidFill>
                  <a:srgbClr val="2F917E"/>
                </a:solidFill>
                <a:latin typeface="Myriad "/>
              </a:rPr>
              <a:t>already</a:t>
            </a:r>
            <a:r>
              <a:rPr lang="hu-HU" sz="2400" dirty="0">
                <a:solidFill>
                  <a:srgbClr val="2F917E"/>
                </a:solidFill>
                <a:latin typeface="Myriad "/>
              </a:rPr>
              <a:t> made </a:t>
            </a:r>
            <a:r>
              <a:rPr lang="hu-HU" sz="2400" dirty="0" err="1">
                <a:solidFill>
                  <a:srgbClr val="2F917E"/>
                </a:solidFill>
                <a:latin typeface="Myriad "/>
              </a:rPr>
              <a:t>the</a:t>
            </a:r>
            <a:r>
              <a:rPr lang="hu-HU" sz="2400" dirty="0">
                <a:solidFill>
                  <a:srgbClr val="2F917E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2F917E"/>
                </a:solidFill>
                <a:latin typeface="Myriad "/>
              </a:rPr>
              <a:t>decision</a:t>
            </a:r>
            <a:r>
              <a:rPr lang="hu-HU" sz="2400" dirty="0">
                <a:solidFill>
                  <a:srgbClr val="2F917E"/>
                </a:solidFill>
                <a:latin typeface="Myriad "/>
              </a:rPr>
              <a:t> (1)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err="1">
                <a:solidFill>
                  <a:srgbClr val="002060"/>
                </a:solidFill>
                <a:latin typeface="Myriad "/>
              </a:rPr>
              <a:t>Strongest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effect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: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previous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migration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experience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(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own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/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household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members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err="1">
                <a:solidFill>
                  <a:srgbClr val="002060"/>
                </a:solidFill>
                <a:latin typeface="Myriad "/>
              </a:rPr>
              <a:t>Subjective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well-being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variables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have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significant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but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weaker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effects</a:t>
            </a:r>
            <a:endParaRPr lang="hu-HU" sz="2400" dirty="0">
              <a:solidFill>
                <a:srgbClr val="002060"/>
              </a:solidFill>
              <a:latin typeface="Myriad 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120714"/>
            <a:ext cx="2360456" cy="737285"/>
          </a:xfrm>
          <a:prstGeom prst="rect">
            <a:avLst/>
          </a:prstGeom>
        </p:spPr>
      </p:pic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3758526"/>
              </p:ext>
            </p:extLst>
          </p:nvPr>
        </p:nvGraphicFramePr>
        <p:xfrm>
          <a:off x="82314" y="384606"/>
          <a:ext cx="7200000" cy="59055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5" name="Csoportba foglalás 4"/>
          <p:cNvGrpSpPr/>
          <p:nvPr/>
        </p:nvGrpSpPr>
        <p:grpSpPr>
          <a:xfrm>
            <a:off x="8738004" y="4891150"/>
            <a:ext cx="2475276" cy="1114427"/>
            <a:chOff x="7270151" y="4879118"/>
            <a:chExt cx="2475276" cy="1114427"/>
          </a:xfrm>
        </p:grpSpPr>
        <p:sp>
          <p:nvSpPr>
            <p:cNvPr id="9" name="Szövegdoboz 1"/>
            <p:cNvSpPr txBox="1"/>
            <p:nvPr/>
          </p:nvSpPr>
          <p:spPr>
            <a:xfrm>
              <a:off x="7393654" y="4879118"/>
              <a:ext cx="2351773" cy="1114427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400" b="1" dirty="0">
                  <a:solidFill>
                    <a:srgbClr val="3157A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Donor </a:t>
              </a:r>
            </a:p>
            <a:p>
              <a:endParaRPr lang="hu-HU" sz="14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hu-HU" sz="1400" b="1" dirty="0" err="1">
                  <a:solidFill>
                    <a:srgbClr val="2F917E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Recipient</a:t>
              </a:r>
              <a:endParaRPr lang="hu-HU" sz="1400" b="1" dirty="0">
                <a:solidFill>
                  <a:srgbClr val="2F917E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hu-HU" sz="14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hu-HU" sz="1400" b="1" dirty="0">
                  <a:solidFill>
                    <a:srgbClr val="C931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Basic </a:t>
              </a:r>
              <a:r>
                <a:rPr lang="hu-HU" sz="1400" b="1" dirty="0" err="1">
                  <a:solidFill>
                    <a:srgbClr val="C931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Questionnaire</a:t>
              </a:r>
              <a:endParaRPr lang="hu-HU" sz="1400" b="1" dirty="0">
                <a:solidFill>
                  <a:srgbClr val="C931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Téglalap 1"/>
            <p:cNvSpPr/>
            <p:nvPr/>
          </p:nvSpPr>
          <p:spPr>
            <a:xfrm>
              <a:off x="7274433" y="4975655"/>
              <a:ext cx="144000" cy="144000"/>
            </a:xfrm>
            <a:prstGeom prst="rect">
              <a:avLst/>
            </a:prstGeom>
            <a:solidFill>
              <a:srgbClr val="3157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Téglalap 11"/>
            <p:cNvSpPr/>
            <p:nvPr/>
          </p:nvSpPr>
          <p:spPr>
            <a:xfrm>
              <a:off x="7282314" y="5387886"/>
              <a:ext cx="144000" cy="144000"/>
            </a:xfrm>
            <a:prstGeom prst="rect">
              <a:avLst/>
            </a:prstGeom>
            <a:solidFill>
              <a:srgbClr val="2F91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Téglalap 12"/>
            <p:cNvSpPr/>
            <p:nvPr/>
          </p:nvSpPr>
          <p:spPr>
            <a:xfrm>
              <a:off x="7270151" y="5821919"/>
              <a:ext cx="144000" cy="144000"/>
            </a:xfrm>
            <a:prstGeom prst="rect">
              <a:avLst/>
            </a:prstGeom>
            <a:solidFill>
              <a:srgbClr val="C931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</p:spTree>
    <p:extLst>
      <p:ext uri="{BB962C8B-B14F-4D97-AF65-F5344CB8AC3E}">
        <p14:creationId xmlns:p14="http://schemas.microsoft.com/office/powerpoint/2010/main" val="16647979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0" y="1"/>
            <a:ext cx="1219199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000" b="1" dirty="0" err="1">
                <a:solidFill>
                  <a:srgbClr val="002060"/>
                </a:solidFill>
                <a:latin typeface="Myriad "/>
              </a:rPr>
              <a:t>Results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 – NND (</a:t>
            </a:r>
            <a:r>
              <a:rPr lang="hu-HU" sz="3000" b="1" dirty="0" err="1">
                <a:solidFill>
                  <a:srgbClr val="002060"/>
                </a:solidFill>
                <a:latin typeface="Myriad "/>
              </a:rPr>
              <a:t>Mahalanobis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)    </a:t>
            </a:r>
            <a:endParaRPr lang="en-US" sz="3000" b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11" name="Szövegdoboz 10"/>
          <p:cNvSpPr txBox="1"/>
          <p:nvPr/>
        </p:nvSpPr>
        <p:spPr>
          <a:xfrm>
            <a:off x="7545989" y="663855"/>
            <a:ext cx="43988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err="1">
                <a:solidFill>
                  <a:srgbClr val="002060"/>
                </a:solidFill>
                <a:latin typeface="Myriad "/>
              </a:rPr>
              <a:t>Dependent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variable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: </a:t>
            </a:r>
            <a:r>
              <a:rPr lang="hu-HU" sz="2400" dirty="0" err="1">
                <a:solidFill>
                  <a:srgbClr val="2F917E"/>
                </a:solidFill>
                <a:latin typeface="Myriad "/>
              </a:rPr>
              <a:t>Expected</a:t>
            </a:r>
            <a:r>
              <a:rPr lang="hu-HU" sz="2400" dirty="0">
                <a:solidFill>
                  <a:srgbClr val="2F917E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2F917E"/>
                </a:solidFill>
                <a:latin typeface="Myriad "/>
              </a:rPr>
              <a:t>skills</a:t>
            </a:r>
            <a:r>
              <a:rPr lang="hu-HU" sz="2400" dirty="0">
                <a:solidFill>
                  <a:srgbClr val="2F917E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2F917E"/>
                </a:solidFill>
                <a:latin typeface="Myriad "/>
              </a:rPr>
              <a:t>match</a:t>
            </a:r>
            <a:r>
              <a:rPr lang="hu-HU" sz="2400" dirty="0">
                <a:solidFill>
                  <a:srgbClr val="2F917E"/>
                </a:solidFill>
                <a:latin typeface="Myriad "/>
              </a:rPr>
              <a:t> (0) / </a:t>
            </a:r>
            <a:r>
              <a:rPr lang="hu-HU" sz="2400" dirty="0" err="1">
                <a:solidFill>
                  <a:srgbClr val="2F917E"/>
                </a:solidFill>
                <a:latin typeface="Myriad "/>
              </a:rPr>
              <a:t>skills</a:t>
            </a:r>
            <a:r>
              <a:rPr lang="hu-HU" sz="2400" dirty="0">
                <a:solidFill>
                  <a:srgbClr val="2F917E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2F917E"/>
                </a:solidFill>
                <a:latin typeface="Myriad "/>
              </a:rPr>
              <a:t>mismatch</a:t>
            </a:r>
            <a:r>
              <a:rPr lang="hu-HU" sz="2400" dirty="0">
                <a:solidFill>
                  <a:srgbClr val="2F917E"/>
                </a:solidFill>
                <a:latin typeface="Myriad "/>
              </a:rPr>
              <a:t> (1)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02060"/>
                </a:solidFill>
                <a:latin typeface="Myriad "/>
              </a:rPr>
              <a:t>Strongest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effect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: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educational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attainment</a:t>
            </a:r>
            <a:endParaRPr lang="hu-HU" sz="2400" dirty="0">
              <a:solidFill>
                <a:srgbClr val="002060"/>
              </a:solidFill>
              <a:latin typeface="Myriad 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err="1">
                <a:solidFill>
                  <a:srgbClr val="002060"/>
                </a:solidFill>
                <a:latin typeface="Myriad "/>
              </a:rPr>
              <a:t>Distrust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in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future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and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mental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state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have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significant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but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weaker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effects</a:t>
            </a:r>
            <a:endParaRPr lang="hu-HU" sz="2400" dirty="0">
              <a:solidFill>
                <a:srgbClr val="002060"/>
              </a:solidFill>
              <a:latin typeface="Myriad "/>
            </a:endParaRPr>
          </a:p>
        </p:txBody>
      </p:sp>
      <p:pic>
        <p:nvPicPr>
          <p:cNvPr id="6" name="Kép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120714"/>
            <a:ext cx="2360456" cy="737285"/>
          </a:xfrm>
          <a:prstGeom prst="rect">
            <a:avLst/>
          </a:prstGeom>
        </p:spPr>
      </p:pic>
      <p:grpSp>
        <p:nvGrpSpPr>
          <p:cNvPr id="5" name="Csoportba foglalás 4"/>
          <p:cNvGrpSpPr/>
          <p:nvPr/>
        </p:nvGrpSpPr>
        <p:grpSpPr>
          <a:xfrm>
            <a:off x="8762067" y="4903182"/>
            <a:ext cx="2475276" cy="1114427"/>
            <a:chOff x="7270151" y="4879118"/>
            <a:chExt cx="2475276" cy="1114427"/>
          </a:xfrm>
        </p:grpSpPr>
        <p:sp>
          <p:nvSpPr>
            <p:cNvPr id="9" name="Szövegdoboz 1"/>
            <p:cNvSpPr txBox="1"/>
            <p:nvPr/>
          </p:nvSpPr>
          <p:spPr>
            <a:xfrm>
              <a:off x="7393654" y="4879118"/>
              <a:ext cx="2351773" cy="1114427"/>
            </a:xfrm>
            <a:prstGeom prst="rect">
              <a:avLst/>
            </a:prstGeom>
          </p:spPr>
          <p:txBody>
            <a:bodyPr wrap="none" rtlCol="0"/>
            <a:lstStyle>
              <a:lvl1pPr marL="0" indent="0">
                <a:defRPr sz="1100">
                  <a:latin typeface="+mn-lt"/>
                  <a:ea typeface="+mn-ea"/>
                  <a:cs typeface="+mn-cs"/>
                </a:defRPr>
              </a:lvl1pPr>
              <a:lvl2pPr marL="457200" indent="0">
                <a:defRPr sz="1100">
                  <a:latin typeface="+mn-lt"/>
                  <a:ea typeface="+mn-ea"/>
                  <a:cs typeface="+mn-cs"/>
                </a:defRPr>
              </a:lvl2pPr>
              <a:lvl3pPr marL="914400" indent="0">
                <a:defRPr sz="1100">
                  <a:latin typeface="+mn-lt"/>
                  <a:ea typeface="+mn-ea"/>
                  <a:cs typeface="+mn-cs"/>
                </a:defRPr>
              </a:lvl3pPr>
              <a:lvl4pPr marL="1371600" indent="0">
                <a:defRPr sz="1100">
                  <a:latin typeface="+mn-lt"/>
                  <a:ea typeface="+mn-ea"/>
                  <a:cs typeface="+mn-cs"/>
                </a:defRPr>
              </a:lvl4pPr>
              <a:lvl5pPr marL="1828800" indent="0">
                <a:defRPr sz="1100">
                  <a:latin typeface="+mn-lt"/>
                  <a:ea typeface="+mn-ea"/>
                  <a:cs typeface="+mn-cs"/>
                </a:defRPr>
              </a:lvl5pPr>
              <a:lvl6pPr marL="2286000" indent="0">
                <a:defRPr sz="1100">
                  <a:latin typeface="+mn-lt"/>
                  <a:ea typeface="+mn-ea"/>
                  <a:cs typeface="+mn-cs"/>
                </a:defRPr>
              </a:lvl6pPr>
              <a:lvl7pPr marL="2743200" indent="0">
                <a:defRPr sz="1100">
                  <a:latin typeface="+mn-lt"/>
                  <a:ea typeface="+mn-ea"/>
                  <a:cs typeface="+mn-cs"/>
                </a:defRPr>
              </a:lvl7pPr>
              <a:lvl8pPr marL="3200400" indent="0">
                <a:defRPr sz="1100">
                  <a:latin typeface="+mn-lt"/>
                  <a:ea typeface="+mn-ea"/>
                  <a:cs typeface="+mn-cs"/>
                </a:defRPr>
              </a:lvl8pPr>
              <a:lvl9pPr marL="3657600" indent="0">
                <a:defRPr sz="1100"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hu-HU" sz="1400" b="1" dirty="0">
                  <a:solidFill>
                    <a:srgbClr val="3157A7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Donor</a:t>
              </a:r>
            </a:p>
            <a:p>
              <a:endParaRPr lang="hu-HU" sz="14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hu-HU" sz="1400" b="1" dirty="0" err="1">
                  <a:solidFill>
                    <a:srgbClr val="4E9385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Recipient</a:t>
              </a:r>
              <a:endParaRPr lang="hu-HU" sz="1400" b="1" dirty="0">
                <a:solidFill>
                  <a:srgbClr val="4E9385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endParaRPr lang="hu-HU" sz="1400" b="1" dirty="0">
                <a:solidFill>
                  <a:srgbClr val="3333FF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hu-HU" sz="1400" b="1" dirty="0">
                  <a:solidFill>
                    <a:srgbClr val="C931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Basic </a:t>
              </a:r>
              <a:r>
                <a:rPr lang="hu-HU" sz="1400" b="1" dirty="0" err="1">
                  <a:solidFill>
                    <a:srgbClr val="C9310D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Questionnaire</a:t>
              </a:r>
              <a:endParaRPr lang="hu-HU" sz="1400" b="1" dirty="0">
                <a:solidFill>
                  <a:srgbClr val="C9310D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" name="Téglalap 1"/>
            <p:cNvSpPr/>
            <p:nvPr/>
          </p:nvSpPr>
          <p:spPr>
            <a:xfrm>
              <a:off x="7274433" y="4975655"/>
              <a:ext cx="144000" cy="144000"/>
            </a:xfrm>
            <a:prstGeom prst="rect">
              <a:avLst/>
            </a:prstGeom>
            <a:solidFill>
              <a:srgbClr val="3157A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2" name="Téglalap 11"/>
            <p:cNvSpPr/>
            <p:nvPr/>
          </p:nvSpPr>
          <p:spPr>
            <a:xfrm>
              <a:off x="7282314" y="5387886"/>
              <a:ext cx="144000" cy="144000"/>
            </a:xfrm>
            <a:prstGeom prst="rect">
              <a:avLst/>
            </a:prstGeom>
            <a:solidFill>
              <a:srgbClr val="2F917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  <p:sp>
          <p:nvSpPr>
            <p:cNvPr id="13" name="Téglalap 12"/>
            <p:cNvSpPr/>
            <p:nvPr/>
          </p:nvSpPr>
          <p:spPr>
            <a:xfrm>
              <a:off x="7270151" y="5821919"/>
              <a:ext cx="144000" cy="144000"/>
            </a:xfrm>
            <a:prstGeom prst="rect">
              <a:avLst/>
            </a:prstGeom>
            <a:solidFill>
              <a:srgbClr val="C9310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hu-HU"/>
            </a:p>
          </p:txBody>
        </p:sp>
      </p:grpSp>
      <p:graphicFrame>
        <p:nvGraphicFramePr>
          <p:cNvPr id="15" name="Diagram 14">
            <a:extLst>
              <a:ext uri="{FF2B5EF4-FFF2-40B4-BE49-F238E27FC236}">
                <a16:creationId xmlns:a16="http://schemas.microsoft.com/office/drawing/2014/main" id="{758C1E15-DA21-44DD-8E84-C794B829F5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2431607"/>
              </p:ext>
            </p:extLst>
          </p:nvPr>
        </p:nvGraphicFramePr>
        <p:xfrm>
          <a:off x="85986" y="475488"/>
          <a:ext cx="7196328" cy="59070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Szövegdoboz 2">
            <a:extLst>
              <a:ext uri="{FF2B5EF4-FFF2-40B4-BE49-F238E27FC236}">
                <a16:creationId xmlns:a16="http://schemas.microsoft.com/office/drawing/2014/main" id="{12BBD026-D932-49F0-84EC-BF4F20A563E5}"/>
              </a:ext>
            </a:extLst>
          </p:cNvPr>
          <p:cNvSpPr txBox="1"/>
          <p:nvPr/>
        </p:nvSpPr>
        <p:spPr>
          <a:xfrm>
            <a:off x="7311209" y="4922093"/>
            <a:ext cx="1401269" cy="614803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000" dirty="0" err="1">
                <a:solidFill>
                  <a:srgbClr val="C93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</a:t>
            </a:r>
            <a:r>
              <a:rPr lang="hu-HU" sz="1000" dirty="0">
                <a:solidFill>
                  <a:srgbClr val="C93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hu-HU" sz="1000" dirty="0">
                <a:solidFill>
                  <a:srgbClr val="C93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University, college, etc. </a:t>
            </a:r>
          </a:p>
          <a:p>
            <a:pPr algn="ctr"/>
            <a:r>
              <a:rPr lang="hu-HU" sz="1000" dirty="0" err="1">
                <a:solidFill>
                  <a:srgbClr val="C93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hu-HU" sz="1000" dirty="0">
                <a:solidFill>
                  <a:srgbClr val="C93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000" dirty="0" err="1">
                <a:solidFill>
                  <a:srgbClr val="C93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degree</a:t>
            </a:r>
            <a:endParaRPr lang="hu-HU" sz="1000" dirty="0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Szövegdoboz 2">
            <a:extLst>
              <a:ext uri="{FF2B5EF4-FFF2-40B4-BE49-F238E27FC236}">
                <a16:creationId xmlns:a16="http://schemas.microsoft.com/office/drawing/2014/main" id="{205F2C11-AB41-49B6-BBAF-D90AFC0CF4A4}"/>
              </a:ext>
            </a:extLst>
          </p:cNvPr>
          <p:cNvSpPr txBox="1"/>
          <p:nvPr/>
        </p:nvSpPr>
        <p:spPr>
          <a:xfrm>
            <a:off x="6490240" y="3314133"/>
            <a:ext cx="1401269" cy="614744"/>
          </a:xfrm>
          <a:prstGeom prst="rect">
            <a:avLst/>
          </a:prstGeom>
        </p:spPr>
        <p:txBody>
          <a:bodyPr wrap="non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hu-HU" sz="1000" dirty="0" err="1">
                <a:solidFill>
                  <a:srgbClr val="C93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</a:t>
            </a:r>
            <a:r>
              <a:rPr lang="hu-HU" sz="1000" dirty="0">
                <a:solidFill>
                  <a:srgbClr val="C93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algn="ctr"/>
            <a:r>
              <a:rPr lang="hu-HU" sz="1000" dirty="0" err="1">
                <a:solidFill>
                  <a:srgbClr val="C93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Not</a:t>
            </a:r>
            <a:r>
              <a:rPr lang="hu-HU" sz="1000" dirty="0">
                <a:solidFill>
                  <a:srgbClr val="C93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u-HU" sz="1000" dirty="0" err="1">
                <a:solidFill>
                  <a:srgbClr val="C9310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employed</a:t>
            </a:r>
            <a:endParaRPr lang="hu-HU" sz="1000" dirty="0">
              <a:solidFill>
                <a:srgbClr val="C9310D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7971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0" y="460285"/>
            <a:ext cx="12192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000" b="1" dirty="0" err="1">
                <a:solidFill>
                  <a:srgbClr val="002060"/>
                </a:solidFill>
                <a:latin typeface="Myriad "/>
              </a:rPr>
              <a:t>Instead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 of </a:t>
            </a:r>
            <a:r>
              <a:rPr lang="hu-HU" sz="3000" b="1" dirty="0" err="1">
                <a:solidFill>
                  <a:srgbClr val="002060"/>
                </a:solidFill>
                <a:latin typeface="Myriad "/>
              </a:rPr>
              <a:t>conclusions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 – </a:t>
            </a:r>
            <a:r>
              <a:rPr lang="hu-HU" sz="3000" b="1" dirty="0" err="1">
                <a:solidFill>
                  <a:srgbClr val="002060"/>
                </a:solidFill>
                <a:latin typeface="Myriad "/>
              </a:rPr>
              <a:t>Still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 a </a:t>
            </a:r>
            <a:r>
              <a:rPr lang="hu-HU" sz="3000" b="1" dirty="0" err="1">
                <a:solidFill>
                  <a:srgbClr val="002060"/>
                </a:solidFill>
                <a:latin typeface="Myriad "/>
              </a:rPr>
              <a:t>lot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000" b="1" dirty="0" err="1">
                <a:solidFill>
                  <a:srgbClr val="002060"/>
                </a:solidFill>
                <a:latin typeface="Myriad "/>
              </a:rPr>
              <a:t>to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000" b="1" dirty="0" err="1">
                <a:solidFill>
                  <a:srgbClr val="002060"/>
                </a:solidFill>
                <a:latin typeface="Myriad "/>
              </a:rPr>
              <a:t>do</a:t>
            </a:r>
            <a:endParaRPr lang="en-US" sz="3000" b="1" dirty="0">
              <a:solidFill>
                <a:srgbClr val="002060"/>
              </a:solidFill>
              <a:latin typeface="Myriad "/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120714"/>
            <a:ext cx="2360456" cy="737285"/>
          </a:xfrm>
          <a:prstGeom prst="rect">
            <a:avLst/>
          </a:prstGeom>
        </p:spPr>
      </p:pic>
      <p:sp>
        <p:nvSpPr>
          <p:cNvPr id="2" name="Szövegdoboz 1">
            <a:extLst>
              <a:ext uri="{FF2B5EF4-FFF2-40B4-BE49-F238E27FC236}">
                <a16:creationId xmlns:a16="http://schemas.microsoft.com/office/drawing/2014/main" id="{9690F049-EA7A-485E-B1AB-87AF16A97DAB}"/>
              </a:ext>
            </a:extLst>
          </p:cNvPr>
          <p:cNvSpPr txBox="1"/>
          <p:nvPr/>
        </p:nvSpPr>
        <p:spPr>
          <a:xfrm>
            <a:off x="1078174" y="1842447"/>
            <a:ext cx="1090456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600" dirty="0" err="1">
                <a:solidFill>
                  <a:srgbClr val="002060"/>
                </a:solidFill>
                <a:latin typeface="Myriad "/>
              </a:rPr>
              <a:t>Improve</a:t>
            </a:r>
            <a:r>
              <a:rPr lang="hu-HU" sz="26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600" dirty="0" err="1">
                <a:solidFill>
                  <a:srgbClr val="002060"/>
                </a:solidFill>
                <a:latin typeface="Myriad "/>
              </a:rPr>
              <a:t>quality</a:t>
            </a:r>
            <a:r>
              <a:rPr lang="hu-HU" sz="26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600" dirty="0" err="1">
                <a:solidFill>
                  <a:srgbClr val="002060"/>
                </a:solidFill>
                <a:latin typeface="Myriad "/>
              </a:rPr>
              <a:t>assessment</a:t>
            </a:r>
            <a:endParaRPr lang="hu-HU" sz="2600" dirty="0">
              <a:solidFill>
                <a:srgbClr val="002060"/>
              </a:solidFill>
              <a:latin typeface="Myriad 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srgbClr val="002060"/>
                </a:solidFill>
                <a:latin typeface="Myriad "/>
              </a:rPr>
              <a:t>More </a:t>
            </a:r>
            <a:r>
              <a:rPr lang="hu-HU" sz="2600" dirty="0" err="1">
                <a:solidFill>
                  <a:srgbClr val="002060"/>
                </a:solidFill>
                <a:latin typeface="Myriad "/>
              </a:rPr>
              <a:t>methodological</a:t>
            </a:r>
            <a:r>
              <a:rPr lang="hu-HU" sz="26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600" dirty="0" err="1">
                <a:solidFill>
                  <a:srgbClr val="002060"/>
                </a:solidFill>
                <a:latin typeface="Myriad "/>
              </a:rPr>
              <a:t>variants</a:t>
            </a:r>
            <a:endParaRPr lang="hu-HU" sz="2600" dirty="0">
              <a:solidFill>
                <a:srgbClr val="002060"/>
              </a:solidFill>
              <a:latin typeface="Myriad 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600" dirty="0">
                <a:solidFill>
                  <a:srgbClr val="002060"/>
                </a:solidFill>
                <a:latin typeface="Myriad "/>
              </a:rPr>
              <a:t>More </a:t>
            </a:r>
            <a:r>
              <a:rPr lang="hu-HU" sz="2600" dirty="0" err="1">
                <a:solidFill>
                  <a:srgbClr val="002060"/>
                </a:solidFill>
                <a:latin typeface="Myriad "/>
              </a:rPr>
              <a:t>variables</a:t>
            </a:r>
            <a:r>
              <a:rPr lang="hu-HU" sz="2600" dirty="0">
                <a:solidFill>
                  <a:srgbClr val="002060"/>
                </a:solidFill>
                <a:latin typeface="Myriad "/>
              </a:rPr>
              <a:t>/</a:t>
            </a:r>
            <a:r>
              <a:rPr lang="hu-HU" sz="2600" dirty="0" err="1">
                <a:solidFill>
                  <a:srgbClr val="002060"/>
                </a:solidFill>
                <a:latin typeface="Myriad "/>
              </a:rPr>
              <a:t>complementary</a:t>
            </a:r>
            <a:r>
              <a:rPr lang="hu-HU" sz="26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600" dirty="0" err="1">
                <a:solidFill>
                  <a:srgbClr val="002060"/>
                </a:solidFill>
                <a:latin typeface="Myriad "/>
              </a:rPr>
              <a:t>questionnaires</a:t>
            </a:r>
            <a:endParaRPr lang="hu-HU" sz="2600" dirty="0">
              <a:solidFill>
                <a:srgbClr val="002060"/>
              </a:solidFill>
              <a:latin typeface="Myriad 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600" dirty="0" err="1">
                <a:solidFill>
                  <a:srgbClr val="002060"/>
                </a:solidFill>
                <a:latin typeface="Myriad "/>
              </a:rPr>
              <a:t>Connections</a:t>
            </a:r>
            <a:r>
              <a:rPr lang="hu-HU" sz="26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600" dirty="0" err="1">
                <a:solidFill>
                  <a:srgbClr val="002060"/>
                </a:solidFill>
                <a:latin typeface="Myriad "/>
              </a:rPr>
              <a:t>with</a:t>
            </a:r>
            <a:r>
              <a:rPr lang="hu-HU" sz="26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600" dirty="0" err="1">
                <a:solidFill>
                  <a:srgbClr val="002060"/>
                </a:solidFill>
                <a:latin typeface="Myriad "/>
              </a:rPr>
              <a:t>register-based</a:t>
            </a:r>
            <a:r>
              <a:rPr lang="hu-HU" sz="26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600" dirty="0" err="1">
                <a:solidFill>
                  <a:srgbClr val="002060"/>
                </a:solidFill>
                <a:latin typeface="Myriad "/>
              </a:rPr>
              <a:t>migration</a:t>
            </a:r>
            <a:r>
              <a:rPr lang="hu-HU" sz="26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600" dirty="0" err="1">
                <a:solidFill>
                  <a:srgbClr val="002060"/>
                </a:solidFill>
                <a:latin typeface="Myriad "/>
              </a:rPr>
              <a:t>statistics</a:t>
            </a:r>
            <a:endParaRPr lang="hu-HU" sz="2600" dirty="0">
              <a:solidFill>
                <a:srgbClr val="002060"/>
              </a:solidFill>
              <a:latin typeface="Myriad 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hu-HU" sz="2600" dirty="0" err="1">
                <a:solidFill>
                  <a:srgbClr val="002060"/>
                </a:solidFill>
                <a:latin typeface="Myriad "/>
              </a:rPr>
              <a:t>Analysis</a:t>
            </a:r>
            <a:endParaRPr lang="hu-HU" sz="2600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DF483490-046A-4C2B-A5D9-F81D97314932}"/>
              </a:ext>
            </a:extLst>
          </p:cNvPr>
          <p:cNvSpPr txBox="1"/>
          <p:nvPr/>
        </p:nvSpPr>
        <p:spPr>
          <a:xfrm>
            <a:off x="1180229" y="4517270"/>
            <a:ext cx="2060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i="1" dirty="0" err="1">
                <a:solidFill>
                  <a:srgbClr val="002060"/>
                </a:solidFill>
                <a:latin typeface="Myriad "/>
              </a:rPr>
              <a:t>To</a:t>
            </a:r>
            <a:r>
              <a:rPr lang="hu-HU" i="1" dirty="0">
                <a:solidFill>
                  <a:srgbClr val="002060"/>
                </a:solidFill>
                <a:latin typeface="Myriad "/>
              </a:rPr>
              <a:t> be </a:t>
            </a:r>
            <a:r>
              <a:rPr lang="hu-HU" i="1" dirty="0" err="1">
                <a:solidFill>
                  <a:srgbClr val="002060"/>
                </a:solidFill>
                <a:latin typeface="Myriad "/>
              </a:rPr>
              <a:t>continued</a:t>
            </a:r>
            <a:r>
              <a:rPr lang="hu-HU" i="1" dirty="0">
                <a:solidFill>
                  <a:srgbClr val="002060"/>
                </a:solidFill>
                <a:latin typeface="Myriad "/>
              </a:rPr>
              <a:t>…</a:t>
            </a:r>
          </a:p>
          <a:p>
            <a:endParaRPr lang="hu-HU" dirty="0"/>
          </a:p>
        </p:txBody>
      </p:sp>
      <p:sp>
        <p:nvSpPr>
          <p:cNvPr id="8" name="Szövegdoboz 7">
            <a:extLst>
              <a:ext uri="{FF2B5EF4-FFF2-40B4-BE49-F238E27FC236}">
                <a16:creationId xmlns:a16="http://schemas.microsoft.com/office/drawing/2014/main" id="{C4D2ADE8-5540-486C-8EAF-E747ED36E2E3}"/>
              </a:ext>
            </a:extLst>
          </p:cNvPr>
          <p:cNvSpPr txBox="1"/>
          <p:nvPr/>
        </p:nvSpPr>
        <p:spPr>
          <a:xfrm>
            <a:off x="1078174" y="5313191"/>
            <a:ext cx="1090456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600" i="1" dirty="0">
                <a:solidFill>
                  <a:srgbClr val="002060"/>
                </a:solidFill>
                <a:latin typeface="Myriad "/>
              </a:rPr>
              <a:t>gergely.bago@ksh.hu 	anna.ligeti@ksh.hu </a:t>
            </a:r>
            <a:r>
              <a:rPr lang="hu-HU" i="1" dirty="0"/>
              <a:t>		</a:t>
            </a:r>
            <a:r>
              <a:rPr lang="hu-HU" sz="2600" i="1" dirty="0">
                <a:solidFill>
                  <a:srgbClr val="002060"/>
                </a:solidFill>
                <a:latin typeface="Myriad "/>
              </a:rPr>
              <a:t>zoltan.csanyi@ksh.hu</a:t>
            </a:r>
          </a:p>
        </p:txBody>
      </p:sp>
    </p:spTree>
    <p:extLst>
      <p:ext uri="{BB962C8B-B14F-4D97-AF65-F5344CB8AC3E}">
        <p14:creationId xmlns:p14="http://schemas.microsoft.com/office/powerpoint/2010/main" val="41598354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0" y="-1"/>
            <a:ext cx="12192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000" b="1" dirty="0" err="1">
                <a:solidFill>
                  <a:srgbClr val="002060"/>
                </a:solidFill>
                <a:latin typeface="Myriad "/>
              </a:rPr>
              <a:t>Introduction</a:t>
            </a:r>
            <a:endParaRPr lang="en-US" sz="3000" b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7" name="Szövegdoboz 6"/>
          <p:cNvSpPr txBox="1"/>
          <p:nvPr/>
        </p:nvSpPr>
        <p:spPr>
          <a:xfrm>
            <a:off x="662608" y="1041711"/>
            <a:ext cx="1103906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 err="1">
                <a:solidFill>
                  <a:srgbClr val="002060"/>
                </a:solidFill>
                <a:latin typeface="Myriad "/>
              </a:rPr>
              <a:t>Objectives</a:t>
            </a:r>
            <a:r>
              <a:rPr lang="hu-HU" sz="2800" b="1" dirty="0">
                <a:solidFill>
                  <a:srgbClr val="002060"/>
                </a:solidFill>
                <a:latin typeface="Myriad 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err="1">
                <a:solidFill>
                  <a:srgbClr val="002060"/>
                </a:solidFill>
                <a:latin typeface="Myriad "/>
              </a:rPr>
              <a:t>to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enhance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analytic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potential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of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Microcensus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2016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using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statistical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matching</a:t>
            </a:r>
            <a:endParaRPr lang="hu-HU" sz="2400" dirty="0">
              <a:solidFill>
                <a:srgbClr val="002060"/>
              </a:solidFill>
              <a:latin typeface="Myriad 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err="1">
                <a:solidFill>
                  <a:srgbClr val="002060"/>
                </a:solidFill>
                <a:latin typeface="Myriad "/>
              </a:rPr>
              <a:t>to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create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good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practices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of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statistical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matching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for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future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developments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in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official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migration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statistics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in Hungary </a:t>
            </a:r>
          </a:p>
          <a:p>
            <a:endParaRPr lang="hu-HU" sz="2800" dirty="0">
              <a:solidFill>
                <a:srgbClr val="002060"/>
              </a:solidFill>
              <a:latin typeface="Myriad "/>
            </a:endParaRPr>
          </a:p>
          <a:p>
            <a:r>
              <a:rPr lang="hu-HU" sz="2800" b="1" dirty="0" err="1">
                <a:solidFill>
                  <a:srgbClr val="002060"/>
                </a:solidFill>
                <a:latin typeface="Myriad "/>
              </a:rPr>
              <a:t>Contents</a:t>
            </a:r>
            <a:endParaRPr lang="hu-HU" sz="2800" b="1" dirty="0">
              <a:solidFill>
                <a:srgbClr val="002060"/>
              </a:solidFill>
              <a:latin typeface="Myriad 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dirty="0" err="1">
                <a:solidFill>
                  <a:srgbClr val="002060"/>
                </a:solidFill>
                <a:latin typeface="Myriad "/>
              </a:rPr>
              <a:t>Background</a:t>
            </a:r>
            <a:endParaRPr lang="hu-HU" sz="2400" dirty="0">
              <a:solidFill>
                <a:srgbClr val="002060"/>
              </a:solidFill>
              <a:latin typeface="Myriad 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02060"/>
                </a:solidFill>
                <a:latin typeface="Myriad "/>
              </a:rPr>
              <a:t>Data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dirty="0" err="1">
                <a:solidFill>
                  <a:srgbClr val="002060"/>
                </a:solidFill>
                <a:latin typeface="Myriad "/>
              </a:rPr>
              <a:t>Methods</a:t>
            </a:r>
            <a:endParaRPr lang="hu-HU" sz="2400" dirty="0">
              <a:solidFill>
                <a:srgbClr val="002060"/>
              </a:solidFill>
              <a:latin typeface="Myriad 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dirty="0" err="1">
                <a:solidFill>
                  <a:srgbClr val="002060"/>
                </a:solidFill>
                <a:latin typeface="Myriad "/>
              </a:rPr>
              <a:t>Results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and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evaluation</a:t>
            </a:r>
            <a:endParaRPr lang="hu-HU" sz="2400" dirty="0">
              <a:solidFill>
                <a:srgbClr val="002060"/>
              </a:solidFill>
              <a:latin typeface="Myriad 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dirty="0" err="1">
                <a:solidFill>
                  <a:srgbClr val="002060"/>
                </a:solidFill>
                <a:latin typeface="Myriad "/>
              </a:rPr>
              <a:t>Analysis</a:t>
            </a:r>
            <a:endParaRPr lang="hu-HU" sz="2400" dirty="0">
              <a:solidFill>
                <a:srgbClr val="002060"/>
              </a:solidFill>
              <a:latin typeface="Myriad 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400" dirty="0" err="1">
                <a:solidFill>
                  <a:srgbClr val="002060"/>
                </a:solidFill>
                <a:latin typeface="Myriad "/>
              </a:rPr>
              <a:t>Instead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of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conclusions</a:t>
            </a:r>
            <a:endParaRPr lang="hu-HU" sz="2400" dirty="0">
              <a:solidFill>
                <a:srgbClr val="002060"/>
              </a:solidFill>
              <a:latin typeface="Myriad 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hu-HU" sz="1600" dirty="0">
              <a:solidFill>
                <a:srgbClr val="002060"/>
              </a:solidFill>
              <a:latin typeface="Myriad 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hu-HU" sz="2000" b="1" dirty="0">
              <a:solidFill>
                <a:srgbClr val="002060"/>
              </a:solidFill>
              <a:latin typeface="Myriad "/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120714"/>
            <a:ext cx="2360456" cy="73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2015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0" y="0"/>
            <a:ext cx="12192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rgbClr val="002060"/>
                </a:solidFill>
                <a:latin typeface="Myriad "/>
              </a:rPr>
              <a:t>Statistical Matching </a:t>
            </a:r>
          </a:p>
        </p:txBody>
      </p:sp>
      <p:graphicFrame>
        <p:nvGraphicFramePr>
          <p:cNvPr id="5" name="Tábláza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796222"/>
              </p:ext>
            </p:extLst>
          </p:nvPr>
        </p:nvGraphicFramePr>
        <p:xfrm>
          <a:off x="576649" y="1396107"/>
          <a:ext cx="3600000" cy="14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5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5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hu-HU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</a:t>
                      </a:r>
                      <a:r>
                        <a:rPr lang="hu-HU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</a:t>
                      </a:r>
                    </a:p>
                  </a:txBody>
                  <a:tcPr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 </a:t>
                      </a:r>
                      <a:r>
                        <a:rPr lang="hu-HU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variables</a:t>
                      </a:r>
                      <a:endParaRPr lang="hu-HU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A6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</a:t>
                      </a:r>
                      <a:r>
                        <a:rPr lang="hu-HU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variables</a:t>
                      </a:r>
                      <a:endParaRPr lang="hu-HU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91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8353255"/>
              </p:ext>
            </p:extLst>
          </p:nvPr>
        </p:nvGraphicFramePr>
        <p:xfrm>
          <a:off x="2270468" y="2873435"/>
          <a:ext cx="3600000" cy="14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5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5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</a:t>
                      </a:r>
                      <a:r>
                        <a:rPr lang="hu-HU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</a:t>
                      </a:r>
                    </a:p>
                  </a:txBody>
                  <a:tcPr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</a:t>
                      </a:r>
                      <a:r>
                        <a:rPr lang="hu-HU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variables</a:t>
                      </a:r>
                      <a:endParaRPr lang="hu-HU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91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 </a:t>
                      </a:r>
                      <a:r>
                        <a:rPr lang="hu-HU" b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variables</a:t>
                      </a:r>
                      <a:endParaRPr lang="hu-HU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5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ábláza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833308"/>
              </p:ext>
            </p:extLst>
          </p:nvPr>
        </p:nvGraphicFramePr>
        <p:xfrm>
          <a:off x="576649" y="4589661"/>
          <a:ext cx="5293819" cy="14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1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87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70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hu-HU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Synthetic</a:t>
                      </a:r>
                      <a:endParaRPr lang="hu-HU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 </a:t>
                      </a:r>
                      <a:r>
                        <a:rPr lang="hu-HU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variables</a:t>
                      </a:r>
                      <a:endParaRPr lang="hu-HU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A6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 </a:t>
                      </a:r>
                      <a:r>
                        <a:rPr lang="hu-HU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variables</a:t>
                      </a:r>
                      <a:endParaRPr lang="hu-HU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91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Z </a:t>
                      </a:r>
                      <a:r>
                        <a:rPr lang="hu-HU" sz="1800" b="0" kern="12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variables</a:t>
                      </a:r>
                      <a:endParaRPr lang="hu-HU" sz="1800" b="0" kern="120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</a:t>
                      </a:r>
                      <a:r>
                        <a:rPr lang="hu-HU" sz="1800" b="0" kern="12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Synthetic</a:t>
                      </a:r>
                      <a:r>
                        <a:rPr lang="hu-HU" sz="18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5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9" name="Szövegdoboz 8"/>
          <p:cNvSpPr txBox="1"/>
          <p:nvPr/>
        </p:nvSpPr>
        <p:spPr>
          <a:xfrm>
            <a:off x="6260757" y="1515943"/>
            <a:ext cx="554693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  <a:latin typeface="Myriad "/>
              </a:rPr>
              <a:t>Statistical Matching for the analysis of variables not jointly observed</a:t>
            </a:r>
            <a:endParaRPr lang="hu-HU" sz="2400" dirty="0">
              <a:solidFill>
                <a:srgbClr val="002060"/>
              </a:solidFill>
              <a:latin typeface="Myriad "/>
            </a:endParaRPr>
          </a:p>
          <a:p>
            <a:endParaRPr lang="en-US" sz="2400" dirty="0">
              <a:solidFill>
                <a:srgbClr val="002060"/>
              </a:solidFill>
              <a:latin typeface="Myriad 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b="1" dirty="0" err="1">
                <a:solidFill>
                  <a:srgbClr val="002060"/>
                </a:solidFill>
                <a:latin typeface="Myriad "/>
              </a:rPr>
              <a:t>Background</a:t>
            </a:r>
            <a:r>
              <a:rPr lang="hu-HU" sz="2400" b="1" dirty="0">
                <a:solidFill>
                  <a:srgbClr val="002060"/>
                </a:solidFill>
                <a:latin typeface="Myriad "/>
              </a:rPr>
              <a:t> (x) </a:t>
            </a:r>
            <a:r>
              <a:rPr lang="hu-HU" sz="2400" b="1" dirty="0" err="1">
                <a:solidFill>
                  <a:srgbClr val="002060"/>
                </a:solidFill>
                <a:latin typeface="Myriad "/>
              </a:rPr>
              <a:t>variables</a:t>
            </a:r>
            <a:r>
              <a:rPr lang="hu-HU" sz="24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are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in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common</a:t>
            </a:r>
            <a:endParaRPr lang="hu-HU" sz="2400" dirty="0">
              <a:solidFill>
                <a:srgbClr val="002060"/>
              </a:solidFill>
              <a:latin typeface="Myriad 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b="1" dirty="0" err="1">
                <a:solidFill>
                  <a:srgbClr val="002060"/>
                </a:solidFill>
                <a:latin typeface="Myriad "/>
              </a:rPr>
              <a:t>Target</a:t>
            </a:r>
            <a:r>
              <a:rPr lang="hu-HU" sz="24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b="1" dirty="0" err="1">
                <a:solidFill>
                  <a:srgbClr val="002060"/>
                </a:solidFill>
                <a:latin typeface="Myriad "/>
              </a:rPr>
              <a:t>variables</a:t>
            </a:r>
            <a:r>
              <a:rPr lang="hu-HU" sz="2400" b="1" dirty="0">
                <a:solidFill>
                  <a:srgbClr val="002060"/>
                </a:solidFill>
                <a:latin typeface="Myriad "/>
              </a:rPr>
              <a:t> (y and z)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are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not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jointly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observed</a:t>
            </a:r>
            <a:endParaRPr lang="hu-HU" sz="2400" dirty="0">
              <a:solidFill>
                <a:srgbClr val="002060"/>
              </a:solidFill>
              <a:latin typeface="Myriad 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02060"/>
                </a:solidFill>
                <a:latin typeface="Myriad "/>
              </a:rPr>
              <a:t>The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chance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of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observing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the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same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unit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in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A and B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close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to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zero</a:t>
            </a:r>
            <a:endParaRPr lang="hu-HU" sz="2400" dirty="0">
              <a:solidFill>
                <a:srgbClr val="002060"/>
              </a:solidFill>
              <a:latin typeface="Myriad 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>
                <a:solidFill>
                  <a:srgbClr val="002060"/>
                </a:solidFill>
                <a:latin typeface="Myriad "/>
              </a:rPr>
              <a:t>Micro:</a:t>
            </a:r>
            <a:r>
              <a:rPr lang="hu-HU" sz="24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b="1" dirty="0" err="1">
                <a:solidFill>
                  <a:srgbClr val="002060"/>
                </a:solidFill>
                <a:latin typeface="Myriad "/>
              </a:rPr>
              <a:t>synthetic</a:t>
            </a:r>
            <a:r>
              <a:rPr lang="hu-HU" sz="24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b="1" dirty="0" err="1">
                <a:solidFill>
                  <a:srgbClr val="002060"/>
                </a:solidFill>
                <a:latin typeface="Myriad "/>
              </a:rPr>
              <a:t>data</a:t>
            </a:r>
            <a:r>
              <a:rPr lang="hu-HU" sz="24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b="1" dirty="0" err="1">
                <a:solidFill>
                  <a:srgbClr val="002060"/>
                </a:solidFill>
                <a:latin typeface="Myriad "/>
              </a:rPr>
              <a:t>set</a:t>
            </a:r>
            <a:r>
              <a:rPr lang="hu-HU" sz="24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dirty="0" err="1">
                <a:solidFill>
                  <a:srgbClr val="002060"/>
                </a:solidFill>
                <a:latin typeface="Myriad "/>
              </a:rPr>
              <a:t>with</a:t>
            </a:r>
            <a:r>
              <a:rPr lang="hu-HU" sz="2400" dirty="0">
                <a:solidFill>
                  <a:srgbClr val="002060"/>
                </a:solidFill>
                <a:latin typeface="Myriad "/>
              </a:rPr>
              <a:t> x, y and z</a:t>
            </a:r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120714"/>
            <a:ext cx="2360456" cy="73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1474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1" y="0"/>
            <a:ext cx="12192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rgbClr val="002060"/>
                </a:solidFill>
                <a:latin typeface="Myriad "/>
              </a:rPr>
              <a:t>Data – Microcensus 2016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 </a:t>
            </a:r>
            <a:endParaRPr lang="en-US" sz="3000" b="1" dirty="0">
              <a:solidFill>
                <a:srgbClr val="002060"/>
              </a:solidFill>
              <a:latin typeface="Myriad "/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" y="6120714"/>
            <a:ext cx="2360456" cy="737285"/>
          </a:xfrm>
          <a:prstGeom prst="rect">
            <a:avLst/>
          </a:prstGeom>
        </p:spPr>
      </p:pic>
      <p:pic>
        <p:nvPicPr>
          <p:cNvPr id="8" name="Kép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70" y="111317"/>
            <a:ext cx="2051567" cy="836801"/>
          </a:xfrm>
          <a:prstGeom prst="rect">
            <a:avLst/>
          </a:prstGeom>
        </p:spPr>
      </p:pic>
      <p:graphicFrame>
        <p:nvGraphicFramePr>
          <p:cNvPr id="11" name="Objektum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7664820"/>
              </p:ext>
            </p:extLst>
          </p:nvPr>
        </p:nvGraphicFramePr>
        <p:xfrm>
          <a:off x="77170" y="2189242"/>
          <a:ext cx="5550459" cy="28630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0" name="Munkalap" r:id="rId5" imgW="4191113" imgH="2162160" progId="Excel.Sheet.12">
                  <p:embed/>
                </p:oleObj>
              </mc:Choice>
              <mc:Fallback>
                <p:oleObj name="Munkalap" r:id="rId5" imgW="4191113" imgH="2162160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7170" y="2189242"/>
                        <a:ext cx="5550459" cy="28630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églalap 4"/>
          <p:cNvSpPr/>
          <p:nvPr/>
        </p:nvSpPr>
        <p:spPr>
          <a:xfrm>
            <a:off x="5273470" y="2343223"/>
            <a:ext cx="654379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hu-HU" dirty="0">
                <a:solidFill>
                  <a:srgbClr val="002060"/>
                </a:solidFill>
                <a:latin typeface="Myriad "/>
              </a:rPr>
              <a:t>D</a:t>
            </a:r>
            <a:r>
              <a:rPr lang="en-GB" dirty="0" err="1">
                <a:solidFill>
                  <a:srgbClr val="002060"/>
                </a:solidFill>
                <a:latin typeface="Myriad "/>
              </a:rPr>
              <a:t>etailed</a:t>
            </a:r>
            <a:r>
              <a:rPr lang="en-GB" dirty="0">
                <a:solidFill>
                  <a:srgbClr val="002060"/>
                </a:solidFill>
                <a:latin typeface="Myriad "/>
              </a:rPr>
              <a:t> methodological information available on the sampling design and the variables of data collection</a:t>
            </a:r>
            <a:endParaRPr lang="hu-HU" dirty="0">
              <a:solidFill>
                <a:srgbClr val="002060"/>
              </a:solidFill>
              <a:latin typeface="Myriad 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hu-HU" dirty="0">
                <a:solidFill>
                  <a:srgbClr val="002060"/>
                </a:solidFill>
                <a:latin typeface="Myriad "/>
              </a:rPr>
              <a:t>C</a:t>
            </a:r>
            <a:r>
              <a:rPr lang="en-GB" dirty="0" err="1">
                <a:solidFill>
                  <a:srgbClr val="002060"/>
                </a:solidFill>
                <a:latin typeface="Myriad "/>
              </a:rPr>
              <a:t>ommon</a:t>
            </a:r>
            <a:r>
              <a:rPr lang="en-GB" dirty="0">
                <a:solidFill>
                  <a:srgbClr val="002060"/>
                </a:solidFill>
                <a:latin typeface="Myriad "/>
              </a:rPr>
              <a:t> methodology for data collection across the basic and complementary questionnaires </a:t>
            </a:r>
            <a:endParaRPr lang="hu-HU" dirty="0">
              <a:solidFill>
                <a:srgbClr val="002060"/>
              </a:solidFill>
              <a:latin typeface="Myriad 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hu-HU" dirty="0">
                <a:solidFill>
                  <a:srgbClr val="002060"/>
                </a:solidFill>
                <a:latin typeface="Myriad "/>
              </a:rPr>
              <a:t>T</a:t>
            </a:r>
            <a:r>
              <a:rPr lang="en-GB" dirty="0">
                <a:solidFill>
                  <a:srgbClr val="002060"/>
                </a:solidFill>
                <a:latin typeface="Myriad "/>
              </a:rPr>
              <a:t>he sub-samples for complementary questionnaires belong to the same target population</a:t>
            </a:r>
            <a:endParaRPr lang="hu-HU" dirty="0">
              <a:solidFill>
                <a:srgbClr val="002060"/>
              </a:solidFill>
              <a:latin typeface="Myriad 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hu-HU" dirty="0">
                <a:solidFill>
                  <a:srgbClr val="002060"/>
                </a:solidFill>
                <a:latin typeface="Myriad "/>
              </a:rPr>
              <a:t>D</a:t>
            </a:r>
            <a:r>
              <a:rPr lang="en-GB" dirty="0" err="1">
                <a:solidFill>
                  <a:srgbClr val="002060"/>
                </a:solidFill>
                <a:latin typeface="Myriad "/>
              </a:rPr>
              <a:t>ata</a:t>
            </a:r>
            <a:r>
              <a:rPr lang="en-GB" dirty="0">
                <a:solidFill>
                  <a:srgbClr val="002060"/>
                </a:solidFill>
                <a:latin typeface="Myriad "/>
              </a:rPr>
              <a:t> collection was carried out in the same period</a:t>
            </a:r>
            <a:endParaRPr lang="hu-HU" dirty="0">
              <a:solidFill>
                <a:srgbClr val="002060"/>
              </a:solidFill>
              <a:latin typeface="Myriad 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hu-HU" dirty="0">
                <a:solidFill>
                  <a:srgbClr val="002060"/>
                </a:solidFill>
                <a:latin typeface="Myriad "/>
              </a:rPr>
              <a:t>S</a:t>
            </a:r>
            <a:r>
              <a:rPr lang="en-GB" dirty="0" err="1">
                <a:solidFill>
                  <a:srgbClr val="002060"/>
                </a:solidFill>
                <a:latin typeface="Myriad "/>
              </a:rPr>
              <a:t>imilar</a:t>
            </a:r>
            <a:r>
              <a:rPr lang="en-GB" dirty="0">
                <a:solidFill>
                  <a:srgbClr val="002060"/>
                </a:solidFill>
                <a:latin typeface="Myriad "/>
              </a:rPr>
              <a:t> distributions of common key variables</a:t>
            </a:r>
            <a:endParaRPr lang="hu-HU" dirty="0">
              <a:solidFill>
                <a:srgbClr val="002060"/>
              </a:solidFill>
              <a:latin typeface="Myriad "/>
            </a:endParaRPr>
          </a:p>
          <a:p>
            <a:pPr marL="800100" lvl="1" indent="-342900" algn="just">
              <a:buFont typeface="Symbol" panose="05050102010706020507" pitchFamily="18" charset="2"/>
              <a:buChar char=""/>
            </a:pPr>
            <a:r>
              <a:rPr lang="hu-HU" dirty="0">
                <a:solidFill>
                  <a:srgbClr val="002060"/>
                </a:solidFill>
                <a:latin typeface="Myriad "/>
              </a:rPr>
              <a:t>L</a:t>
            </a:r>
            <a:r>
              <a:rPr lang="en-GB" dirty="0" err="1">
                <a:solidFill>
                  <a:srgbClr val="002060"/>
                </a:solidFill>
                <a:latin typeface="Myriad "/>
              </a:rPr>
              <a:t>ack</a:t>
            </a:r>
            <a:r>
              <a:rPr lang="en-GB" dirty="0">
                <a:solidFill>
                  <a:srgbClr val="002060"/>
                </a:solidFill>
                <a:latin typeface="Myriad "/>
              </a:rPr>
              <a:t> of data (missing data) </a:t>
            </a:r>
            <a:r>
              <a:rPr lang="en-GB" dirty="0" err="1">
                <a:solidFill>
                  <a:srgbClr val="002060"/>
                </a:solidFill>
                <a:latin typeface="Myriad "/>
              </a:rPr>
              <a:t>negligibl</a:t>
            </a:r>
            <a:r>
              <a:rPr lang="hu-HU" dirty="0">
                <a:solidFill>
                  <a:srgbClr val="002060"/>
                </a:solidFill>
                <a:latin typeface="Myriad "/>
              </a:rPr>
              <a:t>e</a:t>
            </a:r>
            <a:endParaRPr lang="en-GB" dirty="0">
              <a:solidFill>
                <a:srgbClr val="002060"/>
              </a:solidFill>
              <a:latin typeface="Myriad "/>
            </a:endParaRPr>
          </a:p>
        </p:txBody>
      </p:sp>
    </p:spTree>
    <p:extLst>
      <p:ext uri="{BB962C8B-B14F-4D97-AF65-F5344CB8AC3E}">
        <p14:creationId xmlns:p14="http://schemas.microsoft.com/office/powerpoint/2010/main" val="2338330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0" y="-1"/>
            <a:ext cx="12192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rgbClr val="002060"/>
                </a:solidFill>
                <a:latin typeface="Myriad "/>
              </a:rPr>
              <a:t>Data – Microcensus 2016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200" b="1" dirty="0">
                <a:solidFill>
                  <a:srgbClr val="002060"/>
                </a:solidFill>
                <a:latin typeface="Myriad "/>
              </a:rPr>
              <a:t>C</a:t>
            </a:r>
            <a:r>
              <a:rPr lang="en-US" sz="3200" b="1" dirty="0" err="1">
                <a:solidFill>
                  <a:srgbClr val="002060"/>
                </a:solidFill>
                <a:latin typeface="Myriad "/>
              </a:rPr>
              <a:t>omplementary</a:t>
            </a:r>
            <a:r>
              <a:rPr lang="en-US" sz="3200" b="1" dirty="0">
                <a:solidFill>
                  <a:srgbClr val="002060"/>
                </a:solidFill>
                <a:latin typeface="Myriad "/>
              </a:rPr>
              <a:t> questionnaires</a:t>
            </a:r>
            <a:endParaRPr lang="en-US" sz="3000" b="1" dirty="0">
              <a:solidFill>
                <a:srgbClr val="002060"/>
              </a:solidFill>
              <a:latin typeface="Myriad "/>
            </a:endParaRPr>
          </a:p>
        </p:txBody>
      </p:sp>
      <p:sp>
        <p:nvSpPr>
          <p:cNvPr id="6" name="Szövegdoboz 5"/>
          <p:cNvSpPr txBox="1"/>
          <p:nvPr/>
        </p:nvSpPr>
        <p:spPr>
          <a:xfrm>
            <a:off x="6417275" y="1041711"/>
            <a:ext cx="5123935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Myriad "/>
              </a:rPr>
              <a:t>Subjective Well-being </a:t>
            </a:r>
            <a:endParaRPr lang="hu-HU" sz="2800" b="1" dirty="0">
              <a:solidFill>
                <a:srgbClr val="002060"/>
              </a:solidFill>
              <a:latin typeface="Myriad "/>
            </a:endParaRPr>
          </a:p>
          <a:p>
            <a:endParaRPr lang="hu-HU" sz="2000" dirty="0">
              <a:solidFill>
                <a:srgbClr val="002060"/>
              </a:solidFill>
              <a:latin typeface="Myriad "/>
            </a:endParaRPr>
          </a:p>
          <a:p>
            <a:r>
              <a:rPr lang="hu-HU" sz="2000" b="1" dirty="0">
                <a:solidFill>
                  <a:srgbClr val="002060"/>
                </a:solidFill>
                <a:latin typeface="Myriad "/>
              </a:rPr>
              <a:t>S</a:t>
            </a:r>
            <a:r>
              <a:rPr lang="en-US" sz="2000" b="1" dirty="0" err="1">
                <a:solidFill>
                  <a:srgbClr val="002060"/>
                </a:solidFill>
                <a:latin typeface="Myriad "/>
              </a:rPr>
              <a:t>atisfaction</a:t>
            </a:r>
            <a:endParaRPr lang="hu-HU" sz="2000" b="1" dirty="0">
              <a:solidFill>
                <a:srgbClr val="002060"/>
              </a:solidFill>
              <a:latin typeface="Myriad 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u-HU" sz="1600" dirty="0">
                <a:solidFill>
                  <a:srgbClr val="002060"/>
                </a:solidFill>
                <a:latin typeface="Myriad "/>
              </a:rPr>
              <a:t>Overall life 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statisfaction</a:t>
            </a:r>
            <a:r>
              <a:rPr lang="en-US" sz="1600" dirty="0">
                <a:solidFill>
                  <a:srgbClr val="002060"/>
                </a:solidFill>
                <a:latin typeface="Myriad "/>
              </a:rPr>
              <a:t> </a:t>
            </a:r>
            <a:endParaRPr lang="hu-HU" sz="1600" dirty="0">
              <a:solidFill>
                <a:srgbClr val="002060"/>
              </a:solidFill>
              <a:latin typeface="Myriad 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u-HU" sz="1600" dirty="0" err="1">
                <a:solidFill>
                  <a:srgbClr val="002060"/>
                </a:solidFill>
                <a:latin typeface="Myriad "/>
              </a:rPr>
              <a:t>Household’s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financial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situation</a:t>
            </a:r>
            <a:endParaRPr lang="hu-HU" sz="1600" dirty="0">
              <a:solidFill>
                <a:srgbClr val="002060"/>
              </a:solidFill>
              <a:latin typeface="Myriad 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u-HU" sz="1600" dirty="0" err="1">
                <a:solidFill>
                  <a:srgbClr val="002060"/>
                </a:solidFill>
                <a:latin typeface="Myriad "/>
              </a:rPr>
              <a:t>Personal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incomes</a:t>
            </a:r>
            <a:endParaRPr lang="hu-HU" sz="1600" dirty="0">
              <a:solidFill>
                <a:srgbClr val="002060"/>
              </a:solidFill>
              <a:latin typeface="Myriad 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u-HU" sz="1600" dirty="0" err="1">
                <a:solidFill>
                  <a:srgbClr val="002060"/>
                </a:solidFill>
                <a:latin typeface="Myriad "/>
              </a:rPr>
              <a:t>Work-life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balance</a:t>
            </a:r>
            <a:endParaRPr lang="hu-HU" sz="1600" dirty="0">
              <a:solidFill>
                <a:srgbClr val="002060"/>
              </a:solidFill>
              <a:latin typeface="Myriad 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u-HU" sz="1600" dirty="0" err="1">
                <a:solidFill>
                  <a:srgbClr val="002060"/>
                </a:solidFill>
                <a:latin typeface="Myriad "/>
              </a:rPr>
              <a:t>Social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 relations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u-HU" sz="1600" dirty="0" err="1">
                <a:solidFill>
                  <a:srgbClr val="002060"/>
                </a:solidFill>
                <a:latin typeface="Myriad "/>
              </a:rPr>
              <a:t>Living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conditions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, etc.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hu-HU" sz="1600" dirty="0">
              <a:solidFill>
                <a:srgbClr val="002060"/>
              </a:solidFill>
              <a:latin typeface="Myriad "/>
            </a:endParaRPr>
          </a:p>
          <a:p>
            <a:r>
              <a:rPr lang="hu-HU" sz="2000" b="1" dirty="0">
                <a:solidFill>
                  <a:srgbClr val="002060"/>
                </a:solidFill>
                <a:latin typeface="Myriad "/>
              </a:rPr>
              <a:t>M</a:t>
            </a:r>
            <a:r>
              <a:rPr lang="en-US" sz="2000" b="1" dirty="0" err="1">
                <a:solidFill>
                  <a:srgbClr val="002060"/>
                </a:solidFill>
                <a:latin typeface="Myriad "/>
              </a:rPr>
              <a:t>ental</a:t>
            </a:r>
            <a:r>
              <a:rPr lang="en-US" sz="2000" b="1" dirty="0">
                <a:solidFill>
                  <a:srgbClr val="002060"/>
                </a:solidFill>
                <a:latin typeface="Myriad "/>
              </a:rPr>
              <a:t> states </a:t>
            </a:r>
            <a:endParaRPr lang="hu-HU" sz="2000" b="1" dirty="0">
              <a:solidFill>
                <a:srgbClr val="002060"/>
              </a:solidFill>
              <a:latin typeface="Myriad "/>
            </a:endParaRPr>
          </a:p>
          <a:p>
            <a:endParaRPr lang="hu-HU" sz="1200" b="1" dirty="0">
              <a:solidFill>
                <a:srgbClr val="002060"/>
              </a:solidFill>
              <a:latin typeface="Myriad "/>
            </a:endParaRPr>
          </a:p>
          <a:p>
            <a:r>
              <a:rPr lang="hu-HU" sz="2000" b="1" dirty="0">
                <a:solidFill>
                  <a:srgbClr val="002060"/>
                </a:solidFill>
                <a:latin typeface="Myriad "/>
              </a:rPr>
              <a:t>T</a:t>
            </a:r>
            <a:r>
              <a:rPr lang="en-US" sz="2000" b="1" dirty="0">
                <a:solidFill>
                  <a:srgbClr val="002060"/>
                </a:solidFill>
                <a:latin typeface="Myriad "/>
              </a:rPr>
              <a:t>rust</a:t>
            </a:r>
            <a:r>
              <a:rPr lang="hu-HU" sz="20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000" b="1" dirty="0" err="1">
                <a:solidFill>
                  <a:srgbClr val="002060"/>
                </a:solidFill>
                <a:latin typeface="Myriad "/>
              </a:rPr>
              <a:t>in</a:t>
            </a:r>
            <a:r>
              <a:rPr lang="hu-HU" sz="20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000" b="1" dirty="0" err="1">
                <a:solidFill>
                  <a:srgbClr val="002060"/>
                </a:solidFill>
                <a:latin typeface="Myriad "/>
              </a:rPr>
              <a:t>institutions</a:t>
            </a:r>
            <a:r>
              <a:rPr lang="en-US" sz="2000" b="1" dirty="0">
                <a:solidFill>
                  <a:srgbClr val="002060"/>
                </a:solidFill>
                <a:latin typeface="Myriad "/>
              </a:rPr>
              <a:t> </a:t>
            </a:r>
            <a:endParaRPr lang="hu-HU" sz="2000" b="1" dirty="0">
              <a:solidFill>
                <a:srgbClr val="002060"/>
              </a:solidFill>
              <a:latin typeface="Myriad "/>
            </a:endParaRPr>
          </a:p>
          <a:p>
            <a:endParaRPr lang="hu-HU" sz="1200" b="1" dirty="0">
              <a:solidFill>
                <a:srgbClr val="002060"/>
              </a:solidFill>
              <a:latin typeface="Myriad "/>
            </a:endParaRPr>
          </a:p>
          <a:p>
            <a:r>
              <a:rPr lang="hu-HU" sz="2000" b="1" dirty="0">
                <a:solidFill>
                  <a:srgbClr val="002060"/>
                </a:solidFill>
                <a:latin typeface="Myriad "/>
              </a:rPr>
              <a:t>O</a:t>
            </a:r>
            <a:r>
              <a:rPr lang="en-US" sz="2000" b="1" dirty="0" err="1">
                <a:solidFill>
                  <a:srgbClr val="002060"/>
                </a:solidFill>
                <a:latin typeface="Myriad "/>
              </a:rPr>
              <a:t>ptimism</a:t>
            </a:r>
            <a:r>
              <a:rPr lang="en-US" sz="2000" b="1" dirty="0">
                <a:solidFill>
                  <a:srgbClr val="002060"/>
                </a:solidFill>
                <a:latin typeface="Myriad "/>
              </a:rPr>
              <a:t> about the future</a:t>
            </a:r>
          </a:p>
        </p:txBody>
      </p:sp>
      <p:sp>
        <p:nvSpPr>
          <p:cNvPr id="7" name="Szövegdoboz 6"/>
          <p:cNvSpPr txBox="1"/>
          <p:nvPr/>
        </p:nvSpPr>
        <p:spPr>
          <a:xfrm>
            <a:off x="634313" y="1041711"/>
            <a:ext cx="5708822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2800" b="1" dirty="0" err="1">
                <a:solidFill>
                  <a:srgbClr val="002060"/>
                </a:solidFill>
                <a:latin typeface="Myriad "/>
              </a:rPr>
              <a:t>Migration</a:t>
            </a:r>
            <a:endParaRPr lang="hu-HU" sz="2800" b="1" dirty="0">
              <a:solidFill>
                <a:srgbClr val="002060"/>
              </a:solidFill>
              <a:latin typeface="Myriad "/>
            </a:endParaRPr>
          </a:p>
          <a:p>
            <a:pPr algn="ctr"/>
            <a:r>
              <a:rPr lang="hu-HU" sz="2000" b="1" dirty="0">
                <a:solidFill>
                  <a:srgbClr val="002060"/>
                </a:solidFill>
                <a:latin typeface="Myriad "/>
              </a:rPr>
              <a:t> </a:t>
            </a:r>
          </a:p>
          <a:p>
            <a:r>
              <a:rPr lang="hu-HU" sz="2000" b="1" dirty="0" err="1">
                <a:solidFill>
                  <a:srgbClr val="002060"/>
                </a:solidFill>
                <a:latin typeface="Myriad "/>
              </a:rPr>
              <a:t>Migration</a:t>
            </a:r>
            <a:r>
              <a:rPr lang="hu-HU" sz="20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000" b="1" dirty="0" err="1">
                <a:solidFill>
                  <a:srgbClr val="002060"/>
                </a:solidFill>
                <a:latin typeface="Myriad "/>
              </a:rPr>
              <a:t>aspirations</a:t>
            </a:r>
            <a:r>
              <a:rPr lang="hu-HU" sz="2000" b="1" dirty="0">
                <a:solidFill>
                  <a:srgbClr val="002060"/>
                </a:solidFill>
                <a:latin typeface="Myriad "/>
              </a:rPr>
              <a:t>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u-HU" sz="1600" dirty="0">
                <a:solidFill>
                  <a:srgbClr val="002060"/>
                </a:solidFill>
                <a:latin typeface="Myriad "/>
              </a:rPr>
              <a:t>„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Seriousness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” of 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plans</a:t>
            </a:r>
            <a:endParaRPr lang="hu-HU" sz="1600" dirty="0">
              <a:solidFill>
                <a:srgbClr val="002060"/>
              </a:solidFill>
              <a:latin typeface="Myriad 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u-HU" sz="1600" dirty="0" err="1">
                <a:solidFill>
                  <a:srgbClr val="002060"/>
                </a:solidFill>
                <a:latin typeface="Myriad "/>
              </a:rPr>
              <a:t>Planned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duration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 of 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stay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 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u-HU" sz="1600" dirty="0" err="1">
                <a:solidFill>
                  <a:srgbClr val="002060"/>
                </a:solidFill>
                <a:latin typeface="Myriad "/>
              </a:rPr>
              <a:t>Planned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destinations</a:t>
            </a:r>
            <a:endParaRPr lang="hu-HU" sz="1600" dirty="0">
              <a:solidFill>
                <a:srgbClr val="002060"/>
              </a:solidFill>
              <a:latin typeface="Myriad 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u-HU" sz="1600" dirty="0">
                <a:solidFill>
                  <a:srgbClr val="002060"/>
                </a:solidFill>
                <a:latin typeface="Myriad "/>
              </a:rPr>
              <a:t>Main 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activity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expected</a:t>
            </a:r>
            <a:endParaRPr lang="hu-HU" sz="1600" dirty="0">
              <a:solidFill>
                <a:srgbClr val="002060"/>
              </a:solidFill>
              <a:latin typeface="Myriad 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u-HU" sz="1600" dirty="0" err="1">
                <a:solidFill>
                  <a:srgbClr val="002060"/>
                </a:solidFill>
                <a:latin typeface="Myriad "/>
              </a:rPr>
              <a:t>Skills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 (mis)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match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expected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 </a:t>
            </a:r>
          </a:p>
          <a:p>
            <a:pPr lvl="1"/>
            <a:endParaRPr lang="hu-HU" sz="1600" dirty="0">
              <a:solidFill>
                <a:srgbClr val="002060"/>
              </a:solidFill>
              <a:latin typeface="Myriad "/>
            </a:endParaRPr>
          </a:p>
          <a:p>
            <a:r>
              <a:rPr lang="hu-HU" sz="2000" b="1" dirty="0" err="1">
                <a:solidFill>
                  <a:srgbClr val="002060"/>
                </a:solidFill>
                <a:latin typeface="Myriad "/>
              </a:rPr>
              <a:t>Past</a:t>
            </a:r>
            <a:r>
              <a:rPr lang="hu-HU" sz="2000" b="1" dirty="0">
                <a:solidFill>
                  <a:srgbClr val="002060"/>
                </a:solidFill>
                <a:latin typeface="Myriad "/>
              </a:rPr>
              <a:t> and </a:t>
            </a:r>
            <a:r>
              <a:rPr lang="hu-HU" sz="2000" b="1" dirty="0" err="1">
                <a:solidFill>
                  <a:srgbClr val="002060"/>
                </a:solidFill>
                <a:latin typeface="Myriad "/>
              </a:rPr>
              <a:t>present</a:t>
            </a:r>
            <a:r>
              <a:rPr lang="hu-HU" sz="20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000" b="1" dirty="0" err="1">
                <a:solidFill>
                  <a:srgbClr val="002060"/>
                </a:solidFill>
                <a:latin typeface="Myriad "/>
              </a:rPr>
              <a:t>migration</a:t>
            </a:r>
            <a:r>
              <a:rPr lang="hu-HU" sz="20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000" b="1" dirty="0" err="1">
                <a:solidFill>
                  <a:srgbClr val="002060"/>
                </a:solidFill>
                <a:latin typeface="Myriad "/>
              </a:rPr>
              <a:t>experiences</a:t>
            </a:r>
            <a:endParaRPr lang="hu-HU" sz="2000" b="1" dirty="0">
              <a:solidFill>
                <a:srgbClr val="002060"/>
              </a:solidFill>
              <a:latin typeface="Myriad 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u-HU" sz="1600" dirty="0" err="1">
                <a:solidFill>
                  <a:srgbClr val="002060"/>
                </a:solidFill>
                <a:latin typeface="Myriad "/>
              </a:rPr>
              <a:t>Duration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 and 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number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 of 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stay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(s)</a:t>
            </a: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u-HU" sz="1600" dirty="0" err="1">
                <a:solidFill>
                  <a:srgbClr val="002060"/>
                </a:solidFill>
                <a:latin typeface="Myriad "/>
              </a:rPr>
              <a:t>Destinations</a:t>
            </a:r>
            <a:endParaRPr lang="hu-HU" sz="1600" dirty="0">
              <a:solidFill>
                <a:srgbClr val="002060"/>
              </a:solidFill>
              <a:latin typeface="Myriad 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u-HU" sz="1600" dirty="0">
                <a:solidFill>
                  <a:srgbClr val="002060"/>
                </a:solidFill>
                <a:latin typeface="Myriad "/>
              </a:rPr>
              <a:t>Main 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activity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abroad</a:t>
            </a:r>
            <a:endParaRPr lang="hu-HU" sz="1600" dirty="0">
              <a:solidFill>
                <a:srgbClr val="002060"/>
              </a:solidFill>
              <a:latin typeface="Myriad 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u-HU" sz="1600" dirty="0" err="1">
                <a:solidFill>
                  <a:srgbClr val="002060"/>
                </a:solidFill>
                <a:latin typeface="Myriad "/>
              </a:rPr>
              <a:t>Skills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 (mis)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match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abroad</a:t>
            </a:r>
            <a:endParaRPr lang="hu-HU" sz="1600" dirty="0">
              <a:solidFill>
                <a:srgbClr val="002060"/>
              </a:solidFill>
              <a:latin typeface="Myriad 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u-HU" sz="1600" dirty="0" err="1">
                <a:solidFill>
                  <a:srgbClr val="002060"/>
                </a:solidFill>
                <a:latin typeface="Myriad "/>
              </a:rPr>
              <a:t>Remittances</a:t>
            </a:r>
            <a:endParaRPr lang="hu-HU" sz="1600" dirty="0">
              <a:solidFill>
                <a:srgbClr val="002060"/>
              </a:solidFill>
              <a:latin typeface="Myriad 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r>
              <a:rPr lang="hu-HU" sz="1600" dirty="0" err="1">
                <a:solidFill>
                  <a:srgbClr val="002060"/>
                </a:solidFill>
                <a:latin typeface="Myriad "/>
              </a:rPr>
              <a:t>Motivations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for</a:t>
            </a:r>
            <a:r>
              <a:rPr lang="hu-HU" sz="1600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1600" dirty="0" err="1">
                <a:solidFill>
                  <a:srgbClr val="002060"/>
                </a:solidFill>
                <a:latin typeface="Myriad "/>
              </a:rPr>
              <a:t>return</a:t>
            </a:r>
            <a:endParaRPr lang="hu-HU" sz="1600" dirty="0">
              <a:solidFill>
                <a:srgbClr val="002060"/>
              </a:solidFill>
              <a:latin typeface="Myriad 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hu-HU" sz="1600" dirty="0">
              <a:solidFill>
                <a:srgbClr val="002060"/>
              </a:solidFill>
              <a:latin typeface="Myriad 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hu-HU" sz="1600" dirty="0">
              <a:solidFill>
                <a:srgbClr val="002060"/>
              </a:solidFill>
              <a:latin typeface="Myriad "/>
            </a:endParaRPr>
          </a:p>
          <a:p>
            <a:pPr marL="800100" lvl="1" indent="-342900">
              <a:buFont typeface="Wingdings" panose="05000000000000000000" pitchFamily="2" charset="2"/>
              <a:buChar char="Ø"/>
            </a:pPr>
            <a:endParaRPr lang="hu-HU" sz="1600" dirty="0">
              <a:solidFill>
                <a:srgbClr val="002060"/>
              </a:solidFill>
              <a:latin typeface="Myriad 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hu-HU" sz="2000" b="1" dirty="0">
              <a:solidFill>
                <a:srgbClr val="002060"/>
              </a:solidFill>
              <a:latin typeface="Myriad "/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120714"/>
            <a:ext cx="2360456" cy="73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3229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ábláza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3055268"/>
              </p:ext>
            </p:extLst>
          </p:nvPr>
        </p:nvGraphicFramePr>
        <p:xfrm>
          <a:off x="3505380" y="1011796"/>
          <a:ext cx="3600000" cy="14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5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5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hu-HU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</a:t>
                      </a:r>
                      <a:r>
                        <a:rPr lang="hu-HU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</a:t>
                      </a:r>
                    </a:p>
                  </a:txBody>
                  <a:tcPr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RECIPIENT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International </a:t>
                      </a:r>
                      <a:r>
                        <a:rPr lang="hu-HU" sz="16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migration</a:t>
                      </a:r>
                      <a:endParaRPr lang="hu-HU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A6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</a:t>
                      </a:r>
                      <a:r>
                        <a:rPr lang="hu-HU" sz="16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dwelling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u-HU" sz="16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questionnaire</a:t>
                      </a:r>
                      <a:endParaRPr lang="hu-HU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91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1426261"/>
              </p:ext>
            </p:extLst>
          </p:nvPr>
        </p:nvGraphicFramePr>
        <p:xfrm>
          <a:off x="5199199" y="2489124"/>
          <a:ext cx="3600000" cy="14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958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958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Source</a:t>
                      </a:r>
                      <a:r>
                        <a:rPr lang="hu-HU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B</a:t>
                      </a:r>
                    </a:p>
                  </a:txBody>
                  <a:tcPr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</a:t>
                      </a:r>
                      <a:r>
                        <a:rPr lang="hu-HU" sz="16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dwelling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u-HU" sz="16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questionnaire</a:t>
                      </a:r>
                      <a:endParaRPr lang="hu-HU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91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DONOR</a:t>
                      </a:r>
                      <a:r>
                        <a:rPr lang="hu-HU" sz="16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: </a:t>
                      </a:r>
                      <a:r>
                        <a:rPr lang="hu-HU" sz="1600" b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Subjective</a:t>
                      </a:r>
                      <a:r>
                        <a:rPr lang="hu-HU" sz="16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u-HU" sz="1600" b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well-being</a:t>
                      </a:r>
                      <a:endParaRPr lang="hu-HU" sz="16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5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0" name="Tábláza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9318181"/>
              </p:ext>
            </p:extLst>
          </p:nvPr>
        </p:nvGraphicFramePr>
        <p:xfrm>
          <a:off x="3505380" y="4205350"/>
          <a:ext cx="5293819" cy="144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64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515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87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705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40000">
                <a:tc>
                  <a:txBody>
                    <a:bodyPr/>
                    <a:lstStyle/>
                    <a:p>
                      <a:pPr algn="ctr"/>
                      <a:r>
                        <a:rPr lang="hu-HU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Synthetic</a:t>
                      </a:r>
                      <a:endParaRPr lang="hu-HU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vert="vert27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International </a:t>
                      </a:r>
                      <a:r>
                        <a:rPr lang="hu-HU" sz="16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migration</a:t>
                      </a:r>
                      <a:endParaRPr lang="hu-HU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6A69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Personal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+ </a:t>
                      </a:r>
                      <a:r>
                        <a:rPr lang="hu-HU" sz="16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dwelling</a:t>
                      </a:r>
                      <a:r>
                        <a:rPr lang="hu-HU" sz="16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u-HU" sz="1600" b="0" dirty="0" err="1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questionnaire</a:t>
                      </a:r>
                      <a:endParaRPr lang="hu-HU" sz="16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6917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Subjective</a:t>
                      </a:r>
                      <a:r>
                        <a:rPr lang="hu-HU" sz="1800" b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hu-HU" sz="1800" b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well-being</a:t>
                      </a:r>
                      <a:endParaRPr lang="hu-HU" sz="1800" b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[</a:t>
                      </a:r>
                      <a:r>
                        <a:rPr lang="hu-HU" sz="1800" b="0" kern="120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Synthetic</a:t>
                      </a:r>
                      <a:r>
                        <a:rPr lang="hu-HU" sz="1800" b="0" kern="120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]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3157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2" name="Téglalap 11"/>
          <p:cNvSpPr/>
          <p:nvPr/>
        </p:nvSpPr>
        <p:spPr>
          <a:xfrm>
            <a:off x="0" y="0"/>
            <a:ext cx="12192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b="1" dirty="0">
                <a:solidFill>
                  <a:srgbClr val="002060"/>
                </a:solidFill>
                <a:latin typeface="Myriad "/>
              </a:rPr>
              <a:t>Statistical Matching –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000" b="1" dirty="0" err="1">
                <a:solidFill>
                  <a:srgbClr val="002060"/>
                </a:solidFill>
                <a:latin typeface="Myriad "/>
              </a:rPr>
              <a:t>In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000" b="1" dirty="0" err="1">
                <a:solidFill>
                  <a:srgbClr val="002060"/>
                </a:solidFill>
                <a:latin typeface="Myriad "/>
              </a:rPr>
              <a:t>practice</a:t>
            </a:r>
            <a:endParaRPr lang="en-US" sz="3000" b="1" dirty="0">
              <a:solidFill>
                <a:srgbClr val="002060"/>
              </a:solidFill>
              <a:latin typeface="Myriad "/>
            </a:endParaRPr>
          </a:p>
        </p:txBody>
      </p:sp>
      <p:pic>
        <p:nvPicPr>
          <p:cNvPr id="11" name="Kép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120714"/>
            <a:ext cx="2360456" cy="73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5954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0" y="0"/>
            <a:ext cx="1219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000" b="1" dirty="0">
                <a:solidFill>
                  <a:srgbClr val="002060"/>
                </a:solidFill>
                <a:latin typeface="Myriad "/>
              </a:rPr>
              <a:t>N</a:t>
            </a:r>
            <a:r>
              <a:rPr lang="en-GB" sz="3000" b="1" dirty="0" err="1">
                <a:solidFill>
                  <a:srgbClr val="002060"/>
                </a:solidFill>
                <a:latin typeface="Myriad "/>
              </a:rPr>
              <a:t>earest</a:t>
            </a:r>
            <a:r>
              <a:rPr lang="en-GB" sz="30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N</a:t>
            </a:r>
            <a:r>
              <a:rPr lang="en-GB" sz="3000" b="1" dirty="0" err="1">
                <a:solidFill>
                  <a:srgbClr val="002060"/>
                </a:solidFill>
                <a:latin typeface="Myriad "/>
              </a:rPr>
              <a:t>eighbour</a:t>
            </a:r>
            <a:r>
              <a:rPr lang="en-GB" sz="30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vs. Random vs. </a:t>
            </a:r>
            <a:r>
              <a:rPr lang="hu-HU" sz="3000" b="1" dirty="0" err="1">
                <a:solidFill>
                  <a:srgbClr val="002060"/>
                </a:solidFill>
                <a:latin typeface="Myriad "/>
              </a:rPr>
              <a:t>Rank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 H</a:t>
            </a:r>
            <a:r>
              <a:rPr lang="en-GB" sz="3000" b="1" dirty="0" err="1">
                <a:solidFill>
                  <a:srgbClr val="002060"/>
                </a:solidFill>
                <a:latin typeface="Myriad "/>
              </a:rPr>
              <a:t>ot</a:t>
            </a:r>
            <a:r>
              <a:rPr lang="en-GB" sz="30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D</a:t>
            </a:r>
            <a:r>
              <a:rPr lang="en-GB" sz="3000" b="1" dirty="0" err="1">
                <a:solidFill>
                  <a:srgbClr val="002060"/>
                </a:solidFill>
                <a:latin typeface="Myriad "/>
              </a:rPr>
              <a:t>eck</a:t>
            </a:r>
            <a:endParaRPr lang="hu-HU" sz="3000" b="1" dirty="0">
              <a:solidFill>
                <a:srgbClr val="002060"/>
              </a:solidFill>
              <a:latin typeface="Myriad "/>
            </a:endParaRPr>
          </a:p>
          <a:p>
            <a:pPr algn="ctr"/>
            <a:r>
              <a:rPr lang="hu-HU" sz="2400" b="1" dirty="0">
                <a:solidFill>
                  <a:srgbClr val="002060"/>
                </a:solidFill>
                <a:latin typeface="Myriad "/>
              </a:rPr>
              <a:t>(Non-</a:t>
            </a:r>
            <a:r>
              <a:rPr lang="hu-HU" sz="2400" b="1" dirty="0" err="1">
                <a:solidFill>
                  <a:srgbClr val="002060"/>
                </a:solidFill>
                <a:latin typeface="Myriad "/>
              </a:rPr>
              <a:t>parametric</a:t>
            </a:r>
            <a:r>
              <a:rPr lang="hu-HU" sz="24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b="1" dirty="0" err="1">
                <a:solidFill>
                  <a:srgbClr val="002060"/>
                </a:solidFill>
                <a:latin typeface="Myriad "/>
              </a:rPr>
              <a:t>micro</a:t>
            </a:r>
            <a:r>
              <a:rPr lang="hu-HU" sz="24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2400" b="1" dirty="0" err="1">
                <a:solidFill>
                  <a:srgbClr val="002060"/>
                </a:solidFill>
                <a:latin typeface="Myriad "/>
              </a:rPr>
              <a:t>techniques</a:t>
            </a:r>
            <a:r>
              <a:rPr lang="hu-HU" sz="2400" b="1" dirty="0">
                <a:solidFill>
                  <a:srgbClr val="002060"/>
                </a:solidFill>
                <a:latin typeface="Myriad "/>
              </a:rPr>
              <a:t>)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 </a:t>
            </a:r>
            <a:endParaRPr lang="en-US" sz="3000" b="1" dirty="0">
              <a:solidFill>
                <a:srgbClr val="002060"/>
              </a:solidFill>
              <a:latin typeface="Myriad "/>
            </a:endParaRPr>
          </a:p>
        </p:txBody>
      </p:sp>
      <p:graphicFrame>
        <p:nvGraphicFramePr>
          <p:cNvPr id="8" name="Tábláza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15044159"/>
              </p:ext>
            </p:extLst>
          </p:nvPr>
        </p:nvGraphicFramePr>
        <p:xfrm>
          <a:off x="146049" y="1000468"/>
          <a:ext cx="11499009" cy="453249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836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85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45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956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481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4391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5329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9334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5212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23186">
                <a:tc rowSpan="2">
                  <a:txBody>
                    <a:bodyPr/>
                    <a:lstStyle/>
                    <a:p>
                      <a:endParaRPr lang="en-US" sz="1600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48122" marR="4812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Nearest </a:t>
                      </a:r>
                      <a:r>
                        <a:rPr lang="en-US" sz="1600" b="1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neighbo</a:t>
                      </a:r>
                      <a:r>
                        <a:rPr lang="hu-HU" sz="1600" b="1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u</a:t>
                      </a:r>
                      <a:r>
                        <a:rPr lang="en-US" sz="1600" b="1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r distance hot deck</a:t>
                      </a:r>
                    </a:p>
                  </a:txBody>
                  <a:tcPr marL="48122" marR="48122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Random distance hot deck</a:t>
                      </a:r>
                    </a:p>
                  </a:txBody>
                  <a:tcPr marL="48122" marR="48122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Rank hot deck</a:t>
                      </a:r>
                    </a:p>
                  </a:txBody>
                  <a:tcPr marL="48122" marR="48122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7833">
                <a:tc vMerge="1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US" sz="1400" b="1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48122" marR="48122" marT="0" marB="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600" b="1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Method</a:t>
                      </a:r>
                      <a:r>
                        <a:rPr lang="hu-HU" sz="1600" b="1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1</a:t>
                      </a:r>
                      <a:endParaRPr lang="en-US" sz="1600" b="1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48122" marR="48122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600" b="1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Method</a:t>
                      </a:r>
                      <a:r>
                        <a:rPr lang="hu-HU" sz="1600" b="1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2</a:t>
                      </a:r>
                      <a:endParaRPr lang="en-US" sz="1600" b="1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48122" marR="48122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600" b="1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Method</a:t>
                      </a:r>
                      <a:r>
                        <a:rPr lang="hu-HU" sz="1600" b="1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3</a:t>
                      </a:r>
                      <a:endParaRPr lang="en-US" sz="1600" b="1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48122" marR="48122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600" b="1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Method</a:t>
                      </a:r>
                      <a:r>
                        <a:rPr lang="hu-HU" sz="1600" b="1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4</a:t>
                      </a:r>
                      <a:endParaRPr lang="en-US" sz="1600" b="1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48122" marR="48122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600" b="1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Method</a:t>
                      </a:r>
                      <a:r>
                        <a:rPr lang="hu-HU" sz="1600" b="1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5</a:t>
                      </a:r>
                      <a:endParaRPr lang="en-US" sz="1600" b="1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48122" marR="48122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600" b="1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Method</a:t>
                      </a:r>
                      <a:r>
                        <a:rPr lang="hu-HU" sz="1600" b="1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6</a:t>
                      </a:r>
                      <a:endParaRPr lang="en-US" sz="1600" b="1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48122" marR="48122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600" b="1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Method</a:t>
                      </a:r>
                      <a:r>
                        <a:rPr lang="hu-HU" sz="1600" b="1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7</a:t>
                      </a:r>
                      <a:endParaRPr lang="en-US" sz="1600" b="1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48122" marR="48122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hu-HU" sz="1600" b="1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Method</a:t>
                      </a:r>
                      <a:r>
                        <a:rPr lang="hu-HU" sz="1600" b="1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8</a:t>
                      </a:r>
                      <a:endParaRPr lang="en-US" sz="1600" b="1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48122" marR="48122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7268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Distance Method</a:t>
                      </a:r>
                    </a:p>
                  </a:txBody>
                  <a:tcPr marL="48122" marR="48122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Manhattan</a:t>
                      </a:r>
                    </a:p>
                  </a:txBody>
                  <a:tcPr marL="48122" marR="481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Mahalanobis</a:t>
                      </a:r>
                      <a:endParaRPr lang="en-US" sz="1400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48122" marR="481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Euclidean</a:t>
                      </a:r>
                    </a:p>
                  </a:txBody>
                  <a:tcPr marL="48122" marR="481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Default</a:t>
                      </a:r>
                      <a:endParaRPr lang="en-US" sz="1400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48122" marR="481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Manhattan</a:t>
                      </a:r>
                      <a:r>
                        <a:rPr lang="hu-HU" sz="14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*</a:t>
                      </a:r>
                      <a:endParaRPr lang="en-US" sz="1400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48122" marR="481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Mahalanobis</a:t>
                      </a:r>
                      <a:r>
                        <a:rPr lang="hu-HU" sz="14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*</a:t>
                      </a:r>
                      <a:endParaRPr lang="en-US" sz="1400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48122" marR="481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Euclidean</a:t>
                      </a:r>
                      <a:r>
                        <a:rPr lang="hu-HU" sz="14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*</a:t>
                      </a:r>
                      <a:endParaRPr lang="en-US" sz="1400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48122" marR="481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4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**</a:t>
                      </a:r>
                      <a:endParaRPr lang="en-US" sz="1400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48122" marR="48122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73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Constraint</a:t>
                      </a:r>
                    </a:p>
                  </a:txBody>
                  <a:tcPr marL="48122" marR="48122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Unconstrained</a:t>
                      </a:r>
                    </a:p>
                  </a:txBody>
                  <a:tcPr marL="48122" marR="48122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Unconstrained</a:t>
                      </a:r>
                    </a:p>
                  </a:txBody>
                  <a:tcPr marL="48122" marR="48122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Unconstrained</a:t>
                      </a:r>
                    </a:p>
                  </a:txBody>
                  <a:tcPr marL="48122" marR="48122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0723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Class variables (</a:t>
                      </a:r>
                      <a:r>
                        <a:rPr lang="hu-HU" sz="1600" b="1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donation</a:t>
                      </a:r>
                      <a:r>
                        <a:rPr lang="hu-HU" sz="1600" b="1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600" b="1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classes</a:t>
                      </a:r>
                      <a:r>
                        <a:rPr lang="en-US" sz="1600" b="1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48122" marR="48122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Sex</a:t>
                      </a:r>
                      <a:r>
                        <a:rPr lang="en-US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, Education</a:t>
                      </a:r>
                    </a:p>
                  </a:txBody>
                  <a:tcPr marL="48122" marR="481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Sex</a:t>
                      </a:r>
                      <a:r>
                        <a:rPr lang="en-US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, Education</a:t>
                      </a:r>
                    </a:p>
                  </a:txBody>
                  <a:tcPr marL="48122" marR="481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Sex</a:t>
                      </a:r>
                      <a:r>
                        <a:rPr lang="en-US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, Education</a:t>
                      </a:r>
                    </a:p>
                  </a:txBody>
                  <a:tcPr marL="48122" marR="481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Sex</a:t>
                      </a:r>
                      <a:r>
                        <a:rPr lang="en-US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, Education</a:t>
                      </a:r>
                    </a:p>
                  </a:txBody>
                  <a:tcPr marL="48122" marR="481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Sex</a:t>
                      </a:r>
                      <a:r>
                        <a:rPr lang="en-US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, Education</a:t>
                      </a:r>
                    </a:p>
                  </a:txBody>
                  <a:tcPr marL="48122" marR="481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Sex</a:t>
                      </a:r>
                      <a:r>
                        <a:rPr lang="en-US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, Education</a:t>
                      </a:r>
                    </a:p>
                  </a:txBody>
                  <a:tcPr marL="48122" marR="481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Sex</a:t>
                      </a:r>
                      <a:r>
                        <a:rPr lang="en-US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, </a:t>
                      </a:r>
                      <a:endParaRPr lang="hu-HU" sz="1600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Education</a:t>
                      </a:r>
                    </a:p>
                  </a:txBody>
                  <a:tcPr marL="48122" marR="4812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Sex</a:t>
                      </a:r>
                      <a:r>
                        <a:rPr lang="en-US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, </a:t>
                      </a:r>
                      <a:endParaRPr lang="hu-HU" sz="1600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Education</a:t>
                      </a:r>
                    </a:p>
                  </a:txBody>
                  <a:tcPr marL="48122" marR="48122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971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Matching variables</a:t>
                      </a:r>
                    </a:p>
                  </a:txBody>
                  <a:tcPr marL="48122" marR="48122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Age, partner, underage child, </a:t>
                      </a:r>
                      <a:r>
                        <a:rPr lang="hu-HU" sz="1600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type</a:t>
                      </a:r>
                      <a:r>
                        <a:rPr lang="hu-HU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of </a:t>
                      </a:r>
                      <a:r>
                        <a:rPr lang="en-US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settlement</a:t>
                      </a:r>
                    </a:p>
                  </a:txBody>
                  <a:tcPr marL="48122" marR="48122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Age, partner, underage child, </a:t>
                      </a:r>
                      <a:r>
                        <a:rPr lang="hu-HU" sz="1600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type</a:t>
                      </a:r>
                      <a:r>
                        <a:rPr lang="hu-HU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of </a:t>
                      </a:r>
                      <a:r>
                        <a:rPr lang="en-US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settlement</a:t>
                      </a:r>
                    </a:p>
                  </a:txBody>
                  <a:tcPr marL="48122" marR="48122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Age</a:t>
                      </a:r>
                    </a:p>
                  </a:txBody>
                  <a:tcPr marL="48122" marR="48122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971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hu-HU" sz="1600" b="1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Donor </a:t>
                      </a:r>
                      <a:r>
                        <a:rPr lang="hu-HU" sz="1600" b="1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variables</a:t>
                      </a:r>
                      <a:endParaRPr lang="en-US" sz="1600" b="1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48122" marR="48122" marT="0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hu-HU" sz="1600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Satisfaction</a:t>
                      </a:r>
                      <a:r>
                        <a:rPr lang="hu-HU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(PC), </a:t>
                      </a:r>
                      <a:r>
                        <a:rPr lang="hu-HU" sz="1600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Mental</a:t>
                      </a:r>
                      <a:r>
                        <a:rPr lang="hu-HU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/ </a:t>
                      </a:r>
                      <a:r>
                        <a:rPr lang="hu-HU" sz="1600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emotional</a:t>
                      </a:r>
                      <a:r>
                        <a:rPr lang="hu-HU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600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state</a:t>
                      </a:r>
                      <a:r>
                        <a:rPr lang="hu-HU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(PC), </a:t>
                      </a:r>
                      <a:r>
                        <a:rPr lang="hu-HU" sz="1600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Trust</a:t>
                      </a:r>
                      <a:r>
                        <a:rPr lang="hu-HU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in </a:t>
                      </a:r>
                      <a:r>
                        <a:rPr lang="hu-HU" sz="1600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institutions</a:t>
                      </a:r>
                      <a:r>
                        <a:rPr lang="hu-HU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(PC), </a:t>
                      </a:r>
                      <a:r>
                        <a:rPr lang="hu-HU" sz="1600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Optimism</a:t>
                      </a:r>
                      <a:r>
                        <a:rPr lang="hu-HU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600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about</a:t>
                      </a:r>
                      <a:r>
                        <a:rPr lang="hu-HU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600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the</a:t>
                      </a:r>
                      <a:r>
                        <a:rPr lang="hu-HU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600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future</a:t>
                      </a:r>
                      <a:r>
                        <a:rPr lang="hu-HU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(</a:t>
                      </a:r>
                      <a:r>
                        <a:rPr lang="hu-HU" sz="1600" kern="1200" noProof="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scale</a:t>
                      </a:r>
                      <a:r>
                        <a:rPr lang="hu-HU" sz="1600" kern="1200" noProof="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0-10)</a:t>
                      </a:r>
                      <a:endParaRPr lang="en-US" sz="1600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48122" marR="48122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48122" marR="48122" marT="0" marB="0" anchor="ctr"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n-US" sz="1600" kern="1200" noProof="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48122" marR="48122" marT="0" marB="0" anchor="ctr"/>
                </a:tc>
                <a:extLst>
                  <a:ext uri="{0D108BD9-81ED-4DB2-BD59-A6C34878D82A}">
                    <a16:rowId xmlns:a16="http://schemas.microsoft.com/office/drawing/2014/main" val="4016294399"/>
                  </a:ext>
                </a:extLst>
              </a:tr>
            </a:tbl>
          </a:graphicData>
        </a:graphic>
      </p:graphicFrame>
      <p:sp>
        <p:nvSpPr>
          <p:cNvPr id="2" name="Szövegdoboz 1"/>
          <p:cNvSpPr txBox="1"/>
          <p:nvPr/>
        </p:nvSpPr>
        <p:spPr>
          <a:xfrm>
            <a:off x="2301317" y="5513040"/>
            <a:ext cx="868218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ctr"/>
            <a:r>
              <a:rPr lang="hu-HU" sz="1200" dirty="0"/>
              <a:t>* </a:t>
            </a:r>
            <a:r>
              <a:rPr lang="en-US" sz="1200" dirty="0"/>
              <a:t>The 10 closest donors (k=10) are retained. The donor</a:t>
            </a:r>
            <a:r>
              <a:rPr lang="hu-HU" sz="1200" dirty="0"/>
              <a:t>s</a:t>
            </a:r>
            <a:r>
              <a:rPr lang="en-US" sz="1200" dirty="0"/>
              <a:t> </a:t>
            </a:r>
            <a:r>
              <a:rPr lang="hu-HU" sz="1200" dirty="0" err="1"/>
              <a:t>are</a:t>
            </a:r>
            <a:r>
              <a:rPr lang="hu-HU" sz="1200" dirty="0"/>
              <a:t> </a:t>
            </a:r>
            <a:r>
              <a:rPr lang="hu-HU" sz="1200" dirty="0" err="1"/>
              <a:t>selected</a:t>
            </a:r>
            <a:r>
              <a:rPr lang="hu-HU" sz="1200" dirty="0"/>
              <a:t> </a:t>
            </a:r>
            <a:r>
              <a:rPr lang="hu-HU" sz="1200" dirty="0" err="1"/>
              <a:t>from</a:t>
            </a:r>
            <a:r>
              <a:rPr lang="en-US" sz="1200" dirty="0"/>
              <a:t> the subset with equal probability (not weighted random hot deck).</a:t>
            </a:r>
            <a:endParaRPr lang="hu-HU" sz="1200" dirty="0"/>
          </a:p>
          <a:p>
            <a:pPr fontAlgn="ctr"/>
            <a:r>
              <a:rPr lang="hu-HU" sz="1200" dirty="0"/>
              <a:t>**</a:t>
            </a:r>
            <a:r>
              <a:rPr lang="en-US" sz="1200" dirty="0"/>
              <a:t>Empirical cumulative distribution of Age.  </a:t>
            </a:r>
            <a:endParaRPr lang="hu-HU" sz="1200" dirty="0"/>
          </a:p>
          <a:p>
            <a:endParaRPr lang="hu-HU" dirty="0"/>
          </a:p>
        </p:txBody>
      </p:sp>
      <p:pic>
        <p:nvPicPr>
          <p:cNvPr id="7" name="Kép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120714"/>
            <a:ext cx="2360456" cy="7372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417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églalap 2"/>
          <p:cNvSpPr/>
          <p:nvPr/>
        </p:nvSpPr>
        <p:spPr>
          <a:xfrm>
            <a:off x="0" y="0"/>
            <a:ext cx="12192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000" b="1" dirty="0">
                <a:solidFill>
                  <a:srgbClr val="002060"/>
                </a:solidFill>
                <a:latin typeface="Myriad "/>
              </a:rPr>
              <a:t>N</a:t>
            </a:r>
            <a:r>
              <a:rPr lang="en-GB" sz="3000" b="1" dirty="0" err="1">
                <a:solidFill>
                  <a:srgbClr val="002060"/>
                </a:solidFill>
                <a:latin typeface="Myriad "/>
              </a:rPr>
              <a:t>earest</a:t>
            </a:r>
            <a:r>
              <a:rPr lang="en-GB" sz="30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N</a:t>
            </a:r>
            <a:r>
              <a:rPr lang="en-GB" sz="3000" b="1" dirty="0" err="1">
                <a:solidFill>
                  <a:srgbClr val="002060"/>
                </a:solidFill>
                <a:latin typeface="Myriad "/>
              </a:rPr>
              <a:t>eighbour</a:t>
            </a:r>
            <a:r>
              <a:rPr lang="en-GB" sz="30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vs. Random vs. </a:t>
            </a:r>
            <a:r>
              <a:rPr lang="hu-HU" sz="3000" b="1" dirty="0" err="1">
                <a:solidFill>
                  <a:srgbClr val="002060"/>
                </a:solidFill>
                <a:latin typeface="Myriad "/>
              </a:rPr>
              <a:t>Rank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 H</a:t>
            </a:r>
            <a:r>
              <a:rPr lang="en-GB" sz="3000" b="1" dirty="0" err="1">
                <a:solidFill>
                  <a:srgbClr val="002060"/>
                </a:solidFill>
                <a:latin typeface="Myriad "/>
              </a:rPr>
              <a:t>ot</a:t>
            </a:r>
            <a:r>
              <a:rPr lang="en-GB" sz="30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D</a:t>
            </a:r>
            <a:r>
              <a:rPr lang="en-GB" sz="3000" b="1" dirty="0" err="1">
                <a:solidFill>
                  <a:srgbClr val="002060"/>
                </a:solidFill>
                <a:latin typeface="Myriad "/>
              </a:rPr>
              <a:t>eck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   </a:t>
            </a:r>
            <a:endParaRPr lang="en-US" sz="3000" b="1" dirty="0">
              <a:solidFill>
                <a:srgbClr val="002060"/>
              </a:solidFill>
              <a:latin typeface="Myriad "/>
            </a:endParaRPr>
          </a:p>
        </p:txBody>
      </p:sp>
      <p:pic>
        <p:nvPicPr>
          <p:cNvPr id="9" name="Kép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120714"/>
            <a:ext cx="2360456" cy="737285"/>
          </a:xfrm>
          <a:prstGeom prst="rect">
            <a:avLst/>
          </a:prstGeom>
        </p:spPr>
      </p:pic>
      <p:graphicFrame>
        <p:nvGraphicFramePr>
          <p:cNvPr id="33" name="Diagram 32">
            <a:extLst>
              <a:ext uri="{FF2B5EF4-FFF2-40B4-BE49-F238E27FC236}">
                <a16:creationId xmlns:a16="http://schemas.microsoft.com/office/drawing/2014/main" id="{00000000-0008-0000-0000-000002000000}"/>
              </a:ext>
            </a:extLst>
          </p:cNvPr>
          <p:cNvGraphicFramePr>
            <a:graphicFrameLocks/>
          </p:cNvGraphicFramePr>
          <p:nvPr/>
        </p:nvGraphicFramePr>
        <p:xfrm>
          <a:off x="671507" y="1089000"/>
          <a:ext cx="10848986" cy="468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pSp>
        <p:nvGrpSpPr>
          <p:cNvPr id="34" name="Csoportba foglalás 33">
            <a:extLst>
              <a:ext uri="{FF2B5EF4-FFF2-40B4-BE49-F238E27FC236}">
                <a16:creationId xmlns:a16="http://schemas.microsoft.com/office/drawing/2014/main" id="{07C92F9C-4A37-47C5-AE66-C624FEC628DD}"/>
              </a:ext>
            </a:extLst>
          </p:cNvPr>
          <p:cNvGrpSpPr/>
          <p:nvPr/>
        </p:nvGrpSpPr>
        <p:grpSpPr>
          <a:xfrm>
            <a:off x="671507" y="1089000"/>
            <a:ext cx="10848986" cy="4680000"/>
            <a:chOff x="0" y="0"/>
            <a:chExt cx="10848986" cy="4680000"/>
          </a:xfrm>
        </p:grpSpPr>
        <p:graphicFrame>
          <p:nvGraphicFramePr>
            <p:cNvPr id="35" name="Diagram 34">
              <a:extLst>
                <a:ext uri="{FF2B5EF4-FFF2-40B4-BE49-F238E27FC236}">
                  <a16:creationId xmlns:a16="http://schemas.microsoft.com/office/drawing/2014/main" id="{00000000-0008-0000-0100-000002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2284400733"/>
                </p:ext>
              </p:extLst>
            </p:nvPr>
          </p:nvGraphicFramePr>
          <p:xfrm>
            <a:off x="0" y="0"/>
            <a:ext cx="10848986" cy="468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grpSp>
          <p:nvGrpSpPr>
            <p:cNvPr id="36" name="Csoportba foglalás 35">
              <a:extLst>
                <a:ext uri="{FF2B5EF4-FFF2-40B4-BE49-F238E27FC236}">
                  <a16:creationId xmlns:a16="http://schemas.microsoft.com/office/drawing/2014/main" id="{7F4ED143-E2C2-4140-AA4F-6EF137C717EE}"/>
                </a:ext>
              </a:extLst>
            </p:cNvPr>
            <p:cNvGrpSpPr/>
            <p:nvPr/>
          </p:nvGrpSpPr>
          <p:grpSpPr>
            <a:xfrm>
              <a:off x="6994073" y="83004"/>
              <a:ext cx="3666708" cy="4447591"/>
              <a:chOff x="6994073" y="83004"/>
              <a:chExt cx="3666708" cy="4447591"/>
            </a:xfrm>
          </p:grpSpPr>
          <p:sp>
            <p:nvSpPr>
              <p:cNvPr id="37" name="Téglalap 36">
                <a:extLst>
                  <a:ext uri="{FF2B5EF4-FFF2-40B4-BE49-F238E27FC236}">
                    <a16:creationId xmlns:a16="http://schemas.microsoft.com/office/drawing/2014/main" id="{9C6CFD1A-9901-4A73-BA2A-456996ED27CF}"/>
                  </a:ext>
                </a:extLst>
              </p:cNvPr>
              <p:cNvSpPr/>
              <p:nvPr/>
            </p:nvSpPr>
            <p:spPr>
              <a:xfrm>
                <a:off x="6994721" y="525465"/>
                <a:ext cx="3657582" cy="1417993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hu-HU"/>
              </a:p>
            </p:txBody>
          </p:sp>
          <p:sp>
            <p:nvSpPr>
              <p:cNvPr id="38" name="Téglalap 37">
                <a:extLst>
                  <a:ext uri="{FF2B5EF4-FFF2-40B4-BE49-F238E27FC236}">
                    <a16:creationId xmlns:a16="http://schemas.microsoft.com/office/drawing/2014/main" id="{83C25A57-78A7-4B99-8687-380B64033D14}"/>
                  </a:ext>
                </a:extLst>
              </p:cNvPr>
              <p:cNvSpPr/>
              <p:nvPr/>
            </p:nvSpPr>
            <p:spPr>
              <a:xfrm>
                <a:off x="7002249" y="2053612"/>
                <a:ext cx="3657582" cy="1993883"/>
              </a:xfrm>
              <a:prstGeom prst="rect">
                <a:avLst/>
              </a:prstGeom>
              <a:no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hu-HU"/>
              </a:p>
            </p:txBody>
          </p:sp>
          <p:sp>
            <p:nvSpPr>
              <p:cNvPr id="39" name="Téglalap 38">
                <a:extLst>
                  <a:ext uri="{FF2B5EF4-FFF2-40B4-BE49-F238E27FC236}">
                    <a16:creationId xmlns:a16="http://schemas.microsoft.com/office/drawing/2014/main" id="{CBA999A2-6787-43BD-82EA-7B5F50ACCFA5}"/>
                  </a:ext>
                </a:extLst>
              </p:cNvPr>
              <p:cNvSpPr/>
              <p:nvPr/>
            </p:nvSpPr>
            <p:spPr>
              <a:xfrm>
                <a:off x="7003199" y="4183120"/>
                <a:ext cx="3657582" cy="347475"/>
              </a:xfrm>
              <a:prstGeom prst="rect">
                <a:avLst/>
              </a:prstGeom>
              <a:noFill/>
              <a:ln>
                <a:solidFill>
                  <a:srgbClr val="FF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hu-HU">
                  <a:solidFill>
                    <a:schemeClr val="accent4"/>
                  </a:solidFill>
                </a:endParaRPr>
              </a:p>
            </p:txBody>
          </p:sp>
          <p:sp>
            <p:nvSpPr>
              <p:cNvPr id="40" name="Téglalap 39">
                <a:extLst>
                  <a:ext uri="{FF2B5EF4-FFF2-40B4-BE49-F238E27FC236}">
                    <a16:creationId xmlns:a16="http://schemas.microsoft.com/office/drawing/2014/main" id="{AC798E55-556A-41D0-B90F-B3CABAAA2C96}"/>
                  </a:ext>
                </a:extLst>
              </p:cNvPr>
              <p:cNvSpPr/>
              <p:nvPr/>
            </p:nvSpPr>
            <p:spPr>
              <a:xfrm>
                <a:off x="6994073" y="83004"/>
                <a:ext cx="3657582" cy="342906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hu-HU">
                  <a:solidFill>
                    <a:schemeClr val="accent4"/>
                  </a:solidFill>
                </a:endParaRPr>
              </a:p>
            </p:txBody>
          </p:sp>
        </p:grpSp>
      </p:grpSp>
      <p:grpSp>
        <p:nvGrpSpPr>
          <p:cNvPr id="48" name="Csoportba foglalás 47">
            <a:extLst>
              <a:ext uri="{FF2B5EF4-FFF2-40B4-BE49-F238E27FC236}">
                <a16:creationId xmlns:a16="http://schemas.microsoft.com/office/drawing/2014/main" id="{9B9162D1-DC26-4F98-B440-A4B4122F4AD3}"/>
              </a:ext>
            </a:extLst>
          </p:cNvPr>
          <p:cNvGrpSpPr/>
          <p:nvPr/>
        </p:nvGrpSpPr>
        <p:grpSpPr>
          <a:xfrm>
            <a:off x="671507" y="1008318"/>
            <a:ext cx="10685700" cy="4680000"/>
            <a:chOff x="-81643" y="-80682"/>
            <a:chExt cx="10685700" cy="4680000"/>
          </a:xfrm>
        </p:grpSpPr>
        <p:graphicFrame>
          <p:nvGraphicFramePr>
            <p:cNvPr id="49" name="Diagram 48">
              <a:extLst>
                <a:ext uri="{FF2B5EF4-FFF2-40B4-BE49-F238E27FC236}">
                  <a16:creationId xmlns:a16="http://schemas.microsoft.com/office/drawing/2014/main" id="{00000000-0008-0000-0200-000002000000}"/>
                </a:ext>
              </a:extLst>
            </p:cNvPr>
            <p:cNvGraphicFramePr>
              <a:graphicFrameLocks/>
            </p:cNvGraphicFramePr>
            <p:nvPr>
              <p:extLst>
                <p:ext uri="{D42A27DB-BD31-4B8C-83A1-F6EECF244321}">
                  <p14:modId xmlns:p14="http://schemas.microsoft.com/office/powerpoint/2010/main" val="3038808340"/>
                </p:ext>
              </p:extLst>
            </p:nvPr>
          </p:nvGraphicFramePr>
          <p:xfrm>
            <a:off x="-81643" y="-80682"/>
            <a:ext cx="10685700" cy="468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5"/>
            </a:graphicData>
          </a:graphic>
        </p:graphicFrame>
        <p:grpSp>
          <p:nvGrpSpPr>
            <p:cNvPr id="50" name="Csoportba foglalás 49">
              <a:extLst>
                <a:ext uri="{FF2B5EF4-FFF2-40B4-BE49-F238E27FC236}">
                  <a16:creationId xmlns:a16="http://schemas.microsoft.com/office/drawing/2014/main" id="{4BF3FD3C-7C37-4CC8-A77C-00B5B47A2C68}"/>
                </a:ext>
              </a:extLst>
            </p:cNvPr>
            <p:cNvGrpSpPr/>
            <p:nvPr/>
          </p:nvGrpSpPr>
          <p:grpSpPr>
            <a:xfrm>
              <a:off x="6867980" y="108631"/>
              <a:ext cx="3666708" cy="4447591"/>
              <a:chOff x="6867980" y="108631"/>
              <a:chExt cx="3666708" cy="4447591"/>
            </a:xfrm>
          </p:grpSpPr>
          <p:sp>
            <p:nvSpPr>
              <p:cNvPr id="51" name="Téglalap 50">
                <a:extLst>
                  <a:ext uri="{FF2B5EF4-FFF2-40B4-BE49-F238E27FC236}">
                    <a16:creationId xmlns:a16="http://schemas.microsoft.com/office/drawing/2014/main" id="{3C18F8F3-86BE-4266-9C1D-EFE6F22083F1}"/>
                  </a:ext>
                </a:extLst>
              </p:cNvPr>
              <p:cNvSpPr/>
              <p:nvPr/>
            </p:nvSpPr>
            <p:spPr>
              <a:xfrm>
                <a:off x="6868628" y="551092"/>
                <a:ext cx="3657582" cy="1417993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hu-HU"/>
              </a:p>
            </p:txBody>
          </p:sp>
          <p:sp>
            <p:nvSpPr>
              <p:cNvPr id="52" name="Téglalap 51">
                <a:extLst>
                  <a:ext uri="{FF2B5EF4-FFF2-40B4-BE49-F238E27FC236}">
                    <a16:creationId xmlns:a16="http://schemas.microsoft.com/office/drawing/2014/main" id="{30920760-44C5-456A-9460-248B40DD9102}"/>
                  </a:ext>
                </a:extLst>
              </p:cNvPr>
              <p:cNvSpPr/>
              <p:nvPr/>
            </p:nvSpPr>
            <p:spPr>
              <a:xfrm>
                <a:off x="6876156" y="2079239"/>
                <a:ext cx="3657582" cy="1993883"/>
              </a:xfrm>
              <a:prstGeom prst="rect">
                <a:avLst/>
              </a:prstGeom>
              <a:no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hu-HU"/>
              </a:p>
            </p:txBody>
          </p:sp>
          <p:sp>
            <p:nvSpPr>
              <p:cNvPr id="53" name="Téglalap 52">
                <a:extLst>
                  <a:ext uri="{FF2B5EF4-FFF2-40B4-BE49-F238E27FC236}">
                    <a16:creationId xmlns:a16="http://schemas.microsoft.com/office/drawing/2014/main" id="{B1199243-FC8E-4AB2-A1B6-AF8E99A9FE9D}"/>
                  </a:ext>
                </a:extLst>
              </p:cNvPr>
              <p:cNvSpPr/>
              <p:nvPr/>
            </p:nvSpPr>
            <p:spPr>
              <a:xfrm>
                <a:off x="6877106" y="4208747"/>
                <a:ext cx="3657582" cy="347475"/>
              </a:xfrm>
              <a:prstGeom prst="rect">
                <a:avLst/>
              </a:prstGeom>
              <a:noFill/>
              <a:ln>
                <a:solidFill>
                  <a:srgbClr val="FF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hu-HU">
                  <a:solidFill>
                    <a:schemeClr val="accent4"/>
                  </a:solidFill>
                </a:endParaRPr>
              </a:p>
            </p:txBody>
          </p:sp>
          <p:sp>
            <p:nvSpPr>
              <p:cNvPr id="54" name="Téglalap 53">
                <a:extLst>
                  <a:ext uri="{FF2B5EF4-FFF2-40B4-BE49-F238E27FC236}">
                    <a16:creationId xmlns:a16="http://schemas.microsoft.com/office/drawing/2014/main" id="{5638B9F2-79EF-4825-B36A-F38F23C6405C}"/>
                  </a:ext>
                </a:extLst>
              </p:cNvPr>
              <p:cNvSpPr/>
              <p:nvPr/>
            </p:nvSpPr>
            <p:spPr>
              <a:xfrm>
                <a:off x="6867980" y="108631"/>
                <a:ext cx="3657582" cy="342906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hu-HU">
                  <a:solidFill>
                    <a:schemeClr val="accent4"/>
                  </a:solidFill>
                </a:endParaRPr>
              </a:p>
            </p:txBody>
          </p:sp>
        </p:grpSp>
      </p:grpSp>
      <p:grpSp>
        <p:nvGrpSpPr>
          <p:cNvPr id="55" name="Csoportba foglalás 54">
            <a:extLst>
              <a:ext uri="{FF2B5EF4-FFF2-40B4-BE49-F238E27FC236}">
                <a16:creationId xmlns:a16="http://schemas.microsoft.com/office/drawing/2014/main" id="{D79A92C0-9F95-45BA-B711-DAFEC1782709}"/>
              </a:ext>
            </a:extLst>
          </p:cNvPr>
          <p:cNvGrpSpPr/>
          <p:nvPr/>
        </p:nvGrpSpPr>
        <p:grpSpPr>
          <a:xfrm>
            <a:off x="704151" y="1089000"/>
            <a:ext cx="10848985" cy="4680000"/>
            <a:chOff x="32644" y="0"/>
            <a:chExt cx="10848985" cy="4680000"/>
          </a:xfrm>
        </p:grpSpPr>
        <p:graphicFrame>
          <p:nvGraphicFramePr>
            <p:cNvPr id="56" name="Diagram 55">
              <a:extLst>
                <a:ext uri="{FF2B5EF4-FFF2-40B4-BE49-F238E27FC236}">
                  <a16:creationId xmlns:a16="http://schemas.microsoft.com/office/drawing/2014/main" id="{00000000-0008-0000-0300-000003000000}"/>
                </a:ext>
              </a:extLst>
            </p:cNvPr>
            <p:cNvGraphicFramePr/>
            <p:nvPr>
              <p:extLst>
                <p:ext uri="{D42A27DB-BD31-4B8C-83A1-F6EECF244321}">
                  <p14:modId xmlns:p14="http://schemas.microsoft.com/office/powerpoint/2010/main" val="131294155"/>
                </p:ext>
              </p:extLst>
            </p:nvPr>
          </p:nvGraphicFramePr>
          <p:xfrm>
            <a:off x="32644" y="0"/>
            <a:ext cx="10848985" cy="4680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6"/>
            </a:graphicData>
          </a:graphic>
        </p:graphicFrame>
        <p:grpSp>
          <p:nvGrpSpPr>
            <p:cNvPr id="57" name="Csoportba foglalás 56">
              <a:extLst>
                <a:ext uri="{FF2B5EF4-FFF2-40B4-BE49-F238E27FC236}">
                  <a16:creationId xmlns:a16="http://schemas.microsoft.com/office/drawing/2014/main" id="{E246C470-6048-44FA-827F-D270308F74FA}"/>
                </a:ext>
              </a:extLst>
            </p:cNvPr>
            <p:cNvGrpSpPr/>
            <p:nvPr/>
          </p:nvGrpSpPr>
          <p:grpSpPr>
            <a:xfrm>
              <a:off x="7093405" y="105456"/>
              <a:ext cx="3666708" cy="4447591"/>
              <a:chOff x="7093405" y="105456"/>
              <a:chExt cx="3666708" cy="4447591"/>
            </a:xfrm>
          </p:grpSpPr>
          <p:sp>
            <p:nvSpPr>
              <p:cNvPr id="58" name="Téglalap 57">
                <a:extLst>
                  <a:ext uri="{FF2B5EF4-FFF2-40B4-BE49-F238E27FC236}">
                    <a16:creationId xmlns:a16="http://schemas.microsoft.com/office/drawing/2014/main" id="{645ECE12-CB99-454D-9E03-46B789555229}"/>
                  </a:ext>
                </a:extLst>
              </p:cNvPr>
              <p:cNvSpPr/>
              <p:nvPr/>
            </p:nvSpPr>
            <p:spPr>
              <a:xfrm>
                <a:off x="7094053" y="547917"/>
                <a:ext cx="3657582" cy="1417993"/>
              </a:xfrm>
              <a:prstGeom prst="rect">
                <a:avLst/>
              </a:prstGeom>
              <a:noFill/>
              <a:ln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hu-HU"/>
              </a:p>
            </p:txBody>
          </p:sp>
          <p:sp>
            <p:nvSpPr>
              <p:cNvPr id="59" name="Téglalap 58">
                <a:extLst>
                  <a:ext uri="{FF2B5EF4-FFF2-40B4-BE49-F238E27FC236}">
                    <a16:creationId xmlns:a16="http://schemas.microsoft.com/office/drawing/2014/main" id="{E26518B4-26D6-4D45-8AEA-B313B990C325}"/>
                  </a:ext>
                </a:extLst>
              </p:cNvPr>
              <p:cNvSpPr/>
              <p:nvPr/>
            </p:nvSpPr>
            <p:spPr>
              <a:xfrm>
                <a:off x="7101581" y="2076064"/>
                <a:ext cx="3657582" cy="1993883"/>
              </a:xfrm>
              <a:prstGeom prst="rect">
                <a:avLst/>
              </a:prstGeom>
              <a:noFill/>
              <a:ln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hu-HU"/>
              </a:p>
            </p:txBody>
          </p:sp>
          <p:sp>
            <p:nvSpPr>
              <p:cNvPr id="60" name="Téglalap 59">
                <a:extLst>
                  <a:ext uri="{FF2B5EF4-FFF2-40B4-BE49-F238E27FC236}">
                    <a16:creationId xmlns:a16="http://schemas.microsoft.com/office/drawing/2014/main" id="{EF77D542-77E4-4969-93C6-FFDA7453480F}"/>
                  </a:ext>
                </a:extLst>
              </p:cNvPr>
              <p:cNvSpPr/>
              <p:nvPr/>
            </p:nvSpPr>
            <p:spPr>
              <a:xfrm>
                <a:off x="7102531" y="4205572"/>
                <a:ext cx="3657582" cy="347475"/>
              </a:xfrm>
              <a:prstGeom prst="rect">
                <a:avLst/>
              </a:prstGeom>
              <a:noFill/>
              <a:ln>
                <a:solidFill>
                  <a:srgbClr val="FFCC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hu-HU">
                  <a:solidFill>
                    <a:schemeClr val="accent4"/>
                  </a:solidFill>
                </a:endParaRPr>
              </a:p>
            </p:txBody>
          </p:sp>
          <p:sp>
            <p:nvSpPr>
              <p:cNvPr id="61" name="Téglalap 60">
                <a:extLst>
                  <a:ext uri="{FF2B5EF4-FFF2-40B4-BE49-F238E27FC236}">
                    <a16:creationId xmlns:a16="http://schemas.microsoft.com/office/drawing/2014/main" id="{F878E2E9-7D3F-4359-B797-352783A476DC}"/>
                  </a:ext>
                </a:extLst>
              </p:cNvPr>
              <p:cNvSpPr/>
              <p:nvPr/>
            </p:nvSpPr>
            <p:spPr>
              <a:xfrm>
                <a:off x="7093405" y="105456"/>
                <a:ext cx="3657582" cy="342906"/>
              </a:xfrm>
              <a:prstGeom prst="rect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/>
              <a:lstStyle>
                <a:lvl1pPr marL="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>
                  <a:defRPr sz="11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endParaRPr lang="hu-HU">
                  <a:solidFill>
                    <a:schemeClr val="accent4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5298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églalap 8"/>
          <p:cNvSpPr/>
          <p:nvPr/>
        </p:nvSpPr>
        <p:spPr>
          <a:xfrm>
            <a:off x="0" y="-1"/>
            <a:ext cx="121920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u-HU" sz="3000" b="1" dirty="0">
                <a:solidFill>
                  <a:srgbClr val="002060"/>
                </a:solidFill>
                <a:latin typeface="Myriad "/>
              </a:rPr>
              <a:t>N</a:t>
            </a:r>
            <a:r>
              <a:rPr lang="en-GB" sz="3000" b="1" dirty="0" err="1">
                <a:solidFill>
                  <a:srgbClr val="002060"/>
                </a:solidFill>
                <a:latin typeface="Myriad "/>
              </a:rPr>
              <a:t>earest</a:t>
            </a:r>
            <a:r>
              <a:rPr lang="en-GB" sz="30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N</a:t>
            </a:r>
            <a:r>
              <a:rPr lang="en-GB" sz="3000" b="1" dirty="0" err="1">
                <a:solidFill>
                  <a:srgbClr val="002060"/>
                </a:solidFill>
                <a:latin typeface="Myriad "/>
              </a:rPr>
              <a:t>eighbour</a:t>
            </a:r>
            <a:r>
              <a:rPr lang="en-GB" sz="30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vs. Random vs. </a:t>
            </a:r>
            <a:r>
              <a:rPr lang="hu-HU" sz="3000" b="1" dirty="0" err="1">
                <a:solidFill>
                  <a:srgbClr val="002060"/>
                </a:solidFill>
                <a:latin typeface="Myriad "/>
              </a:rPr>
              <a:t>Rank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 H</a:t>
            </a:r>
            <a:r>
              <a:rPr lang="en-GB" sz="3000" b="1" dirty="0" err="1">
                <a:solidFill>
                  <a:srgbClr val="002060"/>
                </a:solidFill>
                <a:latin typeface="Myriad "/>
              </a:rPr>
              <a:t>ot</a:t>
            </a:r>
            <a:r>
              <a:rPr lang="en-GB" sz="3000" b="1" dirty="0">
                <a:solidFill>
                  <a:srgbClr val="002060"/>
                </a:solidFill>
                <a:latin typeface="Myriad "/>
              </a:rPr>
              <a:t> </a:t>
            </a:r>
            <a:r>
              <a:rPr lang="hu-HU" sz="3000" b="1" dirty="0">
                <a:solidFill>
                  <a:srgbClr val="002060"/>
                </a:solidFill>
                <a:latin typeface="Myriad "/>
              </a:rPr>
              <a:t>D</a:t>
            </a:r>
            <a:r>
              <a:rPr lang="en-GB" sz="3000" b="1" dirty="0" err="1">
                <a:solidFill>
                  <a:srgbClr val="002060"/>
                </a:solidFill>
                <a:latin typeface="Myriad "/>
              </a:rPr>
              <a:t>eck</a:t>
            </a:r>
            <a:endParaRPr lang="hu-HU" sz="3000" b="1" dirty="0">
              <a:solidFill>
                <a:srgbClr val="002060"/>
              </a:solidFill>
              <a:latin typeface="Myriad "/>
            </a:endParaRPr>
          </a:p>
        </p:txBody>
      </p:sp>
      <p:pic>
        <p:nvPicPr>
          <p:cNvPr id="5" name="Kép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6120714"/>
            <a:ext cx="2360456" cy="737285"/>
          </a:xfrm>
          <a:prstGeom prst="rect">
            <a:avLst/>
          </a:prstGeom>
        </p:spPr>
      </p:pic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376586"/>
              </p:ext>
            </p:extLst>
          </p:nvPr>
        </p:nvGraphicFramePr>
        <p:xfrm>
          <a:off x="424003" y="583795"/>
          <a:ext cx="11112842" cy="567781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544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465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9411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873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100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465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419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082661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499789">
                <a:tc rowSpan="2" gridSpan="2">
                  <a:txBody>
                    <a:bodyPr/>
                    <a:lstStyle/>
                    <a:p>
                      <a:pPr algn="ctr" fontAlgn="b"/>
                      <a:r>
                        <a:rPr lang="hu-HU" sz="1800" b="1" kern="120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Method</a:t>
                      </a:r>
                      <a:endParaRPr lang="hu-HU" sz="1800" b="1" kern="120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6705" marR="6705" marT="6705" marB="0" anchor="ctr"/>
                </a:tc>
                <a:tc rowSpan="2" hMerge="1"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hu-HU" sz="1800" b="1" kern="120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Distributions</a:t>
                      </a:r>
                      <a:endParaRPr lang="hu-HU" sz="1800" b="1" kern="120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6705" marR="6705" marT="6705" marB="0" anchor="ctr"/>
                </a:tc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hu-HU" sz="18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T-</a:t>
                      </a:r>
                      <a:r>
                        <a:rPr lang="hu-HU" sz="1800" b="1" kern="120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tests</a:t>
                      </a:r>
                      <a:endParaRPr lang="hu-HU" sz="1800" b="1" kern="120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6705" marR="6705" marT="6705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endParaRPr lang="hu-HU" sz="1600" b="1" kern="120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6705" marR="6705" marT="6705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endParaRPr lang="hu-HU" sz="1600" b="1" kern="120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6705" marR="6705" marT="6705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endParaRPr lang="en-US" sz="1600" b="1" kern="120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6705" marR="6705" marT="6705" marB="0" anchor="ctr"/>
                </a:tc>
                <a:tc rowSpan="2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hu-HU" sz="1800" b="1" kern="120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Previous</a:t>
                      </a:r>
                      <a:r>
                        <a:rPr lang="hu-HU" sz="18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b="1" kern="120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research</a:t>
                      </a:r>
                      <a:endParaRPr lang="hu-HU" sz="1800" b="1" kern="120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6705" marR="6705" marT="6705" marB="0" anchor="ctr"/>
                </a:tc>
                <a:extLst>
                  <a:ext uri="{0D108BD9-81ED-4DB2-BD59-A6C34878D82A}">
                    <a16:rowId xmlns:a16="http://schemas.microsoft.com/office/drawing/2014/main" val="3133866081"/>
                  </a:ext>
                </a:extLst>
              </a:tr>
              <a:tr h="732644">
                <a:tc gridSpan="2" vMerge="1"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 hMerge="1" vMerge="1"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endParaRPr lang="hu-HU" sz="1600" b="1" kern="120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6705" marR="6705" marT="670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hu-HU" sz="18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Life </a:t>
                      </a:r>
                      <a:r>
                        <a:rPr lang="hu-HU" sz="1800" b="1" kern="120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Satisfaction</a:t>
                      </a:r>
                      <a:endParaRPr lang="hu-HU" sz="1800" b="1" kern="120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6705" marR="6705" marT="670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hu-HU" sz="1800" b="1" kern="120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Mental</a:t>
                      </a:r>
                      <a:r>
                        <a:rPr lang="hu-HU" sz="18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b="1" kern="120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State</a:t>
                      </a:r>
                      <a:endParaRPr lang="hu-HU" sz="1800" b="1" kern="120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6705" marR="6705" marT="670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hu-HU" sz="1800" b="1" kern="120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Trust</a:t>
                      </a:r>
                      <a:r>
                        <a:rPr lang="hu-HU" sz="18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in </a:t>
                      </a:r>
                      <a:r>
                        <a:rPr lang="hu-HU" sz="1800" b="1" kern="120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institutions</a:t>
                      </a:r>
                      <a:endParaRPr lang="hu-HU" sz="1800" b="1" kern="120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6705" marR="6705" marT="670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en-US" sz="18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Optimism about the Future</a:t>
                      </a:r>
                    </a:p>
                  </a:txBody>
                  <a:tcPr marL="6705" marR="6705" marT="6705" marB="0" anchor="ctr"/>
                </a:tc>
                <a:tc vMerge="1"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endParaRPr lang="hu-HU" sz="1600" b="1" kern="120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6705" marR="6705" marT="670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2753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hu-HU" sz="16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705" marR="6705" marT="670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hu-HU" sz="18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NND Manhattan</a:t>
                      </a:r>
                    </a:p>
                  </a:txBody>
                  <a:tcPr marL="6705" marR="6705" marT="67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6705" marR="6705" marT="6705" marB="0" anchor="b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2753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hu-HU" sz="16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705" marR="6705" marT="670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hu-HU" sz="18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NND </a:t>
                      </a:r>
                      <a:r>
                        <a:rPr lang="hu-HU" sz="1800" b="1" kern="120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Mahalanobis</a:t>
                      </a:r>
                      <a:endParaRPr lang="hu-HU" sz="1800" b="1" kern="120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6705" marR="6705" marT="67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42753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hu-HU" sz="16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705" marR="6705" marT="670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hu-HU" sz="18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NND </a:t>
                      </a:r>
                      <a:r>
                        <a:rPr lang="hu-HU" sz="1800" b="1" kern="120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Euclidean</a:t>
                      </a:r>
                      <a:endParaRPr lang="hu-HU" sz="1800" b="1" kern="120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6705" marR="6705" marT="67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42753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hu-HU" sz="16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6705" marR="6705" marT="6705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8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Random </a:t>
                      </a:r>
                      <a:r>
                        <a:rPr lang="hu-HU" sz="1800" b="1" kern="120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distance</a:t>
                      </a:r>
                      <a:r>
                        <a:rPr lang="hu-HU" sz="18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(</a:t>
                      </a:r>
                      <a:r>
                        <a:rPr lang="hu-HU" sz="1800" b="1" kern="120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default</a:t>
                      </a:r>
                      <a:r>
                        <a:rPr lang="hu-HU" sz="18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6705" marR="6705" marT="67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2753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hu-HU" sz="16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5</a:t>
                      </a:r>
                    </a:p>
                  </a:txBody>
                  <a:tcPr marL="6705" marR="6705" marT="670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hu-HU" sz="18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Random </a:t>
                      </a:r>
                      <a:r>
                        <a:rPr lang="hu-HU" sz="1800" b="1" kern="120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distance</a:t>
                      </a:r>
                      <a:r>
                        <a:rPr lang="hu-HU" sz="18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Manhattan*</a:t>
                      </a:r>
                    </a:p>
                  </a:txBody>
                  <a:tcPr marL="6705" marR="6705" marT="67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4866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hu-HU" sz="16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6</a:t>
                      </a:r>
                    </a:p>
                  </a:txBody>
                  <a:tcPr marL="6705" marR="6705" marT="670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hu-HU" sz="18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Random </a:t>
                      </a:r>
                      <a:r>
                        <a:rPr lang="hu-HU" sz="1800" b="1" kern="120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distance</a:t>
                      </a:r>
                      <a:r>
                        <a:rPr lang="hu-HU" sz="18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b="1" kern="120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Mahalanobis</a:t>
                      </a:r>
                      <a:r>
                        <a:rPr lang="hu-HU" sz="18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6705" marR="6705" marT="67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4866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hu-HU" sz="16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7</a:t>
                      </a:r>
                    </a:p>
                  </a:txBody>
                  <a:tcPr marL="6705" marR="6705" marT="670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hu-HU" sz="18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Random </a:t>
                      </a:r>
                      <a:r>
                        <a:rPr lang="hu-HU" sz="1800" b="1" kern="120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distance</a:t>
                      </a:r>
                      <a:r>
                        <a:rPr lang="hu-HU" sz="18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</a:t>
                      </a:r>
                      <a:r>
                        <a:rPr lang="hu-HU" sz="1800" b="1" kern="120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Euclidean</a:t>
                      </a:r>
                      <a:r>
                        <a:rPr lang="hu-HU" sz="18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*</a:t>
                      </a:r>
                    </a:p>
                  </a:txBody>
                  <a:tcPr marL="6705" marR="6705" marT="67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/>
                </a:tc>
                <a:extLst>
                  <a:ext uri="{0D108BD9-81ED-4DB2-BD59-A6C34878D82A}">
                    <a16:rowId xmlns:a16="http://schemas.microsoft.com/office/drawing/2014/main" val="1841238093"/>
                  </a:ext>
                </a:extLst>
              </a:tr>
              <a:tr h="544866"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hu-HU" sz="16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8</a:t>
                      </a:r>
                    </a:p>
                  </a:txBody>
                  <a:tcPr marL="6705" marR="6705" marT="670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>
                        <a:spcAft>
                          <a:spcPts val="0"/>
                        </a:spcAft>
                      </a:pPr>
                      <a:r>
                        <a:rPr lang="hu-HU" sz="1800" b="1" kern="120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Rank</a:t>
                      </a:r>
                      <a:r>
                        <a:rPr lang="hu-HU" sz="1800" b="1" kern="1200" dirty="0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 Hot </a:t>
                      </a:r>
                      <a:r>
                        <a:rPr lang="hu-HU" sz="1800" b="1" kern="1200" dirty="0" err="1">
                          <a:solidFill>
                            <a:srgbClr val="002060"/>
                          </a:solidFill>
                          <a:latin typeface="Myriad "/>
                          <a:ea typeface="+mn-ea"/>
                          <a:cs typeface="+mn-cs"/>
                        </a:rPr>
                        <a:t>Deck</a:t>
                      </a:r>
                      <a:endParaRPr lang="hu-HU" sz="1800" b="1" kern="1200" dirty="0">
                        <a:solidFill>
                          <a:srgbClr val="002060"/>
                        </a:solidFill>
                        <a:latin typeface="Myriad "/>
                        <a:ea typeface="+mn-ea"/>
                        <a:cs typeface="+mn-cs"/>
                      </a:endParaRPr>
                    </a:p>
                  </a:txBody>
                  <a:tcPr marL="6705" marR="6705" marT="670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705" marR="6705" marT="6705" marB="0" anchor="b">
                    <a:solidFill>
                      <a:srgbClr val="D9D9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843554"/>
                  </a:ext>
                </a:extLst>
              </a:tr>
            </a:tbl>
          </a:graphicData>
        </a:graphic>
      </p:graphicFrame>
      <p:pic>
        <p:nvPicPr>
          <p:cNvPr id="47" name="Kép 4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359" y="1984265"/>
            <a:ext cx="325394" cy="325394"/>
          </a:xfrm>
          <a:prstGeom prst="rect">
            <a:avLst/>
          </a:prstGeom>
        </p:spPr>
      </p:pic>
      <p:pic>
        <p:nvPicPr>
          <p:cNvPr id="48" name="Kép 4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359" y="2533992"/>
            <a:ext cx="325394" cy="325394"/>
          </a:xfrm>
          <a:prstGeom prst="rect">
            <a:avLst/>
          </a:prstGeom>
        </p:spPr>
      </p:pic>
      <p:pic>
        <p:nvPicPr>
          <p:cNvPr id="49" name="Kép 4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359" y="3108685"/>
            <a:ext cx="325394" cy="325394"/>
          </a:xfrm>
          <a:prstGeom prst="rect">
            <a:avLst/>
          </a:prstGeom>
        </p:spPr>
      </p:pic>
      <p:pic>
        <p:nvPicPr>
          <p:cNvPr id="52" name="Kép 5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359" y="4740326"/>
            <a:ext cx="325394" cy="325394"/>
          </a:xfrm>
          <a:prstGeom prst="rect">
            <a:avLst/>
          </a:prstGeom>
        </p:spPr>
      </p:pic>
      <p:pic>
        <p:nvPicPr>
          <p:cNvPr id="53" name="Kép 5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359" y="4183197"/>
            <a:ext cx="325394" cy="325394"/>
          </a:xfrm>
          <a:prstGeom prst="rect">
            <a:avLst/>
          </a:prstGeom>
        </p:spPr>
      </p:pic>
      <p:pic>
        <p:nvPicPr>
          <p:cNvPr id="39" name="Kép 38">
            <a:extLst>
              <a:ext uri="{FF2B5EF4-FFF2-40B4-BE49-F238E27FC236}">
                <a16:creationId xmlns:a16="http://schemas.microsoft.com/office/drawing/2014/main" id="{8EEAB8DA-344E-41A6-8E00-9B15CCDBD9C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447" y="1984265"/>
            <a:ext cx="325394" cy="325394"/>
          </a:xfrm>
          <a:prstGeom prst="rect">
            <a:avLst/>
          </a:prstGeom>
        </p:spPr>
      </p:pic>
      <p:pic>
        <p:nvPicPr>
          <p:cNvPr id="40" name="Kép 39">
            <a:extLst>
              <a:ext uri="{FF2B5EF4-FFF2-40B4-BE49-F238E27FC236}">
                <a16:creationId xmlns:a16="http://schemas.microsoft.com/office/drawing/2014/main" id="{90FC3CF8-89EA-42AC-BA6B-B7FBE40E9F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447" y="2533992"/>
            <a:ext cx="325394" cy="325394"/>
          </a:xfrm>
          <a:prstGeom prst="rect">
            <a:avLst/>
          </a:prstGeom>
        </p:spPr>
      </p:pic>
      <p:pic>
        <p:nvPicPr>
          <p:cNvPr id="41" name="Kép 40">
            <a:extLst>
              <a:ext uri="{FF2B5EF4-FFF2-40B4-BE49-F238E27FC236}">
                <a16:creationId xmlns:a16="http://schemas.microsoft.com/office/drawing/2014/main" id="{91575160-EAB7-428C-B769-FD2362213AB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447" y="3108685"/>
            <a:ext cx="325394" cy="325394"/>
          </a:xfrm>
          <a:prstGeom prst="rect">
            <a:avLst/>
          </a:prstGeom>
        </p:spPr>
      </p:pic>
      <p:pic>
        <p:nvPicPr>
          <p:cNvPr id="44" name="Kép 43">
            <a:extLst>
              <a:ext uri="{FF2B5EF4-FFF2-40B4-BE49-F238E27FC236}">
                <a16:creationId xmlns:a16="http://schemas.microsoft.com/office/drawing/2014/main" id="{CB9FE4A9-B6C0-4DE0-802D-E48ED064896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447" y="4740326"/>
            <a:ext cx="325394" cy="325394"/>
          </a:xfrm>
          <a:prstGeom prst="rect">
            <a:avLst/>
          </a:prstGeom>
        </p:spPr>
      </p:pic>
      <p:pic>
        <p:nvPicPr>
          <p:cNvPr id="46" name="Kép 45">
            <a:extLst>
              <a:ext uri="{FF2B5EF4-FFF2-40B4-BE49-F238E27FC236}">
                <a16:creationId xmlns:a16="http://schemas.microsoft.com/office/drawing/2014/main" id="{242FE1F1-4BAA-4C48-878F-628C2AB532B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2447" y="4183197"/>
            <a:ext cx="325394" cy="325394"/>
          </a:xfrm>
          <a:prstGeom prst="rect">
            <a:avLst/>
          </a:prstGeom>
        </p:spPr>
      </p:pic>
      <p:pic>
        <p:nvPicPr>
          <p:cNvPr id="54" name="Kép 53">
            <a:extLst>
              <a:ext uri="{FF2B5EF4-FFF2-40B4-BE49-F238E27FC236}">
                <a16:creationId xmlns:a16="http://schemas.microsoft.com/office/drawing/2014/main" id="{63195AA4-65C6-4825-AC3C-00C4553EB79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223" y="1984265"/>
            <a:ext cx="325394" cy="325394"/>
          </a:xfrm>
          <a:prstGeom prst="rect">
            <a:avLst/>
          </a:prstGeom>
        </p:spPr>
      </p:pic>
      <p:pic>
        <p:nvPicPr>
          <p:cNvPr id="55" name="Kép 54">
            <a:extLst>
              <a:ext uri="{FF2B5EF4-FFF2-40B4-BE49-F238E27FC236}">
                <a16:creationId xmlns:a16="http://schemas.microsoft.com/office/drawing/2014/main" id="{FE51BCDA-D995-4F60-8783-6ABE63A017C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223" y="2533992"/>
            <a:ext cx="325394" cy="325394"/>
          </a:xfrm>
          <a:prstGeom prst="rect">
            <a:avLst/>
          </a:prstGeom>
        </p:spPr>
      </p:pic>
      <p:pic>
        <p:nvPicPr>
          <p:cNvPr id="56" name="Kép 55">
            <a:extLst>
              <a:ext uri="{FF2B5EF4-FFF2-40B4-BE49-F238E27FC236}">
                <a16:creationId xmlns:a16="http://schemas.microsoft.com/office/drawing/2014/main" id="{02DACA4E-15C5-4BEA-9B55-A9BD6CE40D3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223" y="3108685"/>
            <a:ext cx="325394" cy="325394"/>
          </a:xfrm>
          <a:prstGeom prst="rect">
            <a:avLst/>
          </a:prstGeom>
        </p:spPr>
      </p:pic>
      <p:pic>
        <p:nvPicPr>
          <p:cNvPr id="58" name="Kép 57">
            <a:extLst>
              <a:ext uri="{FF2B5EF4-FFF2-40B4-BE49-F238E27FC236}">
                <a16:creationId xmlns:a16="http://schemas.microsoft.com/office/drawing/2014/main" id="{88FC023B-D328-42F2-A43E-21DD3D4A6D1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223" y="4740326"/>
            <a:ext cx="325394" cy="325394"/>
          </a:xfrm>
          <a:prstGeom prst="rect">
            <a:avLst/>
          </a:prstGeom>
        </p:spPr>
      </p:pic>
      <p:pic>
        <p:nvPicPr>
          <p:cNvPr id="59" name="Kép 58">
            <a:extLst>
              <a:ext uri="{FF2B5EF4-FFF2-40B4-BE49-F238E27FC236}">
                <a16:creationId xmlns:a16="http://schemas.microsoft.com/office/drawing/2014/main" id="{7519204A-9DF8-4A3B-BACA-9D4926A952F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4223" y="4183197"/>
            <a:ext cx="325394" cy="325394"/>
          </a:xfrm>
          <a:prstGeom prst="rect">
            <a:avLst/>
          </a:prstGeom>
        </p:spPr>
      </p:pic>
      <p:pic>
        <p:nvPicPr>
          <p:cNvPr id="61" name="Kép 60">
            <a:extLst>
              <a:ext uri="{FF2B5EF4-FFF2-40B4-BE49-F238E27FC236}">
                <a16:creationId xmlns:a16="http://schemas.microsoft.com/office/drawing/2014/main" id="{BC53BD73-3F30-4BE8-B469-47F6D3C093E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3625" y="2002717"/>
            <a:ext cx="325394" cy="325394"/>
          </a:xfrm>
          <a:prstGeom prst="rect">
            <a:avLst/>
          </a:prstGeom>
        </p:spPr>
      </p:pic>
      <p:pic>
        <p:nvPicPr>
          <p:cNvPr id="62" name="Kép 61">
            <a:extLst>
              <a:ext uri="{FF2B5EF4-FFF2-40B4-BE49-F238E27FC236}">
                <a16:creationId xmlns:a16="http://schemas.microsoft.com/office/drawing/2014/main" id="{5F57C5CA-9417-4A0F-8749-C9411A22CF4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3625" y="2552444"/>
            <a:ext cx="325394" cy="325394"/>
          </a:xfrm>
          <a:prstGeom prst="rect">
            <a:avLst/>
          </a:prstGeom>
        </p:spPr>
      </p:pic>
      <p:pic>
        <p:nvPicPr>
          <p:cNvPr id="63" name="Kép 62">
            <a:extLst>
              <a:ext uri="{FF2B5EF4-FFF2-40B4-BE49-F238E27FC236}">
                <a16:creationId xmlns:a16="http://schemas.microsoft.com/office/drawing/2014/main" id="{C3C0503E-D130-4E58-9C5D-E5904E6B9D8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3625" y="3127137"/>
            <a:ext cx="325394" cy="325394"/>
          </a:xfrm>
          <a:prstGeom prst="rect">
            <a:avLst/>
          </a:prstGeom>
        </p:spPr>
      </p:pic>
      <p:pic>
        <p:nvPicPr>
          <p:cNvPr id="65" name="Kép 64">
            <a:extLst>
              <a:ext uri="{FF2B5EF4-FFF2-40B4-BE49-F238E27FC236}">
                <a16:creationId xmlns:a16="http://schemas.microsoft.com/office/drawing/2014/main" id="{91275914-CF1D-4C3A-ADB4-7E97EBD2D93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3625" y="4758778"/>
            <a:ext cx="325394" cy="325394"/>
          </a:xfrm>
          <a:prstGeom prst="rect">
            <a:avLst/>
          </a:prstGeom>
        </p:spPr>
      </p:pic>
      <p:pic>
        <p:nvPicPr>
          <p:cNvPr id="66" name="Kép 65">
            <a:extLst>
              <a:ext uri="{FF2B5EF4-FFF2-40B4-BE49-F238E27FC236}">
                <a16:creationId xmlns:a16="http://schemas.microsoft.com/office/drawing/2014/main" id="{55B3EE8A-5744-45BE-BCCE-5024FAF2C5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53625" y="4201649"/>
            <a:ext cx="325394" cy="325394"/>
          </a:xfrm>
          <a:prstGeom prst="rect">
            <a:avLst/>
          </a:prstGeom>
        </p:spPr>
      </p:pic>
      <p:pic>
        <p:nvPicPr>
          <p:cNvPr id="68" name="Kép 67">
            <a:extLst>
              <a:ext uri="{FF2B5EF4-FFF2-40B4-BE49-F238E27FC236}">
                <a16:creationId xmlns:a16="http://schemas.microsoft.com/office/drawing/2014/main" id="{B583AD06-A285-431A-B0C5-3B43FC4D9E4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448" y="1984265"/>
            <a:ext cx="325394" cy="325394"/>
          </a:xfrm>
          <a:prstGeom prst="rect">
            <a:avLst/>
          </a:prstGeom>
        </p:spPr>
      </p:pic>
      <p:pic>
        <p:nvPicPr>
          <p:cNvPr id="69" name="Kép 68">
            <a:extLst>
              <a:ext uri="{FF2B5EF4-FFF2-40B4-BE49-F238E27FC236}">
                <a16:creationId xmlns:a16="http://schemas.microsoft.com/office/drawing/2014/main" id="{692F4744-3B62-4AA2-9C2E-5DD0D9AA11F1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448" y="2533992"/>
            <a:ext cx="325394" cy="325394"/>
          </a:xfrm>
          <a:prstGeom prst="rect">
            <a:avLst/>
          </a:prstGeom>
        </p:spPr>
      </p:pic>
      <p:pic>
        <p:nvPicPr>
          <p:cNvPr id="70" name="Kép 69">
            <a:extLst>
              <a:ext uri="{FF2B5EF4-FFF2-40B4-BE49-F238E27FC236}">
                <a16:creationId xmlns:a16="http://schemas.microsoft.com/office/drawing/2014/main" id="{DC74B17E-B80A-4D45-8DF5-99B72BFAA8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448" y="3108685"/>
            <a:ext cx="325394" cy="325394"/>
          </a:xfrm>
          <a:prstGeom prst="rect">
            <a:avLst/>
          </a:prstGeom>
        </p:spPr>
      </p:pic>
      <p:pic>
        <p:nvPicPr>
          <p:cNvPr id="72" name="Kép 71">
            <a:extLst>
              <a:ext uri="{FF2B5EF4-FFF2-40B4-BE49-F238E27FC236}">
                <a16:creationId xmlns:a16="http://schemas.microsoft.com/office/drawing/2014/main" id="{3EA9BD3F-6D4B-48F2-95EA-A9C25C1B60A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448" y="4740326"/>
            <a:ext cx="325394" cy="325394"/>
          </a:xfrm>
          <a:prstGeom prst="rect">
            <a:avLst/>
          </a:prstGeom>
        </p:spPr>
      </p:pic>
      <p:pic>
        <p:nvPicPr>
          <p:cNvPr id="73" name="Kép 72">
            <a:extLst>
              <a:ext uri="{FF2B5EF4-FFF2-40B4-BE49-F238E27FC236}">
                <a16:creationId xmlns:a16="http://schemas.microsoft.com/office/drawing/2014/main" id="{3726E10A-FF08-427B-8C68-D052DBB7751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7448" y="4183197"/>
            <a:ext cx="325394" cy="325394"/>
          </a:xfrm>
          <a:prstGeom prst="rect">
            <a:avLst/>
          </a:prstGeom>
        </p:spPr>
      </p:pic>
      <p:pic>
        <p:nvPicPr>
          <p:cNvPr id="74" name="Kép 73">
            <a:extLst>
              <a:ext uri="{FF2B5EF4-FFF2-40B4-BE49-F238E27FC236}">
                <a16:creationId xmlns:a16="http://schemas.microsoft.com/office/drawing/2014/main" id="{EC4C3013-68B8-4625-8B78-A1BCACF8755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2087" y="2529939"/>
            <a:ext cx="325394" cy="325394"/>
          </a:xfrm>
          <a:prstGeom prst="rect">
            <a:avLst/>
          </a:prstGeom>
        </p:spPr>
      </p:pic>
      <p:pic>
        <p:nvPicPr>
          <p:cNvPr id="42" name="Kép 41">
            <a:extLst>
              <a:ext uri="{FF2B5EF4-FFF2-40B4-BE49-F238E27FC236}">
                <a16:creationId xmlns:a16="http://schemas.microsoft.com/office/drawing/2014/main" id="{ACC8C471-6590-4C9A-A81D-12B2D97E5A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24816" y="5293626"/>
            <a:ext cx="325394" cy="325394"/>
          </a:xfrm>
          <a:prstGeom prst="rect">
            <a:avLst/>
          </a:prstGeom>
        </p:spPr>
      </p:pic>
      <p:pic>
        <p:nvPicPr>
          <p:cNvPr id="45" name="Kép 44">
            <a:extLst>
              <a:ext uri="{FF2B5EF4-FFF2-40B4-BE49-F238E27FC236}">
                <a16:creationId xmlns:a16="http://schemas.microsoft.com/office/drawing/2014/main" id="{A8F2EC6C-FF26-4DBF-8D6C-4B29B177E34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6484" y="5307207"/>
            <a:ext cx="325394" cy="325394"/>
          </a:xfrm>
          <a:prstGeom prst="rect">
            <a:avLst/>
          </a:prstGeom>
        </p:spPr>
      </p:pic>
      <p:pic>
        <p:nvPicPr>
          <p:cNvPr id="76" name="Kép 75">
            <a:extLst>
              <a:ext uri="{FF2B5EF4-FFF2-40B4-BE49-F238E27FC236}">
                <a16:creationId xmlns:a16="http://schemas.microsoft.com/office/drawing/2014/main" id="{F3C0DC72-7E09-409E-B54E-0ABE932750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86120" y="5293846"/>
            <a:ext cx="325394" cy="325394"/>
          </a:xfrm>
          <a:prstGeom prst="rect">
            <a:avLst/>
          </a:prstGeom>
        </p:spPr>
      </p:pic>
      <p:pic>
        <p:nvPicPr>
          <p:cNvPr id="77" name="Kép 76">
            <a:extLst>
              <a:ext uri="{FF2B5EF4-FFF2-40B4-BE49-F238E27FC236}">
                <a16:creationId xmlns:a16="http://schemas.microsoft.com/office/drawing/2014/main" id="{B4B5044D-BAF6-4770-88E5-CFEBC5A8646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81503" y="5290831"/>
            <a:ext cx="325394" cy="325394"/>
          </a:xfrm>
          <a:prstGeom prst="rect">
            <a:avLst/>
          </a:prstGeom>
        </p:spPr>
      </p:pic>
      <p:pic>
        <p:nvPicPr>
          <p:cNvPr id="78" name="Kép 77">
            <a:extLst>
              <a:ext uri="{FF2B5EF4-FFF2-40B4-BE49-F238E27FC236}">
                <a16:creationId xmlns:a16="http://schemas.microsoft.com/office/drawing/2014/main" id="{AA411825-5288-4E8B-8A62-EBFE1D4D9BB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1658" y="5289976"/>
            <a:ext cx="325394" cy="325394"/>
          </a:xfrm>
          <a:prstGeom prst="rect">
            <a:avLst/>
          </a:prstGeom>
        </p:spPr>
      </p:pic>
      <p:pic>
        <p:nvPicPr>
          <p:cNvPr id="79" name="Kép 78">
            <a:extLst>
              <a:ext uri="{FF2B5EF4-FFF2-40B4-BE49-F238E27FC236}">
                <a16:creationId xmlns:a16="http://schemas.microsoft.com/office/drawing/2014/main" id="{C98C574B-857E-463F-9B3B-78476D25251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1096" y="5300841"/>
            <a:ext cx="325394" cy="325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41980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0FDB48AD5866D645BB0EE4F460BF82F1" ma:contentTypeVersion="0" ma:contentTypeDescription="Új dokumentum létrehozása." ma:contentTypeScope="" ma:versionID="8a3f37dd5261c935f772846763d9453a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047bb06e0a2f553563b46466d8dd50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2A80D48-2377-4F80-9511-B718F6BDB429}">
  <ds:schemaRefs>
    <ds:schemaRef ds:uri="http://schemas.microsoft.com/office/2006/documentManagement/types"/>
    <ds:schemaRef ds:uri="http://purl.org/dc/terms/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F19DC6E-76E8-47E8-A11A-620C1CF637F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EAB8B7B-805B-4959-9C36-397AABFB20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4211</TotalTime>
  <Words>898</Words>
  <Application>Microsoft Office PowerPoint</Application>
  <PresentationFormat>Szélesvásznú</PresentationFormat>
  <Paragraphs>237</Paragraphs>
  <Slides>12</Slides>
  <Notes>1</Notes>
  <HiddenSlides>0</HiddenSlides>
  <MMClips>0</MMClips>
  <ScaleCrop>false</ScaleCrop>
  <HeadingPairs>
    <vt:vector size="8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Beágyazott OLE kiszolgálók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20" baseType="lpstr">
      <vt:lpstr>Arial</vt:lpstr>
      <vt:lpstr>Calibri</vt:lpstr>
      <vt:lpstr>Calibri Light</vt:lpstr>
      <vt:lpstr>Myriad </vt:lpstr>
      <vt:lpstr>Symbol</vt:lpstr>
      <vt:lpstr>Wingdings</vt:lpstr>
      <vt:lpstr>Office-téma</vt:lpstr>
      <vt:lpstr>Munkalap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Company>KSH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Simonné Horváth Gabriella</dc:creator>
  <cp:lastModifiedBy>Ligeti Dávid</cp:lastModifiedBy>
  <cp:revision>290</cp:revision>
  <cp:lastPrinted>2019-02-26T12:58:57Z</cp:lastPrinted>
  <dcterms:created xsi:type="dcterms:W3CDTF">2017-03-01T09:38:02Z</dcterms:created>
  <dcterms:modified xsi:type="dcterms:W3CDTF">2019-03-14T06:58:16Z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0x0101000FDB48AD5866D645BB0EE4F460BF82F1</vt:lpwstr>
  </property>
</Properties>
</file>