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32"/>
  </p:notesMasterIdLst>
  <p:sldIdLst>
    <p:sldId id="603" r:id="rId5"/>
    <p:sldId id="625" r:id="rId6"/>
    <p:sldId id="605" r:id="rId7"/>
    <p:sldId id="627" r:id="rId8"/>
    <p:sldId id="626" r:id="rId9"/>
    <p:sldId id="606" r:id="rId10"/>
    <p:sldId id="636" r:id="rId11"/>
    <p:sldId id="608" r:id="rId12"/>
    <p:sldId id="607" r:id="rId13"/>
    <p:sldId id="637" r:id="rId14"/>
    <p:sldId id="635" r:id="rId15"/>
    <p:sldId id="640" r:id="rId16"/>
    <p:sldId id="611" r:id="rId17"/>
    <p:sldId id="620" r:id="rId18"/>
    <p:sldId id="621" r:id="rId19"/>
    <p:sldId id="609" r:id="rId20"/>
    <p:sldId id="610" r:id="rId21"/>
    <p:sldId id="633" r:id="rId22"/>
    <p:sldId id="638" r:id="rId23"/>
    <p:sldId id="615" r:id="rId24"/>
    <p:sldId id="639" r:id="rId25"/>
    <p:sldId id="616" r:id="rId26"/>
    <p:sldId id="622" r:id="rId27"/>
    <p:sldId id="641" r:id="rId28"/>
    <p:sldId id="624" r:id="rId29"/>
    <p:sldId id="618" r:id="rId30"/>
    <p:sldId id="634" r:id="rId3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3"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CFE7"/>
    <a:srgbClr val="2BC3E1"/>
    <a:srgbClr val="64D4EA"/>
    <a:srgbClr val="4CCCE6"/>
    <a:srgbClr val="6CD5EA"/>
    <a:srgbClr val="AAC42C"/>
    <a:srgbClr val="F26B6C"/>
    <a:srgbClr val="A156F4"/>
    <a:srgbClr val="C0C0C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63" autoAdjust="0"/>
    <p:restoredTop sz="74185" autoAdjust="0"/>
  </p:normalViewPr>
  <p:slideViewPr>
    <p:cSldViewPr snapToGrid="0">
      <p:cViewPr>
        <p:scale>
          <a:sx n="66" d="100"/>
          <a:sy n="66" d="100"/>
        </p:scale>
        <p:origin x="312" y="-630"/>
      </p:cViewPr>
      <p:guideLst>
        <p:guide orient="horz" pos="3263"/>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81196581196578"/>
          <c:y val="8.2396376811594216E-2"/>
          <c:w val="0.6200854700854701"/>
          <c:h val="0.35048309178743964"/>
        </c:manualLayout>
      </c:layout>
      <c:doughnut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671-4440-9B92-E1E8E5A7EFA3}"/>
              </c:ext>
            </c:extLst>
          </c:dPt>
          <c:dPt>
            <c:idx val="1"/>
            <c:bubble3D val="0"/>
            <c:spPr>
              <a:solidFill>
                <a:schemeClr val="bg1">
                  <a:lumMod val="9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671-4440-9B92-E1E8E5A7EFA3}"/>
              </c:ext>
            </c:extLst>
          </c:dPt>
          <c:dPt>
            <c:idx val="2"/>
            <c:bubble3D val="0"/>
            <c:spPr>
              <a:solidFill>
                <a:schemeClr val="bg1">
                  <a:lumMod val="9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671-4440-9B92-E1E8E5A7EFA3}"/>
              </c:ext>
            </c:extLst>
          </c:dPt>
          <c:dPt>
            <c:idx val="3"/>
            <c:bubble3D val="0"/>
            <c:spPr>
              <a:solidFill>
                <a:schemeClr val="bg1">
                  <a:lumMod val="9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671-4440-9B92-E1E8E5A7EFA3}"/>
              </c:ext>
            </c:extLst>
          </c:dPt>
          <c:dLbls>
            <c:dLbl>
              <c:idx val="0"/>
              <c:layout>
                <c:manualLayout>
                  <c:x val="-0.26322670940170945"/>
                  <c:y val="-3.3743961352657031E-2"/>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39049786324786318"/>
                      <c:h val="0.18592922705314011"/>
                    </c:manualLayout>
                  </c15:layout>
                </c:ext>
                <c:ext xmlns:c16="http://schemas.microsoft.com/office/drawing/2014/chart" uri="{C3380CC4-5D6E-409C-BE32-E72D297353CC}">
                  <c16:uniqueId val="{00000001-8671-4440-9B92-E1E8E5A7EFA3}"/>
                </c:ext>
              </c:extLst>
            </c:dLbl>
            <c:dLbl>
              <c:idx val="1"/>
              <c:delete val="1"/>
              <c:extLst>
                <c:ext xmlns:c15="http://schemas.microsoft.com/office/drawing/2012/chart" uri="{CE6537A1-D6FC-4f65-9D91-7224C49458BB}"/>
                <c:ext xmlns:c16="http://schemas.microsoft.com/office/drawing/2014/chart" uri="{C3380CC4-5D6E-409C-BE32-E72D297353CC}">
                  <c16:uniqueId val="{00000003-8671-4440-9B92-E1E8E5A7EFA3}"/>
                </c:ext>
              </c:extLst>
            </c:dLbl>
            <c:dLbl>
              <c:idx val="2"/>
              <c:delete val="1"/>
              <c:extLst>
                <c:ext xmlns:c15="http://schemas.microsoft.com/office/drawing/2012/chart" uri="{CE6537A1-D6FC-4f65-9D91-7224C49458BB}"/>
                <c:ext xmlns:c16="http://schemas.microsoft.com/office/drawing/2014/chart" uri="{C3380CC4-5D6E-409C-BE32-E72D297353CC}">
                  <c16:uniqueId val="{00000005-8671-4440-9B92-E1E8E5A7EFA3}"/>
                </c:ext>
              </c:extLst>
            </c:dLbl>
            <c:dLbl>
              <c:idx val="3"/>
              <c:delete val="1"/>
              <c:extLst>
                <c:ext xmlns:c15="http://schemas.microsoft.com/office/drawing/2012/chart" uri="{CE6537A1-D6FC-4f65-9D91-7224C49458BB}"/>
                <c:ext xmlns:c16="http://schemas.microsoft.com/office/drawing/2014/chart" uri="{C3380CC4-5D6E-409C-BE32-E72D297353CC}">
                  <c16:uniqueId val="{00000007-8671-4440-9B92-E1E8E5A7EFA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671-4440-9B92-E1E8E5A7EFA3}"/>
            </c:ext>
          </c:extLst>
        </c:ser>
        <c:dLbls>
          <c:showLegendKey val="0"/>
          <c:showVal val="0"/>
          <c:showCatName val="0"/>
          <c:showSerName val="0"/>
          <c:showPercent val="1"/>
          <c:showBubbleSize val="0"/>
          <c:showLeaderLines val="0"/>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12348866227788E-2"/>
          <c:y val="3.0555555555555555E-2"/>
          <c:w val="0.51099494916076671"/>
          <c:h val="0.89040726159230099"/>
        </c:manualLayout>
      </c:layout>
      <c:barChart>
        <c:barDir val="bar"/>
        <c:grouping val="clustered"/>
        <c:varyColors val="0"/>
        <c:ser>
          <c:idx val="0"/>
          <c:order val="0"/>
          <c:tx>
            <c:strRef>
              <c:f>Sheet1!$B$1</c:f>
              <c:strCache>
                <c:ptCount val="1"/>
                <c:pt idx="0">
                  <c:v>Series 1</c:v>
                </c:pt>
              </c:strCache>
            </c:strRef>
          </c:tx>
          <c:spPr>
            <a:solidFill>
              <a:srgbClr val="2BC3E1"/>
            </a:solidFill>
            <a:ln>
              <a:noFill/>
            </a:ln>
            <a:effectLst/>
          </c:spPr>
          <c:invertIfNegative val="0"/>
          <c:cat>
            <c:strRef>
              <c:f>Sheet1!$A$2:$A$6</c:f>
              <c:strCache>
                <c:ptCount val="5"/>
                <c:pt idx="0">
                  <c:v>Incineration / disposal</c:v>
                </c:pt>
                <c:pt idx="1">
                  <c:v>Composting and digestion</c:v>
                </c:pt>
                <c:pt idx="2">
                  <c:v>Landfill</c:v>
                </c:pt>
                <c:pt idx="3">
                  <c:v>Incineration / energy recovery</c:v>
                </c:pt>
                <c:pt idx="4">
                  <c:v>Material recycling</c:v>
                </c:pt>
              </c:strCache>
            </c:strRef>
          </c:cat>
          <c:val>
            <c:numRef>
              <c:f>Sheet1!$B$2:$B$6</c:f>
              <c:numCache>
                <c:formatCode>General</c:formatCode>
                <c:ptCount val="5"/>
                <c:pt idx="0">
                  <c:v>2.7</c:v>
                </c:pt>
                <c:pt idx="1">
                  <c:v>17</c:v>
                </c:pt>
                <c:pt idx="2">
                  <c:v>24.6</c:v>
                </c:pt>
                <c:pt idx="3">
                  <c:v>25.9</c:v>
                </c:pt>
                <c:pt idx="4">
                  <c:v>29.9</c:v>
                </c:pt>
              </c:numCache>
            </c:numRef>
          </c:val>
          <c:extLst>
            <c:ext xmlns:c16="http://schemas.microsoft.com/office/drawing/2014/chart" uri="{C3380CC4-5D6E-409C-BE32-E72D297353CC}">
              <c16:uniqueId val="{00000000-B937-451A-AF37-C271F681A2E8}"/>
            </c:ext>
          </c:extLst>
        </c:ser>
        <c:dLbls>
          <c:showLegendKey val="0"/>
          <c:showVal val="0"/>
          <c:showCatName val="0"/>
          <c:showSerName val="0"/>
          <c:showPercent val="0"/>
          <c:showBubbleSize val="0"/>
        </c:dLbls>
        <c:gapWidth val="100"/>
        <c:axId val="1853439280"/>
        <c:axId val="1649907792"/>
      </c:barChart>
      <c:catAx>
        <c:axId val="1853439280"/>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ctr" anchorCtr="1"/>
          <a:lstStyle/>
          <a:p>
            <a:pPr>
              <a:defRPr sz="2400"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crossAx val="1649907792"/>
        <c:crosses val="autoZero"/>
        <c:auto val="1"/>
        <c:lblAlgn val="ctr"/>
        <c:lblOffset val="100"/>
        <c:noMultiLvlLbl val="0"/>
      </c:catAx>
      <c:valAx>
        <c:axId val="1649907792"/>
        <c:scaling>
          <c:orientation val="minMax"/>
          <c:max val="30"/>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crossAx val="185343928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n-US" dirty="0"/>
              <a:t>Some chart title</a:t>
            </a:r>
          </a:p>
          <a:p>
            <a:pPr algn="l">
              <a:defRPr/>
            </a:pPr>
            <a:r>
              <a:rPr lang="en-US" sz="1400" dirty="0"/>
              <a:t>Some chart subtitle</a:t>
            </a:r>
          </a:p>
        </c:rich>
      </c:tx>
      <c:layout>
        <c:manualLayout>
          <c:xMode val="edge"/>
          <c:yMode val="edge"/>
          <c:x val="3.4660670482420268E-2"/>
          <c:y val="1.7094017094017096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2003</c:v>
                </c:pt>
              </c:strCache>
            </c:strRef>
          </c:tx>
          <c:spPr>
            <a:solidFill>
              <a:schemeClr val="bg1">
                <a:lumMod val="9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68</c:v>
                </c:pt>
                <c:pt idx="1">
                  <c:v>65</c:v>
                </c:pt>
                <c:pt idx="2">
                  <c:v>82</c:v>
                </c:pt>
                <c:pt idx="3">
                  <c:v>96</c:v>
                </c:pt>
              </c:numCache>
            </c:numRef>
          </c:val>
          <c:extLst>
            <c:ext xmlns:c16="http://schemas.microsoft.com/office/drawing/2014/chart" uri="{C3380CC4-5D6E-409C-BE32-E72D297353CC}">
              <c16:uniqueId val="{00000000-2AC6-41C9-A671-439C442ECF72}"/>
            </c:ext>
          </c:extLst>
        </c:ser>
        <c:ser>
          <c:idx val="1"/>
          <c:order val="1"/>
          <c:tx>
            <c:strRef>
              <c:f>Sheet1!$C$1</c:f>
              <c:strCache>
                <c:ptCount val="1"/>
                <c:pt idx="0">
                  <c:v>2016</c:v>
                </c:pt>
              </c:strCache>
            </c:strRef>
          </c:tx>
          <c:spPr>
            <a:solidFill>
              <a:schemeClr val="tx1">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88</c:v>
                </c:pt>
                <c:pt idx="1">
                  <c:v>87</c:v>
                </c:pt>
                <c:pt idx="2">
                  <c:v>95</c:v>
                </c:pt>
                <c:pt idx="3">
                  <c:v>99</c:v>
                </c:pt>
              </c:numCache>
            </c:numRef>
          </c:val>
          <c:extLst>
            <c:ext xmlns:c16="http://schemas.microsoft.com/office/drawing/2014/chart" uri="{C3380CC4-5D6E-409C-BE32-E72D297353CC}">
              <c16:uniqueId val="{00000001-2AC6-41C9-A671-439C442ECF72}"/>
            </c:ext>
          </c:extLst>
        </c:ser>
        <c:dLbls>
          <c:showLegendKey val="0"/>
          <c:showVal val="0"/>
          <c:showCatName val="0"/>
          <c:showSerName val="0"/>
          <c:showPercent val="0"/>
          <c:showBubbleSize val="0"/>
        </c:dLbls>
        <c:gapWidth val="50"/>
        <c:axId val="64193904"/>
        <c:axId val="1903340848"/>
      </c:barChart>
      <c:catAx>
        <c:axId val="6419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3340848"/>
        <c:crosses val="autoZero"/>
        <c:auto val="1"/>
        <c:lblAlgn val="ctr"/>
        <c:lblOffset val="100"/>
        <c:noMultiLvlLbl val="0"/>
      </c:catAx>
      <c:valAx>
        <c:axId val="190334084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4193904"/>
        <c:crosses val="autoZero"/>
        <c:crossBetween val="between"/>
        <c:majorUnit val="10"/>
      </c:valAx>
      <c:spPr>
        <a:noFill/>
        <a:ln>
          <a:noFill/>
        </a:ln>
        <a:effectLst/>
      </c:spPr>
    </c:plotArea>
    <c:legend>
      <c:legendPos val="b"/>
      <c:layout>
        <c:manualLayout>
          <c:xMode val="edge"/>
          <c:yMode val="edge"/>
          <c:x val="0.69102593803942958"/>
          <c:y val="0.13151120533010294"/>
          <c:w val="0.27457281201918726"/>
          <c:h val="6.87972039209384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n-US" sz="1200" dirty="0"/>
              <a:t>Some chart title</a:t>
            </a:r>
          </a:p>
          <a:p>
            <a:pPr algn="l">
              <a:defRPr/>
            </a:pPr>
            <a:r>
              <a:rPr lang="en-US" sz="1000" dirty="0"/>
              <a:t>Some chart subtitle</a:t>
            </a:r>
          </a:p>
        </c:rich>
      </c:tx>
      <c:layout>
        <c:manualLayout>
          <c:xMode val="edge"/>
          <c:yMode val="edge"/>
          <c:x val="3.4660670482420268E-2"/>
          <c:y val="1.7094017094017096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2003</c:v>
                </c:pt>
              </c:strCache>
            </c:strRef>
          </c:tx>
          <c:spPr>
            <a:solidFill>
              <a:schemeClr val="bg1">
                <a:lumMod val="9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68</c:v>
                </c:pt>
                <c:pt idx="1">
                  <c:v>65</c:v>
                </c:pt>
                <c:pt idx="2">
                  <c:v>82</c:v>
                </c:pt>
                <c:pt idx="3">
                  <c:v>96</c:v>
                </c:pt>
              </c:numCache>
            </c:numRef>
          </c:val>
          <c:extLst>
            <c:ext xmlns:c16="http://schemas.microsoft.com/office/drawing/2014/chart" uri="{C3380CC4-5D6E-409C-BE32-E72D297353CC}">
              <c16:uniqueId val="{00000000-38FF-4D6D-A13B-6BF0F58406D0}"/>
            </c:ext>
          </c:extLst>
        </c:ser>
        <c:ser>
          <c:idx val="1"/>
          <c:order val="1"/>
          <c:tx>
            <c:strRef>
              <c:f>Sheet1!$C$1</c:f>
              <c:strCache>
                <c:ptCount val="1"/>
                <c:pt idx="0">
                  <c:v>2016</c:v>
                </c:pt>
              </c:strCache>
            </c:strRef>
          </c:tx>
          <c:spPr>
            <a:solidFill>
              <a:schemeClr val="tx1">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88</c:v>
                </c:pt>
                <c:pt idx="1">
                  <c:v>87</c:v>
                </c:pt>
                <c:pt idx="2">
                  <c:v>95</c:v>
                </c:pt>
                <c:pt idx="3">
                  <c:v>99</c:v>
                </c:pt>
              </c:numCache>
            </c:numRef>
          </c:val>
          <c:extLst>
            <c:ext xmlns:c16="http://schemas.microsoft.com/office/drawing/2014/chart" uri="{C3380CC4-5D6E-409C-BE32-E72D297353CC}">
              <c16:uniqueId val="{00000001-38FF-4D6D-A13B-6BF0F58406D0}"/>
            </c:ext>
          </c:extLst>
        </c:ser>
        <c:dLbls>
          <c:showLegendKey val="0"/>
          <c:showVal val="0"/>
          <c:showCatName val="0"/>
          <c:showSerName val="0"/>
          <c:showPercent val="0"/>
          <c:showBubbleSize val="0"/>
        </c:dLbls>
        <c:gapWidth val="50"/>
        <c:axId val="64193904"/>
        <c:axId val="1903340848"/>
      </c:barChart>
      <c:catAx>
        <c:axId val="64193904"/>
        <c:scaling>
          <c:orientation val="minMax"/>
        </c:scaling>
        <c:delete val="0"/>
        <c:axPos val="b"/>
        <c:numFmt formatCode="General" sourceLinked="1"/>
        <c:majorTickMark val="none"/>
        <c:minorTickMark val="none"/>
        <c:tickLblPos val="nextTo"/>
        <c:spPr>
          <a:noFill/>
          <a:ln w="317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03340848"/>
        <c:crosses val="autoZero"/>
        <c:auto val="1"/>
        <c:lblAlgn val="ctr"/>
        <c:lblOffset val="100"/>
        <c:noMultiLvlLbl val="0"/>
      </c:catAx>
      <c:valAx>
        <c:axId val="1903340848"/>
        <c:scaling>
          <c:orientation val="minMax"/>
          <c:max val="100"/>
        </c:scaling>
        <c:delete val="0"/>
        <c:axPos val="l"/>
        <c:majorGridlines>
          <c:spPr>
            <a:ln w="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4193904"/>
        <c:crosses val="autoZero"/>
        <c:crossBetween val="between"/>
        <c:majorUnit val="25"/>
      </c:valAx>
      <c:spPr>
        <a:noFill/>
        <a:ln>
          <a:noFill/>
        </a:ln>
        <a:effectLst/>
      </c:spPr>
    </c:plotArea>
    <c:legend>
      <c:legendPos val="b"/>
      <c:layout>
        <c:manualLayout>
          <c:xMode val="edge"/>
          <c:yMode val="edge"/>
          <c:x val="0.33824829059829059"/>
          <c:y val="0.86746342758180717"/>
          <c:w val="0.38854700854700852"/>
          <c:h val="6.87972039209384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n-US" sz="1200" dirty="0"/>
              <a:t>Some chart title</a:t>
            </a:r>
          </a:p>
          <a:p>
            <a:pPr algn="l">
              <a:defRPr/>
            </a:pPr>
            <a:r>
              <a:rPr lang="en-US" sz="1000" dirty="0"/>
              <a:t>Some chart subtitle</a:t>
            </a:r>
          </a:p>
        </c:rich>
      </c:tx>
      <c:layout>
        <c:manualLayout>
          <c:xMode val="edge"/>
          <c:yMode val="edge"/>
          <c:x val="3.4660670482420268E-2"/>
          <c:y val="1.7094017094017096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2003</c:v>
                </c:pt>
              </c:strCache>
            </c:strRef>
          </c:tx>
          <c:spPr>
            <a:solidFill>
              <a:schemeClr val="bg1">
                <a:lumMod val="9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68</c:v>
                </c:pt>
                <c:pt idx="1">
                  <c:v>65</c:v>
                </c:pt>
                <c:pt idx="2">
                  <c:v>82</c:v>
                </c:pt>
                <c:pt idx="3">
                  <c:v>96</c:v>
                </c:pt>
              </c:numCache>
            </c:numRef>
          </c:val>
          <c:extLst>
            <c:ext xmlns:c16="http://schemas.microsoft.com/office/drawing/2014/chart" uri="{C3380CC4-5D6E-409C-BE32-E72D297353CC}">
              <c16:uniqueId val="{00000000-2454-43F9-826F-B9E58EBBB809}"/>
            </c:ext>
          </c:extLst>
        </c:ser>
        <c:ser>
          <c:idx val="1"/>
          <c:order val="1"/>
          <c:tx>
            <c:strRef>
              <c:f>Sheet1!$C$1</c:f>
              <c:strCache>
                <c:ptCount val="1"/>
                <c:pt idx="0">
                  <c:v>2016</c:v>
                </c:pt>
              </c:strCache>
            </c:strRef>
          </c:tx>
          <c:spPr>
            <a:solidFill>
              <a:schemeClr val="tx1">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88</c:v>
                </c:pt>
                <c:pt idx="1">
                  <c:v>87</c:v>
                </c:pt>
                <c:pt idx="2">
                  <c:v>95</c:v>
                </c:pt>
                <c:pt idx="3">
                  <c:v>99</c:v>
                </c:pt>
              </c:numCache>
            </c:numRef>
          </c:val>
          <c:extLst>
            <c:ext xmlns:c16="http://schemas.microsoft.com/office/drawing/2014/chart" uri="{C3380CC4-5D6E-409C-BE32-E72D297353CC}">
              <c16:uniqueId val="{00000001-2454-43F9-826F-B9E58EBBB809}"/>
            </c:ext>
          </c:extLst>
        </c:ser>
        <c:dLbls>
          <c:showLegendKey val="0"/>
          <c:showVal val="0"/>
          <c:showCatName val="0"/>
          <c:showSerName val="0"/>
          <c:showPercent val="0"/>
          <c:showBubbleSize val="0"/>
        </c:dLbls>
        <c:gapWidth val="50"/>
        <c:axId val="64193904"/>
        <c:axId val="1903340848"/>
      </c:barChart>
      <c:catAx>
        <c:axId val="64193904"/>
        <c:scaling>
          <c:orientation val="minMax"/>
        </c:scaling>
        <c:delete val="0"/>
        <c:axPos val="b"/>
        <c:numFmt formatCode="General" sourceLinked="1"/>
        <c:majorTickMark val="none"/>
        <c:minorTickMark val="none"/>
        <c:tickLblPos val="nextTo"/>
        <c:spPr>
          <a:noFill/>
          <a:ln w="317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903340848"/>
        <c:crosses val="autoZero"/>
        <c:auto val="1"/>
        <c:lblAlgn val="ctr"/>
        <c:lblOffset val="100"/>
        <c:noMultiLvlLbl val="0"/>
      </c:catAx>
      <c:valAx>
        <c:axId val="1903340848"/>
        <c:scaling>
          <c:orientation val="minMax"/>
          <c:max val="100"/>
        </c:scaling>
        <c:delete val="0"/>
        <c:axPos val="l"/>
        <c:majorGridlines>
          <c:spPr>
            <a:ln w="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4193904"/>
        <c:crosses val="autoZero"/>
        <c:crossBetween val="between"/>
        <c:majorUnit val="25"/>
      </c:valAx>
      <c:spPr>
        <a:noFill/>
        <a:ln>
          <a:noFill/>
        </a:ln>
        <a:effectLst/>
      </c:spPr>
    </c:plotArea>
    <c:legend>
      <c:legendPos val="b"/>
      <c:layout>
        <c:manualLayout>
          <c:xMode val="edge"/>
          <c:yMode val="edge"/>
          <c:x val="0.33824829059829059"/>
          <c:y val="0.86746342758180717"/>
          <c:w val="0.38854700854700852"/>
          <c:h val="6.87972039209384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12348866227788E-2"/>
          <c:y val="3.0555555555555555E-2"/>
          <c:w val="0.91735661116130973"/>
          <c:h val="0.89040726159230099"/>
        </c:manualLayout>
      </c:layout>
      <c:barChart>
        <c:barDir val="bar"/>
        <c:grouping val="clustered"/>
        <c:varyColors val="0"/>
        <c:ser>
          <c:idx val="0"/>
          <c:order val="0"/>
          <c:tx>
            <c:strRef>
              <c:f>Sheet1!$B$1</c:f>
              <c:strCache>
                <c:ptCount val="1"/>
                <c:pt idx="0">
                  <c:v>Series 1</c:v>
                </c:pt>
              </c:strCache>
            </c:strRef>
          </c:tx>
          <c:spPr>
            <a:noFill/>
            <a:ln>
              <a:noFill/>
            </a:ln>
            <a:effectLst/>
          </c:spPr>
          <c:invertIfNegative val="0"/>
          <c:errBars>
            <c:errBarType val="minus"/>
            <c:errValType val="percentage"/>
            <c:noEndCap val="0"/>
            <c:val val="100"/>
            <c:spPr>
              <a:noFill/>
              <a:ln w="88900" cap="flat" cmpd="sng" algn="ctr">
                <a:solidFill>
                  <a:srgbClr val="2BC3E1"/>
                </a:solidFill>
                <a:round/>
              </a:ln>
              <a:effectLst/>
            </c:spPr>
          </c:errBars>
          <c:cat>
            <c:strRef>
              <c:f>Sheet1!$A$2:$A$6</c:f>
              <c:strCache>
                <c:ptCount val="5"/>
                <c:pt idx="0">
                  <c:v>Incineration / disposal</c:v>
                </c:pt>
                <c:pt idx="1">
                  <c:v>Composting and digestion</c:v>
                </c:pt>
                <c:pt idx="2">
                  <c:v>Landfill</c:v>
                </c:pt>
                <c:pt idx="3">
                  <c:v>Incineration / energy recovery</c:v>
                </c:pt>
                <c:pt idx="4">
                  <c:v>Material recycling</c:v>
                </c:pt>
              </c:strCache>
            </c:strRef>
          </c:cat>
          <c:val>
            <c:numRef>
              <c:f>Sheet1!$B$2:$B$6</c:f>
              <c:numCache>
                <c:formatCode>General</c:formatCode>
                <c:ptCount val="5"/>
                <c:pt idx="0">
                  <c:v>2.7</c:v>
                </c:pt>
                <c:pt idx="1">
                  <c:v>17</c:v>
                </c:pt>
                <c:pt idx="2">
                  <c:v>24.6</c:v>
                </c:pt>
                <c:pt idx="3">
                  <c:v>25.9</c:v>
                </c:pt>
                <c:pt idx="4">
                  <c:v>29.9</c:v>
                </c:pt>
              </c:numCache>
            </c:numRef>
          </c:val>
          <c:extLst>
            <c:ext xmlns:c16="http://schemas.microsoft.com/office/drawing/2014/chart" uri="{C3380CC4-5D6E-409C-BE32-E72D297353CC}">
              <c16:uniqueId val="{00000000-58E1-43DF-A321-3E5028C6BBF4}"/>
            </c:ext>
          </c:extLst>
        </c:ser>
        <c:dLbls>
          <c:showLegendKey val="0"/>
          <c:showVal val="0"/>
          <c:showCatName val="0"/>
          <c:showSerName val="0"/>
          <c:showPercent val="0"/>
          <c:showBubbleSize val="0"/>
        </c:dLbls>
        <c:gapWidth val="100"/>
        <c:axId val="1853439280"/>
        <c:axId val="1649907792"/>
      </c:barChart>
      <c:catAx>
        <c:axId val="1853439280"/>
        <c:scaling>
          <c:orientation val="minMax"/>
        </c:scaling>
        <c:delete val="0"/>
        <c:axPos val="l"/>
        <c:numFmt formatCode="General" sourceLinked="1"/>
        <c:majorTickMark val="none"/>
        <c:minorTickMark val="none"/>
        <c:tickLblPos val="none"/>
        <c:spPr>
          <a:noFill/>
          <a:ln w="9525" cap="flat" cmpd="sng" algn="ctr">
            <a:no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649907792"/>
        <c:crosses val="autoZero"/>
        <c:auto val="1"/>
        <c:lblAlgn val="r"/>
        <c:lblOffset val="100"/>
        <c:noMultiLvlLbl val="0"/>
      </c:catAx>
      <c:valAx>
        <c:axId val="1649907792"/>
        <c:scaling>
          <c:orientation val="minMax"/>
          <c:max val="30"/>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50000"/>
                  </a:schemeClr>
                </a:solidFill>
                <a:latin typeface="Calibri" panose="020F0502020204030204" pitchFamily="34" charset="0"/>
                <a:ea typeface="+mn-ea"/>
                <a:cs typeface="Calibri" panose="020F0502020204030204" pitchFamily="34" charset="0"/>
              </a:defRPr>
            </a:pPr>
            <a:endParaRPr lang="en-US"/>
          </a:p>
        </c:txPr>
        <c:crossAx val="185343928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886998237172643"/>
          <c:y val="3.0555555555555555E-2"/>
          <c:w val="0.26997862276390977"/>
          <c:h val="0.89040726159230099"/>
        </c:manualLayout>
      </c:layout>
      <c:barChart>
        <c:barDir val="bar"/>
        <c:grouping val="clustered"/>
        <c:varyColors val="0"/>
        <c:ser>
          <c:idx val="0"/>
          <c:order val="0"/>
          <c:tx>
            <c:strRef>
              <c:f>Sheet1!$B$1</c:f>
              <c:strCache>
                <c:ptCount val="1"/>
                <c:pt idx="0">
                  <c:v>Series 1</c:v>
                </c:pt>
              </c:strCache>
            </c:strRef>
          </c:tx>
          <c:spPr>
            <a:solidFill>
              <a:srgbClr val="2BC3E1"/>
            </a:solidFill>
            <a:ln>
              <a:noFill/>
            </a:ln>
            <a:effectLst/>
          </c:spPr>
          <c:invertIfNegative val="0"/>
          <c:cat>
            <c:strRef>
              <c:f>Sheet1!$A$2:$A$6</c:f>
              <c:strCache>
                <c:ptCount val="5"/>
                <c:pt idx="0">
                  <c:v>Incineration / disposal</c:v>
                </c:pt>
                <c:pt idx="1">
                  <c:v>Composting and digestion</c:v>
                </c:pt>
                <c:pt idx="2">
                  <c:v>Landfill</c:v>
                </c:pt>
                <c:pt idx="3">
                  <c:v>Incineration / energy recovery</c:v>
                </c:pt>
                <c:pt idx="4">
                  <c:v>Material recycling</c:v>
                </c:pt>
              </c:strCache>
            </c:strRef>
          </c:cat>
          <c:val>
            <c:numRef>
              <c:f>Sheet1!$B$2:$B$6</c:f>
              <c:numCache>
                <c:formatCode>General</c:formatCode>
                <c:ptCount val="5"/>
                <c:pt idx="0">
                  <c:v>2.7</c:v>
                </c:pt>
                <c:pt idx="1">
                  <c:v>17</c:v>
                </c:pt>
                <c:pt idx="2">
                  <c:v>24.6</c:v>
                </c:pt>
                <c:pt idx="3">
                  <c:v>25.9</c:v>
                </c:pt>
                <c:pt idx="4">
                  <c:v>29.9</c:v>
                </c:pt>
              </c:numCache>
            </c:numRef>
          </c:val>
          <c:extLst>
            <c:ext xmlns:c16="http://schemas.microsoft.com/office/drawing/2014/chart" uri="{C3380CC4-5D6E-409C-BE32-E72D297353CC}">
              <c16:uniqueId val="{00000000-B433-4E6E-8BD2-60420F8C7D92}"/>
            </c:ext>
          </c:extLst>
        </c:ser>
        <c:dLbls>
          <c:showLegendKey val="0"/>
          <c:showVal val="0"/>
          <c:showCatName val="0"/>
          <c:showSerName val="0"/>
          <c:showPercent val="0"/>
          <c:showBubbleSize val="0"/>
        </c:dLbls>
        <c:gapWidth val="100"/>
        <c:axId val="1853439280"/>
        <c:axId val="1649907792"/>
      </c:barChart>
      <c:catAx>
        <c:axId val="1853439280"/>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ctr" anchorCtr="1"/>
          <a:lstStyle/>
          <a:p>
            <a:pPr>
              <a:defRPr sz="1200" b="0" i="0" u="none" strike="noStrike" kern="1200" baseline="0">
                <a:solidFill>
                  <a:schemeClr val="bg2">
                    <a:lumMod val="50000"/>
                  </a:schemeClr>
                </a:solidFill>
                <a:latin typeface="Calibri" panose="020F0502020204030204" pitchFamily="34" charset="0"/>
                <a:ea typeface="+mn-ea"/>
                <a:cs typeface="Calibri" panose="020F0502020204030204" pitchFamily="34" charset="0"/>
              </a:defRPr>
            </a:pPr>
            <a:endParaRPr lang="en-US"/>
          </a:p>
        </c:txPr>
        <c:crossAx val="1649907792"/>
        <c:crosses val="autoZero"/>
        <c:auto val="1"/>
        <c:lblAlgn val="ctr"/>
        <c:lblOffset val="100"/>
        <c:noMultiLvlLbl val="0"/>
      </c:catAx>
      <c:valAx>
        <c:axId val="1649907792"/>
        <c:scaling>
          <c:orientation val="minMax"/>
          <c:max val="30"/>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50000"/>
                  </a:schemeClr>
                </a:solidFill>
                <a:latin typeface="Calibri" panose="020F0502020204030204" pitchFamily="34" charset="0"/>
                <a:ea typeface="+mn-ea"/>
                <a:cs typeface="Calibri" panose="020F0502020204030204" pitchFamily="34" charset="0"/>
              </a:defRPr>
            </a:pPr>
            <a:endParaRPr lang="en-US"/>
          </a:p>
        </c:txPr>
        <c:crossAx val="185343928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50000"/>
            </a:schemeClr>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11258470037343"/>
          <c:y val="0.15623864799556478"/>
          <c:w val="0.63141025641025639"/>
          <c:h val="0.94711538461538458"/>
        </c:manualLayout>
      </c:layout>
      <c:pieChart>
        <c:varyColors val="1"/>
        <c:ser>
          <c:idx val="0"/>
          <c:order val="0"/>
          <c:tx>
            <c:strRef>
              <c:f>Sheet1!$B$1</c:f>
              <c:strCache>
                <c:ptCount val="1"/>
                <c:pt idx="0">
                  <c:v>Sales</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CB31-4278-9244-D40955C94DC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B31-4278-9244-D40955C94DC1}"/>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5-CB31-4278-9244-D40955C94DC1}"/>
              </c:ext>
            </c:extLst>
          </c:dPt>
          <c:dPt>
            <c:idx val="3"/>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7-CB31-4278-9244-D40955C94DC1}"/>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B31-4278-9244-D40955C94D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lumMod val="50000"/>
            </a:schemeClr>
          </a:solidFill>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90395209479637"/>
          <c:y val="0.15075955790926793"/>
          <c:w val="0.63141025641025639"/>
          <c:h val="0.94711538461538458"/>
        </c:manualLayout>
      </c:layout>
      <c:pieChart>
        <c:varyColors val="1"/>
        <c:ser>
          <c:idx val="0"/>
          <c:order val="0"/>
          <c:tx>
            <c:strRef>
              <c:f>Sheet1!$B$1</c:f>
              <c:strCache>
                <c:ptCount val="1"/>
                <c:pt idx="0">
                  <c:v>Sales</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EEC0-4D81-9D1F-1A33C87C9AF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EEC0-4D81-9D1F-1A33C87C9AFC}"/>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5-EEC0-4D81-9D1F-1A33C87C9AFC}"/>
              </c:ext>
            </c:extLst>
          </c:dPt>
          <c:dPt>
            <c:idx val="3"/>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7-EEC0-4D81-9D1F-1A33C87C9AFC}"/>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EC0-4D81-9D1F-1A33C87C9AFC}"/>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lumMod val="50000"/>
            </a:schemeClr>
          </a:solidFill>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10.03.2019</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Hello. I’m going to talk about effectiveness and efficiency, especially when designing for small screens.</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2614405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noProof="0" dirty="0"/>
              <a:t>So, here is a simple checklist when designing for small screens:</a:t>
            </a:r>
          </a:p>
          <a:p>
            <a:pPr marL="171450" indent="-171450">
              <a:buFont typeface="Arial" panose="020B0604020202020204" pitchFamily="34" charset="0"/>
              <a:buChar char="•"/>
            </a:pPr>
            <a:r>
              <a:rPr lang="en-US" noProof="0" dirty="0"/>
              <a:t>#1: Is the chart tool big?</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#2: I’m I using unnecessary textures?</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#3: I’m I using geometric primitives that optimize chart size?</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#4: I’m I using the chart type efficiently?</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#5: Are axis labels taking up too much space?</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#6: Are legends necessary or placed to minimize space allocation?</a:t>
            </a:r>
          </a:p>
          <a:p>
            <a:pPr marL="171450" indent="-171450">
              <a:buFont typeface="Arial" panose="020B0604020202020204" pitchFamily="34" charset="0"/>
              <a:buChar char="•"/>
            </a:pPr>
            <a:endParaRPr lang="en-US" noProof="0"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695888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pt-PT" dirty="0"/>
              <a:t>Efficiency is mostly about resolution.</a:t>
            </a:r>
          </a:p>
          <a:p>
            <a:pPr marL="171450" indent="-171450">
              <a:buFont typeface="Arial" panose="020B0604020202020204" pitchFamily="34" charset="0"/>
              <a:buChar char="•"/>
            </a:pPr>
            <a:r>
              <a:rPr lang="pt-PT" dirty="0"/>
              <a:t>If each data point takes up too much space, you’ll have to increase your chart or reduce the number of data points.</a:t>
            </a:r>
          </a:p>
          <a:p>
            <a:pPr marL="171450" indent="-171450">
              <a:buFont typeface="Arial" panose="020B0604020202020204" pitchFamily="34" charset="0"/>
              <a:buChar char="•"/>
            </a:pPr>
            <a:r>
              <a:rPr lang="pt-PT" dirty="0"/>
              <a:t>[NEXT]</a:t>
            </a:r>
          </a:p>
          <a:p>
            <a:pPr marL="171450" indent="-171450">
              <a:buFont typeface="Arial" panose="020B0604020202020204" pitchFamily="34" charset="0"/>
              <a:buChar char="•"/>
            </a:pPr>
            <a:r>
              <a:rPr lang="pt-PT" dirty="0"/>
              <a:t>If you’re designing for small screens, increasing size is not an option, so you’ll need to optimize your visual encoding to reduce its visual footprint.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dirty="0"/>
              <a:t>[NEXT]</a:t>
            </a:r>
          </a:p>
          <a:p>
            <a:pPr marL="171450" indent="-171450">
              <a:buFont typeface="Arial" panose="020B0604020202020204" pitchFamily="34" charset="0"/>
              <a:buChar char="•"/>
            </a:pPr>
            <a:r>
              <a:rPr lang="pt-PT" dirty="0"/>
              <a:t>Maximum resolution is often desirable, but you can get lost in the details, so you’ll need to find the right balance.</a:t>
            </a:r>
          </a:p>
          <a:p>
            <a:pPr marL="0" indent="0">
              <a:buFont typeface="Arial" panose="020B0604020202020204" pitchFamily="34" charset="0"/>
              <a:buNone/>
            </a:pPr>
            <a:endParaRPr lang="pt-PT" dirty="0"/>
          </a:p>
          <a:p>
            <a:pPr marL="171450" indent="-171450">
              <a:buFont typeface="Arial" panose="020B0604020202020204" pitchFamily="34" charset="0"/>
              <a:buChar char="•"/>
            </a:pPr>
            <a:endParaRPr lang="pt-PT" dirty="0"/>
          </a:p>
        </p:txBody>
      </p:sp>
      <p:sp>
        <p:nvSpPr>
          <p:cNvPr id="4" name="Slide Number Placeholder 3"/>
          <p:cNvSpPr>
            <a:spLocks noGrp="1"/>
          </p:cNvSpPr>
          <p:nvPr>
            <p:ph type="sldNum" sz="quarter" idx="5"/>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3526392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In any chart, the message should be as obvious as possible, and even more so when designed for a small screen.</a:t>
            </a:r>
          </a:p>
          <a:p>
            <a:pPr marL="171450" indent="-171450">
              <a:buFont typeface="Arial" panose="020B0604020202020204" pitchFamily="34" charset="0"/>
              <a:buChar char="•"/>
            </a:pPr>
            <a:r>
              <a:rPr lang="en-US" noProof="0" dirty="0"/>
              <a:t>Example: while you need to make an effort to get something out of this chart…</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This smaller version makes it clear that life expectancy by sex is very different in Eastern and Western European countries.</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1745870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Because of page layout constraints, sometimes chart size is often too big for the message it conveys</a:t>
            </a:r>
          </a:p>
          <a:p>
            <a:pPr marL="171450" indent="-171450">
              <a:buFont typeface="Arial" panose="020B0604020202020204" pitchFamily="34" charset="0"/>
              <a:buChar char="•"/>
            </a:pPr>
            <a:r>
              <a:rPr lang="en-US" noProof="0" dirty="0"/>
              <a:t>This chart can easily resized without loss of detail</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This significantly reduced the amount of space required to print the chart and allows for  a better page flow</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Interestingly, as a rule of thumb, if a chart fits the page column it fits the small screen.</a:t>
            </a:r>
          </a:p>
          <a:p>
            <a:pPr marL="0" indent="0">
              <a:buFont typeface="Arial" panose="020B0604020202020204" pitchFamily="34" charset="0"/>
              <a:buNone/>
            </a:pPr>
            <a:endParaRPr lang="en-US" noProof="0" dirty="0"/>
          </a:p>
          <a:p>
            <a:pPr marL="171450" indent="-171450">
              <a:buFont typeface="Arial" panose="020B0604020202020204" pitchFamily="34" charset="0"/>
              <a:buChar char="•"/>
            </a:pPr>
            <a:endParaRPr lang="en-US" noProof="0"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40177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pt-PT" dirty="0"/>
              <a:t>Texture without data is decoration</a:t>
            </a:r>
          </a:p>
          <a:p>
            <a:pPr marL="171450" indent="-171450">
              <a:buFont typeface="Arial" panose="020B0604020202020204" pitchFamily="34" charset="0"/>
              <a:buChar char="•"/>
            </a:pPr>
            <a:r>
              <a:rPr lang="pt-PT" dirty="0"/>
              <a:t>I’ll use the word “texture” here as meaning anything that fills an area and tries to display or mimic real world objects.</a:t>
            </a:r>
          </a:p>
          <a:p>
            <a:pPr marL="171450" indent="-171450">
              <a:buFont typeface="Arial" panose="020B0604020202020204" pitchFamily="34" charset="0"/>
              <a:buChar char="•"/>
            </a:pPr>
            <a:r>
              <a:rPr lang="pt-PT" dirty="0"/>
              <a:t>This includes images, objects or 3D effects that do not encode data.</a:t>
            </a:r>
          </a:p>
          <a:p>
            <a:pPr marL="171450" indent="-171450">
              <a:buFont typeface="Arial" panose="020B0604020202020204" pitchFamily="34" charset="0"/>
              <a:buChar char="•"/>
            </a:pPr>
            <a:r>
              <a:rPr lang="pt-PT" dirty="0"/>
              <a:t>The problem is that the object to be displayed needs to be recognized, and for that to happen it needs a minimum viable area.</a:t>
            </a:r>
          </a:p>
          <a:p>
            <a:pPr marL="171450" indent="-171450">
              <a:buFont typeface="Arial" panose="020B0604020202020204" pitchFamily="34" charset="0"/>
              <a:buChar char="•"/>
            </a:pPr>
            <a:r>
              <a:rPr lang="pt-PT" dirty="0"/>
              <a:t>This means that, everything being equal, textures force you to make bigger charts.</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243352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Let me remind you that we use points, lines and areas as our basic visual primitives.</a:t>
            </a:r>
          </a:p>
          <a:p>
            <a:pPr marL="171450" indent="-171450">
              <a:buFont typeface="Arial" panose="020B0604020202020204" pitchFamily="34" charset="0"/>
              <a:buChar char="•"/>
            </a:pPr>
            <a:r>
              <a:rPr lang="en-US" noProof="0" dirty="0"/>
              <a:t>Lines are less space-efficient than points and areas less efficient than lines, obviously.</a:t>
            </a:r>
          </a:p>
          <a:p>
            <a:pPr marL="171450" indent="-171450">
              <a:buFont typeface="Arial" panose="020B0604020202020204" pitchFamily="34" charset="0"/>
              <a:buChar char="•"/>
            </a:pPr>
            <a:r>
              <a:rPr lang="en-US" noProof="0" dirty="0"/>
              <a:t>This means that areas should be avoided when you have many data points but, since they carry more weight, they are an option for charts with fewer data points</a:t>
            </a:r>
          </a:p>
          <a:p>
            <a:pPr marL="171450" indent="-171450">
              <a:buFont typeface="Arial" panose="020B0604020202020204" pitchFamily="34" charset="0"/>
              <a:buChar char="•"/>
            </a:pPr>
            <a:endParaRPr lang="en-US" noProof="0"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15</a:t>
            </a:fld>
            <a:endParaRPr lang="uk-UA"/>
          </a:p>
        </p:txBody>
      </p:sp>
    </p:spTree>
    <p:extLst>
      <p:ext uri="{BB962C8B-B14F-4D97-AF65-F5344CB8AC3E}">
        <p14:creationId xmlns:p14="http://schemas.microsoft.com/office/powerpoint/2010/main" val="638084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Bar charts tend to be inefficient, for several reasons.</a:t>
            </a:r>
          </a:p>
          <a:p>
            <a:pPr marL="171450" indent="-171450">
              <a:buFont typeface="Arial" panose="020B0604020202020204" pitchFamily="34" charset="0"/>
              <a:buChar char="•"/>
            </a:pPr>
            <a:r>
              <a:rPr lang="en-US" noProof="0" dirty="0"/>
              <a:t>Because they require the scale to start at zero, we often need to increase height so that variation can be read.</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When using dots, the scale is more flexible because you shift focus to gaps and differences, </a:t>
            </a:r>
          </a:p>
          <a:p>
            <a:pPr marL="171450" indent="-171450">
              <a:buFont typeface="Arial" panose="020B0604020202020204" pitchFamily="34" charset="0"/>
              <a:buChar char="•"/>
            </a:pPr>
            <a:r>
              <a:rPr lang="en-US" noProof="0" dirty="0"/>
              <a:t>Two or more series can be placed along the same vertical.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This way we can display many entities even in a fairly small space</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780528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noProof="0" dirty="0"/>
              <a:t>Bar charts are especially bad when variation is low.</a:t>
            </a:r>
          </a:p>
          <a:p>
            <a:r>
              <a:rPr lang="en-US" noProof="0" dirty="0"/>
              <a:t>[NEXT]</a:t>
            </a:r>
          </a:p>
          <a:p>
            <a:r>
              <a:rPr lang="en-US" noProof="0" dirty="0"/>
              <a:t>If you get rid of bars and plot the data points along an axis, you get a smaller, lighter, cleaner and clearer display.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[NEXT]</a:t>
            </a:r>
          </a:p>
          <a:p>
            <a:r>
              <a:rPr lang="en-US" noProof="0" dirty="0"/>
              <a:t>It can take multiple forms, but Eurostat is experimenting with this display in recent publications.</a:t>
            </a:r>
          </a:p>
          <a:p>
            <a:r>
              <a:rPr lang="en-US" noProof="0" dirty="0"/>
              <a:t>[NEXT]</a:t>
            </a:r>
          </a:p>
          <a:p>
            <a:r>
              <a:rPr lang="en-US" noProof="0" dirty="0"/>
              <a:t>This could also work on a small screen, although the limited height can be problematic. </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33373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Bar charts shouldn’t be the default chart type.</a:t>
            </a:r>
          </a:p>
          <a:p>
            <a:pPr marL="171450" indent="-171450">
              <a:buFont typeface="Arial" panose="020B0604020202020204" pitchFamily="34" charset="0"/>
              <a:buChar char="•"/>
            </a:pPr>
            <a:r>
              <a:rPr lang="en-US" noProof="0" dirty="0"/>
              <a:t>Once we get rid of them our visuals become more flexible and detailed.</a:t>
            </a:r>
          </a:p>
          <a:p>
            <a:pPr marL="171450" indent="-171450">
              <a:buFont typeface="Arial" panose="020B0604020202020204" pitchFamily="34" charset="0"/>
              <a:buChar char="•"/>
            </a:pPr>
            <a:r>
              <a:rPr lang="en-US" noProof="0" dirty="0"/>
              <a:t>This is life expectancy at NUTS2 level where regions are grouped by percentile.</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Highlighting a few countries it’s clear that Romania has a consistently low life expectancy, Switzerland is consistently high and Belgium is, hum diverse.</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18</a:t>
            </a:fld>
            <a:endParaRPr lang="uk-UA"/>
          </a:p>
        </p:txBody>
      </p:sp>
    </p:spTree>
    <p:extLst>
      <p:ext uri="{BB962C8B-B14F-4D97-AF65-F5344CB8AC3E}">
        <p14:creationId xmlns:p14="http://schemas.microsoft.com/office/powerpoint/2010/main" val="3790040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Adapting the chart to the mobile screen requires very little extra work, if 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And we can go on. This is population density at NUTS3 level where each row is a country.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The takeaway here is not that you should cram hundreds of data points into a small screen: </a:t>
            </a:r>
          </a:p>
          <a:p>
            <a:pPr marL="171450" indent="-171450">
              <a:buFont typeface="Arial" panose="020B0604020202020204" pitchFamily="34" charset="0"/>
              <a:buChar char="•"/>
            </a:pPr>
            <a:r>
              <a:rPr lang="en-US" noProof="0" dirty="0"/>
              <a:t>the idea is that, if more detail is needed, a few design changes can provide the adequate room to display it.</a:t>
            </a:r>
          </a:p>
          <a:p>
            <a:pPr marL="171450" indent="-171450">
              <a:buFont typeface="Arial" panose="020B0604020202020204" pitchFamily="34" charset="0"/>
              <a:buChar char="•"/>
            </a:pPr>
            <a:r>
              <a:rPr lang="en-US" noProof="0" dirty="0"/>
              <a:t>Also, it’s important to keep in mind that, while some transformations are simple, others assume a higher level of literacy from the audience.</a:t>
            </a:r>
          </a:p>
          <a:p>
            <a:pPr marL="171450" indent="-171450">
              <a:buFont typeface="Arial" panose="020B0604020202020204" pitchFamily="34" charset="0"/>
              <a:buChar char="•"/>
            </a:pPr>
            <a:r>
              <a:rPr lang="en-US" noProof="0" dirty="0"/>
              <a:t>We need to find the right tradeoff.</a:t>
            </a:r>
          </a:p>
          <a:p>
            <a:pPr marL="171450" indent="-171450">
              <a:buFont typeface="Arial" panose="020B0604020202020204" pitchFamily="34" charset="0"/>
              <a:buChar char="•"/>
            </a:pPr>
            <a:endParaRPr lang="en-US" noProof="0"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19</a:t>
            </a:fld>
            <a:endParaRPr lang="uk-UA"/>
          </a:p>
        </p:txBody>
      </p:sp>
    </p:spTree>
    <p:extLst>
      <p:ext uri="{BB962C8B-B14F-4D97-AF65-F5344CB8AC3E}">
        <p14:creationId xmlns:p14="http://schemas.microsoft.com/office/powerpoint/2010/main" val="362303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I’m assuming that you stare at a computer monitor most of your work day.</a:t>
            </a:r>
          </a:p>
          <a:p>
            <a:pPr marL="171450" indent="-171450">
              <a:buFont typeface="Arial" panose="020B0604020202020204" pitchFamily="34" charset="0"/>
              <a:buChar char="•"/>
            </a:pPr>
            <a:r>
              <a:rPr lang="en-US" noProof="0" dirty="0"/>
              <a:t>And, if you’re like me, you like to use large, high resolution monitors.</a:t>
            </a:r>
          </a:p>
          <a:p>
            <a:pPr marL="171450" indent="-171450">
              <a:buFont typeface="Arial" panose="020B0604020202020204" pitchFamily="34" charset="0"/>
              <a:buChar char="•"/>
            </a:pPr>
            <a:r>
              <a:rPr lang="en-US" noProof="0" dirty="0"/>
              <a:t>You know, to be able to glance at the entire spreadsheet.</a:t>
            </a:r>
          </a:p>
          <a:p>
            <a:pPr marL="171450" indent="-171450">
              <a:buFont typeface="Arial" panose="020B0604020202020204" pitchFamily="34" charset="0"/>
              <a:buChar char="•"/>
            </a:pPr>
            <a:r>
              <a:rPr lang="en-US" noProof="0" dirty="0"/>
              <a:t>Problem is, much of our work will be consumed, not on a large screen…</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 but on these pitiful small screens.</a:t>
            </a:r>
          </a:p>
          <a:p>
            <a:pPr marL="171450" indent="-171450">
              <a:buFont typeface="Arial" panose="020B0604020202020204" pitchFamily="34" charset="0"/>
              <a:buChar char="•"/>
            </a:pPr>
            <a:r>
              <a:rPr lang="en-US" noProof="0" dirty="0"/>
              <a:t>So, there is a contradiction here that can only be solved perhaps using augmented reality glasses.</a:t>
            </a:r>
          </a:p>
          <a:p>
            <a:pPr marL="171450" indent="-171450">
              <a:buFont typeface="Arial" panose="020B0604020202020204" pitchFamily="34" charset="0"/>
              <a:buChar char="•"/>
            </a:pPr>
            <a:r>
              <a:rPr lang="en-US" noProof="0" dirty="0"/>
              <a:t>Meanwhile, we have to find other ways to improve visualizations on the small screen.</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242170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Based on these ideas, can we improve a well-known chart like the population pyramid?</a:t>
            </a:r>
          </a:p>
          <a:p>
            <a:pPr marL="171450" indent="-171450">
              <a:buFont typeface="Arial" panose="020B0604020202020204" pitchFamily="34" charset="0"/>
              <a:buChar char="•"/>
            </a:pPr>
            <a:r>
              <a:rPr lang="en-US" noProof="0" dirty="0"/>
              <a:t>The traditional design is very ineffective, as you know, but also very inefficient</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It get worse when viewed on a smartphone </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Switching markers from bars to lines and displaying the data on the same side corrects all these issues with minimal disruption, since the overall population profile is still clear or even clearer.</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endParaRPr lang="en-US" noProof="0"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20</a:t>
            </a:fld>
            <a:endParaRPr lang="uk-UA"/>
          </a:p>
        </p:txBody>
      </p:sp>
    </p:spTree>
    <p:extLst>
      <p:ext uri="{BB962C8B-B14F-4D97-AF65-F5344CB8AC3E}">
        <p14:creationId xmlns:p14="http://schemas.microsoft.com/office/powerpoint/2010/main" val="3793004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If you want to compare populations, the traditional design can’t afford too many data points</a:t>
            </a:r>
          </a:p>
          <a:p>
            <a:pPr marL="171450" indent="-171450">
              <a:buFont typeface="Arial" panose="020B0604020202020204" pitchFamily="34" charset="0"/>
              <a:buChar char="•"/>
            </a:pPr>
            <a:r>
              <a:rPr lang="en-US" noProof="0" dirty="0"/>
              <a:t>Change is easier to spot when using 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This begs the question: how far can we go, adding data to a population pyramid?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Will we see new patterns emerge, or will the new data create an impossible-to-read mess?</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21</a:t>
            </a:fld>
            <a:endParaRPr lang="uk-UA"/>
          </a:p>
        </p:txBody>
      </p:sp>
    </p:spTree>
    <p:extLst>
      <p:ext uri="{BB962C8B-B14F-4D97-AF65-F5344CB8AC3E}">
        <p14:creationId xmlns:p14="http://schemas.microsoft.com/office/powerpoint/2010/main" val="3541647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pt-PT" dirty="0"/>
              <a:t>Actually, it’s quite readable, since population changes very slowly.</a:t>
            </a:r>
          </a:p>
          <a:p>
            <a:pPr marL="171450" indent="-171450">
              <a:buFont typeface="Arial" panose="020B0604020202020204" pitchFamily="34" charset="0"/>
              <a:buChar char="•"/>
            </a:pPr>
            <a:r>
              <a:rPr lang="pt-PT" dirty="0"/>
              <a:t>Using the traditional split between male and female, this chart displays 150 years of estimates and projections</a:t>
            </a:r>
          </a:p>
          <a:p>
            <a:pPr marL="171450" indent="-171450">
              <a:buFont typeface="Arial" panose="020B0604020202020204" pitchFamily="34" charset="0"/>
              <a:buChar char="•"/>
            </a:pPr>
            <a:r>
              <a:rPr lang="pt-PT" dirty="0"/>
              <a:t>And it shows the formation of the oversized male population in the United Arabe Emirates and the expected evolution.</a:t>
            </a:r>
          </a:p>
          <a:p>
            <a:pPr marL="171450" indent="-171450">
              <a:buFont typeface="Arial" panose="020B0604020202020204" pitchFamily="34" charset="0"/>
              <a:buChar char="•"/>
            </a:pPr>
            <a:r>
              <a:rPr lang="pt-PT" dirty="0"/>
              <a:t>[NEXT]</a:t>
            </a:r>
          </a:p>
          <a:p>
            <a:pPr marL="171450" indent="-171450">
              <a:buFont typeface="Arial" panose="020B0604020202020204" pitchFamily="34" charset="0"/>
              <a:buChar char="•"/>
            </a:pPr>
            <a:r>
              <a:rPr lang="pt-PT" dirty="0"/>
              <a:t>You could check the structure of the entire population, not split by sex, in your smarthphone.</a:t>
            </a:r>
          </a:p>
          <a:p>
            <a:pPr marL="171450" indent="-171450">
              <a:buFont typeface="Arial" panose="020B0604020202020204" pitchFamily="34" charset="0"/>
              <a:buChar char="•"/>
            </a:pPr>
            <a:r>
              <a:rPr lang="pt-PT" dirty="0"/>
              <a:t>This is for Brazil.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dirty="0"/>
              <a:t>If you’re a data geek this could be your next wallpaper. </a:t>
            </a:r>
          </a:p>
          <a:p>
            <a:pPr marL="171450" indent="-171450">
              <a:buFont typeface="Arial" panose="020B0604020202020204" pitchFamily="34" charset="0"/>
              <a:buChar char="•"/>
            </a:pPr>
            <a:endParaRPr lang="pt-PT" dirty="0"/>
          </a:p>
          <a:p>
            <a:pPr marL="0" indent="0">
              <a:buFont typeface="Arial" panose="020B0604020202020204" pitchFamily="34" charset="0"/>
              <a:buNone/>
            </a:pPr>
            <a:endParaRPr lang="pt-PT" dirty="0"/>
          </a:p>
          <a:p>
            <a:pPr marL="0" indent="0">
              <a:buFont typeface="Arial" panose="020B0604020202020204" pitchFamily="34" charset="0"/>
              <a:buNone/>
            </a:pPr>
            <a:endParaRPr lang="pt-PT"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22</a:t>
            </a:fld>
            <a:endParaRPr lang="uk-UA"/>
          </a:p>
        </p:txBody>
      </p:sp>
    </p:spTree>
    <p:extLst>
      <p:ext uri="{BB962C8B-B14F-4D97-AF65-F5344CB8AC3E}">
        <p14:creationId xmlns:p14="http://schemas.microsoft.com/office/powerpoint/2010/main" val="2365287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Here is a different example.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Trying to identify all countries creates a useless spaghetti chart impossible to untangle.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A solution is to create an interactive chart where most series are used as context for the country that interests you. </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23</a:t>
            </a:fld>
            <a:endParaRPr lang="uk-UA"/>
          </a:p>
        </p:txBody>
      </p:sp>
    </p:spTree>
    <p:extLst>
      <p:ext uri="{BB962C8B-B14F-4D97-AF65-F5344CB8AC3E}">
        <p14:creationId xmlns:p14="http://schemas.microsoft.com/office/powerpoint/2010/main" val="502360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If interaction is not an option you can use a more compact chart type, the horizon chart.</a:t>
            </a:r>
          </a:p>
          <a:p>
            <a:pPr marL="171450" indent="-171450">
              <a:buFont typeface="Arial" panose="020B0604020202020204" pitchFamily="34" charset="0"/>
              <a:buChar char="•"/>
            </a:pPr>
            <a:r>
              <a:rPr lang="en-US" noProof="0" dirty="0"/>
              <a:t>The horizon chart is one of the best examples of breaking rules in data visualization.</a:t>
            </a:r>
          </a:p>
          <a:p>
            <a:pPr marL="171450" indent="-171450">
              <a:buFont typeface="Arial" panose="020B0604020202020204" pitchFamily="34" charset="0"/>
              <a:buChar char="•"/>
            </a:pPr>
            <a:r>
              <a:rPr lang="en-US" noProof="0" dirty="0"/>
              <a:t>Given a series with positive and negative values,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It folds the y-axis twice: once, using color, to encode positive and negative numbers,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Then again to display sections of the axis. Higher values are displayed using darker variations of the same hue.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Here is how the first chart would look like in a small screen. It has not improved.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This chart displays unemployment rate by country compared to the EU28 average, where each country is displayed in a row.</a:t>
            </a:r>
          </a:p>
          <a:p>
            <a:pPr marL="171450" indent="-171450">
              <a:buFont typeface="Arial" panose="020B0604020202020204" pitchFamily="34" charset="0"/>
              <a:buChar char="•"/>
            </a:pPr>
            <a:r>
              <a:rPr lang="en-US" noProof="0" dirty="0"/>
              <a:t>The first two countries are Greece and Spain.</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endParaRPr lang="en-US" noProof="0"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24</a:t>
            </a:fld>
            <a:endParaRPr lang="uk-UA"/>
          </a:p>
        </p:txBody>
      </p:sp>
    </p:spTree>
    <p:extLst>
      <p:ext uri="{BB962C8B-B14F-4D97-AF65-F5344CB8AC3E}">
        <p14:creationId xmlns:p14="http://schemas.microsoft.com/office/powerpoint/2010/main" val="7018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Let’s go back to simple bar charts to discuss other useful design options.</a:t>
            </a:r>
          </a:p>
          <a:p>
            <a:pPr marL="171450" indent="-171450">
              <a:buFont typeface="Arial" panose="020B0604020202020204" pitchFamily="34" charset="0"/>
              <a:buChar char="•"/>
            </a:pPr>
            <a:r>
              <a:rPr lang="en-US" noProof="0" dirty="0"/>
              <a:t>This is an example that could work on the pdf or print publication, </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but wouldn’t work on the small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However, you can save a lot of space by moving the labels to the plot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Often there is enough room on the right to place the labels</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25</a:t>
            </a:fld>
            <a:endParaRPr lang="uk-UA"/>
          </a:p>
        </p:txBody>
      </p:sp>
    </p:spTree>
    <p:extLst>
      <p:ext uri="{BB962C8B-B14F-4D97-AF65-F5344CB8AC3E}">
        <p14:creationId xmlns:p14="http://schemas.microsoft.com/office/powerpoint/2010/main" val="138247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pt-PT" dirty="0"/>
              <a:t>Legend placement can also be problematic.</a:t>
            </a:r>
          </a:p>
          <a:p>
            <a:pPr marL="171450" indent="-171450">
              <a:buFont typeface="Arial" panose="020B0604020202020204" pitchFamily="34" charset="0"/>
              <a:buChar char="•"/>
            </a:pPr>
            <a:r>
              <a:rPr lang="pt-PT" dirty="0"/>
              <a:t>Let’s remove the text here to make it a better example.</a:t>
            </a:r>
          </a:p>
          <a:p>
            <a:pPr marL="171450" indent="-171450">
              <a:buFont typeface="Arial" panose="020B0604020202020204" pitchFamily="34" charset="0"/>
              <a:buChar char="•"/>
            </a:pPr>
            <a:r>
              <a:rPr lang="pt-PT" dirty="0"/>
              <a:t>[NEXT]</a:t>
            </a:r>
          </a:p>
          <a:p>
            <a:pPr marL="171450" indent="-171450">
              <a:buFont typeface="Arial" panose="020B0604020202020204" pitchFamily="34" charset="0"/>
              <a:buChar char="•"/>
            </a:pPr>
            <a:r>
              <a:rPr lang="pt-PT" dirty="0"/>
              <a:t>If this was the original design this would be very innefective.</a:t>
            </a:r>
          </a:p>
          <a:p>
            <a:pPr marL="171450" indent="-171450">
              <a:buFont typeface="Arial" panose="020B0604020202020204" pitchFamily="34" charset="0"/>
              <a:buChar char="•"/>
            </a:pPr>
            <a:r>
              <a:rPr lang="pt-PT" dirty="0"/>
              <a:t>[NEXT]</a:t>
            </a:r>
          </a:p>
          <a:p>
            <a:pPr marL="171450" indent="-171450">
              <a:buFont typeface="Arial" panose="020B0604020202020204" pitchFamily="34" charset="0"/>
              <a:buChar char="•"/>
            </a:pPr>
            <a:r>
              <a:rPr lang="pt-PT" dirty="0"/>
              <a:t>If you move the legend into the plot area the total area decreases singlificantly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dirty="0"/>
              <a:t>[NEXT]</a:t>
            </a:r>
          </a:p>
          <a:p>
            <a:pPr marL="171450" indent="-171450">
              <a:buFont typeface="Arial" panose="020B0604020202020204" pitchFamily="34" charset="0"/>
              <a:buChar char="•"/>
            </a:pPr>
            <a:r>
              <a:rPr lang="pt-PT" dirty="0"/>
              <a:t>Removing the legend and labeling the slices directly is a common advice for pie charts</a:t>
            </a:r>
          </a:p>
          <a:p>
            <a:pPr marL="171450" indent="-171450">
              <a:buFont typeface="Arial" panose="020B0604020202020204" pitchFamily="34" charset="0"/>
              <a:buChar char="•"/>
            </a:pPr>
            <a:endParaRPr lang="pt-PT"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26</a:t>
            </a:fld>
            <a:endParaRPr lang="uk-UA"/>
          </a:p>
        </p:txBody>
      </p:sp>
    </p:spTree>
    <p:extLst>
      <p:ext uri="{BB962C8B-B14F-4D97-AF65-F5344CB8AC3E}">
        <p14:creationId xmlns:p14="http://schemas.microsoft.com/office/powerpoint/2010/main" val="760067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To sum up, when you want to improve efficiency in screen real estate management there are a few areas you should consider.</a:t>
            </a:r>
          </a:p>
          <a:p>
            <a:pPr marL="171450" indent="-171450">
              <a:buFont typeface="Arial" panose="020B0604020202020204" pitchFamily="34" charset="0"/>
              <a:buChar char="•"/>
            </a:pPr>
            <a:r>
              <a:rPr lang="en-US" noProof="0" dirty="0"/>
              <a:t>#1: Efficiency matters, and it will often improve effectiveness</a:t>
            </a:r>
          </a:p>
          <a:p>
            <a:pPr marL="171450" indent="-171450">
              <a:buFont typeface="Arial" panose="020B0604020202020204" pitchFamily="34" charset="0"/>
              <a:buChar char="•"/>
            </a:pPr>
            <a:r>
              <a:rPr lang="en-US" noProof="0" dirty="0"/>
              <a:t>[NEXT]</a:t>
            </a:r>
          </a:p>
          <a:p>
            <a:pPr marL="171450" indent="-171450">
              <a:buFont typeface="Arial" panose="020B0604020202020204" pitchFamily="34" charset="0"/>
              <a:buChar char="•"/>
            </a:pPr>
            <a:r>
              <a:rPr lang="en-US" noProof="0" dirty="0"/>
              <a:t>#2: Efficiency as discussed here is mostly about resolution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#3: We should design a chart that works both on large </a:t>
            </a:r>
            <a:r>
              <a:rPr lang="en-US" noProof="0"/>
              <a:t>and on </a:t>
            </a:r>
            <a:r>
              <a:rPr lang="en-US" noProof="0" dirty="0"/>
              <a:t>small screens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#4: Often tighter alignment between questions and visuals that answer them helps creating a more efficient chart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#5: Pay attention to the visual primitive and check if their design is optimized to save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#6: Move text around and make it shorter if possible.</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That’s all. Thanks!</a:t>
            </a:r>
          </a:p>
          <a:p>
            <a:pPr marL="0" indent="0">
              <a:buFont typeface="Arial" panose="020B0604020202020204" pitchFamily="34" charset="0"/>
              <a:buNone/>
            </a:pPr>
            <a:endParaRPr lang="en-US" noProof="0"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27</a:t>
            </a:fld>
            <a:endParaRPr lang="uk-UA"/>
          </a:p>
        </p:txBody>
      </p:sp>
    </p:spTree>
    <p:extLst>
      <p:ext uri="{BB962C8B-B14F-4D97-AF65-F5344CB8AC3E}">
        <p14:creationId xmlns:p14="http://schemas.microsoft.com/office/powerpoint/2010/main" val="931775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pt-PT" dirty="0"/>
              <a:t>One alternative is to go analog and print large visualizations</a:t>
            </a:r>
          </a:p>
          <a:p>
            <a:pPr marL="171450" indent="-171450">
              <a:buFont typeface="Arial" panose="020B0604020202020204" pitchFamily="34" charset="0"/>
              <a:buChar char="•"/>
            </a:pPr>
            <a:r>
              <a:rPr lang="pt-PT" dirty="0"/>
              <a:t>Newspapers like the New York Times do it from time to time.</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027470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pt-PT" dirty="0"/>
              <a:t>Resizing it to fit the mobile screen doesn’t feel quite right.</a:t>
            </a:r>
          </a:p>
          <a:p>
            <a:pPr marL="171450" indent="-171450">
              <a:buFont typeface="Arial" panose="020B0604020202020204" pitchFamily="34" charset="0"/>
              <a:buChar char="•"/>
            </a:pPr>
            <a:r>
              <a:rPr lang="pt-PT" dirty="0"/>
              <a:t>We need to adapt to a different medium.</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13283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pt-PT" dirty="0"/>
              <a:t>We could take advantage of origami techniques to create larger visualizations that can be folded to pocket size.</a:t>
            </a:r>
          </a:p>
          <a:p>
            <a:pPr marL="171450" indent="-171450">
              <a:buFont typeface="Arial" panose="020B0604020202020204" pitchFamily="34" charset="0"/>
              <a:buChar char="•"/>
            </a:pPr>
            <a:endParaRPr lang="pt-PT"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16340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We can improve the experience by designing interactions, the simplest one being pagination. </a:t>
            </a:r>
          </a:p>
          <a:p>
            <a:pPr marL="171450" indent="-171450">
              <a:buFont typeface="Arial" panose="020B0604020202020204" pitchFamily="34" charset="0"/>
              <a:buChar char="•"/>
            </a:pPr>
            <a:r>
              <a:rPr lang="en-US" noProof="0" dirty="0"/>
              <a:t>[NEXT]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With pagination we create a narrative that will be consumed in sequence, page after page.</a:t>
            </a:r>
          </a:p>
          <a:p>
            <a:pPr marL="171450" indent="-171450">
              <a:buFont typeface="Arial" panose="020B0604020202020204" pitchFamily="34" charset="0"/>
              <a:buChar char="•"/>
            </a:pPr>
            <a:r>
              <a:rPr lang="en-US" noProof="0" dirty="0"/>
              <a:t>But this doesn’t answer our question: how to design a single page to be viewed on a small screen?</a:t>
            </a:r>
          </a:p>
          <a:p>
            <a:pPr marL="171450" indent="-171450">
              <a:buFont typeface="Arial" panose="020B0604020202020204" pitchFamily="34" charset="0"/>
              <a:buChar char="•"/>
            </a:pPr>
            <a:r>
              <a:rPr lang="en-US" noProof="0" dirty="0"/>
              <a:t>The answer is to make more space-efficient visuals.</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7175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Efficiency and effectiveness often go hand in hand, but in data visualization effectiveness gets much more attention.</a:t>
            </a:r>
          </a:p>
          <a:p>
            <a:pPr marL="171450" indent="-171450">
              <a:buFont typeface="Arial" panose="020B0604020202020204" pitchFamily="34" charset="0"/>
              <a:buChar char="•"/>
            </a:pPr>
            <a:r>
              <a:rPr lang="en-US" noProof="0" dirty="0"/>
              <a:t>Most of us are aware that effective communication should be among our top priorities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And we tend to agree that some chart types and design options are far from effective, like the ones in this nice collection.</a:t>
            </a:r>
          </a:p>
          <a:p>
            <a:pPr marL="171450" indent="-171450">
              <a:buFont typeface="Arial" panose="020B0604020202020204" pitchFamily="34" charset="0"/>
              <a:buChar char="•"/>
            </a:pPr>
            <a:r>
              <a:rPr lang="en-US" noProof="0" dirty="0"/>
              <a:t>But while this need for effectiveness is making its way into the minds of practitioners</a:t>
            </a:r>
          </a:p>
          <a:p>
            <a:pPr marL="171450" indent="-171450">
              <a:buFont typeface="Arial" panose="020B0604020202020204" pitchFamily="34" charset="0"/>
              <a:buChar char="•"/>
            </a:pPr>
            <a:r>
              <a:rPr lang="en-US" noProof="0" dirty="0"/>
              <a:t>Communicating efficiently using small screens is taking a bit longer.</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45380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Adjusting the message to the medium is key, but it doesn’t mean</a:t>
            </a:r>
          </a:p>
          <a:p>
            <a:pPr marL="171450" indent="-171450">
              <a:buFont typeface="Arial" panose="020B0604020202020204" pitchFamily="34" charset="0"/>
              <a:buChar char="•"/>
            </a:pPr>
            <a:r>
              <a:rPr lang="en-US" noProof="0" dirty="0"/>
              <a:t>That it must be dumbed down to a single value inside a ring.</a:t>
            </a:r>
          </a:p>
          <a:p>
            <a:pPr marL="171450" indent="-171450">
              <a:buFont typeface="Arial" panose="020B0604020202020204" pitchFamily="34" charset="0"/>
              <a:buChar char="•"/>
            </a:pPr>
            <a:r>
              <a:rPr lang="en-US" noProof="0" dirty="0"/>
              <a:t>We can do a bit better than that.</a:t>
            </a:r>
          </a:p>
          <a:p>
            <a:pPr marL="171450" indent="-171450">
              <a:buFont typeface="Arial" panose="020B0604020202020204" pitchFamily="34" charset="0"/>
              <a:buChar char="•"/>
            </a:pPr>
            <a:r>
              <a:rPr lang="en-US" noProof="0" dirty="0"/>
              <a:t>So, what I’m going to do is to show that in many cases we don’t have to sacrifice detail because we have a small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[NEXT]</a:t>
            </a:r>
          </a:p>
          <a:p>
            <a:pPr marL="171450" indent="-171450">
              <a:buFont typeface="Arial" panose="020B0604020202020204" pitchFamily="34" charset="0"/>
              <a:buChar char="•"/>
            </a:pPr>
            <a:r>
              <a:rPr lang="en-US" noProof="0" dirty="0"/>
              <a:t>The A3 page size is standard for many Eurostat publications so I’ll show charts on the page and on the cell phone icon.  Their relative proportions are correct.</a:t>
            </a:r>
          </a:p>
          <a:p>
            <a:pPr marL="171450" indent="-171450">
              <a:buFont typeface="Arial" panose="020B0604020202020204" pitchFamily="34" charset="0"/>
              <a:buChar char="•"/>
            </a:pPr>
            <a:r>
              <a:rPr lang="en-US" noProof="0" dirty="0"/>
              <a:t>All charts can be read using a standard smartphone.</a:t>
            </a:r>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737502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US" noProof="0" dirty="0"/>
              <a:t>A caveat though: there are no fully equivalent charts, so when you change the chart you change the message. </a:t>
            </a:r>
          </a:p>
          <a:p>
            <a:pPr marL="171450" indent="-171450">
              <a:buFont typeface="Arial" panose="020B0604020202020204" pitchFamily="34" charset="0"/>
              <a:buChar char="•"/>
            </a:pPr>
            <a:r>
              <a:rPr lang="en-US" noProof="0" dirty="0"/>
              <a:t>Classic example of this is the advice to use bar charts instead of pie charts. </a:t>
            </a:r>
          </a:p>
          <a:p>
            <a:pPr marL="171450" indent="-171450">
              <a:buFont typeface="Arial" panose="020B0604020202020204" pitchFamily="34" charset="0"/>
              <a:buChar char="•"/>
            </a:pPr>
            <a:r>
              <a:rPr lang="en-US" noProof="0" dirty="0"/>
              <a:t>One focus on proportions the other on point comparison, so they are not interchangeable.</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endParaRPr lang="en-US" noProof="0" dirty="0"/>
          </a:p>
          <a:p>
            <a:pPr marL="0" indent="0">
              <a:buFont typeface="Arial" panose="020B0604020202020204" pitchFamily="34" charset="0"/>
              <a:buNone/>
            </a:pPr>
            <a:endParaRPr lang="en-US" noProof="0" dirty="0"/>
          </a:p>
        </p:txBody>
      </p:sp>
      <p:sp>
        <p:nvSpPr>
          <p:cNvPr id="4" name="Marcador de Posição do Número do Diapositivo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45283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cxnSp>
        <p:nvCxnSpPr>
          <p:cNvPr id="13" name="Straight Connector 12"/>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6"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7" name="Straight Connector 16"/>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cxnSp>
        <p:nvCxnSpPr>
          <p:cNvPr id="14" name="Straight Connector 13"/>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7"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8" name="Straight Connector 17"/>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cxnSp>
        <p:nvCxnSpPr>
          <p:cNvPr id="18" name="Straight Connector 17"/>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21"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22" name="Straight Connector 21"/>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5"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6" name="Straight Connector 15"/>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4"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5" name="Straight Connector 14"/>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914400" y="9715500"/>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0">
                <a:latin typeface="+mn-lt"/>
                <a:ea typeface="Roboto Light" panose="02000000000000000000" pitchFamily="2" charset="0"/>
                <a:cs typeface="+mn-cs"/>
              </a:defRPr>
            </a:lvl1pPr>
          </a:lstStyle>
          <a:p>
            <a:pPr marL="0" lvl="0"/>
            <a:r>
              <a:rPr lang="en-US" dirty="0"/>
              <a:t>click to edit master title style</a:t>
            </a:r>
            <a:endParaRPr lang="uk-UA" dirty="0"/>
          </a:p>
        </p:txBody>
      </p:sp>
      <p:sp>
        <p:nvSpPr>
          <p:cNvPr id="10" name="Title 1"/>
          <p:cNvSpPr txBox="1">
            <a:spLocks/>
          </p:cNvSpPr>
          <p:nvPr userDrawn="1"/>
        </p:nvSpPr>
        <p:spPr>
          <a:xfrm>
            <a:off x="971549" y="9725680"/>
            <a:ext cx="14116050" cy="523220"/>
          </a:xfrm>
          <a:prstGeom prst="rect">
            <a:avLst/>
          </a:prstGeom>
        </p:spPr>
        <p:txBody>
          <a:bodyP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2800" spc="390" baseline="0" dirty="0">
                <a:solidFill>
                  <a:srgbClr val="004850"/>
                </a:solidFill>
                <a:latin typeface="Roboto Thin" panose="02000000000000000000" pitchFamily="2" charset="0"/>
                <a:ea typeface="Roboto Thin" panose="02000000000000000000" pitchFamily="2" charset="0"/>
              </a:rPr>
              <a:t>jorge</a:t>
            </a:r>
            <a:r>
              <a:rPr lang="pt-PT" sz="2800" spc="390" baseline="0" dirty="0">
                <a:solidFill>
                  <a:srgbClr val="0096A5"/>
                </a:solidFill>
                <a:latin typeface="Roboto Thin" panose="02000000000000000000" pitchFamily="2" charset="0"/>
                <a:ea typeface="Roboto Thin" panose="02000000000000000000" pitchFamily="2" charset="0"/>
              </a:rPr>
              <a:t>camoes   @wisevis     </a:t>
            </a:r>
            <a:r>
              <a:rPr lang="pt-PT" sz="2800" kern="0" spc="0" baseline="0" dirty="0">
                <a:solidFill>
                  <a:schemeClr val="bg2">
                    <a:lumMod val="50000"/>
                  </a:schemeClr>
                </a:solidFill>
                <a:latin typeface="Roboto Thin" panose="02000000000000000000" pitchFamily="2" charset="0"/>
                <a:ea typeface="Roboto Thin" panose="02000000000000000000" pitchFamily="2" charset="0"/>
              </a:rPr>
              <a:t>ntts 2019 brussels,  12 of march</a:t>
            </a:r>
            <a:endParaRPr lang="en-US" sz="2800" spc="390" baseline="0" dirty="0">
              <a:solidFill>
                <a:schemeClr val="bg2">
                  <a:lumMod val="50000"/>
                </a:schemeClr>
              </a:solidFill>
              <a:latin typeface="Roboto Thin" panose="02000000000000000000" pitchFamily="2" charset="0"/>
              <a:ea typeface="Roboto Thin" panose="02000000000000000000" pitchFamily="2" charset="0"/>
            </a:endParaRPr>
          </a:p>
        </p:txBody>
      </p:sp>
      <p:cxnSp>
        <p:nvCxnSpPr>
          <p:cNvPr id="17" name="Straight Connector 16"/>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solidFill>
                  <a:schemeClr val="bg2">
                    <a:lumMod val="50000"/>
                  </a:schemeClr>
                </a:solidFill>
                <a:latin typeface="Roboto Thin" panose="02000000000000000000" pitchFamily="2" charset="0"/>
                <a:ea typeface="Roboto Thin" panose="02000000000000000000" pitchFamily="2" charset="0"/>
              </a:rPr>
              <a:t>0</a:t>
            </a:r>
            <a:fld id="{37D409AB-2201-4E18-8A34-C31753AD9B06}" type="slidenum">
              <a:rPr smtClean="0">
                <a:solidFill>
                  <a:schemeClr val="bg2">
                    <a:lumMod val="50000"/>
                  </a:schemeClr>
                </a:solidFill>
                <a:latin typeface="Roboto Thin" panose="02000000000000000000" pitchFamily="2" charset="0"/>
                <a:ea typeface="Roboto Thin" panose="02000000000000000000" pitchFamily="2" charset="0"/>
              </a:rPr>
              <a:pPr/>
              <a:t>‹#›</a:t>
            </a:fld>
            <a:endParaRPr dirty="0">
              <a:solidFill>
                <a:schemeClr val="bg2">
                  <a:lumMod val="50000"/>
                </a:schemeClr>
              </a:solidFill>
              <a:latin typeface="Roboto Thin" panose="02000000000000000000" pitchFamily="2" charset="0"/>
              <a:ea typeface="Roboto Thin" panose="02000000000000000000" pitchFamily="2" charset="0"/>
            </a:endParaRPr>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extLst>
    <p:ext uri="{DCECCB84-F9BA-43D5-87BE-67443E8EF086}">
      <p15:sldGuideLst xmlns:p15="http://schemas.microsoft.com/office/powerpoint/2012/main">
        <p15:guide id="1" orient="horz" pos="1032" userDrawn="1">
          <p15:clr>
            <a:srgbClr val="FBAE40"/>
          </p15:clr>
        </p15:guide>
        <p15:guide id="2" pos="768" userDrawn="1">
          <p15:clr>
            <a:srgbClr val="FBAE40"/>
          </p15:clr>
        </p15:guide>
        <p15:guide id="3" pos="75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8" name="Straight Connector 7"/>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1"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spTree>
    <p:extLst>
      <p:ext uri="{BB962C8B-B14F-4D97-AF65-F5344CB8AC3E}">
        <p14:creationId xmlns:p14="http://schemas.microsoft.com/office/powerpoint/2010/main" val="383495092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8" name="Straight Connector 7"/>
          <p:cNvCxnSpPr/>
          <p:nvPr userDrawn="1"/>
        </p:nvCxnSpPr>
        <p:spPr>
          <a:xfrm>
            <a:off x="984885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984885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itle 7"/>
          <p:cNvSpPr txBox="1">
            <a:spLocks/>
          </p:cNvSpPr>
          <p:nvPr userDrawn="1"/>
        </p:nvSpPr>
        <p:spPr>
          <a:xfrm>
            <a:off x="10020300" y="313119"/>
            <a:ext cx="8496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a:t>click to edit master title style</a:t>
            </a:r>
            <a:endParaRPr lang="en-US" dirty="0"/>
          </a:p>
        </p:txBody>
      </p:sp>
      <p:sp>
        <p:nvSpPr>
          <p:cNvPr id="11" name="Title 1"/>
          <p:cNvSpPr txBox="1">
            <a:spLocks/>
          </p:cNvSpPr>
          <p:nvPr userDrawn="1"/>
        </p:nvSpPr>
        <p:spPr>
          <a:xfrm>
            <a:off x="990600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spTree>
    <p:extLst>
      <p:ext uri="{BB962C8B-B14F-4D97-AF65-F5344CB8AC3E}">
        <p14:creationId xmlns:p14="http://schemas.microsoft.com/office/powerpoint/2010/main" val="109969304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cxnSp>
        <p:nvCxnSpPr>
          <p:cNvPr id="11" name="Straight Connector 10"/>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5"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6" name="Straight Connector 15"/>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6" name="Straight Connector 5"/>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1"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2" name="Straight Connector 11"/>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cxnSp>
        <p:nvCxnSpPr>
          <p:cNvPr id="14" name="Straight Connector 13"/>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7"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8" name="Straight Connector 17"/>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cxnSp>
        <p:nvCxnSpPr>
          <p:cNvPr id="11" name="Straight Connector 10"/>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4"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5" name="Straight Connector 14"/>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cxnSp>
        <p:nvCxnSpPr>
          <p:cNvPr id="13" name="Straight Connector 12"/>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6"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7" name="Straight Connector 16"/>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cxnSp>
        <p:nvCxnSpPr>
          <p:cNvPr id="11" name="Straight Connector 10"/>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4"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5" name="Straight Connector 14"/>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cxnSp>
        <p:nvCxnSpPr>
          <p:cNvPr id="11" name="Straight Connector 10"/>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4"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5" name="Straight Connector 14"/>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cxnSp>
        <p:nvCxnSpPr>
          <p:cNvPr id="11" name="Straight Connector 10"/>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4"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5" name="Straight Connector 14"/>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cxnSp>
        <p:nvCxnSpPr>
          <p:cNvPr id="11" name="Straight Connector 10"/>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4"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5" name="Straight Connector 14"/>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4"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5" name="Straight Connector 14"/>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12" name="Straight Connector 11"/>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5"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6" name="Straight Connector 15"/>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cxnSp>
        <p:nvCxnSpPr>
          <p:cNvPr id="13" name="Straight Connector 12"/>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6"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7" name="Straight Connector 16"/>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11" name="Straight Connector 10"/>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7"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8" name="Straight Connector 17"/>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cxnSp>
        <p:nvCxnSpPr>
          <p:cNvPr id="19" name="Straight Connector 18"/>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22"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23" name="Straight Connector 22"/>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cxnSp>
        <p:nvCxnSpPr>
          <p:cNvPr id="18" name="Straight Connector 17"/>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29"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30" name="Straight Connector 29"/>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cxnSp>
        <p:nvCxnSpPr>
          <p:cNvPr id="12" name="Straight Connector 11"/>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8"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9" name="Straight Connector 18"/>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cxnSp>
        <p:nvCxnSpPr>
          <p:cNvPr id="14" name="Straight Connector 13"/>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7"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8" name="Straight Connector 17"/>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3"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4" name="Straight Connector 13"/>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1" name="Straight Connector 10"/>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5"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6" name="Straight Connector 15"/>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4"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5" name="Straight Connector 14"/>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5"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6" name="Straight Connector 15"/>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cxnSp>
        <p:nvCxnSpPr>
          <p:cNvPr id="10" name="Straight Connector 9"/>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5"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6" name="Straight Connector 15"/>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cxnSp>
        <p:nvCxnSpPr>
          <p:cNvPr id="12" name="Straight Connector 11"/>
          <p:cNvCxnSpPr/>
          <p:nvPr userDrawn="1"/>
        </p:nvCxnSpPr>
        <p:spPr>
          <a:xfrm>
            <a:off x="914400" y="266700"/>
            <a:ext cx="0" cy="8001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144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7"/>
          <p:cNvSpPr>
            <a:spLocks noGrp="1"/>
          </p:cNvSpPr>
          <p:nvPr>
            <p:ph type="title" hasCustomPrompt="1"/>
          </p:nvPr>
        </p:nvSpPr>
        <p:spPr>
          <a:xfrm>
            <a:off x="1085850" y="313119"/>
            <a:ext cx="8496300" cy="715581"/>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dirty="0"/>
              <a:t>click to edit master title style</a:t>
            </a:r>
            <a:endParaRPr lang="uk-UA" dirty="0"/>
          </a:p>
        </p:txBody>
      </p:sp>
      <p:sp>
        <p:nvSpPr>
          <p:cNvPr id="15" name="Title 1"/>
          <p:cNvSpPr txBox="1">
            <a:spLocks/>
          </p:cNvSpPr>
          <p:nvPr userDrawn="1"/>
        </p:nvSpPr>
        <p:spPr>
          <a:xfrm>
            <a:off x="971550" y="9715500"/>
            <a:ext cx="3962400" cy="533400"/>
          </a:xfrm>
          <a:prstGeom prst="rect">
            <a:avLst/>
          </a:prstGeom>
        </p:spPr>
        <p:txBody>
          <a:bodyPr>
            <a:normAutofit fontScale="40000" lnSpcReduction="2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pt-PT" sz="8800" spc="390" baseline="0" dirty="0">
                <a:solidFill>
                  <a:srgbClr val="004850"/>
                </a:solidFill>
                <a:latin typeface="Lato Black" panose="020F0A02020204030203" pitchFamily="34" charset="0"/>
              </a:rPr>
              <a:t>wise</a:t>
            </a:r>
            <a:r>
              <a:rPr lang="pt-PT" sz="8800" spc="390" baseline="0" dirty="0">
                <a:solidFill>
                  <a:srgbClr val="0096A5"/>
                </a:solidFill>
                <a:latin typeface="Lato Black" panose="020F0A02020204030203" pitchFamily="34" charset="0"/>
              </a:rPr>
              <a:t>vis</a:t>
            </a:r>
            <a:endParaRPr lang="en-US" sz="8800" spc="390" baseline="0" dirty="0">
              <a:solidFill>
                <a:srgbClr val="0096A5"/>
              </a:solidFill>
              <a:latin typeface="Lato Black" panose="020F0A02020204030203" pitchFamily="34" charset="0"/>
            </a:endParaRPr>
          </a:p>
        </p:txBody>
      </p:sp>
      <p:cxnSp>
        <p:nvCxnSpPr>
          <p:cNvPr id="16" name="Straight Connector 15"/>
          <p:cNvCxnSpPr/>
          <p:nvPr userDrawn="1"/>
        </p:nvCxnSpPr>
        <p:spPr>
          <a:xfrm>
            <a:off x="17145000" y="9729111"/>
            <a:ext cx="0" cy="371475"/>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Slide Number Placeholder 8"/>
          <p:cNvSpPr txBox="1">
            <a:spLocks/>
          </p:cNvSpPr>
          <p:nvPr userDrawn="1"/>
        </p:nvSpPr>
        <p:spPr>
          <a:xfrm>
            <a:off x="17221200" y="9653238"/>
            <a:ext cx="1039147" cy="523220"/>
          </a:xfrm>
          <a:prstGeom prst="rect">
            <a:avLst/>
          </a:prstGeom>
          <a:noFill/>
        </p:spPr>
        <p:txBody>
          <a:bodyPr wrap="square" rtlCol="0">
            <a:spAutoFit/>
          </a:bodyPr>
          <a:lstStyle>
            <a:defPPr>
              <a:defRPr lang="uk-UA"/>
            </a:defPPr>
            <a:lvl1pPr marL="0" algn="l" defTabSz="1371600" rtl="0" eaLnBrk="1" latinLnBrk="0" hangingPunct="1">
              <a:defRPr lang="uk-UA" sz="2800" b="1" kern="1200" smtClean="0">
                <a:solidFill>
                  <a:schemeClr val="accent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0</a:t>
            </a:r>
            <a:fld id="{37D409AB-2201-4E18-8A34-C31753AD9B06}" type="slidenum">
              <a:rPr smtClean="0"/>
              <a:pPr/>
              <a:t>‹#›</a:t>
            </a:fld>
            <a:endParaRPr dirty="0"/>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4.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16.png"/><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8" Type="http://schemas.openxmlformats.org/officeDocument/2006/relationships/hyperlink" Target="http://vis.berkeley.edu/~maneesh" TargetMode="External"/><Relationship Id="rId3" Type="http://schemas.openxmlformats.org/officeDocument/2006/relationships/image" Target="../media/image16.png"/><Relationship Id="rId7" Type="http://schemas.openxmlformats.org/officeDocument/2006/relationships/hyperlink" Target="http://www.eecs.berkeley.edu/~nko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homes.cs.washington.edu/~jheer/" TargetMode="External"/><Relationship Id="rId11" Type="http://schemas.openxmlformats.org/officeDocument/2006/relationships/image" Target="../media/image51.emf"/><Relationship Id="rId5" Type="http://schemas.openxmlformats.org/officeDocument/2006/relationships/hyperlink" Target="https://idl.cs.washington.edu/papers/horizon" TargetMode="External"/><Relationship Id="rId10" Type="http://schemas.openxmlformats.org/officeDocument/2006/relationships/image" Target="../media/image50.emf"/><Relationship Id="rId4" Type="http://schemas.openxmlformats.org/officeDocument/2006/relationships/image" Target="../media/image49.png"/><Relationship Id="rId9"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chart" Target="../charts/chart7.xml"/><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chart" Target="../charts/chart9.xml"/><Relationship Id="rId4" Type="http://schemas.openxmlformats.org/officeDocument/2006/relationships/chart" Target="../charts/char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7E9370-FAB1-4F9B-99B6-130C09EF68FF}"/>
              </a:ext>
            </a:extLst>
          </p:cNvPr>
          <p:cNvSpPr txBox="1"/>
          <p:nvPr/>
        </p:nvSpPr>
        <p:spPr>
          <a:xfrm>
            <a:off x="6579836" y="4943445"/>
            <a:ext cx="8525091" cy="1015663"/>
          </a:xfrm>
          <a:prstGeom prst="rect">
            <a:avLst/>
          </a:prstGeom>
          <a:noFill/>
        </p:spPr>
        <p:txBody>
          <a:bodyPr wrap="none" rtlCol="0">
            <a:spAutoFit/>
          </a:bodyPr>
          <a:lstStyle/>
          <a:p>
            <a:r>
              <a:rPr lang="en-US" sz="3600" dirty="0">
                <a:solidFill>
                  <a:schemeClr val="tx2"/>
                </a:solidFill>
              </a:rPr>
              <a:t>EFFECTIVENESS &amp; EFFICIENCY</a:t>
            </a:r>
          </a:p>
          <a:p>
            <a:r>
              <a:rPr lang="en-US" sz="2400" dirty="0">
                <a:solidFill>
                  <a:schemeClr val="tx2"/>
                </a:solidFill>
              </a:rPr>
              <a:t>DATA VISUALIZATION FOR SMALL SCREENS (AND BEYOND)</a:t>
            </a:r>
          </a:p>
        </p:txBody>
      </p:sp>
    </p:spTree>
    <p:extLst>
      <p:ext uri="{BB962C8B-B14F-4D97-AF65-F5344CB8AC3E}">
        <p14:creationId xmlns:p14="http://schemas.microsoft.com/office/powerpoint/2010/main" val="50961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4BB53B12-D6E2-4BEE-A0E9-957DCEBBABDA}"/>
              </a:ext>
            </a:extLst>
          </p:cNvPr>
          <p:cNvGrpSpPr/>
          <p:nvPr/>
        </p:nvGrpSpPr>
        <p:grpSpPr>
          <a:xfrm>
            <a:off x="9524999" y="4565406"/>
            <a:ext cx="7239000" cy="1862048"/>
            <a:chOff x="1752601" y="2400300"/>
            <a:chExt cx="7239000" cy="1862048"/>
          </a:xfrm>
        </p:grpSpPr>
        <p:sp>
          <p:nvSpPr>
            <p:cNvPr id="48" name="TextBox 47">
              <a:extLst>
                <a:ext uri="{FF2B5EF4-FFF2-40B4-BE49-F238E27FC236}">
                  <a16:creationId xmlns:a16="http://schemas.microsoft.com/office/drawing/2014/main" id="{25A7496B-A6E3-43E1-B2C3-DC85F7922EFB}"/>
                </a:ext>
              </a:extLst>
            </p:cNvPr>
            <p:cNvSpPr txBox="1"/>
            <p:nvPr/>
          </p:nvSpPr>
          <p:spPr>
            <a:xfrm>
              <a:off x="1752601" y="2400300"/>
              <a:ext cx="2095500" cy="1862048"/>
            </a:xfrm>
            <a:prstGeom prst="rect">
              <a:avLst/>
            </a:prstGeom>
            <a:noFill/>
          </p:spPr>
          <p:txBody>
            <a:bodyPr wrap="square" rtlCol="0">
              <a:spAutoFit/>
            </a:bodyPr>
            <a:lstStyle/>
            <a:p>
              <a:pPr algn="r"/>
              <a:r>
                <a:rPr lang="en-US" sz="11500" b="1" dirty="0">
                  <a:solidFill>
                    <a:schemeClr val="bg2">
                      <a:lumMod val="85000"/>
                    </a:schemeClr>
                  </a:solidFill>
                  <a:latin typeface="+mj-lt"/>
                </a:rPr>
                <a:t>05</a:t>
              </a:r>
              <a:endParaRPr lang="uk-UA" sz="11500" b="1" dirty="0">
                <a:solidFill>
                  <a:schemeClr val="bg2">
                    <a:lumMod val="85000"/>
                  </a:schemeClr>
                </a:solidFill>
                <a:latin typeface="+mj-lt"/>
              </a:endParaRPr>
            </a:p>
          </p:txBody>
        </p:sp>
        <p:sp>
          <p:nvSpPr>
            <p:cNvPr id="49" name="TextBox 48">
              <a:extLst>
                <a:ext uri="{FF2B5EF4-FFF2-40B4-BE49-F238E27FC236}">
                  <a16:creationId xmlns:a16="http://schemas.microsoft.com/office/drawing/2014/main" id="{93B0A223-95D8-40AE-BDB7-5758AFB03A32}"/>
                </a:ext>
              </a:extLst>
            </p:cNvPr>
            <p:cNvSpPr txBox="1"/>
            <p:nvPr/>
          </p:nvSpPr>
          <p:spPr>
            <a:xfrm>
              <a:off x="3848101" y="2552700"/>
              <a:ext cx="5143500" cy="646331"/>
            </a:xfrm>
            <a:prstGeom prst="rect">
              <a:avLst/>
            </a:prstGeom>
            <a:noFill/>
          </p:spPr>
          <p:txBody>
            <a:bodyPr wrap="square" rtlCol="0">
              <a:spAutoFit/>
            </a:bodyPr>
            <a:lstStyle/>
            <a:p>
              <a:r>
                <a:rPr lang="en-US" sz="3600" dirty="0">
                  <a:solidFill>
                    <a:schemeClr val="bg2">
                      <a:lumMod val="85000"/>
                    </a:schemeClr>
                  </a:solidFill>
                  <a:latin typeface="+mj-lt"/>
                </a:rPr>
                <a:t>axis labels</a:t>
              </a:r>
            </a:p>
          </p:txBody>
        </p:sp>
        <p:sp>
          <p:nvSpPr>
            <p:cNvPr id="50" name="TextBox 49">
              <a:extLst>
                <a:ext uri="{FF2B5EF4-FFF2-40B4-BE49-F238E27FC236}">
                  <a16:creationId xmlns:a16="http://schemas.microsoft.com/office/drawing/2014/main" id="{A5706678-64DF-490C-98B7-7ED5067B548C}"/>
                </a:ext>
              </a:extLst>
            </p:cNvPr>
            <p:cNvSpPr txBox="1"/>
            <p:nvPr/>
          </p:nvSpPr>
          <p:spPr>
            <a:xfrm>
              <a:off x="3848101" y="3199031"/>
              <a:ext cx="5143500" cy="400110"/>
            </a:xfrm>
            <a:prstGeom prst="rect">
              <a:avLst/>
            </a:prstGeom>
            <a:noFill/>
          </p:spPr>
          <p:txBody>
            <a:bodyPr wrap="square" rtlCol="0">
              <a:spAutoFit/>
            </a:bodyPr>
            <a:lstStyle/>
            <a:p>
              <a:r>
                <a:rPr lang="en-US" sz="2000" dirty="0">
                  <a:solidFill>
                    <a:schemeClr val="bg2">
                      <a:lumMod val="85000"/>
                    </a:schemeClr>
                  </a:solidFill>
                </a:rPr>
                <a:t>Can axis labels be moved or made shorter?</a:t>
              </a:r>
            </a:p>
          </p:txBody>
        </p:sp>
      </p:grpSp>
      <p:grpSp>
        <p:nvGrpSpPr>
          <p:cNvPr id="18" name="Group 17"/>
          <p:cNvGrpSpPr/>
          <p:nvPr/>
        </p:nvGrpSpPr>
        <p:grpSpPr>
          <a:xfrm>
            <a:off x="9525000" y="4565406"/>
            <a:ext cx="7239000" cy="1862048"/>
            <a:chOff x="1752601" y="2400300"/>
            <a:chExt cx="7239000" cy="1862048"/>
          </a:xfrm>
        </p:grpSpPr>
        <p:sp>
          <p:nvSpPr>
            <p:cNvPr id="19" name="TextBox 18"/>
            <p:cNvSpPr txBox="1"/>
            <p:nvPr/>
          </p:nvSpPr>
          <p:spPr>
            <a:xfrm>
              <a:off x="1752601" y="2400300"/>
              <a:ext cx="2095500" cy="1862048"/>
            </a:xfrm>
            <a:prstGeom prst="rect">
              <a:avLst/>
            </a:prstGeom>
            <a:noFill/>
          </p:spPr>
          <p:txBody>
            <a:bodyPr wrap="square" rtlCol="0">
              <a:spAutoFit/>
            </a:bodyPr>
            <a:lstStyle/>
            <a:p>
              <a:pPr algn="r"/>
              <a:r>
                <a:rPr lang="en-US" sz="11500" b="1">
                  <a:solidFill>
                    <a:schemeClr val="accent1"/>
                  </a:solidFill>
                  <a:latin typeface="+mj-lt"/>
                </a:rPr>
                <a:t>05</a:t>
              </a:r>
              <a:endParaRPr lang="uk-UA" sz="11500" b="1">
                <a:solidFill>
                  <a:schemeClr val="accent1"/>
                </a:solidFill>
                <a:latin typeface="+mj-lt"/>
              </a:endParaRPr>
            </a:p>
          </p:txBody>
        </p:sp>
        <p:sp>
          <p:nvSpPr>
            <p:cNvPr id="20" name="TextBox 19"/>
            <p:cNvSpPr txBox="1"/>
            <p:nvPr/>
          </p:nvSpPr>
          <p:spPr>
            <a:xfrm>
              <a:off x="3848101" y="2552700"/>
              <a:ext cx="5143500" cy="646331"/>
            </a:xfrm>
            <a:prstGeom prst="rect">
              <a:avLst/>
            </a:prstGeom>
            <a:noFill/>
          </p:spPr>
          <p:txBody>
            <a:bodyPr wrap="square" rtlCol="0">
              <a:spAutoFit/>
            </a:bodyPr>
            <a:lstStyle/>
            <a:p>
              <a:r>
                <a:rPr lang="en-US" sz="3600" dirty="0">
                  <a:latin typeface="+mj-lt"/>
                </a:rPr>
                <a:t>axis labels</a:t>
              </a:r>
            </a:p>
          </p:txBody>
        </p:sp>
        <p:sp>
          <p:nvSpPr>
            <p:cNvPr id="21" name="TextBox 20"/>
            <p:cNvSpPr txBox="1"/>
            <p:nvPr/>
          </p:nvSpPr>
          <p:spPr>
            <a:xfrm>
              <a:off x="3848101" y="3199031"/>
              <a:ext cx="5143500" cy="400110"/>
            </a:xfrm>
            <a:prstGeom prst="rect">
              <a:avLst/>
            </a:prstGeom>
            <a:noFill/>
          </p:spPr>
          <p:txBody>
            <a:bodyPr wrap="square" rtlCol="0">
              <a:spAutoFit/>
            </a:bodyPr>
            <a:lstStyle/>
            <a:p>
              <a:r>
                <a:rPr lang="en-US" sz="2000" dirty="0">
                  <a:solidFill>
                    <a:schemeClr val="tx2"/>
                  </a:solidFill>
                </a:rPr>
                <a:t>Can axis labels be moved or made shorter?</a:t>
              </a:r>
            </a:p>
          </p:txBody>
        </p:sp>
      </p:grpSp>
      <p:grpSp>
        <p:nvGrpSpPr>
          <p:cNvPr id="55" name="Group 54">
            <a:extLst>
              <a:ext uri="{FF2B5EF4-FFF2-40B4-BE49-F238E27FC236}">
                <a16:creationId xmlns:a16="http://schemas.microsoft.com/office/drawing/2014/main" id="{31A121C4-5637-42A2-8168-57230F793E1D}"/>
              </a:ext>
            </a:extLst>
          </p:cNvPr>
          <p:cNvGrpSpPr/>
          <p:nvPr/>
        </p:nvGrpSpPr>
        <p:grpSpPr>
          <a:xfrm>
            <a:off x="9524999" y="6882912"/>
            <a:ext cx="7239000" cy="1862048"/>
            <a:chOff x="1752601" y="2400300"/>
            <a:chExt cx="7239000" cy="1862048"/>
          </a:xfrm>
        </p:grpSpPr>
        <p:sp>
          <p:nvSpPr>
            <p:cNvPr id="56" name="TextBox 55">
              <a:extLst>
                <a:ext uri="{FF2B5EF4-FFF2-40B4-BE49-F238E27FC236}">
                  <a16:creationId xmlns:a16="http://schemas.microsoft.com/office/drawing/2014/main" id="{493C0249-597F-48D5-B35A-C6F1E017849F}"/>
                </a:ext>
              </a:extLst>
            </p:cNvPr>
            <p:cNvSpPr txBox="1"/>
            <p:nvPr/>
          </p:nvSpPr>
          <p:spPr>
            <a:xfrm>
              <a:off x="1752601" y="2400300"/>
              <a:ext cx="2095500" cy="1862048"/>
            </a:xfrm>
            <a:prstGeom prst="rect">
              <a:avLst/>
            </a:prstGeom>
            <a:noFill/>
          </p:spPr>
          <p:txBody>
            <a:bodyPr wrap="square" rtlCol="0">
              <a:spAutoFit/>
            </a:bodyPr>
            <a:lstStyle/>
            <a:p>
              <a:pPr algn="r"/>
              <a:r>
                <a:rPr lang="en-US" sz="11500" b="1" dirty="0">
                  <a:solidFill>
                    <a:schemeClr val="bg2">
                      <a:lumMod val="85000"/>
                    </a:schemeClr>
                  </a:solidFill>
                  <a:latin typeface="+mj-lt"/>
                </a:rPr>
                <a:t>06</a:t>
              </a:r>
              <a:endParaRPr lang="uk-UA" sz="11500" b="1" dirty="0">
                <a:solidFill>
                  <a:schemeClr val="bg2">
                    <a:lumMod val="85000"/>
                  </a:schemeClr>
                </a:solidFill>
                <a:latin typeface="+mj-lt"/>
              </a:endParaRPr>
            </a:p>
          </p:txBody>
        </p:sp>
        <p:sp>
          <p:nvSpPr>
            <p:cNvPr id="57" name="TextBox 56">
              <a:extLst>
                <a:ext uri="{FF2B5EF4-FFF2-40B4-BE49-F238E27FC236}">
                  <a16:creationId xmlns:a16="http://schemas.microsoft.com/office/drawing/2014/main" id="{83D940B7-F35C-4ABC-B459-318AAF8FA2E3}"/>
                </a:ext>
              </a:extLst>
            </p:cNvPr>
            <p:cNvSpPr txBox="1"/>
            <p:nvPr/>
          </p:nvSpPr>
          <p:spPr>
            <a:xfrm>
              <a:off x="3848101" y="2552700"/>
              <a:ext cx="5143500" cy="646331"/>
            </a:xfrm>
            <a:prstGeom prst="rect">
              <a:avLst/>
            </a:prstGeom>
            <a:noFill/>
          </p:spPr>
          <p:txBody>
            <a:bodyPr wrap="square" rtlCol="0">
              <a:spAutoFit/>
            </a:bodyPr>
            <a:lstStyle/>
            <a:p>
              <a:r>
                <a:rPr lang="en-US" sz="3600" dirty="0">
                  <a:solidFill>
                    <a:schemeClr val="bg2">
                      <a:lumMod val="85000"/>
                    </a:schemeClr>
                  </a:solidFill>
                  <a:latin typeface="+mj-lt"/>
                </a:rPr>
                <a:t>legends</a:t>
              </a:r>
            </a:p>
          </p:txBody>
        </p:sp>
        <p:sp>
          <p:nvSpPr>
            <p:cNvPr id="58" name="TextBox 57">
              <a:extLst>
                <a:ext uri="{FF2B5EF4-FFF2-40B4-BE49-F238E27FC236}">
                  <a16:creationId xmlns:a16="http://schemas.microsoft.com/office/drawing/2014/main" id="{BEC06477-5D98-4E44-9BD9-9B988ED3481C}"/>
                </a:ext>
              </a:extLst>
            </p:cNvPr>
            <p:cNvSpPr txBox="1"/>
            <p:nvPr/>
          </p:nvSpPr>
          <p:spPr>
            <a:xfrm>
              <a:off x="3848101" y="3199031"/>
              <a:ext cx="5143500" cy="400110"/>
            </a:xfrm>
            <a:prstGeom prst="rect">
              <a:avLst/>
            </a:prstGeom>
            <a:noFill/>
          </p:spPr>
          <p:txBody>
            <a:bodyPr wrap="square" rtlCol="0">
              <a:spAutoFit/>
            </a:bodyPr>
            <a:lstStyle/>
            <a:p>
              <a:r>
                <a:rPr lang="en-US" sz="2000" dirty="0">
                  <a:solidFill>
                    <a:schemeClr val="bg2">
                      <a:lumMod val="85000"/>
                    </a:schemeClr>
                  </a:solidFill>
                </a:rPr>
                <a:t>Can the legend be replaced or moved?</a:t>
              </a:r>
            </a:p>
          </p:txBody>
        </p:sp>
      </p:grpSp>
      <p:grpSp>
        <p:nvGrpSpPr>
          <p:cNvPr id="39" name="Group 38">
            <a:extLst>
              <a:ext uri="{FF2B5EF4-FFF2-40B4-BE49-F238E27FC236}">
                <a16:creationId xmlns:a16="http://schemas.microsoft.com/office/drawing/2014/main" id="{203B8D67-DD5B-4FB4-A83B-8BEEE312ABCB}"/>
              </a:ext>
            </a:extLst>
          </p:cNvPr>
          <p:cNvGrpSpPr/>
          <p:nvPr/>
        </p:nvGrpSpPr>
        <p:grpSpPr>
          <a:xfrm>
            <a:off x="9524999" y="2247900"/>
            <a:ext cx="7239000" cy="1862048"/>
            <a:chOff x="1752601" y="2400300"/>
            <a:chExt cx="7239000" cy="1862048"/>
          </a:xfrm>
        </p:grpSpPr>
        <p:sp>
          <p:nvSpPr>
            <p:cNvPr id="40" name="TextBox 39">
              <a:extLst>
                <a:ext uri="{FF2B5EF4-FFF2-40B4-BE49-F238E27FC236}">
                  <a16:creationId xmlns:a16="http://schemas.microsoft.com/office/drawing/2014/main" id="{AB7449B6-5418-478E-AC3A-CFA70289BBA4}"/>
                </a:ext>
              </a:extLst>
            </p:cNvPr>
            <p:cNvSpPr txBox="1"/>
            <p:nvPr/>
          </p:nvSpPr>
          <p:spPr>
            <a:xfrm>
              <a:off x="1752601" y="2400300"/>
              <a:ext cx="2095500" cy="1862048"/>
            </a:xfrm>
            <a:prstGeom prst="rect">
              <a:avLst/>
            </a:prstGeom>
            <a:noFill/>
          </p:spPr>
          <p:txBody>
            <a:bodyPr wrap="square" rtlCol="0">
              <a:spAutoFit/>
            </a:bodyPr>
            <a:lstStyle/>
            <a:p>
              <a:pPr algn="r"/>
              <a:r>
                <a:rPr lang="en-US" sz="11500" b="1">
                  <a:solidFill>
                    <a:schemeClr val="bg2">
                      <a:lumMod val="85000"/>
                    </a:schemeClr>
                  </a:solidFill>
                  <a:latin typeface="+mj-lt"/>
                </a:rPr>
                <a:t>04</a:t>
              </a:r>
              <a:endParaRPr lang="uk-UA" sz="11500" b="1">
                <a:solidFill>
                  <a:schemeClr val="bg2">
                    <a:lumMod val="85000"/>
                  </a:schemeClr>
                </a:solidFill>
                <a:latin typeface="+mj-lt"/>
              </a:endParaRPr>
            </a:p>
          </p:txBody>
        </p:sp>
        <p:sp>
          <p:nvSpPr>
            <p:cNvPr id="41" name="TextBox 40">
              <a:extLst>
                <a:ext uri="{FF2B5EF4-FFF2-40B4-BE49-F238E27FC236}">
                  <a16:creationId xmlns:a16="http://schemas.microsoft.com/office/drawing/2014/main" id="{7BB242E6-18A4-4F43-981C-59A3892FED97}"/>
                </a:ext>
              </a:extLst>
            </p:cNvPr>
            <p:cNvSpPr txBox="1"/>
            <p:nvPr/>
          </p:nvSpPr>
          <p:spPr>
            <a:xfrm>
              <a:off x="3848101" y="2552700"/>
              <a:ext cx="5143500" cy="646331"/>
            </a:xfrm>
            <a:prstGeom prst="rect">
              <a:avLst/>
            </a:prstGeom>
            <a:noFill/>
          </p:spPr>
          <p:txBody>
            <a:bodyPr wrap="square" rtlCol="0">
              <a:spAutoFit/>
            </a:bodyPr>
            <a:lstStyle/>
            <a:p>
              <a:r>
                <a:rPr lang="en-US" sz="3600" dirty="0">
                  <a:solidFill>
                    <a:schemeClr val="bg2">
                      <a:lumMod val="85000"/>
                    </a:schemeClr>
                  </a:solidFill>
                  <a:latin typeface="+mj-lt"/>
                </a:rPr>
                <a:t>chart types</a:t>
              </a:r>
            </a:p>
          </p:txBody>
        </p:sp>
        <p:sp>
          <p:nvSpPr>
            <p:cNvPr id="42" name="TextBox 41">
              <a:extLst>
                <a:ext uri="{FF2B5EF4-FFF2-40B4-BE49-F238E27FC236}">
                  <a16:creationId xmlns:a16="http://schemas.microsoft.com/office/drawing/2014/main" id="{572849CB-9367-4EAF-9D4A-D2EFD8F4CC54}"/>
                </a:ext>
              </a:extLst>
            </p:cNvPr>
            <p:cNvSpPr txBox="1"/>
            <p:nvPr/>
          </p:nvSpPr>
          <p:spPr>
            <a:xfrm>
              <a:off x="3848101" y="3199031"/>
              <a:ext cx="5143500" cy="707886"/>
            </a:xfrm>
            <a:prstGeom prst="rect">
              <a:avLst/>
            </a:prstGeom>
            <a:noFill/>
          </p:spPr>
          <p:txBody>
            <a:bodyPr wrap="square" rtlCol="0">
              <a:spAutoFit/>
            </a:bodyPr>
            <a:lstStyle/>
            <a:p>
              <a:r>
                <a:rPr lang="en-US" sz="2000" dirty="0">
                  <a:solidFill>
                    <a:schemeClr val="bg2">
                      <a:lumMod val="85000"/>
                    </a:schemeClr>
                  </a:solidFill>
                </a:rPr>
                <a:t>Is there a similar chart with a smaller graphical footprint?</a:t>
              </a:r>
            </a:p>
          </p:txBody>
        </p:sp>
      </p:grpSp>
      <p:grpSp>
        <p:nvGrpSpPr>
          <p:cNvPr id="51" name="Group 50">
            <a:extLst>
              <a:ext uri="{FF2B5EF4-FFF2-40B4-BE49-F238E27FC236}">
                <a16:creationId xmlns:a16="http://schemas.microsoft.com/office/drawing/2014/main" id="{D0AB59BE-C241-4309-B643-1F2713259C56}"/>
              </a:ext>
            </a:extLst>
          </p:cNvPr>
          <p:cNvGrpSpPr/>
          <p:nvPr/>
        </p:nvGrpSpPr>
        <p:grpSpPr>
          <a:xfrm>
            <a:off x="1600200" y="6882912"/>
            <a:ext cx="7239000" cy="1862048"/>
            <a:chOff x="1752601" y="2400300"/>
            <a:chExt cx="7239000" cy="1862048"/>
          </a:xfrm>
        </p:grpSpPr>
        <p:sp>
          <p:nvSpPr>
            <p:cNvPr id="52" name="TextBox 51">
              <a:extLst>
                <a:ext uri="{FF2B5EF4-FFF2-40B4-BE49-F238E27FC236}">
                  <a16:creationId xmlns:a16="http://schemas.microsoft.com/office/drawing/2014/main" id="{E1A0E5BC-A424-4D49-95BD-A59147BAE707}"/>
                </a:ext>
              </a:extLst>
            </p:cNvPr>
            <p:cNvSpPr txBox="1"/>
            <p:nvPr/>
          </p:nvSpPr>
          <p:spPr>
            <a:xfrm>
              <a:off x="1752601" y="2400300"/>
              <a:ext cx="2095500" cy="1862048"/>
            </a:xfrm>
            <a:prstGeom prst="rect">
              <a:avLst/>
            </a:prstGeom>
            <a:noFill/>
          </p:spPr>
          <p:txBody>
            <a:bodyPr wrap="square" rtlCol="0">
              <a:spAutoFit/>
            </a:bodyPr>
            <a:lstStyle/>
            <a:p>
              <a:pPr algn="r"/>
              <a:r>
                <a:rPr lang="en-US" sz="11500" b="1">
                  <a:solidFill>
                    <a:schemeClr val="bg2">
                      <a:lumMod val="85000"/>
                    </a:schemeClr>
                  </a:solidFill>
                  <a:latin typeface="+mj-lt"/>
                </a:rPr>
                <a:t>03</a:t>
              </a:r>
              <a:endParaRPr lang="uk-UA" sz="11500" b="1">
                <a:solidFill>
                  <a:schemeClr val="bg2">
                    <a:lumMod val="85000"/>
                  </a:schemeClr>
                </a:solidFill>
                <a:latin typeface="+mj-lt"/>
              </a:endParaRPr>
            </a:p>
          </p:txBody>
        </p:sp>
        <p:sp>
          <p:nvSpPr>
            <p:cNvPr id="53" name="TextBox 52">
              <a:extLst>
                <a:ext uri="{FF2B5EF4-FFF2-40B4-BE49-F238E27FC236}">
                  <a16:creationId xmlns:a16="http://schemas.microsoft.com/office/drawing/2014/main" id="{702C732E-51AA-44B7-ABDA-315AA8357C3A}"/>
                </a:ext>
              </a:extLst>
            </p:cNvPr>
            <p:cNvSpPr txBox="1"/>
            <p:nvPr/>
          </p:nvSpPr>
          <p:spPr>
            <a:xfrm>
              <a:off x="3848101" y="2552700"/>
              <a:ext cx="5143500" cy="646331"/>
            </a:xfrm>
            <a:prstGeom prst="rect">
              <a:avLst/>
            </a:prstGeom>
            <a:noFill/>
          </p:spPr>
          <p:txBody>
            <a:bodyPr wrap="square" rtlCol="0">
              <a:spAutoFit/>
            </a:bodyPr>
            <a:lstStyle/>
            <a:p>
              <a:r>
                <a:rPr lang="en-US" sz="3600" dirty="0">
                  <a:solidFill>
                    <a:schemeClr val="bg2">
                      <a:lumMod val="85000"/>
                    </a:schemeClr>
                  </a:solidFill>
                  <a:latin typeface="+mj-lt"/>
                </a:rPr>
                <a:t>primitives</a:t>
              </a:r>
            </a:p>
          </p:txBody>
        </p:sp>
        <p:sp>
          <p:nvSpPr>
            <p:cNvPr id="54" name="TextBox 53">
              <a:extLst>
                <a:ext uri="{FF2B5EF4-FFF2-40B4-BE49-F238E27FC236}">
                  <a16:creationId xmlns:a16="http://schemas.microsoft.com/office/drawing/2014/main" id="{1A50201A-6F7D-4D8F-8C99-577786FE953D}"/>
                </a:ext>
              </a:extLst>
            </p:cNvPr>
            <p:cNvSpPr txBox="1"/>
            <p:nvPr/>
          </p:nvSpPr>
          <p:spPr>
            <a:xfrm>
              <a:off x="3848101" y="3199031"/>
              <a:ext cx="5143500" cy="707886"/>
            </a:xfrm>
            <a:prstGeom prst="rect">
              <a:avLst/>
            </a:prstGeom>
            <a:noFill/>
          </p:spPr>
          <p:txBody>
            <a:bodyPr wrap="square" rtlCol="0">
              <a:spAutoFit/>
            </a:bodyPr>
            <a:lstStyle/>
            <a:p>
              <a:r>
                <a:rPr lang="en-US" sz="2000" dirty="0">
                  <a:solidFill>
                    <a:schemeClr val="bg2">
                      <a:lumMod val="85000"/>
                    </a:schemeClr>
                  </a:solidFill>
                </a:rPr>
                <a:t>Are the geometric primitives I selected the more efficient ones for small screens?</a:t>
              </a:r>
            </a:p>
          </p:txBody>
        </p:sp>
      </p:grpSp>
      <p:grpSp>
        <p:nvGrpSpPr>
          <p:cNvPr id="43" name="Group 42">
            <a:extLst>
              <a:ext uri="{FF2B5EF4-FFF2-40B4-BE49-F238E27FC236}">
                <a16:creationId xmlns:a16="http://schemas.microsoft.com/office/drawing/2014/main" id="{DC26BB99-9E0D-41F1-BB3C-039EBB159EDF}"/>
              </a:ext>
            </a:extLst>
          </p:cNvPr>
          <p:cNvGrpSpPr/>
          <p:nvPr/>
        </p:nvGrpSpPr>
        <p:grpSpPr>
          <a:xfrm>
            <a:off x="1600200" y="4565406"/>
            <a:ext cx="7239000" cy="1862048"/>
            <a:chOff x="1752601" y="2400300"/>
            <a:chExt cx="7239000" cy="1862048"/>
          </a:xfrm>
        </p:grpSpPr>
        <p:sp>
          <p:nvSpPr>
            <p:cNvPr id="44" name="TextBox 43">
              <a:extLst>
                <a:ext uri="{FF2B5EF4-FFF2-40B4-BE49-F238E27FC236}">
                  <a16:creationId xmlns:a16="http://schemas.microsoft.com/office/drawing/2014/main" id="{C63A4066-9200-4FE6-8BA1-6C29136DD99E}"/>
                </a:ext>
              </a:extLst>
            </p:cNvPr>
            <p:cNvSpPr txBox="1"/>
            <p:nvPr/>
          </p:nvSpPr>
          <p:spPr>
            <a:xfrm>
              <a:off x="1752601" y="2400300"/>
              <a:ext cx="2095500" cy="1862048"/>
            </a:xfrm>
            <a:prstGeom prst="rect">
              <a:avLst/>
            </a:prstGeom>
            <a:noFill/>
          </p:spPr>
          <p:txBody>
            <a:bodyPr wrap="square" rtlCol="0">
              <a:spAutoFit/>
            </a:bodyPr>
            <a:lstStyle/>
            <a:p>
              <a:pPr algn="r"/>
              <a:r>
                <a:rPr lang="en-US" sz="11500" b="1" dirty="0">
                  <a:solidFill>
                    <a:schemeClr val="bg2">
                      <a:lumMod val="85000"/>
                    </a:schemeClr>
                  </a:solidFill>
                  <a:latin typeface="+mj-lt"/>
                </a:rPr>
                <a:t>02</a:t>
              </a:r>
              <a:endParaRPr lang="uk-UA" sz="11500" b="1" dirty="0">
                <a:solidFill>
                  <a:schemeClr val="bg2">
                    <a:lumMod val="85000"/>
                  </a:schemeClr>
                </a:solidFill>
                <a:latin typeface="+mj-lt"/>
              </a:endParaRPr>
            </a:p>
          </p:txBody>
        </p:sp>
        <p:sp>
          <p:nvSpPr>
            <p:cNvPr id="45" name="TextBox 44">
              <a:extLst>
                <a:ext uri="{FF2B5EF4-FFF2-40B4-BE49-F238E27FC236}">
                  <a16:creationId xmlns:a16="http://schemas.microsoft.com/office/drawing/2014/main" id="{B0F1925A-3B5A-41D3-BCA4-E5697B5464F5}"/>
                </a:ext>
              </a:extLst>
            </p:cNvPr>
            <p:cNvSpPr txBox="1"/>
            <p:nvPr/>
          </p:nvSpPr>
          <p:spPr>
            <a:xfrm>
              <a:off x="3848101" y="2552700"/>
              <a:ext cx="5143500" cy="646331"/>
            </a:xfrm>
            <a:prstGeom prst="rect">
              <a:avLst/>
            </a:prstGeom>
            <a:noFill/>
          </p:spPr>
          <p:txBody>
            <a:bodyPr wrap="square" rtlCol="0">
              <a:spAutoFit/>
            </a:bodyPr>
            <a:lstStyle/>
            <a:p>
              <a:r>
                <a:rPr lang="en-US" sz="3600" dirty="0">
                  <a:solidFill>
                    <a:schemeClr val="bg2">
                      <a:lumMod val="85000"/>
                    </a:schemeClr>
                  </a:solidFill>
                  <a:latin typeface="+mj-lt"/>
                </a:rPr>
                <a:t>textures</a:t>
              </a:r>
            </a:p>
          </p:txBody>
        </p:sp>
        <p:sp>
          <p:nvSpPr>
            <p:cNvPr id="46" name="TextBox 45">
              <a:extLst>
                <a:ext uri="{FF2B5EF4-FFF2-40B4-BE49-F238E27FC236}">
                  <a16:creationId xmlns:a16="http://schemas.microsoft.com/office/drawing/2014/main" id="{C11E3DEA-67AA-4F44-88D6-DB3690EBD95E}"/>
                </a:ext>
              </a:extLst>
            </p:cNvPr>
            <p:cNvSpPr txBox="1"/>
            <p:nvPr/>
          </p:nvSpPr>
          <p:spPr>
            <a:xfrm>
              <a:off x="3848101" y="3199031"/>
              <a:ext cx="5143500" cy="707886"/>
            </a:xfrm>
            <a:prstGeom prst="rect">
              <a:avLst/>
            </a:prstGeom>
            <a:noFill/>
          </p:spPr>
          <p:txBody>
            <a:bodyPr wrap="square" rtlCol="0">
              <a:spAutoFit/>
            </a:bodyPr>
            <a:lstStyle/>
            <a:p>
              <a:r>
                <a:rPr lang="en-US" sz="2000" dirty="0">
                  <a:solidFill>
                    <a:schemeClr val="bg2">
                      <a:lumMod val="85000"/>
                    </a:schemeClr>
                  </a:solidFill>
                </a:rPr>
                <a:t>Is this texture contributing to make the message clearer?</a:t>
              </a:r>
              <a:endParaRPr lang="uk-UA" sz="2000" dirty="0">
                <a:solidFill>
                  <a:schemeClr val="bg2">
                    <a:lumMod val="85000"/>
                  </a:schemeClr>
                </a:solidFill>
              </a:endParaRPr>
            </a:p>
          </p:txBody>
        </p:sp>
      </p:grpSp>
      <p:grpSp>
        <p:nvGrpSpPr>
          <p:cNvPr id="10" name="Group 9"/>
          <p:cNvGrpSpPr/>
          <p:nvPr/>
        </p:nvGrpSpPr>
        <p:grpSpPr>
          <a:xfrm>
            <a:off x="1600201" y="4565406"/>
            <a:ext cx="7239000" cy="1862048"/>
            <a:chOff x="1752601" y="2400300"/>
            <a:chExt cx="7239000" cy="1862048"/>
          </a:xfrm>
        </p:grpSpPr>
        <p:sp>
          <p:nvSpPr>
            <p:cNvPr id="11" name="TextBox 10"/>
            <p:cNvSpPr txBox="1"/>
            <p:nvPr/>
          </p:nvSpPr>
          <p:spPr>
            <a:xfrm>
              <a:off x="1752601" y="2400300"/>
              <a:ext cx="2095500" cy="1862048"/>
            </a:xfrm>
            <a:prstGeom prst="rect">
              <a:avLst/>
            </a:prstGeom>
            <a:noFill/>
          </p:spPr>
          <p:txBody>
            <a:bodyPr wrap="square" rtlCol="0">
              <a:spAutoFit/>
            </a:bodyPr>
            <a:lstStyle/>
            <a:p>
              <a:pPr algn="r"/>
              <a:r>
                <a:rPr lang="en-US" sz="11500" b="1" dirty="0">
                  <a:solidFill>
                    <a:schemeClr val="accent1"/>
                  </a:solidFill>
                  <a:latin typeface="+mj-lt"/>
                </a:rPr>
                <a:t>02</a:t>
              </a:r>
              <a:endParaRPr lang="uk-UA" sz="11500" b="1" dirty="0">
                <a:solidFill>
                  <a:schemeClr val="accent1"/>
                </a:solidFill>
                <a:latin typeface="+mj-lt"/>
              </a:endParaRPr>
            </a:p>
          </p:txBody>
        </p:sp>
        <p:sp>
          <p:nvSpPr>
            <p:cNvPr id="12" name="TextBox 11"/>
            <p:cNvSpPr txBox="1"/>
            <p:nvPr/>
          </p:nvSpPr>
          <p:spPr>
            <a:xfrm>
              <a:off x="3848101" y="2552700"/>
              <a:ext cx="5143500" cy="646331"/>
            </a:xfrm>
            <a:prstGeom prst="rect">
              <a:avLst/>
            </a:prstGeom>
            <a:noFill/>
          </p:spPr>
          <p:txBody>
            <a:bodyPr wrap="square" rtlCol="0">
              <a:spAutoFit/>
            </a:bodyPr>
            <a:lstStyle/>
            <a:p>
              <a:r>
                <a:rPr lang="en-US" sz="3600" dirty="0">
                  <a:latin typeface="+mj-lt"/>
                </a:rPr>
                <a:t>textures</a:t>
              </a:r>
            </a:p>
          </p:txBody>
        </p:sp>
        <p:sp>
          <p:nvSpPr>
            <p:cNvPr id="13" name="TextBox 12"/>
            <p:cNvSpPr txBox="1"/>
            <p:nvPr/>
          </p:nvSpPr>
          <p:spPr>
            <a:xfrm>
              <a:off x="3848101" y="3199031"/>
              <a:ext cx="5143500" cy="707886"/>
            </a:xfrm>
            <a:prstGeom prst="rect">
              <a:avLst/>
            </a:prstGeom>
            <a:noFill/>
          </p:spPr>
          <p:txBody>
            <a:bodyPr wrap="square" rtlCol="0">
              <a:spAutoFit/>
            </a:bodyPr>
            <a:lstStyle/>
            <a:p>
              <a:r>
                <a:rPr lang="en-US" sz="2000" dirty="0">
                  <a:solidFill>
                    <a:schemeClr val="tx2"/>
                  </a:solidFill>
                </a:rPr>
                <a:t>Is this texture contributing to make the message clearer?</a:t>
              </a:r>
            </a:p>
          </p:txBody>
        </p:sp>
      </p:grpSp>
      <p:grpSp>
        <p:nvGrpSpPr>
          <p:cNvPr id="14" name="Group 13"/>
          <p:cNvGrpSpPr/>
          <p:nvPr/>
        </p:nvGrpSpPr>
        <p:grpSpPr>
          <a:xfrm>
            <a:off x="9525000" y="2247900"/>
            <a:ext cx="7239000" cy="1862048"/>
            <a:chOff x="1752601" y="2400300"/>
            <a:chExt cx="7239000" cy="1862048"/>
          </a:xfrm>
        </p:grpSpPr>
        <p:sp>
          <p:nvSpPr>
            <p:cNvPr id="15" name="TextBox 14"/>
            <p:cNvSpPr txBox="1"/>
            <p:nvPr/>
          </p:nvSpPr>
          <p:spPr>
            <a:xfrm>
              <a:off x="1752601" y="2400300"/>
              <a:ext cx="2095500" cy="1862048"/>
            </a:xfrm>
            <a:prstGeom prst="rect">
              <a:avLst/>
            </a:prstGeom>
            <a:noFill/>
          </p:spPr>
          <p:txBody>
            <a:bodyPr wrap="square" rtlCol="0">
              <a:spAutoFit/>
            </a:bodyPr>
            <a:lstStyle/>
            <a:p>
              <a:pPr algn="r"/>
              <a:r>
                <a:rPr lang="en-US" sz="11500" b="1" dirty="0">
                  <a:solidFill>
                    <a:schemeClr val="accent1"/>
                  </a:solidFill>
                  <a:latin typeface="+mj-lt"/>
                </a:rPr>
                <a:t>04</a:t>
              </a:r>
              <a:endParaRPr lang="uk-UA" sz="11500" b="1" dirty="0">
                <a:solidFill>
                  <a:schemeClr val="accent1"/>
                </a:solidFill>
                <a:latin typeface="+mj-lt"/>
              </a:endParaRPr>
            </a:p>
          </p:txBody>
        </p:sp>
        <p:sp>
          <p:nvSpPr>
            <p:cNvPr id="16" name="TextBox 15"/>
            <p:cNvSpPr txBox="1"/>
            <p:nvPr/>
          </p:nvSpPr>
          <p:spPr>
            <a:xfrm>
              <a:off x="3848101" y="2552700"/>
              <a:ext cx="5143500" cy="646331"/>
            </a:xfrm>
            <a:prstGeom prst="rect">
              <a:avLst/>
            </a:prstGeom>
            <a:noFill/>
          </p:spPr>
          <p:txBody>
            <a:bodyPr wrap="square" rtlCol="0">
              <a:spAutoFit/>
            </a:bodyPr>
            <a:lstStyle/>
            <a:p>
              <a:r>
                <a:rPr lang="en-US" sz="3600" dirty="0">
                  <a:latin typeface="+mj-lt"/>
                </a:rPr>
                <a:t>chart types</a:t>
              </a:r>
            </a:p>
          </p:txBody>
        </p:sp>
        <p:sp>
          <p:nvSpPr>
            <p:cNvPr id="17" name="TextBox 16"/>
            <p:cNvSpPr txBox="1"/>
            <p:nvPr/>
          </p:nvSpPr>
          <p:spPr>
            <a:xfrm>
              <a:off x="3848101" y="3199031"/>
              <a:ext cx="5143500" cy="707886"/>
            </a:xfrm>
            <a:prstGeom prst="rect">
              <a:avLst/>
            </a:prstGeom>
            <a:noFill/>
          </p:spPr>
          <p:txBody>
            <a:bodyPr wrap="square" rtlCol="0">
              <a:spAutoFit/>
            </a:bodyPr>
            <a:lstStyle/>
            <a:p>
              <a:r>
                <a:rPr lang="en-US" sz="2000" dirty="0">
                  <a:solidFill>
                    <a:schemeClr val="tx2"/>
                  </a:solidFill>
                </a:rPr>
                <a:t>Is there a similar chart with a smaller graphical footprint?</a:t>
              </a:r>
            </a:p>
          </p:txBody>
        </p:sp>
      </p:grpSp>
      <p:grpSp>
        <p:nvGrpSpPr>
          <p:cNvPr id="24" name="Group 23"/>
          <p:cNvGrpSpPr/>
          <p:nvPr/>
        </p:nvGrpSpPr>
        <p:grpSpPr>
          <a:xfrm>
            <a:off x="9525000" y="6882912"/>
            <a:ext cx="7239000" cy="1862048"/>
            <a:chOff x="1752601" y="2400300"/>
            <a:chExt cx="7239000" cy="1862048"/>
          </a:xfrm>
        </p:grpSpPr>
        <p:sp>
          <p:nvSpPr>
            <p:cNvPr id="25" name="TextBox 24"/>
            <p:cNvSpPr txBox="1"/>
            <p:nvPr/>
          </p:nvSpPr>
          <p:spPr>
            <a:xfrm>
              <a:off x="1752601" y="2400300"/>
              <a:ext cx="2095500" cy="1862048"/>
            </a:xfrm>
            <a:prstGeom prst="rect">
              <a:avLst/>
            </a:prstGeom>
            <a:noFill/>
          </p:spPr>
          <p:txBody>
            <a:bodyPr wrap="square" rtlCol="0">
              <a:spAutoFit/>
            </a:bodyPr>
            <a:lstStyle/>
            <a:p>
              <a:pPr algn="r"/>
              <a:r>
                <a:rPr lang="en-US" sz="11500" b="1" dirty="0">
                  <a:solidFill>
                    <a:schemeClr val="accent1"/>
                  </a:solidFill>
                  <a:latin typeface="+mj-lt"/>
                </a:rPr>
                <a:t>06</a:t>
              </a:r>
              <a:endParaRPr lang="uk-UA" sz="11500" b="1" dirty="0">
                <a:solidFill>
                  <a:schemeClr val="accent1"/>
                </a:solidFill>
                <a:latin typeface="+mj-lt"/>
              </a:endParaRPr>
            </a:p>
          </p:txBody>
        </p:sp>
        <p:sp>
          <p:nvSpPr>
            <p:cNvPr id="26" name="TextBox 25"/>
            <p:cNvSpPr txBox="1"/>
            <p:nvPr/>
          </p:nvSpPr>
          <p:spPr>
            <a:xfrm>
              <a:off x="3848101" y="2552700"/>
              <a:ext cx="5143500" cy="646331"/>
            </a:xfrm>
            <a:prstGeom prst="rect">
              <a:avLst/>
            </a:prstGeom>
            <a:noFill/>
          </p:spPr>
          <p:txBody>
            <a:bodyPr wrap="square" rtlCol="0">
              <a:spAutoFit/>
            </a:bodyPr>
            <a:lstStyle/>
            <a:p>
              <a:r>
                <a:rPr lang="en-US" sz="3600" dirty="0">
                  <a:latin typeface="+mj-lt"/>
                </a:rPr>
                <a:t>legends</a:t>
              </a:r>
            </a:p>
          </p:txBody>
        </p:sp>
        <p:sp>
          <p:nvSpPr>
            <p:cNvPr id="27" name="TextBox 26"/>
            <p:cNvSpPr txBox="1"/>
            <p:nvPr/>
          </p:nvSpPr>
          <p:spPr>
            <a:xfrm>
              <a:off x="3848101" y="3199031"/>
              <a:ext cx="5143500" cy="400110"/>
            </a:xfrm>
            <a:prstGeom prst="rect">
              <a:avLst/>
            </a:prstGeom>
            <a:noFill/>
          </p:spPr>
          <p:txBody>
            <a:bodyPr wrap="square" rtlCol="0">
              <a:spAutoFit/>
            </a:bodyPr>
            <a:lstStyle/>
            <a:p>
              <a:r>
                <a:rPr lang="en-US" sz="2000" dirty="0">
                  <a:solidFill>
                    <a:schemeClr val="tx2"/>
                  </a:solidFill>
                </a:rPr>
                <a:t>Can the legend be replaced or moved?</a:t>
              </a:r>
            </a:p>
          </p:txBody>
        </p:sp>
      </p:grpSp>
      <p:grpSp>
        <p:nvGrpSpPr>
          <p:cNvPr id="23" name="Group 22"/>
          <p:cNvGrpSpPr/>
          <p:nvPr/>
        </p:nvGrpSpPr>
        <p:grpSpPr>
          <a:xfrm>
            <a:off x="1600201" y="6882912"/>
            <a:ext cx="7239000" cy="1862048"/>
            <a:chOff x="1752601" y="2400300"/>
            <a:chExt cx="7239000" cy="1862048"/>
          </a:xfrm>
        </p:grpSpPr>
        <p:sp>
          <p:nvSpPr>
            <p:cNvPr id="28" name="TextBox 27"/>
            <p:cNvSpPr txBox="1"/>
            <p:nvPr/>
          </p:nvSpPr>
          <p:spPr>
            <a:xfrm>
              <a:off x="1752601" y="2400300"/>
              <a:ext cx="2095500" cy="1862048"/>
            </a:xfrm>
            <a:prstGeom prst="rect">
              <a:avLst/>
            </a:prstGeom>
            <a:noFill/>
          </p:spPr>
          <p:txBody>
            <a:bodyPr wrap="square" rtlCol="0">
              <a:spAutoFit/>
            </a:bodyPr>
            <a:lstStyle/>
            <a:p>
              <a:pPr algn="r"/>
              <a:r>
                <a:rPr lang="en-US" sz="11500" b="1" dirty="0">
                  <a:solidFill>
                    <a:schemeClr val="accent1"/>
                  </a:solidFill>
                  <a:latin typeface="+mj-lt"/>
                </a:rPr>
                <a:t>03</a:t>
              </a:r>
              <a:endParaRPr lang="uk-UA" sz="11500" b="1" dirty="0">
                <a:solidFill>
                  <a:schemeClr val="accent1"/>
                </a:solidFill>
                <a:latin typeface="+mj-lt"/>
              </a:endParaRPr>
            </a:p>
          </p:txBody>
        </p:sp>
        <p:sp>
          <p:nvSpPr>
            <p:cNvPr id="29" name="TextBox 28"/>
            <p:cNvSpPr txBox="1"/>
            <p:nvPr/>
          </p:nvSpPr>
          <p:spPr>
            <a:xfrm>
              <a:off x="3848101" y="2552700"/>
              <a:ext cx="5143500" cy="646331"/>
            </a:xfrm>
            <a:prstGeom prst="rect">
              <a:avLst/>
            </a:prstGeom>
            <a:noFill/>
          </p:spPr>
          <p:txBody>
            <a:bodyPr wrap="square" rtlCol="0">
              <a:spAutoFit/>
            </a:bodyPr>
            <a:lstStyle/>
            <a:p>
              <a:r>
                <a:rPr lang="en-US" sz="3600" dirty="0">
                  <a:latin typeface="+mj-lt"/>
                </a:rPr>
                <a:t>primitives</a:t>
              </a:r>
            </a:p>
          </p:txBody>
        </p:sp>
        <p:sp>
          <p:nvSpPr>
            <p:cNvPr id="30" name="TextBox 29"/>
            <p:cNvSpPr txBox="1"/>
            <p:nvPr/>
          </p:nvSpPr>
          <p:spPr>
            <a:xfrm>
              <a:off x="3848101" y="3199031"/>
              <a:ext cx="5143500" cy="707886"/>
            </a:xfrm>
            <a:prstGeom prst="rect">
              <a:avLst/>
            </a:prstGeom>
            <a:noFill/>
          </p:spPr>
          <p:txBody>
            <a:bodyPr wrap="square" rtlCol="0">
              <a:spAutoFit/>
            </a:bodyPr>
            <a:lstStyle/>
            <a:p>
              <a:r>
                <a:rPr lang="en-US" sz="2000" dirty="0">
                  <a:solidFill>
                    <a:schemeClr val="tx2"/>
                  </a:solidFill>
                </a:rPr>
                <a:t>Are the geometric primitives I selected the more efficient ones for small screens?</a:t>
              </a:r>
            </a:p>
          </p:txBody>
        </p:sp>
      </p:grpSp>
      <p:sp>
        <p:nvSpPr>
          <p:cNvPr id="2" name="Title 1"/>
          <p:cNvSpPr>
            <a:spLocks noGrp="1"/>
          </p:cNvSpPr>
          <p:nvPr>
            <p:ph type="title"/>
          </p:nvPr>
        </p:nvSpPr>
        <p:spPr>
          <a:xfrm>
            <a:off x="1085850" y="313119"/>
            <a:ext cx="10039350" cy="715581"/>
          </a:xfrm>
        </p:spPr>
        <p:txBody>
          <a:bodyPr/>
          <a:lstStyle/>
          <a:p>
            <a:r>
              <a:rPr lang="en-US" dirty="0"/>
              <a:t>efficiency </a:t>
            </a:r>
            <a:r>
              <a:rPr lang="en-US" dirty="0">
                <a:solidFill>
                  <a:schemeClr val="accent1"/>
                </a:solidFill>
              </a:rPr>
              <a:t>checklist</a:t>
            </a:r>
            <a:endParaRPr lang="uk-UA" dirty="0">
              <a:solidFill>
                <a:schemeClr val="accent1"/>
              </a:solidFill>
            </a:endParaRPr>
          </a:p>
        </p:txBody>
      </p:sp>
      <p:grpSp>
        <p:nvGrpSpPr>
          <p:cNvPr id="9" name="Group 8"/>
          <p:cNvGrpSpPr/>
          <p:nvPr/>
        </p:nvGrpSpPr>
        <p:grpSpPr>
          <a:xfrm>
            <a:off x="1562101" y="2247900"/>
            <a:ext cx="7239000" cy="1862048"/>
            <a:chOff x="1752601" y="2400300"/>
            <a:chExt cx="7239000" cy="1862048"/>
          </a:xfrm>
        </p:grpSpPr>
        <p:sp>
          <p:nvSpPr>
            <p:cNvPr id="4" name="TextBox 3"/>
            <p:cNvSpPr txBox="1"/>
            <p:nvPr/>
          </p:nvSpPr>
          <p:spPr>
            <a:xfrm>
              <a:off x="1752601" y="2400300"/>
              <a:ext cx="2095500" cy="1862048"/>
            </a:xfrm>
            <a:prstGeom prst="rect">
              <a:avLst/>
            </a:prstGeom>
            <a:noFill/>
          </p:spPr>
          <p:txBody>
            <a:bodyPr wrap="square" rtlCol="0">
              <a:spAutoFit/>
            </a:bodyPr>
            <a:lstStyle/>
            <a:p>
              <a:pPr algn="r"/>
              <a:r>
                <a:rPr lang="en-US" sz="11500" b="1" dirty="0">
                  <a:solidFill>
                    <a:schemeClr val="accent1"/>
                  </a:solidFill>
                  <a:latin typeface="+mj-lt"/>
                </a:rPr>
                <a:t>01</a:t>
              </a:r>
              <a:endParaRPr lang="uk-UA" sz="11500" b="1" dirty="0">
                <a:solidFill>
                  <a:schemeClr val="accent1"/>
                </a:solidFill>
                <a:latin typeface="+mj-lt"/>
              </a:endParaRPr>
            </a:p>
          </p:txBody>
        </p:sp>
        <p:sp>
          <p:nvSpPr>
            <p:cNvPr id="7" name="TextBox 6"/>
            <p:cNvSpPr txBox="1"/>
            <p:nvPr/>
          </p:nvSpPr>
          <p:spPr>
            <a:xfrm>
              <a:off x="3848101" y="2552700"/>
              <a:ext cx="5143500" cy="646331"/>
            </a:xfrm>
            <a:prstGeom prst="rect">
              <a:avLst/>
            </a:prstGeom>
            <a:noFill/>
          </p:spPr>
          <p:txBody>
            <a:bodyPr wrap="square" rtlCol="0">
              <a:spAutoFit/>
            </a:bodyPr>
            <a:lstStyle/>
            <a:p>
              <a:r>
                <a:rPr lang="en-US" sz="3600" dirty="0">
                  <a:latin typeface="+mj-lt"/>
                </a:rPr>
                <a:t>chart size</a:t>
              </a:r>
              <a:endParaRPr lang="uk-UA" sz="3600" dirty="0">
                <a:latin typeface="+mj-lt"/>
              </a:endParaRPr>
            </a:p>
          </p:txBody>
        </p:sp>
        <p:sp>
          <p:nvSpPr>
            <p:cNvPr id="8" name="TextBox 7"/>
            <p:cNvSpPr txBox="1"/>
            <p:nvPr/>
          </p:nvSpPr>
          <p:spPr>
            <a:xfrm>
              <a:off x="3848101" y="3199031"/>
              <a:ext cx="5143500" cy="707886"/>
            </a:xfrm>
            <a:prstGeom prst="rect">
              <a:avLst/>
            </a:prstGeom>
            <a:noFill/>
          </p:spPr>
          <p:txBody>
            <a:bodyPr wrap="square" rtlCol="0">
              <a:spAutoFit/>
            </a:bodyPr>
            <a:lstStyle/>
            <a:p>
              <a:r>
                <a:rPr lang="en-US" sz="2000" dirty="0">
                  <a:solidFill>
                    <a:schemeClr val="tx2"/>
                  </a:solidFill>
                </a:rPr>
                <a:t>Is the chart too big for the number of data points and the overall message?</a:t>
              </a:r>
              <a:endParaRPr lang="uk-UA" sz="2000" dirty="0">
                <a:solidFill>
                  <a:schemeClr val="tx2"/>
                </a:solidFill>
              </a:endParaRPr>
            </a:p>
          </p:txBody>
        </p:sp>
      </p:grpSp>
    </p:spTree>
    <p:extLst>
      <p:ext uri="{BB962C8B-B14F-4D97-AF65-F5344CB8AC3E}">
        <p14:creationId xmlns:p14="http://schemas.microsoft.com/office/powerpoint/2010/main" val="347966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1"/>
                                        </p:tgtEl>
                                      </p:cBhvr>
                                    </p:animEffect>
                                    <p:set>
                                      <p:cBhvr>
                                        <p:cTn id="15" dur="1" fill="hold">
                                          <p:stCondLst>
                                            <p:cond delay="499"/>
                                          </p:stCondLst>
                                        </p:cTn>
                                        <p:tgtEl>
                                          <p:spTgt spid="5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7"/>
                                        </p:tgtEl>
                                      </p:cBhvr>
                                    </p:animEffect>
                                    <p:set>
                                      <p:cBhvr>
                                        <p:cTn id="31" dur="1" fill="hold">
                                          <p:stCondLst>
                                            <p:cond delay="499"/>
                                          </p:stCondLst>
                                        </p:cTn>
                                        <p:tgtEl>
                                          <p:spTgt spid="47"/>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5"/>
                                        </p:tgtEl>
                                      </p:cBhvr>
                                    </p:animEffect>
                                    <p:set>
                                      <p:cBhvr>
                                        <p:cTn id="39" dur="1" fill="hold">
                                          <p:stCondLst>
                                            <p:cond delay="499"/>
                                          </p:stCondLst>
                                        </p:cTn>
                                        <p:tgtEl>
                                          <p:spTgt spid="5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7BBA-5314-4359-8309-902787DFD9FC}"/>
              </a:ext>
            </a:extLst>
          </p:cNvPr>
          <p:cNvSpPr>
            <a:spLocks noGrp="1"/>
          </p:cNvSpPr>
          <p:nvPr>
            <p:ph type="title"/>
          </p:nvPr>
        </p:nvSpPr>
        <p:spPr>
          <a:xfrm>
            <a:off x="4895850" y="4794441"/>
            <a:ext cx="8496300" cy="715581"/>
          </a:xfrm>
        </p:spPr>
        <p:txBody>
          <a:bodyPr/>
          <a:lstStyle/>
          <a:p>
            <a:endParaRPr lang="en-US"/>
          </a:p>
        </p:txBody>
      </p:sp>
      <p:pic>
        <p:nvPicPr>
          <p:cNvPr id="7" name="Picture 6">
            <a:extLst>
              <a:ext uri="{FF2B5EF4-FFF2-40B4-BE49-F238E27FC236}">
                <a16:creationId xmlns:a16="http://schemas.microsoft.com/office/drawing/2014/main" id="{1E299B03-DE09-4F0C-996B-2DB0AF5370B9}"/>
              </a:ext>
            </a:extLst>
          </p:cNvPr>
          <p:cNvPicPr>
            <a:picLocks noChangeAspect="1"/>
          </p:cNvPicPr>
          <p:nvPr/>
        </p:nvPicPr>
        <p:blipFill>
          <a:blip r:embed="rId3"/>
          <a:stretch>
            <a:fillRect/>
          </a:stretch>
        </p:blipFill>
        <p:spPr>
          <a:xfrm>
            <a:off x="0" y="17661"/>
            <a:ext cx="18288000" cy="10269141"/>
          </a:xfrm>
          <a:prstGeom prst="rect">
            <a:avLst/>
          </a:prstGeom>
        </p:spPr>
      </p:pic>
      <p:pic>
        <p:nvPicPr>
          <p:cNvPr id="6" name="Picture 5">
            <a:extLst>
              <a:ext uri="{FF2B5EF4-FFF2-40B4-BE49-F238E27FC236}">
                <a16:creationId xmlns:a16="http://schemas.microsoft.com/office/drawing/2014/main" id="{1F22A8B3-E0D2-4EFD-B673-30747DCE2A9E}"/>
              </a:ext>
            </a:extLst>
          </p:cNvPr>
          <p:cNvPicPr>
            <a:picLocks noChangeAspect="1"/>
          </p:cNvPicPr>
          <p:nvPr/>
        </p:nvPicPr>
        <p:blipFill>
          <a:blip r:embed="rId4"/>
          <a:stretch>
            <a:fillRect/>
          </a:stretch>
        </p:blipFill>
        <p:spPr>
          <a:xfrm>
            <a:off x="0" y="17661"/>
            <a:ext cx="18288000" cy="10269141"/>
          </a:xfrm>
          <a:prstGeom prst="rect">
            <a:avLst/>
          </a:prstGeom>
        </p:spPr>
      </p:pic>
      <p:pic>
        <p:nvPicPr>
          <p:cNvPr id="3076" name="Picture 4" descr="https://pbs.twimg.com/media/DwJayE-WoAAUPnj.jpg:large">
            <a:extLst>
              <a:ext uri="{FF2B5EF4-FFF2-40B4-BE49-F238E27FC236}">
                <a16:creationId xmlns:a16="http://schemas.microsoft.com/office/drawing/2014/main" id="{A0BC52E1-7EFD-4DE5-AD10-737795DA0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63"/>
            <a:ext cx="18288000" cy="1026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86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solidFill>
                  <a:schemeClr val="accent1"/>
                </a:solidFill>
              </a:rPr>
              <a:t>more obvious</a:t>
            </a:r>
            <a:r>
              <a:rPr lang="en-US" dirty="0"/>
              <a:t> messages</a:t>
            </a:r>
            <a:endParaRPr lang="pt-PT" dirty="0"/>
          </a:p>
        </p:txBody>
      </p:sp>
      <p:grpSp>
        <p:nvGrpSpPr>
          <p:cNvPr id="35" name="Group 34">
            <a:extLst>
              <a:ext uri="{FF2B5EF4-FFF2-40B4-BE49-F238E27FC236}">
                <a16:creationId xmlns:a16="http://schemas.microsoft.com/office/drawing/2014/main" id="{28D05F5D-E25E-4EE7-9789-1A12236E3DEC}"/>
              </a:ext>
            </a:extLst>
          </p:cNvPr>
          <p:cNvGrpSpPr/>
          <p:nvPr/>
        </p:nvGrpSpPr>
        <p:grpSpPr>
          <a:xfrm>
            <a:off x="1219200" y="1669500"/>
            <a:ext cx="5361860" cy="7588800"/>
            <a:chOff x="6901220" y="1037492"/>
            <a:chExt cx="5361860" cy="7588800"/>
          </a:xfrm>
        </p:grpSpPr>
        <p:pic>
          <p:nvPicPr>
            <p:cNvPr id="28" name="Picture 27">
              <a:extLst>
                <a:ext uri="{FF2B5EF4-FFF2-40B4-BE49-F238E27FC236}">
                  <a16:creationId xmlns:a16="http://schemas.microsoft.com/office/drawing/2014/main" id="{2F354F94-0A1D-42FD-B491-C682FEC869FB}"/>
                </a:ext>
              </a:extLst>
            </p:cNvPr>
            <p:cNvPicPr>
              <a:picLocks noChangeAspect="1"/>
            </p:cNvPicPr>
            <p:nvPr/>
          </p:nvPicPr>
          <p:blipFill>
            <a:blip r:embed="rId3"/>
            <a:stretch>
              <a:fillRect/>
            </a:stretch>
          </p:blipFill>
          <p:spPr>
            <a:xfrm>
              <a:off x="6901220" y="1037492"/>
              <a:ext cx="5361860" cy="7588800"/>
            </a:xfrm>
            <a:prstGeom prst="rect">
              <a:avLst/>
            </a:prstGeom>
          </p:spPr>
        </p:pic>
        <p:sp>
          <p:nvSpPr>
            <p:cNvPr id="29" name="TextBox 28">
              <a:extLst>
                <a:ext uri="{FF2B5EF4-FFF2-40B4-BE49-F238E27FC236}">
                  <a16:creationId xmlns:a16="http://schemas.microsoft.com/office/drawing/2014/main" id="{1A57444A-BE34-4161-AD72-3E77E3CCCD95}"/>
                </a:ext>
              </a:extLst>
            </p:cNvPr>
            <p:cNvSpPr txBox="1"/>
            <p:nvPr/>
          </p:nvSpPr>
          <p:spPr>
            <a:xfrm>
              <a:off x="7453278" y="1875693"/>
              <a:ext cx="4402800" cy="1428348"/>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sp>
          <p:nvSpPr>
            <p:cNvPr id="30" name="Rectangle 29">
              <a:extLst>
                <a:ext uri="{FF2B5EF4-FFF2-40B4-BE49-F238E27FC236}">
                  <a16:creationId xmlns:a16="http://schemas.microsoft.com/office/drawing/2014/main" id="{D8E75DFD-BEAA-4FE1-9CBF-F750C642ABB1}"/>
                </a:ext>
              </a:extLst>
            </p:cNvPr>
            <p:cNvSpPr/>
            <p:nvPr/>
          </p:nvSpPr>
          <p:spPr>
            <a:xfrm>
              <a:off x="7300878" y="3304041"/>
              <a:ext cx="472927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pic>
        <p:nvPicPr>
          <p:cNvPr id="17" name="Picture 16">
            <a:extLst>
              <a:ext uri="{FF2B5EF4-FFF2-40B4-BE49-F238E27FC236}">
                <a16:creationId xmlns:a16="http://schemas.microsoft.com/office/drawing/2014/main" id="{0D667AD2-FA8A-4BD8-9584-6053FD284C35}"/>
              </a:ext>
            </a:extLst>
          </p:cNvPr>
          <p:cNvPicPr>
            <a:picLocks noChangeAspect="1"/>
          </p:cNvPicPr>
          <p:nvPr/>
        </p:nvPicPr>
        <p:blipFill>
          <a:blip r:embed="rId4"/>
          <a:stretch>
            <a:fillRect/>
          </a:stretch>
        </p:blipFill>
        <p:spPr>
          <a:xfrm>
            <a:off x="1665122" y="3936049"/>
            <a:ext cx="4615072" cy="4932091"/>
          </a:xfrm>
          <a:prstGeom prst="rect">
            <a:avLst/>
          </a:prstGeom>
        </p:spPr>
      </p:pic>
      <p:grpSp>
        <p:nvGrpSpPr>
          <p:cNvPr id="5" name="Group 4">
            <a:extLst>
              <a:ext uri="{FF2B5EF4-FFF2-40B4-BE49-F238E27FC236}">
                <a16:creationId xmlns:a16="http://schemas.microsoft.com/office/drawing/2014/main" id="{4675BC09-673D-4C19-9762-16A9B14EFEFF}"/>
              </a:ext>
            </a:extLst>
          </p:cNvPr>
          <p:cNvGrpSpPr/>
          <p:nvPr/>
        </p:nvGrpSpPr>
        <p:grpSpPr>
          <a:xfrm>
            <a:off x="12192000" y="2518500"/>
            <a:ext cx="2628000" cy="5292000"/>
            <a:chOff x="12496800" y="2324101"/>
            <a:chExt cx="2628000" cy="5292000"/>
          </a:xfrm>
        </p:grpSpPr>
        <p:grpSp>
          <p:nvGrpSpPr>
            <p:cNvPr id="8" name="Group 7">
              <a:extLst>
                <a:ext uri="{FF2B5EF4-FFF2-40B4-BE49-F238E27FC236}">
                  <a16:creationId xmlns:a16="http://schemas.microsoft.com/office/drawing/2014/main" id="{2095C00B-1E6C-464F-B8ED-7C4978869AA2}"/>
                </a:ext>
              </a:extLst>
            </p:cNvPr>
            <p:cNvGrpSpPr/>
            <p:nvPr/>
          </p:nvGrpSpPr>
          <p:grpSpPr>
            <a:xfrm>
              <a:off x="12496800" y="2324101"/>
              <a:ext cx="2628000" cy="5292000"/>
              <a:chOff x="5430644" y="1092820"/>
              <a:chExt cx="2656220" cy="5397190"/>
            </a:xfrm>
          </p:grpSpPr>
          <p:sp>
            <p:nvSpPr>
              <p:cNvPr id="11" name="Rectangle: Rounded Corners 10">
                <a:extLst>
                  <a:ext uri="{FF2B5EF4-FFF2-40B4-BE49-F238E27FC236}">
                    <a16:creationId xmlns:a16="http://schemas.microsoft.com/office/drawing/2014/main" id="{E8955F33-FCDB-4E69-865B-A40FEE8CFE6A}"/>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2" name="Rectangle 11">
                <a:extLst>
                  <a:ext uri="{FF2B5EF4-FFF2-40B4-BE49-F238E27FC236}">
                    <a16:creationId xmlns:a16="http://schemas.microsoft.com/office/drawing/2014/main" id="{4AA7C5B4-5C8E-4CA1-9DB4-FF2827ED43EE}"/>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3" name="Oval 12">
                <a:extLst>
                  <a:ext uri="{FF2B5EF4-FFF2-40B4-BE49-F238E27FC236}">
                    <a16:creationId xmlns:a16="http://schemas.microsoft.com/office/drawing/2014/main" id="{E83686B0-1A5B-432A-BB4D-D57E992B0A26}"/>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4" name="Picture 3">
              <a:extLst>
                <a:ext uri="{FF2B5EF4-FFF2-40B4-BE49-F238E27FC236}">
                  <a16:creationId xmlns:a16="http://schemas.microsoft.com/office/drawing/2014/main" id="{290A7A79-EED9-4378-9DE8-5E8972EC1EB3}"/>
                </a:ext>
              </a:extLst>
            </p:cNvPr>
            <p:cNvPicPr>
              <a:picLocks noChangeAspect="1"/>
            </p:cNvPicPr>
            <p:nvPr/>
          </p:nvPicPr>
          <p:blipFill>
            <a:blip r:embed="rId5"/>
            <a:stretch>
              <a:fillRect/>
            </a:stretch>
          </p:blipFill>
          <p:spPr>
            <a:xfrm>
              <a:off x="12679362" y="2910314"/>
              <a:ext cx="2262875" cy="4138186"/>
            </a:xfrm>
            <a:prstGeom prst="rect">
              <a:avLst/>
            </a:prstGeom>
          </p:spPr>
        </p:pic>
      </p:grpSp>
    </p:spTree>
    <p:extLst>
      <p:ext uri="{BB962C8B-B14F-4D97-AF65-F5344CB8AC3E}">
        <p14:creationId xmlns:p14="http://schemas.microsoft.com/office/powerpoint/2010/main" val="3435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chart</a:t>
            </a:r>
            <a:r>
              <a:rPr lang="en-US" dirty="0">
                <a:solidFill>
                  <a:schemeClr val="accent1"/>
                </a:solidFill>
              </a:rPr>
              <a:t> size</a:t>
            </a:r>
            <a:endParaRPr lang="pt-PT" dirty="0"/>
          </a:p>
        </p:txBody>
      </p:sp>
      <p:grpSp>
        <p:nvGrpSpPr>
          <p:cNvPr id="17" name="Group 16">
            <a:extLst>
              <a:ext uri="{FF2B5EF4-FFF2-40B4-BE49-F238E27FC236}">
                <a16:creationId xmlns:a16="http://schemas.microsoft.com/office/drawing/2014/main" id="{A0371A72-E9CA-4836-868F-86D23F2EC6A6}"/>
              </a:ext>
            </a:extLst>
          </p:cNvPr>
          <p:cNvGrpSpPr/>
          <p:nvPr/>
        </p:nvGrpSpPr>
        <p:grpSpPr>
          <a:xfrm>
            <a:off x="1219200" y="1669500"/>
            <a:ext cx="5361860" cy="7588800"/>
            <a:chOff x="3962400" y="1349100"/>
            <a:chExt cx="5361860" cy="7588800"/>
          </a:xfrm>
        </p:grpSpPr>
        <p:grpSp>
          <p:nvGrpSpPr>
            <p:cNvPr id="4" name="Group 3">
              <a:extLst>
                <a:ext uri="{FF2B5EF4-FFF2-40B4-BE49-F238E27FC236}">
                  <a16:creationId xmlns:a16="http://schemas.microsoft.com/office/drawing/2014/main" id="{8F2F7EDF-E6B4-40A6-BF67-91F025C6ADF4}"/>
                </a:ext>
              </a:extLst>
            </p:cNvPr>
            <p:cNvGrpSpPr/>
            <p:nvPr/>
          </p:nvGrpSpPr>
          <p:grpSpPr>
            <a:xfrm>
              <a:off x="3962400" y="1349100"/>
              <a:ext cx="5361860" cy="7588800"/>
              <a:chOff x="2724542" y="1485900"/>
              <a:chExt cx="5361860" cy="7588800"/>
            </a:xfrm>
          </p:grpSpPr>
          <p:pic>
            <p:nvPicPr>
              <p:cNvPr id="5" name="Picture 4">
                <a:extLst>
                  <a:ext uri="{FF2B5EF4-FFF2-40B4-BE49-F238E27FC236}">
                    <a16:creationId xmlns:a16="http://schemas.microsoft.com/office/drawing/2014/main" id="{F0B7B94C-7DB9-4BD4-ADAF-415F344C21C1}"/>
                  </a:ext>
                </a:extLst>
              </p:cNvPr>
              <p:cNvPicPr>
                <a:picLocks noChangeAspect="1"/>
              </p:cNvPicPr>
              <p:nvPr/>
            </p:nvPicPr>
            <p:blipFill>
              <a:blip r:embed="rId3"/>
              <a:stretch>
                <a:fillRect/>
              </a:stretch>
            </p:blipFill>
            <p:spPr>
              <a:xfrm>
                <a:off x="2724542" y="1485900"/>
                <a:ext cx="5361860" cy="7588800"/>
              </a:xfrm>
              <a:prstGeom prst="rect">
                <a:avLst/>
              </a:prstGeom>
            </p:spPr>
          </p:pic>
          <p:sp>
            <p:nvSpPr>
              <p:cNvPr id="7" name="TextBox 6">
                <a:extLst>
                  <a:ext uri="{FF2B5EF4-FFF2-40B4-BE49-F238E27FC236}">
                    <a16:creationId xmlns:a16="http://schemas.microsoft.com/office/drawing/2014/main" id="{C1E97DE7-0622-4BEE-804F-8DFE984E4B53}"/>
                  </a:ext>
                </a:extLst>
              </p:cNvPr>
              <p:cNvSpPr txBox="1"/>
              <p:nvPr/>
            </p:nvSpPr>
            <p:spPr>
              <a:xfrm>
                <a:off x="3276600" y="2324101"/>
                <a:ext cx="4402800" cy="1428348"/>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sp>
            <p:nvSpPr>
              <p:cNvPr id="8" name="Rectangle 7">
                <a:extLst>
                  <a:ext uri="{FF2B5EF4-FFF2-40B4-BE49-F238E27FC236}">
                    <a16:creationId xmlns:a16="http://schemas.microsoft.com/office/drawing/2014/main" id="{4DD649DB-8F80-4CC3-8277-C056C953D588}"/>
                  </a:ext>
                </a:extLst>
              </p:cNvPr>
              <p:cNvSpPr/>
              <p:nvPr/>
            </p:nvSpPr>
            <p:spPr>
              <a:xfrm>
                <a:off x="3253940" y="3753816"/>
                <a:ext cx="440280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graphicFrame>
          <p:nvGraphicFramePr>
            <p:cNvPr id="10" name="Chart 9">
              <a:extLst>
                <a:ext uri="{FF2B5EF4-FFF2-40B4-BE49-F238E27FC236}">
                  <a16:creationId xmlns:a16="http://schemas.microsoft.com/office/drawing/2014/main" id="{82AF1AF6-23D4-476F-9570-774F371357FF}"/>
                </a:ext>
              </a:extLst>
            </p:cNvPr>
            <p:cNvGraphicFramePr/>
            <p:nvPr>
              <p:extLst>
                <p:ext uri="{D42A27DB-BD31-4B8C-83A1-F6EECF244321}">
                  <p14:modId xmlns:p14="http://schemas.microsoft.com/office/powerpoint/2010/main" val="766044988"/>
                </p:ext>
              </p:extLst>
            </p:nvPr>
          </p:nvGraphicFramePr>
          <p:xfrm>
            <a:off x="4433530" y="4082916"/>
            <a:ext cx="4419600" cy="373380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5" name="Group 24">
            <a:extLst>
              <a:ext uri="{FF2B5EF4-FFF2-40B4-BE49-F238E27FC236}">
                <a16:creationId xmlns:a16="http://schemas.microsoft.com/office/drawing/2014/main" id="{94C5E06D-8877-4391-B9CD-BF2B1DBF2ABD}"/>
              </a:ext>
            </a:extLst>
          </p:cNvPr>
          <p:cNvGrpSpPr/>
          <p:nvPr/>
        </p:nvGrpSpPr>
        <p:grpSpPr>
          <a:xfrm>
            <a:off x="12192000" y="2518500"/>
            <a:ext cx="2628000" cy="5292000"/>
            <a:chOff x="13755000" y="2129069"/>
            <a:chExt cx="2628000" cy="5292000"/>
          </a:xfrm>
        </p:grpSpPr>
        <p:grpSp>
          <p:nvGrpSpPr>
            <p:cNvPr id="11" name="Group 10">
              <a:extLst>
                <a:ext uri="{FF2B5EF4-FFF2-40B4-BE49-F238E27FC236}">
                  <a16:creationId xmlns:a16="http://schemas.microsoft.com/office/drawing/2014/main" id="{C805A386-88B8-44CE-9A06-C4D0D1803C9E}"/>
                </a:ext>
              </a:extLst>
            </p:cNvPr>
            <p:cNvGrpSpPr/>
            <p:nvPr/>
          </p:nvGrpSpPr>
          <p:grpSpPr>
            <a:xfrm>
              <a:off x="13755000" y="2129069"/>
              <a:ext cx="2628000" cy="5292000"/>
              <a:chOff x="5430644" y="1092820"/>
              <a:chExt cx="2656220" cy="5397190"/>
            </a:xfrm>
          </p:grpSpPr>
          <p:sp>
            <p:nvSpPr>
              <p:cNvPr id="12" name="Rectangle: Rounded Corners 11">
                <a:extLst>
                  <a:ext uri="{FF2B5EF4-FFF2-40B4-BE49-F238E27FC236}">
                    <a16:creationId xmlns:a16="http://schemas.microsoft.com/office/drawing/2014/main" id="{3F1358A7-DC2C-4FC2-951B-E4863A93A6B7}"/>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3" name="Rectangle 12">
                <a:extLst>
                  <a:ext uri="{FF2B5EF4-FFF2-40B4-BE49-F238E27FC236}">
                    <a16:creationId xmlns:a16="http://schemas.microsoft.com/office/drawing/2014/main" id="{DF9D54B8-7942-4282-AAE5-20ECA3651ACA}"/>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4" name="Oval 13">
                <a:extLst>
                  <a:ext uri="{FF2B5EF4-FFF2-40B4-BE49-F238E27FC236}">
                    <a16:creationId xmlns:a16="http://schemas.microsoft.com/office/drawing/2014/main" id="{CDE48ADA-FCD0-44AA-9577-E2D5BCB3C94D}"/>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graphicFrame>
          <p:nvGraphicFramePr>
            <p:cNvPr id="15" name="Chart 14">
              <a:extLst>
                <a:ext uri="{FF2B5EF4-FFF2-40B4-BE49-F238E27FC236}">
                  <a16:creationId xmlns:a16="http://schemas.microsoft.com/office/drawing/2014/main" id="{2912625A-604B-4B24-AD7B-AB803A69AEA8}"/>
                </a:ext>
              </a:extLst>
            </p:cNvPr>
            <p:cNvGraphicFramePr/>
            <p:nvPr>
              <p:extLst>
                <p:ext uri="{D42A27DB-BD31-4B8C-83A1-F6EECF244321}">
                  <p14:modId xmlns:p14="http://schemas.microsoft.com/office/powerpoint/2010/main" val="672384559"/>
                </p:ext>
              </p:extLst>
            </p:nvPr>
          </p:nvGraphicFramePr>
          <p:xfrm>
            <a:off x="13899000" y="2705069"/>
            <a:ext cx="2340000" cy="2362231"/>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24" name="Group 23">
            <a:extLst>
              <a:ext uri="{FF2B5EF4-FFF2-40B4-BE49-F238E27FC236}">
                <a16:creationId xmlns:a16="http://schemas.microsoft.com/office/drawing/2014/main" id="{D0A7CF61-D6A3-4D3D-B2B1-95DC09B01657}"/>
              </a:ext>
            </a:extLst>
          </p:cNvPr>
          <p:cNvGrpSpPr/>
          <p:nvPr/>
        </p:nvGrpSpPr>
        <p:grpSpPr>
          <a:xfrm>
            <a:off x="1219200" y="1669500"/>
            <a:ext cx="5361860" cy="7588800"/>
            <a:chOff x="4132882" y="1714500"/>
            <a:chExt cx="5361860" cy="7588800"/>
          </a:xfrm>
        </p:grpSpPr>
        <p:grpSp>
          <p:nvGrpSpPr>
            <p:cNvPr id="19" name="Group 18">
              <a:extLst>
                <a:ext uri="{FF2B5EF4-FFF2-40B4-BE49-F238E27FC236}">
                  <a16:creationId xmlns:a16="http://schemas.microsoft.com/office/drawing/2014/main" id="{5108CCF4-6858-404E-BDE0-71E30A106F60}"/>
                </a:ext>
              </a:extLst>
            </p:cNvPr>
            <p:cNvGrpSpPr/>
            <p:nvPr/>
          </p:nvGrpSpPr>
          <p:grpSpPr>
            <a:xfrm>
              <a:off x="4132882" y="1714500"/>
              <a:ext cx="5361860" cy="7588800"/>
              <a:chOff x="2724542" y="1485900"/>
              <a:chExt cx="5361860" cy="7588800"/>
            </a:xfrm>
          </p:grpSpPr>
          <p:pic>
            <p:nvPicPr>
              <p:cNvPr id="21" name="Picture 20">
                <a:extLst>
                  <a:ext uri="{FF2B5EF4-FFF2-40B4-BE49-F238E27FC236}">
                    <a16:creationId xmlns:a16="http://schemas.microsoft.com/office/drawing/2014/main" id="{25E80B0B-C135-40D6-B446-08D526303A42}"/>
                  </a:ext>
                </a:extLst>
              </p:cNvPr>
              <p:cNvPicPr>
                <a:picLocks noChangeAspect="1"/>
              </p:cNvPicPr>
              <p:nvPr/>
            </p:nvPicPr>
            <p:blipFill>
              <a:blip r:embed="rId3"/>
              <a:stretch>
                <a:fillRect/>
              </a:stretch>
            </p:blipFill>
            <p:spPr>
              <a:xfrm>
                <a:off x="2724542" y="1485900"/>
                <a:ext cx="5361860" cy="7588800"/>
              </a:xfrm>
              <a:prstGeom prst="rect">
                <a:avLst/>
              </a:prstGeom>
            </p:spPr>
          </p:pic>
          <p:sp>
            <p:nvSpPr>
              <p:cNvPr id="23" name="Rectangle 22">
                <a:extLst>
                  <a:ext uri="{FF2B5EF4-FFF2-40B4-BE49-F238E27FC236}">
                    <a16:creationId xmlns:a16="http://schemas.microsoft.com/office/drawing/2014/main" id="{B82F39AA-0F3A-43EF-B2CB-3C43E786A631}"/>
                  </a:ext>
                </a:extLst>
              </p:cNvPr>
              <p:cNvSpPr/>
              <p:nvPr/>
            </p:nvSpPr>
            <p:spPr>
              <a:xfrm>
                <a:off x="3253940" y="3753816"/>
                <a:ext cx="440280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2" name="TextBox 21">
                <a:extLst>
                  <a:ext uri="{FF2B5EF4-FFF2-40B4-BE49-F238E27FC236}">
                    <a16:creationId xmlns:a16="http://schemas.microsoft.com/office/drawing/2014/main" id="{CA9DA6BE-F4EA-4D03-B3C3-4382B046C63F}"/>
                  </a:ext>
                </a:extLst>
              </p:cNvPr>
              <p:cNvSpPr txBox="1"/>
              <p:nvPr/>
            </p:nvSpPr>
            <p:spPr>
              <a:xfrm>
                <a:off x="3256660" y="2324100"/>
                <a:ext cx="4402800" cy="2590799"/>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a:t>
                </a:r>
              </a:p>
              <a:p>
                <a:endParaRPr lang="pt-PT" sz="800" dirty="0">
                  <a:solidFill>
                    <a:schemeClr val="tx2"/>
                  </a:solidFill>
                </a:endParaRPr>
              </a:p>
              <a:p>
                <a:r>
                  <a:rPr lang="pt-PT" sz="800" dirty="0">
                    <a:solidFill>
                      <a:schemeClr val="tx2"/>
                    </a:solidFill>
                  </a:rPr>
                  <a:t>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grpSp>
        <p:graphicFrame>
          <p:nvGraphicFramePr>
            <p:cNvPr id="16" name="Chart 15">
              <a:extLst>
                <a:ext uri="{FF2B5EF4-FFF2-40B4-BE49-F238E27FC236}">
                  <a16:creationId xmlns:a16="http://schemas.microsoft.com/office/drawing/2014/main" id="{ED89BFA8-6FF8-447D-A86F-1E3420A5223C}"/>
                </a:ext>
              </a:extLst>
            </p:cNvPr>
            <p:cNvGraphicFramePr/>
            <p:nvPr>
              <p:extLst>
                <p:ext uri="{D42A27DB-BD31-4B8C-83A1-F6EECF244321}">
                  <p14:modId xmlns:p14="http://schemas.microsoft.com/office/powerpoint/2010/main" val="3515582783"/>
                </p:ext>
              </p:extLst>
            </p:nvPr>
          </p:nvGraphicFramePr>
          <p:xfrm>
            <a:off x="6804000" y="2412838"/>
            <a:ext cx="2340000" cy="2362231"/>
          </p:xfrm>
          <a:graphic>
            <a:graphicData uri="http://schemas.openxmlformats.org/drawingml/2006/chart">
              <c:chart xmlns:c="http://schemas.openxmlformats.org/drawingml/2006/chart" xmlns:r="http://schemas.openxmlformats.org/officeDocument/2006/relationships" r:id="rId6"/>
            </a:graphicData>
          </a:graphic>
        </p:graphicFrame>
      </p:grpSp>
    </p:spTree>
    <p:extLst>
      <p:ext uri="{BB962C8B-B14F-4D97-AF65-F5344CB8AC3E}">
        <p14:creationId xmlns:p14="http://schemas.microsoft.com/office/powerpoint/2010/main" val="187741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solidFill>
                  <a:schemeClr val="accent1"/>
                </a:solidFill>
              </a:rPr>
              <a:t>textures</a:t>
            </a:r>
            <a:endParaRPr lang="pt-PT" dirty="0"/>
          </a:p>
        </p:txBody>
      </p:sp>
      <p:pic>
        <p:nvPicPr>
          <p:cNvPr id="5" name="Picture 4">
            <a:extLst>
              <a:ext uri="{FF2B5EF4-FFF2-40B4-BE49-F238E27FC236}">
                <a16:creationId xmlns:a16="http://schemas.microsoft.com/office/drawing/2014/main" id="{52E59B2A-10BC-4EC3-B113-00D37E193609}"/>
              </a:ext>
            </a:extLst>
          </p:cNvPr>
          <p:cNvPicPr>
            <a:picLocks noChangeAspect="1"/>
          </p:cNvPicPr>
          <p:nvPr/>
        </p:nvPicPr>
        <p:blipFill>
          <a:blip r:embed="rId3"/>
          <a:stretch>
            <a:fillRect/>
          </a:stretch>
        </p:blipFill>
        <p:spPr>
          <a:xfrm>
            <a:off x="734140" y="1669500"/>
            <a:ext cx="5361860" cy="7588800"/>
          </a:xfrm>
          <a:prstGeom prst="rect">
            <a:avLst/>
          </a:prstGeom>
        </p:spPr>
      </p:pic>
      <p:sp>
        <p:nvSpPr>
          <p:cNvPr id="7" name="Rectangle 6">
            <a:extLst>
              <a:ext uri="{FF2B5EF4-FFF2-40B4-BE49-F238E27FC236}">
                <a16:creationId xmlns:a16="http://schemas.microsoft.com/office/drawing/2014/main" id="{0D0451F0-68B3-4D65-B11E-A8AF1477753A}"/>
              </a:ext>
            </a:extLst>
          </p:cNvPr>
          <p:cNvSpPr/>
          <p:nvPr/>
        </p:nvSpPr>
        <p:spPr>
          <a:xfrm>
            <a:off x="1229883" y="3808379"/>
            <a:ext cx="4402800" cy="48768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17" name="Picture 16">
            <a:extLst>
              <a:ext uri="{FF2B5EF4-FFF2-40B4-BE49-F238E27FC236}">
                <a16:creationId xmlns:a16="http://schemas.microsoft.com/office/drawing/2014/main" id="{63FBD878-111E-4B8C-A493-6938C4D912F8}"/>
              </a:ext>
            </a:extLst>
          </p:cNvPr>
          <p:cNvPicPr>
            <a:picLocks noChangeAspect="1"/>
          </p:cNvPicPr>
          <p:nvPr/>
        </p:nvPicPr>
        <p:blipFill>
          <a:blip r:embed="rId3"/>
          <a:stretch>
            <a:fillRect/>
          </a:stretch>
        </p:blipFill>
        <p:spPr>
          <a:xfrm>
            <a:off x="6525340" y="1669500"/>
            <a:ext cx="5361860" cy="7588800"/>
          </a:xfrm>
          <a:prstGeom prst="rect">
            <a:avLst/>
          </a:prstGeom>
        </p:spPr>
      </p:pic>
      <p:sp>
        <p:nvSpPr>
          <p:cNvPr id="18" name="Rectangle 17">
            <a:extLst>
              <a:ext uri="{FF2B5EF4-FFF2-40B4-BE49-F238E27FC236}">
                <a16:creationId xmlns:a16="http://schemas.microsoft.com/office/drawing/2014/main" id="{A9784379-0D57-429E-A7EF-507157A92D89}"/>
              </a:ext>
            </a:extLst>
          </p:cNvPr>
          <p:cNvSpPr/>
          <p:nvPr/>
        </p:nvSpPr>
        <p:spPr>
          <a:xfrm>
            <a:off x="7021083" y="3808379"/>
            <a:ext cx="4402800" cy="48768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21" name="Picture 20">
            <a:extLst>
              <a:ext uri="{FF2B5EF4-FFF2-40B4-BE49-F238E27FC236}">
                <a16:creationId xmlns:a16="http://schemas.microsoft.com/office/drawing/2014/main" id="{7C05ED7C-37E1-4345-AA82-B3AFB7016EB6}"/>
              </a:ext>
            </a:extLst>
          </p:cNvPr>
          <p:cNvPicPr>
            <a:picLocks noChangeAspect="1"/>
          </p:cNvPicPr>
          <p:nvPr/>
        </p:nvPicPr>
        <p:blipFill>
          <a:blip r:embed="rId3"/>
          <a:stretch>
            <a:fillRect/>
          </a:stretch>
        </p:blipFill>
        <p:spPr>
          <a:xfrm>
            <a:off x="12316540" y="1669500"/>
            <a:ext cx="5361860" cy="7588800"/>
          </a:xfrm>
          <a:prstGeom prst="rect">
            <a:avLst/>
          </a:prstGeom>
        </p:spPr>
      </p:pic>
      <p:sp>
        <p:nvSpPr>
          <p:cNvPr id="22" name="Rectangle 21">
            <a:extLst>
              <a:ext uri="{FF2B5EF4-FFF2-40B4-BE49-F238E27FC236}">
                <a16:creationId xmlns:a16="http://schemas.microsoft.com/office/drawing/2014/main" id="{32DE10BD-6DE8-4EF6-A6CF-022EC75D2E4F}"/>
              </a:ext>
            </a:extLst>
          </p:cNvPr>
          <p:cNvSpPr/>
          <p:nvPr/>
        </p:nvSpPr>
        <p:spPr>
          <a:xfrm>
            <a:off x="12812283" y="3808379"/>
            <a:ext cx="4402800" cy="48768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1026" name="Picture 2" descr="3D bar chart">
            <a:extLst>
              <a:ext uri="{FF2B5EF4-FFF2-40B4-BE49-F238E27FC236}">
                <a16:creationId xmlns:a16="http://schemas.microsoft.com/office/drawing/2014/main" id="{FC4D1C15-7DC8-4D02-81A4-71B0209DC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3616" y="4908000"/>
            <a:ext cx="427672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mple Image: Pie Chart Example - Assets Under Management">
            <a:extLst>
              <a:ext uri="{FF2B5EF4-FFF2-40B4-BE49-F238E27FC236}">
                <a16:creationId xmlns:a16="http://schemas.microsoft.com/office/drawing/2014/main" id="{03CAE7C5-E787-463A-8CB1-B53E1FCD61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40" t="23600" r="17567" b="20328"/>
          <a:stretch/>
        </p:blipFill>
        <p:spPr bwMode="auto">
          <a:xfrm>
            <a:off x="1221416" y="4612725"/>
            <a:ext cx="4267834"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d-bar-population-chart">
            <a:extLst>
              <a:ext uri="{FF2B5EF4-FFF2-40B4-BE49-F238E27FC236}">
                <a16:creationId xmlns:a16="http://schemas.microsoft.com/office/drawing/2014/main" id="{B96D2205-6C7D-48E2-BE98-1EA931157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5728" y="5289778"/>
            <a:ext cx="3642389" cy="237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44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visual</a:t>
            </a:r>
            <a:r>
              <a:rPr lang="en-US" dirty="0">
                <a:solidFill>
                  <a:schemeClr val="accent1"/>
                </a:solidFill>
              </a:rPr>
              <a:t> primitives</a:t>
            </a:r>
            <a:endParaRPr lang="pt-PT" dirty="0"/>
          </a:p>
        </p:txBody>
      </p:sp>
      <p:sp>
        <p:nvSpPr>
          <p:cNvPr id="8" name="Oval 7">
            <a:extLst>
              <a:ext uri="{FF2B5EF4-FFF2-40B4-BE49-F238E27FC236}">
                <a16:creationId xmlns:a16="http://schemas.microsoft.com/office/drawing/2014/main" id="{9853DC2E-CC7E-482A-9834-2CD82A78242F}"/>
              </a:ext>
            </a:extLst>
          </p:cNvPr>
          <p:cNvSpPr/>
          <p:nvPr/>
        </p:nvSpPr>
        <p:spPr>
          <a:xfrm>
            <a:off x="3420274" y="3367940"/>
            <a:ext cx="304800" cy="304800"/>
          </a:xfrm>
          <a:prstGeom prst="ellipse">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9" name="Rectangle 8">
            <a:extLst>
              <a:ext uri="{FF2B5EF4-FFF2-40B4-BE49-F238E27FC236}">
                <a16:creationId xmlns:a16="http://schemas.microsoft.com/office/drawing/2014/main" id="{11AF4E4B-38B2-4ED9-B7F7-4CBA1BA39790}"/>
              </a:ext>
            </a:extLst>
          </p:cNvPr>
          <p:cNvSpPr/>
          <p:nvPr/>
        </p:nvSpPr>
        <p:spPr>
          <a:xfrm rot="5400000" flipH="1">
            <a:off x="9268226" y="1552958"/>
            <a:ext cx="45719" cy="3881455"/>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11" name="Rectangle 10">
            <a:extLst>
              <a:ext uri="{FF2B5EF4-FFF2-40B4-BE49-F238E27FC236}">
                <a16:creationId xmlns:a16="http://schemas.microsoft.com/office/drawing/2014/main" id="{EF0581BE-A661-493E-9FC1-73940ED48EBA}"/>
              </a:ext>
            </a:extLst>
          </p:cNvPr>
          <p:cNvSpPr/>
          <p:nvPr/>
        </p:nvSpPr>
        <p:spPr>
          <a:xfrm>
            <a:off x="14095097" y="3249765"/>
            <a:ext cx="1524000" cy="53356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1028" name="Picture 4" descr="scatterplot">
            <a:extLst>
              <a:ext uri="{FF2B5EF4-FFF2-40B4-BE49-F238E27FC236}">
                <a16:creationId xmlns:a16="http://schemas.microsoft.com/office/drawing/2014/main" id="{C5391BAC-85D3-4E42-AA28-A9FBA1ADEF6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4975127"/>
            <a:ext cx="5011749" cy="21969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ne graph">
            <a:extLst>
              <a:ext uri="{FF2B5EF4-FFF2-40B4-BE49-F238E27FC236}">
                <a16:creationId xmlns:a16="http://schemas.microsoft.com/office/drawing/2014/main" id="{9F8ECF35-D1FD-4B1E-99F1-F33AC3F351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5212" y="4975127"/>
            <a:ext cx="5011749" cy="21969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e chart">
            <a:extLst>
              <a:ext uri="{FF2B5EF4-FFF2-40B4-BE49-F238E27FC236}">
                <a16:creationId xmlns:a16="http://schemas.microsoft.com/office/drawing/2014/main" id="{946C1F30-DBBC-404A-83AE-145C3FE6CAB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51224" y="4975127"/>
            <a:ext cx="5011749" cy="21969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69A126C-6D73-47DA-8A97-2690FD7AB4B4}"/>
              </a:ext>
            </a:extLst>
          </p:cNvPr>
          <p:cNvSpPr/>
          <p:nvPr/>
        </p:nvSpPr>
        <p:spPr>
          <a:xfrm>
            <a:off x="1238303" y="7941574"/>
            <a:ext cx="2452916" cy="369332"/>
          </a:xfrm>
          <a:prstGeom prst="rect">
            <a:avLst/>
          </a:prstGeom>
        </p:spPr>
        <p:txBody>
          <a:bodyPr wrap="none">
            <a:spAutoFit/>
          </a:bodyPr>
          <a:lstStyle/>
          <a:p>
            <a:r>
              <a:rPr lang="en-US" sz="1800" dirty="0">
                <a:solidFill>
                  <a:schemeClr val="tx2"/>
                </a:solidFill>
                <a:latin typeface="Roboto" panose="02000000000000000000" pitchFamily="2" charset="0"/>
                <a:ea typeface="Roboto" panose="02000000000000000000" pitchFamily="2" charset="0"/>
              </a:rPr>
              <a:t>https://bit.ly/2C9qzg8</a:t>
            </a:r>
          </a:p>
        </p:txBody>
      </p:sp>
      <p:sp>
        <p:nvSpPr>
          <p:cNvPr id="10" name="Rectangle 9">
            <a:extLst>
              <a:ext uri="{FF2B5EF4-FFF2-40B4-BE49-F238E27FC236}">
                <a16:creationId xmlns:a16="http://schemas.microsoft.com/office/drawing/2014/main" id="{81B38868-526C-493A-A839-C397D554EEAE}"/>
              </a:ext>
            </a:extLst>
          </p:cNvPr>
          <p:cNvSpPr/>
          <p:nvPr/>
        </p:nvSpPr>
        <p:spPr>
          <a:xfrm>
            <a:off x="6889242" y="7941574"/>
            <a:ext cx="2491388" cy="369332"/>
          </a:xfrm>
          <a:prstGeom prst="rect">
            <a:avLst/>
          </a:prstGeom>
        </p:spPr>
        <p:txBody>
          <a:bodyPr wrap="none">
            <a:spAutoFit/>
          </a:bodyPr>
          <a:lstStyle/>
          <a:p>
            <a:r>
              <a:rPr lang="en-US" sz="1800" dirty="0">
                <a:solidFill>
                  <a:schemeClr val="tx2"/>
                </a:solidFill>
                <a:latin typeface="Roboto" panose="02000000000000000000" pitchFamily="2" charset="0"/>
                <a:ea typeface="Roboto" panose="02000000000000000000" pitchFamily="2" charset="0"/>
              </a:rPr>
              <a:t>https://bit.ly/2AN1nua</a:t>
            </a:r>
          </a:p>
        </p:txBody>
      </p:sp>
      <p:sp>
        <p:nvSpPr>
          <p:cNvPr id="12" name="Rectangle 11">
            <a:extLst>
              <a:ext uri="{FF2B5EF4-FFF2-40B4-BE49-F238E27FC236}">
                <a16:creationId xmlns:a16="http://schemas.microsoft.com/office/drawing/2014/main" id="{23D3A61F-29A5-4CB1-B99A-ECF46373F662}"/>
              </a:ext>
            </a:extLst>
          </p:cNvPr>
          <p:cNvSpPr/>
          <p:nvPr/>
        </p:nvSpPr>
        <p:spPr>
          <a:xfrm>
            <a:off x="12455254" y="7941574"/>
            <a:ext cx="2627642" cy="369332"/>
          </a:xfrm>
          <a:prstGeom prst="rect">
            <a:avLst/>
          </a:prstGeom>
        </p:spPr>
        <p:txBody>
          <a:bodyPr wrap="none">
            <a:spAutoFit/>
          </a:bodyPr>
          <a:lstStyle/>
          <a:p>
            <a:r>
              <a:rPr lang="en-US" sz="1800" dirty="0">
                <a:solidFill>
                  <a:schemeClr val="tx2"/>
                </a:solidFill>
                <a:latin typeface="Roboto" panose="02000000000000000000" pitchFamily="2" charset="0"/>
                <a:ea typeface="Roboto" panose="02000000000000000000" pitchFamily="2" charset="0"/>
              </a:rPr>
              <a:t>https://bit.ly/2ENm0bM</a:t>
            </a:r>
          </a:p>
        </p:txBody>
      </p:sp>
      <p:sp>
        <p:nvSpPr>
          <p:cNvPr id="13" name="TextBox 12">
            <a:extLst>
              <a:ext uri="{FF2B5EF4-FFF2-40B4-BE49-F238E27FC236}">
                <a16:creationId xmlns:a16="http://schemas.microsoft.com/office/drawing/2014/main" id="{FAA1CCEB-E299-4FF8-A0E1-3F19321378CD}"/>
              </a:ext>
            </a:extLst>
          </p:cNvPr>
          <p:cNvSpPr txBox="1"/>
          <p:nvPr/>
        </p:nvSpPr>
        <p:spPr>
          <a:xfrm>
            <a:off x="1219200" y="7463294"/>
            <a:ext cx="3959738" cy="400110"/>
          </a:xfrm>
          <a:prstGeom prst="rect">
            <a:avLst/>
          </a:prstGeom>
          <a:noFill/>
        </p:spPr>
        <p:txBody>
          <a:bodyPr wrap="none" rtlCol="0">
            <a:spAutoFit/>
          </a:bodyPr>
          <a:lstStyle/>
          <a:p>
            <a:r>
              <a:rPr lang="pt-PT" sz="2000" dirty="0">
                <a:solidFill>
                  <a:schemeClr val="tx2"/>
                </a:solidFill>
              </a:rPr>
              <a:t>The Data Visualization Catalogue</a:t>
            </a:r>
            <a:endParaRPr lang="en-US" sz="2000" dirty="0">
              <a:solidFill>
                <a:schemeClr val="tx2"/>
              </a:solidFill>
            </a:endParaRPr>
          </a:p>
        </p:txBody>
      </p:sp>
    </p:spTree>
    <p:extLst>
      <p:ext uri="{BB962C8B-B14F-4D97-AF65-F5344CB8AC3E}">
        <p14:creationId xmlns:p14="http://schemas.microsoft.com/office/powerpoint/2010/main" val="113694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markers:</a:t>
            </a:r>
            <a:r>
              <a:rPr lang="en-US" dirty="0">
                <a:solidFill>
                  <a:schemeClr val="accent1"/>
                </a:solidFill>
              </a:rPr>
              <a:t> bars </a:t>
            </a:r>
            <a:r>
              <a:rPr lang="en-US" dirty="0"/>
              <a:t>vs.</a:t>
            </a:r>
            <a:r>
              <a:rPr lang="en-US" dirty="0">
                <a:solidFill>
                  <a:schemeClr val="accent1"/>
                </a:solidFill>
              </a:rPr>
              <a:t> points</a:t>
            </a:r>
            <a:endParaRPr lang="pt-PT" dirty="0"/>
          </a:p>
        </p:txBody>
      </p:sp>
      <p:grpSp>
        <p:nvGrpSpPr>
          <p:cNvPr id="2" name="Group 1">
            <a:extLst>
              <a:ext uri="{FF2B5EF4-FFF2-40B4-BE49-F238E27FC236}">
                <a16:creationId xmlns:a16="http://schemas.microsoft.com/office/drawing/2014/main" id="{4A2CDB7B-425D-46BF-B668-56CB59FF801D}"/>
              </a:ext>
            </a:extLst>
          </p:cNvPr>
          <p:cNvGrpSpPr/>
          <p:nvPr/>
        </p:nvGrpSpPr>
        <p:grpSpPr>
          <a:xfrm>
            <a:off x="12192000" y="2518500"/>
            <a:ext cx="2628000" cy="5292000"/>
            <a:chOff x="13755000" y="2129069"/>
            <a:chExt cx="2628000" cy="5292000"/>
          </a:xfrm>
        </p:grpSpPr>
        <p:grpSp>
          <p:nvGrpSpPr>
            <p:cNvPr id="8" name="Group 7">
              <a:extLst>
                <a:ext uri="{FF2B5EF4-FFF2-40B4-BE49-F238E27FC236}">
                  <a16:creationId xmlns:a16="http://schemas.microsoft.com/office/drawing/2014/main" id="{2095C00B-1E6C-464F-B8ED-7C4978869AA2}"/>
                </a:ext>
              </a:extLst>
            </p:cNvPr>
            <p:cNvGrpSpPr/>
            <p:nvPr/>
          </p:nvGrpSpPr>
          <p:grpSpPr>
            <a:xfrm>
              <a:off x="13755000" y="2129069"/>
              <a:ext cx="2628000" cy="5292000"/>
              <a:chOff x="5430644" y="1092820"/>
              <a:chExt cx="2656220" cy="5397190"/>
            </a:xfrm>
          </p:grpSpPr>
          <p:sp>
            <p:nvSpPr>
              <p:cNvPr id="11" name="Rectangle: Rounded Corners 10">
                <a:extLst>
                  <a:ext uri="{FF2B5EF4-FFF2-40B4-BE49-F238E27FC236}">
                    <a16:creationId xmlns:a16="http://schemas.microsoft.com/office/drawing/2014/main" id="{E8955F33-FCDB-4E69-865B-A40FEE8CFE6A}"/>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2" name="Rectangle 11">
                <a:extLst>
                  <a:ext uri="{FF2B5EF4-FFF2-40B4-BE49-F238E27FC236}">
                    <a16:creationId xmlns:a16="http://schemas.microsoft.com/office/drawing/2014/main" id="{4AA7C5B4-5C8E-4CA1-9DB4-FF2827ED43EE}"/>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3" name="Oval 12">
                <a:extLst>
                  <a:ext uri="{FF2B5EF4-FFF2-40B4-BE49-F238E27FC236}">
                    <a16:creationId xmlns:a16="http://schemas.microsoft.com/office/drawing/2014/main" id="{E83686B0-1A5B-432A-BB4D-D57E992B0A26}"/>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27" name="Picture 26">
              <a:extLst>
                <a:ext uri="{FF2B5EF4-FFF2-40B4-BE49-F238E27FC236}">
                  <a16:creationId xmlns:a16="http://schemas.microsoft.com/office/drawing/2014/main" id="{A7BA5C28-4DE1-47B9-AC24-5FBC07CB1D78}"/>
                </a:ext>
              </a:extLst>
            </p:cNvPr>
            <p:cNvPicPr>
              <a:picLocks noChangeAspect="1"/>
            </p:cNvPicPr>
            <p:nvPr/>
          </p:nvPicPr>
          <p:blipFill>
            <a:blip r:embed="rId3"/>
            <a:stretch>
              <a:fillRect/>
            </a:stretch>
          </p:blipFill>
          <p:spPr>
            <a:xfrm>
              <a:off x="13915723" y="2705100"/>
              <a:ext cx="2349017" cy="4139969"/>
            </a:xfrm>
            <a:prstGeom prst="rect">
              <a:avLst/>
            </a:prstGeom>
          </p:spPr>
        </p:pic>
      </p:grpSp>
      <p:grpSp>
        <p:nvGrpSpPr>
          <p:cNvPr id="35" name="Group 34">
            <a:extLst>
              <a:ext uri="{FF2B5EF4-FFF2-40B4-BE49-F238E27FC236}">
                <a16:creationId xmlns:a16="http://schemas.microsoft.com/office/drawing/2014/main" id="{28D05F5D-E25E-4EE7-9789-1A12236E3DEC}"/>
              </a:ext>
            </a:extLst>
          </p:cNvPr>
          <p:cNvGrpSpPr/>
          <p:nvPr/>
        </p:nvGrpSpPr>
        <p:grpSpPr>
          <a:xfrm>
            <a:off x="1219200" y="1638300"/>
            <a:ext cx="5361860" cy="7588800"/>
            <a:chOff x="6901220" y="1037492"/>
            <a:chExt cx="5361860" cy="7588800"/>
          </a:xfrm>
        </p:grpSpPr>
        <p:pic>
          <p:nvPicPr>
            <p:cNvPr id="28" name="Picture 27">
              <a:extLst>
                <a:ext uri="{FF2B5EF4-FFF2-40B4-BE49-F238E27FC236}">
                  <a16:creationId xmlns:a16="http://schemas.microsoft.com/office/drawing/2014/main" id="{2F354F94-0A1D-42FD-B491-C682FEC869FB}"/>
                </a:ext>
              </a:extLst>
            </p:cNvPr>
            <p:cNvPicPr>
              <a:picLocks noChangeAspect="1"/>
            </p:cNvPicPr>
            <p:nvPr/>
          </p:nvPicPr>
          <p:blipFill>
            <a:blip r:embed="rId4"/>
            <a:stretch>
              <a:fillRect/>
            </a:stretch>
          </p:blipFill>
          <p:spPr>
            <a:xfrm>
              <a:off x="6901220" y="1037492"/>
              <a:ext cx="5361860" cy="7588800"/>
            </a:xfrm>
            <a:prstGeom prst="rect">
              <a:avLst/>
            </a:prstGeom>
          </p:spPr>
        </p:pic>
        <p:sp>
          <p:nvSpPr>
            <p:cNvPr id="29" name="TextBox 28">
              <a:extLst>
                <a:ext uri="{FF2B5EF4-FFF2-40B4-BE49-F238E27FC236}">
                  <a16:creationId xmlns:a16="http://schemas.microsoft.com/office/drawing/2014/main" id="{1A57444A-BE34-4161-AD72-3E77E3CCCD95}"/>
                </a:ext>
              </a:extLst>
            </p:cNvPr>
            <p:cNvSpPr txBox="1"/>
            <p:nvPr/>
          </p:nvSpPr>
          <p:spPr>
            <a:xfrm>
              <a:off x="7453278" y="1875693"/>
              <a:ext cx="4402800" cy="1428348"/>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sp>
          <p:nvSpPr>
            <p:cNvPr id="30" name="Rectangle 29">
              <a:extLst>
                <a:ext uri="{FF2B5EF4-FFF2-40B4-BE49-F238E27FC236}">
                  <a16:creationId xmlns:a16="http://schemas.microsoft.com/office/drawing/2014/main" id="{D8E75DFD-BEAA-4FE1-9CBF-F750C642ABB1}"/>
                </a:ext>
              </a:extLst>
            </p:cNvPr>
            <p:cNvSpPr/>
            <p:nvPr/>
          </p:nvSpPr>
          <p:spPr>
            <a:xfrm>
              <a:off x="7300878" y="3304041"/>
              <a:ext cx="472927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pic>
        <p:nvPicPr>
          <p:cNvPr id="3" name="Picture 2">
            <a:extLst>
              <a:ext uri="{FF2B5EF4-FFF2-40B4-BE49-F238E27FC236}">
                <a16:creationId xmlns:a16="http://schemas.microsoft.com/office/drawing/2014/main" id="{10F1B33B-DC4C-4434-9E84-4EC0B1D1DAF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27675" y="4431113"/>
            <a:ext cx="4410860" cy="2542652"/>
          </a:xfrm>
          <a:prstGeom prst="rect">
            <a:avLst/>
          </a:prstGeom>
        </p:spPr>
      </p:pic>
      <p:pic>
        <p:nvPicPr>
          <p:cNvPr id="4" name="Picture 3">
            <a:extLst>
              <a:ext uri="{FF2B5EF4-FFF2-40B4-BE49-F238E27FC236}">
                <a16:creationId xmlns:a16="http://schemas.microsoft.com/office/drawing/2014/main" id="{0B80FF41-E859-4C67-8C97-5E4F26CD04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93624" y="4334059"/>
            <a:ext cx="4413011" cy="2873589"/>
          </a:xfrm>
          <a:prstGeom prst="rect">
            <a:avLst/>
          </a:prstGeom>
        </p:spPr>
      </p:pic>
      <p:sp>
        <p:nvSpPr>
          <p:cNvPr id="5" name="TextBox 4">
            <a:extLst>
              <a:ext uri="{FF2B5EF4-FFF2-40B4-BE49-F238E27FC236}">
                <a16:creationId xmlns:a16="http://schemas.microsoft.com/office/drawing/2014/main" id="{8BB39BF5-A380-40AE-8E51-6CFD332EADA2}"/>
              </a:ext>
            </a:extLst>
          </p:cNvPr>
          <p:cNvSpPr txBox="1"/>
          <p:nvPr/>
        </p:nvSpPr>
        <p:spPr>
          <a:xfrm>
            <a:off x="1693624" y="7326294"/>
            <a:ext cx="3009157" cy="307777"/>
          </a:xfrm>
          <a:prstGeom prst="rect">
            <a:avLst/>
          </a:prstGeom>
          <a:noFill/>
        </p:spPr>
        <p:txBody>
          <a:bodyPr wrap="none" rtlCol="0">
            <a:spAutoFit/>
          </a:bodyPr>
          <a:lstStyle/>
          <a:p>
            <a:r>
              <a:rPr lang="pt-PT" sz="1400" dirty="0">
                <a:solidFill>
                  <a:schemeClr val="tx2"/>
                </a:solidFill>
              </a:rPr>
              <a:t>Key figures on Europe, 2018 Edition</a:t>
            </a:r>
            <a:endParaRPr lang="en-US" sz="1400" dirty="0">
              <a:solidFill>
                <a:schemeClr val="tx2"/>
              </a:solidFill>
            </a:endParaRPr>
          </a:p>
        </p:txBody>
      </p:sp>
    </p:spTree>
    <p:extLst>
      <p:ext uri="{BB962C8B-B14F-4D97-AF65-F5344CB8AC3E}">
        <p14:creationId xmlns:p14="http://schemas.microsoft.com/office/powerpoint/2010/main" val="274007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41A3E98-D270-4B85-A891-0F755AD90CA0}"/>
              </a:ext>
            </a:extLst>
          </p:cNvPr>
          <p:cNvGrpSpPr/>
          <p:nvPr/>
        </p:nvGrpSpPr>
        <p:grpSpPr>
          <a:xfrm>
            <a:off x="1219200" y="1638300"/>
            <a:ext cx="5361860" cy="7588800"/>
            <a:chOff x="2979432" y="1272900"/>
            <a:chExt cx="5361860" cy="7588800"/>
          </a:xfrm>
        </p:grpSpPr>
        <p:grpSp>
          <p:nvGrpSpPr>
            <p:cNvPr id="19" name="Group 18">
              <a:extLst>
                <a:ext uri="{FF2B5EF4-FFF2-40B4-BE49-F238E27FC236}">
                  <a16:creationId xmlns:a16="http://schemas.microsoft.com/office/drawing/2014/main" id="{546BAAC5-2A29-4A2C-BAD1-22A2E2FFADEE}"/>
                </a:ext>
              </a:extLst>
            </p:cNvPr>
            <p:cNvGrpSpPr/>
            <p:nvPr/>
          </p:nvGrpSpPr>
          <p:grpSpPr>
            <a:xfrm>
              <a:off x="2979432" y="1272900"/>
              <a:ext cx="5361860" cy="7588800"/>
              <a:chOff x="2724542" y="1485900"/>
              <a:chExt cx="5361860" cy="7588800"/>
            </a:xfrm>
          </p:grpSpPr>
          <p:pic>
            <p:nvPicPr>
              <p:cNvPr id="21" name="Picture 20">
                <a:extLst>
                  <a:ext uri="{FF2B5EF4-FFF2-40B4-BE49-F238E27FC236}">
                    <a16:creationId xmlns:a16="http://schemas.microsoft.com/office/drawing/2014/main" id="{545E719B-8499-4B03-9E9C-10F481854DDD}"/>
                  </a:ext>
                </a:extLst>
              </p:cNvPr>
              <p:cNvPicPr>
                <a:picLocks noChangeAspect="1"/>
              </p:cNvPicPr>
              <p:nvPr/>
            </p:nvPicPr>
            <p:blipFill>
              <a:blip r:embed="rId3"/>
              <a:stretch>
                <a:fillRect/>
              </a:stretch>
            </p:blipFill>
            <p:spPr>
              <a:xfrm>
                <a:off x="2724542" y="1485900"/>
                <a:ext cx="5361860" cy="7588800"/>
              </a:xfrm>
              <a:prstGeom prst="rect">
                <a:avLst/>
              </a:prstGeom>
            </p:spPr>
          </p:pic>
          <p:sp>
            <p:nvSpPr>
              <p:cNvPr id="22" name="Rectangle 21">
                <a:extLst>
                  <a:ext uri="{FF2B5EF4-FFF2-40B4-BE49-F238E27FC236}">
                    <a16:creationId xmlns:a16="http://schemas.microsoft.com/office/drawing/2014/main" id="{FB063CB7-7E5B-4CE4-A4BF-EBCCFB9324AE}"/>
                  </a:ext>
                </a:extLst>
              </p:cNvPr>
              <p:cNvSpPr/>
              <p:nvPr/>
            </p:nvSpPr>
            <p:spPr>
              <a:xfrm>
                <a:off x="3253940" y="3753816"/>
                <a:ext cx="440280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3" name="TextBox 22">
                <a:extLst>
                  <a:ext uri="{FF2B5EF4-FFF2-40B4-BE49-F238E27FC236}">
                    <a16:creationId xmlns:a16="http://schemas.microsoft.com/office/drawing/2014/main" id="{776B432D-AF25-4B74-9085-B496B7E310DF}"/>
                  </a:ext>
                </a:extLst>
              </p:cNvPr>
              <p:cNvSpPr txBox="1"/>
              <p:nvPr/>
            </p:nvSpPr>
            <p:spPr>
              <a:xfrm>
                <a:off x="3256660" y="2324101"/>
                <a:ext cx="4402800" cy="1429715"/>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a:t>
                </a: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r>
                  <a:rPr lang="pt-PT" sz="800" dirty="0">
                    <a:solidFill>
                      <a:schemeClr val="tx2"/>
                    </a:solidFill>
                  </a:rPr>
                  <a:t>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grpSp>
        <p:pic>
          <p:nvPicPr>
            <p:cNvPr id="9" name="Picture 8">
              <a:extLst>
                <a:ext uri="{FF2B5EF4-FFF2-40B4-BE49-F238E27FC236}">
                  <a16:creationId xmlns:a16="http://schemas.microsoft.com/office/drawing/2014/main" id="{9F2509D1-C9BB-447A-A48A-9197ABB503D2}"/>
                </a:ext>
              </a:extLst>
            </p:cNvPr>
            <p:cNvPicPr>
              <a:picLocks noChangeAspect="1"/>
            </p:cNvPicPr>
            <p:nvPr/>
          </p:nvPicPr>
          <p:blipFill>
            <a:blip r:embed="rId4"/>
            <a:stretch>
              <a:fillRect/>
            </a:stretch>
          </p:blipFill>
          <p:spPr>
            <a:xfrm>
              <a:off x="3444702" y="3655258"/>
              <a:ext cx="4316342" cy="4858933"/>
            </a:xfrm>
            <a:prstGeom prst="rect">
              <a:avLst/>
            </a:prstGeom>
          </p:spPr>
        </p:pic>
      </p:grpSp>
      <p:grpSp>
        <p:nvGrpSpPr>
          <p:cNvPr id="40" name="Group 39">
            <a:extLst>
              <a:ext uri="{FF2B5EF4-FFF2-40B4-BE49-F238E27FC236}">
                <a16:creationId xmlns:a16="http://schemas.microsoft.com/office/drawing/2014/main" id="{F403B90D-2A32-47D3-B0B9-D4F861AF65BB}"/>
              </a:ext>
            </a:extLst>
          </p:cNvPr>
          <p:cNvGrpSpPr/>
          <p:nvPr/>
        </p:nvGrpSpPr>
        <p:grpSpPr>
          <a:xfrm>
            <a:off x="14517000" y="2518500"/>
            <a:ext cx="2628000" cy="5292000"/>
            <a:chOff x="12130865" y="2497500"/>
            <a:chExt cx="2628000" cy="5292000"/>
          </a:xfrm>
        </p:grpSpPr>
        <p:grpSp>
          <p:nvGrpSpPr>
            <p:cNvPr id="13" name="Group 12">
              <a:extLst>
                <a:ext uri="{FF2B5EF4-FFF2-40B4-BE49-F238E27FC236}">
                  <a16:creationId xmlns:a16="http://schemas.microsoft.com/office/drawing/2014/main" id="{C09F9DE7-2ADA-4F1D-BF16-F984C12C69F6}"/>
                </a:ext>
              </a:extLst>
            </p:cNvPr>
            <p:cNvGrpSpPr/>
            <p:nvPr/>
          </p:nvGrpSpPr>
          <p:grpSpPr>
            <a:xfrm>
              <a:off x="12130865" y="2497500"/>
              <a:ext cx="2628000" cy="5292000"/>
              <a:chOff x="5430644" y="1092820"/>
              <a:chExt cx="2656220" cy="5397190"/>
            </a:xfrm>
          </p:grpSpPr>
          <p:sp>
            <p:nvSpPr>
              <p:cNvPr id="15" name="Rectangle: Rounded Corners 14">
                <a:extLst>
                  <a:ext uri="{FF2B5EF4-FFF2-40B4-BE49-F238E27FC236}">
                    <a16:creationId xmlns:a16="http://schemas.microsoft.com/office/drawing/2014/main" id="{131B6BB6-3523-428B-B1A8-3BCF9E01AFAB}"/>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6" name="Rectangle 15">
                <a:extLst>
                  <a:ext uri="{FF2B5EF4-FFF2-40B4-BE49-F238E27FC236}">
                    <a16:creationId xmlns:a16="http://schemas.microsoft.com/office/drawing/2014/main" id="{DAC35844-1926-4DA6-82A2-AFDA8E7B6CB8}"/>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7" name="Oval 16">
                <a:extLst>
                  <a:ext uri="{FF2B5EF4-FFF2-40B4-BE49-F238E27FC236}">
                    <a16:creationId xmlns:a16="http://schemas.microsoft.com/office/drawing/2014/main" id="{733C85DC-7198-4A90-B4A0-389FC42756A4}"/>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39" name="Picture 38">
              <a:extLst>
                <a:ext uri="{FF2B5EF4-FFF2-40B4-BE49-F238E27FC236}">
                  <a16:creationId xmlns:a16="http://schemas.microsoft.com/office/drawing/2014/main" id="{9E65B7F9-AAD0-4C59-8754-4D836B3AD258}"/>
                </a:ext>
              </a:extLst>
            </p:cNvPr>
            <p:cNvPicPr>
              <a:picLocks noChangeAspect="1"/>
            </p:cNvPicPr>
            <p:nvPr/>
          </p:nvPicPr>
          <p:blipFill>
            <a:blip r:embed="rId5"/>
            <a:stretch>
              <a:fillRect/>
            </a:stretch>
          </p:blipFill>
          <p:spPr>
            <a:xfrm>
              <a:off x="12327509" y="3113356"/>
              <a:ext cx="1572904" cy="4060288"/>
            </a:xfrm>
            <a:prstGeom prst="rect">
              <a:avLst/>
            </a:prstGeom>
          </p:spPr>
        </p:pic>
      </p:grpSp>
      <p:sp>
        <p:nvSpPr>
          <p:cNvPr id="42" name="Title 41">
            <a:extLst>
              <a:ext uri="{FF2B5EF4-FFF2-40B4-BE49-F238E27FC236}">
                <a16:creationId xmlns:a16="http://schemas.microsoft.com/office/drawing/2014/main" id="{6FAF0630-20A8-4D3B-9D1F-F571CF70C9DE}"/>
              </a:ext>
            </a:extLst>
          </p:cNvPr>
          <p:cNvSpPr>
            <a:spLocks noGrp="1"/>
          </p:cNvSpPr>
          <p:nvPr>
            <p:ph type="title"/>
          </p:nvPr>
        </p:nvSpPr>
        <p:spPr/>
        <p:txBody>
          <a:bodyPr/>
          <a:lstStyle/>
          <a:p>
            <a:r>
              <a:rPr lang="en-US" dirty="0"/>
              <a:t>markers:</a:t>
            </a:r>
            <a:r>
              <a:rPr lang="en-US" dirty="0">
                <a:solidFill>
                  <a:schemeClr val="accent1"/>
                </a:solidFill>
              </a:rPr>
              <a:t> bars </a:t>
            </a:r>
            <a:r>
              <a:rPr lang="en-US" dirty="0"/>
              <a:t>vs.</a:t>
            </a:r>
            <a:r>
              <a:rPr lang="en-US" dirty="0">
                <a:solidFill>
                  <a:schemeClr val="accent1"/>
                </a:solidFill>
              </a:rPr>
              <a:t> points</a:t>
            </a:r>
            <a:endParaRPr lang="en-US" dirty="0"/>
          </a:p>
        </p:txBody>
      </p:sp>
      <p:grpSp>
        <p:nvGrpSpPr>
          <p:cNvPr id="44" name="Group 43">
            <a:extLst>
              <a:ext uri="{FF2B5EF4-FFF2-40B4-BE49-F238E27FC236}">
                <a16:creationId xmlns:a16="http://schemas.microsoft.com/office/drawing/2014/main" id="{40EDD440-94FA-4972-B2C2-E808CB661920}"/>
              </a:ext>
            </a:extLst>
          </p:cNvPr>
          <p:cNvGrpSpPr/>
          <p:nvPr/>
        </p:nvGrpSpPr>
        <p:grpSpPr>
          <a:xfrm>
            <a:off x="7830000" y="1638300"/>
            <a:ext cx="5361860" cy="7588800"/>
            <a:chOff x="7830000" y="1250684"/>
            <a:chExt cx="5361860" cy="7588800"/>
          </a:xfrm>
        </p:grpSpPr>
        <p:pic>
          <p:nvPicPr>
            <p:cNvPr id="41" name="Picture 40">
              <a:extLst>
                <a:ext uri="{FF2B5EF4-FFF2-40B4-BE49-F238E27FC236}">
                  <a16:creationId xmlns:a16="http://schemas.microsoft.com/office/drawing/2014/main" id="{7D0B242A-EC34-45A8-8011-CCEA96ADEDAF}"/>
                </a:ext>
              </a:extLst>
            </p:cNvPr>
            <p:cNvPicPr>
              <a:picLocks noChangeAspect="1"/>
            </p:cNvPicPr>
            <p:nvPr/>
          </p:nvPicPr>
          <p:blipFill>
            <a:blip r:embed="rId6"/>
            <a:stretch>
              <a:fillRect/>
            </a:stretch>
          </p:blipFill>
          <p:spPr>
            <a:xfrm>
              <a:off x="7830000" y="1250684"/>
              <a:ext cx="5361860" cy="7581238"/>
            </a:xfrm>
            <a:prstGeom prst="rect">
              <a:avLst/>
            </a:prstGeom>
          </p:spPr>
        </p:pic>
        <p:sp>
          <p:nvSpPr>
            <p:cNvPr id="43" name="Rectangle 42">
              <a:extLst>
                <a:ext uri="{FF2B5EF4-FFF2-40B4-BE49-F238E27FC236}">
                  <a16:creationId xmlns:a16="http://schemas.microsoft.com/office/drawing/2014/main" id="{E6FF2112-54FB-40B5-926F-C3FCD1B4DDF5}"/>
                </a:ext>
              </a:extLst>
            </p:cNvPr>
            <p:cNvSpPr/>
            <p:nvPr/>
          </p:nvSpPr>
          <p:spPr>
            <a:xfrm>
              <a:off x="7830000" y="1250684"/>
              <a:ext cx="4438200" cy="7588800"/>
            </a:xfrm>
            <a:prstGeom prst="rect">
              <a:avLst/>
            </a:prstGeom>
            <a:solidFill>
              <a:schemeClr val="bg2">
                <a:alpha val="84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bg2"/>
                </a:solidFill>
              </a:endParaRPr>
            </a:p>
          </p:txBody>
        </p:sp>
      </p:grpSp>
      <p:grpSp>
        <p:nvGrpSpPr>
          <p:cNvPr id="3" name="Group 2">
            <a:extLst>
              <a:ext uri="{FF2B5EF4-FFF2-40B4-BE49-F238E27FC236}">
                <a16:creationId xmlns:a16="http://schemas.microsoft.com/office/drawing/2014/main" id="{30317E33-AB51-4EF4-9620-258A2D303766}"/>
              </a:ext>
            </a:extLst>
          </p:cNvPr>
          <p:cNvGrpSpPr/>
          <p:nvPr/>
        </p:nvGrpSpPr>
        <p:grpSpPr>
          <a:xfrm>
            <a:off x="1219200" y="1644916"/>
            <a:ext cx="5361860" cy="7588800"/>
            <a:chOff x="1143000" y="1250684"/>
            <a:chExt cx="5361860" cy="7588800"/>
          </a:xfrm>
        </p:grpSpPr>
        <p:grpSp>
          <p:nvGrpSpPr>
            <p:cNvPr id="26" name="Group 25">
              <a:extLst>
                <a:ext uri="{FF2B5EF4-FFF2-40B4-BE49-F238E27FC236}">
                  <a16:creationId xmlns:a16="http://schemas.microsoft.com/office/drawing/2014/main" id="{910BA35A-3C7C-4CA0-A196-68D97E5AA8E4}"/>
                </a:ext>
              </a:extLst>
            </p:cNvPr>
            <p:cNvGrpSpPr/>
            <p:nvPr/>
          </p:nvGrpSpPr>
          <p:grpSpPr>
            <a:xfrm>
              <a:off x="1143000" y="1250684"/>
              <a:ext cx="5361860" cy="7588800"/>
              <a:chOff x="2724542" y="1485900"/>
              <a:chExt cx="5361860" cy="7588800"/>
            </a:xfrm>
          </p:grpSpPr>
          <p:pic>
            <p:nvPicPr>
              <p:cNvPr id="27" name="Picture 26">
                <a:extLst>
                  <a:ext uri="{FF2B5EF4-FFF2-40B4-BE49-F238E27FC236}">
                    <a16:creationId xmlns:a16="http://schemas.microsoft.com/office/drawing/2014/main" id="{17EAB476-2902-46AE-972C-C06305C5F5E3}"/>
                  </a:ext>
                </a:extLst>
              </p:cNvPr>
              <p:cNvPicPr>
                <a:picLocks noChangeAspect="1"/>
              </p:cNvPicPr>
              <p:nvPr/>
            </p:nvPicPr>
            <p:blipFill>
              <a:blip r:embed="rId3"/>
              <a:stretch>
                <a:fillRect/>
              </a:stretch>
            </p:blipFill>
            <p:spPr>
              <a:xfrm>
                <a:off x="2724542" y="1485900"/>
                <a:ext cx="5361860" cy="7588800"/>
              </a:xfrm>
              <a:prstGeom prst="rect">
                <a:avLst/>
              </a:prstGeom>
            </p:spPr>
          </p:pic>
          <p:sp>
            <p:nvSpPr>
              <p:cNvPr id="28" name="Rectangle 27">
                <a:extLst>
                  <a:ext uri="{FF2B5EF4-FFF2-40B4-BE49-F238E27FC236}">
                    <a16:creationId xmlns:a16="http://schemas.microsoft.com/office/drawing/2014/main" id="{F1EA5BED-EDB4-4821-8BB7-7B8643E3A199}"/>
                  </a:ext>
                </a:extLst>
              </p:cNvPr>
              <p:cNvSpPr/>
              <p:nvPr/>
            </p:nvSpPr>
            <p:spPr>
              <a:xfrm>
                <a:off x="3253940" y="3753816"/>
                <a:ext cx="440280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9" name="TextBox 28">
                <a:extLst>
                  <a:ext uri="{FF2B5EF4-FFF2-40B4-BE49-F238E27FC236}">
                    <a16:creationId xmlns:a16="http://schemas.microsoft.com/office/drawing/2014/main" id="{9CFB948F-8D5B-4D27-A270-FB54516390EC}"/>
                  </a:ext>
                </a:extLst>
              </p:cNvPr>
              <p:cNvSpPr txBox="1"/>
              <p:nvPr/>
            </p:nvSpPr>
            <p:spPr>
              <a:xfrm>
                <a:off x="3256660" y="2324101"/>
                <a:ext cx="4402800" cy="3108599"/>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a:t>
                </a:r>
              </a:p>
              <a:p>
                <a:endParaRPr lang="pt-PT" sz="800" dirty="0">
                  <a:solidFill>
                    <a:schemeClr val="tx2"/>
                  </a:solidFill>
                </a:endParaRPr>
              </a:p>
              <a:p>
                <a:r>
                  <a:rPr lang="pt-PT" sz="800" dirty="0">
                    <a:solidFill>
                      <a:schemeClr val="tx2"/>
                    </a:solidFill>
                  </a:rPr>
                  <a:t>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grpSp>
        <p:pic>
          <p:nvPicPr>
            <p:cNvPr id="2" name="Picture 1">
              <a:extLst>
                <a:ext uri="{FF2B5EF4-FFF2-40B4-BE49-F238E27FC236}">
                  <a16:creationId xmlns:a16="http://schemas.microsoft.com/office/drawing/2014/main" id="{130F2C81-7EAB-4B08-8D5C-316F554407B2}"/>
                </a:ext>
              </a:extLst>
            </p:cNvPr>
            <p:cNvPicPr>
              <a:picLocks noChangeAspect="1"/>
            </p:cNvPicPr>
            <p:nvPr/>
          </p:nvPicPr>
          <p:blipFill>
            <a:blip r:embed="rId7"/>
            <a:stretch>
              <a:fillRect/>
            </a:stretch>
          </p:blipFill>
          <p:spPr>
            <a:xfrm>
              <a:off x="4426483" y="1839181"/>
              <a:ext cx="1579001" cy="6608637"/>
            </a:xfrm>
            <a:prstGeom prst="rect">
              <a:avLst/>
            </a:prstGeom>
          </p:spPr>
        </p:pic>
      </p:grpSp>
      <p:sp>
        <p:nvSpPr>
          <p:cNvPr id="24" name="TextBox 23">
            <a:extLst>
              <a:ext uri="{FF2B5EF4-FFF2-40B4-BE49-F238E27FC236}">
                <a16:creationId xmlns:a16="http://schemas.microsoft.com/office/drawing/2014/main" id="{3DFD139F-4F60-4C70-A034-A833C063EE20}"/>
              </a:ext>
            </a:extLst>
          </p:cNvPr>
          <p:cNvSpPr txBox="1"/>
          <p:nvPr/>
        </p:nvSpPr>
        <p:spPr>
          <a:xfrm>
            <a:off x="7830000" y="1337139"/>
            <a:ext cx="3009157" cy="307777"/>
          </a:xfrm>
          <a:prstGeom prst="rect">
            <a:avLst/>
          </a:prstGeom>
          <a:noFill/>
        </p:spPr>
        <p:txBody>
          <a:bodyPr wrap="none" rtlCol="0">
            <a:spAutoFit/>
          </a:bodyPr>
          <a:lstStyle/>
          <a:p>
            <a:r>
              <a:rPr lang="pt-PT" sz="1400" dirty="0">
                <a:solidFill>
                  <a:schemeClr val="tx2"/>
                </a:solidFill>
              </a:rPr>
              <a:t>Key figures on Europe, 2018 Edition</a:t>
            </a:r>
            <a:endParaRPr lang="en-US" sz="1400" dirty="0">
              <a:solidFill>
                <a:schemeClr val="tx2"/>
              </a:solidFill>
            </a:endParaRPr>
          </a:p>
        </p:txBody>
      </p:sp>
    </p:spTree>
    <p:extLst>
      <p:ext uri="{BB962C8B-B14F-4D97-AF65-F5344CB8AC3E}">
        <p14:creationId xmlns:p14="http://schemas.microsoft.com/office/powerpoint/2010/main" val="348442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markers:</a:t>
            </a:r>
            <a:r>
              <a:rPr lang="en-US" dirty="0">
                <a:solidFill>
                  <a:schemeClr val="accent1"/>
                </a:solidFill>
              </a:rPr>
              <a:t> bars </a:t>
            </a:r>
            <a:r>
              <a:rPr lang="en-US" dirty="0"/>
              <a:t>vs.</a:t>
            </a:r>
            <a:r>
              <a:rPr lang="en-US" dirty="0">
                <a:solidFill>
                  <a:schemeClr val="accent1"/>
                </a:solidFill>
              </a:rPr>
              <a:t> points</a:t>
            </a:r>
            <a:endParaRPr lang="pt-PT" dirty="0"/>
          </a:p>
        </p:txBody>
      </p:sp>
      <p:grpSp>
        <p:nvGrpSpPr>
          <p:cNvPr id="35" name="Group 34">
            <a:extLst>
              <a:ext uri="{FF2B5EF4-FFF2-40B4-BE49-F238E27FC236}">
                <a16:creationId xmlns:a16="http://schemas.microsoft.com/office/drawing/2014/main" id="{28D05F5D-E25E-4EE7-9789-1A12236E3DEC}"/>
              </a:ext>
            </a:extLst>
          </p:cNvPr>
          <p:cNvGrpSpPr/>
          <p:nvPr/>
        </p:nvGrpSpPr>
        <p:grpSpPr>
          <a:xfrm>
            <a:off x="1219200" y="1638300"/>
            <a:ext cx="5361860" cy="7588800"/>
            <a:chOff x="6901220" y="1037492"/>
            <a:chExt cx="5361860" cy="7588800"/>
          </a:xfrm>
        </p:grpSpPr>
        <p:pic>
          <p:nvPicPr>
            <p:cNvPr id="28" name="Picture 27">
              <a:extLst>
                <a:ext uri="{FF2B5EF4-FFF2-40B4-BE49-F238E27FC236}">
                  <a16:creationId xmlns:a16="http://schemas.microsoft.com/office/drawing/2014/main" id="{2F354F94-0A1D-42FD-B491-C682FEC869FB}"/>
                </a:ext>
              </a:extLst>
            </p:cNvPr>
            <p:cNvPicPr>
              <a:picLocks noChangeAspect="1"/>
            </p:cNvPicPr>
            <p:nvPr/>
          </p:nvPicPr>
          <p:blipFill>
            <a:blip r:embed="rId3"/>
            <a:stretch>
              <a:fillRect/>
            </a:stretch>
          </p:blipFill>
          <p:spPr>
            <a:xfrm>
              <a:off x="6901220" y="1037492"/>
              <a:ext cx="5361860" cy="7588800"/>
            </a:xfrm>
            <a:prstGeom prst="rect">
              <a:avLst/>
            </a:prstGeom>
          </p:spPr>
        </p:pic>
        <p:sp>
          <p:nvSpPr>
            <p:cNvPr id="30" name="Rectangle 29">
              <a:extLst>
                <a:ext uri="{FF2B5EF4-FFF2-40B4-BE49-F238E27FC236}">
                  <a16:creationId xmlns:a16="http://schemas.microsoft.com/office/drawing/2014/main" id="{D8E75DFD-BEAA-4FE1-9CBF-F750C642ABB1}"/>
                </a:ext>
              </a:extLst>
            </p:cNvPr>
            <p:cNvSpPr/>
            <p:nvPr/>
          </p:nvSpPr>
          <p:spPr>
            <a:xfrm>
              <a:off x="7300878" y="3304041"/>
              <a:ext cx="472927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9" name="TextBox 28">
              <a:extLst>
                <a:ext uri="{FF2B5EF4-FFF2-40B4-BE49-F238E27FC236}">
                  <a16:creationId xmlns:a16="http://schemas.microsoft.com/office/drawing/2014/main" id="{1A57444A-BE34-4161-AD72-3E77E3CCCD95}"/>
                </a:ext>
              </a:extLst>
            </p:cNvPr>
            <p:cNvSpPr txBox="1"/>
            <p:nvPr/>
          </p:nvSpPr>
          <p:spPr>
            <a:xfrm>
              <a:off x="7453278" y="1875692"/>
              <a:ext cx="4402800" cy="2956199"/>
            </a:xfrm>
            <a:prstGeom prst="rect">
              <a:avLst/>
            </a:prstGeom>
            <a:solidFill>
              <a:schemeClr val="bg2"/>
            </a:solidFill>
          </p:spPr>
          <p:txBody>
            <a:bodyPr wrap="square" lIns="0" tIns="0" numCol="2" spcCol="180000" rtlCol="0">
              <a:noAutofit/>
            </a:bodyPr>
            <a:lstStyle/>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a:t>
              </a:r>
            </a:p>
            <a:p>
              <a:endParaRPr lang="pt-PT" sz="800" dirty="0">
                <a:solidFill>
                  <a:schemeClr val="tx2"/>
                </a:solidFill>
              </a:endParaRPr>
            </a:p>
            <a:p>
              <a:r>
                <a:rPr lang="pt-PT" sz="800" dirty="0">
                  <a:solidFill>
                    <a:schemeClr val="tx2"/>
                  </a:solidFill>
                </a:rPr>
                <a:t>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grpSp>
      <p:pic>
        <p:nvPicPr>
          <p:cNvPr id="23" name="Picture 22">
            <a:extLst>
              <a:ext uri="{FF2B5EF4-FFF2-40B4-BE49-F238E27FC236}">
                <a16:creationId xmlns:a16="http://schemas.microsoft.com/office/drawing/2014/main" id="{D6D2264F-4246-4751-A18A-E92BBE319C56}"/>
              </a:ext>
            </a:extLst>
          </p:cNvPr>
          <p:cNvPicPr>
            <a:picLocks noChangeAspect="1"/>
          </p:cNvPicPr>
          <p:nvPr/>
        </p:nvPicPr>
        <p:blipFill>
          <a:blip r:embed="rId4"/>
          <a:stretch>
            <a:fillRect/>
          </a:stretch>
        </p:blipFill>
        <p:spPr>
          <a:xfrm>
            <a:off x="1444309" y="3993895"/>
            <a:ext cx="5108891" cy="5870957"/>
          </a:xfrm>
          <a:prstGeom prst="rect">
            <a:avLst/>
          </a:prstGeom>
        </p:spPr>
      </p:pic>
      <p:pic>
        <p:nvPicPr>
          <p:cNvPr id="10" name="Picture 9">
            <a:extLst>
              <a:ext uri="{FF2B5EF4-FFF2-40B4-BE49-F238E27FC236}">
                <a16:creationId xmlns:a16="http://schemas.microsoft.com/office/drawing/2014/main" id="{A17A0022-6350-41AB-8C1E-2A7B18562451}"/>
              </a:ext>
            </a:extLst>
          </p:cNvPr>
          <p:cNvPicPr>
            <a:picLocks noChangeAspect="1"/>
          </p:cNvPicPr>
          <p:nvPr/>
        </p:nvPicPr>
        <p:blipFill>
          <a:blip r:embed="rId5"/>
          <a:stretch>
            <a:fillRect/>
          </a:stretch>
        </p:blipFill>
        <p:spPr>
          <a:xfrm>
            <a:off x="1403388" y="4026569"/>
            <a:ext cx="5102794" cy="5877053"/>
          </a:xfrm>
          <a:prstGeom prst="rect">
            <a:avLst/>
          </a:prstGeom>
        </p:spPr>
      </p:pic>
    </p:spTree>
    <p:extLst>
      <p:ext uri="{BB962C8B-B14F-4D97-AF65-F5344CB8AC3E}">
        <p14:creationId xmlns:p14="http://schemas.microsoft.com/office/powerpoint/2010/main" val="333300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markers:</a:t>
            </a:r>
            <a:r>
              <a:rPr lang="en-US" dirty="0">
                <a:solidFill>
                  <a:schemeClr val="accent1"/>
                </a:solidFill>
              </a:rPr>
              <a:t> bars </a:t>
            </a:r>
            <a:r>
              <a:rPr lang="en-US" dirty="0"/>
              <a:t>vs.</a:t>
            </a:r>
            <a:r>
              <a:rPr lang="en-US" dirty="0">
                <a:solidFill>
                  <a:schemeClr val="accent1"/>
                </a:solidFill>
              </a:rPr>
              <a:t> points</a:t>
            </a:r>
            <a:endParaRPr lang="pt-PT" dirty="0"/>
          </a:p>
        </p:txBody>
      </p:sp>
      <p:grpSp>
        <p:nvGrpSpPr>
          <p:cNvPr id="35" name="Group 34">
            <a:extLst>
              <a:ext uri="{FF2B5EF4-FFF2-40B4-BE49-F238E27FC236}">
                <a16:creationId xmlns:a16="http://schemas.microsoft.com/office/drawing/2014/main" id="{28D05F5D-E25E-4EE7-9789-1A12236E3DEC}"/>
              </a:ext>
            </a:extLst>
          </p:cNvPr>
          <p:cNvGrpSpPr/>
          <p:nvPr/>
        </p:nvGrpSpPr>
        <p:grpSpPr>
          <a:xfrm>
            <a:off x="1219200" y="1638300"/>
            <a:ext cx="5361860" cy="7588800"/>
            <a:chOff x="6901220" y="1037492"/>
            <a:chExt cx="5361860" cy="7588800"/>
          </a:xfrm>
        </p:grpSpPr>
        <p:pic>
          <p:nvPicPr>
            <p:cNvPr id="28" name="Picture 27">
              <a:extLst>
                <a:ext uri="{FF2B5EF4-FFF2-40B4-BE49-F238E27FC236}">
                  <a16:creationId xmlns:a16="http://schemas.microsoft.com/office/drawing/2014/main" id="{2F354F94-0A1D-42FD-B491-C682FEC869FB}"/>
                </a:ext>
              </a:extLst>
            </p:cNvPr>
            <p:cNvPicPr>
              <a:picLocks noChangeAspect="1"/>
            </p:cNvPicPr>
            <p:nvPr/>
          </p:nvPicPr>
          <p:blipFill>
            <a:blip r:embed="rId3"/>
            <a:stretch>
              <a:fillRect/>
            </a:stretch>
          </p:blipFill>
          <p:spPr>
            <a:xfrm>
              <a:off x="6901220" y="1037492"/>
              <a:ext cx="5361860" cy="7588800"/>
            </a:xfrm>
            <a:prstGeom prst="rect">
              <a:avLst/>
            </a:prstGeom>
          </p:spPr>
        </p:pic>
        <p:sp>
          <p:nvSpPr>
            <p:cNvPr id="30" name="Rectangle 29">
              <a:extLst>
                <a:ext uri="{FF2B5EF4-FFF2-40B4-BE49-F238E27FC236}">
                  <a16:creationId xmlns:a16="http://schemas.microsoft.com/office/drawing/2014/main" id="{D8E75DFD-BEAA-4FE1-9CBF-F750C642ABB1}"/>
                </a:ext>
              </a:extLst>
            </p:cNvPr>
            <p:cNvSpPr/>
            <p:nvPr/>
          </p:nvSpPr>
          <p:spPr>
            <a:xfrm>
              <a:off x="7300878" y="3304041"/>
              <a:ext cx="472927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9" name="TextBox 28">
              <a:extLst>
                <a:ext uri="{FF2B5EF4-FFF2-40B4-BE49-F238E27FC236}">
                  <a16:creationId xmlns:a16="http://schemas.microsoft.com/office/drawing/2014/main" id="{1A57444A-BE34-4161-AD72-3E77E3CCCD95}"/>
                </a:ext>
              </a:extLst>
            </p:cNvPr>
            <p:cNvSpPr txBox="1"/>
            <p:nvPr/>
          </p:nvSpPr>
          <p:spPr>
            <a:xfrm>
              <a:off x="7453278" y="1875692"/>
              <a:ext cx="4402800" cy="2956199"/>
            </a:xfrm>
            <a:prstGeom prst="rect">
              <a:avLst/>
            </a:prstGeom>
            <a:solidFill>
              <a:schemeClr val="bg2"/>
            </a:solidFill>
          </p:spPr>
          <p:txBody>
            <a:bodyPr wrap="square" lIns="0" tIns="0" numCol="2" spcCol="180000" rtlCol="0">
              <a:noAutofit/>
            </a:bodyPr>
            <a:lstStyle/>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endParaRPr lang="pt-PT" sz="800" dirty="0">
                <a:solidFill>
                  <a:schemeClr val="tx2"/>
                </a:solidFill>
              </a:endParaRPr>
            </a:p>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a:t>
              </a:r>
            </a:p>
            <a:p>
              <a:endParaRPr lang="pt-PT" sz="800" dirty="0">
                <a:solidFill>
                  <a:schemeClr val="tx2"/>
                </a:solidFill>
              </a:endParaRPr>
            </a:p>
            <a:p>
              <a:r>
                <a:rPr lang="pt-PT" sz="800" dirty="0">
                  <a:solidFill>
                    <a:schemeClr val="tx2"/>
                  </a:solidFill>
                </a:rPr>
                <a:t>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grpSp>
      <p:pic>
        <p:nvPicPr>
          <p:cNvPr id="10" name="Picture 9">
            <a:extLst>
              <a:ext uri="{FF2B5EF4-FFF2-40B4-BE49-F238E27FC236}">
                <a16:creationId xmlns:a16="http://schemas.microsoft.com/office/drawing/2014/main" id="{A17A0022-6350-41AB-8C1E-2A7B18562451}"/>
              </a:ext>
            </a:extLst>
          </p:cNvPr>
          <p:cNvPicPr>
            <a:picLocks noChangeAspect="1"/>
          </p:cNvPicPr>
          <p:nvPr/>
        </p:nvPicPr>
        <p:blipFill>
          <a:blip r:embed="rId4"/>
          <a:stretch>
            <a:fillRect/>
          </a:stretch>
        </p:blipFill>
        <p:spPr>
          <a:xfrm>
            <a:off x="1409700" y="4028947"/>
            <a:ext cx="5102794" cy="5877053"/>
          </a:xfrm>
          <a:prstGeom prst="rect">
            <a:avLst/>
          </a:prstGeom>
        </p:spPr>
      </p:pic>
      <p:grpSp>
        <p:nvGrpSpPr>
          <p:cNvPr id="34" name="Group 33">
            <a:extLst>
              <a:ext uri="{FF2B5EF4-FFF2-40B4-BE49-F238E27FC236}">
                <a16:creationId xmlns:a16="http://schemas.microsoft.com/office/drawing/2014/main" id="{6DD1640A-6B42-430F-89C5-EC627F525DB2}"/>
              </a:ext>
            </a:extLst>
          </p:cNvPr>
          <p:cNvGrpSpPr/>
          <p:nvPr/>
        </p:nvGrpSpPr>
        <p:grpSpPr>
          <a:xfrm>
            <a:off x="9296400" y="2400300"/>
            <a:ext cx="2704200" cy="5483705"/>
            <a:chOff x="13755000" y="2129069"/>
            <a:chExt cx="2704200" cy="5483705"/>
          </a:xfrm>
        </p:grpSpPr>
        <p:grpSp>
          <p:nvGrpSpPr>
            <p:cNvPr id="8" name="Group 7">
              <a:extLst>
                <a:ext uri="{FF2B5EF4-FFF2-40B4-BE49-F238E27FC236}">
                  <a16:creationId xmlns:a16="http://schemas.microsoft.com/office/drawing/2014/main" id="{2095C00B-1E6C-464F-B8ED-7C4978869AA2}"/>
                </a:ext>
              </a:extLst>
            </p:cNvPr>
            <p:cNvGrpSpPr/>
            <p:nvPr/>
          </p:nvGrpSpPr>
          <p:grpSpPr>
            <a:xfrm>
              <a:off x="13755000" y="2129069"/>
              <a:ext cx="2628000" cy="5292000"/>
              <a:chOff x="5430644" y="1092820"/>
              <a:chExt cx="2656220" cy="5397190"/>
            </a:xfrm>
          </p:grpSpPr>
          <p:sp>
            <p:nvSpPr>
              <p:cNvPr id="11" name="Rectangle: Rounded Corners 10">
                <a:extLst>
                  <a:ext uri="{FF2B5EF4-FFF2-40B4-BE49-F238E27FC236}">
                    <a16:creationId xmlns:a16="http://schemas.microsoft.com/office/drawing/2014/main" id="{E8955F33-FCDB-4E69-865B-A40FEE8CFE6A}"/>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2" name="Rectangle 11">
                <a:extLst>
                  <a:ext uri="{FF2B5EF4-FFF2-40B4-BE49-F238E27FC236}">
                    <a16:creationId xmlns:a16="http://schemas.microsoft.com/office/drawing/2014/main" id="{4AA7C5B4-5C8E-4CA1-9DB4-FF2827ED43EE}"/>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3" name="Oval 12">
                <a:extLst>
                  <a:ext uri="{FF2B5EF4-FFF2-40B4-BE49-F238E27FC236}">
                    <a16:creationId xmlns:a16="http://schemas.microsoft.com/office/drawing/2014/main" id="{E83686B0-1A5B-432A-BB4D-D57E992B0A26}"/>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33" name="Picture 32">
              <a:extLst>
                <a:ext uri="{FF2B5EF4-FFF2-40B4-BE49-F238E27FC236}">
                  <a16:creationId xmlns:a16="http://schemas.microsoft.com/office/drawing/2014/main" id="{17FB2BC6-4D42-4CD6-8D96-7F8A8C8532CF}"/>
                </a:ext>
              </a:extLst>
            </p:cNvPr>
            <p:cNvPicPr>
              <a:picLocks noChangeAspect="1"/>
            </p:cNvPicPr>
            <p:nvPr/>
          </p:nvPicPr>
          <p:blipFill>
            <a:blip r:embed="rId5"/>
            <a:stretch>
              <a:fillRect/>
            </a:stretch>
          </p:blipFill>
          <p:spPr>
            <a:xfrm>
              <a:off x="13782824" y="2705069"/>
              <a:ext cx="2676376" cy="4907705"/>
            </a:xfrm>
            <a:prstGeom prst="rect">
              <a:avLst/>
            </a:prstGeom>
          </p:spPr>
        </p:pic>
      </p:grpSp>
      <p:grpSp>
        <p:nvGrpSpPr>
          <p:cNvPr id="41" name="Group 40">
            <a:extLst>
              <a:ext uri="{FF2B5EF4-FFF2-40B4-BE49-F238E27FC236}">
                <a16:creationId xmlns:a16="http://schemas.microsoft.com/office/drawing/2014/main" id="{66A11E9F-F342-4812-BB0A-C2C6CD474A11}"/>
              </a:ext>
            </a:extLst>
          </p:cNvPr>
          <p:cNvGrpSpPr/>
          <p:nvPr/>
        </p:nvGrpSpPr>
        <p:grpSpPr>
          <a:xfrm>
            <a:off x="14173200" y="2518500"/>
            <a:ext cx="2628000" cy="5292000"/>
            <a:chOff x="14173200" y="2187300"/>
            <a:chExt cx="2628000" cy="5292000"/>
          </a:xfrm>
        </p:grpSpPr>
        <p:grpSp>
          <p:nvGrpSpPr>
            <p:cNvPr id="36" name="Group 35">
              <a:extLst>
                <a:ext uri="{FF2B5EF4-FFF2-40B4-BE49-F238E27FC236}">
                  <a16:creationId xmlns:a16="http://schemas.microsoft.com/office/drawing/2014/main" id="{A7BE7247-D6E6-43E9-AF38-2B8CC1AFD2F0}"/>
                </a:ext>
              </a:extLst>
            </p:cNvPr>
            <p:cNvGrpSpPr/>
            <p:nvPr/>
          </p:nvGrpSpPr>
          <p:grpSpPr>
            <a:xfrm>
              <a:off x="14173200" y="2187300"/>
              <a:ext cx="2628000" cy="5292000"/>
              <a:chOff x="5430644" y="1092820"/>
              <a:chExt cx="2656220" cy="5397190"/>
            </a:xfrm>
          </p:grpSpPr>
          <p:sp>
            <p:nvSpPr>
              <p:cNvPr id="37" name="Rectangle: Rounded Corners 36">
                <a:extLst>
                  <a:ext uri="{FF2B5EF4-FFF2-40B4-BE49-F238E27FC236}">
                    <a16:creationId xmlns:a16="http://schemas.microsoft.com/office/drawing/2014/main" id="{5A5A7805-BD3A-4207-879E-892783DF4A25}"/>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38" name="Rectangle 37">
                <a:extLst>
                  <a:ext uri="{FF2B5EF4-FFF2-40B4-BE49-F238E27FC236}">
                    <a16:creationId xmlns:a16="http://schemas.microsoft.com/office/drawing/2014/main" id="{26F79B2B-296F-47D9-8B57-13ADB79940C0}"/>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39" name="Oval 38">
                <a:extLst>
                  <a:ext uri="{FF2B5EF4-FFF2-40B4-BE49-F238E27FC236}">
                    <a16:creationId xmlns:a16="http://schemas.microsoft.com/office/drawing/2014/main" id="{43B2F7A7-AF29-4B13-9858-F0ED894836CE}"/>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40" name="Picture 39">
              <a:extLst>
                <a:ext uri="{FF2B5EF4-FFF2-40B4-BE49-F238E27FC236}">
                  <a16:creationId xmlns:a16="http://schemas.microsoft.com/office/drawing/2014/main" id="{B5A75CE3-27E2-4438-A96C-BC7C714940D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4333203" y="2885191"/>
              <a:ext cx="2307994" cy="3989534"/>
            </a:xfrm>
            <a:prstGeom prst="rect">
              <a:avLst/>
            </a:prstGeom>
          </p:spPr>
        </p:pic>
      </p:grpSp>
    </p:spTree>
    <p:extLst>
      <p:ext uri="{BB962C8B-B14F-4D97-AF65-F5344CB8AC3E}">
        <p14:creationId xmlns:p14="http://schemas.microsoft.com/office/powerpoint/2010/main" val="65146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the impossible </a:t>
            </a:r>
            <a:r>
              <a:rPr lang="en-US" dirty="0">
                <a:solidFill>
                  <a:schemeClr val="accent1"/>
                </a:solidFill>
              </a:rPr>
              <a:t>contradiction</a:t>
            </a:r>
            <a:endParaRPr lang="pt-PT" dirty="0"/>
          </a:p>
        </p:txBody>
      </p:sp>
      <p:pic>
        <p:nvPicPr>
          <p:cNvPr id="3080" name="Picture 8" descr="Image result for 8k computer monitor curved">
            <a:extLst>
              <a:ext uri="{FF2B5EF4-FFF2-40B4-BE49-F238E27FC236}">
                <a16:creationId xmlns:a16="http://schemas.microsoft.com/office/drawing/2014/main" id="{3CBC998A-7E81-497A-A3E7-0E2C2E9F8DF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4712" b="12739"/>
          <a:stretch/>
        </p:blipFill>
        <p:spPr bwMode="auto">
          <a:xfrm>
            <a:off x="-533399" y="723900"/>
            <a:ext cx="19126199" cy="92505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537F4E0-8852-419A-B050-13B2D82A76BC}"/>
              </a:ext>
            </a:extLst>
          </p:cNvPr>
          <p:cNvGrpSpPr/>
          <p:nvPr/>
        </p:nvGrpSpPr>
        <p:grpSpPr>
          <a:xfrm>
            <a:off x="14173200" y="6591300"/>
            <a:ext cx="1210906" cy="2438400"/>
            <a:chOff x="14173200" y="6591300"/>
            <a:chExt cx="1210906" cy="2438400"/>
          </a:xfrm>
        </p:grpSpPr>
        <p:grpSp>
          <p:nvGrpSpPr>
            <p:cNvPr id="11" name="Group 10">
              <a:extLst>
                <a:ext uri="{FF2B5EF4-FFF2-40B4-BE49-F238E27FC236}">
                  <a16:creationId xmlns:a16="http://schemas.microsoft.com/office/drawing/2014/main" id="{34564208-7715-4921-A54D-7B1B99C28911}"/>
                </a:ext>
              </a:extLst>
            </p:cNvPr>
            <p:cNvGrpSpPr/>
            <p:nvPr/>
          </p:nvGrpSpPr>
          <p:grpSpPr>
            <a:xfrm>
              <a:off x="14173200" y="6591300"/>
              <a:ext cx="1210906" cy="2438400"/>
              <a:chOff x="5430644" y="1092820"/>
              <a:chExt cx="2656220" cy="5397190"/>
            </a:xfrm>
          </p:grpSpPr>
          <p:sp>
            <p:nvSpPr>
              <p:cNvPr id="14" name="Rectangle: Rounded Corners 13">
                <a:extLst>
                  <a:ext uri="{FF2B5EF4-FFF2-40B4-BE49-F238E27FC236}">
                    <a16:creationId xmlns:a16="http://schemas.microsoft.com/office/drawing/2014/main" id="{D55EC77B-953D-4009-8C5F-FD5309F8B2D0}"/>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5" name="Rectangle 14">
                <a:extLst>
                  <a:ext uri="{FF2B5EF4-FFF2-40B4-BE49-F238E27FC236}">
                    <a16:creationId xmlns:a16="http://schemas.microsoft.com/office/drawing/2014/main" id="{346A394A-3A98-4691-82BA-3AFBF66CBD49}"/>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6" name="Oval 15">
                <a:extLst>
                  <a:ext uri="{FF2B5EF4-FFF2-40B4-BE49-F238E27FC236}">
                    <a16:creationId xmlns:a16="http://schemas.microsoft.com/office/drawing/2014/main" id="{91EB5E76-F8C0-42AE-AC83-A7A0C4C5827F}"/>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13" name="Picture 8" descr="Image result for 8k computer monitor curved">
              <a:extLst>
                <a:ext uri="{FF2B5EF4-FFF2-40B4-BE49-F238E27FC236}">
                  <a16:creationId xmlns:a16="http://schemas.microsoft.com/office/drawing/2014/main" id="{D7715840-9493-4A14-BF69-39E6DF39D92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973" t="27636" r="49681" b="58157"/>
            <a:stretch/>
          </p:blipFill>
          <p:spPr bwMode="auto">
            <a:xfrm>
              <a:off x="14239551" y="6856702"/>
              <a:ext cx="1076648" cy="19075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890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markers:</a:t>
            </a:r>
            <a:r>
              <a:rPr lang="en-US" dirty="0">
                <a:solidFill>
                  <a:schemeClr val="accent1"/>
                </a:solidFill>
              </a:rPr>
              <a:t> bars </a:t>
            </a:r>
            <a:r>
              <a:rPr lang="en-US" dirty="0"/>
              <a:t>vs.</a:t>
            </a:r>
            <a:r>
              <a:rPr lang="en-US" dirty="0">
                <a:solidFill>
                  <a:schemeClr val="accent1"/>
                </a:solidFill>
              </a:rPr>
              <a:t> lines</a:t>
            </a:r>
            <a:endParaRPr lang="pt-PT" dirty="0"/>
          </a:p>
        </p:txBody>
      </p:sp>
      <p:grpSp>
        <p:nvGrpSpPr>
          <p:cNvPr id="21" name="Group 20">
            <a:extLst>
              <a:ext uri="{FF2B5EF4-FFF2-40B4-BE49-F238E27FC236}">
                <a16:creationId xmlns:a16="http://schemas.microsoft.com/office/drawing/2014/main" id="{33F4AB24-76D7-4147-AB69-930C5C9DC5C1}"/>
              </a:ext>
            </a:extLst>
          </p:cNvPr>
          <p:cNvGrpSpPr/>
          <p:nvPr/>
        </p:nvGrpSpPr>
        <p:grpSpPr>
          <a:xfrm>
            <a:off x="12220575" y="2497500"/>
            <a:ext cx="2628000" cy="5292000"/>
            <a:chOff x="5430644" y="1092820"/>
            <a:chExt cx="2656220" cy="5397190"/>
          </a:xfrm>
        </p:grpSpPr>
        <p:sp>
          <p:nvSpPr>
            <p:cNvPr id="22" name="Rectangle: Rounded Corners 21">
              <a:extLst>
                <a:ext uri="{FF2B5EF4-FFF2-40B4-BE49-F238E27FC236}">
                  <a16:creationId xmlns:a16="http://schemas.microsoft.com/office/drawing/2014/main" id="{9CD702BD-AFB2-4135-A0FB-5E7649AFBA9E}"/>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23" name="Rectangle 22">
              <a:extLst>
                <a:ext uri="{FF2B5EF4-FFF2-40B4-BE49-F238E27FC236}">
                  <a16:creationId xmlns:a16="http://schemas.microsoft.com/office/drawing/2014/main" id="{7E261353-1EC5-4AFA-AEE7-6C94F96A71DF}"/>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24" name="Oval 23">
              <a:extLst>
                <a:ext uri="{FF2B5EF4-FFF2-40B4-BE49-F238E27FC236}">
                  <a16:creationId xmlns:a16="http://schemas.microsoft.com/office/drawing/2014/main" id="{B3748E40-8EA1-43B2-B2EF-6D4AF489B09A}"/>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14" name="Picture 13">
            <a:extLst>
              <a:ext uri="{FF2B5EF4-FFF2-40B4-BE49-F238E27FC236}">
                <a16:creationId xmlns:a16="http://schemas.microsoft.com/office/drawing/2014/main" id="{0DAC5824-0FDC-471E-BF49-A01949320D3C}"/>
              </a:ext>
            </a:extLst>
          </p:cNvPr>
          <p:cNvPicPr>
            <a:picLocks noChangeAspect="1"/>
          </p:cNvPicPr>
          <p:nvPr/>
        </p:nvPicPr>
        <p:blipFill>
          <a:blip r:embed="rId3"/>
          <a:stretch>
            <a:fillRect/>
          </a:stretch>
        </p:blipFill>
        <p:spPr>
          <a:xfrm>
            <a:off x="12390307" y="3134842"/>
            <a:ext cx="2621093" cy="4106401"/>
          </a:xfrm>
          <a:prstGeom prst="rect">
            <a:avLst/>
          </a:prstGeom>
        </p:spPr>
      </p:pic>
      <p:pic>
        <p:nvPicPr>
          <p:cNvPr id="13" name="Picture 12">
            <a:extLst>
              <a:ext uri="{FF2B5EF4-FFF2-40B4-BE49-F238E27FC236}">
                <a16:creationId xmlns:a16="http://schemas.microsoft.com/office/drawing/2014/main" id="{9FCAB388-AE17-4A5C-80F6-FA1A1A8C0379}"/>
              </a:ext>
            </a:extLst>
          </p:cNvPr>
          <p:cNvPicPr>
            <a:picLocks noChangeAspect="1"/>
          </p:cNvPicPr>
          <p:nvPr/>
        </p:nvPicPr>
        <p:blipFill>
          <a:blip r:embed="rId4"/>
          <a:stretch>
            <a:fillRect/>
          </a:stretch>
        </p:blipFill>
        <p:spPr>
          <a:xfrm>
            <a:off x="12400907" y="3144799"/>
            <a:ext cx="2621093" cy="3967201"/>
          </a:xfrm>
          <a:prstGeom prst="rect">
            <a:avLst/>
          </a:prstGeom>
        </p:spPr>
      </p:pic>
      <p:grpSp>
        <p:nvGrpSpPr>
          <p:cNvPr id="42" name="Group 41">
            <a:extLst>
              <a:ext uri="{FF2B5EF4-FFF2-40B4-BE49-F238E27FC236}">
                <a16:creationId xmlns:a16="http://schemas.microsoft.com/office/drawing/2014/main" id="{BE04B95E-6499-4F69-8743-F954F0370239}"/>
              </a:ext>
            </a:extLst>
          </p:cNvPr>
          <p:cNvGrpSpPr/>
          <p:nvPr/>
        </p:nvGrpSpPr>
        <p:grpSpPr>
          <a:xfrm>
            <a:off x="1219200" y="1668379"/>
            <a:ext cx="5361860" cy="7588800"/>
            <a:chOff x="2724542" y="1485900"/>
            <a:chExt cx="5361860" cy="7588800"/>
          </a:xfrm>
        </p:grpSpPr>
        <p:pic>
          <p:nvPicPr>
            <p:cNvPr id="35" name="Picture 34">
              <a:extLst>
                <a:ext uri="{FF2B5EF4-FFF2-40B4-BE49-F238E27FC236}">
                  <a16:creationId xmlns:a16="http://schemas.microsoft.com/office/drawing/2014/main" id="{7EBE59D9-EEFA-4FDC-ADCF-155F8240B3BA}"/>
                </a:ext>
              </a:extLst>
            </p:cNvPr>
            <p:cNvPicPr>
              <a:picLocks noChangeAspect="1"/>
            </p:cNvPicPr>
            <p:nvPr/>
          </p:nvPicPr>
          <p:blipFill>
            <a:blip r:embed="rId5"/>
            <a:stretch>
              <a:fillRect/>
            </a:stretch>
          </p:blipFill>
          <p:spPr>
            <a:xfrm>
              <a:off x="2724542" y="1485900"/>
              <a:ext cx="5361860" cy="7588800"/>
            </a:xfrm>
            <a:prstGeom prst="rect">
              <a:avLst/>
            </a:prstGeom>
          </p:spPr>
        </p:pic>
        <p:sp>
          <p:nvSpPr>
            <p:cNvPr id="36" name="TextBox 35">
              <a:extLst>
                <a:ext uri="{FF2B5EF4-FFF2-40B4-BE49-F238E27FC236}">
                  <a16:creationId xmlns:a16="http://schemas.microsoft.com/office/drawing/2014/main" id="{207F130B-36B6-46F0-94D9-79A1ABE2C5EC}"/>
                </a:ext>
              </a:extLst>
            </p:cNvPr>
            <p:cNvSpPr txBox="1"/>
            <p:nvPr/>
          </p:nvSpPr>
          <p:spPr>
            <a:xfrm>
              <a:off x="3276600" y="2324101"/>
              <a:ext cx="4402800" cy="1428348"/>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sp>
          <p:nvSpPr>
            <p:cNvPr id="40" name="Rectangle 39">
              <a:extLst>
                <a:ext uri="{FF2B5EF4-FFF2-40B4-BE49-F238E27FC236}">
                  <a16:creationId xmlns:a16="http://schemas.microsoft.com/office/drawing/2014/main" id="{0B4A39D1-6943-4832-8170-629106532734}"/>
                </a:ext>
              </a:extLst>
            </p:cNvPr>
            <p:cNvSpPr/>
            <p:nvPr/>
          </p:nvSpPr>
          <p:spPr>
            <a:xfrm>
              <a:off x="3253940" y="3753816"/>
              <a:ext cx="440280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pic>
        <p:nvPicPr>
          <p:cNvPr id="31" name="Picture 30">
            <a:extLst>
              <a:ext uri="{FF2B5EF4-FFF2-40B4-BE49-F238E27FC236}">
                <a16:creationId xmlns:a16="http://schemas.microsoft.com/office/drawing/2014/main" id="{2CE2D292-E264-4FA0-A8B7-1B0E08929C1F}"/>
              </a:ext>
            </a:extLst>
          </p:cNvPr>
          <p:cNvPicPr>
            <a:picLocks noChangeAspect="1"/>
          </p:cNvPicPr>
          <p:nvPr/>
        </p:nvPicPr>
        <p:blipFill rotWithShape="1">
          <a:blip r:embed="rId6"/>
          <a:srcRect r="18001"/>
          <a:stretch/>
        </p:blipFill>
        <p:spPr>
          <a:xfrm>
            <a:off x="1771258" y="4146294"/>
            <a:ext cx="4287150" cy="4245601"/>
          </a:xfrm>
          <a:prstGeom prst="rect">
            <a:avLst/>
          </a:prstGeom>
        </p:spPr>
      </p:pic>
    </p:spTree>
    <p:extLst>
      <p:ext uri="{BB962C8B-B14F-4D97-AF65-F5344CB8AC3E}">
        <p14:creationId xmlns:p14="http://schemas.microsoft.com/office/powerpoint/2010/main" val="230318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markers:</a:t>
            </a:r>
            <a:r>
              <a:rPr lang="en-US" dirty="0">
                <a:solidFill>
                  <a:schemeClr val="accent1"/>
                </a:solidFill>
              </a:rPr>
              <a:t> bars </a:t>
            </a:r>
            <a:r>
              <a:rPr lang="en-US" dirty="0"/>
              <a:t>vs.</a:t>
            </a:r>
            <a:r>
              <a:rPr lang="en-US" dirty="0">
                <a:solidFill>
                  <a:schemeClr val="accent1"/>
                </a:solidFill>
              </a:rPr>
              <a:t> lines</a:t>
            </a:r>
            <a:endParaRPr lang="pt-PT" dirty="0"/>
          </a:p>
        </p:txBody>
      </p:sp>
      <p:grpSp>
        <p:nvGrpSpPr>
          <p:cNvPr id="21" name="Group 20">
            <a:extLst>
              <a:ext uri="{FF2B5EF4-FFF2-40B4-BE49-F238E27FC236}">
                <a16:creationId xmlns:a16="http://schemas.microsoft.com/office/drawing/2014/main" id="{33F4AB24-76D7-4147-AB69-930C5C9DC5C1}"/>
              </a:ext>
            </a:extLst>
          </p:cNvPr>
          <p:cNvGrpSpPr/>
          <p:nvPr/>
        </p:nvGrpSpPr>
        <p:grpSpPr>
          <a:xfrm>
            <a:off x="12217875" y="2497500"/>
            <a:ext cx="2628000" cy="5292000"/>
            <a:chOff x="5430644" y="1092820"/>
            <a:chExt cx="2656220" cy="5397190"/>
          </a:xfrm>
        </p:grpSpPr>
        <p:sp>
          <p:nvSpPr>
            <p:cNvPr id="22" name="Rectangle: Rounded Corners 21">
              <a:extLst>
                <a:ext uri="{FF2B5EF4-FFF2-40B4-BE49-F238E27FC236}">
                  <a16:creationId xmlns:a16="http://schemas.microsoft.com/office/drawing/2014/main" id="{9CD702BD-AFB2-4135-A0FB-5E7649AFBA9E}"/>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23" name="Rectangle 22">
              <a:extLst>
                <a:ext uri="{FF2B5EF4-FFF2-40B4-BE49-F238E27FC236}">
                  <a16:creationId xmlns:a16="http://schemas.microsoft.com/office/drawing/2014/main" id="{7E261353-1EC5-4AFA-AEE7-6C94F96A71DF}"/>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24" name="Oval 23">
              <a:extLst>
                <a:ext uri="{FF2B5EF4-FFF2-40B4-BE49-F238E27FC236}">
                  <a16:creationId xmlns:a16="http://schemas.microsoft.com/office/drawing/2014/main" id="{B3748E40-8EA1-43B2-B2EF-6D4AF489B09A}"/>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34" name="Picture 33">
            <a:extLst>
              <a:ext uri="{FF2B5EF4-FFF2-40B4-BE49-F238E27FC236}">
                <a16:creationId xmlns:a16="http://schemas.microsoft.com/office/drawing/2014/main" id="{95D754E8-A032-470B-BB35-E3B1474518E4}"/>
              </a:ext>
            </a:extLst>
          </p:cNvPr>
          <p:cNvPicPr>
            <a:picLocks noChangeAspect="1"/>
          </p:cNvPicPr>
          <p:nvPr/>
        </p:nvPicPr>
        <p:blipFill>
          <a:blip r:embed="rId3"/>
          <a:stretch>
            <a:fillRect/>
          </a:stretch>
        </p:blipFill>
        <p:spPr>
          <a:xfrm>
            <a:off x="12443216" y="3159899"/>
            <a:ext cx="2621093" cy="3967201"/>
          </a:xfrm>
          <a:prstGeom prst="rect">
            <a:avLst/>
          </a:prstGeom>
        </p:spPr>
      </p:pic>
      <p:grpSp>
        <p:nvGrpSpPr>
          <p:cNvPr id="42" name="Group 41">
            <a:extLst>
              <a:ext uri="{FF2B5EF4-FFF2-40B4-BE49-F238E27FC236}">
                <a16:creationId xmlns:a16="http://schemas.microsoft.com/office/drawing/2014/main" id="{BE04B95E-6499-4F69-8743-F954F0370239}"/>
              </a:ext>
            </a:extLst>
          </p:cNvPr>
          <p:cNvGrpSpPr/>
          <p:nvPr/>
        </p:nvGrpSpPr>
        <p:grpSpPr>
          <a:xfrm>
            <a:off x="1219200" y="1669500"/>
            <a:ext cx="5361860" cy="7588800"/>
            <a:chOff x="2724542" y="1485900"/>
            <a:chExt cx="5361860" cy="7588800"/>
          </a:xfrm>
        </p:grpSpPr>
        <p:pic>
          <p:nvPicPr>
            <p:cNvPr id="35" name="Picture 34">
              <a:extLst>
                <a:ext uri="{FF2B5EF4-FFF2-40B4-BE49-F238E27FC236}">
                  <a16:creationId xmlns:a16="http://schemas.microsoft.com/office/drawing/2014/main" id="{7EBE59D9-EEFA-4FDC-ADCF-155F8240B3BA}"/>
                </a:ext>
              </a:extLst>
            </p:cNvPr>
            <p:cNvPicPr>
              <a:picLocks noChangeAspect="1"/>
            </p:cNvPicPr>
            <p:nvPr/>
          </p:nvPicPr>
          <p:blipFill>
            <a:blip r:embed="rId4"/>
            <a:stretch>
              <a:fillRect/>
            </a:stretch>
          </p:blipFill>
          <p:spPr>
            <a:xfrm>
              <a:off x="2724542" y="1485900"/>
              <a:ext cx="5361860" cy="7588800"/>
            </a:xfrm>
            <a:prstGeom prst="rect">
              <a:avLst/>
            </a:prstGeom>
          </p:spPr>
        </p:pic>
        <p:sp>
          <p:nvSpPr>
            <p:cNvPr id="36" name="TextBox 35">
              <a:extLst>
                <a:ext uri="{FF2B5EF4-FFF2-40B4-BE49-F238E27FC236}">
                  <a16:creationId xmlns:a16="http://schemas.microsoft.com/office/drawing/2014/main" id="{207F130B-36B6-46F0-94D9-79A1ABE2C5EC}"/>
                </a:ext>
              </a:extLst>
            </p:cNvPr>
            <p:cNvSpPr txBox="1"/>
            <p:nvPr/>
          </p:nvSpPr>
          <p:spPr>
            <a:xfrm>
              <a:off x="3276600" y="2324101"/>
              <a:ext cx="4402800" cy="1428348"/>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sp>
          <p:nvSpPr>
            <p:cNvPr id="40" name="Rectangle 39">
              <a:extLst>
                <a:ext uri="{FF2B5EF4-FFF2-40B4-BE49-F238E27FC236}">
                  <a16:creationId xmlns:a16="http://schemas.microsoft.com/office/drawing/2014/main" id="{0B4A39D1-6943-4832-8170-629106532734}"/>
                </a:ext>
              </a:extLst>
            </p:cNvPr>
            <p:cNvSpPr/>
            <p:nvPr/>
          </p:nvSpPr>
          <p:spPr>
            <a:xfrm>
              <a:off x="3253940" y="3753816"/>
              <a:ext cx="440280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pic>
        <p:nvPicPr>
          <p:cNvPr id="32" name="Picture 31">
            <a:extLst>
              <a:ext uri="{FF2B5EF4-FFF2-40B4-BE49-F238E27FC236}">
                <a16:creationId xmlns:a16="http://schemas.microsoft.com/office/drawing/2014/main" id="{15EDD882-69B0-41B5-92EF-DDBD19BB7C37}"/>
              </a:ext>
            </a:extLst>
          </p:cNvPr>
          <p:cNvPicPr>
            <a:picLocks noChangeAspect="1"/>
          </p:cNvPicPr>
          <p:nvPr/>
        </p:nvPicPr>
        <p:blipFill>
          <a:blip r:embed="rId5"/>
          <a:stretch>
            <a:fillRect/>
          </a:stretch>
        </p:blipFill>
        <p:spPr>
          <a:xfrm>
            <a:off x="1878008" y="4200780"/>
            <a:ext cx="4359218" cy="4384801"/>
          </a:xfrm>
          <a:prstGeom prst="rect">
            <a:avLst/>
          </a:prstGeom>
        </p:spPr>
      </p:pic>
    </p:spTree>
    <p:extLst>
      <p:ext uri="{BB962C8B-B14F-4D97-AF65-F5344CB8AC3E}">
        <p14:creationId xmlns:p14="http://schemas.microsoft.com/office/powerpoint/2010/main" val="346085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solidFill>
                  <a:schemeClr val="accent1"/>
                </a:solidFill>
              </a:rPr>
              <a:t>typology: x-axis folding</a:t>
            </a:r>
            <a:endParaRPr lang="pt-PT" dirty="0"/>
          </a:p>
        </p:txBody>
      </p:sp>
      <p:pic>
        <p:nvPicPr>
          <p:cNvPr id="2" name="Picture 1">
            <a:extLst>
              <a:ext uri="{FF2B5EF4-FFF2-40B4-BE49-F238E27FC236}">
                <a16:creationId xmlns:a16="http://schemas.microsoft.com/office/drawing/2014/main" id="{B6388202-112D-4885-B900-C35A49634E65}"/>
              </a:ext>
            </a:extLst>
          </p:cNvPr>
          <p:cNvPicPr>
            <a:picLocks noChangeAspect="1"/>
          </p:cNvPicPr>
          <p:nvPr/>
        </p:nvPicPr>
        <p:blipFill rotWithShape="1">
          <a:blip r:embed="rId3"/>
          <a:srcRect l="1668" r="3006"/>
          <a:stretch/>
        </p:blipFill>
        <p:spPr>
          <a:xfrm>
            <a:off x="0" y="-9525"/>
            <a:ext cx="18338990" cy="10306050"/>
          </a:xfrm>
          <a:prstGeom prst="rect">
            <a:avLst/>
          </a:prstGeom>
        </p:spPr>
      </p:pic>
      <p:grpSp>
        <p:nvGrpSpPr>
          <p:cNvPr id="10" name="Group 9">
            <a:extLst>
              <a:ext uri="{FF2B5EF4-FFF2-40B4-BE49-F238E27FC236}">
                <a16:creationId xmlns:a16="http://schemas.microsoft.com/office/drawing/2014/main" id="{359F197F-8B10-487B-82A7-5C0C3D0304FD}"/>
              </a:ext>
            </a:extLst>
          </p:cNvPr>
          <p:cNvGrpSpPr/>
          <p:nvPr/>
        </p:nvGrpSpPr>
        <p:grpSpPr>
          <a:xfrm>
            <a:off x="12993000" y="1638300"/>
            <a:ext cx="2628000" cy="5292000"/>
            <a:chOff x="12231000" y="2497500"/>
            <a:chExt cx="2628000" cy="5292000"/>
          </a:xfrm>
        </p:grpSpPr>
        <p:grpSp>
          <p:nvGrpSpPr>
            <p:cNvPr id="4" name="Group 3">
              <a:extLst>
                <a:ext uri="{FF2B5EF4-FFF2-40B4-BE49-F238E27FC236}">
                  <a16:creationId xmlns:a16="http://schemas.microsoft.com/office/drawing/2014/main" id="{B4250256-4153-430A-94D7-E60166281757}"/>
                </a:ext>
              </a:extLst>
            </p:cNvPr>
            <p:cNvGrpSpPr/>
            <p:nvPr/>
          </p:nvGrpSpPr>
          <p:grpSpPr>
            <a:xfrm>
              <a:off x="12231000" y="2497500"/>
              <a:ext cx="2628000" cy="5292000"/>
              <a:chOff x="5430644" y="1092820"/>
              <a:chExt cx="2656220" cy="5397190"/>
            </a:xfrm>
          </p:grpSpPr>
          <p:sp>
            <p:nvSpPr>
              <p:cNvPr id="5" name="Rectangle: Rounded Corners 4">
                <a:extLst>
                  <a:ext uri="{FF2B5EF4-FFF2-40B4-BE49-F238E27FC236}">
                    <a16:creationId xmlns:a16="http://schemas.microsoft.com/office/drawing/2014/main" id="{B81C5FBD-8D8C-4703-8F8E-89D50107AD3B}"/>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7" name="Rectangle 6">
                <a:extLst>
                  <a:ext uri="{FF2B5EF4-FFF2-40B4-BE49-F238E27FC236}">
                    <a16:creationId xmlns:a16="http://schemas.microsoft.com/office/drawing/2014/main" id="{C4C385B0-6BAD-439A-AA61-16E3C302D5A4}"/>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8" name="Oval 7">
                <a:extLst>
                  <a:ext uri="{FF2B5EF4-FFF2-40B4-BE49-F238E27FC236}">
                    <a16:creationId xmlns:a16="http://schemas.microsoft.com/office/drawing/2014/main" id="{5387E3D3-2290-4317-9D97-747186E5DA9D}"/>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3" name="Picture 2">
              <a:extLst>
                <a:ext uri="{FF2B5EF4-FFF2-40B4-BE49-F238E27FC236}">
                  <a16:creationId xmlns:a16="http://schemas.microsoft.com/office/drawing/2014/main" id="{022CC311-3D67-4772-BD36-F7BA775F7D1C}"/>
                </a:ext>
              </a:extLst>
            </p:cNvPr>
            <p:cNvPicPr>
              <a:picLocks noChangeAspect="1"/>
            </p:cNvPicPr>
            <p:nvPr/>
          </p:nvPicPr>
          <p:blipFill>
            <a:blip r:embed="rId4"/>
            <a:stretch>
              <a:fillRect/>
            </a:stretch>
          </p:blipFill>
          <p:spPr>
            <a:xfrm>
              <a:off x="12375000" y="3067896"/>
              <a:ext cx="2340000" cy="4171546"/>
            </a:xfrm>
            <a:prstGeom prst="rect">
              <a:avLst/>
            </a:prstGeom>
          </p:spPr>
        </p:pic>
      </p:grpSp>
    </p:spTree>
    <p:extLst>
      <p:ext uri="{BB962C8B-B14F-4D97-AF65-F5344CB8AC3E}">
        <p14:creationId xmlns:p14="http://schemas.microsoft.com/office/powerpoint/2010/main" val="236612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y-axis </a:t>
            </a:r>
            <a:r>
              <a:rPr lang="en-US" dirty="0">
                <a:solidFill>
                  <a:schemeClr val="accent1"/>
                </a:solidFill>
              </a:rPr>
              <a:t>folding</a:t>
            </a:r>
            <a:endParaRPr lang="pt-PT" dirty="0"/>
          </a:p>
        </p:txBody>
      </p:sp>
      <p:pic>
        <p:nvPicPr>
          <p:cNvPr id="19" name="Picture 18">
            <a:extLst>
              <a:ext uri="{FF2B5EF4-FFF2-40B4-BE49-F238E27FC236}">
                <a16:creationId xmlns:a16="http://schemas.microsoft.com/office/drawing/2014/main" id="{C9495913-A3C1-4B00-AE29-A6EF67049909}"/>
              </a:ext>
            </a:extLst>
          </p:cNvPr>
          <p:cNvPicPr>
            <a:picLocks noChangeAspect="1"/>
          </p:cNvPicPr>
          <p:nvPr/>
        </p:nvPicPr>
        <p:blipFill>
          <a:blip r:embed="rId3"/>
          <a:stretch>
            <a:fillRect/>
          </a:stretch>
        </p:blipFill>
        <p:spPr>
          <a:xfrm>
            <a:off x="1219200" y="1638300"/>
            <a:ext cx="5361860" cy="7588800"/>
          </a:xfrm>
          <a:prstGeom prst="rect">
            <a:avLst/>
          </a:prstGeom>
        </p:spPr>
      </p:pic>
      <p:sp>
        <p:nvSpPr>
          <p:cNvPr id="22" name="TextBox 21">
            <a:extLst>
              <a:ext uri="{FF2B5EF4-FFF2-40B4-BE49-F238E27FC236}">
                <a16:creationId xmlns:a16="http://schemas.microsoft.com/office/drawing/2014/main" id="{7B8D88DD-A4E7-47E2-8B32-4D8443B173FB}"/>
              </a:ext>
            </a:extLst>
          </p:cNvPr>
          <p:cNvSpPr txBox="1"/>
          <p:nvPr/>
        </p:nvSpPr>
        <p:spPr>
          <a:xfrm>
            <a:off x="1771258" y="2476501"/>
            <a:ext cx="4402800" cy="1428348"/>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sp>
        <p:nvSpPr>
          <p:cNvPr id="31" name="Rectangle 30">
            <a:extLst>
              <a:ext uri="{FF2B5EF4-FFF2-40B4-BE49-F238E27FC236}">
                <a16:creationId xmlns:a16="http://schemas.microsoft.com/office/drawing/2014/main" id="{9E74A8E9-2DFB-4FD3-99C8-6EDF547E1DB4}"/>
              </a:ext>
            </a:extLst>
          </p:cNvPr>
          <p:cNvSpPr/>
          <p:nvPr/>
        </p:nvSpPr>
        <p:spPr>
          <a:xfrm>
            <a:off x="1618858" y="3904849"/>
            <a:ext cx="472927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30" name="Picture 29">
            <a:extLst>
              <a:ext uri="{FF2B5EF4-FFF2-40B4-BE49-F238E27FC236}">
                <a16:creationId xmlns:a16="http://schemas.microsoft.com/office/drawing/2014/main" id="{22CACD8D-62D7-40AC-9B45-AFD91B44ABA2}"/>
              </a:ext>
            </a:extLst>
          </p:cNvPr>
          <p:cNvPicPr>
            <a:picLocks noChangeAspect="1"/>
          </p:cNvPicPr>
          <p:nvPr/>
        </p:nvPicPr>
        <p:blipFill>
          <a:blip r:embed="rId4"/>
          <a:stretch>
            <a:fillRect/>
          </a:stretch>
        </p:blipFill>
        <p:spPr>
          <a:xfrm>
            <a:off x="1771258" y="3971214"/>
            <a:ext cx="5003293" cy="4507822"/>
          </a:xfrm>
          <a:prstGeom prst="rect">
            <a:avLst/>
          </a:prstGeom>
        </p:spPr>
      </p:pic>
      <p:grpSp>
        <p:nvGrpSpPr>
          <p:cNvPr id="21" name="Group 20">
            <a:extLst>
              <a:ext uri="{FF2B5EF4-FFF2-40B4-BE49-F238E27FC236}">
                <a16:creationId xmlns:a16="http://schemas.microsoft.com/office/drawing/2014/main" id="{6B27BFBB-FC49-4C0F-A059-79B9FDE0272B}"/>
              </a:ext>
            </a:extLst>
          </p:cNvPr>
          <p:cNvGrpSpPr/>
          <p:nvPr/>
        </p:nvGrpSpPr>
        <p:grpSpPr>
          <a:xfrm>
            <a:off x="1771258" y="3987800"/>
            <a:ext cx="4403896" cy="4666967"/>
            <a:chOff x="7130295" y="3599552"/>
            <a:chExt cx="4403896" cy="4666967"/>
          </a:xfrm>
        </p:grpSpPr>
        <p:sp>
          <p:nvSpPr>
            <p:cNvPr id="20" name="Rectangle 19">
              <a:extLst>
                <a:ext uri="{FF2B5EF4-FFF2-40B4-BE49-F238E27FC236}">
                  <a16:creationId xmlns:a16="http://schemas.microsoft.com/office/drawing/2014/main" id="{0A096B28-4461-4A04-969F-7552C72FF72F}"/>
                </a:ext>
              </a:extLst>
            </p:cNvPr>
            <p:cNvSpPr/>
            <p:nvPr/>
          </p:nvSpPr>
          <p:spPr>
            <a:xfrm>
              <a:off x="7130843" y="3600235"/>
              <a:ext cx="440280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18" name="Picture 17">
              <a:extLst>
                <a:ext uri="{FF2B5EF4-FFF2-40B4-BE49-F238E27FC236}">
                  <a16:creationId xmlns:a16="http://schemas.microsoft.com/office/drawing/2014/main" id="{7F960B30-ADEE-4E4E-BAC4-8668EA3B8D43}"/>
                </a:ext>
              </a:extLst>
            </p:cNvPr>
            <p:cNvPicPr>
              <a:picLocks noChangeAspect="1"/>
            </p:cNvPicPr>
            <p:nvPr/>
          </p:nvPicPr>
          <p:blipFill>
            <a:blip r:embed="rId5"/>
            <a:stretch>
              <a:fillRect/>
            </a:stretch>
          </p:blipFill>
          <p:spPr>
            <a:xfrm>
              <a:off x="7130295" y="3599552"/>
              <a:ext cx="4403896" cy="4666967"/>
            </a:xfrm>
            <a:prstGeom prst="rect">
              <a:avLst/>
            </a:prstGeom>
          </p:spPr>
        </p:pic>
      </p:grpSp>
    </p:spTree>
    <p:extLst>
      <p:ext uri="{BB962C8B-B14F-4D97-AF65-F5344CB8AC3E}">
        <p14:creationId xmlns:p14="http://schemas.microsoft.com/office/powerpoint/2010/main" val="147115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y-axis </a:t>
            </a:r>
            <a:r>
              <a:rPr lang="en-US" dirty="0">
                <a:solidFill>
                  <a:schemeClr val="accent1"/>
                </a:solidFill>
              </a:rPr>
              <a:t>folding</a:t>
            </a:r>
            <a:endParaRPr lang="pt-PT" dirty="0"/>
          </a:p>
        </p:txBody>
      </p:sp>
      <p:pic>
        <p:nvPicPr>
          <p:cNvPr id="19" name="Picture 18">
            <a:extLst>
              <a:ext uri="{FF2B5EF4-FFF2-40B4-BE49-F238E27FC236}">
                <a16:creationId xmlns:a16="http://schemas.microsoft.com/office/drawing/2014/main" id="{C9495913-A3C1-4B00-AE29-A6EF67049909}"/>
              </a:ext>
            </a:extLst>
          </p:cNvPr>
          <p:cNvPicPr>
            <a:picLocks noChangeAspect="1"/>
          </p:cNvPicPr>
          <p:nvPr/>
        </p:nvPicPr>
        <p:blipFill>
          <a:blip r:embed="rId3"/>
          <a:stretch>
            <a:fillRect/>
          </a:stretch>
        </p:blipFill>
        <p:spPr>
          <a:xfrm>
            <a:off x="1226449" y="1655852"/>
            <a:ext cx="5361860" cy="7588800"/>
          </a:xfrm>
          <a:prstGeom prst="rect">
            <a:avLst/>
          </a:prstGeom>
        </p:spPr>
      </p:pic>
      <p:sp>
        <p:nvSpPr>
          <p:cNvPr id="22" name="TextBox 21">
            <a:extLst>
              <a:ext uri="{FF2B5EF4-FFF2-40B4-BE49-F238E27FC236}">
                <a16:creationId xmlns:a16="http://schemas.microsoft.com/office/drawing/2014/main" id="{7B8D88DD-A4E7-47E2-8B32-4D8443B173FB}"/>
              </a:ext>
            </a:extLst>
          </p:cNvPr>
          <p:cNvSpPr txBox="1"/>
          <p:nvPr/>
        </p:nvSpPr>
        <p:spPr>
          <a:xfrm>
            <a:off x="1778507" y="2494053"/>
            <a:ext cx="4402800" cy="1428348"/>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pic>
        <p:nvPicPr>
          <p:cNvPr id="25" name="Picture 24">
            <a:extLst>
              <a:ext uri="{FF2B5EF4-FFF2-40B4-BE49-F238E27FC236}">
                <a16:creationId xmlns:a16="http://schemas.microsoft.com/office/drawing/2014/main" id="{D920AC8B-2581-4979-BFBF-5E7CD0116667}"/>
              </a:ext>
            </a:extLst>
          </p:cNvPr>
          <p:cNvPicPr>
            <a:picLocks noChangeAspect="1"/>
          </p:cNvPicPr>
          <p:nvPr/>
        </p:nvPicPr>
        <p:blipFill rotWithShape="1">
          <a:blip r:embed="rId4">
            <a:clrChange>
              <a:clrFrom>
                <a:srgbClr val="FEFEFE"/>
              </a:clrFrom>
              <a:clrTo>
                <a:srgbClr val="FEFEFE">
                  <a:alpha val="0"/>
                </a:srgbClr>
              </a:clrTo>
            </a:clrChange>
          </a:blip>
          <a:srcRect b="57319"/>
          <a:stretch/>
        </p:blipFill>
        <p:spPr>
          <a:xfrm>
            <a:off x="9361714" y="1803049"/>
            <a:ext cx="7716856" cy="1664051"/>
          </a:xfrm>
          <a:prstGeom prst="rect">
            <a:avLst/>
          </a:prstGeom>
        </p:spPr>
      </p:pic>
      <p:pic>
        <p:nvPicPr>
          <p:cNvPr id="26" name="Picture 25">
            <a:extLst>
              <a:ext uri="{FF2B5EF4-FFF2-40B4-BE49-F238E27FC236}">
                <a16:creationId xmlns:a16="http://schemas.microsoft.com/office/drawing/2014/main" id="{92812459-FB01-4CC3-A971-1B8B4C3876C4}"/>
              </a:ext>
            </a:extLst>
          </p:cNvPr>
          <p:cNvPicPr>
            <a:picLocks noChangeAspect="1"/>
          </p:cNvPicPr>
          <p:nvPr/>
        </p:nvPicPr>
        <p:blipFill rotWithShape="1">
          <a:blip r:embed="rId4">
            <a:clrChange>
              <a:clrFrom>
                <a:srgbClr val="FEFEFE"/>
              </a:clrFrom>
              <a:clrTo>
                <a:srgbClr val="FEFEFE">
                  <a:alpha val="0"/>
                </a:srgbClr>
              </a:clrTo>
            </a:clrChange>
          </a:blip>
          <a:srcRect t="41287" b="31351"/>
          <a:stretch/>
        </p:blipFill>
        <p:spPr>
          <a:xfrm>
            <a:off x="9361714" y="3752449"/>
            <a:ext cx="7716856" cy="1066800"/>
          </a:xfrm>
          <a:prstGeom prst="rect">
            <a:avLst/>
          </a:prstGeom>
        </p:spPr>
      </p:pic>
      <p:pic>
        <p:nvPicPr>
          <p:cNvPr id="27" name="Picture 26">
            <a:extLst>
              <a:ext uri="{FF2B5EF4-FFF2-40B4-BE49-F238E27FC236}">
                <a16:creationId xmlns:a16="http://schemas.microsoft.com/office/drawing/2014/main" id="{8F5DE9A6-4863-4580-BC14-48B640A4B77A}"/>
              </a:ext>
            </a:extLst>
          </p:cNvPr>
          <p:cNvPicPr>
            <a:picLocks noChangeAspect="1"/>
          </p:cNvPicPr>
          <p:nvPr/>
        </p:nvPicPr>
        <p:blipFill rotWithShape="1">
          <a:blip r:embed="rId4">
            <a:clrChange>
              <a:clrFrom>
                <a:srgbClr val="FEFEFE"/>
              </a:clrFrom>
              <a:clrTo>
                <a:srgbClr val="FEFEFE">
                  <a:alpha val="0"/>
                </a:srgbClr>
              </a:clrTo>
            </a:clrChange>
          </a:blip>
          <a:srcRect t="72638"/>
          <a:stretch/>
        </p:blipFill>
        <p:spPr>
          <a:xfrm>
            <a:off x="9361714" y="5226600"/>
            <a:ext cx="7716856" cy="1066800"/>
          </a:xfrm>
          <a:prstGeom prst="rect">
            <a:avLst/>
          </a:prstGeom>
        </p:spPr>
      </p:pic>
      <p:sp>
        <p:nvSpPr>
          <p:cNvPr id="28" name="Rectangle 27">
            <a:extLst>
              <a:ext uri="{FF2B5EF4-FFF2-40B4-BE49-F238E27FC236}">
                <a16:creationId xmlns:a16="http://schemas.microsoft.com/office/drawing/2014/main" id="{2134D92F-B0F4-47F1-B9A2-2DD4CC9077FA}"/>
              </a:ext>
            </a:extLst>
          </p:cNvPr>
          <p:cNvSpPr/>
          <p:nvPr/>
        </p:nvSpPr>
        <p:spPr>
          <a:xfrm>
            <a:off x="9588463" y="8598373"/>
            <a:ext cx="6870737" cy="1077218"/>
          </a:xfrm>
          <a:prstGeom prst="rect">
            <a:avLst/>
          </a:prstGeom>
        </p:spPr>
        <p:txBody>
          <a:bodyPr wrap="square">
            <a:spAutoFit/>
          </a:bodyPr>
          <a:lstStyle/>
          <a:p>
            <a:r>
              <a:rPr lang="en-US" sz="1600" b="1" dirty="0">
                <a:latin typeface="Avenir"/>
                <a:hlinkClick r:id="rId5">
                  <a:extLst>
                    <a:ext uri="{A12FA001-AC4F-418D-AE19-62706E023703}">
                      <ahyp:hlinkClr xmlns:ahyp="http://schemas.microsoft.com/office/drawing/2018/hyperlinkcolor" val="tx"/>
                    </a:ext>
                  </a:extLst>
                </a:hlinkClick>
              </a:rPr>
              <a:t>Sizing the Horizon: The Effects of Chart Size and Layering on the Graphical Perception of Time Series Visualizations</a:t>
            </a:r>
            <a:endParaRPr lang="en-US" sz="1600" b="1" dirty="0">
              <a:latin typeface="Avenir"/>
            </a:endParaRPr>
          </a:p>
          <a:p>
            <a:r>
              <a:rPr lang="en-US" sz="1600" dirty="0">
                <a:latin typeface="Avenir"/>
                <a:hlinkClick r:id="rId6">
                  <a:extLst>
                    <a:ext uri="{A12FA001-AC4F-418D-AE19-62706E023703}">
                      <ahyp:hlinkClr xmlns:ahyp="http://schemas.microsoft.com/office/drawing/2018/hyperlinkcolor" val="tx"/>
                    </a:ext>
                  </a:extLst>
                </a:hlinkClick>
              </a:rPr>
              <a:t>Jeffrey </a:t>
            </a:r>
            <a:r>
              <a:rPr lang="en-US" sz="1600" dirty="0" err="1">
                <a:latin typeface="Avenir"/>
                <a:hlinkClick r:id="rId6">
                  <a:extLst>
                    <a:ext uri="{A12FA001-AC4F-418D-AE19-62706E023703}">
                      <ahyp:hlinkClr xmlns:ahyp="http://schemas.microsoft.com/office/drawing/2018/hyperlinkcolor" val="tx"/>
                    </a:ext>
                  </a:extLst>
                </a:hlinkClick>
              </a:rPr>
              <a:t>Heer</a:t>
            </a:r>
            <a:r>
              <a:rPr lang="en-US" sz="1600" dirty="0">
                <a:latin typeface="Avenir"/>
              </a:rPr>
              <a:t>, </a:t>
            </a:r>
            <a:r>
              <a:rPr lang="en-US" sz="1600" dirty="0">
                <a:latin typeface="Avenir"/>
                <a:hlinkClick r:id="rId7">
                  <a:extLst>
                    <a:ext uri="{A12FA001-AC4F-418D-AE19-62706E023703}">
                      <ahyp:hlinkClr xmlns:ahyp="http://schemas.microsoft.com/office/drawing/2018/hyperlinkcolor" val="tx"/>
                    </a:ext>
                  </a:extLst>
                </a:hlinkClick>
              </a:rPr>
              <a:t>Nicholas Kong</a:t>
            </a:r>
            <a:r>
              <a:rPr lang="en-US" sz="1600" dirty="0">
                <a:latin typeface="Avenir"/>
              </a:rPr>
              <a:t>, </a:t>
            </a:r>
            <a:r>
              <a:rPr lang="en-US" sz="1600" dirty="0">
                <a:latin typeface="Avenir"/>
                <a:hlinkClick r:id="rId8">
                  <a:extLst>
                    <a:ext uri="{A12FA001-AC4F-418D-AE19-62706E023703}">
                      <ahyp:hlinkClr xmlns:ahyp="http://schemas.microsoft.com/office/drawing/2018/hyperlinkcolor" val="tx"/>
                    </a:ext>
                  </a:extLst>
                </a:hlinkClick>
              </a:rPr>
              <a:t>Maneesh </a:t>
            </a:r>
            <a:r>
              <a:rPr lang="en-US" sz="1600" dirty="0" err="1">
                <a:latin typeface="Avenir"/>
                <a:hlinkClick r:id="rId8">
                  <a:extLst>
                    <a:ext uri="{A12FA001-AC4F-418D-AE19-62706E023703}">
                      <ahyp:hlinkClr xmlns:ahyp="http://schemas.microsoft.com/office/drawing/2018/hyperlinkcolor" val="tx"/>
                    </a:ext>
                  </a:extLst>
                </a:hlinkClick>
              </a:rPr>
              <a:t>Agrawala</a:t>
            </a:r>
            <a:endParaRPr lang="en-US" sz="1600" dirty="0">
              <a:latin typeface="Avenir"/>
            </a:endParaRPr>
          </a:p>
          <a:p>
            <a:r>
              <a:rPr lang="en-US" sz="1600" i="1" dirty="0">
                <a:latin typeface="Avenir"/>
              </a:rPr>
              <a:t>ACM Human Factors in Computing Systems (CHI)</a:t>
            </a:r>
            <a:r>
              <a:rPr lang="en-US" sz="1600" dirty="0">
                <a:latin typeface="Avenir"/>
              </a:rPr>
              <a:t>, 2009</a:t>
            </a:r>
            <a:endParaRPr lang="en-US" sz="1600" b="0" i="0" u="none" strike="noStrike" dirty="0">
              <a:effectLst/>
              <a:latin typeface="Avenir"/>
            </a:endParaRPr>
          </a:p>
        </p:txBody>
      </p:sp>
      <p:sp>
        <p:nvSpPr>
          <p:cNvPr id="31" name="Rectangle 30">
            <a:extLst>
              <a:ext uri="{FF2B5EF4-FFF2-40B4-BE49-F238E27FC236}">
                <a16:creationId xmlns:a16="http://schemas.microsoft.com/office/drawing/2014/main" id="{9E74A8E9-2DFB-4FD3-99C8-6EDF547E1DB4}"/>
              </a:ext>
            </a:extLst>
          </p:cNvPr>
          <p:cNvSpPr/>
          <p:nvPr/>
        </p:nvSpPr>
        <p:spPr>
          <a:xfrm>
            <a:off x="1626107" y="3922401"/>
            <a:ext cx="472927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pic>
        <p:nvPicPr>
          <p:cNvPr id="30" name="Picture 29">
            <a:extLst>
              <a:ext uri="{FF2B5EF4-FFF2-40B4-BE49-F238E27FC236}">
                <a16:creationId xmlns:a16="http://schemas.microsoft.com/office/drawing/2014/main" id="{22CACD8D-62D7-40AC-9B45-AFD91B44ABA2}"/>
              </a:ext>
            </a:extLst>
          </p:cNvPr>
          <p:cNvPicPr>
            <a:picLocks noChangeAspect="1"/>
          </p:cNvPicPr>
          <p:nvPr/>
        </p:nvPicPr>
        <p:blipFill>
          <a:blip r:embed="rId9"/>
          <a:stretch>
            <a:fillRect/>
          </a:stretch>
        </p:blipFill>
        <p:spPr>
          <a:xfrm>
            <a:off x="1778507" y="3988766"/>
            <a:ext cx="5003293" cy="4507822"/>
          </a:xfrm>
          <a:prstGeom prst="rect">
            <a:avLst/>
          </a:prstGeom>
        </p:spPr>
      </p:pic>
      <p:grpSp>
        <p:nvGrpSpPr>
          <p:cNvPr id="5" name="Group 4">
            <a:extLst>
              <a:ext uri="{FF2B5EF4-FFF2-40B4-BE49-F238E27FC236}">
                <a16:creationId xmlns:a16="http://schemas.microsoft.com/office/drawing/2014/main" id="{B42747E2-C9F2-4500-B16E-8AE0E2B72AAF}"/>
              </a:ext>
            </a:extLst>
          </p:cNvPr>
          <p:cNvGrpSpPr/>
          <p:nvPr/>
        </p:nvGrpSpPr>
        <p:grpSpPr>
          <a:xfrm>
            <a:off x="12023124" y="2522544"/>
            <a:ext cx="2628000" cy="5292000"/>
            <a:chOff x="8727753" y="407174"/>
            <a:chExt cx="2628000" cy="5292000"/>
          </a:xfrm>
        </p:grpSpPr>
        <p:grpSp>
          <p:nvGrpSpPr>
            <p:cNvPr id="24" name="Group 23">
              <a:extLst>
                <a:ext uri="{FF2B5EF4-FFF2-40B4-BE49-F238E27FC236}">
                  <a16:creationId xmlns:a16="http://schemas.microsoft.com/office/drawing/2014/main" id="{1FABC5EB-7D81-4019-A732-3AE4E7A73335}"/>
                </a:ext>
              </a:extLst>
            </p:cNvPr>
            <p:cNvGrpSpPr/>
            <p:nvPr/>
          </p:nvGrpSpPr>
          <p:grpSpPr>
            <a:xfrm>
              <a:off x="8727753" y="407174"/>
              <a:ext cx="2628000" cy="5292000"/>
              <a:chOff x="5430644" y="1092820"/>
              <a:chExt cx="2656220" cy="5397190"/>
            </a:xfrm>
          </p:grpSpPr>
          <p:sp>
            <p:nvSpPr>
              <p:cNvPr id="29" name="Rectangle: Rounded Corners 28">
                <a:extLst>
                  <a:ext uri="{FF2B5EF4-FFF2-40B4-BE49-F238E27FC236}">
                    <a16:creationId xmlns:a16="http://schemas.microsoft.com/office/drawing/2014/main" id="{8C817445-71F2-4E17-954F-EF4233E1E8BB}"/>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32" name="Rectangle 31">
                <a:extLst>
                  <a:ext uri="{FF2B5EF4-FFF2-40B4-BE49-F238E27FC236}">
                    <a16:creationId xmlns:a16="http://schemas.microsoft.com/office/drawing/2014/main" id="{220B8361-2EB7-40D3-8D14-D9F1FA63CA51}"/>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33" name="Oval 32">
                <a:extLst>
                  <a:ext uri="{FF2B5EF4-FFF2-40B4-BE49-F238E27FC236}">
                    <a16:creationId xmlns:a16="http://schemas.microsoft.com/office/drawing/2014/main" id="{AD2EE5CA-48F7-4463-AC64-11603D591E6A}"/>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23" name="Picture 22">
              <a:extLst>
                <a:ext uri="{FF2B5EF4-FFF2-40B4-BE49-F238E27FC236}">
                  <a16:creationId xmlns:a16="http://schemas.microsoft.com/office/drawing/2014/main" id="{52F69BBC-95CF-4565-9C7E-05FF0606FD02}"/>
                </a:ext>
              </a:extLst>
            </p:cNvPr>
            <p:cNvPicPr>
              <a:picLocks noChangeAspect="1"/>
            </p:cNvPicPr>
            <p:nvPr/>
          </p:nvPicPr>
          <p:blipFill>
            <a:blip r:embed="rId10">
              <a:alphaModFix/>
            </a:blip>
            <a:stretch>
              <a:fillRect/>
            </a:stretch>
          </p:blipFill>
          <p:spPr>
            <a:xfrm>
              <a:off x="8934021" y="1001747"/>
              <a:ext cx="2260388" cy="4224854"/>
            </a:xfrm>
            <a:prstGeom prst="rect">
              <a:avLst/>
            </a:prstGeom>
          </p:spPr>
        </p:pic>
      </p:grpSp>
      <p:pic>
        <p:nvPicPr>
          <p:cNvPr id="7" name="Picture 6">
            <a:extLst>
              <a:ext uri="{FF2B5EF4-FFF2-40B4-BE49-F238E27FC236}">
                <a16:creationId xmlns:a16="http://schemas.microsoft.com/office/drawing/2014/main" id="{D7449A2E-A1BF-439C-B1CA-1B937F85BA92}"/>
              </a:ext>
            </a:extLst>
          </p:cNvPr>
          <p:cNvPicPr>
            <a:picLocks noChangeAspect="1"/>
          </p:cNvPicPr>
          <p:nvPr/>
        </p:nvPicPr>
        <p:blipFill rotWithShape="1">
          <a:blip r:embed="rId11">
            <a:clrChange>
              <a:clrFrom>
                <a:srgbClr val="FFFFFF"/>
              </a:clrFrom>
              <a:clrTo>
                <a:srgbClr val="FFFFFF">
                  <a:alpha val="0"/>
                </a:srgbClr>
              </a:clrTo>
            </a:clrChange>
          </a:blip>
          <a:srcRect l="12365"/>
          <a:stretch/>
        </p:blipFill>
        <p:spPr>
          <a:xfrm>
            <a:off x="12005545" y="2523082"/>
            <a:ext cx="2690385" cy="5364000"/>
          </a:xfrm>
          <a:prstGeom prst="rect">
            <a:avLst/>
          </a:prstGeom>
        </p:spPr>
      </p:pic>
    </p:spTree>
    <p:extLst>
      <p:ext uri="{BB962C8B-B14F-4D97-AF65-F5344CB8AC3E}">
        <p14:creationId xmlns:p14="http://schemas.microsoft.com/office/powerpoint/2010/main" val="145586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375779A-9CC6-46F1-9968-24FC68DF5034}"/>
              </a:ext>
            </a:extLst>
          </p:cNvPr>
          <p:cNvGrpSpPr/>
          <p:nvPr/>
        </p:nvGrpSpPr>
        <p:grpSpPr>
          <a:xfrm>
            <a:off x="1198111" y="1638300"/>
            <a:ext cx="5361860" cy="7588800"/>
            <a:chOff x="2724542" y="1485900"/>
            <a:chExt cx="5361860" cy="7588800"/>
          </a:xfrm>
        </p:grpSpPr>
        <p:pic>
          <p:nvPicPr>
            <p:cNvPr id="20" name="Picture 19">
              <a:extLst>
                <a:ext uri="{FF2B5EF4-FFF2-40B4-BE49-F238E27FC236}">
                  <a16:creationId xmlns:a16="http://schemas.microsoft.com/office/drawing/2014/main" id="{5B62469E-F61C-4DF9-8559-10495E898DEF}"/>
                </a:ext>
              </a:extLst>
            </p:cNvPr>
            <p:cNvPicPr>
              <a:picLocks noChangeAspect="1"/>
            </p:cNvPicPr>
            <p:nvPr/>
          </p:nvPicPr>
          <p:blipFill>
            <a:blip r:embed="rId3"/>
            <a:stretch>
              <a:fillRect/>
            </a:stretch>
          </p:blipFill>
          <p:spPr>
            <a:xfrm>
              <a:off x="2724542" y="1485900"/>
              <a:ext cx="5361860" cy="7588800"/>
            </a:xfrm>
            <a:prstGeom prst="rect">
              <a:avLst/>
            </a:prstGeom>
          </p:spPr>
        </p:pic>
        <p:sp>
          <p:nvSpPr>
            <p:cNvPr id="21" name="TextBox 20">
              <a:extLst>
                <a:ext uri="{FF2B5EF4-FFF2-40B4-BE49-F238E27FC236}">
                  <a16:creationId xmlns:a16="http://schemas.microsoft.com/office/drawing/2014/main" id="{819915B7-1EF2-4B43-A6C1-0373A5F262E5}"/>
                </a:ext>
              </a:extLst>
            </p:cNvPr>
            <p:cNvSpPr txBox="1"/>
            <p:nvPr/>
          </p:nvSpPr>
          <p:spPr>
            <a:xfrm>
              <a:off x="3276600" y="2324101"/>
              <a:ext cx="4402800" cy="1428348"/>
            </a:xfrm>
            <a:prstGeom prst="rect">
              <a:avLst/>
            </a:prstGeom>
            <a:solidFill>
              <a:schemeClr val="bg2"/>
            </a:solidFill>
          </p:spPr>
          <p:txBody>
            <a:bodyPr wrap="square" lIns="0" tIns="0" numCol="2" spcCol="180000" rtlCol="0">
              <a:noAutofit/>
            </a:bodyPr>
            <a:lstStyle/>
            <a:p>
              <a:r>
                <a:rPr lang="pt-PT" sz="800" dirty="0">
                  <a:solidFill>
                    <a:schemeClr val="tx2"/>
                  </a:solidFill>
                </a:rPr>
                <a:t>Lorem ipsum dolor sit amet, consectetur adipiscing elit, sed do eiusmod tempor incididunt ut labore et dolore magna aliqua. Mollis aliquam ut porttitor leo a diam. Lacus vestibulum sed arcu non odio euismod lacinia at. Eu turpis egestas pretium aenean. A lacus vestibulum sed arcu non odio euismod. Ut lectus arcu bibendum at varius vel. Tellus in hac habitasse platea. Ut porttitor leo a diam. Id volutpat lacus laoreet non curabitur gravida arcu ac. Ullamcorper malesuada proin libero nunc consequat interdum varius sit. Massa massa ultricies mi quis. Feugiat nisl pretium fusce id velit ut tortor pretium. Scelerisque viverra mauris in aliquam sem fringilla ut. Id ornare arcu odio ut sem nulla. Arcu non sodales neque sodales ut etiam sit amet. In iaculis nunc sed augue lacus viverra vitae.</a:t>
              </a:r>
            </a:p>
            <a:p>
              <a:endParaRPr lang="pt-PT" sz="800" dirty="0">
                <a:solidFill>
                  <a:schemeClr val="tx2"/>
                </a:solidFill>
              </a:endParaRPr>
            </a:p>
          </p:txBody>
        </p:sp>
        <p:sp>
          <p:nvSpPr>
            <p:cNvPr id="22" name="Rectangle 21">
              <a:extLst>
                <a:ext uri="{FF2B5EF4-FFF2-40B4-BE49-F238E27FC236}">
                  <a16:creationId xmlns:a16="http://schemas.microsoft.com/office/drawing/2014/main" id="{DC0F8B99-C337-4478-AF5E-2328F389B20E}"/>
                </a:ext>
              </a:extLst>
            </p:cNvPr>
            <p:cNvSpPr/>
            <p:nvPr/>
          </p:nvSpPr>
          <p:spPr>
            <a:xfrm>
              <a:off x="3253940" y="3753816"/>
              <a:ext cx="4402800" cy="4665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grpSp>
        <p:nvGrpSpPr>
          <p:cNvPr id="13" name="Group 12">
            <a:extLst>
              <a:ext uri="{FF2B5EF4-FFF2-40B4-BE49-F238E27FC236}">
                <a16:creationId xmlns:a16="http://schemas.microsoft.com/office/drawing/2014/main" id="{662BE736-1784-43AF-ACBB-7AFBBBD8CD74}"/>
              </a:ext>
            </a:extLst>
          </p:cNvPr>
          <p:cNvGrpSpPr/>
          <p:nvPr/>
        </p:nvGrpSpPr>
        <p:grpSpPr>
          <a:xfrm>
            <a:off x="2382600" y="3629996"/>
            <a:ext cx="2628000" cy="5292000"/>
            <a:chOff x="5430644" y="1092820"/>
            <a:chExt cx="2656220" cy="5397190"/>
          </a:xfrm>
        </p:grpSpPr>
        <p:sp>
          <p:nvSpPr>
            <p:cNvPr id="16" name="Rectangle: Rounded Corners 15">
              <a:extLst>
                <a:ext uri="{FF2B5EF4-FFF2-40B4-BE49-F238E27FC236}">
                  <a16:creationId xmlns:a16="http://schemas.microsoft.com/office/drawing/2014/main" id="{FEACD156-A2AC-4839-A68A-A18FBB547104}"/>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7" name="Rectangle 16">
              <a:extLst>
                <a:ext uri="{FF2B5EF4-FFF2-40B4-BE49-F238E27FC236}">
                  <a16:creationId xmlns:a16="http://schemas.microsoft.com/office/drawing/2014/main" id="{D2523343-5923-46B9-B72E-CDD503F3F9DD}"/>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8" name="Oval 17">
              <a:extLst>
                <a:ext uri="{FF2B5EF4-FFF2-40B4-BE49-F238E27FC236}">
                  <a16:creationId xmlns:a16="http://schemas.microsoft.com/office/drawing/2014/main" id="{CDCD0FFB-58FE-4D0F-932C-5A056768250F}"/>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sp>
        <p:nvSpPr>
          <p:cNvPr id="6" name="Title 5"/>
          <p:cNvSpPr>
            <a:spLocks noGrp="1"/>
          </p:cNvSpPr>
          <p:nvPr>
            <p:ph type="title"/>
          </p:nvPr>
        </p:nvSpPr>
        <p:spPr>
          <a:xfrm>
            <a:off x="1085850" y="313119"/>
            <a:ext cx="8496300" cy="715581"/>
          </a:xfrm>
        </p:spPr>
        <p:txBody>
          <a:bodyPr/>
          <a:lstStyle/>
          <a:p>
            <a:r>
              <a:rPr lang="en-US" dirty="0"/>
              <a:t>label </a:t>
            </a:r>
            <a:r>
              <a:rPr lang="en-US" dirty="0">
                <a:solidFill>
                  <a:schemeClr val="accent1"/>
                </a:solidFill>
              </a:rPr>
              <a:t>placement</a:t>
            </a:r>
            <a:endParaRPr lang="pt-PT" dirty="0"/>
          </a:p>
        </p:txBody>
      </p:sp>
      <p:grpSp>
        <p:nvGrpSpPr>
          <p:cNvPr id="2" name="Group 1">
            <a:extLst>
              <a:ext uri="{FF2B5EF4-FFF2-40B4-BE49-F238E27FC236}">
                <a16:creationId xmlns:a16="http://schemas.microsoft.com/office/drawing/2014/main" id="{2FB64149-1A0F-48C3-8786-5124F119991E}"/>
              </a:ext>
            </a:extLst>
          </p:cNvPr>
          <p:cNvGrpSpPr/>
          <p:nvPr/>
        </p:nvGrpSpPr>
        <p:grpSpPr>
          <a:xfrm>
            <a:off x="9189491" y="3629996"/>
            <a:ext cx="2628000" cy="5292000"/>
            <a:chOff x="8797990" y="3744374"/>
            <a:chExt cx="2628000" cy="5292000"/>
          </a:xfrm>
        </p:grpSpPr>
        <p:grpSp>
          <p:nvGrpSpPr>
            <p:cNvPr id="7" name="Group 6">
              <a:extLst>
                <a:ext uri="{FF2B5EF4-FFF2-40B4-BE49-F238E27FC236}">
                  <a16:creationId xmlns:a16="http://schemas.microsoft.com/office/drawing/2014/main" id="{1CC80E38-8F1B-4D40-89E4-FBBDBF7A05D0}"/>
                </a:ext>
              </a:extLst>
            </p:cNvPr>
            <p:cNvGrpSpPr/>
            <p:nvPr/>
          </p:nvGrpSpPr>
          <p:grpSpPr>
            <a:xfrm>
              <a:off x="8797990" y="3744374"/>
              <a:ext cx="2628000" cy="5292000"/>
              <a:chOff x="5430644" y="1092820"/>
              <a:chExt cx="2656220" cy="5397190"/>
            </a:xfrm>
          </p:grpSpPr>
          <p:sp>
            <p:nvSpPr>
              <p:cNvPr id="8" name="Rectangle: Rounded Corners 7">
                <a:extLst>
                  <a:ext uri="{FF2B5EF4-FFF2-40B4-BE49-F238E27FC236}">
                    <a16:creationId xmlns:a16="http://schemas.microsoft.com/office/drawing/2014/main" id="{3A0ADF44-EF28-4970-B128-509DC10B8E19}"/>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9" name="Rectangle 8">
                <a:extLst>
                  <a:ext uri="{FF2B5EF4-FFF2-40B4-BE49-F238E27FC236}">
                    <a16:creationId xmlns:a16="http://schemas.microsoft.com/office/drawing/2014/main" id="{DE1422A9-22DE-4ABE-B2E8-DC291C514A23}"/>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10" name="Oval 9">
                <a:extLst>
                  <a:ext uri="{FF2B5EF4-FFF2-40B4-BE49-F238E27FC236}">
                    <a16:creationId xmlns:a16="http://schemas.microsoft.com/office/drawing/2014/main" id="{98786A9D-77D3-4990-848B-F8E1E1C02C1D}"/>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graphicFrame>
          <p:nvGraphicFramePr>
            <p:cNvPr id="3" name="Chart 2">
              <a:extLst>
                <a:ext uri="{FF2B5EF4-FFF2-40B4-BE49-F238E27FC236}">
                  <a16:creationId xmlns:a16="http://schemas.microsoft.com/office/drawing/2014/main" id="{57DFC851-4E75-4035-8E52-79D7CB0AF3BA}"/>
                </a:ext>
              </a:extLst>
            </p:cNvPr>
            <p:cNvGraphicFramePr/>
            <p:nvPr/>
          </p:nvGraphicFramePr>
          <p:xfrm>
            <a:off x="8941990" y="4767055"/>
            <a:ext cx="2286000" cy="362551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138339A7-FE07-4451-8449-F67A9FD49437}"/>
                </a:ext>
              </a:extLst>
            </p:cNvPr>
            <p:cNvSpPr txBox="1"/>
            <p:nvPr/>
          </p:nvSpPr>
          <p:spPr>
            <a:xfrm>
              <a:off x="8956580" y="4442554"/>
              <a:ext cx="2423809" cy="3693319"/>
            </a:xfrm>
            <a:prstGeom prst="rect">
              <a:avLst/>
            </a:prstGeom>
            <a:noFill/>
          </p:spPr>
          <p:txBody>
            <a:bodyPr wrap="square" rtlCol="0">
              <a:spAutoFit/>
            </a:bodyPr>
            <a:lstStyle/>
            <a:p>
              <a:r>
                <a:rPr lang="en-US" sz="1200" dirty="0">
                  <a:solidFill>
                    <a:schemeClr val="tx2">
                      <a:lumMod val="50000"/>
                    </a:schemeClr>
                  </a:solidFill>
                  <a:latin typeface="Calibri" panose="020F0502020204030204" pitchFamily="34" charset="0"/>
                  <a:cs typeface="Calibri" panose="020F0502020204030204" pitchFamily="34" charset="0"/>
                </a:rPr>
                <a:t>Municipal waste treatment</a:t>
              </a:r>
            </a:p>
            <a:p>
              <a:r>
                <a:rPr lang="en-US" sz="1200" dirty="0">
                  <a:solidFill>
                    <a:schemeClr val="tx2">
                      <a:lumMod val="50000"/>
                    </a:schemeClr>
                  </a:solidFill>
                  <a:latin typeface="Calibri" panose="020F0502020204030204" pitchFamily="34" charset="0"/>
                  <a:cs typeface="Calibri" panose="020F0502020204030204" pitchFamily="34" charset="0"/>
                </a:rPr>
                <a:t>(% share of total, EU-28, 2016)</a:t>
              </a:r>
            </a:p>
            <a:p>
              <a:endParaRPr lang="en-US" sz="1400" dirty="0">
                <a:solidFill>
                  <a:schemeClr val="tx2"/>
                </a:solidFill>
                <a:latin typeface="Calibri" panose="020F0502020204030204" pitchFamily="34" charset="0"/>
                <a:cs typeface="Calibri" panose="020F0502020204030204" pitchFamily="34" charset="0"/>
              </a:endParaRPr>
            </a:p>
            <a:p>
              <a:endParaRPr lang="en-US" sz="1400" dirty="0">
                <a:solidFill>
                  <a:schemeClr val="tx2"/>
                </a:solidFill>
                <a:latin typeface="Calibri" panose="020F0502020204030204" pitchFamily="34" charset="0"/>
                <a:cs typeface="Calibri" panose="020F0502020204030204" pitchFamily="34" charset="0"/>
              </a:endParaRPr>
            </a:p>
            <a:p>
              <a:r>
                <a:rPr lang="en-US" sz="1400" dirty="0">
                  <a:solidFill>
                    <a:schemeClr val="tx2"/>
                  </a:solidFill>
                  <a:latin typeface="Calibri" panose="020F0502020204030204" pitchFamily="34" charset="0"/>
                  <a:cs typeface="Calibri" panose="020F0502020204030204" pitchFamily="34" charset="0"/>
                </a:rPr>
                <a:t>Incineration / disposal</a:t>
              </a:r>
            </a:p>
            <a:p>
              <a:endParaRPr lang="en-US" sz="1400" dirty="0">
                <a:solidFill>
                  <a:schemeClr val="tx2"/>
                </a:solidFill>
                <a:latin typeface="Calibri" panose="020F0502020204030204" pitchFamily="34" charset="0"/>
                <a:cs typeface="Calibri" panose="020F0502020204030204" pitchFamily="34" charset="0"/>
              </a:endParaRPr>
            </a:p>
            <a:p>
              <a:endParaRPr lang="en-US" sz="1400" dirty="0">
                <a:solidFill>
                  <a:schemeClr val="tx2"/>
                </a:solidFill>
                <a:latin typeface="Calibri" panose="020F0502020204030204" pitchFamily="34" charset="0"/>
                <a:cs typeface="Calibri" panose="020F0502020204030204" pitchFamily="34" charset="0"/>
              </a:endParaRPr>
            </a:p>
            <a:p>
              <a:r>
                <a:rPr lang="en-US" sz="1400" dirty="0">
                  <a:solidFill>
                    <a:schemeClr val="tx2"/>
                  </a:solidFill>
                  <a:latin typeface="Calibri" panose="020F0502020204030204" pitchFamily="34" charset="0"/>
                  <a:cs typeface="Calibri" panose="020F0502020204030204" pitchFamily="34" charset="0"/>
                </a:rPr>
                <a:t>Composting and digestion</a:t>
              </a:r>
            </a:p>
            <a:p>
              <a:endParaRPr lang="en-US" sz="1400" dirty="0">
                <a:solidFill>
                  <a:schemeClr val="tx2"/>
                </a:solidFill>
                <a:latin typeface="Calibri" panose="020F0502020204030204" pitchFamily="34" charset="0"/>
                <a:cs typeface="Calibri" panose="020F0502020204030204" pitchFamily="34" charset="0"/>
              </a:endParaRPr>
            </a:p>
            <a:p>
              <a:endParaRPr lang="en-US" sz="1400" dirty="0">
                <a:solidFill>
                  <a:schemeClr val="tx2"/>
                </a:solidFill>
                <a:latin typeface="Calibri" panose="020F0502020204030204" pitchFamily="34" charset="0"/>
                <a:cs typeface="Calibri" panose="020F0502020204030204" pitchFamily="34" charset="0"/>
              </a:endParaRPr>
            </a:p>
            <a:p>
              <a:r>
                <a:rPr lang="en-US" sz="1400" dirty="0">
                  <a:solidFill>
                    <a:schemeClr val="tx2"/>
                  </a:solidFill>
                  <a:latin typeface="Calibri" panose="020F0502020204030204" pitchFamily="34" charset="0"/>
                  <a:cs typeface="Calibri" panose="020F0502020204030204" pitchFamily="34" charset="0"/>
                </a:rPr>
                <a:t>Landfill</a:t>
              </a:r>
            </a:p>
            <a:p>
              <a:endParaRPr lang="en-US" sz="1400" dirty="0">
                <a:solidFill>
                  <a:schemeClr val="tx2"/>
                </a:solidFill>
                <a:latin typeface="Calibri" panose="020F0502020204030204" pitchFamily="34" charset="0"/>
                <a:cs typeface="Calibri" panose="020F0502020204030204" pitchFamily="34" charset="0"/>
              </a:endParaRPr>
            </a:p>
            <a:p>
              <a:endParaRPr lang="en-US" sz="1400" dirty="0">
                <a:solidFill>
                  <a:schemeClr val="tx2"/>
                </a:solidFill>
                <a:latin typeface="Calibri" panose="020F0502020204030204" pitchFamily="34" charset="0"/>
                <a:cs typeface="Calibri" panose="020F0502020204030204" pitchFamily="34" charset="0"/>
              </a:endParaRPr>
            </a:p>
            <a:p>
              <a:r>
                <a:rPr lang="en-US" sz="1400" dirty="0">
                  <a:solidFill>
                    <a:schemeClr val="tx2"/>
                  </a:solidFill>
                  <a:latin typeface="Calibri" panose="020F0502020204030204" pitchFamily="34" charset="0"/>
                  <a:cs typeface="Calibri" panose="020F0502020204030204" pitchFamily="34" charset="0"/>
                </a:rPr>
                <a:t>Incineration / energy recovery</a:t>
              </a:r>
            </a:p>
            <a:p>
              <a:endParaRPr lang="en-US" sz="1400" dirty="0">
                <a:solidFill>
                  <a:schemeClr val="tx2"/>
                </a:solidFill>
                <a:latin typeface="Calibri" panose="020F0502020204030204" pitchFamily="34" charset="0"/>
                <a:cs typeface="Calibri" panose="020F0502020204030204" pitchFamily="34" charset="0"/>
              </a:endParaRPr>
            </a:p>
            <a:p>
              <a:endParaRPr lang="en-US" sz="1400" dirty="0">
                <a:solidFill>
                  <a:schemeClr val="tx2"/>
                </a:solidFill>
                <a:latin typeface="Calibri" panose="020F0502020204030204" pitchFamily="34" charset="0"/>
                <a:cs typeface="Calibri" panose="020F0502020204030204" pitchFamily="34" charset="0"/>
              </a:endParaRPr>
            </a:p>
            <a:p>
              <a:r>
                <a:rPr lang="en-US" sz="1400" dirty="0">
                  <a:solidFill>
                    <a:schemeClr val="tx2"/>
                  </a:solidFill>
                  <a:latin typeface="Calibri" panose="020F0502020204030204" pitchFamily="34" charset="0"/>
                  <a:cs typeface="Calibri" panose="020F0502020204030204" pitchFamily="34" charset="0"/>
                </a:rPr>
                <a:t>Material recycling</a:t>
              </a:r>
            </a:p>
          </p:txBody>
        </p:sp>
      </p:grpSp>
      <p:graphicFrame>
        <p:nvGraphicFramePr>
          <p:cNvPr id="5" name="Chart 4">
            <a:extLst>
              <a:ext uri="{FF2B5EF4-FFF2-40B4-BE49-F238E27FC236}">
                <a16:creationId xmlns:a16="http://schemas.microsoft.com/office/drawing/2014/main" id="{58F45381-A2DA-456B-B70C-25B380086D85}"/>
              </a:ext>
            </a:extLst>
          </p:cNvPr>
          <p:cNvGraphicFramePr/>
          <p:nvPr>
            <p:extLst>
              <p:ext uri="{D42A27DB-BD31-4B8C-83A1-F6EECF244321}">
                <p14:modId xmlns:p14="http://schemas.microsoft.com/office/powerpoint/2010/main" val="1439937091"/>
              </p:ext>
            </p:extLst>
          </p:nvPr>
        </p:nvGraphicFramePr>
        <p:xfrm>
          <a:off x="609600" y="4999028"/>
          <a:ext cx="7924800" cy="2308959"/>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77F79D00-A81E-4F86-99F9-D3F24BDA6827}"/>
              </a:ext>
            </a:extLst>
          </p:cNvPr>
          <p:cNvSpPr/>
          <p:nvPr/>
        </p:nvSpPr>
        <p:spPr>
          <a:xfrm>
            <a:off x="1714500" y="4191012"/>
            <a:ext cx="2971800" cy="523220"/>
          </a:xfrm>
          <a:prstGeom prst="rect">
            <a:avLst/>
          </a:prstGeom>
        </p:spPr>
        <p:txBody>
          <a:bodyPr wrap="square">
            <a:spAutoFit/>
          </a:bodyPr>
          <a:lstStyle/>
          <a:p>
            <a:r>
              <a:rPr lang="en-US" sz="1400" dirty="0">
                <a:solidFill>
                  <a:schemeClr val="bg2">
                    <a:lumMod val="50000"/>
                  </a:schemeClr>
                </a:solidFill>
                <a:latin typeface="Calibri" panose="020F0502020204030204" pitchFamily="34" charset="0"/>
                <a:cs typeface="Calibri" panose="020F0502020204030204" pitchFamily="34" charset="0"/>
              </a:rPr>
              <a:t>Municipal waste treatment</a:t>
            </a:r>
          </a:p>
          <a:p>
            <a:r>
              <a:rPr lang="en-US" sz="1400" dirty="0">
                <a:solidFill>
                  <a:schemeClr val="bg2">
                    <a:lumMod val="50000"/>
                  </a:schemeClr>
                </a:solidFill>
                <a:latin typeface="Calibri" panose="020F0502020204030204" pitchFamily="34" charset="0"/>
                <a:cs typeface="Calibri" panose="020F0502020204030204" pitchFamily="34" charset="0"/>
              </a:rPr>
              <a:t>(% share of total, EU-28, 2016)</a:t>
            </a:r>
          </a:p>
        </p:txBody>
      </p:sp>
      <p:grpSp>
        <p:nvGrpSpPr>
          <p:cNvPr id="12" name="Group 11">
            <a:extLst>
              <a:ext uri="{FF2B5EF4-FFF2-40B4-BE49-F238E27FC236}">
                <a16:creationId xmlns:a16="http://schemas.microsoft.com/office/drawing/2014/main" id="{865300C8-E2D1-4FD4-9C00-03C49B0DBCE5}"/>
              </a:ext>
            </a:extLst>
          </p:cNvPr>
          <p:cNvGrpSpPr/>
          <p:nvPr/>
        </p:nvGrpSpPr>
        <p:grpSpPr>
          <a:xfrm>
            <a:off x="14103819" y="3671996"/>
            <a:ext cx="2785582" cy="5292000"/>
            <a:chOff x="14252973" y="3517247"/>
            <a:chExt cx="2785582" cy="5292000"/>
          </a:xfrm>
        </p:grpSpPr>
        <p:grpSp>
          <p:nvGrpSpPr>
            <p:cNvPr id="24" name="Group 23">
              <a:extLst>
                <a:ext uri="{FF2B5EF4-FFF2-40B4-BE49-F238E27FC236}">
                  <a16:creationId xmlns:a16="http://schemas.microsoft.com/office/drawing/2014/main" id="{18ED6628-BA98-4C4C-BE12-D6145F30B824}"/>
                </a:ext>
              </a:extLst>
            </p:cNvPr>
            <p:cNvGrpSpPr/>
            <p:nvPr/>
          </p:nvGrpSpPr>
          <p:grpSpPr>
            <a:xfrm>
              <a:off x="14252973" y="3517247"/>
              <a:ext cx="2628000" cy="5292000"/>
              <a:chOff x="5430644" y="1092820"/>
              <a:chExt cx="2656220" cy="5397190"/>
            </a:xfrm>
          </p:grpSpPr>
          <p:sp>
            <p:nvSpPr>
              <p:cNvPr id="27" name="Rectangle: Rounded Corners 26">
                <a:extLst>
                  <a:ext uri="{FF2B5EF4-FFF2-40B4-BE49-F238E27FC236}">
                    <a16:creationId xmlns:a16="http://schemas.microsoft.com/office/drawing/2014/main" id="{B6A2F33E-85A4-450C-864C-7DE1FCB8CAA9}"/>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28" name="Rectangle 27">
                <a:extLst>
                  <a:ext uri="{FF2B5EF4-FFF2-40B4-BE49-F238E27FC236}">
                    <a16:creationId xmlns:a16="http://schemas.microsoft.com/office/drawing/2014/main" id="{027F581A-4A72-4200-86C0-CC04EF4DE06D}"/>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29" name="Oval 28">
                <a:extLst>
                  <a:ext uri="{FF2B5EF4-FFF2-40B4-BE49-F238E27FC236}">
                    <a16:creationId xmlns:a16="http://schemas.microsoft.com/office/drawing/2014/main" id="{5C8108AB-4523-4B45-8887-29A51E03F609}"/>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pic>
          <p:nvPicPr>
            <p:cNvPr id="32" name="Picture 31">
              <a:extLst>
                <a:ext uri="{FF2B5EF4-FFF2-40B4-BE49-F238E27FC236}">
                  <a16:creationId xmlns:a16="http://schemas.microsoft.com/office/drawing/2014/main" id="{FB0F43D5-7732-4D7A-B6C4-3900C83B6460}"/>
                </a:ext>
              </a:extLst>
            </p:cNvPr>
            <p:cNvPicPr>
              <a:picLocks noChangeAspect="1"/>
            </p:cNvPicPr>
            <p:nvPr/>
          </p:nvPicPr>
          <p:blipFill>
            <a:blip r:embed="rId6"/>
            <a:stretch>
              <a:fillRect/>
            </a:stretch>
          </p:blipFill>
          <p:spPr>
            <a:xfrm>
              <a:off x="14325600" y="4000500"/>
              <a:ext cx="2712955" cy="4194412"/>
            </a:xfrm>
            <a:prstGeom prst="rect">
              <a:avLst/>
            </a:prstGeom>
          </p:spPr>
        </p:pic>
      </p:grpSp>
    </p:spTree>
    <p:extLst>
      <p:ext uri="{BB962C8B-B14F-4D97-AF65-F5344CB8AC3E}">
        <p14:creationId xmlns:p14="http://schemas.microsoft.com/office/powerpoint/2010/main" val="81443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legend </a:t>
            </a:r>
            <a:r>
              <a:rPr lang="en-US" dirty="0">
                <a:solidFill>
                  <a:schemeClr val="accent1"/>
                </a:solidFill>
              </a:rPr>
              <a:t>placement</a:t>
            </a:r>
            <a:endParaRPr lang="pt-PT" dirty="0"/>
          </a:p>
        </p:txBody>
      </p:sp>
      <p:pic>
        <p:nvPicPr>
          <p:cNvPr id="2" name="Picture 1">
            <a:extLst>
              <a:ext uri="{FF2B5EF4-FFF2-40B4-BE49-F238E27FC236}">
                <a16:creationId xmlns:a16="http://schemas.microsoft.com/office/drawing/2014/main" id="{1608F887-EC64-4632-BB53-5991991A78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29724" y="1658071"/>
            <a:ext cx="7990476" cy="5771429"/>
          </a:xfrm>
          <a:prstGeom prst="rect">
            <a:avLst/>
          </a:prstGeom>
        </p:spPr>
      </p:pic>
      <p:graphicFrame>
        <p:nvGraphicFramePr>
          <p:cNvPr id="17" name="Chart 16">
            <a:extLst>
              <a:ext uri="{FF2B5EF4-FFF2-40B4-BE49-F238E27FC236}">
                <a16:creationId xmlns:a16="http://schemas.microsoft.com/office/drawing/2014/main" id="{B9C3F540-1208-4A56-8398-82BDA5675F46}"/>
              </a:ext>
            </a:extLst>
          </p:cNvPr>
          <p:cNvGraphicFramePr/>
          <p:nvPr>
            <p:extLst>
              <p:ext uri="{D42A27DB-BD31-4B8C-83A1-F6EECF244321}">
                <p14:modId xmlns:p14="http://schemas.microsoft.com/office/powerpoint/2010/main" val="1642576904"/>
              </p:ext>
            </p:extLst>
          </p:nvPr>
        </p:nvGraphicFramePr>
        <p:xfrm>
          <a:off x="9311941" y="5806707"/>
          <a:ext cx="4496881" cy="40493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8A5DC75D-0EF6-4FFE-A20D-553348049FA7}"/>
              </a:ext>
            </a:extLst>
          </p:cNvPr>
          <p:cNvGraphicFramePr/>
          <p:nvPr>
            <p:extLst>
              <p:ext uri="{D42A27DB-BD31-4B8C-83A1-F6EECF244321}">
                <p14:modId xmlns:p14="http://schemas.microsoft.com/office/powerpoint/2010/main" val="1321992211"/>
              </p:ext>
            </p:extLst>
          </p:nvPr>
        </p:nvGraphicFramePr>
        <p:xfrm>
          <a:off x="13454236" y="5806707"/>
          <a:ext cx="4496881" cy="4049395"/>
        </p:xfrm>
        <a:graphic>
          <a:graphicData uri="http://schemas.openxmlformats.org/drawingml/2006/chart">
            <c:chart xmlns:c="http://schemas.openxmlformats.org/drawingml/2006/chart" xmlns:r="http://schemas.openxmlformats.org/officeDocument/2006/relationships" r:id="rId5"/>
          </a:graphicData>
        </a:graphic>
      </p:graphicFrame>
      <p:grpSp>
        <p:nvGrpSpPr>
          <p:cNvPr id="21" name="Group 20">
            <a:extLst>
              <a:ext uri="{FF2B5EF4-FFF2-40B4-BE49-F238E27FC236}">
                <a16:creationId xmlns:a16="http://schemas.microsoft.com/office/drawing/2014/main" id="{9E374867-1435-45BD-B467-89A3D5E24FAF}"/>
              </a:ext>
            </a:extLst>
          </p:cNvPr>
          <p:cNvGrpSpPr/>
          <p:nvPr/>
        </p:nvGrpSpPr>
        <p:grpSpPr>
          <a:xfrm>
            <a:off x="1229724" y="1654342"/>
            <a:ext cx="7997492" cy="5771429"/>
            <a:chOff x="-1821982" y="1554038"/>
            <a:chExt cx="7997492" cy="5771429"/>
          </a:xfrm>
        </p:grpSpPr>
        <p:pic>
          <p:nvPicPr>
            <p:cNvPr id="8" name="Picture 7">
              <a:extLst>
                <a:ext uri="{FF2B5EF4-FFF2-40B4-BE49-F238E27FC236}">
                  <a16:creationId xmlns:a16="http://schemas.microsoft.com/office/drawing/2014/main" id="{6C5C492A-77F6-426F-88F8-8E666F61185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814966" y="1554038"/>
              <a:ext cx="7990476" cy="5771429"/>
            </a:xfrm>
            <a:prstGeom prst="rect">
              <a:avLst/>
            </a:prstGeom>
          </p:spPr>
        </p:pic>
        <p:sp>
          <p:nvSpPr>
            <p:cNvPr id="20" name="Rectangle 19">
              <a:extLst>
                <a:ext uri="{FF2B5EF4-FFF2-40B4-BE49-F238E27FC236}">
                  <a16:creationId xmlns:a16="http://schemas.microsoft.com/office/drawing/2014/main" id="{04D8D091-1DD4-4DC4-8F95-C1F02BCA275B}"/>
                </a:ext>
              </a:extLst>
            </p:cNvPr>
            <p:cNvSpPr/>
            <p:nvPr/>
          </p:nvSpPr>
          <p:spPr>
            <a:xfrm>
              <a:off x="-1821982" y="1554038"/>
              <a:ext cx="7990476" cy="577142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grpSp>
        <p:nvGrpSpPr>
          <p:cNvPr id="4" name="Group 3">
            <a:extLst>
              <a:ext uri="{FF2B5EF4-FFF2-40B4-BE49-F238E27FC236}">
                <a16:creationId xmlns:a16="http://schemas.microsoft.com/office/drawing/2014/main" id="{EDFEE9CF-880A-49ED-AD1A-7F6D50D78EBF}"/>
              </a:ext>
            </a:extLst>
          </p:cNvPr>
          <p:cNvGrpSpPr/>
          <p:nvPr/>
        </p:nvGrpSpPr>
        <p:grpSpPr>
          <a:xfrm>
            <a:off x="9582150" y="1654342"/>
            <a:ext cx="8001000" cy="3857143"/>
            <a:chOff x="9582150" y="1654342"/>
            <a:chExt cx="8001000" cy="3857143"/>
          </a:xfrm>
        </p:grpSpPr>
        <p:pic>
          <p:nvPicPr>
            <p:cNvPr id="3" name="Picture 2">
              <a:extLst>
                <a:ext uri="{FF2B5EF4-FFF2-40B4-BE49-F238E27FC236}">
                  <a16:creationId xmlns:a16="http://schemas.microsoft.com/office/drawing/2014/main" id="{97A04F06-AB32-4C74-9D61-FF121F34E8B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582150" y="1654342"/>
              <a:ext cx="7971428" cy="3857143"/>
            </a:xfrm>
            <a:prstGeom prst="rect">
              <a:avLst/>
            </a:prstGeom>
          </p:spPr>
        </p:pic>
        <p:sp>
          <p:nvSpPr>
            <p:cNvPr id="25" name="Rectangle 24">
              <a:extLst>
                <a:ext uri="{FF2B5EF4-FFF2-40B4-BE49-F238E27FC236}">
                  <a16:creationId xmlns:a16="http://schemas.microsoft.com/office/drawing/2014/main" id="{4A48E4B6-42B5-4855-B8BC-77F8639A2514}"/>
                </a:ext>
              </a:extLst>
            </p:cNvPr>
            <p:cNvSpPr/>
            <p:nvPr/>
          </p:nvSpPr>
          <p:spPr>
            <a:xfrm>
              <a:off x="9592674" y="1654342"/>
              <a:ext cx="7990476" cy="385714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sp>
        <p:nvSpPr>
          <p:cNvPr id="26" name="TextBox 25">
            <a:extLst>
              <a:ext uri="{FF2B5EF4-FFF2-40B4-BE49-F238E27FC236}">
                <a16:creationId xmlns:a16="http://schemas.microsoft.com/office/drawing/2014/main" id="{08B81EB7-2023-4C16-AB2A-BE9CF7850B46}"/>
              </a:ext>
            </a:extLst>
          </p:cNvPr>
          <p:cNvSpPr txBox="1"/>
          <p:nvPr/>
        </p:nvSpPr>
        <p:spPr>
          <a:xfrm>
            <a:off x="1326480" y="7597305"/>
            <a:ext cx="3009157" cy="307777"/>
          </a:xfrm>
          <a:prstGeom prst="rect">
            <a:avLst/>
          </a:prstGeom>
          <a:noFill/>
        </p:spPr>
        <p:txBody>
          <a:bodyPr wrap="none" rtlCol="0">
            <a:spAutoFit/>
          </a:bodyPr>
          <a:lstStyle/>
          <a:p>
            <a:r>
              <a:rPr lang="pt-PT" sz="1400" dirty="0">
                <a:solidFill>
                  <a:schemeClr val="tx2"/>
                </a:solidFill>
              </a:rPr>
              <a:t>Key figures on Europe, 2018 Edition</a:t>
            </a:r>
            <a:endParaRPr lang="en-US" sz="1400" dirty="0">
              <a:solidFill>
                <a:schemeClr val="tx2"/>
              </a:solidFill>
            </a:endParaRPr>
          </a:p>
        </p:txBody>
      </p:sp>
    </p:spTree>
    <p:extLst>
      <p:ext uri="{BB962C8B-B14F-4D97-AF65-F5344CB8AC3E}">
        <p14:creationId xmlns:p14="http://schemas.microsoft.com/office/powerpoint/2010/main" val="25032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9"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734EC67-3ADB-4EC5-A815-4A0AA782A0D1}"/>
              </a:ext>
            </a:extLst>
          </p:cNvPr>
          <p:cNvGrpSpPr/>
          <p:nvPr/>
        </p:nvGrpSpPr>
        <p:grpSpPr>
          <a:xfrm>
            <a:off x="9486899" y="6882912"/>
            <a:ext cx="7239000" cy="1862048"/>
            <a:chOff x="1752601" y="2400300"/>
            <a:chExt cx="7239000" cy="1862048"/>
          </a:xfrm>
        </p:grpSpPr>
        <p:sp>
          <p:nvSpPr>
            <p:cNvPr id="52" name="TextBox 51">
              <a:extLst>
                <a:ext uri="{FF2B5EF4-FFF2-40B4-BE49-F238E27FC236}">
                  <a16:creationId xmlns:a16="http://schemas.microsoft.com/office/drawing/2014/main" id="{1BAC88ED-0F27-4D10-BDFD-6C729A3155DE}"/>
                </a:ext>
              </a:extLst>
            </p:cNvPr>
            <p:cNvSpPr txBox="1"/>
            <p:nvPr/>
          </p:nvSpPr>
          <p:spPr>
            <a:xfrm>
              <a:off x="1752601" y="2400300"/>
              <a:ext cx="2095500" cy="1862048"/>
            </a:xfrm>
            <a:prstGeom prst="rect">
              <a:avLst/>
            </a:prstGeom>
            <a:noFill/>
          </p:spPr>
          <p:txBody>
            <a:bodyPr wrap="square" rtlCol="0">
              <a:spAutoFit/>
            </a:bodyPr>
            <a:lstStyle/>
            <a:p>
              <a:pPr algn="r"/>
              <a:r>
                <a:rPr lang="en-US" sz="11500" b="1">
                  <a:solidFill>
                    <a:schemeClr val="bg1">
                      <a:lumMod val="90000"/>
                    </a:schemeClr>
                  </a:solidFill>
                  <a:latin typeface="+mj-lt"/>
                </a:rPr>
                <a:t>06</a:t>
              </a:r>
              <a:endParaRPr lang="uk-UA" sz="11500" b="1">
                <a:solidFill>
                  <a:schemeClr val="bg1">
                    <a:lumMod val="90000"/>
                  </a:schemeClr>
                </a:solidFill>
                <a:latin typeface="+mj-lt"/>
              </a:endParaRPr>
            </a:p>
          </p:txBody>
        </p:sp>
        <p:sp>
          <p:nvSpPr>
            <p:cNvPr id="53" name="TextBox 52">
              <a:extLst>
                <a:ext uri="{FF2B5EF4-FFF2-40B4-BE49-F238E27FC236}">
                  <a16:creationId xmlns:a16="http://schemas.microsoft.com/office/drawing/2014/main" id="{8FC8E56B-C04E-4020-A798-ECAC5FDECB2A}"/>
                </a:ext>
              </a:extLst>
            </p:cNvPr>
            <p:cNvSpPr txBox="1"/>
            <p:nvPr/>
          </p:nvSpPr>
          <p:spPr>
            <a:xfrm>
              <a:off x="3848101" y="2552700"/>
              <a:ext cx="5143500" cy="646331"/>
            </a:xfrm>
            <a:prstGeom prst="rect">
              <a:avLst/>
            </a:prstGeom>
            <a:noFill/>
          </p:spPr>
          <p:txBody>
            <a:bodyPr wrap="square" rtlCol="0">
              <a:spAutoFit/>
            </a:bodyPr>
            <a:lstStyle/>
            <a:p>
              <a:r>
                <a:rPr lang="en-US" sz="3600" dirty="0">
                  <a:solidFill>
                    <a:schemeClr val="bg1">
                      <a:lumMod val="90000"/>
                    </a:schemeClr>
                  </a:solidFill>
                  <a:latin typeface="+mj-lt"/>
                </a:rPr>
                <a:t>adjust text</a:t>
              </a:r>
            </a:p>
          </p:txBody>
        </p:sp>
        <p:sp>
          <p:nvSpPr>
            <p:cNvPr id="54" name="TextBox 53">
              <a:extLst>
                <a:ext uri="{FF2B5EF4-FFF2-40B4-BE49-F238E27FC236}">
                  <a16:creationId xmlns:a16="http://schemas.microsoft.com/office/drawing/2014/main" id="{9E1CC87B-836C-42EA-A8F2-89ED5016F69F}"/>
                </a:ext>
              </a:extLst>
            </p:cNvPr>
            <p:cNvSpPr txBox="1"/>
            <p:nvPr/>
          </p:nvSpPr>
          <p:spPr>
            <a:xfrm>
              <a:off x="3848101" y="3199031"/>
              <a:ext cx="5143500" cy="1015663"/>
            </a:xfrm>
            <a:prstGeom prst="rect">
              <a:avLst/>
            </a:prstGeom>
            <a:noFill/>
          </p:spPr>
          <p:txBody>
            <a:bodyPr wrap="square" rtlCol="0">
              <a:spAutoFit/>
            </a:bodyPr>
            <a:lstStyle/>
            <a:p>
              <a:r>
                <a:rPr lang="en-US" sz="2000" dirty="0">
                  <a:solidFill>
                    <a:schemeClr val="bg1">
                      <a:lumMod val="90000"/>
                    </a:schemeClr>
                  </a:solidFill>
                </a:rPr>
                <a:t>When possible, place text annotations inside the plot area and label directly instead of using a legend</a:t>
              </a:r>
              <a:endParaRPr lang="uk-UA" sz="2000" dirty="0">
                <a:solidFill>
                  <a:schemeClr val="bg1">
                    <a:lumMod val="90000"/>
                  </a:schemeClr>
                </a:solidFill>
              </a:endParaRPr>
            </a:p>
          </p:txBody>
        </p:sp>
      </p:grpSp>
      <p:grpSp>
        <p:nvGrpSpPr>
          <p:cNvPr id="24" name="Group 23"/>
          <p:cNvGrpSpPr/>
          <p:nvPr/>
        </p:nvGrpSpPr>
        <p:grpSpPr>
          <a:xfrm>
            <a:off x="9486900" y="6882912"/>
            <a:ext cx="7239000" cy="1862048"/>
            <a:chOff x="1752601" y="2400300"/>
            <a:chExt cx="7239000" cy="1862048"/>
          </a:xfrm>
        </p:grpSpPr>
        <p:sp>
          <p:nvSpPr>
            <p:cNvPr id="25" name="TextBox 24"/>
            <p:cNvSpPr txBox="1"/>
            <p:nvPr/>
          </p:nvSpPr>
          <p:spPr>
            <a:xfrm>
              <a:off x="1752601" y="2400300"/>
              <a:ext cx="2095500" cy="1862048"/>
            </a:xfrm>
            <a:prstGeom prst="rect">
              <a:avLst/>
            </a:prstGeom>
            <a:noFill/>
          </p:spPr>
          <p:txBody>
            <a:bodyPr wrap="square" rtlCol="0">
              <a:spAutoFit/>
            </a:bodyPr>
            <a:lstStyle/>
            <a:p>
              <a:pPr algn="r"/>
              <a:r>
                <a:rPr lang="en-US" sz="11500" b="1">
                  <a:solidFill>
                    <a:schemeClr val="accent1"/>
                  </a:solidFill>
                  <a:latin typeface="+mj-lt"/>
                </a:rPr>
                <a:t>06</a:t>
              </a:r>
              <a:endParaRPr lang="uk-UA" sz="11500" b="1">
                <a:solidFill>
                  <a:schemeClr val="accent1"/>
                </a:solidFill>
                <a:latin typeface="+mj-lt"/>
              </a:endParaRPr>
            </a:p>
          </p:txBody>
        </p:sp>
        <p:sp>
          <p:nvSpPr>
            <p:cNvPr id="26" name="TextBox 25"/>
            <p:cNvSpPr txBox="1"/>
            <p:nvPr/>
          </p:nvSpPr>
          <p:spPr>
            <a:xfrm>
              <a:off x="3848101" y="2552700"/>
              <a:ext cx="5143500" cy="646331"/>
            </a:xfrm>
            <a:prstGeom prst="rect">
              <a:avLst/>
            </a:prstGeom>
            <a:noFill/>
          </p:spPr>
          <p:txBody>
            <a:bodyPr wrap="square" rtlCol="0">
              <a:spAutoFit/>
            </a:bodyPr>
            <a:lstStyle/>
            <a:p>
              <a:r>
                <a:rPr lang="en-US" sz="3600" dirty="0">
                  <a:latin typeface="+mj-lt"/>
                </a:rPr>
                <a:t>adjust text</a:t>
              </a:r>
            </a:p>
          </p:txBody>
        </p:sp>
        <p:sp>
          <p:nvSpPr>
            <p:cNvPr id="27" name="TextBox 26"/>
            <p:cNvSpPr txBox="1"/>
            <p:nvPr/>
          </p:nvSpPr>
          <p:spPr>
            <a:xfrm>
              <a:off x="3848101" y="3199031"/>
              <a:ext cx="5143500" cy="1015663"/>
            </a:xfrm>
            <a:prstGeom prst="rect">
              <a:avLst/>
            </a:prstGeom>
            <a:noFill/>
          </p:spPr>
          <p:txBody>
            <a:bodyPr wrap="square" rtlCol="0">
              <a:spAutoFit/>
            </a:bodyPr>
            <a:lstStyle/>
            <a:p>
              <a:r>
                <a:rPr lang="en-US" sz="2000" dirty="0">
                  <a:solidFill>
                    <a:schemeClr val="tx2"/>
                  </a:solidFill>
                </a:rPr>
                <a:t>When possible, place text annotations inside the plot area and label directly instead of using a legend</a:t>
              </a:r>
              <a:endParaRPr lang="uk-UA" sz="2000" dirty="0">
                <a:solidFill>
                  <a:schemeClr val="tx2"/>
                </a:solidFill>
              </a:endParaRPr>
            </a:p>
          </p:txBody>
        </p:sp>
      </p:grpSp>
      <p:grpSp>
        <p:nvGrpSpPr>
          <p:cNvPr id="9" name="Group 8"/>
          <p:cNvGrpSpPr/>
          <p:nvPr/>
        </p:nvGrpSpPr>
        <p:grpSpPr>
          <a:xfrm>
            <a:off x="1562101" y="2247900"/>
            <a:ext cx="7924798" cy="1862048"/>
            <a:chOff x="1752601" y="2400300"/>
            <a:chExt cx="7924798" cy="1862048"/>
          </a:xfrm>
        </p:grpSpPr>
        <p:sp>
          <p:nvSpPr>
            <p:cNvPr id="4" name="TextBox 3"/>
            <p:cNvSpPr txBox="1"/>
            <p:nvPr/>
          </p:nvSpPr>
          <p:spPr>
            <a:xfrm>
              <a:off x="1752601" y="2400300"/>
              <a:ext cx="2095500" cy="1862048"/>
            </a:xfrm>
            <a:prstGeom prst="rect">
              <a:avLst/>
            </a:prstGeom>
            <a:noFill/>
          </p:spPr>
          <p:txBody>
            <a:bodyPr wrap="square" rtlCol="0">
              <a:spAutoFit/>
            </a:bodyPr>
            <a:lstStyle/>
            <a:p>
              <a:pPr algn="r"/>
              <a:r>
                <a:rPr lang="en-US" sz="11500" b="1">
                  <a:solidFill>
                    <a:schemeClr val="accent1"/>
                  </a:solidFill>
                  <a:latin typeface="+mj-lt"/>
                </a:rPr>
                <a:t>01</a:t>
              </a:r>
              <a:endParaRPr lang="uk-UA" sz="11500" b="1">
                <a:solidFill>
                  <a:schemeClr val="accent1"/>
                </a:solidFill>
                <a:latin typeface="+mj-lt"/>
              </a:endParaRPr>
            </a:p>
          </p:txBody>
        </p:sp>
        <p:sp>
          <p:nvSpPr>
            <p:cNvPr id="7" name="TextBox 6"/>
            <p:cNvSpPr txBox="1"/>
            <p:nvPr/>
          </p:nvSpPr>
          <p:spPr>
            <a:xfrm>
              <a:off x="3848100" y="2552700"/>
              <a:ext cx="5829299" cy="646331"/>
            </a:xfrm>
            <a:prstGeom prst="rect">
              <a:avLst/>
            </a:prstGeom>
            <a:noFill/>
          </p:spPr>
          <p:txBody>
            <a:bodyPr wrap="square" rtlCol="0">
              <a:spAutoFit/>
            </a:bodyPr>
            <a:lstStyle/>
            <a:p>
              <a:r>
                <a:rPr lang="en-US" sz="3600" dirty="0">
                  <a:latin typeface="+mj-lt"/>
                </a:rPr>
                <a:t>efficiency matters</a:t>
              </a:r>
              <a:endParaRPr lang="uk-UA" sz="3600" dirty="0">
                <a:latin typeface="+mj-lt"/>
              </a:endParaRPr>
            </a:p>
          </p:txBody>
        </p:sp>
        <p:sp>
          <p:nvSpPr>
            <p:cNvPr id="8" name="TextBox 7"/>
            <p:cNvSpPr txBox="1"/>
            <p:nvPr/>
          </p:nvSpPr>
          <p:spPr>
            <a:xfrm>
              <a:off x="3848101" y="3199031"/>
              <a:ext cx="5143500" cy="1015663"/>
            </a:xfrm>
            <a:prstGeom prst="rect">
              <a:avLst/>
            </a:prstGeom>
            <a:noFill/>
          </p:spPr>
          <p:txBody>
            <a:bodyPr wrap="square" rtlCol="0">
              <a:spAutoFit/>
            </a:bodyPr>
            <a:lstStyle/>
            <a:p>
              <a:r>
                <a:rPr lang="en-US" sz="2000" dirty="0">
                  <a:solidFill>
                    <a:schemeClr val="tx2"/>
                  </a:solidFill>
                </a:rPr>
                <a:t>While a chart should be designed to communicate effectively, that should go hand in hand with efficiency</a:t>
              </a:r>
              <a:endParaRPr lang="uk-UA" sz="2000" dirty="0">
                <a:solidFill>
                  <a:schemeClr val="tx2"/>
                </a:solidFill>
              </a:endParaRPr>
            </a:p>
          </p:txBody>
        </p:sp>
      </p:grpSp>
      <p:grpSp>
        <p:nvGrpSpPr>
          <p:cNvPr id="39" name="Group 38">
            <a:extLst>
              <a:ext uri="{FF2B5EF4-FFF2-40B4-BE49-F238E27FC236}">
                <a16:creationId xmlns:a16="http://schemas.microsoft.com/office/drawing/2014/main" id="{25C35E20-DA79-433C-8FCC-A1E0B799CAF4}"/>
              </a:ext>
            </a:extLst>
          </p:cNvPr>
          <p:cNvGrpSpPr/>
          <p:nvPr/>
        </p:nvGrpSpPr>
        <p:grpSpPr>
          <a:xfrm>
            <a:off x="1562100" y="4565406"/>
            <a:ext cx="7239000" cy="1862048"/>
            <a:chOff x="1752601" y="2400300"/>
            <a:chExt cx="7239000" cy="1862048"/>
          </a:xfrm>
        </p:grpSpPr>
        <p:sp>
          <p:nvSpPr>
            <p:cNvPr id="40" name="TextBox 39">
              <a:extLst>
                <a:ext uri="{FF2B5EF4-FFF2-40B4-BE49-F238E27FC236}">
                  <a16:creationId xmlns:a16="http://schemas.microsoft.com/office/drawing/2014/main" id="{33C1EA26-4D12-47C8-B496-43645697BC67}"/>
                </a:ext>
              </a:extLst>
            </p:cNvPr>
            <p:cNvSpPr txBox="1"/>
            <p:nvPr/>
          </p:nvSpPr>
          <p:spPr>
            <a:xfrm>
              <a:off x="1752601" y="2400300"/>
              <a:ext cx="2095500" cy="1862048"/>
            </a:xfrm>
            <a:prstGeom prst="rect">
              <a:avLst/>
            </a:prstGeom>
            <a:noFill/>
          </p:spPr>
          <p:txBody>
            <a:bodyPr wrap="square" rtlCol="0">
              <a:spAutoFit/>
            </a:bodyPr>
            <a:lstStyle/>
            <a:p>
              <a:pPr algn="r"/>
              <a:r>
                <a:rPr lang="en-US" sz="11500" b="1">
                  <a:solidFill>
                    <a:schemeClr val="bg1">
                      <a:lumMod val="90000"/>
                    </a:schemeClr>
                  </a:solidFill>
                  <a:latin typeface="+mj-lt"/>
                </a:rPr>
                <a:t>02</a:t>
              </a:r>
              <a:endParaRPr lang="uk-UA" sz="11500" b="1">
                <a:solidFill>
                  <a:schemeClr val="bg1">
                    <a:lumMod val="90000"/>
                  </a:schemeClr>
                </a:solidFill>
                <a:latin typeface="+mj-lt"/>
              </a:endParaRPr>
            </a:p>
          </p:txBody>
        </p:sp>
        <p:sp>
          <p:nvSpPr>
            <p:cNvPr id="41" name="TextBox 40">
              <a:extLst>
                <a:ext uri="{FF2B5EF4-FFF2-40B4-BE49-F238E27FC236}">
                  <a16:creationId xmlns:a16="http://schemas.microsoft.com/office/drawing/2014/main" id="{9A19DB32-231F-4152-A7D8-6BDD5740578B}"/>
                </a:ext>
              </a:extLst>
            </p:cNvPr>
            <p:cNvSpPr txBox="1"/>
            <p:nvPr/>
          </p:nvSpPr>
          <p:spPr>
            <a:xfrm>
              <a:off x="3848101" y="2552700"/>
              <a:ext cx="5143500" cy="646331"/>
            </a:xfrm>
            <a:prstGeom prst="rect">
              <a:avLst/>
            </a:prstGeom>
            <a:noFill/>
          </p:spPr>
          <p:txBody>
            <a:bodyPr wrap="square" rtlCol="0">
              <a:spAutoFit/>
            </a:bodyPr>
            <a:lstStyle/>
            <a:p>
              <a:r>
                <a:rPr lang="en-US" sz="3600" dirty="0">
                  <a:solidFill>
                    <a:schemeClr val="bg1">
                      <a:lumMod val="90000"/>
                    </a:schemeClr>
                  </a:solidFill>
                  <a:latin typeface="+mj-lt"/>
                </a:rPr>
                <a:t>efficiency as resolution</a:t>
              </a:r>
            </a:p>
          </p:txBody>
        </p:sp>
        <p:sp>
          <p:nvSpPr>
            <p:cNvPr id="42" name="TextBox 41">
              <a:extLst>
                <a:ext uri="{FF2B5EF4-FFF2-40B4-BE49-F238E27FC236}">
                  <a16:creationId xmlns:a16="http://schemas.microsoft.com/office/drawing/2014/main" id="{571A6F0B-702B-4656-9094-7FAB65DBBAAA}"/>
                </a:ext>
              </a:extLst>
            </p:cNvPr>
            <p:cNvSpPr txBox="1"/>
            <p:nvPr/>
          </p:nvSpPr>
          <p:spPr>
            <a:xfrm>
              <a:off x="3848101" y="3199031"/>
              <a:ext cx="5143500" cy="1015663"/>
            </a:xfrm>
            <a:prstGeom prst="rect">
              <a:avLst/>
            </a:prstGeom>
            <a:noFill/>
          </p:spPr>
          <p:txBody>
            <a:bodyPr wrap="square" rtlCol="0">
              <a:spAutoFit/>
            </a:bodyPr>
            <a:lstStyle/>
            <a:p>
              <a:r>
                <a:rPr lang="en-US" sz="2000" dirty="0">
                  <a:solidFill>
                    <a:schemeClr val="bg1">
                      <a:lumMod val="90000"/>
                    </a:schemeClr>
                  </a:solidFill>
                </a:rPr>
                <a:t>Increasing resolution impacts efficiency, which means that you can add detail or reduce size.</a:t>
              </a:r>
            </a:p>
          </p:txBody>
        </p:sp>
      </p:grpSp>
      <p:grpSp>
        <p:nvGrpSpPr>
          <p:cNvPr id="10" name="Group 9"/>
          <p:cNvGrpSpPr/>
          <p:nvPr/>
        </p:nvGrpSpPr>
        <p:grpSpPr>
          <a:xfrm>
            <a:off x="1562101" y="4565406"/>
            <a:ext cx="7239000" cy="1862048"/>
            <a:chOff x="1752601" y="2400300"/>
            <a:chExt cx="7239000" cy="1862048"/>
          </a:xfrm>
        </p:grpSpPr>
        <p:sp>
          <p:nvSpPr>
            <p:cNvPr id="11" name="TextBox 10"/>
            <p:cNvSpPr txBox="1"/>
            <p:nvPr/>
          </p:nvSpPr>
          <p:spPr>
            <a:xfrm>
              <a:off x="1752601" y="2400300"/>
              <a:ext cx="2095500" cy="1862048"/>
            </a:xfrm>
            <a:prstGeom prst="rect">
              <a:avLst/>
            </a:prstGeom>
            <a:noFill/>
          </p:spPr>
          <p:txBody>
            <a:bodyPr wrap="square" rtlCol="0">
              <a:spAutoFit/>
            </a:bodyPr>
            <a:lstStyle/>
            <a:p>
              <a:pPr algn="r"/>
              <a:r>
                <a:rPr lang="en-US" sz="11500" b="1">
                  <a:solidFill>
                    <a:schemeClr val="accent1"/>
                  </a:solidFill>
                  <a:latin typeface="+mj-lt"/>
                </a:rPr>
                <a:t>02</a:t>
              </a:r>
              <a:endParaRPr lang="uk-UA" sz="11500" b="1">
                <a:solidFill>
                  <a:schemeClr val="accent1"/>
                </a:solidFill>
                <a:latin typeface="+mj-lt"/>
              </a:endParaRPr>
            </a:p>
          </p:txBody>
        </p:sp>
        <p:sp>
          <p:nvSpPr>
            <p:cNvPr id="12" name="TextBox 11"/>
            <p:cNvSpPr txBox="1"/>
            <p:nvPr/>
          </p:nvSpPr>
          <p:spPr>
            <a:xfrm>
              <a:off x="3848101" y="2552700"/>
              <a:ext cx="5143500" cy="646331"/>
            </a:xfrm>
            <a:prstGeom prst="rect">
              <a:avLst/>
            </a:prstGeom>
            <a:noFill/>
          </p:spPr>
          <p:txBody>
            <a:bodyPr wrap="square" rtlCol="0">
              <a:spAutoFit/>
            </a:bodyPr>
            <a:lstStyle/>
            <a:p>
              <a:r>
                <a:rPr lang="en-US" sz="3600" dirty="0">
                  <a:latin typeface="+mj-lt"/>
                </a:rPr>
                <a:t>efficiency as resolution</a:t>
              </a:r>
            </a:p>
          </p:txBody>
        </p:sp>
        <p:sp>
          <p:nvSpPr>
            <p:cNvPr id="13" name="TextBox 12"/>
            <p:cNvSpPr txBox="1"/>
            <p:nvPr/>
          </p:nvSpPr>
          <p:spPr>
            <a:xfrm>
              <a:off x="3848101" y="3199031"/>
              <a:ext cx="5143500" cy="1015663"/>
            </a:xfrm>
            <a:prstGeom prst="rect">
              <a:avLst/>
            </a:prstGeom>
            <a:noFill/>
          </p:spPr>
          <p:txBody>
            <a:bodyPr wrap="square" rtlCol="0">
              <a:spAutoFit/>
            </a:bodyPr>
            <a:lstStyle/>
            <a:p>
              <a:r>
                <a:rPr lang="en-US" sz="2000" dirty="0">
                  <a:solidFill>
                    <a:schemeClr val="tx2"/>
                  </a:solidFill>
                </a:rPr>
                <a:t>Increasing resolution impacts efficiency, which means that you can add detail or reduce size.</a:t>
              </a:r>
              <a:endParaRPr lang="uk-UA" sz="2000" dirty="0">
                <a:solidFill>
                  <a:schemeClr val="tx2"/>
                </a:solidFill>
              </a:endParaRPr>
            </a:p>
          </p:txBody>
        </p:sp>
      </p:grpSp>
      <p:grpSp>
        <p:nvGrpSpPr>
          <p:cNvPr id="35" name="Group 34">
            <a:extLst>
              <a:ext uri="{FF2B5EF4-FFF2-40B4-BE49-F238E27FC236}">
                <a16:creationId xmlns:a16="http://schemas.microsoft.com/office/drawing/2014/main" id="{743E26A2-C636-4521-9EB0-41D5E521C3A0}"/>
              </a:ext>
            </a:extLst>
          </p:cNvPr>
          <p:cNvGrpSpPr/>
          <p:nvPr/>
        </p:nvGrpSpPr>
        <p:grpSpPr>
          <a:xfrm>
            <a:off x="9486899" y="2247900"/>
            <a:ext cx="7239000" cy="1862048"/>
            <a:chOff x="1752601" y="2400300"/>
            <a:chExt cx="7239000" cy="1862048"/>
          </a:xfrm>
        </p:grpSpPr>
        <p:sp>
          <p:nvSpPr>
            <p:cNvPr id="36" name="TextBox 35">
              <a:extLst>
                <a:ext uri="{FF2B5EF4-FFF2-40B4-BE49-F238E27FC236}">
                  <a16:creationId xmlns:a16="http://schemas.microsoft.com/office/drawing/2014/main" id="{9E2DAC0D-F1E0-43CE-AF24-7592796A4E8B}"/>
                </a:ext>
              </a:extLst>
            </p:cNvPr>
            <p:cNvSpPr txBox="1"/>
            <p:nvPr/>
          </p:nvSpPr>
          <p:spPr>
            <a:xfrm>
              <a:off x="1752601" y="2400300"/>
              <a:ext cx="2095500" cy="1862048"/>
            </a:xfrm>
            <a:prstGeom prst="rect">
              <a:avLst/>
            </a:prstGeom>
            <a:noFill/>
          </p:spPr>
          <p:txBody>
            <a:bodyPr wrap="square" rtlCol="0">
              <a:spAutoFit/>
            </a:bodyPr>
            <a:lstStyle/>
            <a:p>
              <a:pPr algn="r"/>
              <a:r>
                <a:rPr lang="en-US" sz="11500" b="1">
                  <a:solidFill>
                    <a:schemeClr val="bg1">
                      <a:lumMod val="90000"/>
                    </a:schemeClr>
                  </a:solidFill>
                  <a:latin typeface="+mj-lt"/>
                </a:rPr>
                <a:t>04</a:t>
              </a:r>
              <a:endParaRPr lang="uk-UA" sz="11500" b="1">
                <a:solidFill>
                  <a:schemeClr val="bg1">
                    <a:lumMod val="90000"/>
                  </a:schemeClr>
                </a:solidFill>
                <a:latin typeface="+mj-lt"/>
              </a:endParaRPr>
            </a:p>
          </p:txBody>
        </p:sp>
        <p:sp>
          <p:nvSpPr>
            <p:cNvPr id="37" name="TextBox 36">
              <a:extLst>
                <a:ext uri="{FF2B5EF4-FFF2-40B4-BE49-F238E27FC236}">
                  <a16:creationId xmlns:a16="http://schemas.microsoft.com/office/drawing/2014/main" id="{91842699-AC38-4DD1-BF34-D8ACB264D11A}"/>
                </a:ext>
              </a:extLst>
            </p:cNvPr>
            <p:cNvSpPr txBox="1"/>
            <p:nvPr/>
          </p:nvSpPr>
          <p:spPr>
            <a:xfrm>
              <a:off x="3848101" y="2552700"/>
              <a:ext cx="5143500" cy="646331"/>
            </a:xfrm>
            <a:prstGeom prst="rect">
              <a:avLst/>
            </a:prstGeom>
            <a:noFill/>
          </p:spPr>
          <p:txBody>
            <a:bodyPr wrap="square" rtlCol="0">
              <a:spAutoFit/>
            </a:bodyPr>
            <a:lstStyle/>
            <a:p>
              <a:r>
                <a:rPr lang="pt-PT" sz="3600" dirty="0">
                  <a:solidFill>
                    <a:schemeClr val="bg1">
                      <a:lumMod val="90000"/>
                    </a:schemeClr>
                  </a:solidFill>
                  <a:latin typeface="+mj-lt"/>
                </a:rPr>
                <a:t>align </a:t>
              </a:r>
              <a:r>
                <a:rPr lang="en-US" sz="3600" dirty="0">
                  <a:solidFill>
                    <a:schemeClr val="bg1">
                      <a:lumMod val="90000"/>
                    </a:schemeClr>
                  </a:solidFill>
                  <a:latin typeface="+mj-lt"/>
                </a:rPr>
                <a:t>questions / visuals</a:t>
              </a:r>
            </a:p>
          </p:txBody>
        </p:sp>
        <p:sp>
          <p:nvSpPr>
            <p:cNvPr id="38" name="TextBox 37">
              <a:extLst>
                <a:ext uri="{FF2B5EF4-FFF2-40B4-BE49-F238E27FC236}">
                  <a16:creationId xmlns:a16="http://schemas.microsoft.com/office/drawing/2014/main" id="{D613910C-E494-4B76-A927-B4B1C8C5FC70}"/>
                </a:ext>
              </a:extLst>
            </p:cNvPr>
            <p:cNvSpPr txBox="1"/>
            <p:nvPr/>
          </p:nvSpPr>
          <p:spPr>
            <a:xfrm>
              <a:off x="3848101" y="3199031"/>
              <a:ext cx="5143500" cy="1015663"/>
            </a:xfrm>
            <a:prstGeom prst="rect">
              <a:avLst/>
            </a:prstGeom>
            <a:noFill/>
          </p:spPr>
          <p:txBody>
            <a:bodyPr wrap="square" rtlCol="0">
              <a:spAutoFit/>
            </a:bodyPr>
            <a:lstStyle/>
            <a:p>
              <a:r>
                <a:rPr lang="en-US" sz="2000" dirty="0">
                  <a:solidFill>
                    <a:schemeClr val="bg1">
                      <a:lumMod val="90000"/>
                    </a:schemeClr>
                  </a:solidFill>
                </a:rPr>
                <a:t>Clear questions tend to get more concise answers. Focus on gaps, differences, rates of change</a:t>
              </a:r>
              <a:endParaRPr lang="uk-UA" sz="2000" dirty="0">
                <a:solidFill>
                  <a:schemeClr val="bg1">
                    <a:lumMod val="90000"/>
                  </a:schemeClr>
                </a:solidFill>
              </a:endParaRPr>
            </a:p>
          </p:txBody>
        </p:sp>
      </p:grpSp>
      <p:grpSp>
        <p:nvGrpSpPr>
          <p:cNvPr id="43" name="Group 42">
            <a:extLst>
              <a:ext uri="{FF2B5EF4-FFF2-40B4-BE49-F238E27FC236}">
                <a16:creationId xmlns:a16="http://schemas.microsoft.com/office/drawing/2014/main" id="{C5338393-35C6-4306-A209-37404F7AA0E7}"/>
              </a:ext>
            </a:extLst>
          </p:cNvPr>
          <p:cNvGrpSpPr/>
          <p:nvPr/>
        </p:nvGrpSpPr>
        <p:grpSpPr>
          <a:xfrm>
            <a:off x="9486899" y="4565406"/>
            <a:ext cx="7239000" cy="1862048"/>
            <a:chOff x="1752601" y="2400300"/>
            <a:chExt cx="7239000" cy="1862048"/>
          </a:xfrm>
        </p:grpSpPr>
        <p:sp>
          <p:nvSpPr>
            <p:cNvPr id="44" name="TextBox 43">
              <a:extLst>
                <a:ext uri="{FF2B5EF4-FFF2-40B4-BE49-F238E27FC236}">
                  <a16:creationId xmlns:a16="http://schemas.microsoft.com/office/drawing/2014/main" id="{DDF07D45-C97D-4213-ABA0-040A74EC1120}"/>
                </a:ext>
              </a:extLst>
            </p:cNvPr>
            <p:cNvSpPr txBox="1"/>
            <p:nvPr/>
          </p:nvSpPr>
          <p:spPr>
            <a:xfrm>
              <a:off x="1752601" y="2400300"/>
              <a:ext cx="2095500" cy="1862048"/>
            </a:xfrm>
            <a:prstGeom prst="rect">
              <a:avLst/>
            </a:prstGeom>
            <a:noFill/>
          </p:spPr>
          <p:txBody>
            <a:bodyPr wrap="square" rtlCol="0">
              <a:spAutoFit/>
            </a:bodyPr>
            <a:lstStyle/>
            <a:p>
              <a:pPr algn="r"/>
              <a:r>
                <a:rPr lang="en-US" sz="11500" b="1">
                  <a:solidFill>
                    <a:schemeClr val="bg1">
                      <a:lumMod val="90000"/>
                    </a:schemeClr>
                  </a:solidFill>
                  <a:latin typeface="+mj-lt"/>
                </a:rPr>
                <a:t>05</a:t>
              </a:r>
              <a:endParaRPr lang="uk-UA" sz="11500" b="1">
                <a:solidFill>
                  <a:schemeClr val="bg1">
                    <a:lumMod val="90000"/>
                  </a:schemeClr>
                </a:solidFill>
                <a:latin typeface="+mj-lt"/>
              </a:endParaRPr>
            </a:p>
          </p:txBody>
        </p:sp>
        <p:sp>
          <p:nvSpPr>
            <p:cNvPr id="45" name="TextBox 44">
              <a:extLst>
                <a:ext uri="{FF2B5EF4-FFF2-40B4-BE49-F238E27FC236}">
                  <a16:creationId xmlns:a16="http://schemas.microsoft.com/office/drawing/2014/main" id="{A12951EF-71E6-47B9-9DCC-64DC5AB5F991}"/>
                </a:ext>
              </a:extLst>
            </p:cNvPr>
            <p:cNvSpPr txBox="1"/>
            <p:nvPr/>
          </p:nvSpPr>
          <p:spPr>
            <a:xfrm>
              <a:off x="3848101" y="2552700"/>
              <a:ext cx="5143500" cy="646331"/>
            </a:xfrm>
            <a:prstGeom prst="rect">
              <a:avLst/>
            </a:prstGeom>
            <a:noFill/>
          </p:spPr>
          <p:txBody>
            <a:bodyPr wrap="square" rtlCol="0">
              <a:spAutoFit/>
            </a:bodyPr>
            <a:lstStyle/>
            <a:p>
              <a:r>
                <a:rPr lang="en-US" sz="3600" dirty="0">
                  <a:solidFill>
                    <a:schemeClr val="bg1">
                      <a:lumMod val="90000"/>
                    </a:schemeClr>
                  </a:solidFill>
                  <a:latin typeface="+mj-lt"/>
                </a:rPr>
                <a:t>test visual primitives</a:t>
              </a:r>
            </a:p>
          </p:txBody>
        </p:sp>
        <p:sp>
          <p:nvSpPr>
            <p:cNvPr id="46" name="TextBox 45">
              <a:extLst>
                <a:ext uri="{FF2B5EF4-FFF2-40B4-BE49-F238E27FC236}">
                  <a16:creationId xmlns:a16="http://schemas.microsoft.com/office/drawing/2014/main" id="{25789CA2-DECF-4544-9F17-94FCC0D51C71}"/>
                </a:ext>
              </a:extLst>
            </p:cNvPr>
            <p:cNvSpPr txBox="1"/>
            <p:nvPr/>
          </p:nvSpPr>
          <p:spPr>
            <a:xfrm>
              <a:off x="3848101" y="3199031"/>
              <a:ext cx="5143500" cy="707886"/>
            </a:xfrm>
            <a:prstGeom prst="rect">
              <a:avLst/>
            </a:prstGeom>
            <a:noFill/>
          </p:spPr>
          <p:txBody>
            <a:bodyPr wrap="square" rtlCol="0">
              <a:spAutoFit/>
            </a:bodyPr>
            <a:lstStyle/>
            <a:p>
              <a:r>
                <a:rPr lang="en-US" sz="2000" dirty="0">
                  <a:solidFill>
                    <a:schemeClr val="bg1">
                      <a:lumMod val="90000"/>
                    </a:schemeClr>
                  </a:solidFill>
                </a:rPr>
                <a:t>Choose the visual primitive that minimizes graphical footprint.</a:t>
              </a:r>
              <a:endParaRPr lang="uk-UA" sz="2000" dirty="0">
                <a:solidFill>
                  <a:schemeClr val="bg1">
                    <a:lumMod val="90000"/>
                  </a:schemeClr>
                </a:solidFill>
              </a:endParaRPr>
            </a:p>
          </p:txBody>
        </p:sp>
      </p:grpSp>
      <p:grpSp>
        <p:nvGrpSpPr>
          <p:cNvPr id="47" name="Group 46">
            <a:extLst>
              <a:ext uri="{FF2B5EF4-FFF2-40B4-BE49-F238E27FC236}">
                <a16:creationId xmlns:a16="http://schemas.microsoft.com/office/drawing/2014/main" id="{58053511-D985-4F55-B486-4D0EE3B437B1}"/>
              </a:ext>
            </a:extLst>
          </p:cNvPr>
          <p:cNvGrpSpPr/>
          <p:nvPr/>
        </p:nvGrpSpPr>
        <p:grpSpPr>
          <a:xfrm>
            <a:off x="1562100" y="6882912"/>
            <a:ext cx="7239000" cy="1862048"/>
            <a:chOff x="1752601" y="2400300"/>
            <a:chExt cx="7239000" cy="1862048"/>
          </a:xfrm>
        </p:grpSpPr>
        <p:sp>
          <p:nvSpPr>
            <p:cNvPr id="48" name="TextBox 47">
              <a:extLst>
                <a:ext uri="{FF2B5EF4-FFF2-40B4-BE49-F238E27FC236}">
                  <a16:creationId xmlns:a16="http://schemas.microsoft.com/office/drawing/2014/main" id="{E2D353BD-48E8-4827-8368-75C5FD92BEC6}"/>
                </a:ext>
              </a:extLst>
            </p:cNvPr>
            <p:cNvSpPr txBox="1"/>
            <p:nvPr/>
          </p:nvSpPr>
          <p:spPr>
            <a:xfrm>
              <a:off x="1752601" y="2400300"/>
              <a:ext cx="2095500" cy="1862048"/>
            </a:xfrm>
            <a:prstGeom prst="rect">
              <a:avLst/>
            </a:prstGeom>
            <a:noFill/>
          </p:spPr>
          <p:txBody>
            <a:bodyPr wrap="square" rtlCol="0">
              <a:spAutoFit/>
            </a:bodyPr>
            <a:lstStyle/>
            <a:p>
              <a:pPr algn="r"/>
              <a:r>
                <a:rPr lang="en-US" sz="11500" b="1">
                  <a:solidFill>
                    <a:schemeClr val="bg1">
                      <a:lumMod val="90000"/>
                    </a:schemeClr>
                  </a:solidFill>
                  <a:latin typeface="+mj-lt"/>
                </a:rPr>
                <a:t>03</a:t>
              </a:r>
              <a:endParaRPr lang="uk-UA" sz="11500" b="1">
                <a:solidFill>
                  <a:schemeClr val="bg1">
                    <a:lumMod val="90000"/>
                  </a:schemeClr>
                </a:solidFill>
                <a:latin typeface="+mj-lt"/>
              </a:endParaRPr>
            </a:p>
          </p:txBody>
        </p:sp>
        <p:sp>
          <p:nvSpPr>
            <p:cNvPr id="49" name="TextBox 48">
              <a:extLst>
                <a:ext uri="{FF2B5EF4-FFF2-40B4-BE49-F238E27FC236}">
                  <a16:creationId xmlns:a16="http://schemas.microsoft.com/office/drawing/2014/main" id="{24153496-12E1-423C-BCDC-304945983C09}"/>
                </a:ext>
              </a:extLst>
            </p:cNvPr>
            <p:cNvSpPr txBox="1"/>
            <p:nvPr/>
          </p:nvSpPr>
          <p:spPr>
            <a:xfrm>
              <a:off x="3848101" y="2552700"/>
              <a:ext cx="5143500" cy="646331"/>
            </a:xfrm>
            <a:prstGeom prst="rect">
              <a:avLst/>
            </a:prstGeom>
            <a:noFill/>
          </p:spPr>
          <p:txBody>
            <a:bodyPr wrap="square" rtlCol="0">
              <a:spAutoFit/>
            </a:bodyPr>
            <a:lstStyle/>
            <a:p>
              <a:r>
                <a:rPr lang="pt-PT" sz="3600" dirty="0">
                  <a:solidFill>
                    <a:schemeClr val="bg1">
                      <a:lumMod val="90000"/>
                    </a:schemeClr>
                  </a:solidFill>
                  <a:latin typeface="+mj-lt"/>
                </a:rPr>
                <a:t>goal: c</a:t>
              </a:r>
              <a:r>
                <a:rPr lang="en-US" sz="3600" dirty="0">
                  <a:solidFill>
                    <a:schemeClr val="bg1">
                      <a:lumMod val="90000"/>
                    </a:schemeClr>
                  </a:solidFill>
                  <a:latin typeface="+mj-lt"/>
                </a:rPr>
                <a:t>ross-platform</a:t>
              </a:r>
            </a:p>
          </p:txBody>
        </p:sp>
        <p:sp>
          <p:nvSpPr>
            <p:cNvPr id="50" name="TextBox 49">
              <a:extLst>
                <a:ext uri="{FF2B5EF4-FFF2-40B4-BE49-F238E27FC236}">
                  <a16:creationId xmlns:a16="http://schemas.microsoft.com/office/drawing/2014/main" id="{74B70DB1-A67C-425F-812D-DEE470CB4C94}"/>
                </a:ext>
              </a:extLst>
            </p:cNvPr>
            <p:cNvSpPr txBox="1"/>
            <p:nvPr/>
          </p:nvSpPr>
          <p:spPr>
            <a:xfrm>
              <a:off x="3848101" y="3199031"/>
              <a:ext cx="5143500" cy="707886"/>
            </a:xfrm>
            <a:prstGeom prst="rect">
              <a:avLst/>
            </a:prstGeom>
            <a:noFill/>
          </p:spPr>
          <p:txBody>
            <a:bodyPr wrap="square" rtlCol="0">
              <a:spAutoFit/>
            </a:bodyPr>
            <a:lstStyle/>
            <a:p>
              <a:r>
                <a:rPr lang="en-US" sz="2000" dirty="0">
                  <a:solidFill>
                    <a:schemeClr val="bg1">
                      <a:lumMod val="90000"/>
                    </a:schemeClr>
                  </a:solidFill>
                </a:rPr>
                <a:t>Combine platform-specific with reusable, cross-platform visuals.</a:t>
              </a:r>
              <a:endParaRPr lang="uk-UA" sz="2000" dirty="0">
                <a:solidFill>
                  <a:schemeClr val="bg1">
                    <a:lumMod val="90000"/>
                  </a:schemeClr>
                </a:solidFill>
              </a:endParaRPr>
            </a:p>
          </p:txBody>
        </p:sp>
      </p:grpSp>
      <p:sp>
        <p:nvSpPr>
          <p:cNvPr id="2" name="Title 1"/>
          <p:cNvSpPr>
            <a:spLocks noGrp="1"/>
          </p:cNvSpPr>
          <p:nvPr>
            <p:ph type="title"/>
          </p:nvPr>
        </p:nvSpPr>
        <p:spPr>
          <a:xfrm>
            <a:off x="1085850" y="313119"/>
            <a:ext cx="10039350" cy="715581"/>
          </a:xfrm>
        </p:spPr>
        <p:txBody>
          <a:bodyPr/>
          <a:lstStyle/>
          <a:p>
            <a:r>
              <a:rPr lang="en-US" dirty="0">
                <a:solidFill>
                  <a:schemeClr val="accent1"/>
                </a:solidFill>
              </a:rPr>
              <a:t>takeaways</a:t>
            </a:r>
            <a:endParaRPr lang="uk-UA" dirty="0">
              <a:solidFill>
                <a:schemeClr val="accent1"/>
              </a:solidFill>
            </a:endParaRPr>
          </a:p>
        </p:txBody>
      </p:sp>
      <p:grpSp>
        <p:nvGrpSpPr>
          <p:cNvPr id="14" name="Group 13"/>
          <p:cNvGrpSpPr/>
          <p:nvPr/>
        </p:nvGrpSpPr>
        <p:grpSpPr>
          <a:xfrm>
            <a:off x="9486900" y="2247900"/>
            <a:ext cx="7239000" cy="1862048"/>
            <a:chOff x="1752601" y="2400300"/>
            <a:chExt cx="7239000" cy="1862048"/>
          </a:xfrm>
        </p:grpSpPr>
        <p:sp>
          <p:nvSpPr>
            <p:cNvPr id="15" name="TextBox 14"/>
            <p:cNvSpPr txBox="1"/>
            <p:nvPr/>
          </p:nvSpPr>
          <p:spPr>
            <a:xfrm>
              <a:off x="1752601" y="2400300"/>
              <a:ext cx="2095500" cy="1862048"/>
            </a:xfrm>
            <a:prstGeom prst="rect">
              <a:avLst/>
            </a:prstGeom>
            <a:noFill/>
          </p:spPr>
          <p:txBody>
            <a:bodyPr wrap="square" rtlCol="0">
              <a:spAutoFit/>
            </a:bodyPr>
            <a:lstStyle/>
            <a:p>
              <a:pPr algn="r"/>
              <a:r>
                <a:rPr lang="en-US" sz="11500" b="1">
                  <a:solidFill>
                    <a:schemeClr val="accent1"/>
                  </a:solidFill>
                  <a:latin typeface="+mj-lt"/>
                </a:rPr>
                <a:t>04</a:t>
              </a:r>
              <a:endParaRPr lang="uk-UA" sz="11500" b="1">
                <a:solidFill>
                  <a:schemeClr val="accent1"/>
                </a:solidFill>
                <a:latin typeface="+mj-lt"/>
              </a:endParaRPr>
            </a:p>
          </p:txBody>
        </p:sp>
        <p:sp>
          <p:nvSpPr>
            <p:cNvPr id="16" name="TextBox 15"/>
            <p:cNvSpPr txBox="1"/>
            <p:nvPr/>
          </p:nvSpPr>
          <p:spPr>
            <a:xfrm>
              <a:off x="3848101" y="2552700"/>
              <a:ext cx="5143500" cy="646331"/>
            </a:xfrm>
            <a:prstGeom prst="rect">
              <a:avLst/>
            </a:prstGeom>
            <a:noFill/>
          </p:spPr>
          <p:txBody>
            <a:bodyPr wrap="square" rtlCol="0">
              <a:spAutoFit/>
            </a:bodyPr>
            <a:lstStyle/>
            <a:p>
              <a:r>
                <a:rPr lang="pt-PT" sz="3600" dirty="0">
                  <a:latin typeface="+mj-lt"/>
                </a:rPr>
                <a:t>align </a:t>
              </a:r>
              <a:r>
                <a:rPr lang="en-US" sz="3600" dirty="0">
                  <a:latin typeface="+mj-lt"/>
                </a:rPr>
                <a:t>questions / visuals</a:t>
              </a:r>
            </a:p>
          </p:txBody>
        </p:sp>
        <p:sp>
          <p:nvSpPr>
            <p:cNvPr id="17" name="TextBox 16"/>
            <p:cNvSpPr txBox="1"/>
            <p:nvPr/>
          </p:nvSpPr>
          <p:spPr>
            <a:xfrm>
              <a:off x="3848101" y="3199031"/>
              <a:ext cx="5143500" cy="1015663"/>
            </a:xfrm>
            <a:prstGeom prst="rect">
              <a:avLst/>
            </a:prstGeom>
            <a:noFill/>
          </p:spPr>
          <p:txBody>
            <a:bodyPr wrap="square" rtlCol="0">
              <a:spAutoFit/>
            </a:bodyPr>
            <a:lstStyle/>
            <a:p>
              <a:r>
                <a:rPr lang="en-US" sz="2000" dirty="0">
                  <a:solidFill>
                    <a:schemeClr val="tx2"/>
                  </a:solidFill>
                </a:rPr>
                <a:t>Clear questions tend to get more concise answers. Focus on gaps, differences, rates of change</a:t>
              </a:r>
              <a:endParaRPr lang="uk-UA" sz="2000" dirty="0">
                <a:solidFill>
                  <a:schemeClr val="tx2"/>
                </a:solidFill>
              </a:endParaRPr>
            </a:p>
          </p:txBody>
        </p:sp>
      </p:grpSp>
      <p:grpSp>
        <p:nvGrpSpPr>
          <p:cNvPr id="18" name="Group 17"/>
          <p:cNvGrpSpPr/>
          <p:nvPr/>
        </p:nvGrpSpPr>
        <p:grpSpPr>
          <a:xfrm>
            <a:off x="9486900" y="4565406"/>
            <a:ext cx="7239000" cy="1862048"/>
            <a:chOff x="1752601" y="2400300"/>
            <a:chExt cx="7239000" cy="1862048"/>
          </a:xfrm>
        </p:grpSpPr>
        <p:sp>
          <p:nvSpPr>
            <p:cNvPr id="19" name="TextBox 18"/>
            <p:cNvSpPr txBox="1"/>
            <p:nvPr/>
          </p:nvSpPr>
          <p:spPr>
            <a:xfrm>
              <a:off x="1752601" y="2400300"/>
              <a:ext cx="2095500" cy="1862048"/>
            </a:xfrm>
            <a:prstGeom prst="rect">
              <a:avLst/>
            </a:prstGeom>
            <a:noFill/>
          </p:spPr>
          <p:txBody>
            <a:bodyPr wrap="square" rtlCol="0">
              <a:spAutoFit/>
            </a:bodyPr>
            <a:lstStyle/>
            <a:p>
              <a:pPr algn="r"/>
              <a:r>
                <a:rPr lang="en-US" sz="11500" b="1">
                  <a:solidFill>
                    <a:schemeClr val="accent1"/>
                  </a:solidFill>
                  <a:latin typeface="+mj-lt"/>
                </a:rPr>
                <a:t>05</a:t>
              </a:r>
              <a:endParaRPr lang="uk-UA" sz="11500" b="1">
                <a:solidFill>
                  <a:schemeClr val="accent1"/>
                </a:solidFill>
                <a:latin typeface="+mj-lt"/>
              </a:endParaRPr>
            </a:p>
          </p:txBody>
        </p:sp>
        <p:sp>
          <p:nvSpPr>
            <p:cNvPr id="20" name="TextBox 19"/>
            <p:cNvSpPr txBox="1"/>
            <p:nvPr/>
          </p:nvSpPr>
          <p:spPr>
            <a:xfrm>
              <a:off x="3848101" y="2552700"/>
              <a:ext cx="5143500" cy="646331"/>
            </a:xfrm>
            <a:prstGeom prst="rect">
              <a:avLst/>
            </a:prstGeom>
            <a:noFill/>
          </p:spPr>
          <p:txBody>
            <a:bodyPr wrap="square" rtlCol="0">
              <a:spAutoFit/>
            </a:bodyPr>
            <a:lstStyle/>
            <a:p>
              <a:r>
                <a:rPr lang="en-US" sz="3600" dirty="0">
                  <a:latin typeface="+mj-lt"/>
                </a:rPr>
                <a:t>test visual primitives</a:t>
              </a:r>
            </a:p>
          </p:txBody>
        </p:sp>
        <p:sp>
          <p:nvSpPr>
            <p:cNvPr id="21" name="TextBox 20"/>
            <p:cNvSpPr txBox="1"/>
            <p:nvPr/>
          </p:nvSpPr>
          <p:spPr>
            <a:xfrm>
              <a:off x="3848101" y="3199031"/>
              <a:ext cx="5143500" cy="707886"/>
            </a:xfrm>
            <a:prstGeom prst="rect">
              <a:avLst/>
            </a:prstGeom>
            <a:noFill/>
          </p:spPr>
          <p:txBody>
            <a:bodyPr wrap="square" rtlCol="0">
              <a:spAutoFit/>
            </a:bodyPr>
            <a:lstStyle/>
            <a:p>
              <a:r>
                <a:rPr lang="en-US" sz="2000" dirty="0">
                  <a:solidFill>
                    <a:schemeClr val="tx2"/>
                  </a:solidFill>
                </a:rPr>
                <a:t>Choose the visual primitive that minimizes graphical footprint.</a:t>
              </a:r>
              <a:endParaRPr lang="uk-UA" sz="2000" dirty="0">
                <a:solidFill>
                  <a:schemeClr val="tx2"/>
                </a:solidFill>
              </a:endParaRPr>
            </a:p>
          </p:txBody>
        </p:sp>
      </p:grpSp>
      <p:grpSp>
        <p:nvGrpSpPr>
          <p:cNvPr id="23" name="Group 22"/>
          <p:cNvGrpSpPr/>
          <p:nvPr/>
        </p:nvGrpSpPr>
        <p:grpSpPr>
          <a:xfrm>
            <a:off x="1562101" y="6882912"/>
            <a:ext cx="7239000" cy="1862048"/>
            <a:chOff x="1752601" y="2400300"/>
            <a:chExt cx="7239000" cy="1862048"/>
          </a:xfrm>
        </p:grpSpPr>
        <p:sp>
          <p:nvSpPr>
            <p:cNvPr id="28" name="TextBox 27"/>
            <p:cNvSpPr txBox="1"/>
            <p:nvPr/>
          </p:nvSpPr>
          <p:spPr>
            <a:xfrm>
              <a:off x="1752601" y="2400300"/>
              <a:ext cx="2095500" cy="1862048"/>
            </a:xfrm>
            <a:prstGeom prst="rect">
              <a:avLst/>
            </a:prstGeom>
            <a:noFill/>
          </p:spPr>
          <p:txBody>
            <a:bodyPr wrap="square" rtlCol="0">
              <a:spAutoFit/>
            </a:bodyPr>
            <a:lstStyle/>
            <a:p>
              <a:pPr algn="r"/>
              <a:r>
                <a:rPr lang="en-US" sz="11500" b="1">
                  <a:solidFill>
                    <a:schemeClr val="accent1"/>
                  </a:solidFill>
                  <a:latin typeface="+mj-lt"/>
                </a:rPr>
                <a:t>03</a:t>
              </a:r>
              <a:endParaRPr lang="uk-UA" sz="11500" b="1">
                <a:solidFill>
                  <a:schemeClr val="accent1"/>
                </a:solidFill>
                <a:latin typeface="+mj-lt"/>
              </a:endParaRPr>
            </a:p>
          </p:txBody>
        </p:sp>
        <p:sp>
          <p:nvSpPr>
            <p:cNvPr id="29" name="TextBox 28"/>
            <p:cNvSpPr txBox="1"/>
            <p:nvPr/>
          </p:nvSpPr>
          <p:spPr>
            <a:xfrm>
              <a:off x="3848101" y="2552700"/>
              <a:ext cx="5143500" cy="646331"/>
            </a:xfrm>
            <a:prstGeom prst="rect">
              <a:avLst/>
            </a:prstGeom>
            <a:noFill/>
          </p:spPr>
          <p:txBody>
            <a:bodyPr wrap="square" rtlCol="0">
              <a:spAutoFit/>
            </a:bodyPr>
            <a:lstStyle/>
            <a:p>
              <a:r>
                <a:rPr lang="pt-PT" sz="3600" dirty="0">
                  <a:latin typeface="+mj-lt"/>
                </a:rPr>
                <a:t>goal: c</a:t>
              </a:r>
              <a:r>
                <a:rPr lang="en-US" sz="3600" dirty="0">
                  <a:latin typeface="+mj-lt"/>
                </a:rPr>
                <a:t>ross-platform</a:t>
              </a:r>
            </a:p>
          </p:txBody>
        </p:sp>
        <p:sp>
          <p:nvSpPr>
            <p:cNvPr id="30" name="TextBox 29"/>
            <p:cNvSpPr txBox="1"/>
            <p:nvPr/>
          </p:nvSpPr>
          <p:spPr>
            <a:xfrm>
              <a:off x="3848101" y="3199031"/>
              <a:ext cx="5143500" cy="707886"/>
            </a:xfrm>
            <a:prstGeom prst="rect">
              <a:avLst/>
            </a:prstGeom>
            <a:noFill/>
          </p:spPr>
          <p:txBody>
            <a:bodyPr wrap="square" rtlCol="0">
              <a:spAutoFit/>
            </a:bodyPr>
            <a:lstStyle/>
            <a:p>
              <a:r>
                <a:rPr lang="en-US" sz="2000" dirty="0">
                  <a:solidFill>
                    <a:schemeClr val="tx2"/>
                  </a:solidFill>
                </a:rPr>
                <a:t>Combine platform-specific with reusable, cross-platform visuals.</a:t>
              </a:r>
              <a:endParaRPr lang="uk-UA" sz="2000" dirty="0">
                <a:solidFill>
                  <a:schemeClr val="tx2"/>
                </a:solidFill>
              </a:endParaRPr>
            </a:p>
          </p:txBody>
        </p:sp>
      </p:grpSp>
    </p:spTree>
    <p:extLst>
      <p:ext uri="{BB962C8B-B14F-4D97-AF65-F5344CB8AC3E}">
        <p14:creationId xmlns:p14="http://schemas.microsoft.com/office/powerpoint/2010/main" val="406478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t>large</a:t>
            </a:r>
            <a:r>
              <a:rPr lang="en-US" dirty="0">
                <a:solidFill>
                  <a:schemeClr val="accent1"/>
                </a:solidFill>
              </a:rPr>
              <a:t> areas</a:t>
            </a:r>
            <a:r>
              <a:rPr lang="en-US" dirty="0"/>
              <a:t>, high</a:t>
            </a:r>
            <a:r>
              <a:rPr lang="en-US" dirty="0">
                <a:solidFill>
                  <a:schemeClr val="accent1"/>
                </a:solidFill>
              </a:rPr>
              <a:t> resolution</a:t>
            </a:r>
            <a:endParaRPr lang="pt-PT" dirty="0"/>
          </a:p>
        </p:txBody>
      </p:sp>
      <p:pic>
        <p:nvPicPr>
          <p:cNvPr id="3" name="Picture 2">
            <a:extLst>
              <a:ext uri="{FF2B5EF4-FFF2-40B4-BE49-F238E27FC236}">
                <a16:creationId xmlns:a16="http://schemas.microsoft.com/office/drawing/2014/main" id="{F36188F7-9290-42B5-9C0C-85C61024B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7978"/>
            <a:ext cx="18288000" cy="7671043"/>
          </a:xfrm>
          <a:prstGeom prst="rect">
            <a:avLst/>
          </a:prstGeom>
        </p:spPr>
      </p:pic>
      <p:sp>
        <p:nvSpPr>
          <p:cNvPr id="4" name="Rectangle 3">
            <a:extLst>
              <a:ext uri="{FF2B5EF4-FFF2-40B4-BE49-F238E27FC236}">
                <a16:creationId xmlns:a16="http://schemas.microsoft.com/office/drawing/2014/main" id="{1E319103-178E-4FEA-8717-61111024F656}"/>
              </a:ext>
            </a:extLst>
          </p:cNvPr>
          <p:cNvSpPr/>
          <p:nvPr/>
        </p:nvSpPr>
        <p:spPr>
          <a:xfrm>
            <a:off x="13182599" y="9032667"/>
            <a:ext cx="5103845" cy="369332"/>
          </a:xfrm>
          <a:prstGeom prst="rect">
            <a:avLst/>
          </a:prstGeom>
        </p:spPr>
        <p:txBody>
          <a:bodyPr wrap="square">
            <a:spAutoFit/>
          </a:bodyPr>
          <a:lstStyle/>
          <a:p>
            <a:pPr algn="r"/>
            <a:r>
              <a:rPr lang="en-US" sz="1800" dirty="0">
                <a:solidFill>
                  <a:schemeClr val="tx2"/>
                </a:solidFill>
              </a:rPr>
              <a:t>https://nyti.ms/2ku6jhw</a:t>
            </a:r>
          </a:p>
        </p:txBody>
      </p:sp>
    </p:spTree>
    <p:extLst>
      <p:ext uri="{BB962C8B-B14F-4D97-AF65-F5344CB8AC3E}">
        <p14:creationId xmlns:p14="http://schemas.microsoft.com/office/powerpoint/2010/main" val="2620181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EF33F81-F70D-4BE5-98C2-E52BDEE67EA6}"/>
              </a:ext>
            </a:extLst>
          </p:cNvPr>
          <p:cNvGrpSpPr/>
          <p:nvPr/>
        </p:nvGrpSpPr>
        <p:grpSpPr>
          <a:xfrm rot="5400000">
            <a:off x="7830000" y="2497500"/>
            <a:ext cx="2628000" cy="5292000"/>
            <a:chOff x="5430644" y="1092820"/>
            <a:chExt cx="2656220" cy="5397190"/>
          </a:xfrm>
        </p:grpSpPr>
        <p:sp>
          <p:nvSpPr>
            <p:cNvPr id="7" name="Rectangle: Rounded Corners 6">
              <a:extLst>
                <a:ext uri="{FF2B5EF4-FFF2-40B4-BE49-F238E27FC236}">
                  <a16:creationId xmlns:a16="http://schemas.microsoft.com/office/drawing/2014/main" id="{ACCC120B-471E-4FF3-A306-16A2FDAA975D}"/>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8" name="Rectangle 7">
              <a:extLst>
                <a:ext uri="{FF2B5EF4-FFF2-40B4-BE49-F238E27FC236}">
                  <a16:creationId xmlns:a16="http://schemas.microsoft.com/office/drawing/2014/main" id="{6FF3023E-D773-4A36-8E69-E8A3A4F94D03}"/>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9" name="Oval 8">
              <a:extLst>
                <a:ext uri="{FF2B5EF4-FFF2-40B4-BE49-F238E27FC236}">
                  <a16:creationId xmlns:a16="http://schemas.microsoft.com/office/drawing/2014/main" id="{18B88058-4714-4C65-BDE8-421125C593C6}"/>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sp>
        <p:nvSpPr>
          <p:cNvPr id="6" name="Title 5"/>
          <p:cNvSpPr>
            <a:spLocks noGrp="1"/>
          </p:cNvSpPr>
          <p:nvPr>
            <p:ph type="title"/>
          </p:nvPr>
        </p:nvSpPr>
        <p:spPr>
          <a:xfrm>
            <a:off x="1085850" y="313119"/>
            <a:ext cx="8496300" cy="715581"/>
          </a:xfrm>
        </p:spPr>
        <p:txBody>
          <a:bodyPr/>
          <a:lstStyle/>
          <a:p>
            <a:r>
              <a:rPr lang="en-US" dirty="0"/>
              <a:t>large</a:t>
            </a:r>
            <a:r>
              <a:rPr lang="en-US" dirty="0">
                <a:solidFill>
                  <a:schemeClr val="accent1"/>
                </a:solidFill>
              </a:rPr>
              <a:t> areas</a:t>
            </a:r>
            <a:r>
              <a:rPr lang="en-US" dirty="0"/>
              <a:t>, high</a:t>
            </a:r>
            <a:r>
              <a:rPr lang="en-US" dirty="0">
                <a:solidFill>
                  <a:schemeClr val="accent1"/>
                </a:solidFill>
              </a:rPr>
              <a:t> resolution</a:t>
            </a:r>
            <a:endParaRPr lang="pt-PT" dirty="0"/>
          </a:p>
        </p:txBody>
      </p:sp>
      <p:pic>
        <p:nvPicPr>
          <p:cNvPr id="3" name="Picture 2">
            <a:extLst>
              <a:ext uri="{FF2B5EF4-FFF2-40B4-BE49-F238E27FC236}">
                <a16:creationId xmlns:a16="http://schemas.microsoft.com/office/drawing/2014/main" id="{F36188F7-9290-42B5-9C0C-85C61024B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002" y="4280268"/>
            <a:ext cx="4140000" cy="1736555"/>
          </a:xfrm>
          <a:prstGeom prst="rect">
            <a:avLst/>
          </a:prstGeom>
        </p:spPr>
      </p:pic>
    </p:spTree>
    <p:extLst>
      <p:ext uri="{BB962C8B-B14F-4D97-AF65-F5344CB8AC3E}">
        <p14:creationId xmlns:p14="http://schemas.microsoft.com/office/powerpoint/2010/main" val="3228833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noChangeAspect="1"/>
          </p:cNvSpPr>
          <p:nvPr>
            <p:ph type="title"/>
          </p:nvPr>
        </p:nvSpPr>
        <p:spPr>
          <a:xfrm>
            <a:off x="0" y="4373368"/>
            <a:ext cx="18288000" cy="1540264"/>
          </a:xfrm>
        </p:spPr>
        <p:txBody>
          <a:bodyPr/>
          <a:lstStyle/>
          <a:p>
            <a:r>
              <a:rPr lang="pt-PT" dirty="0">
                <a:solidFill>
                  <a:schemeClr val="accent1"/>
                </a:solidFill>
              </a:rPr>
              <a:t>s</a:t>
            </a:r>
            <a:r>
              <a:rPr lang="en-US" dirty="0">
                <a:solidFill>
                  <a:schemeClr val="accent1"/>
                </a:solidFill>
              </a:rPr>
              <a:t>mall screens</a:t>
            </a:r>
            <a:endParaRPr lang="pt-PT" dirty="0"/>
          </a:p>
        </p:txBody>
      </p:sp>
      <p:pic>
        <p:nvPicPr>
          <p:cNvPr id="4" name="Picture 3">
            <a:extLst>
              <a:ext uri="{FF2B5EF4-FFF2-40B4-BE49-F238E27FC236}">
                <a16:creationId xmlns:a16="http://schemas.microsoft.com/office/drawing/2014/main" id="{11A40E58-1F0A-4EB4-AFC0-3A0B10E29A74}"/>
              </a:ext>
            </a:extLst>
          </p:cNvPr>
          <p:cNvPicPr>
            <a:picLocks noChangeAspect="1"/>
          </p:cNvPicPr>
          <p:nvPr/>
        </p:nvPicPr>
        <p:blipFill>
          <a:blip r:embed="rId3"/>
          <a:stretch>
            <a:fillRect/>
          </a:stretch>
        </p:blipFill>
        <p:spPr>
          <a:xfrm>
            <a:off x="0" y="1"/>
            <a:ext cx="18288000" cy="10286999"/>
          </a:xfrm>
          <a:prstGeom prst="rect">
            <a:avLst/>
          </a:prstGeom>
        </p:spPr>
      </p:pic>
      <p:pic>
        <p:nvPicPr>
          <p:cNvPr id="5" name="Picture 4">
            <a:extLst>
              <a:ext uri="{FF2B5EF4-FFF2-40B4-BE49-F238E27FC236}">
                <a16:creationId xmlns:a16="http://schemas.microsoft.com/office/drawing/2014/main" id="{B4A86315-B5B5-414B-99A1-7C869427851C}"/>
              </a:ext>
            </a:extLst>
          </p:cNvPr>
          <p:cNvPicPr>
            <a:picLocks noChangeAspect="1"/>
          </p:cNvPicPr>
          <p:nvPr/>
        </p:nvPicPr>
        <p:blipFill>
          <a:blip r:embed="rId4"/>
          <a:stretch>
            <a:fillRect/>
          </a:stretch>
        </p:blipFill>
        <p:spPr>
          <a:xfrm>
            <a:off x="0" y="1"/>
            <a:ext cx="18288000" cy="10286999"/>
          </a:xfrm>
          <a:prstGeom prst="rect">
            <a:avLst/>
          </a:prstGeom>
        </p:spPr>
      </p:pic>
      <p:pic>
        <p:nvPicPr>
          <p:cNvPr id="9" name="Picture 8">
            <a:extLst>
              <a:ext uri="{FF2B5EF4-FFF2-40B4-BE49-F238E27FC236}">
                <a16:creationId xmlns:a16="http://schemas.microsoft.com/office/drawing/2014/main" id="{83930922-7D69-48CC-9C18-B2B7A9FFA430}"/>
              </a:ext>
            </a:extLst>
          </p:cNvPr>
          <p:cNvPicPr>
            <a:picLocks noChangeAspect="1"/>
          </p:cNvPicPr>
          <p:nvPr/>
        </p:nvPicPr>
        <p:blipFill>
          <a:blip r:embed="rId5"/>
          <a:stretch>
            <a:fillRect/>
          </a:stretch>
        </p:blipFill>
        <p:spPr>
          <a:xfrm>
            <a:off x="0" y="1"/>
            <a:ext cx="18288000" cy="10286999"/>
          </a:xfrm>
          <a:prstGeom prst="rect">
            <a:avLst/>
          </a:prstGeom>
        </p:spPr>
      </p:pic>
      <p:pic>
        <p:nvPicPr>
          <p:cNvPr id="10" name="Picture 9">
            <a:extLst>
              <a:ext uri="{FF2B5EF4-FFF2-40B4-BE49-F238E27FC236}">
                <a16:creationId xmlns:a16="http://schemas.microsoft.com/office/drawing/2014/main" id="{15D1D04E-C255-4578-B864-28D3DE80B4CA}"/>
              </a:ext>
            </a:extLst>
          </p:cNvPr>
          <p:cNvPicPr>
            <a:picLocks noChangeAspect="1"/>
          </p:cNvPicPr>
          <p:nvPr/>
        </p:nvPicPr>
        <p:blipFill>
          <a:blip r:embed="rId6"/>
          <a:stretch>
            <a:fillRect/>
          </a:stretch>
        </p:blipFill>
        <p:spPr>
          <a:xfrm>
            <a:off x="0" y="1"/>
            <a:ext cx="18288000" cy="10286999"/>
          </a:xfrm>
          <a:prstGeom prst="rect">
            <a:avLst/>
          </a:prstGeom>
        </p:spPr>
      </p:pic>
      <p:pic>
        <p:nvPicPr>
          <p:cNvPr id="12" name="Picture 11">
            <a:extLst>
              <a:ext uri="{FF2B5EF4-FFF2-40B4-BE49-F238E27FC236}">
                <a16:creationId xmlns:a16="http://schemas.microsoft.com/office/drawing/2014/main" id="{5484904C-778B-486B-A38D-473BE3D64CED}"/>
              </a:ext>
            </a:extLst>
          </p:cNvPr>
          <p:cNvPicPr>
            <a:picLocks noChangeAspect="1"/>
          </p:cNvPicPr>
          <p:nvPr/>
        </p:nvPicPr>
        <p:blipFill>
          <a:blip r:embed="rId7"/>
          <a:stretch>
            <a:fillRect/>
          </a:stretch>
        </p:blipFill>
        <p:spPr>
          <a:xfrm>
            <a:off x="0" y="1"/>
            <a:ext cx="18288000" cy="10286999"/>
          </a:xfrm>
          <a:prstGeom prst="rect">
            <a:avLst/>
          </a:prstGeom>
        </p:spPr>
      </p:pic>
      <p:pic>
        <p:nvPicPr>
          <p:cNvPr id="14" name="Picture 13">
            <a:extLst>
              <a:ext uri="{FF2B5EF4-FFF2-40B4-BE49-F238E27FC236}">
                <a16:creationId xmlns:a16="http://schemas.microsoft.com/office/drawing/2014/main" id="{1ECCBF81-FD63-412F-91E0-98EDD9C6E14F}"/>
              </a:ext>
            </a:extLst>
          </p:cNvPr>
          <p:cNvPicPr>
            <a:picLocks noChangeAspect="1"/>
          </p:cNvPicPr>
          <p:nvPr/>
        </p:nvPicPr>
        <p:blipFill>
          <a:blip r:embed="rId8"/>
          <a:stretch>
            <a:fillRect/>
          </a:stretch>
        </p:blipFill>
        <p:spPr>
          <a:xfrm>
            <a:off x="0" y="1"/>
            <a:ext cx="18288000" cy="10286999"/>
          </a:xfrm>
          <a:prstGeom prst="rect">
            <a:avLst/>
          </a:prstGeom>
        </p:spPr>
      </p:pic>
    </p:spTree>
    <p:extLst>
      <p:ext uri="{BB962C8B-B14F-4D97-AF65-F5344CB8AC3E}">
        <p14:creationId xmlns:p14="http://schemas.microsoft.com/office/powerpoint/2010/main" val="36151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4A4C26D-DBA4-4B2F-A189-5C86612363A3}"/>
              </a:ext>
            </a:extLst>
          </p:cNvPr>
          <p:cNvGrpSpPr/>
          <p:nvPr/>
        </p:nvGrpSpPr>
        <p:grpSpPr>
          <a:xfrm>
            <a:off x="7811400" y="2324100"/>
            <a:ext cx="2628000" cy="5292000"/>
            <a:chOff x="5430644" y="1092820"/>
            <a:chExt cx="2656220" cy="5397190"/>
          </a:xfrm>
        </p:grpSpPr>
        <p:sp>
          <p:nvSpPr>
            <p:cNvPr id="32" name="Rectangle: Rounded Corners 31">
              <a:extLst>
                <a:ext uri="{FF2B5EF4-FFF2-40B4-BE49-F238E27FC236}">
                  <a16:creationId xmlns:a16="http://schemas.microsoft.com/office/drawing/2014/main" id="{C03FAF8B-DF7A-45A9-A6BC-8F6B1B316EDB}"/>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33" name="Rectangle 32">
              <a:extLst>
                <a:ext uri="{FF2B5EF4-FFF2-40B4-BE49-F238E27FC236}">
                  <a16:creationId xmlns:a16="http://schemas.microsoft.com/office/drawing/2014/main" id="{0D0D846A-E837-42E5-8658-5DE9D55123AB}"/>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34" name="Oval 33">
              <a:extLst>
                <a:ext uri="{FF2B5EF4-FFF2-40B4-BE49-F238E27FC236}">
                  <a16:creationId xmlns:a16="http://schemas.microsoft.com/office/drawing/2014/main" id="{F78D4427-13FE-4EBA-9763-4ABA60B03AA0}"/>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sp>
        <p:nvSpPr>
          <p:cNvPr id="6" name="Title 5"/>
          <p:cNvSpPr>
            <a:spLocks noGrp="1"/>
          </p:cNvSpPr>
          <p:nvPr>
            <p:ph type="title"/>
          </p:nvPr>
        </p:nvSpPr>
        <p:spPr>
          <a:xfrm>
            <a:off x="1085850" y="313119"/>
            <a:ext cx="8496300" cy="715581"/>
          </a:xfrm>
        </p:spPr>
        <p:txBody>
          <a:bodyPr/>
          <a:lstStyle/>
          <a:p>
            <a:r>
              <a:rPr lang="pt-PT" dirty="0">
                <a:solidFill>
                  <a:schemeClr val="accent1"/>
                </a:solidFill>
              </a:rPr>
              <a:t>s</a:t>
            </a:r>
            <a:r>
              <a:rPr lang="en-US" dirty="0">
                <a:solidFill>
                  <a:schemeClr val="accent1"/>
                </a:solidFill>
              </a:rPr>
              <a:t>mall </a:t>
            </a:r>
            <a:r>
              <a:rPr lang="en-US" dirty="0"/>
              <a:t>screens</a:t>
            </a:r>
            <a:endParaRPr lang="pt-PT" dirty="0"/>
          </a:p>
        </p:txBody>
      </p:sp>
      <p:grpSp>
        <p:nvGrpSpPr>
          <p:cNvPr id="2" name="Group 1">
            <a:extLst>
              <a:ext uri="{FF2B5EF4-FFF2-40B4-BE49-F238E27FC236}">
                <a16:creationId xmlns:a16="http://schemas.microsoft.com/office/drawing/2014/main" id="{F8D30C19-C63B-4FA2-9B79-0ACF6BA898D7}"/>
              </a:ext>
            </a:extLst>
          </p:cNvPr>
          <p:cNvGrpSpPr/>
          <p:nvPr/>
        </p:nvGrpSpPr>
        <p:grpSpPr>
          <a:xfrm>
            <a:off x="8049069" y="2891841"/>
            <a:ext cx="2286491" cy="4148259"/>
            <a:chOff x="1078205" y="3079131"/>
            <a:chExt cx="2286491" cy="4148259"/>
          </a:xfrm>
        </p:grpSpPr>
        <p:pic>
          <p:nvPicPr>
            <p:cNvPr id="5" name="Picture 4">
              <a:extLst>
                <a:ext uri="{FF2B5EF4-FFF2-40B4-BE49-F238E27FC236}">
                  <a16:creationId xmlns:a16="http://schemas.microsoft.com/office/drawing/2014/main" id="{5335E82A-6280-42CD-A230-ED58C0D55FC2}"/>
                </a:ext>
              </a:extLst>
            </p:cNvPr>
            <p:cNvPicPr>
              <a:picLocks noChangeAspect="1"/>
            </p:cNvPicPr>
            <p:nvPr/>
          </p:nvPicPr>
          <p:blipFill>
            <a:blip r:embed="rId3"/>
            <a:stretch>
              <a:fillRect/>
            </a:stretch>
          </p:blipFill>
          <p:spPr>
            <a:xfrm>
              <a:off x="1078205" y="3497237"/>
              <a:ext cx="2225233" cy="1676545"/>
            </a:xfrm>
            <a:prstGeom prst="rect">
              <a:avLst/>
            </a:prstGeom>
          </p:spPr>
        </p:pic>
        <p:pic>
          <p:nvPicPr>
            <p:cNvPr id="7" name="Picture 6">
              <a:extLst>
                <a:ext uri="{FF2B5EF4-FFF2-40B4-BE49-F238E27FC236}">
                  <a16:creationId xmlns:a16="http://schemas.microsoft.com/office/drawing/2014/main" id="{0598E131-74A7-4C55-B4FD-C32B2DA7103B}"/>
                </a:ext>
              </a:extLst>
            </p:cNvPr>
            <p:cNvPicPr>
              <a:picLocks noChangeAspect="1"/>
            </p:cNvPicPr>
            <p:nvPr/>
          </p:nvPicPr>
          <p:blipFill>
            <a:blip r:embed="rId4"/>
            <a:stretch>
              <a:fillRect/>
            </a:stretch>
          </p:blipFill>
          <p:spPr>
            <a:xfrm>
              <a:off x="1142477" y="5569134"/>
              <a:ext cx="2219136" cy="1658256"/>
            </a:xfrm>
            <a:prstGeom prst="rect">
              <a:avLst/>
            </a:prstGeom>
          </p:spPr>
        </p:pic>
        <p:sp>
          <p:nvSpPr>
            <p:cNvPr id="8" name="TextBox 7">
              <a:extLst>
                <a:ext uri="{FF2B5EF4-FFF2-40B4-BE49-F238E27FC236}">
                  <a16:creationId xmlns:a16="http://schemas.microsoft.com/office/drawing/2014/main" id="{44C010B7-7871-4976-B0EF-919BC3794F7C}"/>
                </a:ext>
              </a:extLst>
            </p:cNvPr>
            <p:cNvSpPr txBox="1"/>
            <p:nvPr/>
          </p:nvSpPr>
          <p:spPr>
            <a:xfrm>
              <a:off x="1093911" y="3079131"/>
              <a:ext cx="2225302" cy="400110"/>
            </a:xfrm>
            <a:prstGeom prst="rect">
              <a:avLst/>
            </a:prstGeom>
            <a:noFill/>
          </p:spPr>
          <p:txBody>
            <a:bodyPr wrap="square" rtlCol="0">
              <a:spAutoFit/>
            </a:bodyPr>
            <a:lstStyle/>
            <a:p>
              <a:r>
                <a:rPr lang="en-US" sz="1000" dirty="0">
                  <a:solidFill>
                    <a:schemeClr val="tx2"/>
                  </a:solidFill>
                  <a:latin typeface="+mj-lt"/>
                </a:rPr>
                <a:t>Population in Germany will be 63 million by 2100, down from its peak in 1998</a:t>
              </a:r>
            </a:p>
          </p:txBody>
        </p:sp>
        <p:sp>
          <p:nvSpPr>
            <p:cNvPr id="9" name="TextBox 8">
              <a:extLst>
                <a:ext uri="{FF2B5EF4-FFF2-40B4-BE49-F238E27FC236}">
                  <a16:creationId xmlns:a16="http://schemas.microsoft.com/office/drawing/2014/main" id="{32280F18-FC1E-47CE-815E-31CD54EB8BCD}"/>
                </a:ext>
              </a:extLst>
            </p:cNvPr>
            <p:cNvSpPr txBox="1"/>
            <p:nvPr/>
          </p:nvSpPr>
          <p:spPr>
            <a:xfrm>
              <a:off x="1139394" y="5178876"/>
              <a:ext cx="2225302" cy="400110"/>
            </a:xfrm>
            <a:prstGeom prst="rect">
              <a:avLst/>
            </a:prstGeom>
            <a:noFill/>
          </p:spPr>
          <p:txBody>
            <a:bodyPr wrap="square" rtlCol="0">
              <a:spAutoFit/>
            </a:bodyPr>
            <a:lstStyle/>
            <a:p>
              <a:r>
                <a:rPr lang="en-US" sz="1000" dirty="0">
                  <a:solidFill>
                    <a:schemeClr val="tx2"/>
                  </a:solidFill>
                  <a:latin typeface="+mj-lt"/>
                </a:rPr>
                <a:t>The annual decline will only slow down by mid-century…</a:t>
              </a:r>
            </a:p>
          </p:txBody>
        </p:sp>
      </p:grpSp>
      <p:grpSp>
        <p:nvGrpSpPr>
          <p:cNvPr id="29" name="Group 28">
            <a:extLst>
              <a:ext uri="{FF2B5EF4-FFF2-40B4-BE49-F238E27FC236}">
                <a16:creationId xmlns:a16="http://schemas.microsoft.com/office/drawing/2014/main" id="{371FEC12-2507-4DCB-9D02-C91379705793}"/>
              </a:ext>
            </a:extLst>
          </p:cNvPr>
          <p:cNvGrpSpPr/>
          <p:nvPr/>
        </p:nvGrpSpPr>
        <p:grpSpPr>
          <a:xfrm>
            <a:off x="8017272" y="2900380"/>
            <a:ext cx="2247915" cy="4139720"/>
            <a:chOff x="4687402" y="3082325"/>
            <a:chExt cx="2247915" cy="4139720"/>
          </a:xfrm>
        </p:grpSpPr>
        <p:pic>
          <p:nvPicPr>
            <p:cNvPr id="15" name="Picture 14">
              <a:extLst>
                <a:ext uri="{FF2B5EF4-FFF2-40B4-BE49-F238E27FC236}">
                  <a16:creationId xmlns:a16="http://schemas.microsoft.com/office/drawing/2014/main" id="{B5321A56-5A69-47F1-A179-DEC60AA72930}"/>
                </a:ext>
              </a:extLst>
            </p:cNvPr>
            <p:cNvPicPr>
              <a:picLocks noChangeAspect="1"/>
            </p:cNvPicPr>
            <p:nvPr/>
          </p:nvPicPr>
          <p:blipFill>
            <a:blip r:embed="rId5"/>
            <a:stretch>
              <a:fillRect/>
            </a:stretch>
          </p:blipFill>
          <p:spPr>
            <a:xfrm>
              <a:off x="4710084" y="3558058"/>
              <a:ext cx="2225233" cy="1682642"/>
            </a:xfrm>
            <a:prstGeom prst="rect">
              <a:avLst/>
            </a:prstGeom>
          </p:spPr>
        </p:pic>
        <p:pic>
          <p:nvPicPr>
            <p:cNvPr id="16" name="Picture 15">
              <a:extLst>
                <a:ext uri="{FF2B5EF4-FFF2-40B4-BE49-F238E27FC236}">
                  <a16:creationId xmlns:a16="http://schemas.microsoft.com/office/drawing/2014/main" id="{86FDB66E-C3B8-4FD2-935F-52EAA4829940}"/>
                </a:ext>
              </a:extLst>
            </p:cNvPr>
            <p:cNvPicPr>
              <a:picLocks noChangeAspect="1"/>
            </p:cNvPicPr>
            <p:nvPr/>
          </p:nvPicPr>
          <p:blipFill>
            <a:blip r:embed="rId6"/>
            <a:stretch>
              <a:fillRect/>
            </a:stretch>
          </p:blipFill>
          <p:spPr>
            <a:xfrm>
              <a:off x="4687402" y="5545500"/>
              <a:ext cx="2225233" cy="1676545"/>
            </a:xfrm>
            <a:prstGeom prst="rect">
              <a:avLst/>
            </a:prstGeom>
          </p:spPr>
        </p:pic>
        <p:sp>
          <p:nvSpPr>
            <p:cNvPr id="17" name="TextBox 16">
              <a:extLst>
                <a:ext uri="{FF2B5EF4-FFF2-40B4-BE49-F238E27FC236}">
                  <a16:creationId xmlns:a16="http://schemas.microsoft.com/office/drawing/2014/main" id="{D595B20D-3E3B-4A3E-BFE6-B3B3B5910AB8}"/>
                </a:ext>
              </a:extLst>
            </p:cNvPr>
            <p:cNvSpPr txBox="1"/>
            <p:nvPr/>
          </p:nvSpPr>
          <p:spPr>
            <a:xfrm>
              <a:off x="4702305" y="3082325"/>
              <a:ext cx="2225302" cy="553998"/>
            </a:xfrm>
            <a:prstGeom prst="rect">
              <a:avLst/>
            </a:prstGeom>
            <a:noFill/>
          </p:spPr>
          <p:txBody>
            <a:bodyPr wrap="square" rtlCol="0">
              <a:spAutoFit/>
            </a:bodyPr>
            <a:lstStyle/>
            <a:p>
              <a:r>
                <a:rPr lang="en-US" sz="1000" dirty="0">
                  <a:solidFill>
                    <a:schemeClr val="tx2"/>
                  </a:solidFill>
                  <a:latin typeface="+mj-lt"/>
                </a:rPr>
                <a:t>… a consequence of a sustained low fertility rate, well below replacement level (2.1)…</a:t>
              </a:r>
            </a:p>
          </p:txBody>
        </p:sp>
        <p:sp>
          <p:nvSpPr>
            <p:cNvPr id="18" name="TextBox 17">
              <a:extLst>
                <a:ext uri="{FF2B5EF4-FFF2-40B4-BE49-F238E27FC236}">
                  <a16:creationId xmlns:a16="http://schemas.microsoft.com/office/drawing/2014/main" id="{8BF9B607-098E-4758-80A2-A6388FBE961E}"/>
                </a:ext>
              </a:extLst>
            </p:cNvPr>
            <p:cNvSpPr txBox="1"/>
            <p:nvPr/>
          </p:nvSpPr>
          <p:spPr>
            <a:xfrm>
              <a:off x="4695112" y="5203057"/>
              <a:ext cx="2225302" cy="400110"/>
            </a:xfrm>
            <a:prstGeom prst="rect">
              <a:avLst/>
            </a:prstGeom>
            <a:noFill/>
          </p:spPr>
          <p:txBody>
            <a:bodyPr wrap="square" rtlCol="0">
              <a:spAutoFit/>
            </a:bodyPr>
            <a:lstStyle/>
            <a:p>
              <a:r>
                <a:rPr lang="en-US" sz="1000" dirty="0">
                  <a:solidFill>
                    <a:schemeClr val="tx2"/>
                  </a:solidFill>
                  <a:latin typeface="+mj-lt"/>
                </a:rPr>
                <a:t>… which is not compensated for by a strongly positive net migration…</a:t>
              </a:r>
            </a:p>
          </p:txBody>
        </p:sp>
      </p:grpSp>
      <p:grpSp>
        <p:nvGrpSpPr>
          <p:cNvPr id="30" name="Group 29">
            <a:extLst>
              <a:ext uri="{FF2B5EF4-FFF2-40B4-BE49-F238E27FC236}">
                <a16:creationId xmlns:a16="http://schemas.microsoft.com/office/drawing/2014/main" id="{6B834ED4-243A-4EF3-9B23-3055A912EB4F}"/>
              </a:ext>
            </a:extLst>
          </p:cNvPr>
          <p:cNvGrpSpPr/>
          <p:nvPr/>
        </p:nvGrpSpPr>
        <p:grpSpPr>
          <a:xfrm>
            <a:off x="7953638" y="2898095"/>
            <a:ext cx="2371550" cy="2451322"/>
            <a:chOff x="8170087" y="3137565"/>
            <a:chExt cx="2371550" cy="2451322"/>
          </a:xfrm>
        </p:grpSpPr>
        <p:sp>
          <p:nvSpPr>
            <p:cNvPr id="24" name="TextBox 23">
              <a:extLst>
                <a:ext uri="{FF2B5EF4-FFF2-40B4-BE49-F238E27FC236}">
                  <a16:creationId xmlns:a16="http://schemas.microsoft.com/office/drawing/2014/main" id="{9983C42E-88D6-4B71-8C42-5507E78ED185}"/>
                </a:ext>
              </a:extLst>
            </p:cNvPr>
            <p:cNvSpPr txBox="1"/>
            <p:nvPr/>
          </p:nvSpPr>
          <p:spPr>
            <a:xfrm>
              <a:off x="8214098" y="3137565"/>
              <a:ext cx="2225302" cy="553998"/>
            </a:xfrm>
            <a:prstGeom prst="rect">
              <a:avLst/>
            </a:prstGeom>
            <a:noFill/>
          </p:spPr>
          <p:txBody>
            <a:bodyPr wrap="square" rtlCol="0">
              <a:spAutoFit/>
            </a:bodyPr>
            <a:lstStyle/>
            <a:p>
              <a:r>
                <a:rPr lang="en-US" sz="1000" dirty="0">
                  <a:solidFill>
                    <a:schemeClr val="tx2"/>
                  </a:solidFill>
                  <a:latin typeface="+mj-lt"/>
                </a:rPr>
                <a:t>… impacting not only on the volume but also on the age structure of the population.</a:t>
              </a:r>
            </a:p>
          </p:txBody>
        </p:sp>
        <p:pic>
          <p:nvPicPr>
            <p:cNvPr id="25" name="Picture 24">
              <a:extLst>
                <a:ext uri="{FF2B5EF4-FFF2-40B4-BE49-F238E27FC236}">
                  <a16:creationId xmlns:a16="http://schemas.microsoft.com/office/drawing/2014/main" id="{32D4EFA3-54A2-48D8-965E-6ECDDBE6EB8C}"/>
                </a:ext>
              </a:extLst>
            </p:cNvPr>
            <p:cNvPicPr>
              <a:picLocks noChangeAspect="1"/>
            </p:cNvPicPr>
            <p:nvPr/>
          </p:nvPicPr>
          <p:blipFill>
            <a:blip r:embed="rId7"/>
            <a:stretch>
              <a:fillRect/>
            </a:stretch>
          </p:blipFill>
          <p:spPr>
            <a:xfrm>
              <a:off x="8170087" y="3705060"/>
              <a:ext cx="2371550" cy="1883827"/>
            </a:xfrm>
            <a:prstGeom prst="rect">
              <a:avLst/>
            </a:prstGeom>
          </p:spPr>
        </p:pic>
      </p:grpSp>
    </p:spTree>
    <p:extLst>
      <p:ext uri="{BB962C8B-B14F-4D97-AF65-F5344CB8AC3E}">
        <p14:creationId xmlns:p14="http://schemas.microsoft.com/office/powerpoint/2010/main" val="293059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2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2" fill="hold" nodeType="clickEffect">
                                  <p:stCondLst>
                                    <p:cond delay="0"/>
                                  </p:stCondLst>
                                  <p:childTnLst>
                                    <p:animEffect transition="out" filter="wipe(right)">
                                      <p:cBhvr>
                                        <p:cTn id="14" dur="1000"/>
                                        <p:tgtEl>
                                          <p:spTgt spid="29"/>
                                        </p:tgtEl>
                                      </p:cBhvr>
                                    </p:animEffect>
                                    <p:set>
                                      <p:cBhvr>
                                        <p:cTn id="15" dur="1" fill="hold">
                                          <p:stCondLst>
                                            <p:cond delay="999"/>
                                          </p:stCondLst>
                                        </p:cTn>
                                        <p:tgtEl>
                                          <p:spTgt spid="29"/>
                                        </p:tgtEl>
                                        <p:attrNameLst>
                                          <p:attrName>style.visibility</p:attrName>
                                        </p:attrNameLst>
                                      </p:cBhvr>
                                      <p:to>
                                        <p:strVal val="hidden"/>
                                      </p:to>
                                    </p:set>
                                  </p:childTnLst>
                                </p:cTn>
                              </p:par>
                              <p:par>
                                <p:cTn id="16" presetID="22" presetClass="entr" presetSubtype="2"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right)">
                                      <p:cBhvr>
                                        <p:cTn id="1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solidFill>
                  <a:schemeClr val="accent1"/>
                </a:solidFill>
              </a:rPr>
              <a:t>efficiency</a:t>
            </a:r>
            <a:endParaRPr lang="pt-PT" dirty="0"/>
          </a:p>
        </p:txBody>
      </p:sp>
      <p:pic>
        <p:nvPicPr>
          <p:cNvPr id="4" name="Picture 3">
            <a:extLst>
              <a:ext uri="{FF2B5EF4-FFF2-40B4-BE49-F238E27FC236}">
                <a16:creationId xmlns:a16="http://schemas.microsoft.com/office/drawing/2014/main" id="{41444C78-B94A-4329-9B97-F190AEF3437B}"/>
              </a:ext>
            </a:extLst>
          </p:cNvPr>
          <p:cNvPicPr>
            <a:picLocks noChangeAspect="1"/>
          </p:cNvPicPr>
          <p:nvPr/>
        </p:nvPicPr>
        <p:blipFill rotWithShape="1">
          <a:blip r:embed="rId3"/>
          <a:srcRect l="732" t="743" r="732" b="-743"/>
          <a:stretch/>
        </p:blipFill>
        <p:spPr>
          <a:xfrm>
            <a:off x="0" y="0"/>
            <a:ext cx="18288000" cy="10287000"/>
          </a:xfrm>
          <a:prstGeom prst="rect">
            <a:avLst/>
          </a:prstGeom>
        </p:spPr>
      </p:pic>
    </p:spTree>
    <p:extLst>
      <p:ext uri="{BB962C8B-B14F-4D97-AF65-F5344CB8AC3E}">
        <p14:creationId xmlns:p14="http://schemas.microsoft.com/office/powerpoint/2010/main" val="414408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8496300" cy="715581"/>
          </a:xfrm>
        </p:spPr>
        <p:txBody>
          <a:bodyPr/>
          <a:lstStyle/>
          <a:p>
            <a:r>
              <a:rPr lang="en-US" dirty="0">
                <a:solidFill>
                  <a:schemeClr val="accent1"/>
                </a:solidFill>
              </a:rPr>
              <a:t>efficiency</a:t>
            </a:r>
            <a:endParaRPr lang="pt-PT" dirty="0"/>
          </a:p>
        </p:txBody>
      </p:sp>
      <p:pic>
        <p:nvPicPr>
          <p:cNvPr id="3" name="Picture 2">
            <a:extLst>
              <a:ext uri="{FF2B5EF4-FFF2-40B4-BE49-F238E27FC236}">
                <a16:creationId xmlns:a16="http://schemas.microsoft.com/office/drawing/2014/main" id="{72376CDB-F62B-4123-B4B7-7B55108976CC}"/>
              </a:ext>
            </a:extLst>
          </p:cNvPr>
          <p:cNvPicPr>
            <a:picLocks noChangeAspect="1"/>
          </p:cNvPicPr>
          <p:nvPr/>
        </p:nvPicPr>
        <p:blipFill>
          <a:blip r:embed="rId3"/>
          <a:stretch>
            <a:fillRect/>
          </a:stretch>
        </p:blipFill>
        <p:spPr>
          <a:xfrm>
            <a:off x="1235870" y="1638300"/>
            <a:ext cx="5361860" cy="7588800"/>
          </a:xfrm>
          <a:prstGeom prst="rect">
            <a:avLst/>
          </a:prstGeom>
        </p:spPr>
      </p:pic>
      <p:grpSp>
        <p:nvGrpSpPr>
          <p:cNvPr id="2" name="Group 1">
            <a:extLst>
              <a:ext uri="{FF2B5EF4-FFF2-40B4-BE49-F238E27FC236}">
                <a16:creationId xmlns:a16="http://schemas.microsoft.com/office/drawing/2014/main" id="{D8F06B95-550F-4533-9353-FA5354C246EC}"/>
              </a:ext>
            </a:extLst>
          </p:cNvPr>
          <p:cNvGrpSpPr/>
          <p:nvPr/>
        </p:nvGrpSpPr>
        <p:grpSpPr>
          <a:xfrm>
            <a:off x="12075695" y="2518500"/>
            <a:ext cx="2628000" cy="5292000"/>
            <a:chOff x="13151884" y="2095500"/>
            <a:chExt cx="2628000" cy="5292000"/>
          </a:xfrm>
        </p:grpSpPr>
        <p:grpSp>
          <p:nvGrpSpPr>
            <p:cNvPr id="5" name="Group 4">
              <a:extLst>
                <a:ext uri="{FF2B5EF4-FFF2-40B4-BE49-F238E27FC236}">
                  <a16:creationId xmlns:a16="http://schemas.microsoft.com/office/drawing/2014/main" id="{A04D9F74-4F4F-4BCF-8E0A-0D2020511241}"/>
                </a:ext>
              </a:extLst>
            </p:cNvPr>
            <p:cNvGrpSpPr/>
            <p:nvPr/>
          </p:nvGrpSpPr>
          <p:grpSpPr>
            <a:xfrm>
              <a:off x="13151884" y="2095500"/>
              <a:ext cx="2628000" cy="5292000"/>
              <a:chOff x="5430644" y="1092820"/>
              <a:chExt cx="2656220" cy="5397190"/>
            </a:xfrm>
          </p:grpSpPr>
          <p:sp>
            <p:nvSpPr>
              <p:cNvPr id="7" name="Rectangle: Rounded Corners 6">
                <a:extLst>
                  <a:ext uri="{FF2B5EF4-FFF2-40B4-BE49-F238E27FC236}">
                    <a16:creationId xmlns:a16="http://schemas.microsoft.com/office/drawing/2014/main" id="{000255F6-F130-4AD1-BDAB-C72BF54B8186}"/>
                  </a:ext>
                </a:extLst>
              </p:cNvPr>
              <p:cNvSpPr/>
              <p:nvPr/>
            </p:nvSpPr>
            <p:spPr>
              <a:xfrm>
                <a:off x="5430644" y="1092820"/>
                <a:ext cx="2656220" cy="5397190"/>
              </a:xfrm>
              <a:prstGeom prst="round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8" name="Rectangle 7">
                <a:extLst>
                  <a:ext uri="{FF2B5EF4-FFF2-40B4-BE49-F238E27FC236}">
                    <a16:creationId xmlns:a16="http://schemas.microsoft.com/office/drawing/2014/main" id="{7813E0AA-B84C-4646-8386-8852AD254B99}"/>
                  </a:ext>
                </a:extLst>
              </p:cNvPr>
              <p:cNvSpPr/>
              <p:nvPr/>
            </p:nvSpPr>
            <p:spPr>
              <a:xfrm>
                <a:off x="5576190" y="1680269"/>
                <a:ext cx="2365127" cy="4222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sp>
            <p:nvSpPr>
              <p:cNvPr id="9" name="Oval 8">
                <a:extLst>
                  <a:ext uri="{FF2B5EF4-FFF2-40B4-BE49-F238E27FC236}">
                    <a16:creationId xmlns:a16="http://schemas.microsoft.com/office/drawing/2014/main" id="{36657DCA-60AB-4E38-8C46-BE6C84834C2F}"/>
                  </a:ext>
                </a:extLst>
              </p:cNvPr>
              <p:cNvSpPr/>
              <p:nvPr/>
            </p:nvSpPr>
            <p:spPr>
              <a:xfrm>
                <a:off x="6619451" y="6055113"/>
                <a:ext cx="308802" cy="30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5"/>
              </a:p>
            </p:txBody>
          </p:sp>
        </p:grpSp>
        <p:graphicFrame>
          <p:nvGraphicFramePr>
            <p:cNvPr id="10" name="Chart 9">
              <a:extLst>
                <a:ext uri="{FF2B5EF4-FFF2-40B4-BE49-F238E27FC236}">
                  <a16:creationId xmlns:a16="http://schemas.microsoft.com/office/drawing/2014/main" id="{791E81AC-A771-4786-B84C-E5569FF9EAA3}"/>
                </a:ext>
              </a:extLst>
            </p:cNvPr>
            <p:cNvGraphicFramePr/>
            <p:nvPr>
              <p:extLst>
                <p:ext uri="{D42A27DB-BD31-4B8C-83A1-F6EECF244321}">
                  <p14:modId xmlns:p14="http://schemas.microsoft.com/office/powerpoint/2010/main" val="1201815638"/>
                </p:ext>
              </p:extLst>
            </p:nvPr>
          </p:nvGraphicFramePr>
          <p:xfrm>
            <a:off x="13295884" y="2671500"/>
            <a:ext cx="2340000" cy="4140000"/>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45808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850" y="313119"/>
            <a:ext cx="12553950" cy="715581"/>
          </a:xfrm>
        </p:spPr>
        <p:txBody>
          <a:bodyPr/>
          <a:lstStyle/>
          <a:p>
            <a:r>
              <a:rPr lang="en-US" dirty="0">
                <a:solidFill>
                  <a:schemeClr val="accent1"/>
                </a:solidFill>
              </a:rPr>
              <a:t>different charts </a:t>
            </a:r>
            <a:r>
              <a:rPr lang="en-US" dirty="0"/>
              <a:t>mean </a:t>
            </a:r>
            <a:r>
              <a:rPr lang="en-US" dirty="0">
                <a:solidFill>
                  <a:schemeClr val="accent1"/>
                </a:solidFill>
              </a:rPr>
              <a:t>different stories</a:t>
            </a:r>
            <a:endParaRPr lang="pt-PT" dirty="0"/>
          </a:p>
        </p:txBody>
      </p:sp>
      <p:pic>
        <p:nvPicPr>
          <p:cNvPr id="2" name="Picture 1">
            <a:extLst>
              <a:ext uri="{FF2B5EF4-FFF2-40B4-BE49-F238E27FC236}">
                <a16:creationId xmlns:a16="http://schemas.microsoft.com/office/drawing/2014/main" id="{0D64157C-E51B-4805-A070-60DC8CA714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57400" y="2171700"/>
            <a:ext cx="4466667" cy="5628571"/>
          </a:xfrm>
          <a:prstGeom prst="rect">
            <a:avLst/>
          </a:prstGeom>
        </p:spPr>
      </p:pic>
      <p:graphicFrame>
        <p:nvGraphicFramePr>
          <p:cNvPr id="10" name="Chart 9">
            <a:extLst>
              <a:ext uri="{FF2B5EF4-FFF2-40B4-BE49-F238E27FC236}">
                <a16:creationId xmlns:a16="http://schemas.microsoft.com/office/drawing/2014/main" id="{7F269D25-E874-4C5D-9443-93A4D022E096}"/>
              </a:ext>
            </a:extLst>
          </p:cNvPr>
          <p:cNvGraphicFramePr/>
          <p:nvPr>
            <p:extLst>
              <p:ext uri="{D42A27DB-BD31-4B8C-83A1-F6EECF244321}">
                <p14:modId xmlns:p14="http://schemas.microsoft.com/office/powerpoint/2010/main" val="720663771"/>
              </p:ext>
            </p:extLst>
          </p:nvPr>
        </p:nvGraphicFramePr>
        <p:xfrm>
          <a:off x="8001000" y="3166108"/>
          <a:ext cx="8589043" cy="4648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23C2B15-70BE-42EB-B7A1-338270A7969E}"/>
              </a:ext>
            </a:extLst>
          </p:cNvPr>
          <p:cNvSpPr txBox="1"/>
          <p:nvPr/>
        </p:nvSpPr>
        <p:spPr>
          <a:xfrm>
            <a:off x="2057400" y="7646382"/>
            <a:ext cx="3009157" cy="307777"/>
          </a:xfrm>
          <a:prstGeom prst="rect">
            <a:avLst/>
          </a:prstGeom>
          <a:noFill/>
        </p:spPr>
        <p:txBody>
          <a:bodyPr wrap="none" rtlCol="0">
            <a:spAutoFit/>
          </a:bodyPr>
          <a:lstStyle/>
          <a:p>
            <a:r>
              <a:rPr lang="pt-PT" sz="1400" dirty="0">
                <a:solidFill>
                  <a:schemeClr val="tx2"/>
                </a:solidFill>
              </a:rPr>
              <a:t>Key figures on Europe, 2018 Edition</a:t>
            </a:r>
            <a:endParaRPr lang="en-US" sz="1400" dirty="0">
              <a:solidFill>
                <a:schemeClr val="tx2"/>
              </a:solidFill>
            </a:endParaRPr>
          </a:p>
        </p:txBody>
      </p:sp>
    </p:spTree>
    <p:extLst>
      <p:ext uri="{BB962C8B-B14F-4D97-AF65-F5344CB8AC3E}">
        <p14:creationId xmlns:p14="http://schemas.microsoft.com/office/powerpoint/2010/main" val="29932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ENARAL LAYOUTS">
  <a:themeElements>
    <a:clrScheme name="SIMPLICITY - Yellow">
      <a:dk1>
        <a:srgbClr val="0A091B"/>
      </a:dk1>
      <a:lt1>
        <a:srgbClr val="F2F2F5"/>
      </a:lt1>
      <a:dk2>
        <a:srgbClr val="858591"/>
      </a:dk2>
      <a:lt2>
        <a:srgbClr val="FFFFFF"/>
      </a:lt2>
      <a:accent1>
        <a:srgbClr val="FFC800"/>
      </a:accent1>
      <a:accent2>
        <a:srgbClr val="C0C0C8"/>
      </a:accent2>
      <a:accent3>
        <a:srgbClr val="F0CC2D"/>
      </a:accent3>
      <a:accent4>
        <a:srgbClr val="FFC800"/>
      </a:accent4>
      <a:accent5>
        <a:srgbClr val="FFC800"/>
      </a:accent5>
      <a:accent6>
        <a:srgbClr val="FFC800"/>
      </a:accent6>
      <a:hlink>
        <a:srgbClr val="BF9600"/>
      </a:hlink>
      <a:folHlink>
        <a:srgbClr val="FFDE65"/>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Yellow">
      <a:dk1>
        <a:srgbClr val="0A091B"/>
      </a:dk1>
      <a:lt1>
        <a:srgbClr val="F2F2F5"/>
      </a:lt1>
      <a:dk2>
        <a:srgbClr val="858591"/>
      </a:dk2>
      <a:lt2>
        <a:srgbClr val="FFFFFF"/>
      </a:lt2>
      <a:accent1>
        <a:srgbClr val="FFC800"/>
      </a:accent1>
      <a:accent2>
        <a:srgbClr val="C0C0C8"/>
      </a:accent2>
      <a:accent3>
        <a:srgbClr val="F0CC2D"/>
      </a:accent3>
      <a:accent4>
        <a:srgbClr val="FFC800"/>
      </a:accent4>
      <a:accent5>
        <a:srgbClr val="FFC800"/>
      </a:accent5>
      <a:accent6>
        <a:srgbClr val="FFC800"/>
      </a:accent6>
      <a:hlink>
        <a:srgbClr val="BF9600"/>
      </a:hlink>
      <a:folHlink>
        <a:srgbClr val="FFDE65"/>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Yellow">
      <a:dk1>
        <a:srgbClr val="0A091B"/>
      </a:dk1>
      <a:lt1>
        <a:srgbClr val="F2F2F5"/>
      </a:lt1>
      <a:dk2>
        <a:srgbClr val="858591"/>
      </a:dk2>
      <a:lt2>
        <a:srgbClr val="FFFFFF"/>
      </a:lt2>
      <a:accent1>
        <a:srgbClr val="FFC800"/>
      </a:accent1>
      <a:accent2>
        <a:srgbClr val="C0C0C8"/>
      </a:accent2>
      <a:accent3>
        <a:srgbClr val="F0CC2D"/>
      </a:accent3>
      <a:accent4>
        <a:srgbClr val="FFC800"/>
      </a:accent4>
      <a:accent5>
        <a:srgbClr val="FFC800"/>
      </a:accent5>
      <a:accent6>
        <a:srgbClr val="FFC800"/>
      </a:accent6>
      <a:hlink>
        <a:srgbClr val="BF9600"/>
      </a:hlink>
      <a:folHlink>
        <a:srgbClr val="FFDE65"/>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Yellow">
      <a:dk1>
        <a:srgbClr val="0A091B"/>
      </a:dk1>
      <a:lt1>
        <a:srgbClr val="F2F2F5"/>
      </a:lt1>
      <a:dk2>
        <a:srgbClr val="858591"/>
      </a:dk2>
      <a:lt2>
        <a:srgbClr val="FFFFFF"/>
      </a:lt2>
      <a:accent1>
        <a:srgbClr val="FFC800"/>
      </a:accent1>
      <a:accent2>
        <a:srgbClr val="C0C0C8"/>
      </a:accent2>
      <a:accent3>
        <a:srgbClr val="F0CC2D"/>
      </a:accent3>
      <a:accent4>
        <a:srgbClr val="FFC800"/>
      </a:accent4>
      <a:accent5>
        <a:srgbClr val="FFC800"/>
      </a:accent5>
      <a:accent6>
        <a:srgbClr val="FFC800"/>
      </a:accent6>
      <a:hlink>
        <a:srgbClr val="BF9600"/>
      </a:hlink>
      <a:folHlink>
        <a:srgbClr val="FFDE65"/>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18880</TotalTime>
  <Words>4628</Words>
  <Application>Microsoft Office PowerPoint</Application>
  <PresentationFormat>Custom</PresentationFormat>
  <Paragraphs>398</Paragraphs>
  <Slides>27</Slides>
  <Notes>27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Arial</vt:lpstr>
      <vt:lpstr>Avenir</vt:lpstr>
      <vt:lpstr>Calibri</vt:lpstr>
      <vt:lpstr>Lato Black</vt:lpstr>
      <vt:lpstr>Roboto</vt:lpstr>
      <vt:lpstr>Roboto Condensed</vt:lpstr>
      <vt:lpstr>Roboto Thin</vt:lpstr>
      <vt:lpstr>GENARAL LAYOUTS</vt:lpstr>
      <vt:lpstr>TEAM SLIDES</vt:lpstr>
      <vt:lpstr>SLIDES WITH IMAGES</vt:lpstr>
      <vt:lpstr>PORTFOLIO</vt:lpstr>
      <vt:lpstr>PowerPoint Presentation</vt:lpstr>
      <vt:lpstr>the impossible contradiction</vt:lpstr>
      <vt:lpstr>large areas, high resolution</vt:lpstr>
      <vt:lpstr>large areas, high resolution</vt:lpstr>
      <vt:lpstr>small screens</vt:lpstr>
      <vt:lpstr>small screens</vt:lpstr>
      <vt:lpstr>efficiency</vt:lpstr>
      <vt:lpstr>efficiency</vt:lpstr>
      <vt:lpstr>different charts mean different stories</vt:lpstr>
      <vt:lpstr>efficiency checklist</vt:lpstr>
      <vt:lpstr>PowerPoint Presentation</vt:lpstr>
      <vt:lpstr>more obvious messages</vt:lpstr>
      <vt:lpstr>chart size</vt:lpstr>
      <vt:lpstr>textures</vt:lpstr>
      <vt:lpstr>visual primitives</vt:lpstr>
      <vt:lpstr>markers: bars vs. points</vt:lpstr>
      <vt:lpstr>markers: bars vs. points</vt:lpstr>
      <vt:lpstr>markers: bars vs. points</vt:lpstr>
      <vt:lpstr>markers: bars vs. points</vt:lpstr>
      <vt:lpstr>markers: bars vs. lines</vt:lpstr>
      <vt:lpstr>markers: bars vs. lines</vt:lpstr>
      <vt:lpstr>typology: x-axis folding</vt:lpstr>
      <vt:lpstr>y-axis folding</vt:lpstr>
      <vt:lpstr>y-axis folding</vt:lpstr>
      <vt:lpstr>label placement</vt:lpstr>
      <vt:lpstr>legend placement</vt:lpstr>
      <vt:lpstr>takeaways</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Jorge Camoes</cp:lastModifiedBy>
  <cp:revision>1162</cp:revision>
  <dcterms:created xsi:type="dcterms:W3CDTF">2015-01-20T11:47:48Z</dcterms:created>
  <dcterms:modified xsi:type="dcterms:W3CDTF">2019-03-10T17:16:18Z</dcterms:modified>
</cp:coreProperties>
</file>