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8" r:id="rId1"/>
  </p:sldMasterIdLst>
  <p:notesMasterIdLst>
    <p:notesMasterId r:id="rId21"/>
  </p:notesMasterIdLst>
  <p:handoutMasterIdLst>
    <p:handoutMasterId r:id="rId22"/>
  </p:handoutMasterIdLst>
  <p:sldIdLst>
    <p:sldId id="430" r:id="rId2"/>
    <p:sldId id="431" r:id="rId3"/>
    <p:sldId id="411" r:id="rId4"/>
    <p:sldId id="456" r:id="rId5"/>
    <p:sldId id="458" r:id="rId6"/>
    <p:sldId id="461" r:id="rId7"/>
    <p:sldId id="462" r:id="rId8"/>
    <p:sldId id="468" r:id="rId9"/>
    <p:sldId id="487" r:id="rId10"/>
    <p:sldId id="464" r:id="rId11"/>
    <p:sldId id="466" r:id="rId12"/>
    <p:sldId id="480" r:id="rId13"/>
    <p:sldId id="481" r:id="rId14"/>
    <p:sldId id="488" r:id="rId15"/>
    <p:sldId id="483" r:id="rId16"/>
    <p:sldId id="484" r:id="rId17"/>
    <p:sldId id="486" r:id="rId18"/>
    <p:sldId id="428" r:id="rId19"/>
    <p:sldId id="485" r:id="rId20"/>
  </p:sldIdLst>
  <p:sldSz cx="9144000" cy="6858000" type="screen4x3"/>
  <p:notesSz cx="6805613" cy="99441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F9FE5CB-EED0-42E2-A361-AAD4C3AE5995}">
          <p14:sldIdLst>
            <p14:sldId id="430"/>
            <p14:sldId id="431"/>
            <p14:sldId id="411"/>
            <p14:sldId id="456"/>
            <p14:sldId id="458"/>
            <p14:sldId id="461"/>
            <p14:sldId id="462"/>
            <p14:sldId id="468"/>
            <p14:sldId id="487"/>
            <p14:sldId id="464"/>
            <p14:sldId id="466"/>
            <p14:sldId id="480"/>
            <p14:sldId id="481"/>
            <p14:sldId id="488"/>
            <p14:sldId id="483"/>
            <p14:sldId id="484"/>
            <p14:sldId id="486"/>
            <p14:sldId id="428"/>
            <p14:sldId id="4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01" userDrawn="1">
          <p15:clr>
            <a:srgbClr val="A4A3A4"/>
          </p15:clr>
        </p15:guide>
        <p15:guide id="3" orient="horz" pos="3133" userDrawn="1">
          <p15:clr>
            <a:srgbClr val="A4A3A4"/>
          </p15:clr>
        </p15:guide>
        <p15:guide id="4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87449" autoAdjust="0"/>
  </p:normalViewPr>
  <p:slideViewPr>
    <p:cSldViewPr>
      <p:cViewPr varScale="1">
        <p:scale>
          <a:sx n="115" d="100"/>
          <a:sy n="115" d="100"/>
        </p:scale>
        <p:origin x="150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023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076" y="648"/>
      </p:cViewPr>
      <p:guideLst>
        <p:guide orient="horz" pos="3110"/>
        <p:guide pos="2101"/>
        <p:guide orient="horz" pos="3133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8932"/>
          </a:xfrm>
          <a:prstGeom prst="rect">
            <a:avLst/>
          </a:prstGeom>
        </p:spPr>
        <p:txBody>
          <a:bodyPr vert="horz" lIns="92569" tIns="46284" rIns="92569" bIns="462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2569" tIns="46284" rIns="92569" bIns="46284" rtlCol="0"/>
          <a:lstStyle>
            <a:lvl1pPr algn="r">
              <a:defRPr sz="1200"/>
            </a:lvl1pPr>
          </a:lstStyle>
          <a:p>
            <a:fld id="{CEBF02A2-4EA6-450D-8754-4D6691992FD5}" type="datetimeFigureOut">
              <a:rPr lang="en-US" smtClean="0"/>
              <a:t>2/19/2019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5173"/>
            <a:ext cx="2949099" cy="498931"/>
          </a:xfrm>
          <a:prstGeom prst="rect">
            <a:avLst/>
          </a:prstGeom>
        </p:spPr>
        <p:txBody>
          <a:bodyPr vert="horz" lIns="92569" tIns="46284" rIns="92569" bIns="462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5173"/>
            <a:ext cx="2949099" cy="498931"/>
          </a:xfrm>
          <a:prstGeom prst="rect">
            <a:avLst/>
          </a:prstGeom>
        </p:spPr>
        <p:txBody>
          <a:bodyPr vert="horz" lIns="92569" tIns="46284" rIns="92569" bIns="46284" rtlCol="0" anchor="b"/>
          <a:lstStyle>
            <a:lvl1pPr algn="r">
              <a:defRPr sz="1200"/>
            </a:lvl1pPr>
          </a:lstStyle>
          <a:p>
            <a:fld id="{0B123728-9862-46E9-AD91-388A39BCC671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065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8932"/>
          </a:xfrm>
          <a:prstGeom prst="rect">
            <a:avLst/>
          </a:prstGeom>
        </p:spPr>
        <p:txBody>
          <a:bodyPr vert="horz" lIns="92569" tIns="46284" rIns="92569" bIns="462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2569" tIns="46284" rIns="92569" bIns="46284" rtlCol="0"/>
          <a:lstStyle>
            <a:lvl1pPr algn="r">
              <a:defRPr sz="1200"/>
            </a:lvl1pPr>
          </a:lstStyle>
          <a:p>
            <a:fld id="{5644BC4A-5933-4DD9-8721-4D04E89D9F7B}" type="datetimeFigureOut">
              <a:rPr lang="en-US" smtClean="0"/>
              <a:t>2/19/2019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3013"/>
            <a:ext cx="4475163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69" tIns="46284" rIns="92569" bIns="4628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602"/>
            <a:ext cx="5444490" cy="3915489"/>
          </a:xfrm>
          <a:prstGeom prst="rect">
            <a:avLst/>
          </a:prstGeom>
        </p:spPr>
        <p:txBody>
          <a:bodyPr vert="horz" lIns="92569" tIns="46284" rIns="92569" bIns="46284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5173"/>
            <a:ext cx="2949099" cy="498931"/>
          </a:xfrm>
          <a:prstGeom prst="rect">
            <a:avLst/>
          </a:prstGeom>
        </p:spPr>
        <p:txBody>
          <a:bodyPr vert="horz" lIns="92569" tIns="46284" rIns="92569" bIns="462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3"/>
            <a:ext cx="2949099" cy="498931"/>
          </a:xfrm>
          <a:prstGeom prst="rect">
            <a:avLst/>
          </a:prstGeom>
        </p:spPr>
        <p:txBody>
          <a:bodyPr vert="horz" lIns="92569" tIns="46284" rIns="92569" bIns="46284" rtlCol="0" anchor="b"/>
          <a:lstStyle>
            <a:lvl1pPr algn="r">
              <a:defRPr sz="1200"/>
            </a:lvl1pPr>
          </a:lstStyle>
          <a:p>
            <a:fld id="{E1EBC293-ABAC-44A1-BCAD-8BEB336301B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217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BC293-ABAC-44A1-BCAD-8BEB336301B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832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lauw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/>
          </p:cNvSpPr>
          <p:nvPr/>
        </p:nvSpPr>
        <p:spPr bwMode="auto">
          <a:xfrm>
            <a:off x="4022725" y="1476375"/>
            <a:ext cx="5145088" cy="1695450"/>
          </a:xfrm>
          <a:custGeom>
            <a:avLst/>
            <a:gdLst>
              <a:gd name="T0" fmla="*/ 2161 w 2161"/>
              <a:gd name="T1" fmla="*/ 712 h 712"/>
              <a:gd name="T2" fmla="*/ 329 w 2161"/>
              <a:gd name="T3" fmla="*/ 712 h 712"/>
              <a:gd name="T4" fmla="*/ 0 w 2161"/>
              <a:gd name="T5" fmla="*/ 392 h 712"/>
              <a:gd name="T6" fmla="*/ 0 w 2161"/>
              <a:gd name="T7" fmla="*/ 0 h 712"/>
              <a:gd name="T8" fmla="*/ 2161 w 2161"/>
              <a:gd name="T9" fmla="*/ 0 h 712"/>
              <a:gd name="T10" fmla="*/ 2161 w 2161"/>
              <a:gd name="T11" fmla="*/ 712 h 71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161" h="712">
                <a:moveTo>
                  <a:pt x="2161" y="712"/>
                </a:moveTo>
                <a:lnTo>
                  <a:pt x="329" y="712"/>
                </a:lnTo>
                <a:lnTo>
                  <a:pt x="0" y="392"/>
                </a:lnTo>
                <a:lnTo>
                  <a:pt x="0" y="0"/>
                </a:lnTo>
                <a:lnTo>
                  <a:pt x="2161" y="0"/>
                </a:lnTo>
                <a:lnTo>
                  <a:pt x="2161" y="712"/>
                </a:lnTo>
                <a:close/>
              </a:path>
            </a:pathLst>
          </a:custGeom>
          <a:solidFill>
            <a:schemeClr val="tx2">
              <a:alpha val="70195"/>
            </a:schemeClr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l-NL" dirty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-1588" y="5924550"/>
            <a:ext cx="9144001" cy="933450"/>
          </a:xfrm>
          <a:prstGeom prst="rect">
            <a:avLst/>
          </a:prstGeom>
          <a:solidFill>
            <a:srgbClr val="FFFFFF">
              <a:alpha val="85097"/>
            </a:srgbClr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endParaRPr lang="nl-NL" dirty="0">
              <a:latin typeface="Calibri" pitchFamily="34" charset="0"/>
              <a:cs typeface="ヒラギノ角ゴ Pro W3"/>
            </a:endParaRPr>
          </a:p>
        </p:txBody>
      </p:sp>
      <p:pic>
        <p:nvPicPr>
          <p:cNvPr id="6" name="Picture 5" descr="02-UTI_Basisvormen_powerpoint_05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353300" y="6035675"/>
            <a:ext cx="14986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02-UTI_Basisvormen_powerpoint_03.pn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76250" y="6061075"/>
            <a:ext cx="25400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03236" y="1476743"/>
            <a:ext cx="4279900" cy="1470025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2"/>
          </p:nvPr>
        </p:nvSpPr>
        <p:spPr>
          <a:xfrm>
            <a:off x="4764427" y="2832028"/>
            <a:ext cx="4403052" cy="458714"/>
          </a:xfrm>
        </p:spPr>
        <p:txBody>
          <a:bodyPr>
            <a:normAutofit/>
          </a:bodyPr>
          <a:lstStyle>
            <a:lvl1pPr>
              <a:buFontTx/>
              <a:buNone/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27061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en afbeelding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>
            <a:spLocks/>
          </p:cNvSpPr>
          <p:nvPr/>
        </p:nvSpPr>
        <p:spPr bwMode="auto">
          <a:xfrm>
            <a:off x="0" y="477838"/>
            <a:ext cx="9144000" cy="6380162"/>
          </a:xfrm>
          <a:custGeom>
            <a:avLst/>
            <a:gdLst>
              <a:gd name="T0" fmla="*/ 192 w 3841"/>
              <a:gd name="T1" fmla="*/ 200 h 2680"/>
              <a:gd name="T2" fmla="*/ 0 w 3841"/>
              <a:gd name="T3" fmla="*/ 0 h 2680"/>
              <a:gd name="T4" fmla="*/ 0 w 3841"/>
              <a:gd name="T5" fmla="*/ 2680 h 2680"/>
              <a:gd name="T6" fmla="*/ 3841 w 3841"/>
              <a:gd name="T7" fmla="*/ 2680 h 2680"/>
              <a:gd name="T8" fmla="*/ 3841 w 3841"/>
              <a:gd name="T9" fmla="*/ 200 h 2680"/>
              <a:gd name="T10" fmla="*/ 192 w 3841"/>
              <a:gd name="T11" fmla="*/ 200 h 268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841" h="2680">
                <a:moveTo>
                  <a:pt x="192" y="200"/>
                </a:moveTo>
                <a:lnTo>
                  <a:pt x="0" y="0"/>
                </a:lnTo>
                <a:lnTo>
                  <a:pt x="0" y="2680"/>
                </a:lnTo>
                <a:lnTo>
                  <a:pt x="3841" y="2680"/>
                </a:lnTo>
                <a:lnTo>
                  <a:pt x="3841" y="200"/>
                </a:lnTo>
                <a:lnTo>
                  <a:pt x="192" y="200"/>
                </a:lnTo>
                <a:close/>
              </a:path>
            </a:pathLst>
          </a:custGeom>
          <a:solidFill>
            <a:srgbClr val="FFFFFF"/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l-NL" dirty="0"/>
          </a:p>
        </p:txBody>
      </p:sp>
      <p:pic>
        <p:nvPicPr>
          <p:cNvPr id="6" name="Picture 4" descr="02-UTI_Basisvormen_powerpoint_03.pn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76250" y="6061075"/>
            <a:ext cx="25400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34800"/>
            <a:ext cx="4038600" cy="4678638"/>
          </a:xfrm>
        </p:spPr>
        <p:txBody>
          <a:bodyPr>
            <a:normAutofit/>
          </a:bodyPr>
          <a:lstStyle>
            <a:lvl1pPr>
              <a:spcAft>
                <a:spcPts val="600"/>
              </a:spcAft>
              <a:defRPr sz="2000"/>
            </a:lvl1pPr>
            <a:lvl2pPr>
              <a:spcAft>
                <a:spcPts val="600"/>
              </a:spcAft>
              <a:defRPr sz="2000"/>
            </a:lvl2pPr>
            <a:lvl3pPr>
              <a:spcAft>
                <a:spcPts val="600"/>
              </a:spcAft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-1842"/>
            <a:ext cx="8229600" cy="952242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7" name="Picture Placeholder 36"/>
          <p:cNvSpPr>
            <a:spLocks noGrp="1"/>
          </p:cNvSpPr>
          <p:nvPr>
            <p:ph type="pic" sz="quarter" idx="13"/>
          </p:nvPr>
        </p:nvSpPr>
        <p:spPr>
          <a:xfrm>
            <a:off x="4986868" y="950913"/>
            <a:ext cx="4157132" cy="4962525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7913688" y="6257925"/>
            <a:ext cx="77311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25559CF-EB56-4C08-A4D6-1AB4E852BE3F}" type="slidenum">
              <a:rPr lang="nl-NL" smtClean="0"/>
              <a:t>‹nr.›</a:t>
            </a:fld>
            <a:endParaRPr lang="nl-NL" dirty="0"/>
          </a:p>
        </p:txBody>
      </p:sp>
      <p:pic>
        <p:nvPicPr>
          <p:cNvPr id="11" name="Afbeelding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658" y="6069505"/>
            <a:ext cx="946683" cy="640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533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oofdstukslide gro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7"/>
          <p:cNvSpPr>
            <a:spLocks/>
          </p:cNvSpPr>
          <p:nvPr/>
        </p:nvSpPr>
        <p:spPr bwMode="auto">
          <a:xfrm>
            <a:off x="4022725" y="1476375"/>
            <a:ext cx="5145088" cy="1695450"/>
          </a:xfrm>
          <a:custGeom>
            <a:avLst/>
            <a:gdLst>
              <a:gd name="T0" fmla="*/ 2161 w 2161"/>
              <a:gd name="T1" fmla="*/ 712 h 712"/>
              <a:gd name="T2" fmla="*/ 329 w 2161"/>
              <a:gd name="T3" fmla="*/ 712 h 712"/>
              <a:gd name="T4" fmla="*/ 0 w 2161"/>
              <a:gd name="T5" fmla="*/ 392 h 712"/>
              <a:gd name="T6" fmla="*/ 0 w 2161"/>
              <a:gd name="T7" fmla="*/ 0 h 712"/>
              <a:gd name="T8" fmla="*/ 2161 w 2161"/>
              <a:gd name="T9" fmla="*/ 0 h 712"/>
              <a:gd name="T10" fmla="*/ 2161 w 2161"/>
              <a:gd name="T11" fmla="*/ 712 h 71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161" h="712">
                <a:moveTo>
                  <a:pt x="2161" y="712"/>
                </a:moveTo>
                <a:lnTo>
                  <a:pt x="329" y="712"/>
                </a:lnTo>
                <a:lnTo>
                  <a:pt x="0" y="392"/>
                </a:lnTo>
                <a:lnTo>
                  <a:pt x="0" y="0"/>
                </a:lnTo>
                <a:lnTo>
                  <a:pt x="2161" y="0"/>
                </a:lnTo>
                <a:lnTo>
                  <a:pt x="2161" y="712"/>
                </a:lnTo>
                <a:close/>
              </a:path>
            </a:pathLst>
          </a:custGeom>
          <a:solidFill>
            <a:schemeClr val="bg1"/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l-NL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-1588" y="5924550"/>
            <a:ext cx="9144001" cy="933450"/>
          </a:xfrm>
          <a:prstGeom prst="rect">
            <a:avLst/>
          </a:prstGeom>
          <a:solidFill>
            <a:srgbClr val="FFFFFF">
              <a:alpha val="94901"/>
            </a:srgbClr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endParaRPr lang="nl-NL" dirty="0">
              <a:latin typeface="Calibri" pitchFamily="34" charset="0"/>
              <a:cs typeface="ヒラギノ角ゴ Pro W3"/>
            </a:endParaRPr>
          </a:p>
        </p:txBody>
      </p:sp>
      <p:pic>
        <p:nvPicPr>
          <p:cNvPr id="5" name="Picture 5" descr="02-UTI_Basisvormen_powerpoint_03.pn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76250" y="6061075"/>
            <a:ext cx="25400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4722602" y="1963618"/>
            <a:ext cx="4386263" cy="1208134"/>
          </a:xfrm>
        </p:spPr>
        <p:txBody>
          <a:bodyPr>
            <a:normAutofit/>
          </a:bodyPr>
          <a:lstStyle>
            <a:lvl1pPr>
              <a:buFontTx/>
              <a:buNone/>
              <a:defRPr sz="3200">
                <a:solidFill>
                  <a:srgbClr val="0033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7913688" y="6257925"/>
            <a:ext cx="77311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25559CF-EB56-4C08-A4D6-1AB4E852BE3F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124200" y="6257925"/>
            <a:ext cx="206375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CC9933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endParaRPr lang="nl-NL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6"/>
          </p:nvPr>
        </p:nvSpPr>
        <p:spPr>
          <a:xfrm>
            <a:off x="5160963" y="6257925"/>
            <a:ext cx="235743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C9C4EDF-57B6-4631-952D-AE692FC0D68F}" type="datetimeFigureOut">
              <a:rPr lang="nl-NL" smtClean="0"/>
              <a:t>19-2-2019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69341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en grafie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>
            <a:spLocks/>
          </p:cNvSpPr>
          <p:nvPr/>
        </p:nvSpPr>
        <p:spPr bwMode="auto">
          <a:xfrm>
            <a:off x="0" y="477838"/>
            <a:ext cx="9144000" cy="6380162"/>
          </a:xfrm>
          <a:custGeom>
            <a:avLst/>
            <a:gdLst>
              <a:gd name="T0" fmla="*/ 192 w 3841"/>
              <a:gd name="T1" fmla="*/ 200 h 2680"/>
              <a:gd name="T2" fmla="*/ 0 w 3841"/>
              <a:gd name="T3" fmla="*/ 0 h 2680"/>
              <a:gd name="T4" fmla="*/ 0 w 3841"/>
              <a:gd name="T5" fmla="*/ 2680 h 2680"/>
              <a:gd name="T6" fmla="*/ 3841 w 3841"/>
              <a:gd name="T7" fmla="*/ 2680 h 2680"/>
              <a:gd name="T8" fmla="*/ 3841 w 3841"/>
              <a:gd name="T9" fmla="*/ 200 h 2680"/>
              <a:gd name="T10" fmla="*/ 192 w 3841"/>
              <a:gd name="T11" fmla="*/ 200 h 268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841" h="2680">
                <a:moveTo>
                  <a:pt x="192" y="200"/>
                </a:moveTo>
                <a:lnTo>
                  <a:pt x="0" y="0"/>
                </a:lnTo>
                <a:lnTo>
                  <a:pt x="0" y="2680"/>
                </a:lnTo>
                <a:lnTo>
                  <a:pt x="3841" y="2680"/>
                </a:lnTo>
                <a:lnTo>
                  <a:pt x="3841" y="200"/>
                </a:lnTo>
                <a:lnTo>
                  <a:pt x="192" y="200"/>
                </a:lnTo>
                <a:close/>
              </a:path>
            </a:pathLst>
          </a:custGeom>
          <a:solidFill>
            <a:srgbClr val="FFFFFF"/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l-NL" dirty="0"/>
          </a:p>
        </p:txBody>
      </p:sp>
      <p:pic>
        <p:nvPicPr>
          <p:cNvPr id="6" name="Picture 4" descr="02-UTI_Basisvormen_powerpoint_03.pn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76250" y="6061075"/>
            <a:ext cx="25400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34800"/>
            <a:ext cx="4038600" cy="4678638"/>
          </a:xfrm>
        </p:spPr>
        <p:txBody>
          <a:bodyPr>
            <a:normAutofit/>
          </a:bodyPr>
          <a:lstStyle>
            <a:lvl1pPr>
              <a:spcAft>
                <a:spcPts val="600"/>
              </a:spcAft>
              <a:defRPr sz="2000"/>
            </a:lvl1pPr>
            <a:lvl2pPr>
              <a:spcAft>
                <a:spcPts val="600"/>
              </a:spcAft>
              <a:defRPr sz="2000"/>
            </a:lvl2pPr>
            <a:lvl3pPr>
              <a:spcAft>
                <a:spcPts val="600"/>
              </a:spcAft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-1842"/>
            <a:ext cx="8229600" cy="952242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Chart Placeholder 14"/>
          <p:cNvSpPr>
            <a:spLocks noGrp="1"/>
          </p:cNvSpPr>
          <p:nvPr>
            <p:ph type="chart" sz="quarter" idx="13"/>
          </p:nvPr>
        </p:nvSpPr>
        <p:spPr>
          <a:xfrm>
            <a:off x="4978400" y="950913"/>
            <a:ext cx="4165600" cy="4962525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 smtClean="0"/>
              <a:t>Click icon to add chart</a:t>
            </a:r>
            <a:endParaRPr lang="en-US" noProof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3124200" y="6257925"/>
            <a:ext cx="206375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CC9933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endParaRPr lang="nl-NL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7913688" y="6257925"/>
            <a:ext cx="77311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25559CF-EB56-4C08-A4D6-1AB4E852BE3F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6"/>
          </p:nvPr>
        </p:nvSpPr>
        <p:spPr>
          <a:xfrm>
            <a:off x="5160963" y="6257925"/>
            <a:ext cx="235743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C9C4EDF-57B6-4631-952D-AE692FC0D68F}" type="datetimeFigureOut">
              <a:rPr lang="nl-NL" smtClean="0"/>
              <a:t>19-2-2019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674810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kolom en kop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2"/>
          <p:cNvSpPr>
            <a:spLocks/>
          </p:cNvSpPr>
          <p:nvPr/>
        </p:nvSpPr>
        <p:spPr bwMode="auto">
          <a:xfrm>
            <a:off x="0" y="477838"/>
            <a:ext cx="9144000" cy="6380162"/>
          </a:xfrm>
          <a:custGeom>
            <a:avLst/>
            <a:gdLst>
              <a:gd name="T0" fmla="*/ 192 w 3841"/>
              <a:gd name="T1" fmla="*/ 200 h 2680"/>
              <a:gd name="T2" fmla="*/ 0 w 3841"/>
              <a:gd name="T3" fmla="*/ 0 h 2680"/>
              <a:gd name="T4" fmla="*/ 0 w 3841"/>
              <a:gd name="T5" fmla="*/ 2680 h 2680"/>
              <a:gd name="T6" fmla="*/ 3841 w 3841"/>
              <a:gd name="T7" fmla="*/ 2680 h 2680"/>
              <a:gd name="T8" fmla="*/ 3841 w 3841"/>
              <a:gd name="T9" fmla="*/ 200 h 2680"/>
              <a:gd name="T10" fmla="*/ 192 w 3841"/>
              <a:gd name="T11" fmla="*/ 200 h 268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841" h="2680">
                <a:moveTo>
                  <a:pt x="192" y="200"/>
                </a:moveTo>
                <a:lnTo>
                  <a:pt x="0" y="0"/>
                </a:lnTo>
                <a:lnTo>
                  <a:pt x="0" y="2680"/>
                </a:lnTo>
                <a:lnTo>
                  <a:pt x="3841" y="2680"/>
                </a:lnTo>
                <a:lnTo>
                  <a:pt x="3841" y="200"/>
                </a:lnTo>
                <a:lnTo>
                  <a:pt x="192" y="200"/>
                </a:lnTo>
                <a:close/>
              </a:path>
            </a:pathLst>
          </a:custGeom>
          <a:solidFill>
            <a:srgbClr val="FFFFFF"/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l-NL" dirty="0"/>
          </a:p>
        </p:txBody>
      </p:sp>
      <p:pic>
        <p:nvPicPr>
          <p:cNvPr id="8" name="Picture 4" descr="02-UTI_Basisvormen_powerpoint_03.pn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76250" y="6061075"/>
            <a:ext cx="25400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35520"/>
            <a:ext cx="4040188" cy="639762"/>
          </a:xfrm>
        </p:spPr>
        <p:txBody>
          <a:bodyPr anchor="b"/>
          <a:lstStyle>
            <a:lvl1pPr marL="0" indent="0">
              <a:buNone/>
              <a:defRPr sz="24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75282"/>
            <a:ext cx="4040188" cy="4038156"/>
          </a:xfrm>
        </p:spPr>
        <p:txBody>
          <a:bodyPr>
            <a:normAutofit/>
          </a:bodyPr>
          <a:lstStyle>
            <a:lvl1pPr>
              <a:spcAft>
                <a:spcPts val="600"/>
              </a:spcAft>
              <a:defRPr sz="2000">
                <a:latin typeface="Arial" pitchFamily="34" charset="0"/>
                <a:cs typeface="Arial" pitchFamily="34" charset="0"/>
              </a:defRPr>
            </a:lvl1pPr>
            <a:lvl2pPr>
              <a:spcAft>
                <a:spcPts val="600"/>
              </a:spcAft>
              <a:defRPr sz="2000">
                <a:latin typeface="Arial" pitchFamily="34" charset="0"/>
                <a:cs typeface="Arial" pitchFamily="34" charset="0"/>
              </a:defRPr>
            </a:lvl2pPr>
            <a:lvl3pPr>
              <a:spcAft>
                <a:spcPts val="600"/>
              </a:spcAft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ScalaSans"/>
                <a:cs typeface="ScalaSans"/>
              </a:defRPr>
            </a:lvl4pPr>
            <a:lvl5pPr>
              <a:defRPr sz="1600">
                <a:latin typeface="ScalaSans"/>
                <a:cs typeface="ScalaSan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35520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75282"/>
            <a:ext cx="4041775" cy="4038156"/>
          </a:xfrm>
        </p:spPr>
        <p:txBody>
          <a:bodyPr>
            <a:normAutofit/>
          </a:bodyPr>
          <a:lstStyle>
            <a:lvl1pPr>
              <a:spcAft>
                <a:spcPts val="600"/>
              </a:spcAft>
              <a:defRPr sz="2000">
                <a:latin typeface="Arial" pitchFamily="34" charset="0"/>
                <a:cs typeface="Arial" pitchFamily="34" charset="0"/>
              </a:defRPr>
            </a:lvl1pPr>
            <a:lvl2pPr>
              <a:spcAft>
                <a:spcPts val="600"/>
              </a:spcAft>
              <a:defRPr sz="2000">
                <a:latin typeface="Arial" pitchFamily="34" charset="0"/>
                <a:cs typeface="Arial" pitchFamily="34" charset="0"/>
              </a:defRPr>
            </a:lvl2pPr>
            <a:lvl3pPr>
              <a:spcAft>
                <a:spcPts val="600"/>
              </a:spcAft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ScalaSans"/>
                <a:cs typeface="ScalaSans"/>
              </a:defRPr>
            </a:lvl4pPr>
            <a:lvl5pPr>
              <a:defRPr sz="1600">
                <a:latin typeface="ScalaSans"/>
                <a:cs typeface="ScalaSan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-1842"/>
            <a:ext cx="8229600" cy="952242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57925"/>
            <a:ext cx="206375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CC9933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endParaRPr lang="nl-NL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13688" y="6257925"/>
            <a:ext cx="77311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25559CF-EB56-4C08-A4D6-1AB4E852BE3F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2"/>
          </p:nvPr>
        </p:nvSpPr>
        <p:spPr>
          <a:xfrm>
            <a:off x="5160963" y="6257925"/>
            <a:ext cx="235743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C9C4EDF-57B6-4631-952D-AE692FC0D68F}" type="datetimeFigureOut">
              <a:rPr lang="nl-NL" smtClean="0"/>
              <a:t>19-2-2019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49044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slide blauw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/>
          <p:cNvSpPr>
            <a:spLocks/>
          </p:cNvSpPr>
          <p:nvPr/>
        </p:nvSpPr>
        <p:spPr bwMode="auto">
          <a:xfrm>
            <a:off x="0" y="0"/>
            <a:ext cx="9144000" cy="950913"/>
          </a:xfrm>
          <a:custGeom>
            <a:avLst/>
            <a:gdLst>
              <a:gd name="T0" fmla="*/ 0 w 3841"/>
              <a:gd name="T1" fmla="*/ 208 h 400"/>
              <a:gd name="T2" fmla="*/ 0 w 3841"/>
              <a:gd name="T3" fmla="*/ 0 h 400"/>
              <a:gd name="T4" fmla="*/ 3841 w 3841"/>
              <a:gd name="T5" fmla="*/ 0 h 400"/>
              <a:gd name="T6" fmla="*/ 3841 w 3841"/>
              <a:gd name="T7" fmla="*/ 400 h 400"/>
              <a:gd name="T8" fmla="*/ 184 w 3841"/>
              <a:gd name="T9" fmla="*/ 400 h 400"/>
              <a:gd name="T10" fmla="*/ 0 w 3841"/>
              <a:gd name="T11" fmla="*/ 208 h 4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841" h="400">
                <a:moveTo>
                  <a:pt x="0" y="208"/>
                </a:moveTo>
                <a:lnTo>
                  <a:pt x="0" y="0"/>
                </a:lnTo>
                <a:lnTo>
                  <a:pt x="3841" y="0"/>
                </a:lnTo>
                <a:lnTo>
                  <a:pt x="3841" y="400"/>
                </a:lnTo>
                <a:lnTo>
                  <a:pt x="184" y="400"/>
                </a:lnTo>
                <a:lnTo>
                  <a:pt x="0" y="208"/>
                </a:lnTo>
                <a:close/>
              </a:path>
            </a:pathLst>
          </a:custGeom>
          <a:solidFill>
            <a:schemeClr val="tx2"/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l-NL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-1588" y="5924550"/>
            <a:ext cx="9144001" cy="933450"/>
          </a:xfrm>
          <a:prstGeom prst="rect">
            <a:avLst/>
          </a:prstGeom>
          <a:solidFill>
            <a:srgbClr val="FFFFFF">
              <a:alpha val="85097"/>
            </a:srgbClr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endParaRPr lang="nl-NL" dirty="0">
              <a:latin typeface="Calibri" pitchFamily="34" charset="0"/>
              <a:cs typeface="ヒラギノ角ゴ Pro W3"/>
            </a:endParaRPr>
          </a:p>
        </p:txBody>
      </p:sp>
      <p:pic>
        <p:nvPicPr>
          <p:cNvPr id="5" name="Picture 5" descr="02-UTI_Basisvormen_powerpoint_03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6250" y="6061075"/>
            <a:ext cx="25400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457200" y="-1842"/>
            <a:ext cx="8229600" cy="952242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5160963" y="6257925"/>
            <a:ext cx="235743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C9C4EDF-57B6-4631-952D-AE692FC0D68F}" type="datetimeFigureOut">
              <a:rPr lang="nl-NL" smtClean="0"/>
              <a:t>19-2-2019</a:t>
            </a:fld>
            <a:endParaRPr lang="nl-NL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57925"/>
            <a:ext cx="206375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CC9933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endParaRPr lang="nl-NL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3688" y="6257925"/>
            <a:ext cx="77311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25559CF-EB56-4C08-A4D6-1AB4E852BE3F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156544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fotoslide brons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/>
          <p:cNvSpPr>
            <a:spLocks/>
          </p:cNvSpPr>
          <p:nvPr/>
        </p:nvSpPr>
        <p:spPr bwMode="auto">
          <a:xfrm>
            <a:off x="0" y="0"/>
            <a:ext cx="9144000" cy="950913"/>
          </a:xfrm>
          <a:custGeom>
            <a:avLst/>
            <a:gdLst>
              <a:gd name="T0" fmla="*/ 0 w 3841"/>
              <a:gd name="T1" fmla="*/ 208 h 400"/>
              <a:gd name="T2" fmla="*/ 0 w 3841"/>
              <a:gd name="T3" fmla="*/ 0 h 400"/>
              <a:gd name="T4" fmla="*/ 3841 w 3841"/>
              <a:gd name="T5" fmla="*/ 0 h 400"/>
              <a:gd name="T6" fmla="*/ 3841 w 3841"/>
              <a:gd name="T7" fmla="*/ 400 h 400"/>
              <a:gd name="T8" fmla="*/ 184 w 3841"/>
              <a:gd name="T9" fmla="*/ 400 h 400"/>
              <a:gd name="T10" fmla="*/ 0 w 3841"/>
              <a:gd name="T11" fmla="*/ 208 h 4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841" h="400">
                <a:moveTo>
                  <a:pt x="0" y="208"/>
                </a:moveTo>
                <a:lnTo>
                  <a:pt x="0" y="0"/>
                </a:lnTo>
                <a:lnTo>
                  <a:pt x="3841" y="0"/>
                </a:lnTo>
                <a:lnTo>
                  <a:pt x="3841" y="400"/>
                </a:lnTo>
                <a:lnTo>
                  <a:pt x="184" y="400"/>
                </a:lnTo>
                <a:lnTo>
                  <a:pt x="0" y="208"/>
                </a:lnTo>
                <a:close/>
              </a:path>
            </a:pathLst>
          </a:custGeom>
          <a:solidFill>
            <a:schemeClr val="accent1"/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l-NL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-1588" y="5924550"/>
            <a:ext cx="9144001" cy="933450"/>
          </a:xfrm>
          <a:prstGeom prst="rect">
            <a:avLst/>
          </a:prstGeom>
          <a:solidFill>
            <a:srgbClr val="FFFFFF">
              <a:alpha val="85097"/>
            </a:srgbClr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endParaRPr lang="nl-NL" dirty="0">
              <a:latin typeface="Calibri" pitchFamily="34" charset="0"/>
              <a:cs typeface="ヒラギノ角ゴ Pro W3"/>
            </a:endParaRPr>
          </a:p>
        </p:txBody>
      </p:sp>
      <p:pic>
        <p:nvPicPr>
          <p:cNvPr id="5" name="Picture 5" descr="02-UTI_Basisvormen_powerpoint_03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6250" y="6061075"/>
            <a:ext cx="25400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457200" y="-1842"/>
            <a:ext cx="8229600" cy="952242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5160963" y="6257925"/>
            <a:ext cx="235743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C9C4EDF-57B6-4631-952D-AE692FC0D68F}" type="datetimeFigureOut">
              <a:rPr lang="nl-NL" smtClean="0"/>
              <a:t>19-2-2019</a:t>
            </a:fld>
            <a:endParaRPr lang="nl-NL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57925"/>
            <a:ext cx="206375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CC9933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endParaRPr lang="nl-NL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3688" y="6257925"/>
            <a:ext cx="77311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25559CF-EB56-4C08-A4D6-1AB4E852BE3F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139048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fotoslide groen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/>
          <p:cNvSpPr>
            <a:spLocks/>
          </p:cNvSpPr>
          <p:nvPr/>
        </p:nvSpPr>
        <p:spPr bwMode="auto">
          <a:xfrm>
            <a:off x="0" y="0"/>
            <a:ext cx="9144000" cy="950913"/>
          </a:xfrm>
          <a:custGeom>
            <a:avLst/>
            <a:gdLst>
              <a:gd name="T0" fmla="*/ 0 w 3841"/>
              <a:gd name="T1" fmla="*/ 208 h 400"/>
              <a:gd name="T2" fmla="*/ 0 w 3841"/>
              <a:gd name="T3" fmla="*/ 0 h 400"/>
              <a:gd name="T4" fmla="*/ 3841 w 3841"/>
              <a:gd name="T5" fmla="*/ 0 h 400"/>
              <a:gd name="T6" fmla="*/ 3841 w 3841"/>
              <a:gd name="T7" fmla="*/ 400 h 400"/>
              <a:gd name="T8" fmla="*/ 184 w 3841"/>
              <a:gd name="T9" fmla="*/ 400 h 400"/>
              <a:gd name="T10" fmla="*/ 0 w 3841"/>
              <a:gd name="T11" fmla="*/ 208 h 4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841" h="400">
                <a:moveTo>
                  <a:pt x="0" y="208"/>
                </a:moveTo>
                <a:lnTo>
                  <a:pt x="0" y="0"/>
                </a:lnTo>
                <a:lnTo>
                  <a:pt x="3841" y="0"/>
                </a:lnTo>
                <a:lnTo>
                  <a:pt x="3841" y="400"/>
                </a:lnTo>
                <a:lnTo>
                  <a:pt x="184" y="400"/>
                </a:lnTo>
                <a:lnTo>
                  <a:pt x="0" y="208"/>
                </a:lnTo>
                <a:close/>
              </a:path>
            </a:pathLst>
          </a:custGeom>
          <a:solidFill>
            <a:schemeClr val="accent2"/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l-NL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-1588" y="5924550"/>
            <a:ext cx="9144001" cy="933450"/>
          </a:xfrm>
          <a:prstGeom prst="rect">
            <a:avLst/>
          </a:prstGeom>
          <a:solidFill>
            <a:srgbClr val="FFFFFF">
              <a:alpha val="85097"/>
            </a:srgbClr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endParaRPr lang="nl-NL" dirty="0">
              <a:latin typeface="Calibri" pitchFamily="34" charset="0"/>
              <a:cs typeface="ヒラギノ角ゴ Pro W3"/>
            </a:endParaRPr>
          </a:p>
        </p:txBody>
      </p:sp>
      <p:pic>
        <p:nvPicPr>
          <p:cNvPr id="5" name="Picture 5" descr="02-UTI_Basisvormen_powerpoint_03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6250" y="6061075"/>
            <a:ext cx="25400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457200" y="-1842"/>
            <a:ext cx="8229600" cy="952242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5160963" y="6257925"/>
            <a:ext cx="235743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C9C4EDF-57B6-4631-952D-AE692FC0D68F}" type="datetimeFigureOut">
              <a:rPr lang="nl-NL" smtClean="0"/>
              <a:t>19-2-2019</a:t>
            </a:fld>
            <a:endParaRPr lang="nl-NL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57925"/>
            <a:ext cx="206375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CC9933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endParaRPr lang="nl-NL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3688" y="6257925"/>
            <a:ext cx="77311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25559CF-EB56-4C08-A4D6-1AB4E852BE3F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475535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fotoslide grijs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0" y="0"/>
            <a:ext cx="9144000" cy="950913"/>
          </a:xfrm>
          <a:custGeom>
            <a:avLst/>
            <a:gdLst/>
            <a:ahLst/>
            <a:cxnLst>
              <a:cxn ang="0">
                <a:pos x="0" y="208"/>
              </a:cxn>
              <a:cxn ang="0">
                <a:pos x="0" y="0"/>
              </a:cxn>
              <a:cxn ang="0">
                <a:pos x="3841" y="0"/>
              </a:cxn>
              <a:cxn ang="0">
                <a:pos x="3841" y="400"/>
              </a:cxn>
              <a:cxn ang="0">
                <a:pos x="184" y="400"/>
              </a:cxn>
              <a:cxn ang="0">
                <a:pos x="0" y="208"/>
              </a:cxn>
            </a:cxnLst>
            <a:rect l="0" t="0" r="r" b="b"/>
            <a:pathLst>
              <a:path w="3841" h="400">
                <a:moveTo>
                  <a:pt x="0" y="208"/>
                </a:moveTo>
                <a:lnTo>
                  <a:pt x="0" y="0"/>
                </a:lnTo>
                <a:lnTo>
                  <a:pt x="3841" y="0"/>
                </a:lnTo>
                <a:lnTo>
                  <a:pt x="3841" y="400"/>
                </a:lnTo>
                <a:lnTo>
                  <a:pt x="184" y="400"/>
                </a:lnTo>
                <a:lnTo>
                  <a:pt x="0" y="208"/>
                </a:lnTo>
                <a:close/>
              </a:path>
            </a:pathLst>
          </a:custGeom>
          <a:solidFill>
            <a:schemeClr val="accent3"/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-1588" y="5924550"/>
            <a:ext cx="9144001" cy="933450"/>
          </a:xfrm>
          <a:prstGeom prst="rect">
            <a:avLst/>
          </a:prstGeom>
          <a:solidFill>
            <a:srgbClr val="FFFFFF">
              <a:alpha val="85097"/>
            </a:srgbClr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endParaRPr lang="nl-NL" dirty="0">
              <a:latin typeface="Calibri" pitchFamily="34" charset="0"/>
              <a:cs typeface="ヒラギノ角ゴ Pro W3"/>
            </a:endParaRPr>
          </a:p>
        </p:txBody>
      </p:sp>
      <p:pic>
        <p:nvPicPr>
          <p:cNvPr id="5" name="Picture 5" descr="02-UTI_Basisvormen_powerpoint_03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6250" y="6061075"/>
            <a:ext cx="25400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457200" y="-1842"/>
            <a:ext cx="8229600" cy="952242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5160963" y="6257925"/>
            <a:ext cx="235743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C9C4EDF-57B6-4631-952D-AE692FC0D68F}" type="datetimeFigureOut">
              <a:rPr lang="nl-NL" smtClean="0"/>
              <a:t>19-2-2019</a:t>
            </a:fld>
            <a:endParaRPr lang="nl-NL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57925"/>
            <a:ext cx="206375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CC9933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endParaRPr lang="nl-NL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3688" y="6257925"/>
            <a:ext cx="77311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25559CF-EB56-4C08-A4D6-1AB4E852BE3F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516786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fotoslide lichtblauw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0" y="0"/>
            <a:ext cx="9144000" cy="950913"/>
          </a:xfrm>
          <a:custGeom>
            <a:avLst/>
            <a:gdLst/>
            <a:ahLst/>
            <a:cxnLst>
              <a:cxn ang="0">
                <a:pos x="0" y="208"/>
              </a:cxn>
              <a:cxn ang="0">
                <a:pos x="0" y="0"/>
              </a:cxn>
              <a:cxn ang="0">
                <a:pos x="3841" y="0"/>
              </a:cxn>
              <a:cxn ang="0">
                <a:pos x="3841" y="400"/>
              </a:cxn>
              <a:cxn ang="0">
                <a:pos x="184" y="400"/>
              </a:cxn>
              <a:cxn ang="0">
                <a:pos x="0" y="208"/>
              </a:cxn>
            </a:cxnLst>
            <a:rect l="0" t="0" r="r" b="b"/>
            <a:pathLst>
              <a:path w="3841" h="400">
                <a:moveTo>
                  <a:pt x="0" y="208"/>
                </a:moveTo>
                <a:lnTo>
                  <a:pt x="0" y="0"/>
                </a:lnTo>
                <a:lnTo>
                  <a:pt x="3841" y="0"/>
                </a:lnTo>
                <a:lnTo>
                  <a:pt x="3841" y="400"/>
                </a:lnTo>
                <a:lnTo>
                  <a:pt x="184" y="400"/>
                </a:lnTo>
                <a:lnTo>
                  <a:pt x="0" y="208"/>
                </a:lnTo>
                <a:close/>
              </a:path>
            </a:pathLst>
          </a:custGeom>
          <a:solidFill>
            <a:schemeClr val="accent4"/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-1588" y="5924550"/>
            <a:ext cx="9144001" cy="933450"/>
          </a:xfrm>
          <a:prstGeom prst="rect">
            <a:avLst/>
          </a:prstGeom>
          <a:solidFill>
            <a:srgbClr val="FFFFFF">
              <a:alpha val="85097"/>
            </a:srgbClr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endParaRPr lang="nl-NL" dirty="0">
              <a:latin typeface="Calibri" pitchFamily="34" charset="0"/>
              <a:cs typeface="ヒラギノ角ゴ Pro W3"/>
            </a:endParaRPr>
          </a:p>
        </p:txBody>
      </p:sp>
      <p:pic>
        <p:nvPicPr>
          <p:cNvPr id="5" name="Picture 5" descr="02-UTI_Basisvormen_powerpoint_03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6250" y="6061075"/>
            <a:ext cx="25400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457200" y="-1842"/>
            <a:ext cx="8229600" cy="952242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5160963" y="6257925"/>
            <a:ext cx="235743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C9C4EDF-57B6-4631-952D-AE692FC0D68F}" type="datetimeFigureOut">
              <a:rPr lang="nl-NL" smtClean="0"/>
              <a:t>19-2-2019</a:t>
            </a:fld>
            <a:endParaRPr lang="nl-NL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57925"/>
            <a:ext cx="206375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CC9933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endParaRPr lang="nl-NL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3688" y="6257925"/>
            <a:ext cx="77311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25559CF-EB56-4C08-A4D6-1AB4E852BE3F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263230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fotoslide lichtbrons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0" y="0"/>
            <a:ext cx="9144000" cy="950913"/>
          </a:xfrm>
          <a:custGeom>
            <a:avLst/>
            <a:gdLst/>
            <a:ahLst/>
            <a:cxnLst>
              <a:cxn ang="0">
                <a:pos x="0" y="208"/>
              </a:cxn>
              <a:cxn ang="0">
                <a:pos x="0" y="0"/>
              </a:cxn>
              <a:cxn ang="0">
                <a:pos x="3841" y="0"/>
              </a:cxn>
              <a:cxn ang="0">
                <a:pos x="3841" y="400"/>
              </a:cxn>
              <a:cxn ang="0">
                <a:pos x="184" y="400"/>
              </a:cxn>
              <a:cxn ang="0">
                <a:pos x="0" y="208"/>
              </a:cxn>
            </a:cxnLst>
            <a:rect l="0" t="0" r="r" b="b"/>
            <a:pathLst>
              <a:path w="3841" h="400">
                <a:moveTo>
                  <a:pt x="0" y="208"/>
                </a:moveTo>
                <a:lnTo>
                  <a:pt x="0" y="0"/>
                </a:lnTo>
                <a:lnTo>
                  <a:pt x="3841" y="0"/>
                </a:lnTo>
                <a:lnTo>
                  <a:pt x="3841" y="400"/>
                </a:lnTo>
                <a:lnTo>
                  <a:pt x="184" y="400"/>
                </a:lnTo>
                <a:lnTo>
                  <a:pt x="0" y="208"/>
                </a:lnTo>
                <a:close/>
              </a:path>
            </a:pathLst>
          </a:custGeom>
          <a:solidFill>
            <a:schemeClr val="accent5"/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-1588" y="5924550"/>
            <a:ext cx="9144001" cy="933450"/>
          </a:xfrm>
          <a:prstGeom prst="rect">
            <a:avLst/>
          </a:prstGeom>
          <a:solidFill>
            <a:srgbClr val="FFFFFF">
              <a:alpha val="85097"/>
            </a:srgbClr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endParaRPr lang="nl-NL" dirty="0">
              <a:latin typeface="Calibri" pitchFamily="34" charset="0"/>
              <a:cs typeface="ヒラギノ角ゴ Pro W3"/>
            </a:endParaRPr>
          </a:p>
        </p:txBody>
      </p:sp>
      <p:pic>
        <p:nvPicPr>
          <p:cNvPr id="5" name="Picture 5" descr="02-UTI_Basisvormen_powerpoint_03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6250" y="6061075"/>
            <a:ext cx="25400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457200" y="-1842"/>
            <a:ext cx="8229600" cy="952242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5160963" y="6257925"/>
            <a:ext cx="235743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C9C4EDF-57B6-4631-952D-AE692FC0D68F}" type="datetimeFigureOut">
              <a:rPr lang="nl-NL" smtClean="0"/>
              <a:t>19-2-2019</a:t>
            </a:fld>
            <a:endParaRPr lang="nl-NL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57925"/>
            <a:ext cx="206375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CC9933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endParaRPr lang="nl-NL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3688" y="6257925"/>
            <a:ext cx="77311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25559CF-EB56-4C08-A4D6-1AB4E852BE3F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58271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1">
          <a:blip r:embed="rId2" cstate="email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7"/>
          <p:cNvSpPr>
            <a:spLocks/>
          </p:cNvSpPr>
          <p:nvPr/>
        </p:nvSpPr>
        <p:spPr bwMode="auto">
          <a:xfrm>
            <a:off x="4022725" y="1476375"/>
            <a:ext cx="5145088" cy="1695450"/>
          </a:xfrm>
          <a:custGeom>
            <a:avLst/>
            <a:gdLst/>
            <a:ahLst/>
            <a:cxnLst>
              <a:cxn ang="0">
                <a:pos x="2161" y="712"/>
              </a:cxn>
              <a:cxn ang="0">
                <a:pos x="329" y="712"/>
              </a:cxn>
              <a:cxn ang="0">
                <a:pos x="0" y="392"/>
              </a:cxn>
              <a:cxn ang="0">
                <a:pos x="0" y="0"/>
              </a:cxn>
              <a:cxn ang="0">
                <a:pos x="2161" y="0"/>
              </a:cxn>
              <a:cxn ang="0">
                <a:pos x="2161" y="712"/>
              </a:cxn>
            </a:cxnLst>
            <a:rect l="0" t="0" r="r" b="b"/>
            <a:pathLst>
              <a:path w="2161" h="712">
                <a:moveTo>
                  <a:pt x="2161" y="712"/>
                </a:moveTo>
                <a:lnTo>
                  <a:pt x="329" y="712"/>
                </a:lnTo>
                <a:lnTo>
                  <a:pt x="0" y="392"/>
                </a:lnTo>
                <a:lnTo>
                  <a:pt x="0" y="0"/>
                </a:lnTo>
                <a:lnTo>
                  <a:pt x="2161" y="0"/>
                </a:lnTo>
                <a:lnTo>
                  <a:pt x="2161" y="712"/>
                </a:lnTo>
                <a:close/>
              </a:path>
            </a:pathLst>
          </a:custGeom>
          <a:solidFill>
            <a:schemeClr val="tx2">
              <a:alpha val="70000"/>
            </a:schemeClr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05200" y="1476000"/>
            <a:ext cx="4280400" cy="14688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3200" kern="1200" dirty="0">
                <a:solidFill>
                  <a:schemeClr val="bg1"/>
                </a:solidFill>
                <a:latin typeface="Arial" pitchFamily="34" charset="0"/>
                <a:ea typeface="ヒラギノ角ゴ Pro W3" pitchFamily="-109" charset="-128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88000" y="2833200"/>
            <a:ext cx="4381200" cy="5256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l">
              <a:buNone/>
              <a:defRPr lang="en-US" sz="1200" kern="1200" dirty="0">
                <a:solidFill>
                  <a:schemeClr val="bg1"/>
                </a:solidFill>
                <a:latin typeface="Arial" pitchFamily="34" charset="0"/>
                <a:ea typeface="ヒラギノ角ゴ Pro W3" pitchFamily="-109" charset="-128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342900" lvl="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-1" y="5924550"/>
            <a:ext cx="9144001" cy="933450"/>
          </a:xfrm>
          <a:prstGeom prst="rect">
            <a:avLst/>
          </a:prstGeom>
          <a:solidFill>
            <a:srgbClr val="FFFFFF">
              <a:alpha val="85098"/>
            </a:srgbClr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pic>
        <p:nvPicPr>
          <p:cNvPr id="8" name="Picture 7" descr="02-UTI_Basisvormen_powerpoint_03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6250" y="6061075"/>
            <a:ext cx="25400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02-UTI_Basisvormen_powerpoint_05.pn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353300" y="6035675"/>
            <a:ext cx="14986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39417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fotoslide lichtgroen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0" y="0"/>
            <a:ext cx="9144000" cy="950913"/>
          </a:xfrm>
          <a:custGeom>
            <a:avLst/>
            <a:gdLst/>
            <a:ahLst/>
            <a:cxnLst>
              <a:cxn ang="0">
                <a:pos x="0" y="208"/>
              </a:cxn>
              <a:cxn ang="0">
                <a:pos x="0" y="0"/>
              </a:cxn>
              <a:cxn ang="0">
                <a:pos x="3841" y="0"/>
              </a:cxn>
              <a:cxn ang="0">
                <a:pos x="3841" y="400"/>
              </a:cxn>
              <a:cxn ang="0">
                <a:pos x="184" y="400"/>
              </a:cxn>
              <a:cxn ang="0">
                <a:pos x="0" y="208"/>
              </a:cxn>
            </a:cxnLst>
            <a:rect l="0" t="0" r="r" b="b"/>
            <a:pathLst>
              <a:path w="3841" h="400">
                <a:moveTo>
                  <a:pt x="0" y="208"/>
                </a:moveTo>
                <a:lnTo>
                  <a:pt x="0" y="0"/>
                </a:lnTo>
                <a:lnTo>
                  <a:pt x="3841" y="0"/>
                </a:lnTo>
                <a:lnTo>
                  <a:pt x="3841" y="400"/>
                </a:lnTo>
                <a:lnTo>
                  <a:pt x="184" y="400"/>
                </a:lnTo>
                <a:lnTo>
                  <a:pt x="0" y="208"/>
                </a:lnTo>
                <a:close/>
              </a:path>
            </a:pathLst>
          </a:custGeom>
          <a:solidFill>
            <a:schemeClr val="accent6"/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-1588" y="5924550"/>
            <a:ext cx="9144001" cy="933450"/>
          </a:xfrm>
          <a:prstGeom prst="rect">
            <a:avLst/>
          </a:prstGeom>
          <a:solidFill>
            <a:srgbClr val="FFFFFF">
              <a:alpha val="85097"/>
            </a:srgbClr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endParaRPr lang="nl-NL" dirty="0">
              <a:latin typeface="Calibri" pitchFamily="34" charset="0"/>
              <a:cs typeface="ヒラギノ角ゴ Pro W3"/>
            </a:endParaRPr>
          </a:p>
        </p:txBody>
      </p:sp>
      <p:pic>
        <p:nvPicPr>
          <p:cNvPr id="5" name="Picture 5" descr="02-UTI_Basisvormen_powerpoint_03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6250" y="6061075"/>
            <a:ext cx="25400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457200" y="-1842"/>
            <a:ext cx="8229600" cy="952242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5160963" y="6257925"/>
            <a:ext cx="235743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C9C4EDF-57B6-4631-952D-AE692FC0D68F}" type="datetimeFigureOut">
              <a:rPr lang="nl-NL" smtClean="0"/>
              <a:t>19-2-2019</a:t>
            </a:fld>
            <a:endParaRPr lang="nl-NL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57925"/>
            <a:ext cx="206375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CC9933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endParaRPr lang="nl-NL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3688" y="6257925"/>
            <a:ext cx="77311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25559CF-EB56-4C08-A4D6-1AB4E852BE3F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358150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oofdstukslide bron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7"/>
          <p:cNvSpPr>
            <a:spLocks/>
          </p:cNvSpPr>
          <p:nvPr/>
        </p:nvSpPr>
        <p:spPr bwMode="auto">
          <a:xfrm>
            <a:off x="4022725" y="1476375"/>
            <a:ext cx="5145088" cy="1695450"/>
          </a:xfrm>
          <a:custGeom>
            <a:avLst/>
            <a:gdLst>
              <a:gd name="T0" fmla="*/ 2161 w 2161"/>
              <a:gd name="T1" fmla="*/ 712 h 712"/>
              <a:gd name="T2" fmla="*/ 329 w 2161"/>
              <a:gd name="T3" fmla="*/ 712 h 712"/>
              <a:gd name="T4" fmla="*/ 0 w 2161"/>
              <a:gd name="T5" fmla="*/ 392 h 712"/>
              <a:gd name="T6" fmla="*/ 0 w 2161"/>
              <a:gd name="T7" fmla="*/ 0 h 712"/>
              <a:gd name="T8" fmla="*/ 2161 w 2161"/>
              <a:gd name="T9" fmla="*/ 0 h 712"/>
              <a:gd name="T10" fmla="*/ 2161 w 2161"/>
              <a:gd name="T11" fmla="*/ 712 h 71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161" h="712">
                <a:moveTo>
                  <a:pt x="2161" y="712"/>
                </a:moveTo>
                <a:lnTo>
                  <a:pt x="329" y="712"/>
                </a:lnTo>
                <a:lnTo>
                  <a:pt x="0" y="392"/>
                </a:lnTo>
                <a:lnTo>
                  <a:pt x="0" y="0"/>
                </a:lnTo>
                <a:lnTo>
                  <a:pt x="2161" y="0"/>
                </a:lnTo>
                <a:lnTo>
                  <a:pt x="2161" y="712"/>
                </a:lnTo>
                <a:close/>
              </a:path>
            </a:pathLst>
          </a:custGeom>
          <a:solidFill>
            <a:schemeClr val="bg1"/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l-NL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-1588" y="5924550"/>
            <a:ext cx="9144001" cy="933450"/>
          </a:xfrm>
          <a:prstGeom prst="rect">
            <a:avLst/>
          </a:prstGeom>
          <a:solidFill>
            <a:srgbClr val="FFFFFF">
              <a:alpha val="94901"/>
            </a:srgbClr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endParaRPr lang="nl-NL" dirty="0">
              <a:latin typeface="Calibri" pitchFamily="34" charset="0"/>
              <a:cs typeface="ヒラギノ角ゴ Pro W3"/>
            </a:endParaRPr>
          </a:p>
        </p:txBody>
      </p:sp>
      <p:pic>
        <p:nvPicPr>
          <p:cNvPr id="5" name="Picture 5" descr="02-UTI_Basisvormen_powerpoint_03.pn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76250" y="6061075"/>
            <a:ext cx="25400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4722602" y="1963618"/>
            <a:ext cx="4386263" cy="1208134"/>
          </a:xfrm>
        </p:spPr>
        <p:txBody>
          <a:bodyPr>
            <a:normAutofit/>
          </a:bodyPr>
          <a:lstStyle>
            <a:lvl1pPr>
              <a:buFontTx/>
              <a:buNone/>
              <a:defRPr sz="3200">
                <a:solidFill>
                  <a:srgbClr val="0033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7913688" y="6257925"/>
            <a:ext cx="77311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25559CF-EB56-4C08-A4D6-1AB4E852BE3F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124200" y="6257925"/>
            <a:ext cx="206375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CC9933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endParaRPr lang="nl-NL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6"/>
          </p:nvPr>
        </p:nvSpPr>
        <p:spPr>
          <a:xfrm>
            <a:off x="5160963" y="6257925"/>
            <a:ext cx="235743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C9C4EDF-57B6-4631-952D-AE692FC0D68F}" type="datetimeFigureOut">
              <a:rPr lang="nl-NL" smtClean="0"/>
              <a:t>19-2-2019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19787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oofdstukslide blauw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7"/>
          <p:cNvSpPr>
            <a:spLocks/>
          </p:cNvSpPr>
          <p:nvPr/>
        </p:nvSpPr>
        <p:spPr bwMode="auto">
          <a:xfrm>
            <a:off x="4022725" y="1476375"/>
            <a:ext cx="5145088" cy="1695450"/>
          </a:xfrm>
          <a:custGeom>
            <a:avLst/>
            <a:gdLst>
              <a:gd name="T0" fmla="*/ 2161 w 2161"/>
              <a:gd name="T1" fmla="*/ 712 h 712"/>
              <a:gd name="T2" fmla="*/ 329 w 2161"/>
              <a:gd name="T3" fmla="*/ 712 h 712"/>
              <a:gd name="T4" fmla="*/ 0 w 2161"/>
              <a:gd name="T5" fmla="*/ 392 h 712"/>
              <a:gd name="T6" fmla="*/ 0 w 2161"/>
              <a:gd name="T7" fmla="*/ 0 h 712"/>
              <a:gd name="T8" fmla="*/ 2161 w 2161"/>
              <a:gd name="T9" fmla="*/ 0 h 712"/>
              <a:gd name="T10" fmla="*/ 2161 w 2161"/>
              <a:gd name="T11" fmla="*/ 712 h 71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161" h="712">
                <a:moveTo>
                  <a:pt x="2161" y="712"/>
                </a:moveTo>
                <a:lnTo>
                  <a:pt x="329" y="712"/>
                </a:lnTo>
                <a:lnTo>
                  <a:pt x="0" y="392"/>
                </a:lnTo>
                <a:lnTo>
                  <a:pt x="0" y="0"/>
                </a:lnTo>
                <a:lnTo>
                  <a:pt x="2161" y="0"/>
                </a:lnTo>
                <a:lnTo>
                  <a:pt x="2161" y="712"/>
                </a:lnTo>
                <a:close/>
              </a:path>
            </a:pathLst>
          </a:custGeom>
          <a:solidFill>
            <a:schemeClr val="bg1"/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l-NL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-1588" y="5924550"/>
            <a:ext cx="9144001" cy="933450"/>
          </a:xfrm>
          <a:prstGeom prst="rect">
            <a:avLst/>
          </a:prstGeom>
          <a:solidFill>
            <a:srgbClr val="FFFFFF">
              <a:alpha val="94901"/>
            </a:srgbClr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endParaRPr lang="nl-NL" dirty="0">
              <a:latin typeface="Calibri" pitchFamily="34" charset="0"/>
              <a:cs typeface="ヒラギノ角ゴ Pro W3"/>
            </a:endParaRPr>
          </a:p>
        </p:txBody>
      </p:sp>
      <p:pic>
        <p:nvPicPr>
          <p:cNvPr id="5" name="Picture 5" descr="02-UTI_Basisvormen_powerpoint_03.pn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76250" y="6061075"/>
            <a:ext cx="25400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4722602" y="1963618"/>
            <a:ext cx="4386263" cy="1208134"/>
          </a:xfrm>
        </p:spPr>
        <p:txBody>
          <a:bodyPr>
            <a:normAutofit/>
          </a:bodyPr>
          <a:lstStyle>
            <a:lvl1pPr>
              <a:buFontTx/>
              <a:buNone/>
              <a:defRPr sz="3200">
                <a:solidFill>
                  <a:srgbClr val="0033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7913688" y="6257925"/>
            <a:ext cx="77311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25559CF-EB56-4C08-A4D6-1AB4E852BE3F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124200" y="6257925"/>
            <a:ext cx="206375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CC9933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endParaRPr lang="nl-NL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6"/>
          </p:nvPr>
        </p:nvSpPr>
        <p:spPr>
          <a:xfrm>
            <a:off x="5160963" y="6257925"/>
            <a:ext cx="235743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C9C4EDF-57B6-4631-952D-AE692FC0D68F}" type="datetimeFigureOut">
              <a:rPr lang="nl-NL" smtClean="0"/>
              <a:t>19-2-2019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899386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oofdstukslide grijs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7"/>
          <p:cNvSpPr>
            <a:spLocks/>
          </p:cNvSpPr>
          <p:nvPr/>
        </p:nvSpPr>
        <p:spPr bwMode="auto">
          <a:xfrm>
            <a:off x="4022725" y="1476375"/>
            <a:ext cx="5145088" cy="1695450"/>
          </a:xfrm>
          <a:custGeom>
            <a:avLst/>
            <a:gdLst>
              <a:gd name="T0" fmla="*/ 2161 w 2161"/>
              <a:gd name="T1" fmla="*/ 712 h 712"/>
              <a:gd name="T2" fmla="*/ 329 w 2161"/>
              <a:gd name="T3" fmla="*/ 712 h 712"/>
              <a:gd name="T4" fmla="*/ 0 w 2161"/>
              <a:gd name="T5" fmla="*/ 392 h 712"/>
              <a:gd name="T6" fmla="*/ 0 w 2161"/>
              <a:gd name="T7" fmla="*/ 0 h 712"/>
              <a:gd name="T8" fmla="*/ 2161 w 2161"/>
              <a:gd name="T9" fmla="*/ 0 h 712"/>
              <a:gd name="T10" fmla="*/ 2161 w 2161"/>
              <a:gd name="T11" fmla="*/ 712 h 71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161" h="712">
                <a:moveTo>
                  <a:pt x="2161" y="712"/>
                </a:moveTo>
                <a:lnTo>
                  <a:pt x="329" y="712"/>
                </a:lnTo>
                <a:lnTo>
                  <a:pt x="0" y="392"/>
                </a:lnTo>
                <a:lnTo>
                  <a:pt x="0" y="0"/>
                </a:lnTo>
                <a:lnTo>
                  <a:pt x="2161" y="0"/>
                </a:lnTo>
                <a:lnTo>
                  <a:pt x="2161" y="712"/>
                </a:lnTo>
                <a:close/>
              </a:path>
            </a:pathLst>
          </a:custGeom>
          <a:solidFill>
            <a:schemeClr val="bg1"/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l-NL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-1588" y="5924550"/>
            <a:ext cx="9144001" cy="933450"/>
          </a:xfrm>
          <a:prstGeom prst="rect">
            <a:avLst/>
          </a:prstGeom>
          <a:solidFill>
            <a:srgbClr val="FFFFFF">
              <a:alpha val="94901"/>
            </a:srgbClr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endParaRPr lang="nl-NL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5" descr="02-UTI_Basisvormen_powerpoint_03.pn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76250" y="6061075"/>
            <a:ext cx="25400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4722602" y="1963618"/>
            <a:ext cx="4386263" cy="1208134"/>
          </a:xfrm>
        </p:spPr>
        <p:txBody>
          <a:bodyPr>
            <a:normAutofit/>
          </a:bodyPr>
          <a:lstStyle>
            <a:lvl1pPr>
              <a:buFontTx/>
              <a:buNone/>
              <a:defRPr sz="3200">
                <a:solidFill>
                  <a:srgbClr val="0033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7913688" y="6257925"/>
            <a:ext cx="77311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25559CF-EB56-4C08-A4D6-1AB4E852BE3F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124200" y="6257925"/>
            <a:ext cx="206375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CC9933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endParaRPr lang="nl-NL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6"/>
          </p:nvPr>
        </p:nvSpPr>
        <p:spPr>
          <a:xfrm>
            <a:off x="5160963" y="6257925"/>
            <a:ext cx="235743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C9C4EDF-57B6-4631-952D-AE692FC0D68F}" type="datetimeFigureOut">
              <a:rPr lang="nl-NL" smtClean="0"/>
              <a:t>19-2-2019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534931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oofdstukslide lichtblauw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7"/>
          <p:cNvSpPr>
            <a:spLocks/>
          </p:cNvSpPr>
          <p:nvPr/>
        </p:nvSpPr>
        <p:spPr bwMode="auto">
          <a:xfrm>
            <a:off x="4022725" y="1476375"/>
            <a:ext cx="5145088" cy="1695450"/>
          </a:xfrm>
          <a:custGeom>
            <a:avLst/>
            <a:gdLst>
              <a:gd name="T0" fmla="*/ 2161 w 2161"/>
              <a:gd name="T1" fmla="*/ 712 h 712"/>
              <a:gd name="T2" fmla="*/ 329 w 2161"/>
              <a:gd name="T3" fmla="*/ 712 h 712"/>
              <a:gd name="T4" fmla="*/ 0 w 2161"/>
              <a:gd name="T5" fmla="*/ 392 h 712"/>
              <a:gd name="T6" fmla="*/ 0 w 2161"/>
              <a:gd name="T7" fmla="*/ 0 h 712"/>
              <a:gd name="T8" fmla="*/ 2161 w 2161"/>
              <a:gd name="T9" fmla="*/ 0 h 712"/>
              <a:gd name="T10" fmla="*/ 2161 w 2161"/>
              <a:gd name="T11" fmla="*/ 712 h 71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161" h="712">
                <a:moveTo>
                  <a:pt x="2161" y="712"/>
                </a:moveTo>
                <a:lnTo>
                  <a:pt x="329" y="712"/>
                </a:lnTo>
                <a:lnTo>
                  <a:pt x="0" y="392"/>
                </a:lnTo>
                <a:lnTo>
                  <a:pt x="0" y="0"/>
                </a:lnTo>
                <a:lnTo>
                  <a:pt x="2161" y="0"/>
                </a:lnTo>
                <a:lnTo>
                  <a:pt x="2161" y="712"/>
                </a:lnTo>
                <a:close/>
              </a:path>
            </a:pathLst>
          </a:custGeom>
          <a:solidFill>
            <a:schemeClr val="bg1"/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l-NL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-1588" y="5924550"/>
            <a:ext cx="9144001" cy="933450"/>
          </a:xfrm>
          <a:prstGeom prst="rect">
            <a:avLst/>
          </a:prstGeom>
          <a:solidFill>
            <a:srgbClr val="FFFFFF">
              <a:alpha val="94901"/>
            </a:srgbClr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endParaRPr lang="nl-NL" dirty="0">
              <a:latin typeface="Calibri" pitchFamily="34" charset="0"/>
              <a:cs typeface="ヒラギノ角ゴ Pro W3"/>
            </a:endParaRPr>
          </a:p>
        </p:txBody>
      </p:sp>
      <p:pic>
        <p:nvPicPr>
          <p:cNvPr id="5" name="Picture 5" descr="02-UTI_Basisvormen_powerpoint_03.pn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76250" y="6061075"/>
            <a:ext cx="25400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4722602" y="1963618"/>
            <a:ext cx="4386263" cy="1208134"/>
          </a:xfrm>
        </p:spPr>
        <p:txBody>
          <a:bodyPr>
            <a:normAutofit/>
          </a:bodyPr>
          <a:lstStyle>
            <a:lvl1pPr>
              <a:buFontTx/>
              <a:buNone/>
              <a:defRPr sz="3200">
                <a:solidFill>
                  <a:srgbClr val="0033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7913688" y="6257925"/>
            <a:ext cx="77311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25559CF-EB56-4C08-A4D6-1AB4E852BE3F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124200" y="6257925"/>
            <a:ext cx="206375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CC9933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endParaRPr lang="nl-NL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6"/>
          </p:nvPr>
        </p:nvSpPr>
        <p:spPr>
          <a:xfrm>
            <a:off x="5160963" y="6257925"/>
            <a:ext cx="235743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C9C4EDF-57B6-4631-952D-AE692FC0D68F}" type="datetimeFigureOut">
              <a:rPr lang="nl-NL" smtClean="0"/>
              <a:t>19-2-2019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122849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oofdstukslide lichtbrons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7"/>
          <p:cNvSpPr>
            <a:spLocks/>
          </p:cNvSpPr>
          <p:nvPr/>
        </p:nvSpPr>
        <p:spPr bwMode="auto">
          <a:xfrm>
            <a:off x="4022725" y="1476375"/>
            <a:ext cx="5145088" cy="1695450"/>
          </a:xfrm>
          <a:custGeom>
            <a:avLst/>
            <a:gdLst>
              <a:gd name="T0" fmla="*/ 2161 w 2161"/>
              <a:gd name="T1" fmla="*/ 712 h 712"/>
              <a:gd name="T2" fmla="*/ 329 w 2161"/>
              <a:gd name="T3" fmla="*/ 712 h 712"/>
              <a:gd name="T4" fmla="*/ 0 w 2161"/>
              <a:gd name="T5" fmla="*/ 392 h 712"/>
              <a:gd name="T6" fmla="*/ 0 w 2161"/>
              <a:gd name="T7" fmla="*/ 0 h 712"/>
              <a:gd name="T8" fmla="*/ 2161 w 2161"/>
              <a:gd name="T9" fmla="*/ 0 h 712"/>
              <a:gd name="T10" fmla="*/ 2161 w 2161"/>
              <a:gd name="T11" fmla="*/ 712 h 71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161" h="712">
                <a:moveTo>
                  <a:pt x="2161" y="712"/>
                </a:moveTo>
                <a:lnTo>
                  <a:pt x="329" y="712"/>
                </a:lnTo>
                <a:lnTo>
                  <a:pt x="0" y="392"/>
                </a:lnTo>
                <a:lnTo>
                  <a:pt x="0" y="0"/>
                </a:lnTo>
                <a:lnTo>
                  <a:pt x="2161" y="0"/>
                </a:lnTo>
                <a:lnTo>
                  <a:pt x="2161" y="712"/>
                </a:lnTo>
                <a:close/>
              </a:path>
            </a:pathLst>
          </a:custGeom>
          <a:solidFill>
            <a:schemeClr val="bg1"/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l-NL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-1588" y="5924550"/>
            <a:ext cx="9144001" cy="933450"/>
          </a:xfrm>
          <a:prstGeom prst="rect">
            <a:avLst/>
          </a:prstGeom>
          <a:solidFill>
            <a:srgbClr val="FFFFFF">
              <a:alpha val="94901"/>
            </a:srgbClr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endParaRPr lang="nl-NL" dirty="0">
              <a:latin typeface="Calibri" pitchFamily="34" charset="0"/>
              <a:cs typeface="ヒラギノ角ゴ Pro W3"/>
            </a:endParaRPr>
          </a:p>
        </p:txBody>
      </p:sp>
      <p:pic>
        <p:nvPicPr>
          <p:cNvPr id="5" name="Picture 5" descr="02-UTI_Basisvormen_powerpoint_03.pn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76250" y="6061075"/>
            <a:ext cx="25400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4722602" y="1963618"/>
            <a:ext cx="4386263" cy="1208134"/>
          </a:xfrm>
        </p:spPr>
        <p:txBody>
          <a:bodyPr>
            <a:normAutofit/>
          </a:bodyPr>
          <a:lstStyle>
            <a:lvl1pPr>
              <a:buFontTx/>
              <a:buNone/>
              <a:defRPr sz="3200">
                <a:solidFill>
                  <a:srgbClr val="0033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7913688" y="6257925"/>
            <a:ext cx="77311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25559CF-EB56-4C08-A4D6-1AB4E852BE3F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124200" y="6257925"/>
            <a:ext cx="206375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CC9933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endParaRPr lang="nl-NL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6"/>
          </p:nvPr>
        </p:nvSpPr>
        <p:spPr>
          <a:xfrm>
            <a:off x="5160963" y="6257925"/>
            <a:ext cx="235743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C9C4EDF-57B6-4631-952D-AE692FC0D68F}" type="datetimeFigureOut">
              <a:rPr lang="nl-NL" smtClean="0"/>
              <a:t>19-2-2019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439025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oofdstukslide lichtgroe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7"/>
          <p:cNvSpPr>
            <a:spLocks/>
          </p:cNvSpPr>
          <p:nvPr/>
        </p:nvSpPr>
        <p:spPr bwMode="auto">
          <a:xfrm>
            <a:off x="4022725" y="1476375"/>
            <a:ext cx="5145088" cy="1695450"/>
          </a:xfrm>
          <a:custGeom>
            <a:avLst/>
            <a:gdLst>
              <a:gd name="T0" fmla="*/ 2161 w 2161"/>
              <a:gd name="T1" fmla="*/ 712 h 712"/>
              <a:gd name="T2" fmla="*/ 329 w 2161"/>
              <a:gd name="T3" fmla="*/ 712 h 712"/>
              <a:gd name="T4" fmla="*/ 0 w 2161"/>
              <a:gd name="T5" fmla="*/ 392 h 712"/>
              <a:gd name="T6" fmla="*/ 0 w 2161"/>
              <a:gd name="T7" fmla="*/ 0 h 712"/>
              <a:gd name="T8" fmla="*/ 2161 w 2161"/>
              <a:gd name="T9" fmla="*/ 0 h 712"/>
              <a:gd name="T10" fmla="*/ 2161 w 2161"/>
              <a:gd name="T11" fmla="*/ 712 h 71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161" h="712">
                <a:moveTo>
                  <a:pt x="2161" y="712"/>
                </a:moveTo>
                <a:lnTo>
                  <a:pt x="329" y="712"/>
                </a:lnTo>
                <a:lnTo>
                  <a:pt x="0" y="392"/>
                </a:lnTo>
                <a:lnTo>
                  <a:pt x="0" y="0"/>
                </a:lnTo>
                <a:lnTo>
                  <a:pt x="2161" y="0"/>
                </a:lnTo>
                <a:lnTo>
                  <a:pt x="2161" y="712"/>
                </a:lnTo>
                <a:close/>
              </a:path>
            </a:pathLst>
          </a:custGeom>
          <a:solidFill>
            <a:schemeClr val="bg1"/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l-NL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-1588" y="5924550"/>
            <a:ext cx="9144001" cy="933450"/>
          </a:xfrm>
          <a:prstGeom prst="rect">
            <a:avLst/>
          </a:prstGeom>
          <a:solidFill>
            <a:srgbClr val="FFFFFF">
              <a:alpha val="94901"/>
            </a:srgbClr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endParaRPr lang="nl-NL" dirty="0">
              <a:latin typeface="Calibri" pitchFamily="34" charset="0"/>
              <a:cs typeface="ヒラギノ角ゴ Pro W3"/>
            </a:endParaRPr>
          </a:p>
        </p:txBody>
      </p:sp>
      <p:pic>
        <p:nvPicPr>
          <p:cNvPr id="5" name="Picture 5" descr="02-UTI_Basisvormen_powerpoint_03.pn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76250" y="6061075"/>
            <a:ext cx="25400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4722602" y="1963618"/>
            <a:ext cx="4386263" cy="1208134"/>
          </a:xfrm>
        </p:spPr>
        <p:txBody>
          <a:bodyPr>
            <a:normAutofit/>
          </a:bodyPr>
          <a:lstStyle>
            <a:lvl1pPr>
              <a:buFontTx/>
              <a:buNone/>
              <a:defRPr sz="3200">
                <a:solidFill>
                  <a:srgbClr val="0033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7913688" y="6257925"/>
            <a:ext cx="77311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25559CF-EB56-4C08-A4D6-1AB4E852BE3F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124200" y="6257925"/>
            <a:ext cx="206375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CC9933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endParaRPr lang="nl-NL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6"/>
          </p:nvPr>
        </p:nvSpPr>
        <p:spPr>
          <a:xfrm>
            <a:off x="5160963" y="6257925"/>
            <a:ext cx="235743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C9C4EDF-57B6-4631-952D-AE692FC0D68F}" type="datetimeFigureOut">
              <a:rPr lang="nl-NL" smtClean="0"/>
              <a:t>19-2-2019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882971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0" y="0"/>
            <a:ext cx="9144000" cy="950913"/>
          </a:xfrm>
          <a:custGeom>
            <a:avLst/>
            <a:gdLst/>
            <a:ahLst/>
            <a:cxnLst>
              <a:cxn ang="0">
                <a:pos x="0" y="208"/>
              </a:cxn>
              <a:cxn ang="0">
                <a:pos x="0" y="0"/>
              </a:cxn>
              <a:cxn ang="0">
                <a:pos x="3841" y="0"/>
              </a:cxn>
              <a:cxn ang="0">
                <a:pos x="3841" y="400"/>
              </a:cxn>
              <a:cxn ang="0">
                <a:pos x="184" y="400"/>
              </a:cxn>
              <a:cxn ang="0">
                <a:pos x="0" y="208"/>
              </a:cxn>
            </a:cxnLst>
            <a:rect l="0" t="0" r="r" b="b"/>
            <a:pathLst>
              <a:path w="3841" h="400">
                <a:moveTo>
                  <a:pt x="0" y="208"/>
                </a:moveTo>
                <a:lnTo>
                  <a:pt x="0" y="0"/>
                </a:lnTo>
                <a:lnTo>
                  <a:pt x="3841" y="0"/>
                </a:lnTo>
                <a:lnTo>
                  <a:pt x="3841" y="400"/>
                </a:lnTo>
                <a:lnTo>
                  <a:pt x="184" y="400"/>
                </a:lnTo>
                <a:lnTo>
                  <a:pt x="0" y="208"/>
                </a:lnTo>
                <a:close/>
              </a:path>
            </a:pathLst>
          </a:custGeom>
          <a:solidFill>
            <a:schemeClr val="accent4"/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pic>
        <p:nvPicPr>
          <p:cNvPr id="4" name="Picture 4" descr="02-UTI_Basisvormen_powerpoint_03.pn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76250" y="6061075"/>
            <a:ext cx="25400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-1842"/>
            <a:ext cx="8229600" cy="952242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57925"/>
            <a:ext cx="206375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CC9933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13688" y="6257925"/>
            <a:ext cx="77311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25559CF-EB56-4C08-A4D6-1AB4E852BE3F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2"/>
          </p:nvPr>
        </p:nvSpPr>
        <p:spPr>
          <a:xfrm>
            <a:off x="5160963" y="6257925"/>
            <a:ext cx="235743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C9C4EDF-57B6-4631-952D-AE692FC0D68F}" type="datetimeFigureOut">
              <a:rPr lang="nl-NL" smtClean="0"/>
              <a:t>19-2-2019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678502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Afgeronde rechthoek 28"/>
          <p:cNvSpPr/>
          <p:nvPr userDrawn="1"/>
        </p:nvSpPr>
        <p:spPr>
          <a:xfrm>
            <a:off x="450000" y="450000"/>
            <a:ext cx="8586496" cy="756000"/>
          </a:xfrm>
          <a:prstGeom prst="roundRect">
            <a:avLst>
              <a:gd name="adj" fmla="val 746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noFill/>
              </a:ln>
              <a:latin typeface="+mj-lt"/>
            </a:endParaRPr>
          </a:p>
        </p:txBody>
      </p:sp>
      <p:sp>
        <p:nvSpPr>
          <p:cNvPr id="8" name="Afgeronde rechthoek 7"/>
          <p:cNvSpPr/>
          <p:nvPr/>
        </p:nvSpPr>
        <p:spPr>
          <a:xfrm>
            <a:off x="450000" y="450000"/>
            <a:ext cx="8586496" cy="756000"/>
          </a:xfrm>
          <a:prstGeom prst="roundRect">
            <a:avLst>
              <a:gd name="adj" fmla="val 746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noFill/>
              </a:ln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566000"/>
            <a:ext cx="3657600" cy="4383280"/>
          </a:xfrm>
        </p:spPr>
        <p:txBody>
          <a:bodyPr/>
          <a:lstStyle>
            <a:lvl1pPr>
              <a:defRPr sz="2800">
                <a:latin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</a:defRPr>
            </a:lvl2pPr>
            <a:lvl3pPr>
              <a:defRPr sz="20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66000"/>
            <a:ext cx="3657600" cy="4383280"/>
          </a:xfrm>
        </p:spPr>
        <p:txBody>
          <a:bodyPr/>
          <a:lstStyle>
            <a:lvl1pPr>
              <a:defRPr sz="2800">
                <a:latin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</a:defRPr>
            </a:lvl2pPr>
            <a:lvl3pPr>
              <a:defRPr sz="20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9" name="Afgeronde rechthoek 8"/>
          <p:cNvSpPr/>
          <p:nvPr/>
        </p:nvSpPr>
        <p:spPr>
          <a:xfrm>
            <a:off x="450000" y="450000"/>
            <a:ext cx="8586496" cy="756000"/>
          </a:xfrm>
          <a:prstGeom prst="roundRect">
            <a:avLst>
              <a:gd name="adj" fmla="val 746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noFill/>
              </a:ln>
            </a:endParaRPr>
          </a:p>
        </p:txBody>
      </p:sp>
      <p:sp>
        <p:nvSpPr>
          <p:cNvPr id="13" name="Afgeronde rechthoek 12"/>
          <p:cNvSpPr/>
          <p:nvPr/>
        </p:nvSpPr>
        <p:spPr>
          <a:xfrm>
            <a:off x="450000" y="450000"/>
            <a:ext cx="8586496" cy="756000"/>
          </a:xfrm>
          <a:prstGeom prst="roundRect">
            <a:avLst>
              <a:gd name="adj" fmla="val 746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noFill/>
              </a:ln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450000" y="450000"/>
            <a:ext cx="8586496" cy="756000"/>
          </a:xfrm>
          <a:prstGeom prst="roundRect">
            <a:avLst>
              <a:gd name="adj" fmla="val 746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noFill/>
              </a:ln>
            </a:endParaRPr>
          </a:p>
        </p:txBody>
      </p:sp>
      <p:sp>
        <p:nvSpPr>
          <p:cNvPr id="21" name="Afgeronde rechthoek 20"/>
          <p:cNvSpPr/>
          <p:nvPr/>
        </p:nvSpPr>
        <p:spPr>
          <a:xfrm>
            <a:off x="450000" y="450000"/>
            <a:ext cx="8586496" cy="756000"/>
          </a:xfrm>
          <a:prstGeom prst="roundRect">
            <a:avLst>
              <a:gd name="adj" fmla="val 746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noFill/>
              </a:ln>
            </a:endParaRPr>
          </a:p>
        </p:txBody>
      </p:sp>
      <p:sp>
        <p:nvSpPr>
          <p:cNvPr id="25" name="Afgeronde rechthoek 24"/>
          <p:cNvSpPr/>
          <p:nvPr/>
        </p:nvSpPr>
        <p:spPr>
          <a:xfrm>
            <a:off x="450000" y="450000"/>
            <a:ext cx="8586496" cy="756000"/>
          </a:xfrm>
          <a:prstGeom prst="roundRect">
            <a:avLst>
              <a:gd name="adj" fmla="val 746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noFill/>
              </a:ln>
            </a:endParaRPr>
          </a:p>
        </p:txBody>
      </p:sp>
      <p:sp>
        <p:nvSpPr>
          <p:cNvPr id="30" name="Date Placeholder 3"/>
          <p:cNvSpPr>
            <a:spLocks noGrp="1"/>
          </p:cNvSpPr>
          <p:nvPr>
            <p:ph type="dt" sz="half" idx="10"/>
          </p:nvPr>
        </p:nvSpPr>
        <p:spPr>
          <a:xfrm>
            <a:off x="6012160" y="6066000"/>
            <a:ext cx="1246946" cy="432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2000" b="0">
                <a:solidFill>
                  <a:srgbClr val="271D6C"/>
                </a:solidFill>
                <a:latin typeface="Calibri" panose="020F0502020204030204" pitchFamily="34" charset="0"/>
              </a:defRPr>
            </a:lvl1pPr>
          </a:lstStyle>
          <a:p>
            <a:endParaRPr lang="nl-NL" dirty="0"/>
          </a:p>
        </p:txBody>
      </p:sp>
      <p:sp>
        <p:nvSpPr>
          <p:cNvPr id="3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8000" y="6066000"/>
            <a:ext cx="6341106" cy="432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2000" b="0">
                <a:solidFill>
                  <a:srgbClr val="271D6C"/>
                </a:solidFill>
                <a:latin typeface="Calibri" panose="020F0502020204030204" pitchFamily="34" charset="0"/>
              </a:defRPr>
            </a:lvl1pPr>
          </a:lstStyle>
          <a:p>
            <a:endParaRPr lang="nl-NL" dirty="0"/>
          </a:p>
        </p:txBody>
      </p:sp>
      <p:sp>
        <p:nvSpPr>
          <p:cNvPr id="3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08304" y="6066000"/>
            <a:ext cx="569558" cy="432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2000" b="1">
                <a:solidFill>
                  <a:srgbClr val="271D6C"/>
                </a:solidFill>
                <a:latin typeface="Calibri" panose="020F0502020204030204" pitchFamily="34" charset="0"/>
              </a:defRPr>
            </a:lvl1pPr>
          </a:lstStyle>
          <a:p>
            <a:pPr algn="r"/>
            <a:fld id="{845CA951-4815-4987-9CD6-BB5D6648C0B5}" type="slidenum">
              <a:rPr lang="nl-NL" smtClean="0"/>
              <a:pPr algn="r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63444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 brons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/>
          </p:cNvSpPr>
          <p:nvPr/>
        </p:nvSpPr>
        <p:spPr bwMode="auto">
          <a:xfrm>
            <a:off x="4022725" y="1476375"/>
            <a:ext cx="5145088" cy="1695450"/>
          </a:xfrm>
          <a:custGeom>
            <a:avLst/>
            <a:gdLst>
              <a:gd name="T0" fmla="*/ 2161 w 2161"/>
              <a:gd name="T1" fmla="*/ 712 h 712"/>
              <a:gd name="T2" fmla="*/ 329 w 2161"/>
              <a:gd name="T3" fmla="*/ 712 h 712"/>
              <a:gd name="T4" fmla="*/ 0 w 2161"/>
              <a:gd name="T5" fmla="*/ 392 h 712"/>
              <a:gd name="T6" fmla="*/ 0 w 2161"/>
              <a:gd name="T7" fmla="*/ 0 h 712"/>
              <a:gd name="T8" fmla="*/ 2161 w 2161"/>
              <a:gd name="T9" fmla="*/ 0 h 712"/>
              <a:gd name="T10" fmla="*/ 2161 w 2161"/>
              <a:gd name="T11" fmla="*/ 712 h 71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161" h="712">
                <a:moveTo>
                  <a:pt x="2161" y="712"/>
                </a:moveTo>
                <a:lnTo>
                  <a:pt x="329" y="712"/>
                </a:lnTo>
                <a:lnTo>
                  <a:pt x="0" y="392"/>
                </a:lnTo>
                <a:lnTo>
                  <a:pt x="0" y="0"/>
                </a:lnTo>
                <a:lnTo>
                  <a:pt x="2161" y="0"/>
                </a:lnTo>
                <a:lnTo>
                  <a:pt x="2161" y="712"/>
                </a:lnTo>
                <a:close/>
              </a:path>
            </a:pathLst>
          </a:custGeom>
          <a:solidFill>
            <a:schemeClr val="accent1">
              <a:alpha val="79999"/>
            </a:schemeClr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l-NL" dirty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-1588" y="5924550"/>
            <a:ext cx="9144001" cy="933450"/>
          </a:xfrm>
          <a:prstGeom prst="rect">
            <a:avLst/>
          </a:prstGeom>
          <a:solidFill>
            <a:srgbClr val="FFFFFF">
              <a:alpha val="85097"/>
            </a:srgbClr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endParaRPr lang="nl-NL" dirty="0">
              <a:latin typeface="Calibri" pitchFamily="34" charset="0"/>
              <a:cs typeface="ヒラギノ角ゴ Pro W3"/>
            </a:endParaRPr>
          </a:p>
        </p:txBody>
      </p:sp>
      <p:pic>
        <p:nvPicPr>
          <p:cNvPr id="6" name="Picture 5" descr="02-UTI_Basisvormen_powerpoint_05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353300" y="6035675"/>
            <a:ext cx="14986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02-UTI_Basisvormen_powerpoint_03.pn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76250" y="6061075"/>
            <a:ext cx="25400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03236" y="1476743"/>
            <a:ext cx="4279900" cy="1470025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2"/>
          </p:nvPr>
        </p:nvSpPr>
        <p:spPr>
          <a:xfrm>
            <a:off x="4764427" y="2832028"/>
            <a:ext cx="4403052" cy="458714"/>
          </a:xfrm>
        </p:spPr>
        <p:txBody>
          <a:bodyPr>
            <a:normAutofit/>
          </a:bodyPr>
          <a:lstStyle>
            <a:lvl1pPr>
              <a:buFontTx/>
              <a:buNone/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10653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Slide groen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/>
          </p:cNvSpPr>
          <p:nvPr/>
        </p:nvSpPr>
        <p:spPr bwMode="auto">
          <a:xfrm>
            <a:off x="4022725" y="1476375"/>
            <a:ext cx="5145088" cy="1695450"/>
          </a:xfrm>
          <a:custGeom>
            <a:avLst/>
            <a:gdLst>
              <a:gd name="T0" fmla="*/ 2161 w 2161"/>
              <a:gd name="T1" fmla="*/ 712 h 712"/>
              <a:gd name="T2" fmla="*/ 329 w 2161"/>
              <a:gd name="T3" fmla="*/ 712 h 712"/>
              <a:gd name="T4" fmla="*/ 0 w 2161"/>
              <a:gd name="T5" fmla="*/ 392 h 712"/>
              <a:gd name="T6" fmla="*/ 0 w 2161"/>
              <a:gd name="T7" fmla="*/ 0 h 712"/>
              <a:gd name="T8" fmla="*/ 2161 w 2161"/>
              <a:gd name="T9" fmla="*/ 0 h 712"/>
              <a:gd name="T10" fmla="*/ 2161 w 2161"/>
              <a:gd name="T11" fmla="*/ 712 h 71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161" h="712">
                <a:moveTo>
                  <a:pt x="2161" y="712"/>
                </a:moveTo>
                <a:lnTo>
                  <a:pt x="329" y="712"/>
                </a:lnTo>
                <a:lnTo>
                  <a:pt x="0" y="392"/>
                </a:lnTo>
                <a:lnTo>
                  <a:pt x="0" y="0"/>
                </a:lnTo>
                <a:lnTo>
                  <a:pt x="2161" y="0"/>
                </a:lnTo>
                <a:lnTo>
                  <a:pt x="2161" y="712"/>
                </a:lnTo>
                <a:close/>
              </a:path>
            </a:pathLst>
          </a:custGeom>
          <a:solidFill>
            <a:schemeClr val="accent2">
              <a:alpha val="79999"/>
            </a:schemeClr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l-NL" dirty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-1588" y="5924550"/>
            <a:ext cx="9144001" cy="933450"/>
          </a:xfrm>
          <a:prstGeom prst="rect">
            <a:avLst/>
          </a:prstGeom>
          <a:solidFill>
            <a:srgbClr val="FFFFFF">
              <a:alpha val="85097"/>
            </a:srgbClr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endParaRPr lang="nl-NL" dirty="0">
              <a:latin typeface="Calibri" pitchFamily="34" charset="0"/>
              <a:cs typeface="ヒラギノ角ゴ Pro W3"/>
            </a:endParaRPr>
          </a:p>
        </p:txBody>
      </p:sp>
      <p:pic>
        <p:nvPicPr>
          <p:cNvPr id="6" name="Picture 5" descr="02-UTI_Basisvormen_powerpoint_05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353300" y="6035675"/>
            <a:ext cx="14986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02-UTI_Basisvormen_powerpoint_03.pn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76250" y="6061075"/>
            <a:ext cx="25400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03236" y="1476743"/>
            <a:ext cx="4279900" cy="1470025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2"/>
          </p:nvPr>
        </p:nvSpPr>
        <p:spPr>
          <a:xfrm>
            <a:off x="4764427" y="2832028"/>
            <a:ext cx="4403052" cy="458714"/>
          </a:xfrm>
        </p:spPr>
        <p:txBody>
          <a:bodyPr>
            <a:normAutofit/>
          </a:bodyPr>
          <a:lstStyle>
            <a:lvl1pPr>
              <a:buFontTx/>
              <a:buNone/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5816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Slide grijs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/>
          </p:cNvSpPr>
          <p:nvPr/>
        </p:nvSpPr>
        <p:spPr bwMode="auto">
          <a:xfrm>
            <a:off x="4022725" y="1476375"/>
            <a:ext cx="5145088" cy="1695450"/>
          </a:xfrm>
          <a:custGeom>
            <a:avLst/>
            <a:gdLst/>
            <a:ahLst/>
            <a:cxnLst>
              <a:cxn ang="0">
                <a:pos x="2161" y="712"/>
              </a:cxn>
              <a:cxn ang="0">
                <a:pos x="329" y="712"/>
              </a:cxn>
              <a:cxn ang="0">
                <a:pos x="0" y="392"/>
              </a:cxn>
              <a:cxn ang="0">
                <a:pos x="0" y="0"/>
              </a:cxn>
              <a:cxn ang="0">
                <a:pos x="2161" y="0"/>
              </a:cxn>
              <a:cxn ang="0">
                <a:pos x="2161" y="712"/>
              </a:cxn>
            </a:cxnLst>
            <a:rect l="0" t="0" r="r" b="b"/>
            <a:pathLst>
              <a:path w="2161" h="712">
                <a:moveTo>
                  <a:pt x="2161" y="712"/>
                </a:moveTo>
                <a:lnTo>
                  <a:pt x="329" y="712"/>
                </a:lnTo>
                <a:lnTo>
                  <a:pt x="0" y="392"/>
                </a:lnTo>
                <a:lnTo>
                  <a:pt x="0" y="0"/>
                </a:lnTo>
                <a:lnTo>
                  <a:pt x="2161" y="0"/>
                </a:lnTo>
                <a:lnTo>
                  <a:pt x="2161" y="712"/>
                </a:lnTo>
                <a:close/>
              </a:path>
            </a:pathLst>
          </a:custGeom>
          <a:solidFill>
            <a:schemeClr val="accent3">
              <a:alpha val="85000"/>
            </a:schemeClr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-1588" y="5924550"/>
            <a:ext cx="9144001" cy="933450"/>
          </a:xfrm>
          <a:prstGeom prst="rect">
            <a:avLst/>
          </a:prstGeom>
          <a:solidFill>
            <a:srgbClr val="FFFFFF">
              <a:alpha val="85097"/>
            </a:srgbClr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endParaRPr lang="nl-NL" dirty="0">
              <a:latin typeface="Calibri" pitchFamily="34" charset="0"/>
              <a:cs typeface="ヒラギノ角ゴ Pro W3"/>
            </a:endParaRPr>
          </a:p>
        </p:txBody>
      </p:sp>
      <p:pic>
        <p:nvPicPr>
          <p:cNvPr id="6" name="Picture 5" descr="02-UTI_Basisvormen_powerpoint_05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353300" y="6035675"/>
            <a:ext cx="14986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02-UTI_Basisvormen_powerpoint_03.pn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76250" y="6061075"/>
            <a:ext cx="25400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03236" y="1476743"/>
            <a:ext cx="4279900" cy="1470025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2"/>
          </p:nvPr>
        </p:nvSpPr>
        <p:spPr>
          <a:xfrm>
            <a:off x="4764427" y="2832028"/>
            <a:ext cx="4403052" cy="458714"/>
          </a:xfrm>
        </p:spPr>
        <p:txBody>
          <a:bodyPr>
            <a:normAutofit/>
          </a:bodyPr>
          <a:lstStyle>
            <a:lvl1pPr>
              <a:buFontTx/>
              <a:buNone/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1568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le Slide lichtblauw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/>
          </p:cNvSpPr>
          <p:nvPr/>
        </p:nvSpPr>
        <p:spPr bwMode="auto">
          <a:xfrm>
            <a:off x="4022725" y="1476375"/>
            <a:ext cx="5145088" cy="1695450"/>
          </a:xfrm>
          <a:custGeom>
            <a:avLst/>
            <a:gdLst/>
            <a:ahLst/>
            <a:cxnLst>
              <a:cxn ang="0">
                <a:pos x="2161" y="712"/>
              </a:cxn>
              <a:cxn ang="0">
                <a:pos x="329" y="712"/>
              </a:cxn>
              <a:cxn ang="0">
                <a:pos x="0" y="392"/>
              </a:cxn>
              <a:cxn ang="0">
                <a:pos x="0" y="0"/>
              </a:cxn>
              <a:cxn ang="0">
                <a:pos x="2161" y="0"/>
              </a:cxn>
              <a:cxn ang="0">
                <a:pos x="2161" y="712"/>
              </a:cxn>
            </a:cxnLst>
            <a:rect l="0" t="0" r="r" b="b"/>
            <a:pathLst>
              <a:path w="2161" h="712">
                <a:moveTo>
                  <a:pt x="2161" y="712"/>
                </a:moveTo>
                <a:lnTo>
                  <a:pt x="329" y="712"/>
                </a:lnTo>
                <a:lnTo>
                  <a:pt x="0" y="392"/>
                </a:lnTo>
                <a:lnTo>
                  <a:pt x="0" y="0"/>
                </a:lnTo>
                <a:lnTo>
                  <a:pt x="2161" y="0"/>
                </a:lnTo>
                <a:lnTo>
                  <a:pt x="2161" y="712"/>
                </a:lnTo>
                <a:close/>
              </a:path>
            </a:pathLst>
          </a:custGeom>
          <a:solidFill>
            <a:schemeClr val="accent4">
              <a:alpha val="80000"/>
            </a:schemeClr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-1588" y="5924550"/>
            <a:ext cx="9144001" cy="933450"/>
          </a:xfrm>
          <a:prstGeom prst="rect">
            <a:avLst/>
          </a:prstGeom>
          <a:solidFill>
            <a:srgbClr val="FFFFFF">
              <a:alpha val="85097"/>
            </a:srgbClr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endParaRPr lang="nl-NL" dirty="0">
              <a:latin typeface="Calibri" pitchFamily="34" charset="0"/>
              <a:cs typeface="ヒラギノ角ゴ Pro W3"/>
            </a:endParaRPr>
          </a:p>
        </p:txBody>
      </p:sp>
      <p:pic>
        <p:nvPicPr>
          <p:cNvPr id="6" name="Picture 5" descr="02-UTI_Basisvormen_powerpoint_05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353300" y="6035675"/>
            <a:ext cx="14986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02-UTI_Basisvormen_powerpoint_03.pn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76250" y="6061075"/>
            <a:ext cx="25400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03236" y="1476743"/>
            <a:ext cx="4279900" cy="1470025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2"/>
          </p:nvPr>
        </p:nvSpPr>
        <p:spPr>
          <a:xfrm>
            <a:off x="4764427" y="2832028"/>
            <a:ext cx="4403052" cy="458714"/>
          </a:xfrm>
        </p:spPr>
        <p:txBody>
          <a:bodyPr>
            <a:normAutofit/>
          </a:bodyPr>
          <a:lstStyle>
            <a:lvl1pPr>
              <a:buFontTx/>
              <a:buNone/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19439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Title Slide lichtbrons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/>
          </p:cNvSpPr>
          <p:nvPr/>
        </p:nvSpPr>
        <p:spPr bwMode="auto">
          <a:xfrm>
            <a:off x="4022725" y="1476375"/>
            <a:ext cx="5145088" cy="1695450"/>
          </a:xfrm>
          <a:custGeom>
            <a:avLst/>
            <a:gdLst/>
            <a:ahLst/>
            <a:cxnLst>
              <a:cxn ang="0">
                <a:pos x="2161" y="712"/>
              </a:cxn>
              <a:cxn ang="0">
                <a:pos x="329" y="712"/>
              </a:cxn>
              <a:cxn ang="0">
                <a:pos x="0" y="392"/>
              </a:cxn>
              <a:cxn ang="0">
                <a:pos x="0" y="0"/>
              </a:cxn>
              <a:cxn ang="0">
                <a:pos x="2161" y="0"/>
              </a:cxn>
              <a:cxn ang="0">
                <a:pos x="2161" y="712"/>
              </a:cxn>
            </a:cxnLst>
            <a:rect l="0" t="0" r="r" b="b"/>
            <a:pathLst>
              <a:path w="2161" h="712">
                <a:moveTo>
                  <a:pt x="2161" y="712"/>
                </a:moveTo>
                <a:lnTo>
                  <a:pt x="329" y="712"/>
                </a:lnTo>
                <a:lnTo>
                  <a:pt x="0" y="392"/>
                </a:lnTo>
                <a:lnTo>
                  <a:pt x="0" y="0"/>
                </a:lnTo>
                <a:lnTo>
                  <a:pt x="2161" y="0"/>
                </a:lnTo>
                <a:lnTo>
                  <a:pt x="2161" y="712"/>
                </a:lnTo>
                <a:close/>
              </a:path>
            </a:pathLst>
          </a:custGeom>
          <a:solidFill>
            <a:schemeClr val="accent5">
              <a:alpha val="85000"/>
            </a:schemeClr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-1588" y="5924550"/>
            <a:ext cx="9144001" cy="933450"/>
          </a:xfrm>
          <a:prstGeom prst="rect">
            <a:avLst/>
          </a:prstGeom>
          <a:solidFill>
            <a:srgbClr val="FFFFFF">
              <a:alpha val="85097"/>
            </a:srgbClr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endParaRPr lang="nl-NL" dirty="0">
              <a:latin typeface="Calibri" pitchFamily="34" charset="0"/>
              <a:cs typeface="ヒラギノ角ゴ Pro W3"/>
            </a:endParaRPr>
          </a:p>
        </p:txBody>
      </p:sp>
      <p:pic>
        <p:nvPicPr>
          <p:cNvPr id="6" name="Picture 5" descr="02-UTI_Basisvormen_powerpoint_05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353300" y="6035675"/>
            <a:ext cx="14986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02-UTI_Basisvormen_powerpoint_03.pn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76250" y="6061075"/>
            <a:ext cx="25400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03236" y="1476743"/>
            <a:ext cx="4279900" cy="1470025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2"/>
          </p:nvPr>
        </p:nvSpPr>
        <p:spPr>
          <a:xfrm>
            <a:off x="4764427" y="2832028"/>
            <a:ext cx="4403052" cy="458714"/>
          </a:xfrm>
        </p:spPr>
        <p:txBody>
          <a:bodyPr>
            <a:normAutofit/>
          </a:bodyPr>
          <a:lstStyle>
            <a:lvl1pPr>
              <a:buFontTx/>
              <a:buNone/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2332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Title Slide lichtgroen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/>
          </p:cNvSpPr>
          <p:nvPr/>
        </p:nvSpPr>
        <p:spPr bwMode="auto">
          <a:xfrm>
            <a:off x="4022725" y="1476375"/>
            <a:ext cx="5145088" cy="1695450"/>
          </a:xfrm>
          <a:custGeom>
            <a:avLst/>
            <a:gdLst/>
            <a:ahLst/>
            <a:cxnLst>
              <a:cxn ang="0">
                <a:pos x="2161" y="712"/>
              </a:cxn>
              <a:cxn ang="0">
                <a:pos x="329" y="712"/>
              </a:cxn>
              <a:cxn ang="0">
                <a:pos x="0" y="392"/>
              </a:cxn>
              <a:cxn ang="0">
                <a:pos x="0" y="0"/>
              </a:cxn>
              <a:cxn ang="0">
                <a:pos x="2161" y="0"/>
              </a:cxn>
              <a:cxn ang="0">
                <a:pos x="2161" y="712"/>
              </a:cxn>
            </a:cxnLst>
            <a:rect l="0" t="0" r="r" b="b"/>
            <a:pathLst>
              <a:path w="2161" h="712">
                <a:moveTo>
                  <a:pt x="2161" y="712"/>
                </a:moveTo>
                <a:lnTo>
                  <a:pt x="329" y="712"/>
                </a:lnTo>
                <a:lnTo>
                  <a:pt x="0" y="392"/>
                </a:lnTo>
                <a:lnTo>
                  <a:pt x="0" y="0"/>
                </a:lnTo>
                <a:lnTo>
                  <a:pt x="2161" y="0"/>
                </a:lnTo>
                <a:lnTo>
                  <a:pt x="2161" y="712"/>
                </a:lnTo>
                <a:close/>
              </a:path>
            </a:pathLst>
          </a:custGeom>
          <a:solidFill>
            <a:schemeClr val="accent6">
              <a:alpha val="80000"/>
            </a:schemeClr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-1588" y="5924550"/>
            <a:ext cx="9144001" cy="933450"/>
          </a:xfrm>
          <a:prstGeom prst="rect">
            <a:avLst/>
          </a:prstGeom>
          <a:solidFill>
            <a:srgbClr val="FFFFFF">
              <a:alpha val="85097"/>
            </a:srgbClr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endParaRPr lang="nl-NL" dirty="0">
              <a:latin typeface="Calibri" pitchFamily="34" charset="0"/>
              <a:cs typeface="ヒラギノ角ゴ Pro W3"/>
            </a:endParaRPr>
          </a:p>
        </p:txBody>
      </p:sp>
      <p:pic>
        <p:nvPicPr>
          <p:cNvPr id="6" name="Picture 5" descr="02-UTI_Basisvormen_powerpoint_05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353300" y="6035675"/>
            <a:ext cx="14986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02-UTI_Basisvormen_powerpoint_03.pn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76250" y="6061075"/>
            <a:ext cx="25400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03236" y="1476743"/>
            <a:ext cx="4279900" cy="1470025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2"/>
          </p:nvPr>
        </p:nvSpPr>
        <p:spPr>
          <a:xfrm>
            <a:off x="4764427" y="2832028"/>
            <a:ext cx="4403052" cy="458714"/>
          </a:xfrm>
        </p:spPr>
        <p:txBody>
          <a:bodyPr>
            <a:normAutofit/>
          </a:bodyPr>
          <a:lstStyle>
            <a:lvl1pPr>
              <a:buFontTx/>
              <a:buNone/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6391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auto">
          <a:xfrm>
            <a:off x="0" y="477838"/>
            <a:ext cx="9144000" cy="6380162"/>
          </a:xfrm>
          <a:custGeom>
            <a:avLst/>
            <a:gdLst>
              <a:gd name="T0" fmla="*/ 192 w 3841"/>
              <a:gd name="T1" fmla="*/ 200 h 2680"/>
              <a:gd name="T2" fmla="*/ 0 w 3841"/>
              <a:gd name="T3" fmla="*/ 0 h 2680"/>
              <a:gd name="T4" fmla="*/ 0 w 3841"/>
              <a:gd name="T5" fmla="*/ 2680 h 2680"/>
              <a:gd name="T6" fmla="*/ 3841 w 3841"/>
              <a:gd name="T7" fmla="*/ 2680 h 2680"/>
              <a:gd name="T8" fmla="*/ 3841 w 3841"/>
              <a:gd name="T9" fmla="*/ 200 h 2680"/>
              <a:gd name="T10" fmla="*/ 192 w 3841"/>
              <a:gd name="T11" fmla="*/ 200 h 268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841" h="2680">
                <a:moveTo>
                  <a:pt x="192" y="200"/>
                </a:moveTo>
                <a:lnTo>
                  <a:pt x="0" y="0"/>
                </a:lnTo>
                <a:lnTo>
                  <a:pt x="0" y="2680"/>
                </a:lnTo>
                <a:lnTo>
                  <a:pt x="3841" y="2680"/>
                </a:lnTo>
                <a:lnTo>
                  <a:pt x="3841" y="200"/>
                </a:lnTo>
                <a:lnTo>
                  <a:pt x="192" y="200"/>
                </a:lnTo>
                <a:close/>
              </a:path>
            </a:pathLst>
          </a:custGeom>
          <a:solidFill>
            <a:srgbClr val="FFFFFF"/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l-NL" dirty="0"/>
          </a:p>
        </p:txBody>
      </p:sp>
      <p:sp>
        <p:nvSpPr>
          <p:cNvPr id="5" name="Freeform 3"/>
          <p:cNvSpPr>
            <a:spLocks/>
          </p:cNvSpPr>
          <p:nvPr/>
        </p:nvSpPr>
        <p:spPr bwMode="auto">
          <a:xfrm>
            <a:off x="0" y="0"/>
            <a:ext cx="6097588" cy="635000"/>
          </a:xfrm>
          <a:custGeom>
            <a:avLst/>
            <a:gdLst>
              <a:gd name="T0" fmla="*/ 0 w 3841"/>
              <a:gd name="T1" fmla="*/ 208 h 400"/>
              <a:gd name="T2" fmla="*/ 0 w 3841"/>
              <a:gd name="T3" fmla="*/ 0 h 400"/>
              <a:gd name="T4" fmla="*/ 3841 w 3841"/>
              <a:gd name="T5" fmla="*/ 0 h 400"/>
              <a:gd name="T6" fmla="*/ 3841 w 3841"/>
              <a:gd name="T7" fmla="*/ 400 h 400"/>
              <a:gd name="T8" fmla="*/ 184 w 3841"/>
              <a:gd name="T9" fmla="*/ 400 h 4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41" h="400">
                <a:moveTo>
                  <a:pt x="0" y="208"/>
                </a:moveTo>
                <a:lnTo>
                  <a:pt x="0" y="0"/>
                </a:lnTo>
                <a:lnTo>
                  <a:pt x="3841" y="0"/>
                </a:lnTo>
                <a:lnTo>
                  <a:pt x="3841" y="400"/>
                </a:lnTo>
                <a:lnTo>
                  <a:pt x="184" y="400"/>
                </a:lnTo>
              </a:path>
            </a:pathLst>
          </a:custGeom>
          <a:noFill/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l-NL" dirty="0"/>
          </a:p>
        </p:txBody>
      </p:sp>
      <p:pic>
        <p:nvPicPr>
          <p:cNvPr id="6" name="Picture 5" descr="02-UTI_Basisvormen_powerpoint_03.pn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76250" y="6061075"/>
            <a:ext cx="25400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842"/>
            <a:ext cx="8229600" cy="952242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5520"/>
            <a:ext cx="8229600" cy="4677918"/>
          </a:xfrm>
        </p:spPr>
        <p:txBody>
          <a:bodyPr>
            <a:normAutofit/>
          </a:bodyPr>
          <a:lstStyle>
            <a:lvl1pPr>
              <a:spcAft>
                <a:spcPts val="600"/>
              </a:spcAft>
              <a:defRPr sz="20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>
              <a:spcAft>
                <a:spcPts val="600"/>
              </a:spcAft>
              <a:buFont typeface="Arial"/>
              <a:buChar char="•"/>
              <a:defRPr sz="20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>
              <a:spcAft>
                <a:spcPts val="600"/>
              </a:spcAft>
              <a:defRPr sz="20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13688" y="6257925"/>
            <a:ext cx="77311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25559CF-EB56-4C08-A4D6-1AB4E852BE3F}" type="slidenum">
              <a:rPr lang="nl-NL" smtClean="0"/>
              <a:t>‹nr.›</a:t>
            </a:fld>
            <a:endParaRPr lang="nl-NL" dirty="0"/>
          </a:p>
        </p:txBody>
      </p:sp>
      <p:pic>
        <p:nvPicPr>
          <p:cNvPr id="10" name="Afbeelding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3510" y="6123275"/>
            <a:ext cx="1433468" cy="586800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658" y="6069505"/>
            <a:ext cx="946683" cy="640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452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 smtClean="0"/>
              <a:t>Click to </a:t>
            </a:r>
            <a:r>
              <a:rPr lang="nl-NL" dirty="0" err="1" smtClean="0"/>
              <a:t>edit</a:t>
            </a:r>
            <a:r>
              <a:rPr lang="nl-NL" dirty="0" smtClean="0"/>
              <a:t> </a:t>
            </a:r>
            <a:r>
              <a:rPr lang="nl-NL" dirty="0" err="1" smtClean="0"/>
              <a:t>Master</a:t>
            </a:r>
            <a:r>
              <a:rPr lang="nl-NL" dirty="0" smtClean="0"/>
              <a:t> </a:t>
            </a:r>
            <a:r>
              <a:rPr lang="nl-NL" dirty="0" err="1" smtClean="0"/>
              <a:t>text</a:t>
            </a:r>
            <a:r>
              <a:rPr lang="nl-NL" dirty="0" smtClean="0"/>
              <a:t> </a:t>
            </a:r>
            <a:r>
              <a:rPr lang="nl-NL" dirty="0" err="1" smtClean="0"/>
              <a:t>styles</a:t>
            </a:r>
            <a:endParaRPr lang="nl-NL" dirty="0" smtClean="0"/>
          </a:p>
          <a:p>
            <a:pPr lvl="1"/>
            <a:r>
              <a:rPr lang="nl-NL" dirty="0" err="1" smtClean="0"/>
              <a:t>Second</a:t>
            </a:r>
            <a:r>
              <a:rPr lang="nl-NL" dirty="0" smtClean="0"/>
              <a:t> level</a:t>
            </a:r>
          </a:p>
          <a:p>
            <a:pPr lvl="2"/>
            <a:r>
              <a:rPr lang="nl-NL" dirty="0" err="1" smtClean="0"/>
              <a:t>Third</a:t>
            </a:r>
            <a:r>
              <a:rPr lang="nl-NL" dirty="0" smtClean="0"/>
              <a:t> level</a:t>
            </a:r>
          </a:p>
        </p:txBody>
      </p:sp>
    </p:spTree>
    <p:extLst>
      <p:ext uri="{BB962C8B-B14F-4D97-AF65-F5344CB8AC3E}">
        <p14:creationId xmlns:p14="http://schemas.microsoft.com/office/powerpoint/2010/main" val="384249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  <p:sldLayoutId id="2147483704" r:id="rId16"/>
    <p:sldLayoutId id="2147483705" r:id="rId17"/>
    <p:sldLayoutId id="2147483706" r:id="rId18"/>
    <p:sldLayoutId id="2147483707" r:id="rId19"/>
    <p:sldLayoutId id="2147483708" r:id="rId20"/>
    <p:sldLayoutId id="2147483709" r:id="rId21"/>
    <p:sldLayoutId id="2147483710" r:id="rId22"/>
    <p:sldLayoutId id="2147483711" r:id="rId23"/>
    <p:sldLayoutId id="2147483712" r:id="rId24"/>
    <p:sldLayoutId id="2147483713" r:id="rId25"/>
    <p:sldLayoutId id="2147483714" r:id="rId26"/>
    <p:sldLayoutId id="2147483715" r:id="rId27"/>
    <p:sldLayoutId id="2147483717" r:id="rId28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ヒラギノ角ゴ Pro W3" pitchFamily="-109" charset="-128"/>
          <a:cs typeface="Arial" pitchFamily="34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calaSans" pitchFamily="-109" charset="0"/>
          <a:ea typeface="ヒラギノ角ゴ Pro W3" pitchFamily="-109" charset="-128"/>
          <a:cs typeface="ScalaSans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calaSans" pitchFamily="-109" charset="0"/>
          <a:ea typeface="ヒラギノ角ゴ Pro W3" pitchFamily="-109" charset="-128"/>
          <a:cs typeface="ScalaSans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calaSans" pitchFamily="-109" charset="0"/>
          <a:ea typeface="ヒラギノ角ゴ Pro W3" pitchFamily="-109" charset="-128"/>
          <a:cs typeface="ScalaSans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calaSans" pitchFamily="-109" charset="0"/>
          <a:ea typeface="ヒラギノ角ゴ Pro W3" pitchFamily="-109" charset="-128"/>
          <a:cs typeface="ScalaSans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calaSans" pitchFamily="-109" charset="0"/>
          <a:ea typeface="ヒラギノ角ゴ Pro W3" pitchFamily="-109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calaSans" pitchFamily="-109" charset="0"/>
          <a:ea typeface="ヒラギノ角ゴ Pro W3" pitchFamily="-109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calaSans" pitchFamily="-109" charset="0"/>
          <a:ea typeface="ヒラギノ角ゴ Pro W3" pitchFamily="-109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calaSans" pitchFamily="-109" charset="0"/>
          <a:ea typeface="ヒラギノ角ゴ Pro W3" pitchFamily="-109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rgbClr val="003366"/>
          </a:solidFill>
          <a:latin typeface="Arial" pitchFamily="34" charset="0"/>
          <a:ea typeface="ヒラギノ角ゴ Pro W3" pitchFamily="-109" charset="-128"/>
          <a:cs typeface="Arial" pitchFamily="34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rgbClr val="003366"/>
          </a:solidFill>
          <a:latin typeface="Arial" pitchFamily="34" charset="0"/>
          <a:ea typeface="ヒラギノ角ゴ Pro W3" pitchFamily="-109" charset="-128"/>
          <a:cs typeface="Arial" pitchFamily="34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rgbClr val="003366"/>
          </a:solidFill>
          <a:latin typeface="Arial" pitchFamily="34" charset="0"/>
          <a:ea typeface="ヒラギノ角ゴ Pro W3" pitchFamily="-109" charset="-128"/>
          <a:cs typeface="Arial" pitchFamily="34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rgbClr val="003366"/>
          </a:solidFill>
          <a:latin typeface="ScalaSans"/>
          <a:ea typeface="ヒラギノ角ゴ Pro W3" pitchFamily="-109" charset="-128"/>
          <a:cs typeface="ScalaSan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rgbClr val="003366"/>
          </a:solidFill>
          <a:latin typeface="ScalaSans"/>
          <a:ea typeface="ヒラギノ角ゴ Pro W3" pitchFamily="-109" charset="-128"/>
          <a:cs typeface="Scala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4800" noProof="0" dirty="0" smtClean="0"/>
              <a:t>Measuring the Quality of Multisource Statistics</a:t>
            </a:r>
            <a:endParaRPr lang="en-GB" sz="4800" noProof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4740948" y="4077072"/>
            <a:ext cx="4403052" cy="458714"/>
          </a:xfrm>
        </p:spPr>
        <p:txBody>
          <a:bodyPr>
            <a:noAutofit/>
          </a:bodyPr>
          <a:lstStyle/>
          <a:p>
            <a:r>
              <a:rPr lang="en-GB" sz="3200" noProof="0" dirty="0" smtClean="0"/>
              <a:t>Ton de Waal</a:t>
            </a:r>
          </a:p>
          <a:p>
            <a:r>
              <a:rPr lang="en-GB" sz="3200" noProof="0" dirty="0" smtClean="0"/>
              <a:t>13 March, 2019</a:t>
            </a:r>
            <a:endParaRPr lang="en-GB" sz="3200" noProof="0" dirty="0"/>
          </a:p>
        </p:txBody>
      </p:sp>
    </p:spTree>
    <p:extLst>
      <p:ext uri="{BB962C8B-B14F-4D97-AF65-F5344CB8AC3E}">
        <p14:creationId xmlns:p14="http://schemas.microsoft.com/office/powerpoint/2010/main" val="2784535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noProof="0" dirty="0" smtClean="0"/>
              <a:t>Approach taken in WP 3</a:t>
            </a:r>
            <a:endParaRPr lang="en-GB" noProof="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noProof="0" dirty="0" smtClean="0"/>
              <a:t>We have subdivided the work into three steps:</a:t>
            </a:r>
          </a:p>
          <a:p>
            <a:pPr marL="142875" indent="-257175">
              <a:buFont typeface="+mj-lt"/>
              <a:buAutoNum type="arabicPeriod"/>
            </a:pPr>
            <a:r>
              <a:rPr lang="en-GB" sz="1800" noProof="0" dirty="0" smtClean="0"/>
              <a:t>We carry out a literature review or suitability test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800" noProof="0" dirty="0" smtClean="0">
                <a:solidFill>
                  <a:srgbClr val="271D6C"/>
                </a:solidFill>
              </a:rPr>
              <a:t>In literature review we study and describe existing quality measures/indicators and recipes to compute them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800" noProof="0" dirty="0" smtClean="0">
                <a:solidFill>
                  <a:srgbClr val="271D6C"/>
                </a:solidFill>
              </a:rPr>
              <a:t>In suitability test we also test quality measures/indicators and recipes to compute them</a:t>
            </a:r>
          </a:p>
          <a:p>
            <a:pPr marL="142875" indent="-257175">
              <a:buFont typeface="+mj-lt"/>
              <a:buAutoNum type="arabicPeriod"/>
            </a:pPr>
            <a:r>
              <a:rPr lang="en-GB" sz="1800" noProof="0" dirty="0" smtClean="0"/>
              <a:t>We produce “Quality Measures and </a:t>
            </a:r>
            <a:r>
              <a:rPr lang="en-GB" sz="1800" noProof="0" dirty="0" smtClean="0"/>
              <a:t>Calculation </a:t>
            </a:r>
            <a:r>
              <a:rPr lang="en-GB" sz="1800" noProof="0" dirty="0" smtClean="0"/>
              <a:t>Methods” (QMCMs)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800" noProof="0" dirty="0" smtClean="0">
                <a:solidFill>
                  <a:srgbClr val="271D6C"/>
                </a:solidFill>
              </a:rPr>
              <a:t>QMCM is short description of quality measure/indicator and accompanying calculation recipe as well as description of situations in which quality measure/indicator and recipe can be applied</a:t>
            </a:r>
          </a:p>
          <a:p>
            <a:pPr marL="142875" indent="-257175">
              <a:buFont typeface="+mj-lt"/>
              <a:buAutoNum type="arabicPeriod"/>
            </a:pPr>
            <a:r>
              <a:rPr lang="en-GB" sz="1800" noProof="0" dirty="0" smtClean="0"/>
              <a:t>We provide hands-on examples to QMCMs</a:t>
            </a:r>
          </a:p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29533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noProof="0" dirty="0" smtClean="0"/>
              <a:t>Results of WP 3</a:t>
            </a:r>
            <a:endParaRPr lang="en-GB" noProof="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noProof="0" dirty="0" smtClean="0"/>
              <a:t>Thus far 23 QMCMs and 21 hands-on examples have been produced</a:t>
            </a:r>
          </a:p>
          <a:p>
            <a:pPr lvl="1"/>
            <a:r>
              <a:rPr lang="en-GB" noProof="0" dirty="0" smtClean="0"/>
              <a:t>18 QMCMs and 16 examples for quality dimension “Accuracy”</a:t>
            </a:r>
          </a:p>
          <a:p>
            <a:pPr lvl="1"/>
            <a:r>
              <a:rPr lang="en-GB" noProof="0" dirty="0" smtClean="0"/>
              <a:t>1 QMCM and example for “Timeliness”</a:t>
            </a:r>
          </a:p>
          <a:p>
            <a:pPr lvl="1"/>
            <a:r>
              <a:rPr lang="en-GB" noProof="0" dirty="0" smtClean="0"/>
              <a:t>3 QMCMs and 3 examples for “Coherence”</a:t>
            </a:r>
          </a:p>
          <a:p>
            <a:pPr lvl="1"/>
            <a:r>
              <a:rPr lang="en-GB" noProof="0" dirty="0" smtClean="0"/>
              <a:t>1 QMCM and example for “Relevance”</a:t>
            </a:r>
          </a:p>
          <a:p>
            <a:pPr marL="457200" lvl="1" indent="0">
              <a:buNone/>
            </a:pPr>
            <a:endParaRPr lang="en-GB" noProof="0" dirty="0" smtClean="0"/>
          </a:p>
          <a:p>
            <a:r>
              <a:rPr lang="en-GB" noProof="0" dirty="0" smtClean="0"/>
              <a:t>QMCMs for “Accuracy”: </a:t>
            </a:r>
          </a:p>
          <a:p>
            <a:pPr lvl="1"/>
            <a:r>
              <a:rPr lang="en-GB" noProof="0" dirty="0" smtClean="0"/>
              <a:t>3 QMCMs on general quality frameworks</a:t>
            </a:r>
          </a:p>
          <a:p>
            <a:pPr lvl="1"/>
            <a:r>
              <a:rPr lang="en-GB" noProof="0" dirty="0" smtClean="0"/>
              <a:t>6 QMCMs on sampling errors</a:t>
            </a:r>
          </a:p>
          <a:p>
            <a:pPr lvl="1"/>
            <a:r>
              <a:rPr lang="en-GB" noProof="0" dirty="0" smtClean="0"/>
              <a:t>4 QMCMs on measurement error in target variables, </a:t>
            </a:r>
          </a:p>
          <a:p>
            <a:pPr lvl="1"/>
            <a:r>
              <a:rPr lang="en-GB" noProof="0" dirty="0" smtClean="0"/>
              <a:t>3 QMCMs on linkage and coverage errors</a:t>
            </a:r>
          </a:p>
          <a:p>
            <a:pPr lvl="1"/>
            <a:r>
              <a:rPr lang="en-GB" noProof="0" dirty="0" smtClean="0"/>
              <a:t>2 QMCMs on measurement error in classifying variables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47883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Example of QMCM: situation</a:t>
            </a:r>
            <a:endParaRPr lang="en-GB" noProof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GB" noProof="0" dirty="0" smtClean="0"/>
                  <a:t>Suppose that one has linked </a:t>
                </a:r>
                <a:r>
                  <a:rPr lang="en-GB" noProof="0" dirty="0"/>
                  <a:t>dataset with observed variables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i="1" noProof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GB" noProof="0" dirty="0"/>
                  <a:t> from different data </a:t>
                </a:r>
                <a:r>
                  <a:rPr lang="en-GB" noProof="0" dirty="0" smtClean="0"/>
                  <a:t>sources</a:t>
                </a:r>
              </a:p>
              <a:p>
                <a:r>
                  <a:rPr lang="en-GB" noProof="0" dirty="0"/>
                  <a:t>U</a:t>
                </a:r>
                <a:r>
                  <a:rPr lang="en-GB" noProof="0" dirty="0" smtClean="0"/>
                  <a:t>nderlying </a:t>
                </a:r>
                <a:r>
                  <a:rPr lang="en-GB" noProof="0" dirty="0"/>
                  <a:t>“true” target variables are not observed directly </a:t>
                </a:r>
                <a:r>
                  <a:rPr lang="en-GB" noProof="0" dirty="0" smtClean="0"/>
                  <a:t>and are </a:t>
                </a:r>
                <a:r>
                  <a:rPr lang="en-GB" noProof="0" dirty="0"/>
                  <a:t>denoted by latent variables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  <m:sub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i="1" noProof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  <m:sub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endParaRPr lang="en-GB" noProof="0" dirty="0" smtClean="0"/>
              </a:p>
              <a:p>
                <a:pPr marL="0" indent="0">
                  <a:buNone/>
                </a:pPr>
                <a:endParaRPr lang="en-GB" noProof="0" dirty="0"/>
              </a:p>
            </p:txBody>
          </p:sp>
        </mc:Choice>
        <mc:Fallback xmlns=""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67" t="-65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3074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Example of QMCM: SEM models</a:t>
            </a:r>
            <a:endParaRPr lang="en-GB" noProof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GB" noProof="0" dirty="0" smtClean="0"/>
                  <a:t>Linear </a:t>
                </a:r>
                <a:r>
                  <a:rPr lang="en-GB" noProof="0" dirty="0"/>
                  <a:t>structural equation model (SEM) for these data consists of two sets of regression equations. First, there are </a:t>
                </a:r>
                <a:r>
                  <a:rPr lang="en-GB" i="1" noProof="0" dirty="0"/>
                  <a:t>measurement equations</a:t>
                </a:r>
                <a:r>
                  <a:rPr lang="en-GB" noProof="0" dirty="0"/>
                  <a:t> that relate the observed variables to the latent variables:</a:t>
                </a:r>
              </a:p>
              <a:p>
                <a:pPr marL="0" indent="0">
                  <a:buNone/>
                </a:pPr>
                <a:r>
                  <a:rPr lang="en-GB" noProof="0" dirty="0" smtClean="0"/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GB" i="1" noProof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GB" i="1" noProof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  <m:sub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  <m:r>
                      <a:rPr lang="en-GB" i="1" noProof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GB" i="1" noProof="0">
                        <a:latin typeface="Cambria Math" panose="02040503050406030204" pitchFamily="18" charset="0"/>
                      </a:rPr>
                      <m:t>, </m:t>
                    </m:r>
                    <m:d>
                      <m:d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=1,…,</m:t>
                        </m:r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</m:oMath>
                </a14:m>
                <a:endParaRPr lang="en-GB" noProof="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GB" noProof="0" dirty="0"/>
                  <a:t> denotes </a:t>
                </a:r>
                <a:r>
                  <a:rPr lang="en-GB" noProof="0" dirty="0" smtClean="0"/>
                  <a:t>so-called measurement </a:t>
                </a:r>
                <a:r>
                  <a:rPr lang="en-GB" noProof="0" dirty="0"/>
                  <a:t>intercept,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GB" noProof="0" dirty="0"/>
                  <a:t> </a:t>
                </a:r>
                <a:r>
                  <a:rPr lang="en-GB" noProof="0" dirty="0" smtClean="0"/>
                  <a:t>slope </a:t>
                </a:r>
                <a:r>
                  <a:rPr lang="en-GB" noProof="0" dirty="0"/>
                  <a:t>parameter,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GB" noProof="0" dirty="0"/>
                  <a:t> </a:t>
                </a:r>
                <a:r>
                  <a:rPr lang="en-GB" noProof="0" dirty="0" smtClean="0"/>
                  <a:t>zero-mean </a:t>
                </a:r>
                <a:r>
                  <a:rPr lang="en-GB" noProof="0" dirty="0"/>
                  <a:t>random measurement error that affects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GB" noProof="0" dirty="0"/>
                  <a:t> </a:t>
                </a:r>
                <a:endParaRPr lang="en-GB" noProof="0" dirty="0" smtClean="0"/>
              </a:p>
              <a:p>
                <a:r>
                  <a:rPr lang="en-GB" noProof="0" dirty="0" smtClean="0"/>
                  <a:t>SEM </a:t>
                </a:r>
                <a:r>
                  <a:rPr lang="en-GB" noProof="0" dirty="0"/>
                  <a:t>may also contain </a:t>
                </a:r>
                <a:r>
                  <a:rPr lang="en-GB" i="1" noProof="0" dirty="0"/>
                  <a:t>structural equations</a:t>
                </a:r>
                <a:r>
                  <a:rPr lang="en-GB" noProof="0" dirty="0"/>
                  <a:t> that relate different latent variables to each </a:t>
                </a:r>
                <a:r>
                  <a:rPr lang="en-GB" noProof="0" dirty="0" smtClean="0"/>
                  <a:t>other</a:t>
                </a:r>
                <a:endParaRPr lang="en-GB" noProof="0" dirty="0"/>
              </a:p>
              <a:p>
                <a:endParaRPr lang="en-GB" noProof="0" dirty="0" smtClean="0"/>
              </a:p>
              <a:p>
                <a:endParaRPr lang="en-GB" noProof="0" dirty="0"/>
              </a:p>
            </p:txBody>
          </p:sp>
        </mc:Choice>
        <mc:Fallback xmlns=""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67" t="-652" r="-125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3978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of QMCM: SEM models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99793" y="1772816"/>
            <a:ext cx="3870742" cy="3489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571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Example of QMCM: SEM models</a:t>
            </a:r>
            <a:endParaRPr lang="en-GB" noProof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GB" noProof="0" dirty="0" smtClean="0"/>
                  <a:t>Once SEM </a:t>
                </a:r>
                <a:r>
                  <a:rPr lang="en-GB" noProof="0" dirty="0"/>
                  <a:t>has been estimated, </a:t>
                </a:r>
                <a:r>
                  <a:rPr lang="en-GB" noProof="0" dirty="0" smtClean="0"/>
                  <a:t>validity </a:t>
                </a:r>
                <a:r>
                  <a:rPr lang="en-GB" noProof="0" dirty="0"/>
                  <a:t>and measurement bias of </a:t>
                </a:r>
                <a:r>
                  <a:rPr lang="en-GB" noProof="0" dirty="0" smtClean="0"/>
                  <a:t>observed </a:t>
                </a:r>
                <a:r>
                  <a:rPr lang="en-GB" noProof="0" dirty="0"/>
                  <a:t>variables can be assessed from </a:t>
                </a:r>
                <a:r>
                  <a:rPr lang="en-GB" noProof="0" dirty="0" smtClean="0"/>
                  <a:t>model parameters</a:t>
                </a:r>
              </a:p>
              <a:p>
                <a:r>
                  <a:rPr lang="en-GB" i="1" noProof="0" dirty="0" smtClean="0"/>
                  <a:t>Validity </a:t>
                </a:r>
                <a:r>
                  <a:rPr lang="en-GB" i="1" noProof="0" dirty="0"/>
                  <a:t>coefficient</a:t>
                </a:r>
                <a:r>
                  <a:rPr lang="en-GB" noProof="0" dirty="0"/>
                  <a:t> </a:t>
                </a:r>
                <a14:m>
                  <m:oMath xmlns:m="http://schemas.openxmlformats.org/officeDocument/2006/math">
                    <m:r>
                      <a:rPr lang="en-GB" i="1" noProof="0">
                        <a:latin typeface="Cambria Math" panose="02040503050406030204" pitchFamily="18" charset="0"/>
                      </a:rPr>
                      <m:t>𝑉𝐶</m:t>
                    </m:r>
                  </m:oMath>
                </a14:m>
                <a:r>
                  <a:rPr lang="en-GB" noProof="0" dirty="0"/>
                  <a:t>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GB" noProof="0" dirty="0"/>
                  <a:t> is defined as </a:t>
                </a:r>
                <a:r>
                  <a:rPr lang="en-GB" noProof="0" dirty="0" smtClean="0"/>
                  <a:t>absolute </a:t>
                </a:r>
                <a:r>
                  <a:rPr lang="en-GB" noProof="0" dirty="0"/>
                  <a:t>value of </a:t>
                </a:r>
                <a:r>
                  <a:rPr lang="en-GB" noProof="0" dirty="0" smtClean="0"/>
                  <a:t>correlation </a:t>
                </a:r>
                <a:r>
                  <a:rPr lang="en-GB" noProof="0" dirty="0"/>
                  <a:t>between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GB" noProof="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  <m:sub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</m:oMath>
                </a14:m>
                <a:endParaRPr lang="en-GB" noProof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GB" noProof="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GB" noProof="0" dirty="0"/>
                  <a:t> provide information about measurement bias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GB" noProof="0" dirty="0"/>
                  <a:t> with respect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  <m:sub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</m:oMath>
                </a14:m>
                <a:endParaRPr lang="en-GB" noProof="0" dirty="0"/>
              </a:p>
              <a:p>
                <a:endParaRPr lang="en-GB" noProof="0" dirty="0"/>
              </a:p>
              <a:p>
                <a:endParaRPr lang="en-GB" noProof="0" dirty="0" smtClean="0"/>
              </a:p>
              <a:p>
                <a:endParaRPr lang="en-GB" noProof="0" dirty="0"/>
              </a:p>
            </p:txBody>
          </p:sp>
        </mc:Choice>
        <mc:Fallback xmlns=""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67" t="-65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8616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dirty="0" smtClean="0"/>
              <a:t>Example of QMCM: measuring output quality</a:t>
            </a:r>
            <a:endParaRPr lang="en-GB" noProof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en-GB" noProof="0" dirty="0" smtClean="0"/>
                  <a:t>Suppose that we are interested in population </a:t>
                </a:r>
                <a:r>
                  <a:rPr lang="en-GB" noProof="0" dirty="0"/>
                  <a:t>mean</a:t>
                </a:r>
                <a14:m>
                  <m:oMath xmlns:m="http://schemas.openxmlformats.org/officeDocument/2006/math">
                    <m:r>
                      <a:rPr lang="en-GB" i="1" noProof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 noProof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 noProof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i="1" noProof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den>
                        </m:f>
                      </m:e>
                    </m:d>
                    <m:nary>
                      <m:naryPr>
                        <m:chr m:val="∑"/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  <m:e>
                        <m:sSub>
                          <m:sSubPr>
                            <m:ctrlPr>
                              <a:rPr lang="en-GB" i="1" noProof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𝜂</m:t>
                            </m:r>
                          </m:e>
                          <m:sub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GB" noProof="0" dirty="0"/>
                  <a:t> </a:t>
                </a:r>
                <a:r>
                  <a:rPr lang="en-GB" noProof="0" dirty="0" smtClean="0"/>
                  <a:t>of true </a:t>
                </a:r>
                <a:r>
                  <a:rPr lang="en-GB" noProof="0" dirty="0"/>
                  <a:t>variable </a:t>
                </a:r>
                <a14:m>
                  <m:oMath xmlns:m="http://schemas.openxmlformats.org/officeDocument/2006/math">
                    <m:r>
                      <a:rPr lang="en-GB" i="1" noProof="0">
                        <a:latin typeface="Cambria Math" panose="02040503050406030204" pitchFamily="18" charset="0"/>
                      </a:rPr>
                      <m:t>𝜂</m:t>
                    </m:r>
                  </m:oMath>
                </a14:m>
                <a:r>
                  <a:rPr lang="en-GB" noProof="0" dirty="0"/>
                  <a:t>, and we have two available estimators: </a:t>
                </a:r>
                <a:endParaRPr lang="en-GB" noProof="0" dirty="0" smtClean="0"/>
              </a:p>
              <a:p>
                <a:pPr lvl="1"/>
                <a:r>
                  <a:rPr lang="en-GB" noProof="0" dirty="0" smtClean="0"/>
                  <a:t>direct </a:t>
                </a:r>
                <a:r>
                  <a:rPr lang="en-GB" noProof="0" dirty="0"/>
                  <a:t>estimator based on </a:t>
                </a:r>
                <a:r>
                  <a:rPr lang="en-GB" noProof="0" dirty="0" smtClean="0"/>
                  <a:t>simple </a:t>
                </a:r>
                <a:r>
                  <a:rPr lang="en-GB" noProof="0" dirty="0"/>
                  <a:t>random sample without replacement of </a:t>
                </a:r>
                <a14:m>
                  <m:oMath xmlns:m="http://schemas.openxmlformats.org/officeDocument/2006/math">
                    <m:r>
                      <a:rPr lang="en-GB" i="1" noProof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noProof="0" dirty="0"/>
                  <a:t> units, </a:t>
                </a:r>
                <a14:m>
                  <m:oMath xmlns:m="http://schemas.openxmlformats.org/officeDocument/2006/math">
                    <m:r>
                      <a:rPr lang="en-GB" i="1" noProof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noProof="0" dirty="0"/>
                  <a:t>, where </a:t>
                </a:r>
                <a:r>
                  <a:rPr lang="en-GB" noProof="0" dirty="0" smtClean="0"/>
                  <a:t>target </a:t>
                </a:r>
                <a:r>
                  <a:rPr lang="en-GB" noProof="0" dirty="0"/>
                  <a:t>variable is measured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noProof="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GB" i="1" noProof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acc>
                      </m:e>
                      <m:sub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i="1" noProof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i="1" noProof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nary>
                      <m:naryPr>
                        <m:chr m:val="∑"/>
                        <m:supHide m:val="on"/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GB" i="1" noProof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en-GB" noProof="0" dirty="0" smtClean="0"/>
              </a:p>
              <a:p>
                <a:pPr lvl="1"/>
                <a:r>
                  <a:rPr lang="en-GB" noProof="0" dirty="0" smtClean="0"/>
                  <a:t>estimator </a:t>
                </a:r>
                <a:r>
                  <a:rPr lang="en-GB" noProof="0" dirty="0"/>
                  <a:t>based on </a:t>
                </a:r>
                <a:r>
                  <a:rPr lang="en-GB" noProof="0" dirty="0" smtClean="0"/>
                  <a:t>register </a:t>
                </a:r>
                <a:r>
                  <a:rPr lang="en-GB" noProof="0" dirty="0"/>
                  <a:t>that covers </a:t>
                </a:r>
                <a:r>
                  <a:rPr lang="en-GB" noProof="0" dirty="0" smtClean="0"/>
                  <a:t>entire </a:t>
                </a:r>
                <a:r>
                  <a:rPr lang="en-GB" noProof="0" dirty="0"/>
                  <a:t>population, where </a:t>
                </a:r>
                <a:r>
                  <a:rPr lang="en-GB" noProof="0" dirty="0" smtClean="0"/>
                  <a:t>target </a:t>
                </a:r>
                <a:r>
                  <a:rPr lang="en-GB" noProof="0" dirty="0"/>
                  <a:t>variable is measured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noProof="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GB" i="1" noProof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acc>
                      </m:e>
                      <m:sub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i="1" noProof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i="1" noProof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den>
                        </m:f>
                      </m:e>
                    </m:d>
                    <m:nary>
                      <m:naryPr>
                        <m:chr m:val="∑"/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  <m:e>
                        <m:sSub>
                          <m:sSubPr>
                            <m:ctrlPr>
                              <a:rPr lang="en-GB" i="1" noProof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en-GB" noProof="0" dirty="0" smtClean="0"/>
              </a:p>
              <a:p>
                <a:r>
                  <a:rPr lang="en-GB" noProof="0" dirty="0" smtClean="0"/>
                  <a:t>Using SEM model, expressions for mean </a:t>
                </a:r>
                <a:r>
                  <a:rPr lang="en-GB" noProof="0" dirty="0"/>
                  <a:t>squared </a:t>
                </a:r>
                <a:r>
                  <a:rPr lang="en-GB" noProof="0" dirty="0" smtClean="0"/>
                  <a:t>errors </a:t>
                </a:r>
                <a:r>
                  <a:rPr lang="en-GB" noProof="0" dirty="0"/>
                  <a:t>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GB" i="1" noProof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acc>
                      </m:e>
                      <m:sub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noProof="0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GB" i="1" noProof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acc>
                      </m:e>
                      <m:sub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noProof="0" dirty="0" smtClean="0"/>
                  <a:t> are:</a:t>
                </a:r>
                <a:endParaRPr lang="en-GB" noProof="0" dirty="0"/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noProof="0">
                        <a:latin typeface="Cambria Math" panose="02040503050406030204" pitchFamily="18" charset="0"/>
                      </a:rPr>
                      <m:t>MSE</m:t>
                    </m:r>
                    <m:d>
                      <m:d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i="1" noProof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GB" i="1" noProof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GB" i="1" noProof="0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</m:acc>
                          </m:e>
                          <m:sub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m:rPr>
                        <m:aln/>
                      </m:rPr>
                      <a:rPr lang="en-GB" i="1" noProof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GB" i="1" noProof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GB" i="1" noProof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 noProof="0">
                                    <a:latin typeface="Cambria Math" panose="02040503050406030204" pitchFamily="18" charset="0"/>
                                  </a:rPr>
                                  <m:t>𝜏</m:t>
                                </m:r>
                              </m:e>
                              <m:sub>
                                <m:r>
                                  <a:rPr lang="en-GB" i="1" noProof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d>
                              <m:dPr>
                                <m:ctrlPr>
                                  <a:rPr lang="en-GB" i="1" noProof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GB" i="1" noProof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 noProof="0">
                                        <a:latin typeface="Cambria Math" panose="02040503050406030204" pitchFamily="18" charset="0"/>
                                      </a:rPr>
                                      <m:t>𝜆</m:t>
                                    </m:r>
                                  </m:e>
                                  <m:sub>
                                    <m:r>
                                      <a:rPr lang="en-GB" i="1" noProof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GB" i="1" noProof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d>
                      </m:e>
                      <m:sup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 noProof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d>
                      <m:dPr>
                        <m:begChr m:val="{"/>
                        <m:endChr m:val="}"/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en-GB" i="1" noProof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den>
                        </m:f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𝑉</m:t>
                        </m:r>
                        <m:sSup>
                          <m:sSupPr>
                            <m:ctrlPr>
                              <a:rPr lang="en-GB" i="1" noProof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p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d>
                          <m:dPr>
                            <m:ctrlPr>
                              <a:rPr lang="en-GB" i="1" noProof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GB" i="1" noProof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 noProof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GB" i="1" noProof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e>
                    </m:d>
                    <m:sSubSup>
                      <m:sSubSup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endParaRPr lang="en-GB" i="1" noProof="0" dirty="0" smtClean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noProof="0">
                        <a:latin typeface="Cambria Math" panose="02040503050406030204" pitchFamily="18" charset="0"/>
                      </a:rPr>
                      <m:t>MSE</m:t>
                    </m:r>
                    <m:d>
                      <m:d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i="1" noProof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GB" i="1" noProof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GB" i="1" noProof="0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</m:acc>
                          </m:e>
                          <m:sub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m:rPr>
                        <m:aln/>
                      </m:rPr>
                      <a:rPr lang="en-GB" i="1" noProof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GB" i="1" noProof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GB" i="1" noProof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 noProof="0">
                                    <a:latin typeface="Cambria Math" panose="02040503050406030204" pitchFamily="18" charset="0"/>
                                  </a:rPr>
                                  <m:t>𝜏</m:t>
                                </m:r>
                              </m:e>
                              <m:sub>
                                <m:r>
                                  <a:rPr lang="en-GB" i="1" noProof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d>
                              <m:dPr>
                                <m:ctrlPr>
                                  <a:rPr lang="en-GB" i="1" noProof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GB" i="1" noProof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 noProof="0">
                                        <a:latin typeface="Cambria Math" panose="02040503050406030204" pitchFamily="18" charset="0"/>
                                      </a:rPr>
                                      <m:t>𝜆</m:t>
                                    </m:r>
                                  </m:e>
                                  <m:sub>
                                    <m:r>
                                      <a:rPr lang="en-GB" i="1" noProof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GB" i="1" noProof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d>
                      </m:e>
                      <m:sup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 noProof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  <m:d>
                      <m:dPr>
                        <m:begChr m:val="{"/>
                        <m:endChr m:val="}"/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𝑉</m:t>
                        </m:r>
                        <m:sSup>
                          <m:sSupPr>
                            <m:ctrlPr>
                              <a:rPr lang="en-GB" i="1" noProof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p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d>
                          <m:dPr>
                            <m:ctrlPr>
                              <a:rPr lang="en-GB" i="1" noProof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GB" i="1" noProof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 noProof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GB" i="1" noProof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e>
                    </m:d>
                    <m:sSubSup>
                      <m:sSubSup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GB" i="1" noProof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GB" noProof="0" dirty="0"/>
              </a:p>
              <a:p>
                <a:r>
                  <a:rPr lang="en-GB" noProof="0" dirty="0" smtClean="0"/>
                  <a:t>Here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GB" noProof="0" dirty="0"/>
                  <a:t>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GB" noProof="0" dirty="0"/>
                  <a:t> denote </a:t>
                </a:r>
                <a:r>
                  <a:rPr lang="en-GB" noProof="0" dirty="0" smtClean="0"/>
                  <a:t>expected </a:t>
                </a:r>
                <a:r>
                  <a:rPr lang="en-GB" noProof="0" dirty="0"/>
                  <a:t>population variances of </a:t>
                </a:r>
                <a:r>
                  <a:rPr lang="en-GB" noProof="0" dirty="0" smtClean="0"/>
                  <a:t>observed </a:t>
                </a:r>
                <a:r>
                  <a:rPr lang="en-GB" noProof="0" dirty="0"/>
                  <a:t>variables </a:t>
                </a:r>
                <a:endParaRPr lang="en-GB" noProof="0" dirty="0" smtClean="0"/>
              </a:p>
              <a:p>
                <a:r>
                  <a:rPr lang="en-GB" noProof="0" dirty="0" smtClean="0">
                    <a:solidFill>
                      <a:schemeClr val="bg1"/>
                    </a:solidFill>
                  </a:rPr>
                  <a:t>SEM model enables us to compare accuracy of estimator based on </a:t>
                </a:r>
                <a:r>
                  <a:rPr lang="en-GB" noProof="0" dirty="0">
                    <a:solidFill>
                      <a:schemeClr val="bg1"/>
                    </a:solidFill>
                  </a:rPr>
                  <a:t>simple random </a:t>
                </a:r>
                <a:r>
                  <a:rPr lang="en-GB" noProof="0" dirty="0" smtClean="0">
                    <a:solidFill>
                      <a:schemeClr val="bg1"/>
                    </a:solidFill>
                  </a:rPr>
                  <a:t>sample to estimator based on register</a:t>
                </a:r>
                <a:endParaRPr lang="en-GB" noProof="0" dirty="0">
                  <a:solidFill>
                    <a:schemeClr val="bg1"/>
                  </a:solidFill>
                </a:endParaRPr>
              </a:p>
              <a:p>
                <a:endParaRPr lang="en-GB" noProof="0" dirty="0"/>
              </a:p>
              <a:p>
                <a:endParaRPr lang="en-GB" noProof="0" dirty="0"/>
              </a:p>
              <a:p>
                <a:endParaRPr lang="en-GB" noProof="0" dirty="0" smtClean="0"/>
              </a:p>
              <a:p>
                <a:endParaRPr lang="en-GB" noProof="0" dirty="0"/>
              </a:p>
            </p:txBody>
          </p:sp>
        </mc:Choice>
        <mc:Fallback xmlns=""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370" t="-769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8305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dirty="0" smtClean="0"/>
              <a:t>Example of QMCM: measuring output quality</a:t>
            </a:r>
            <a:endParaRPr lang="en-GB" noProof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en-GB" noProof="0" dirty="0" smtClean="0"/>
                  <a:t>Suppose that we are interested in population </a:t>
                </a:r>
                <a:r>
                  <a:rPr lang="en-GB" noProof="0" dirty="0"/>
                  <a:t>mean</a:t>
                </a:r>
                <a14:m>
                  <m:oMath xmlns:m="http://schemas.openxmlformats.org/officeDocument/2006/math">
                    <m:r>
                      <a:rPr lang="en-GB" i="1" noProof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 noProof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 noProof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i="1" noProof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den>
                        </m:f>
                      </m:e>
                    </m:d>
                    <m:nary>
                      <m:naryPr>
                        <m:chr m:val="∑"/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  <m:e>
                        <m:sSub>
                          <m:sSubPr>
                            <m:ctrlPr>
                              <a:rPr lang="en-GB" i="1" noProof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𝜂</m:t>
                            </m:r>
                          </m:e>
                          <m:sub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GB" noProof="0" dirty="0"/>
                  <a:t> </a:t>
                </a:r>
                <a:r>
                  <a:rPr lang="en-GB" noProof="0" dirty="0" smtClean="0"/>
                  <a:t>of true </a:t>
                </a:r>
                <a:r>
                  <a:rPr lang="en-GB" noProof="0" dirty="0"/>
                  <a:t>variable </a:t>
                </a:r>
                <a14:m>
                  <m:oMath xmlns:m="http://schemas.openxmlformats.org/officeDocument/2006/math">
                    <m:r>
                      <a:rPr lang="en-GB" i="1" noProof="0">
                        <a:latin typeface="Cambria Math" panose="02040503050406030204" pitchFamily="18" charset="0"/>
                      </a:rPr>
                      <m:t>𝜂</m:t>
                    </m:r>
                  </m:oMath>
                </a14:m>
                <a:r>
                  <a:rPr lang="en-GB" noProof="0" dirty="0"/>
                  <a:t>, and we have two available estimators: </a:t>
                </a:r>
                <a:endParaRPr lang="en-GB" noProof="0" dirty="0" smtClean="0"/>
              </a:p>
              <a:p>
                <a:pPr lvl="1"/>
                <a:r>
                  <a:rPr lang="en-GB" noProof="0" dirty="0" smtClean="0"/>
                  <a:t>direct </a:t>
                </a:r>
                <a:r>
                  <a:rPr lang="en-GB" noProof="0" dirty="0"/>
                  <a:t>estimator based on </a:t>
                </a:r>
                <a:r>
                  <a:rPr lang="en-GB" noProof="0" dirty="0" smtClean="0"/>
                  <a:t>simple </a:t>
                </a:r>
                <a:r>
                  <a:rPr lang="en-GB" noProof="0" dirty="0"/>
                  <a:t>random sample without replacement of </a:t>
                </a:r>
                <a14:m>
                  <m:oMath xmlns:m="http://schemas.openxmlformats.org/officeDocument/2006/math">
                    <m:r>
                      <a:rPr lang="en-GB" i="1" noProof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noProof="0" dirty="0"/>
                  <a:t> units, </a:t>
                </a:r>
                <a14:m>
                  <m:oMath xmlns:m="http://schemas.openxmlformats.org/officeDocument/2006/math">
                    <m:r>
                      <a:rPr lang="en-GB" i="1" noProof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noProof="0" dirty="0"/>
                  <a:t>, where </a:t>
                </a:r>
                <a:r>
                  <a:rPr lang="en-GB" noProof="0" dirty="0" smtClean="0"/>
                  <a:t>target </a:t>
                </a:r>
                <a:r>
                  <a:rPr lang="en-GB" noProof="0" dirty="0"/>
                  <a:t>variable is measured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noProof="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GB" i="1" noProof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acc>
                      </m:e>
                      <m:sub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i="1" noProof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i="1" noProof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nary>
                      <m:naryPr>
                        <m:chr m:val="∑"/>
                        <m:supHide m:val="on"/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GB" i="1" noProof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en-GB" noProof="0" dirty="0" smtClean="0"/>
              </a:p>
              <a:p>
                <a:pPr lvl="1"/>
                <a:r>
                  <a:rPr lang="en-GB" noProof="0" dirty="0" smtClean="0"/>
                  <a:t>estimator </a:t>
                </a:r>
                <a:r>
                  <a:rPr lang="en-GB" noProof="0" dirty="0"/>
                  <a:t>based on </a:t>
                </a:r>
                <a:r>
                  <a:rPr lang="en-GB" noProof="0" dirty="0" smtClean="0"/>
                  <a:t>register </a:t>
                </a:r>
                <a:r>
                  <a:rPr lang="en-GB" noProof="0" dirty="0"/>
                  <a:t>that covers </a:t>
                </a:r>
                <a:r>
                  <a:rPr lang="en-GB" noProof="0" dirty="0" smtClean="0"/>
                  <a:t>entire </a:t>
                </a:r>
                <a:r>
                  <a:rPr lang="en-GB" noProof="0" dirty="0"/>
                  <a:t>population, where </a:t>
                </a:r>
                <a:r>
                  <a:rPr lang="en-GB" noProof="0" dirty="0" smtClean="0"/>
                  <a:t>target </a:t>
                </a:r>
                <a:r>
                  <a:rPr lang="en-GB" noProof="0" dirty="0"/>
                  <a:t>variable is measured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noProof="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GB" i="1" noProof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acc>
                      </m:e>
                      <m:sub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i="1" noProof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i="1" noProof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den>
                        </m:f>
                      </m:e>
                    </m:d>
                    <m:nary>
                      <m:naryPr>
                        <m:chr m:val="∑"/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  <m:e>
                        <m:sSub>
                          <m:sSubPr>
                            <m:ctrlPr>
                              <a:rPr lang="en-GB" i="1" noProof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en-GB" noProof="0" dirty="0" smtClean="0"/>
              </a:p>
              <a:p>
                <a:r>
                  <a:rPr lang="en-GB" noProof="0" dirty="0" smtClean="0"/>
                  <a:t>Using SEM model, expressions for mean </a:t>
                </a:r>
                <a:r>
                  <a:rPr lang="en-GB" noProof="0" dirty="0"/>
                  <a:t>squared </a:t>
                </a:r>
                <a:r>
                  <a:rPr lang="en-GB" noProof="0" dirty="0" smtClean="0"/>
                  <a:t>errors </a:t>
                </a:r>
                <a:r>
                  <a:rPr lang="en-GB" noProof="0" dirty="0"/>
                  <a:t>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GB" i="1" noProof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acc>
                      </m:e>
                      <m:sub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noProof="0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GB" i="1" noProof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acc>
                      </m:e>
                      <m:sub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noProof="0" dirty="0" smtClean="0"/>
                  <a:t> are:</a:t>
                </a:r>
                <a:endParaRPr lang="en-GB" noProof="0" dirty="0"/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noProof="0">
                        <a:latin typeface="Cambria Math" panose="02040503050406030204" pitchFamily="18" charset="0"/>
                      </a:rPr>
                      <m:t>MSE</m:t>
                    </m:r>
                    <m:d>
                      <m:d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i="1" noProof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GB" i="1" noProof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GB" i="1" noProof="0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</m:acc>
                          </m:e>
                          <m:sub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m:rPr>
                        <m:aln/>
                      </m:rPr>
                      <a:rPr lang="en-GB" i="1" noProof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GB" i="1" noProof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GB" i="1" noProof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 noProof="0">
                                    <a:latin typeface="Cambria Math" panose="02040503050406030204" pitchFamily="18" charset="0"/>
                                  </a:rPr>
                                  <m:t>𝜏</m:t>
                                </m:r>
                              </m:e>
                              <m:sub>
                                <m:r>
                                  <a:rPr lang="en-GB" i="1" noProof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d>
                              <m:dPr>
                                <m:ctrlPr>
                                  <a:rPr lang="en-GB" i="1" noProof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GB" i="1" noProof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 noProof="0">
                                        <a:latin typeface="Cambria Math" panose="02040503050406030204" pitchFamily="18" charset="0"/>
                                      </a:rPr>
                                      <m:t>𝜆</m:t>
                                    </m:r>
                                  </m:e>
                                  <m:sub>
                                    <m:r>
                                      <a:rPr lang="en-GB" i="1" noProof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GB" i="1" noProof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d>
                      </m:e>
                      <m:sup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 noProof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d>
                      <m:dPr>
                        <m:begChr m:val="{"/>
                        <m:endChr m:val="}"/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en-GB" i="1" noProof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den>
                        </m:f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𝑉</m:t>
                        </m:r>
                        <m:sSup>
                          <m:sSupPr>
                            <m:ctrlPr>
                              <a:rPr lang="en-GB" i="1" noProof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p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d>
                          <m:dPr>
                            <m:ctrlPr>
                              <a:rPr lang="en-GB" i="1" noProof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GB" i="1" noProof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 noProof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GB" i="1" noProof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e>
                    </m:d>
                    <m:sSubSup>
                      <m:sSubSup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endParaRPr lang="en-GB" i="1" noProof="0" dirty="0" smtClean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noProof="0">
                        <a:latin typeface="Cambria Math" panose="02040503050406030204" pitchFamily="18" charset="0"/>
                      </a:rPr>
                      <m:t>MSE</m:t>
                    </m:r>
                    <m:d>
                      <m:d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i="1" noProof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GB" i="1" noProof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GB" i="1" noProof="0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</m:acc>
                          </m:e>
                          <m:sub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m:rPr>
                        <m:aln/>
                      </m:rPr>
                      <a:rPr lang="en-GB" i="1" noProof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GB" i="1" noProof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GB" i="1" noProof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 noProof="0">
                                    <a:latin typeface="Cambria Math" panose="02040503050406030204" pitchFamily="18" charset="0"/>
                                  </a:rPr>
                                  <m:t>𝜏</m:t>
                                </m:r>
                              </m:e>
                              <m:sub>
                                <m:r>
                                  <a:rPr lang="en-GB" i="1" noProof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d>
                              <m:dPr>
                                <m:ctrlPr>
                                  <a:rPr lang="en-GB" i="1" noProof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GB" i="1" noProof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 noProof="0">
                                        <a:latin typeface="Cambria Math" panose="02040503050406030204" pitchFamily="18" charset="0"/>
                                      </a:rPr>
                                      <m:t>𝜆</m:t>
                                    </m:r>
                                  </m:e>
                                  <m:sub>
                                    <m:r>
                                      <a:rPr lang="en-GB" i="1" noProof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GB" i="1" noProof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d>
                      </m:e>
                      <m:sup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 noProof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  <m:d>
                      <m:dPr>
                        <m:begChr m:val="{"/>
                        <m:endChr m:val="}"/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𝑉</m:t>
                        </m:r>
                        <m:sSup>
                          <m:sSupPr>
                            <m:ctrlPr>
                              <a:rPr lang="en-GB" i="1" noProof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p>
                            <m:r>
                              <a:rPr lang="en-GB" i="1" noProof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d>
                          <m:dPr>
                            <m:ctrlPr>
                              <a:rPr lang="en-GB" i="1" noProof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GB" i="1" noProof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 noProof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GB" i="1" noProof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e>
                    </m:d>
                    <m:sSubSup>
                      <m:sSubSup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endParaRPr lang="en-GB" noProof="0" dirty="0"/>
              </a:p>
              <a:p>
                <a:r>
                  <a:rPr lang="en-GB" noProof="0" dirty="0" smtClean="0"/>
                  <a:t>Here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GB" noProof="0" dirty="0"/>
                  <a:t>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GB" i="1" noProof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GB" i="1" noProof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GB" noProof="0" dirty="0"/>
                  <a:t> denote </a:t>
                </a:r>
                <a:r>
                  <a:rPr lang="en-GB" noProof="0" dirty="0" smtClean="0"/>
                  <a:t>expected </a:t>
                </a:r>
                <a:r>
                  <a:rPr lang="en-GB" noProof="0" dirty="0"/>
                  <a:t>population variances of </a:t>
                </a:r>
                <a:r>
                  <a:rPr lang="en-GB" noProof="0" dirty="0" smtClean="0"/>
                  <a:t>observed </a:t>
                </a:r>
                <a:r>
                  <a:rPr lang="en-GB" noProof="0" dirty="0"/>
                  <a:t>variables </a:t>
                </a:r>
                <a:endParaRPr lang="en-GB" noProof="0" dirty="0" smtClean="0"/>
              </a:p>
              <a:p>
                <a:r>
                  <a:rPr lang="en-GB" noProof="0" dirty="0" smtClean="0">
                    <a:solidFill>
                      <a:srgbClr val="FF0000"/>
                    </a:solidFill>
                  </a:rPr>
                  <a:t>SEM model enables us to compare accuracy of estimator based on </a:t>
                </a:r>
                <a:r>
                  <a:rPr lang="en-GB" noProof="0" dirty="0">
                    <a:solidFill>
                      <a:srgbClr val="FF0000"/>
                    </a:solidFill>
                  </a:rPr>
                  <a:t>simple random </a:t>
                </a:r>
                <a:r>
                  <a:rPr lang="en-GB" noProof="0" dirty="0" smtClean="0">
                    <a:solidFill>
                      <a:srgbClr val="FF0000"/>
                    </a:solidFill>
                  </a:rPr>
                  <a:t>sample to estimator based on register</a:t>
                </a:r>
                <a:endParaRPr lang="en-GB" noProof="0" dirty="0">
                  <a:solidFill>
                    <a:srgbClr val="FF0000"/>
                  </a:solidFill>
                </a:endParaRPr>
              </a:p>
              <a:p>
                <a:endParaRPr lang="en-GB" noProof="0" dirty="0"/>
              </a:p>
              <a:p>
                <a:endParaRPr lang="en-GB" noProof="0" dirty="0"/>
              </a:p>
              <a:p>
                <a:endParaRPr lang="en-GB" noProof="0" dirty="0" smtClean="0"/>
              </a:p>
              <a:p>
                <a:endParaRPr lang="en-GB" noProof="0" dirty="0"/>
              </a:p>
            </p:txBody>
          </p:sp>
        </mc:Choice>
        <mc:Fallback xmlns=""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370" t="-769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3096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Conclusions</a:t>
            </a:r>
            <a:endParaRPr lang="en-GB" noProof="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noProof="0" dirty="0" smtClean="0"/>
              <a:t>We have produced large number of QMCMs and related hands-on examples for broad range of situations and error types</a:t>
            </a:r>
          </a:p>
          <a:p>
            <a:r>
              <a:rPr lang="en-GB" noProof="0" dirty="0" smtClean="0"/>
              <a:t>In the 3</a:t>
            </a:r>
            <a:r>
              <a:rPr lang="en-GB" baseline="30000" noProof="0" dirty="0" smtClean="0"/>
              <a:t>rd</a:t>
            </a:r>
            <a:r>
              <a:rPr lang="en-GB" noProof="0" dirty="0" smtClean="0"/>
              <a:t> and final SGA of the ESSnet we aim to take feedback on produced QMCMs and hands-on examples into account and, where necessary or useful, produce new QMCMs and examples or update already developed ones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16620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Thank you</a:t>
            </a:r>
            <a:endParaRPr lang="en-GB" noProof="0" dirty="0"/>
          </a:p>
        </p:txBody>
      </p:sp>
      <p:pic>
        <p:nvPicPr>
          <p:cNvPr id="2" name="Tijdelijke aanduiding voor inhoud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848288"/>
            <a:ext cx="4608512" cy="3451935"/>
          </a:xfrm>
        </p:spPr>
      </p:pic>
    </p:spTree>
    <p:extLst>
      <p:ext uri="{BB962C8B-B14F-4D97-AF65-F5344CB8AC3E}">
        <p14:creationId xmlns:p14="http://schemas.microsoft.com/office/powerpoint/2010/main" val="133949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Overview</a:t>
            </a:r>
            <a:endParaRPr lang="en-GB" noProof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noProof="0" dirty="0" smtClean="0"/>
              <a:t>Komuso: ESSnet on quality of multisource statistics </a:t>
            </a:r>
          </a:p>
          <a:p>
            <a:r>
              <a:rPr lang="en-GB" noProof="0" dirty="0" smtClean="0"/>
              <a:t>Measuring output quality</a:t>
            </a:r>
          </a:p>
          <a:p>
            <a:r>
              <a:rPr lang="en-GB" noProof="0" dirty="0" smtClean="0"/>
              <a:t>Work Package 3 of Komuso</a:t>
            </a:r>
          </a:p>
          <a:p>
            <a:r>
              <a:rPr lang="en-GB" noProof="0" dirty="0" smtClean="0"/>
              <a:t>Approach taken in Work Package 3</a:t>
            </a:r>
          </a:p>
          <a:p>
            <a:r>
              <a:rPr lang="en-GB" noProof="0" dirty="0" smtClean="0"/>
              <a:t>Results of Work Package 3</a:t>
            </a:r>
          </a:p>
          <a:p>
            <a:r>
              <a:rPr lang="en-GB" noProof="0" dirty="0" smtClean="0"/>
              <a:t>Illustration of Quality Measure </a:t>
            </a:r>
            <a:r>
              <a:rPr lang="en-GB" noProof="0" smtClean="0"/>
              <a:t>and </a:t>
            </a:r>
            <a:r>
              <a:rPr lang="en-GB" noProof="0" smtClean="0"/>
              <a:t>Calculation Method (QMCM)</a:t>
            </a:r>
            <a:endParaRPr lang="en-GB" noProof="0" dirty="0" smtClean="0"/>
          </a:p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252365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600" noProof="0" dirty="0" smtClean="0"/>
              <a:t>Komuso: ESSnet on quality of multisource statistics </a:t>
            </a:r>
            <a:endParaRPr lang="en-GB" sz="2600" noProof="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noProof="0" dirty="0" smtClean="0"/>
              <a:t>Komuso is part of ESS.VIP Admin Project</a:t>
            </a:r>
          </a:p>
          <a:p>
            <a:pPr lvl="1"/>
            <a:r>
              <a:rPr lang="en-GB" noProof="0" dirty="0" smtClean="0"/>
              <a:t>Main objectives of ESS.VIP Admin Project: (i) improve use of administrative data sources and (ii) support quality assurance of output produced using administrative sources</a:t>
            </a:r>
          </a:p>
          <a:p>
            <a:pPr lvl="1"/>
            <a:r>
              <a:rPr lang="en-GB" noProof="0" dirty="0" smtClean="0"/>
              <a:t>Aim of Komuso: produce quality guidelines for NSIs</a:t>
            </a:r>
          </a:p>
          <a:p>
            <a:r>
              <a:rPr lang="en-GB" noProof="0" dirty="0" smtClean="0"/>
              <a:t>January 2016 – April 2017: 1</a:t>
            </a:r>
            <a:r>
              <a:rPr lang="en-GB" baseline="30000" noProof="0" dirty="0" smtClean="0"/>
              <a:t>st</a:t>
            </a:r>
            <a:r>
              <a:rPr lang="en-GB" noProof="0" dirty="0" smtClean="0"/>
              <a:t> SGA of Komuso (“Preparatory work for developing quality measurements for multisource statistics”)</a:t>
            </a:r>
          </a:p>
          <a:p>
            <a:r>
              <a:rPr lang="en-GB" noProof="0" dirty="0" smtClean="0"/>
              <a:t>May 2017 – October 2018: 2</a:t>
            </a:r>
            <a:r>
              <a:rPr lang="en-GB" baseline="30000" noProof="0" dirty="0" smtClean="0"/>
              <a:t>nd</a:t>
            </a:r>
            <a:r>
              <a:rPr lang="en-GB" noProof="0" dirty="0" smtClean="0"/>
              <a:t> SGA (“Quality guidelines for multisource statistics”) </a:t>
            </a:r>
          </a:p>
          <a:p>
            <a:r>
              <a:rPr lang="en-GB" noProof="0" dirty="0" smtClean="0"/>
              <a:t>October 2018 – October 2019: 3</a:t>
            </a:r>
            <a:r>
              <a:rPr lang="en-GB" baseline="30000" noProof="0" dirty="0" smtClean="0"/>
              <a:t>rd</a:t>
            </a:r>
            <a:r>
              <a:rPr lang="en-GB" noProof="0" dirty="0" smtClean="0"/>
              <a:t> SGA (“Completion of quality guidelines for multisource statistics and related communication actions”)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2486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noProof="0" dirty="0" smtClean="0"/>
              <a:t>Work Package 3 of Komuso</a:t>
            </a:r>
            <a:endParaRPr lang="en-GB" noProof="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noProof="0" dirty="0" smtClean="0"/>
              <a:t>Work Package 3 focuses on measuring quality of statistical </a:t>
            </a:r>
            <a:r>
              <a:rPr lang="en-GB" i="1" noProof="0" dirty="0" smtClean="0"/>
              <a:t>output</a:t>
            </a:r>
            <a:r>
              <a:rPr lang="en-GB" noProof="0" dirty="0" smtClean="0"/>
              <a:t> based on multiple data sources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194688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noProof="0" dirty="0" smtClean="0"/>
              <a:t>Multisource statistics</a:t>
            </a:r>
            <a:endParaRPr lang="en-GB" noProof="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noProof="0" dirty="0" smtClean="0"/>
              <a:t>More data available</a:t>
            </a:r>
          </a:p>
          <a:p>
            <a:r>
              <a:rPr lang="en-GB" noProof="0" dirty="0" smtClean="0"/>
              <a:t>Errors become much more visible: we can (make an attempt to) correct more errors than for single-source statistics</a:t>
            </a:r>
          </a:p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566712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dirty="0" smtClean="0"/>
              <a:t>Measuring output quality for multisource statistics</a:t>
            </a:r>
            <a:endParaRPr lang="en-GB" noProof="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noProof="0" dirty="0" smtClean="0"/>
              <a:t>More data available</a:t>
            </a:r>
          </a:p>
          <a:p>
            <a:r>
              <a:rPr lang="en-GB" noProof="0" dirty="0" smtClean="0"/>
              <a:t>Errors become much more visible: we can (make an attempt to) correct more errors than for single-source statistics</a:t>
            </a:r>
          </a:p>
          <a:p>
            <a:endParaRPr lang="en-GB" noProof="0" dirty="0" smtClean="0"/>
          </a:p>
          <a:p>
            <a:endParaRPr lang="en-GB" noProof="0" dirty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1862" y="2924944"/>
            <a:ext cx="2200275" cy="207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323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dirty="0" smtClean="0"/>
              <a:t>Measuring output quality for multisource statistics</a:t>
            </a:r>
            <a:endParaRPr lang="en-GB" noProof="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noProof="0" dirty="0" smtClean="0"/>
              <a:t>Many different situations can occur</a:t>
            </a:r>
          </a:p>
          <a:p>
            <a:r>
              <a:rPr lang="en-GB" noProof="0" dirty="0" smtClean="0"/>
              <a:t>More processing steps (e.g. record linkage step) are needed</a:t>
            </a:r>
          </a:p>
          <a:p>
            <a:pPr lvl="1"/>
            <a:r>
              <a:rPr lang="en-GB" noProof="0" dirty="0" smtClean="0"/>
              <a:t>We want to take all processing steps into account when measuring output quality </a:t>
            </a:r>
          </a:p>
          <a:p>
            <a:r>
              <a:rPr lang="en-GB" noProof="0" dirty="0" smtClean="0"/>
              <a:t>We want to take error correction process into account</a:t>
            </a:r>
          </a:p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15876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dirty="0" smtClean="0"/>
              <a:t>Measuring output quality for multisource statistics</a:t>
            </a:r>
            <a:endParaRPr lang="en-GB" noProof="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noProof="0" dirty="0" smtClean="0"/>
              <a:t>Many different situations can occur</a:t>
            </a:r>
          </a:p>
          <a:p>
            <a:r>
              <a:rPr lang="en-GB" noProof="0" dirty="0" smtClean="0"/>
              <a:t>More processing steps (e.g. record linkage step) are needed</a:t>
            </a:r>
          </a:p>
          <a:p>
            <a:pPr lvl="1"/>
            <a:r>
              <a:rPr lang="en-GB" noProof="0" dirty="0" smtClean="0"/>
              <a:t>We want to take all processing steps into account when measuring output quality </a:t>
            </a:r>
          </a:p>
          <a:p>
            <a:r>
              <a:rPr lang="en-GB" noProof="0" dirty="0" smtClean="0"/>
              <a:t>We want to take error correction process into account</a:t>
            </a:r>
          </a:p>
          <a:p>
            <a:r>
              <a:rPr lang="en-GB" noProof="0" dirty="0" smtClean="0">
                <a:solidFill>
                  <a:srgbClr val="FF0000"/>
                </a:solidFill>
              </a:rPr>
              <a:t>Measuring output quality for multisource statistics is very complicated</a:t>
            </a:r>
          </a:p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37316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dirty="0" smtClean="0"/>
              <a:t>Measuring output quality for multisource statistics</a:t>
            </a:r>
            <a:endParaRPr lang="en-GB" noProof="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noProof="0" dirty="0" smtClean="0"/>
              <a:t>Many different situations can occur</a:t>
            </a:r>
          </a:p>
          <a:p>
            <a:r>
              <a:rPr lang="en-GB" noProof="0" dirty="0" smtClean="0"/>
              <a:t>More processing steps (e.g. record linkage step) are needed</a:t>
            </a:r>
          </a:p>
          <a:p>
            <a:pPr lvl="1"/>
            <a:r>
              <a:rPr lang="en-GB" noProof="0" dirty="0" smtClean="0"/>
              <a:t>We want to take all processing steps into account when measuring output quality </a:t>
            </a:r>
          </a:p>
          <a:p>
            <a:r>
              <a:rPr lang="en-GB" noProof="0" dirty="0" smtClean="0"/>
              <a:t>We want to take error correction process into account</a:t>
            </a:r>
          </a:p>
          <a:p>
            <a:r>
              <a:rPr lang="en-GB" noProof="0" dirty="0" smtClean="0">
                <a:solidFill>
                  <a:srgbClr val="FF0000"/>
                </a:solidFill>
              </a:rPr>
              <a:t>Measuring output quality for multisource statistics is very complicated</a:t>
            </a:r>
          </a:p>
          <a:p>
            <a:endParaRPr lang="en-GB" noProof="0" dirty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3770313"/>
            <a:ext cx="2133600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672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TilburgUniversity">
  <a:themeElements>
    <a:clrScheme name="Universiteit van Tilburg">
      <a:dk1>
        <a:sysClr val="windowText" lastClr="000000"/>
      </a:dk1>
      <a:lt1>
        <a:sysClr val="window" lastClr="FFFFFF"/>
      </a:lt1>
      <a:dk2>
        <a:srgbClr val="003366"/>
      </a:dk2>
      <a:lt2>
        <a:srgbClr val="EEECE1"/>
      </a:lt2>
      <a:accent1>
        <a:srgbClr val="CC9933"/>
      </a:accent1>
      <a:accent2>
        <a:srgbClr val="339900"/>
      </a:accent2>
      <a:accent3>
        <a:srgbClr val="C3BCB2"/>
      </a:accent3>
      <a:accent4>
        <a:srgbClr val="008EC6"/>
      </a:accent4>
      <a:accent5>
        <a:srgbClr val="D9BC74"/>
      </a:accent5>
      <a:accent6>
        <a:srgbClr val="66CC33"/>
      </a:accent6>
      <a:hlink>
        <a:srgbClr val="003366"/>
      </a:hlink>
      <a:folHlink>
        <a:srgbClr val="CC993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_TilburgUniversity</Template>
  <TotalTime>0</TotalTime>
  <Words>763</Words>
  <Application>Microsoft Office PowerPoint</Application>
  <PresentationFormat>Diavoorstelling (4:3)</PresentationFormat>
  <Paragraphs>104</Paragraphs>
  <Slides>19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Cambria Math</vt:lpstr>
      <vt:lpstr>ScalaSans</vt:lpstr>
      <vt:lpstr>ヒラギノ角ゴ Pro W3</vt:lpstr>
      <vt:lpstr>_TilburgUniversity</vt:lpstr>
      <vt:lpstr>Measuring the Quality of Multisource Statistics</vt:lpstr>
      <vt:lpstr>Overview</vt:lpstr>
      <vt:lpstr>Komuso: ESSnet on quality of multisource statistics </vt:lpstr>
      <vt:lpstr>Work Package 3 of Komuso</vt:lpstr>
      <vt:lpstr>Multisource statistics</vt:lpstr>
      <vt:lpstr>Measuring output quality for multisource statistics</vt:lpstr>
      <vt:lpstr>Measuring output quality for multisource statistics</vt:lpstr>
      <vt:lpstr>Measuring output quality for multisource statistics</vt:lpstr>
      <vt:lpstr>Measuring output quality for multisource statistics</vt:lpstr>
      <vt:lpstr>Approach taken in WP 3</vt:lpstr>
      <vt:lpstr>Results of WP 3</vt:lpstr>
      <vt:lpstr>Example of QMCM: situation</vt:lpstr>
      <vt:lpstr>Example of QMCM: SEM models</vt:lpstr>
      <vt:lpstr>Example of QMCM: SEM models</vt:lpstr>
      <vt:lpstr>Example of QMCM: SEM models</vt:lpstr>
      <vt:lpstr>Example of QMCM: measuring output quality</vt:lpstr>
      <vt:lpstr>Example of QMCM: measuring output quality</vt:lpstr>
      <vt:lpstr>Conclusions</vt:lpstr>
      <vt:lpstr>Thank you</vt:lpstr>
    </vt:vector>
  </TitlesOfParts>
  <Company>CBS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Referee</dc:creator>
  <cp:lastModifiedBy>Waal, A.G. de (Ton)</cp:lastModifiedBy>
  <cp:revision>120</cp:revision>
  <cp:lastPrinted>2019-01-25T12:31:07Z</cp:lastPrinted>
  <dcterms:created xsi:type="dcterms:W3CDTF">2015-02-10T07:38:58Z</dcterms:created>
  <dcterms:modified xsi:type="dcterms:W3CDTF">2019-02-19T08:46:59Z</dcterms:modified>
</cp:coreProperties>
</file>