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3" r:id="rId2"/>
    <p:sldId id="281" r:id="rId3"/>
    <p:sldId id="264" r:id="rId4"/>
    <p:sldId id="265" r:id="rId5"/>
    <p:sldId id="267" r:id="rId6"/>
    <p:sldId id="266" r:id="rId7"/>
    <p:sldId id="268" r:id="rId8"/>
    <p:sldId id="283" r:id="rId9"/>
    <p:sldId id="272" r:id="rId10"/>
    <p:sldId id="273" r:id="rId11"/>
    <p:sldId id="274" r:id="rId12"/>
    <p:sldId id="269" r:id="rId13"/>
    <p:sldId id="276" r:id="rId14"/>
    <p:sldId id="277" r:id="rId15"/>
    <p:sldId id="282" r:id="rId16"/>
    <p:sldId id="278" r:id="rId17"/>
  </p:sldIdLst>
  <p:sldSz cx="9144000" cy="6858000" type="screen4x3"/>
  <p:notesSz cx="6858000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3166CF"/>
    <a:srgbClr val="2D5EC1"/>
    <a:srgbClr val="FFD624"/>
    <a:srgbClr val="3E6FD2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14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852" y="0"/>
            <a:ext cx="297254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97254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852" y="9428164"/>
            <a:ext cx="297254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852" y="0"/>
            <a:ext cx="297254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0" y="4714876"/>
            <a:ext cx="5487041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7254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852" y="9428164"/>
            <a:ext cx="297254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dolor 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eurostat/cache/infographs/womenmen/vis/quiz/index.html?lang=en" TargetMode="External"/><Relationship Id="rId13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hyperlink" Target="https://ec.europa.eu/eurostat/cache/digpub/sdgs/" TargetMode="External"/><Relationship Id="rId2" Type="http://schemas.openxmlformats.org/officeDocument/2006/relationships/hyperlink" Target="https://ec.europa.eu/eurostat/cache/digpub/keyfigur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eurostat/cache/infographs/ict/" TargetMode="External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hyperlink" Target="https://ec.europa.eu/eurostat/cache/digpub/european_economy/index.html" TargetMode="External"/><Relationship Id="rId4" Type="http://schemas.openxmlformats.org/officeDocument/2006/relationships/hyperlink" Target="https://ec.europa.eu/eurostat/cache/infographs/energy/" TargetMode="External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9YABKcwsKs4&amp;feature=youtu.be" TargetMode="External"/><Relationship Id="rId3" Type="http://schemas.openxmlformats.org/officeDocument/2006/relationships/image" Target="../media/image34.png"/><Relationship Id="rId7" Type="http://schemas.openxmlformats.org/officeDocument/2006/relationships/image" Target="../media/image30.png"/><Relationship Id="rId2" Type="http://schemas.openxmlformats.org/officeDocument/2006/relationships/hyperlink" Target="https://ec.europa.eu/eurostat/cache/digpub/european_economy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eurostat/cache/digpub/european_economy/bloc-2a.html?lang=en" TargetMode="External"/><Relationship Id="rId5" Type="http://schemas.openxmlformats.org/officeDocument/2006/relationships/image" Target="../media/image29.png"/><Relationship Id="rId4" Type="http://schemas.openxmlformats.org/officeDocument/2006/relationships/hyperlink" Target="https://ec.europa.eu/eurostat/cache/digpub/european_economy/vis/chapter00_0/index.html?lang=en" TargetMode="External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9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c.europa.eu/eurostat/statistics-explained/index.php?title=Main_P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ec.europa.eu/eurostat/statistics-explained/index.php?title=Unemployment_statistic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c.europa.eu/eurostat/statistics-explained/index.php?title=Beginners:Statistics_4_beginner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352928" cy="2304256"/>
          </a:xfrm>
        </p:spPr>
        <p:txBody>
          <a:bodyPr/>
          <a:lstStyle/>
          <a:p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sz="4000" b="0" dirty="0" smtClean="0"/>
              <a:t>How </a:t>
            </a:r>
            <a:r>
              <a:rPr lang="en-US" sz="4000" b="0" dirty="0"/>
              <a:t>to enlarge our audience: attract and </a:t>
            </a:r>
            <a:r>
              <a:rPr lang="en-US" sz="4000" b="0" dirty="0" smtClean="0"/>
              <a:t>explain</a:t>
            </a:r>
            <a:br>
              <a:rPr lang="en-US" sz="4000" b="0" dirty="0" smtClean="0"/>
            </a:br>
            <a:r>
              <a:rPr lang="en-US" b="0" dirty="0"/>
              <a:t> 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GB" sz="2800" b="0" dirty="0" smtClean="0"/>
              <a:t>Reaching potential users and keep casual ones </a:t>
            </a:r>
            <a:endParaRPr lang="en-GB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5013176"/>
            <a:ext cx="7200800" cy="792088"/>
          </a:xfrm>
        </p:spPr>
        <p:txBody>
          <a:bodyPr/>
          <a:lstStyle/>
          <a:p>
            <a:r>
              <a:rPr lang="fr-BE" sz="2400" dirty="0" smtClean="0"/>
              <a:t>NTTS </a:t>
            </a:r>
            <a:r>
              <a:rPr lang="fr-BE" sz="2400" dirty="0"/>
              <a:t>13 March 2019</a:t>
            </a:r>
            <a:endParaRPr lang="en-GB" sz="2400" dirty="0"/>
          </a:p>
          <a:p>
            <a:r>
              <a:rPr lang="fr-BE" sz="2400" dirty="0" smtClean="0"/>
              <a:t>Louise </a:t>
            </a:r>
            <a:r>
              <a:rPr lang="fr-BE" sz="2400" dirty="0" err="1" smtClean="0"/>
              <a:t>Corselli-Nordblad</a:t>
            </a:r>
            <a:endParaRPr lang="fr-BE" sz="2400" dirty="0" smtClean="0"/>
          </a:p>
          <a:p>
            <a:r>
              <a:rPr lang="fr-BE" sz="2400" dirty="0" smtClean="0"/>
              <a:t>Eurostat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649"/>
            <a:ext cx="8229600" cy="1020740"/>
          </a:xfrm>
        </p:spPr>
        <p:txBody>
          <a:bodyPr/>
          <a:lstStyle/>
          <a:p>
            <a:pPr algn="ctr"/>
            <a:r>
              <a:rPr lang="fr-BE" dirty="0" smtClean="0"/>
              <a:t>Animations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785916"/>
          </a:xfrm>
        </p:spPr>
        <p:txBody>
          <a:bodyPr/>
          <a:lstStyle/>
          <a:p>
            <a:pPr marL="0" indent="0" algn="ctr">
              <a:buNone/>
            </a:pPr>
            <a:endParaRPr lang="fr-BE" i="0" dirty="0" smtClean="0"/>
          </a:p>
          <a:p>
            <a:pPr marL="0" indent="0">
              <a:buNone/>
            </a:pPr>
            <a:r>
              <a:rPr lang="fr-BE" i="0" dirty="0" err="1" smtClean="0"/>
              <a:t>What</a:t>
            </a:r>
            <a:r>
              <a:rPr lang="fr-BE" i="0" dirty="0" smtClean="0"/>
              <a:t> </a:t>
            </a:r>
            <a:r>
              <a:rPr lang="fr-BE" i="0" dirty="0" err="1" smtClean="0"/>
              <a:t>is</a:t>
            </a:r>
            <a:r>
              <a:rPr lang="fr-BE" i="0" dirty="0" smtClean="0"/>
              <a:t> </a:t>
            </a:r>
            <a:r>
              <a:rPr lang="fr-BE" i="0" dirty="0" err="1" smtClean="0"/>
              <a:t>included</a:t>
            </a:r>
            <a:r>
              <a:rPr lang="fr-BE" i="0" dirty="0" smtClean="0"/>
              <a:t> in GDP?	    How to </a:t>
            </a:r>
            <a:r>
              <a:rPr lang="fr-BE" i="0" dirty="0" err="1" smtClean="0"/>
              <a:t>get</a:t>
            </a:r>
            <a:r>
              <a:rPr lang="fr-BE" i="0" dirty="0" smtClean="0"/>
              <a:t> one					      inflation rate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r>
              <a:rPr lang="fr-BE" dirty="0" smtClean="0"/>
              <a:t>			</a:t>
            </a:r>
          </a:p>
          <a:p>
            <a:pPr marL="0" indent="0">
              <a:buNone/>
            </a:pPr>
            <a:r>
              <a:rPr lang="fr-BE" dirty="0"/>
              <a:t>	</a:t>
            </a:r>
            <a:endParaRPr lang="fr-BE" dirty="0" smtClean="0"/>
          </a:p>
          <a:p>
            <a:pPr marL="0" indent="0">
              <a:buNone/>
            </a:pPr>
            <a:r>
              <a:rPr lang="fr-BE" dirty="0" smtClean="0"/>
              <a:t>	</a:t>
            </a:r>
            <a:r>
              <a:rPr lang="fr-BE" i="0" dirty="0" smtClean="0"/>
              <a:t>How to </a:t>
            </a:r>
            <a:r>
              <a:rPr lang="fr-BE" i="0" dirty="0" err="1" smtClean="0"/>
              <a:t>calculate</a:t>
            </a:r>
            <a:r>
              <a:rPr lang="fr-BE" i="0" dirty="0" smtClean="0"/>
              <a:t> the population change</a:t>
            </a:r>
            <a:endParaRPr lang="fr-BE" i="0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r>
              <a:rPr lang="fr-BE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420888"/>
            <a:ext cx="1946728" cy="1080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446993"/>
            <a:ext cx="1957594" cy="1080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368" y="4725144"/>
            <a:ext cx="247650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5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7" y="518676"/>
            <a:ext cx="8229600" cy="936625"/>
          </a:xfrm>
        </p:spPr>
        <p:txBody>
          <a:bodyPr/>
          <a:lstStyle/>
          <a:p>
            <a:pPr marL="0" indent="0" algn="ctr"/>
            <a:r>
              <a:rPr lang="fr-BE" dirty="0"/>
              <a:t/>
            </a:r>
            <a:br>
              <a:rPr lang="fr-BE" dirty="0"/>
            </a:br>
            <a:r>
              <a:rPr lang="fr-BE" dirty="0" err="1"/>
              <a:t>What</a:t>
            </a:r>
            <a:r>
              <a:rPr lang="fr-BE" dirty="0"/>
              <a:t> has Eurostat </a:t>
            </a:r>
            <a:r>
              <a:rPr lang="fr-BE" dirty="0" err="1"/>
              <a:t>done</a:t>
            </a:r>
            <a:r>
              <a:rPr lang="fr-BE" dirty="0"/>
              <a:t> in </a:t>
            </a:r>
            <a:r>
              <a:rPr lang="fr-BE" dirty="0" err="1"/>
              <a:t>this</a:t>
            </a:r>
            <a:r>
              <a:rPr lang="fr-BE" dirty="0"/>
              <a:t> </a:t>
            </a:r>
            <a:r>
              <a:rPr lang="fr-BE" dirty="0" err="1"/>
              <a:t>field</a:t>
            </a:r>
            <a:r>
              <a:rPr lang="fr-BE" dirty="0"/>
              <a:t>? (c)</a:t>
            </a:r>
            <a:br>
              <a:rPr lang="fr-BE" dirty="0"/>
            </a:br>
            <a:r>
              <a:rPr lang="fr-BE" dirty="0" smtClean="0"/>
              <a:t>I</a:t>
            </a:r>
            <a:r>
              <a:rPr lang="fr-BE" dirty="0" smtClean="0"/>
              <a:t>nteractive </a:t>
            </a:r>
            <a:r>
              <a:rPr lang="fr-BE" dirty="0" smtClean="0"/>
              <a:t>(digital) </a:t>
            </a:r>
            <a:r>
              <a:rPr lang="fr-BE" dirty="0" smtClean="0"/>
              <a:t>publications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0" dirty="0" smtClean="0">
                <a:latin typeface="Calibri" panose="020F0502020204030204" pitchFamily="34" charset="0"/>
              </a:rPr>
              <a:t>They present </a:t>
            </a:r>
            <a:r>
              <a:rPr lang="en-GB" i="0" dirty="0">
                <a:latin typeface="Calibri" panose="020F0502020204030204" pitchFamily="34" charset="0"/>
              </a:rPr>
              <a:t>statistics which better correspond to new behaviours of users: </a:t>
            </a:r>
          </a:p>
          <a:p>
            <a:endParaRPr lang="en-GB" i="0" dirty="0">
              <a:latin typeface="Calibri" panose="020F0502020204030204" pitchFamily="34" charset="0"/>
            </a:endParaRPr>
          </a:p>
          <a:p>
            <a:r>
              <a:rPr lang="en-GB" i="0" dirty="0">
                <a:latin typeface="Calibri" panose="020F0502020204030204" pitchFamily="34" charset="0"/>
              </a:rPr>
              <a:t>S</a:t>
            </a:r>
            <a:r>
              <a:rPr lang="en-GB" i="0" dirty="0" smtClean="0">
                <a:latin typeface="Calibri" panose="020F0502020204030204" pitchFamily="34" charset="0"/>
              </a:rPr>
              <a:t>hort texts targeting a non-specialist audience</a:t>
            </a:r>
            <a:endParaRPr lang="en-GB" i="0" dirty="0">
              <a:latin typeface="Calibri" panose="020F0502020204030204" pitchFamily="34" charset="0"/>
            </a:endParaRPr>
          </a:p>
          <a:p>
            <a:r>
              <a:rPr lang="en-GB" i="0" dirty="0">
                <a:latin typeface="Calibri" panose="020F0502020204030204" pitchFamily="34" charset="0"/>
              </a:rPr>
              <a:t>I</a:t>
            </a:r>
            <a:r>
              <a:rPr lang="en-GB" i="0" dirty="0" smtClean="0">
                <a:latin typeface="Calibri" panose="020F0502020204030204" pitchFamily="34" charset="0"/>
              </a:rPr>
              <a:t>nteractive </a:t>
            </a:r>
            <a:r>
              <a:rPr lang="en-GB" i="0" dirty="0">
                <a:latin typeface="Calibri" panose="020F0502020204030204" pitchFamily="34" charset="0"/>
              </a:rPr>
              <a:t>infographics </a:t>
            </a:r>
          </a:p>
          <a:p>
            <a:r>
              <a:rPr lang="en-GB" i="0" dirty="0" smtClean="0">
                <a:latin typeface="Calibri" panose="020F0502020204030204" pitchFamily="34" charset="0"/>
              </a:rPr>
              <a:t>Animations, illustrations, etc.</a:t>
            </a:r>
            <a:endParaRPr lang="en-GB" i="0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52936"/>
            <a:ext cx="2170543" cy="106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520" y="5370240"/>
            <a:ext cx="1299184" cy="72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2137"/>
            <a:ext cx="669338" cy="56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5119647"/>
            <a:ext cx="2016224" cy="1150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216" y="4310663"/>
            <a:ext cx="2103347" cy="142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0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24" y="4365104"/>
            <a:ext cx="3331096" cy="16868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08766"/>
            <a:ext cx="8229600" cy="1080120"/>
          </a:xfrm>
        </p:spPr>
        <p:txBody>
          <a:bodyPr/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 </a:t>
            </a:r>
            <a:r>
              <a:rPr lang="fr-BE" sz="2400" b="0" dirty="0" smtClean="0"/>
              <a:t>Interactive (digital) </a:t>
            </a:r>
            <a:r>
              <a:rPr lang="fr-BE" sz="2400" b="0" dirty="0" smtClean="0"/>
              <a:t>publications </a:t>
            </a:r>
            <a:r>
              <a:rPr lang="fr-BE" sz="2400" b="0" dirty="0" err="1" smtClean="0"/>
              <a:t>published</a:t>
            </a:r>
            <a:r>
              <a:rPr lang="fr-BE" sz="2400" b="0" dirty="0" smtClean="0"/>
              <a:t> </a:t>
            </a:r>
            <a:r>
              <a:rPr lang="fr-BE" sz="2400" b="0" dirty="0" err="1" smtClean="0"/>
              <a:t>so</a:t>
            </a:r>
            <a:r>
              <a:rPr lang="fr-BE" sz="2400" b="0" dirty="0" smtClean="0"/>
              <a:t> far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3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418" y="1999616"/>
            <a:ext cx="1617653" cy="201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426" y="1973507"/>
            <a:ext cx="2025122" cy="20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1720" y="1940842"/>
            <a:ext cx="1824300" cy="2171362"/>
          </a:xfrm>
          <a:prstGeom prst="rect">
            <a:avLst/>
          </a:prstGeom>
        </p:spPr>
      </p:pic>
      <p:pic>
        <p:nvPicPr>
          <p:cNvPr id="8" name="Picture 3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834" y="1912561"/>
            <a:ext cx="1976346" cy="218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80112" y="4509120"/>
            <a:ext cx="2799036" cy="160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4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649"/>
            <a:ext cx="8229600" cy="864096"/>
          </a:xfrm>
        </p:spPr>
        <p:txBody>
          <a:bodyPr/>
          <a:lstStyle/>
          <a:p>
            <a:pPr algn="ctr"/>
            <a:r>
              <a:rPr lang="en-GB" dirty="0" smtClean="0"/>
              <a:t>Examples</a:t>
            </a:r>
            <a:r>
              <a:rPr lang="fr-BE" dirty="0" smtClean="0"/>
              <a:t> of visualisations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266457"/>
            <a:ext cx="3404532" cy="1643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376" y="1150857"/>
            <a:ext cx="2862814" cy="1376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2909585"/>
            <a:ext cx="4801535" cy="17528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304" y="3645024"/>
            <a:ext cx="1865502" cy="26675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2933" y="5070690"/>
            <a:ext cx="3240360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7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err="1" smtClean="0"/>
              <a:t>Lessons</a:t>
            </a:r>
            <a:r>
              <a:rPr lang="fr-BE" dirty="0" smtClean="0"/>
              <a:t> </a:t>
            </a:r>
            <a:r>
              <a:rPr lang="fr-BE" dirty="0" err="1" smtClean="0"/>
              <a:t>learned</a:t>
            </a:r>
            <a:r>
              <a:rPr lang="fr-BE" dirty="0" smtClean="0"/>
              <a:t> for interactive publications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 smtClean="0"/>
              <a:t>To have a well-functioning </a:t>
            </a:r>
            <a:r>
              <a:rPr lang="en-US" i="0" dirty="0"/>
              <a:t>multi-disciplinary team containing developers, web designers, statisticians and communication </a:t>
            </a:r>
            <a:r>
              <a:rPr lang="en-US" i="0" dirty="0" smtClean="0"/>
              <a:t>experts – and to coordinate it</a:t>
            </a:r>
          </a:p>
          <a:p>
            <a:r>
              <a:rPr lang="en-US" i="0" dirty="0" smtClean="0"/>
              <a:t>The importance of translating: proof is the </a:t>
            </a:r>
            <a:r>
              <a:rPr lang="en-US" b="1" i="0" dirty="0" err="1"/>
              <a:t>The</a:t>
            </a:r>
            <a:r>
              <a:rPr lang="en-US" b="1" i="0" dirty="0"/>
              <a:t> life of women and men in </a:t>
            </a:r>
            <a:r>
              <a:rPr lang="en-US" b="1" i="0" dirty="0" smtClean="0"/>
              <a:t>Europe </a:t>
            </a:r>
            <a:r>
              <a:rPr lang="en-US" i="0" dirty="0"/>
              <a:t>released in 24 </a:t>
            </a:r>
            <a:r>
              <a:rPr lang="en-US" i="0" dirty="0" smtClean="0"/>
              <a:t>languages</a:t>
            </a:r>
          </a:p>
          <a:p>
            <a:r>
              <a:rPr lang="en-US" i="0" dirty="0" smtClean="0"/>
              <a:t>Important to update and maintain the publications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347591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err="1" smtClean="0"/>
              <a:t>Let’s</a:t>
            </a:r>
            <a:r>
              <a:rPr lang="fr-BE" dirty="0" smtClean="0"/>
              <a:t> go live: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7353"/>
            <a:ext cx="8229600" cy="3993307"/>
          </a:xfrm>
        </p:spPr>
        <p:txBody>
          <a:bodyPr/>
          <a:lstStyle/>
          <a:p>
            <a:r>
              <a:rPr lang="fr-BE" i="0" dirty="0" smtClean="0"/>
              <a:t>Digital publication </a:t>
            </a:r>
            <a:r>
              <a:rPr lang="fr-BE" i="0" dirty="0" smtClean="0">
                <a:hlinkClick r:id="rId2"/>
              </a:rPr>
              <a:t>The </a:t>
            </a:r>
            <a:r>
              <a:rPr lang="fr-BE" i="0" dirty="0" err="1" smtClean="0">
                <a:hlinkClick r:id="rId2"/>
              </a:rPr>
              <a:t>European</a:t>
            </a:r>
            <a:r>
              <a:rPr lang="fr-BE" i="0" dirty="0" smtClean="0">
                <a:hlinkClick r:id="rId2"/>
              </a:rPr>
              <a:t> </a:t>
            </a:r>
            <a:r>
              <a:rPr lang="fr-BE" i="0" dirty="0" err="1" smtClean="0">
                <a:hlinkClick r:id="rId2"/>
              </a:rPr>
              <a:t>economy</a:t>
            </a:r>
            <a:r>
              <a:rPr lang="fr-BE" i="0" dirty="0" smtClean="0">
                <a:hlinkClick r:id="rId2"/>
              </a:rPr>
              <a:t> </a:t>
            </a:r>
            <a:r>
              <a:rPr lang="fr-BE" i="0" dirty="0" err="1" smtClean="0">
                <a:hlinkClick r:id="rId2"/>
              </a:rPr>
              <a:t>since</a:t>
            </a:r>
            <a:r>
              <a:rPr lang="fr-BE" i="0" dirty="0" smtClean="0">
                <a:hlinkClick r:id="rId2"/>
              </a:rPr>
              <a:t> the </a:t>
            </a:r>
            <a:r>
              <a:rPr lang="fr-BE" i="0" dirty="0" err="1" smtClean="0">
                <a:hlinkClick r:id="rId2"/>
              </a:rPr>
              <a:t>start</a:t>
            </a:r>
            <a:r>
              <a:rPr lang="fr-BE" i="0" dirty="0" smtClean="0">
                <a:hlinkClick r:id="rId2"/>
              </a:rPr>
              <a:t> of the millenium</a:t>
            </a:r>
            <a:r>
              <a:rPr lang="fr-BE" i="0" dirty="0" smtClean="0"/>
              <a:t> </a:t>
            </a:r>
          </a:p>
          <a:p>
            <a:endParaRPr lang="fr-BE" i="0" dirty="0"/>
          </a:p>
          <a:p>
            <a:endParaRPr lang="fr-BE" i="0" dirty="0" smtClean="0"/>
          </a:p>
          <a:p>
            <a:endParaRPr lang="fr-BE" i="0" dirty="0"/>
          </a:p>
          <a:p>
            <a:r>
              <a:rPr lang="fr-BE" i="0" dirty="0" smtClean="0"/>
              <a:t>Animation on inflation </a:t>
            </a:r>
            <a:r>
              <a:rPr lang="fr-BE" i="0" dirty="0" err="1" smtClean="0"/>
              <a:t>from</a:t>
            </a:r>
            <a:r>
              <a:rPr lang="fr-BE" i="0" dirty="0" smtClean="0"/>
              <a:t> </a:t>
            </a:r>
            <a:r>
              <a:rPr lang="fr-BE" i="0" dirty="0" err="1" smtClean="0"/>
              <a:t>Statistics</a:t>
            </a:r>
            <a:r>
              <a:rPr lang="fr-BE" i="0" dirty="0" smtClean="0"/>
              <a:t> 4 </a:t>
            </a:r>
            <a:r>
              <a:rPr lang="fr-BE" i="0" dirty="0" err="1" smtClean="0"/>
              <a:t>beginners</a:t>
            </a:r>
            <a:r>
              <a:rPr lang="fr-BE" i="0" dirty="0" smtClean="0"/>
              <a:t>:</a:t>
            </a:r>
            <a:endParaRPr lang="en-GB" i="0" dirty="0"/>
          </a:p>
        </p:txBody>
      </p:sp>
      <p:pic>
        <p:nvPicPr>
          <p:cNvPr id="4" name="Content Placeholder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6550" y="2779875"/>
            <a:ext cx="2231479" cy="113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347864" y="2779875"/>
            <a:ext cx="2520280" cy="12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436" y="2749156"/>
            <a:ext cx="2696248" cy="1296453"/>
          </a:xfrm>
          <a:prstGeom prst="rect">
            <a:avLst/>
          </a:prstGeom>
        </p:spPr>
      </p:pic>
      <p:pic>
        <p:nvPicPr>
          <p:cNvPr id="7" name="Picture 6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9077" y="4725144"/>
            <a:ext cx="2609067" cy="16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0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err="1" smtClean="0"/>
              <a:t>Any</a:t>
            </a:r>
            <a:r>
              <a:rPr lang="fr-BE" dirty="0" smtClean="0"/>
              <a:t> questions?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77" y="3144140"/>
            <a:ext cx="2248556" cy="115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29624"/>
            <a:ext cx="2304256" cy="107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490" y="4985138"/>
            <a:ext cx="1036146" cy="93610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293447" y="4859513"/>
            <a:ext cx="2520280" cy="12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512305" y="2017545"/>
            <a:ext cx="2231479" cy="113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707904" y="3356992"/>
            <a:ext cx="1728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9600" dirty="0" smtClean="0">
                <a:solidFill>
                  <a:srgbClr val="0F5494"/>
                </a:solidFill>
              </a:rPr>
              <a:t>?</a:t>
            </a:r>
            <a:endParaRPr lang="en-GB" sz="9600" dirty="0" err="1" smtClean="0">
              <a:solidFill>
                <a:srgbClr val="0F5494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61206" y="3503659"/>
            <a:ext cx="1530874" cy="1437509"/>
          </a:xfrm>
          <a:prstGeom prst="ellipse">
            <a:avLst/>
          </a:prstGeom>
          <a:noFill/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</p:spTree>
    <p:extLst>
      <p:ext uri="{BB962C8B-B14F-4D97-AF65-F5344CB8AC3E}">
        <p14:creationId xmlns:p14="http://schemas.microsoft.com/office/powerpoint/2010/main" val="371484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err="1" smtClean="0"/>
              <a:t>Today’s</a:t>
            </a:r>
            <a:r>
              <a:rPr lang="fr-BE" dirty="0" smtClean="0"/>
              <a:t> </a:t>
            </a:r>
            <a:r>
              <a:rPr lang="fr-BE" dirty="0" err="1" smtClean="0"/>
              <a:t>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sz="2200" i="0" dirty="0" smtClean="0"/>
              <a:t>1/ New </a:t>
            </a:r>
            <a:r>
              <a:rPr lang="fr-BE" sz="2200" i="0" dirty="0" err="1" smtClean="0"/>
              <a:t>behaviours</a:t>
            </a:r>
            <a:r>
              <a:rPr lang="fr-BE" sz="2200" i="0" dirty="0" smtClean="0"/>
              <a:t> of </a:t>
            </a:r>
            <a:r>
              <a:rPr lang="fr-BE" sz="2200" i="0" dirty="0" err="1" smtClean="0"/>
              <a:t>users</a:t>
            </a:r>
            <a:endParaRPr lang="fr-BE" sz="2200" i="0" dirty="0" smtClean="0"/>
          </a:p>
          <a:p>
            <a:pPr marL="0" indent="0">
              <a:buNone/>
            </a:pPr>
            <a:endParaRPr lang="fr-BE" sz="2200" i="0" dirty="0" smtClean="0"/>
          </a:p>
          <a:p>
            <a:pPr marL="0" indent="0">
              <a:buNone/>
            </a:pPr>
            <a:r>
              <a:rPr lang="fr-BE" sz="2200" i="0" dirty="0" smtClean="0"/>
              <a:t>2/ </a:t>
            </a:r>
            <a:r>
              <a:rPr lang="fr-BE" sz="2200" i="0" dirty="0" err="1" smtClean="0"/>
              <a:t>Examples</a:t>
            </a:r>
            <a:r>
              <a:rPr lang="fr-BE" sz="2200" i="0" dirty="0" smtClean="0"/>
              <a:t> of </a:t>
            </a:r>
            <a:r>
              <a:rPr lang="fr-BE" sz="2200" i="0" dirty="0" err="1" smtClean="0"/>
              <a:t>what</a:t>
            </a:r>
            <a:r>
              <a:rPr lang="fr-BE" sz="2200" i="0" dirty="0" smtClean="0"/>
              <a:t> Eurostat has </a:t>
            </a:r>
            <a:r>
              <a:rPr lang="fr-BE" sz="2200" i="0" dirty="0" err="1" smtClean="0"/>
              <a:t>done</a:t>
            </a:r>
            <a:r>
              <a:rPr lang="fr-BE" sz="2200" i="0" dirty="0" smtClean="0"/>
              <a:t> in </a:t>
            </a:r>
            <a:r>
              <a:rPr lang="fr-BE" sz="2200" i="0" dirty="0" err="1" smtClean="0"/>
              <a:t>this</a:t>
            </a:r>
            <a:r>
              <a:rPr lang="fr-BE" sz="2200" i="0" dirty="0" smtClean="0"/>
              <a:t> </a:t>
            </a:r>
            <a:r>
              <a:rPr lang="fr-BE" sz="2200" i="0" dirty="0" err="1" smtClean="0"/>
              <a:t>field</a:t>
            </a:r>
            <a:r>
              <a:rPr lang="fr-BE" sz="2200" i="0" dirty="0" smtClean="0"/>
              <a:t>:</a:t>
            </a:r>
          </a:p>
          <a:p>
            <a:pPr marL="0" indent="0">
              <a:buNone/>
            </a:pPr>
            <a:endParaRPr lang="fr-BE" sz="2200" i="0" dirty="0" smtClean="0"/>
          </a:p>
          <a:p>
            <a:pPr marL="457200" lvl="1" indent="0">
              <a:buNone/>
            </a:pPr>
            <a:r>
              <a:rPr lang="fr-BE" sz="2200" b="0" dirty="0">
                <a:ea typeface="+mn-ea"/>
                <a:cs typeface="+mn-cs"/>
              </a:rPr>
              <a:t>a/ </a:t>
            </a:r>
            <a:r>
              <a:rPr lang="fr-BE" sz="2200" b="0" dirty="0" smtClean="0">
                <a:ea typeface="+mn-ea"/>
                <a:cs typeface="+mn-cs"/>
              </a:rPr>
              <a:t>New </a:t>
            </a:r>
            <a:r>
              <a:rPr lang="fr-BE" sz="2200" b="0" dirty="0">
                <a:ea typeface="+mn-ea"/>
                <a:cs typeface="+mn-cs"/>
              </a:rPr>
              <a:t>look of </a:t>
            </a:r>
            <a:r>
              <a:rPr lang="fr-BE" sz="2200" b="0" dirty="0" err="1">
                <a:ea typeface="+mn-ea"/>
                <a:cs typeface="+mn-cs"/>
              </a:rPr>
              <a:t>Statistics</a:t>
            </a:r>
            <a:r>
              <a:rPr lang="fr-BE" sz="2200" b="0" dirty="0">
                <a:ea typeface="+mn-ea"/>
                <a:cs typeface="+mn-cs"/>
              </a:rPr>
              <a:t> </a:t>
            </a:r>
            <a:r>
              <a:rPr lang="fr-BE" sz="2200" b="0" dirty="0" err="1">
                <a:ea typeface="+mn-ea"/>
                <a:cs typeface="+mn-cs"/>
              </a:rPr>
              <a:t>Explained</a:t>
            </a:r>
            <a:r>
              <a:rPr lang="fr-BE" sz="2200" b="0" dirty="0">
                <a:ea typeface="+mn-ea"/>
                <a:cs typeface="+mn-cs"/>
              </a:rPr>
              <a:t> </a:t>
            </a:r>
            <a:r>
              <a:rPr lang="fr-BE" sz="2200" b="0" dirty="0" smtClean="0">
                <a:ea typeface="+mn-ea"/>
                <a:cs typeface="+mn-cs"/>
              </a:rPr>
              <a:t>articles</a:t>
            </a:r>
          </a:p>
          <a:p>
            <a:pPr marL="457200" lvl="1" indent="0">
              <a:buNone/>
            </a:pPr>
            <a:r>
              <a:rPr lang="fr-BE" sz="2200" b="0" dirty="0" smtClean="0">
                <a:ea typeface="+mn-ea"/>
                <a:cs typeface="+mn-cs"/>
              </a:rPr>
              <a:t>b/ </a:t>
            </a:r>
            <a:r>
              <a:rPr lang="fr-BE" sz="2200" b="0" dirty="0" err="1" smtClean="0">
                <a:ea typeface="+mn-ea"/>
                <a:cs typeface="+mn-cs"/>
              </a:rPr>
              <a:t>Statistics</a:t>
            </a:r>
            <a:r>
              <a:rPr lang="fr-BE" sz="2200" b="0" dirty="0" smtClean="0">
                <a:ea typeface="+mn-ea"/>
                <a:cs typeface="+mn-cs"/>
              </a:rPr>
              <a:t> </a:t>
            </a:r>
            <a:r>
              <a:rPr lang="fr-BE" sz="2200" b="0" dirty="0" smtClean="0">
                <a:ea typeface="+mn-ea"/>
                <a:cs typeface="+mn-cs"/>
              </a:rPr>
              <a:t>4 </a:t>
            </a:r>
            <a:r>
              <a:rPr lang="fr-BE" sz="2200" b="0" dirty="0" err="1" smtClean="0">
                <a:ea typeface="+mn-ea"/>
                <a:cs typeface="+mn-cs"/>
              </a:rPr>
              <a:t>beginners</a:t>
            </a:r>
            <a:endParaRPr lang="fr-BE" sz="2200" b="0" dirty="0" smtClean="0">
              <a:ea typeface="+mn-ea"/>
              <a:cs typeface="+mn-cs"/>
            </a:endParaRPr>
          </a:p>
          <a:p>
            <a:pPr marL="457200" lvl="1" indent="0">
              <a:buNone/>
            </a:pPr>
            <a:r>
              <a:rPr lang="fr-BE" sz="2200" b="0" dirty="0" smtClean="0">
                <a:ea typeface="+mn-ea"/>
                <a:cs typeface="+mn-cs"/>
              </a:rPr>
              <a:t>c/ </a:t>
            </a:r>
            <a:r>
              <a:rPr lang="fr-BE" sz="2200" b="0" dirty="0" smtClean="0">
                <a:ea typeface="+mn-ea"/>
                <a:cs typeface="+mn-cs"/>
              </a:rPr>
              <a:t>Interactive </a:t>
            </a:r>
            <a:r>
              <a:rPr lang="fr-BE" sz="2200" b="0" dirty="0" smtClean="0">
                <a:ea typeface="+mn-ea"/>
                <a:cs typeface="+mn-cs"/>
              </a:rPr>
              <a:t>(digital) </a:t>
            </a:r>
            <a:r>
              <a:rPr lang="fr-BE" sz="2200" b="0" dirty="0" smtClean="0">
                <a:ea typeface="+mn-ea"/>
                <a:cs typeface="+mn-cs"/>
              </a:rPr>
              <a:t>publications</a:t>
            </a:r>
          </a:p>
          <a:p>
            <a:pPr marL="457200" lvl="1" indent="0">
              <a:buNone/>
            </a:pPr>
            <a:r>
              <a:rPr lang="fr-BE" sz="2200" b="0" dirty="0" smtClean="0">
                <a:ea typeface="+mn-ea"/>
                <a:cs typeface="+mn-cs"/>
              </a:rPr>
              <a:t>d/ Show </a:t>
            </a:r>
            <a:r>
              <a:rPr lang="fr-BE" sz="2200" b="0" dirty="0" err="1" smtClean="0">
                <a:ea typeface="+mn-ea"/>
                <a:cs typeface="+mn-cs"/>
              </a:rPr>
              <a:t>some</a:t>
            </a:r>
            <a:r>
              <a:rPr lang="fr-BE" sz="2200" b="0" dirty="0" smtClean="0">
                <a:ea typeface="+mn-ea"/>
                <a:cs typeface="+mn-cs"/>
              </a:rPr>
              <a:t> </a:t>
            </a:r>
            <a:r>
              <a:rPr lang="fr-BE" sz="2200" b="0" dirty="0" err="1" smtClean="0">
                <a:ea typeface="+mn-ea"/>
                <a:cs typeface="+mn-cs"/>
              </a:rPr>
              <a:t>examples</a:t>
            </a:r>
            <a:r>
              <a:rPr lang="fr-BE" sz="2200" b="0" dirty="0" smtClean="0">
                <a:ea typeface="+mn-ea"/>
                <a:cs typeface="+mn-cs"/>
              </a:rPr>
              <a:t> live</a:t>
            </a:r>
            <a:endParaRPr lang="fr-BE" sz="2200" b="0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43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err="1" smtClean="0">
                <a:solidFill>
                  <a:srgbClr val="FF0000"/>
                </a:solidFill>
              </a:rPr>
              <a:t>Attract</a:t>
            </a:r>
            <a:r>
              <a:rPr lang="fr-BE" dirty="0" smtClean="0"/>
              <a:t> and </a:t>
            </a:r>
            <a:r>
              <a:rPr lang="fr-BE" dirty="0" err="1" smtClean="0">
                <a:solidFill>
                  <a:srgbClr val="00B050"/>
                </a:solidFill>
              </a:rPr>
              <a:t>explain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36" y="3140968"/>
            <a:ext cx="3400684" cy="174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021" y="3140968"/>
            <a:ext cx="3741807" cy="174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86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419" y="2276872"/>
            <a:ext cx="5145186" cy="36337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fr-BE" dirty="0" smtClean="0"/>
              <a:t>In a </a:t>
            </a:r>
            <a:r>
              <a:rPr lang="fr-BE" dirty="0" err="1" smtClean="0"/>
              <a:t>fast</a:t>
            </a:r>
            <a:r>
              <a:rPr lang="fr-BE" dirty="0" smtClean="0"/>
              <a:t> </a:t>
            </a:r>
            <a:r>
              <a:rPr lang="fr-BE" dirty="0" err="1" smtClean="0"/>
              <a:t>moving</a:t>
            </a:r>
            <a:r>
              <a:rPr lang="fr-BE" dirty="0" smtClean="0"/>
              <a:t> world, </a:t>
            </a:r>
            <a:r>
              <a:rPr lang="fr-BE" dirty="0" err="1" smtClean="0"/>
              <a:t>there</a:t>
            </a:r>
            <a:r>
              <a:rPr lang="fr-BE" dirty="0" smtClean="0"/>
              <a:t> are new user expectations…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339752" y="2627858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err="1">
                <a:solidFill>
                  <a:schemeClr val="accent3"/>
                </a:solidFill>
                <a:latin typeface="+mn-lt"/>
              </a:rPr>
              <a:t>E</a:t>
            </a:r>
            <a:r>
              <a:rPr lang="fr-BE" sz="2000" dirty="0" err="1" smtClean="0">
                <a:solidFill>
                  <a:schemeClr val="accent3"/>
                </a:solidFill>
                <a:latin typeface="+mn-lt"/>
              </a:rPr>
              <a:t>asily</a:t>
            </a:r>
            <a:r>
              <a:rPr lang="fr-BE" sz="20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fr-BE" sz="2000" dirty="0">
                <a:solidFill>
                  <a:schemeClr val="accent3"/>
                </a:solidFill>
                <a:latin typeface="+mn-lt"/>
              </a:rPr>
              <a:t>accessible</a:t>
            </a:r>
            <a:endParaRPr lang="en-GB" sz="2000" b="0" dirty="0" err="1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4581128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err="1" smtClean="0">
                <a:solidFill>
                  <a:schemeClr val="accent3"/>
                </a:solidFill>
                <a:latin typeface="+mn-lt"/>
              </a:rPr>
              <a:t>Easy</a:t>
            </a:r>
            <a:r>
              <a:rPr lang="fr-BE" sz="20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fr-BE" sz="2000" dirty="0">
                <a:solidFill>
                  <a:schemeClr val="accent3"/>
                </a:solidFill>
                <a:latin typeface="+mn-lt"/>
              </a:rPr>
              <a:t>to </a:t>
            </a:r>
            <a:r>
              <a:rPr lang="fr-BE" sz="2000" dirty="0" err="1">
                <a:solidFill>
                  <a:schemeClr val="accent3"/>
                </a:solidFill>
                <a:latin typeface="+mn-lt"/>
              </a:rPr>
              <a:t>understand</a:t>
            </a:r>
            <a:endParaRPr lang="fr-BE" sz="20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92080" y="278092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sz="2000" dirty="0">
                <a:solidFill>
                  <a:schemeClr val="accent3"/>
                </a:solidFill>
              </a:rPr>
              <a:t>Interactive</a:t>
            </a:r>
            <a:endParaRPr lang="en-GB" sz="2000" dirty="0"/>
          </a:p>
        </p:txBody>
      </p:sp>
      <p:sp>
        <p:nvSpPr>
          <p:cNvPr id="12" name="Rectangle 11"/>
          <p:cNvSpPr/>
          <p:nvPr/>
        </p:nvSpPr>
        <p:spPr>
          <a:xfrm>
            <a:off x="5436096" y="4869160"/>
            <a:ext cx="1571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dirty="0" err="1" smtClean="0">
                <a:solidFill>
                  <a:schemeClr val="accent3"/>
                </a:solidFill>
                <a:latin typeface="+mn-lt"/>
              </a:rPr>
              <a:t>Reusable</a:t>
            </a:r>
            <a:endParaRPr lang="en-GB" sz="20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4042444" y="3429000"/>
            <a:ext cx="1232903" cy="1245384"/>
          </a:xfrm>
          <a:prstGeom prst="flowChartConnector">
            <a:avLst/>
          </a:prstGeom>
          <a:solidFill>
            <a:srgbClr val="FF66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000" dirty="0" smtClean="0">
                <a:solidFill>
                  <a:schemeClr val="accent3"/>
                </a:solidFill>
              </a:rPr>
              <a:t>European </a:t>
            </a:r>
            <a:r>
              <a:rPr lang="fr-BE" sz="1000" dirty="0" err="1" smtClean="0">
                <a:solidFill>
                  <a:schemeClr val="accent3"/>
                </a:solidFill>
              </a:rPr>
              <a:t>statistics</a:t>
            </a:r>
            <a:r>
              <a:rPr lang="fr-BE" sz="1000" dirty="0" smtClean="0">
                <a:solidFill>
                  <a:schemeClr val="accent3"/>
                </a:solidFill>
              </a:rPr>
              <a:t> </a:t>
            </a:r>
            <a:r>
              <a:rPr lang="fr-BE" sz="1000" dirty="0" err="1" smtClean="0">
                <a:solidFill>
                  <a:schemeClr val="accent3"/>
                </a:solidFill>
              </a:rPr>
              <a:t>should</a:t>
            </a:r>
            <a:r>
              <a:rPr lang="fr-BE" sz="1000" dirty="0" smtClean="0">
                <a:solidFill>
                  <a:schemeClr val="accent3"/>
                </a:solidFill>
              </a:rPr>
              <a:t> be:</a:t>
            </a:r>
            <a:endParaRPr lang="en-GB" sz="1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6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1008112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fr-BE" dirty="0" err="1" smtClean="0"/>
              <a:t>What</a:t>
            </a:r>
            <a:r>
              <a:rPr lang="fr-BE" dirty="0" smtClean="0"/>
              <a:t> </a:t>
            </a:r>
            <a:r>
              <a:rPr lang="fr-BE" dirty="0"/>
              <a:t>has Eurostat </a:t>
            </a:r>
            <a:r>
              <a:rPr lang="fr-BE" dirty="0" err="1"/>
              <a:t>done</a:t>
            </a:r>
            <a:r>
              <a:rPr lang="fr-BE" dirty="0"/>
              <a:t> in </a:t>
            </a:r>
            <a:r>
              <a:rPr lang="fr-BE" dirty="0" err="1"/>
              <a:t>this</a:t>
            </a:r>
            <a:r>
              <a:rPr lang="fr-BE" dirty="0"/>
              <a:t> </a:t>
            </a:r>
            <a:r>
              <a:rPr lang="fr-BE" dirty="0" err="1"/>
              <a:t>field</a:t>
            </a:r>
            <a:r>
              <a:rPr lang="fr-BE" dirty="0" smtClean="0"/>
              <a:t>? (a)</a:t>
            </a:r>
            <a:br>
              <a:rPr lang="fr-BE" dirty="0" smtClean="0"/>
            </a:br>
            <a:r>
              <a:rPr lang="fr-BE" sz="2400" b="0" dirty="0" err="1" smtClean="0"/>
              <a:t>Changed</a:t>
            </a:r>
            <a:r>
              <a:rPr lang="fr-BE" sz="2400" b="0" dirty="0" smtClean="0"/>
              <a:t> </a:t>
            </a:r>
            <a:r>
              <a:rPr lang="fr-BE" sz="2400" b="0" dirty="0"/>
              <a:t>the </a:t>
            </a:r>
            <a:r>
              <a:rPr lang="fr-BE" sz="2400" b="0" dirty="0" err="1"/>
              <a:t>layout</a:t>
            </a:r>
            <a:r>
              <a:rPr lang="fr-BE" sz="2400" b="0" dirty="0"/>
              <a:t> of </a:t>
            </a:r>
            <a:r>
              <a:rPr lang="fr-BE" sz="2400" b="0" dirty="0" err="1">
                <a:hlinkClick r:id="rId2"/>
              </a:rPr>
              <a:t>Statistics</a:t>
            </a:r>
            <a:r>
              <a:rPr lang="fr-BE" sz="2400" b="0" dirty="0">
                <a:hlinkClick r:id="rId2"/>
              </a:rPr>
              <a:t> </a:t>
            </a:r>
            <a:r>
              <a:rPr lang="fr-BE" sz="2400" b="0" dirty="0" err="1">
                <a:hlinkClick r:id="rId2"/>
              </a:rPr>
              <a:t>Explained</a:t>
            </a:r>
            <a:r>
              <a:rPr lang="fr-BE" sz="2400" b="0" dirty="0"/>
              <a:t> </a:t>
            </a:r>
            <a:r>
              <a:rPr lang="fr-BE" sz="2400" b="0" dirty="0" smtClean="0"/>
              <a:t>articles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69" y="2249220"/>
            <a:ext cx="1777583" cy="375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2256860"/>
            <a:ext cx="2811414" cy="36204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26380" y="179519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0" dirty="0" smtClean="0">
                <a:solidFill>
                  <a:srgbClr val="FF0000"/>
                </a:solidFill>
              </a:rPr>
              <a:t>Old</a:t>
            </a:r>
            <a:endParaRPr lang="en-GB" sz="2400" b="0" dirty="0" err="1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144" y="179519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0" dirty="0" smtClean="0">
                <a:solidFill>
                  <a:srgbClr val="FF0000"/>
                </a:solidFill>
              </a:rPr>
              <a:t>New</a:t>
            </a:r>
            <a:endParaRPr lang="en-GB" sz="2400" b="0" dirty="0" err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93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88641"/>
            <a:ext cx="8229600" cy="864096"/>
          </a:xfrm>
        </p:spPr>
        <p:txBody>
          <a:bodyPr/>
          <a:lstStyle/>
          <a:p>
            <a:pPr algn="ctr"/>
            <a:r>
              <a:rPr lang="fr-BE" dirty="0" smtClean="0"/>
              <a:t>New </a:t>
            </a:r>
            <a:r>
              <a:rPr lang="fr-BE" dirty="0" err="1" smtClean="0"/>
              <a:t>layout</a:t>
            </a:r>
            <a:r>
              <a:rPr lang="fr-BE" dirty="0" smtClean="0"/>
              <a:t> in </a:t>
            </a:r>
            <a:r>
              <a:rPr lang="fr-BE" dirty="0" err="1" smtClean="0"/>
              <a:t>detail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4857923"/>
          </a:xfrm>
        </p:spPr>
        <p:txBody>
          <a:bodyPr/>
          <a:lstStyle/>
          <a:p>
            <a:pPr marL="0" indent="0" algn="ctr">
              <a:buNone/>
            </a:pPr>
            <a:endParaRPr lang="en-GB" i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1296547"/>
            <a:ext cx="3576086" cy="4656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42240" y="1628800"/>
            <a:ext cx="4269929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AutoNum type="arabicPeriod"/>
            </a:pPr>
            <a:r>
              <a:rPr lang="fr-BE" sz="2400" b="0" dirty="0" smtClean="0">
                <a:solidFill>
                  <a:srgbClr val="0F5494"/>
                </a:solidFill>
              </a:rPr>
              <a:t>Main </a:t>
            </a:r>
            <a:r>
              <a:rPr lang="fr-BE" sz="2400" b="0" dirty="0" err="1" smtClean="0">
                <a:solidFill>
                  <a:srgbClr val="0F5494"/>
                </a:solidFill>
              </a:rPr>
              <a:t>tweeable</a:t>
            </a:r>
            <a:r>
              <a:rPr lang="fr-BE" sz="2400" b="0" dirty="0" smtClean="0">
                <a:solidFill>
                  <a:srgbClr val="0F5494"/>
                </a:solidFill>
              </a:rPr>
              <a:t> messages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fr-BE" sz="2400" b="0" dirty="0" smtClean="0">
                <a:solidFill>
                  <a:srgbClr val="0F5494"/>
                </a:solidFill>
              </a:rPr>
              <a:t>Interactive or </a:t>
            </a:r>
            <a:r>
              <a:rPr lang="fr-BE" sz="2400" b="0" dirty="0" err="1" smtClean="0">
                <a:solidFill>
                  <a:srgbClr val="0F5494"/>
                </a:solidFill>
              </a:rPr>
              <a:t>static</a:t>
            </a:r>
            <a:r>
              <a:rPr lang="fr-BE" sz="2400" b="0" dirty="0" smtClean="0">
                <a:solidFill>
                  <a:srgbClr val="0F5494"/>
                </a:solidFill>
              </a:rPr>
              <a:t> visualisation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fr-BE" sz="2400" b="0" dirty="0" err="1" smtClean="0">
                <a:solidFill>
                  <a:srgbClr val="0F5494"/>
                </a:solidFill>
              </a:rPr>
              <a:t>Clickable</a:t>
            </a:r>
            <a:r>
              <a:rPr lang="fr-BE" sz="2400" b="0" dirty="0" smtClean="0">
                <a:solidFill>
                  <a:srgbClr val="0F5494"/>
                </a:solidFill>
              </a:rPr>
              <a:t> </a:t>
            </a:r>
            <a:r>
              <a:rPr lang="fr-BE" sz="2400" b="0" dirty="0" err="1" smtClean="0">
                <a:solidFill>
                  <a:srgbClr val="0F5494"/>
                </a:solidFill>
              </a:rPr>
              <a:t>chapters</a:t>
            </a:r>
            <a:r>
              <a:rPr lang="fr-BE" sz="2400" b="0" dirty="0" smtClean="0">
                <a:solidFill>
                  <a:srgbClr val="0F5494"/>
                </a:solidFill>
              </a:rPr>
              <a:t> – chose </a:t>
            </a:r>
            <a:r>
              <a:rPr lang="fr-BE" sz="2400" b="0" dirty="0" err="1" smtClean="0">
                <a:solidFill>
                  <a:srgbClr val="0F5494"/>
                </a:solidFill>
              </a:rPr>
              <a:t>what</a:t>
            </a:r>
            <a:r>
              <a:rPr lang="fr-BE" sz="2400" b="0" dirty="0" smtClean="0">
                <a:solidFill>
                  <a:srgbClr val="0F5494"/>
                </a:solidFill>
              </a:rPr>
              <a:t> </a:t>
            </a:r>
            <a:r>
              <a:rPr lang="fr-BE" sz="2400" b="0" dirty="0" err="1" smtClean="0">
                <a:solidFill>
                  <a:srgbClr val="0F5494"/>
                </a:solidFill>
              </a:rPr>
              <a:t>is</a:t>
            </a:r>
            <a:r>
              <a:rPr lang="fr-BE" sz="2400" b="0" dirty="0" smtClean="0">
                <a:solidFill>
                  <a:srgbClr val="0F5494"/>
                </a:solidFill>
              </a:rPr>
              <a:t> </a:t>
            </a:r>
            <a:r>
              <a:rPr lang="fr-BE" sz="2400" b="0" dirty="0" err="1" smtClean="0">
                <a:solidFill>
                  <a:srgbClr val="0F5494"/>
                </a:solidFill>
              </a:rPr>
              <a:t>interesting</a:t>
            </a:r>
            <a:endParaRPr lang="fr-BE" sz="2400" b="0" dirty="0" smtClean="0">
              <a:solidFill>
                <a:srgbClr val="0F5494"/>
              </a:solidFill>
            </a:endParaRPr>
          </a:p>
          <a:p>
            <a:pPr marL="457200" indent="-457200">
              <a:buAutoNum type="arabicPeriod"/>
            </a:pPr>
            <a:r>
              <a:rPr lang="fr-BE" sz="2400" b="0" dirty="0" err="1" smtClean="0">
                <a:solidFill>
                  <a:srgbClr val="0F5494"/>
                </a:solidFill>
              </a:rPr>
              <a:t>Icons</a:t>
            </a:r>
            <a:r>
              <a:rPr lang="fr-BE" sz="2400" b="0" dirty="0" smtClean="0">
                <a:solidFill>
                  <a:srgbClr val="0F5494"/>
                </a:solidFill>
              </a:rPr>
              <a:t> </a:t>
            </a:r>
            <a:r>
              <a:rPr lang="fr-BE" sz="2400" b="0" dirty="0" err="1" smtClean="0">
                <a:solidFill>
                  <a:srgbClr val="0F5494"/>
                </a:solidFill>
              </a:rPr>
              <a:t>refering</a:t>
            </a:r>
            <a:r>
              <a:rPr lang="fr-BE" sz="2400" b="0" dirty="0" smtClean="0">
                <a:solidFill>
                  <a:srgbClr val="0F5494"/>
                </a:solidFill>
              </a:rPr>
              <a:t> to </a:t>
            </a:r>
            <a:r>
              <a:rPr lang="fr-BE" sz="2400" b="0" dirty="0" err="1" smtClean="0">
                <a:solidFill>
                  <a:srgbClr val="0F5494"/>
                </a:solidFill>
              </a:rPr>
              <a:t>further</a:t>
            </a:r>
            <a:r>
              <a:rPr lang="fr-BE" sz="2400" b="0" dirty="0" smtClean="0">
                <a:solidFill>
                  <a:srgbClr val="0F5494"/>
                </a:solidFill>
              </a:rPr>
              <a:t> information</a:t>
            </a:r>
            <a:endParaRPr lang="en-GB" sz="2400" b="0" dirty="0" err="1" smtClean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19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err="1"/>
              <a:t>What</a:t>
            </a:r>
            <a:r>
              <a:rPr lang="fr-BE" dirty="0"/>
              <a:t> has Eurostat </a:t>
            </a:r>
            <a:r>
              <a:rPr lang="fr-BE" dirty="0" err="1"/>
              <a:t>done</a:t>
            </a:r>
            <a:r>
              <a:rPr lang="fr-BE" dirty="0"/>
              <a:t> in </a:t>
            </a:r>
            <a:r>
              <a:rPr lang="fr-BE" dirty="0" err="1"/>
              <a:t>this</a:t>
            </a:r>
            <a:r>
              <a:rPr lang="fr-BE" dirty="0"/>
              <a:t> </a:t>
            </a:r>
            <a:r>
              <a:rPr lang="fr-BE" dirty="0" err="1"/>
              <a:t>field</a:t>
            </a:r>
            <a:r>
              <a:rPr lang="fr-BE" dirty="0" smtClean="0"/>
              <a:t>?</a:t>
            </a:r>
            <a:br>
              <a:rPr lang="fr-BE" dirty="0" smtClean="0"/>
            </a:br>
            <a:r>
              <a:rPr lang="fr-BE" dirty="0" smtClean="0"/>
              <a:t>(b)</a:t>
            </a:r>
            <a:r>
              <a:rPr lang="fr-BE" dirty="0"/>
              <a:t/>
            </a:r>
            <a:br>
              <a:rPr lang="fr-BE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872"/>
            <a:ext cx="3122204" cy="147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637" y="3861048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fr-BE" sz="2400" b="0" dirty="0">
                <a:solidFill>
                  <a:srgbClr val="0F5494"/>
                </a:solidFill>
              </a:rPr>
              <a:t>- Part of </a:t>
            </a:r>
            <a:r>
              <a:rPr lang="fr-BE" sz="2400" b="0" dirty="0" err="1">
                <a:solidFill>
                  <a:srgbClr val="0F5494"/>
                </a:solidFill>
              </a:rPr>
              <a:t>Statistics</a:t>
            </a:r>
            <a:r>
              <a:rPr lang="fr-BE" sz="2400" b="0" dirty="0">
                <a:solidFill>
                  <a:srgbClr val="0F5494"/>
                </a:solidFill>
              </a:rPr>
              <a:t> </a:t>
            </a:r>
            <a:r>
              <a:rPr lang="fr-BE" sz="2400" b="0" dirty="0" err="1">
                <a:solidFill>
                  <a:srgbClr val="0F5494"/>
                </a:solidFill>
              </a:rPr>
              <a:t>Explained</a:t>
            </a:r>
            <a:endParaRPr lang="fr-BE" sz="2400" b="0" dirty="0">
              <a:solidFill>
                <a:srgbClr val="0F5494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fr-BE" sz="2400" b="0" dirty="0" smtClean="0">
                <a:solidFill>
                  <a:srgbClr val="0F5494"/>
                </a:solidFill>
              </a:rPr>
              <a:t>- </a:t>
            </a:r>
            <a:r>
              <a:rPr lang="fr-BE" sz="2400" b="0" dirty="0" err="1">
                <a:solidFill>
                  <a:srgbClr val="0F5494"/>
                </a:solidFill>
              </a:rPr>
              <a:t>Aim</a:t>
            </a:r>
            <a:r>
              <a:rPr lang="fr-BE" sz="2400" b="0" dirty="0">
                <a:solidFill>
                  <a:srgbClr val="0F5494"/>
                </a:solidFill>
              </a:rPr>
              <a:t>: to </a:t>
            </a:r>
            <a:r>
              <a:rPr lang="fr-BE" sz="2400" b="0" dirty="0" err="1">
                <a:solidFill>
                  <a:srgbClr val="0F5494"/>
                </a:solidFill>
              </a:rPr>
              <a:t>make</a:t>
            </a:r>
            <a:r>
              <a:rPr lang="fr-BE" sz="2400" b="0" dirty="0">
                <a:solidFill>
                  <a:srgbClr val="0F5494"/>
                </a:solidFill>
              </a:rPr>
              <a:t> the world of </a:t>
            </a:r>
            <a:r>
              <a:rPr lang="fr-BE" sz="2400" b="0" dirty="0" err="1">
                <a:solidFill>
                  <a:srgbClr val="0F5494"/>
                </a:solidFill>
              </a:rPr>
              <a:t>statistics</a:t>
            </a:r>
            <a:r>
              <a:rPr lang="fr-BE" sz="2400" b="0" dirty="0">
                <a:solidFill>
                  <a:srgbClr val="0F5494"/>
                </a:solidFill>
              </a:rPr>
              <a:t> a bit </a:t>
            </a:r>
            <a:r>
              <a:rPr lang="fr-BE" sz="2400" b="0" dirty="0" err="1" smtClean="0">
                <a:solidFill>
                  <a:srgbClr val="0F5494"/>
                </a:solidFill>
              </a:rPr>
              <a:t>easier</a:t>
            </a:r>
            <a:endParaRPr lang="fr-BE" sz="2400" b="0" dirty="0">
              <a:solidFill>
                <a:srgbClr val="0F5494"/>
              </a:solidFill>
            </a:endParaRPr>
          </a:p>
          <a:p>
            <a:pPr>
              <a:buNone/>
            </a:pPr>
            <a:r>
              <a:rPr lang="fr-BE" sz="2400" b="0" dirty="0" smtClean="0">
                <a:solidFill>
                  <a:srgbClr val="0F5494"/>
                </a:solidFill>
              </a:rPr>
              <a:t>- </a:t>
            </a:r>
            <a:r>
              <a:rPr lang="fr-BE" sz="2400" b="0" dirty="0">
                <a:solidFill>
                  <a:srgbClr val="0F5494"/>
                </a:solidFill>
              </a:rPr>
              <a:t>Target groups: </a:t>
            </a:r>
            <a:r>
              <a:rPr lang="fr-BE" sz="2400" b="0" dirty="0" err="1">
                <a:solidFill>
                  <a:srgbClr val="0F5494"/>
                </a:solidFill>
              </a:rPr>
              <a:t>students</a:t>
            </a:r>
            <a:r>
              <a:rPr lang="fr-BE" sz="2400" b="0" dirty="0">
                <a:solidFill>
                  <a:srgbClr val="0F5494"/>
                </a:solidFill>
              </a:rPr>
              <a:t> at </a:t>
            </a:r>
            <a:r>
              <a:rPr lang="fr-BE" sz="2400" b="0" dirty="0" err="1" smtClean="0">
                <a:solidFill>
                  <a:srgbClr val="0F5494"/>
                </a:solidFill>
              </a:rPr>
              <a:t>upper</a:t>
            </a:r>
            <a:r>
              <a:rPr lang="fr-BE" sz="2400" b="0" dirty="0" smtClean="0">
                <a:solidFill>
                  <a:srgbClr val="0F5494"/>
                </a:solidFill>
              </a:rPr>
              <a:t> </a:t>
            </a:r>
            <a:r>
              <a:rPr lang="fr-BE" sz="2400" b="0" dirty="0" err="1" smtClean="0">
                <a:solidFill>
                  <a:srgbClr val="0F5494"/>
                </a:solidFill>
              </a:rPr>
              <a:t>secondary</a:t>
            </a:r>
            <a:r>
              <a:rPr lang="fr-BE" sz="2400" b="0" dirty="0" smtClean="0">
                <a:solidFill>
                  <a:srgbClr val="0F5494"/>
                </a:solidFill>
              </a:rPr>
              <a:t> and </a:t>
            </a:r>
            <a:r>
              <a:rPr lang="fr-BE" sz="2400" b="0" dirty="0" err="1">
                <a:solidFill>
                  <a:srgbClr val="0F5494"/>
                </a:solidFill>
              </a:rPr>
              <a:t>everyone</a:t>
            </a:r>
            <a:r>
              <a:rPr lang="fr-BE" sz="2400" b="0" dirty="0">
                <a:solidFill>
                  <a:srgbClr val="0F5494"/>
                </a:solidFill>
              </a:rPr>
              <a:t> </a:t>
            </a:r>
            <a:r>
              <a:rPr lang="fr-BE" sz="2400" b="0" dirty="0" err="1">
                <a:solidFill>
                  <a:srgbClr val="0F5494"/>
                </a:solidFill>
              </a:rPr>
              <a:t>with</a:t>
            </a:r>
            <a:r>
              <a:rPr lang="fr-BE" sz="2400" b="0" dirty="0">
                <a:solidFill>
                  <a:srgbClr val="0F5494"/>
                </a:solidFill>
              </a:rPr>
              <a:t> a basic/no </a:t>
            </a:r>
            <a:r>
              <a:rPr lang="fr-BE" sz="2400" b="0" dirty="0" err="1">
                <a:solidFill>
                  <a:srgbClr val="0F5494"/>
                </a:solidFill>
              </a:rPr>
              <a:t>knowledge</a:t>
            </a:r>
            <a:r>
              <a:rPr lang="fr-BE" sz="2400" b="0" dirty="0">
                <a:solidFill>
                  <a:srgbClr val="0F5494"/>
                </a:solidFill>
              </a:rPr>
              <a:t> of </a:t>
            </a:r>
            <a:r>
              <a:rPr lang="fr-BE" sz="2400" b="0" dirty="0" err="1" smtClean="0">
                <a:solidFill>
                  <a:srgbClr val="0F5494"/>
                </a:solidFill>
              </a:rPr>
              <a:t>statistics</a:t>
            </a:r>
            <a:endParaRPr lang="fr-BE" sz="2400" b="0" dirty="0">
              <a:solidFill>
                <a:srgbClr val="0F5494"/>
              </a:solidFill>
            </a:endParaRPr>
          </a:p>
          <a:p>
            <a:endParaRPr lang="en-GB" sz="2400" b="0" dirty="0" err="1" smtClean="0">
              <a:solidFill>
                <a:srgbClr val="0F549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162880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0" dirty="0" err="1" smtClean="0">
                <a:solidFill>
                  <a:srgbClr val="0F5494"/>
                </a:solidFill>
              </a:rPr>
              <a:t>Statistics</a:t>
            </a:r>
            <a:r>
              <a:rPr lang="fr-BE" sz="2400" b="0" dirty="0" smtClean="0">
                <a:solidFill>
                  <a:srgbClr val="0F5494"/>
                </a:solidFill>
              </a:rPr>
              <a:t> 4 </a:t>
            </a:r>
            <a:r>
              <a:rPr lang="fr-BE" sz="2400" b="0" dirty="0" err="1" smtClean="0">
                <a:solidFill>
                  <a:srgbClr val="0F5494"/>
                </a:solidFill>
              </a:rPr>
              <a:t>beginners</a:t>
            </a:r>
            <a:endParaRPr lang="en-GB" sz="2400" b="0" dirty="0" err="1" smtClean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8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19" y="2111661"/>
            <a:ext cx="7087526" cy="39642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err="1" smtClean="0"/>
              <a:t>Current</a:t>
            </a:r>
            <a:r>
              <a:rPr lang="fr-BE" dirty="0" smtClean="0"/>
              <a:t> topics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4653136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0" dirty="0" smtClean="0">
                <a:solidFill>
                  <a:srgbClr val="0F5494"/>
                </a:solidFill>
              </a:rPr>
              <a:t>+ Labour </a:t>
            </a:r>
            <a:r>
              <a:rPr lang="fr-BE" sz="2400" b="0" dirty="0" err="1" smtClean="0">
                <a:solidFill>
                  <a:srgbClr val="0F5494"/>
                </a:solidFill>
              </a:rPr>
              <a:t>market</a:t>
            </a:r>
            <a:r>
              <a:rPr lang="fr-BE" sz="2400" b="0" dirty="0" smtClean="0">
                <a:solidFill>
                  <a:srgbClr val="0F5494"/>
                </a:solidFill>
              </a:rPr>
              <a:t> and Trade in </a:t>
            </a:r>
            <a:r>
              <a:rPr lang="fr-BE" sz="2400" b="0" dirty="0" err="1" smtClean="0">
                <a:solidFill>
                  <a:srgbClr val="0F5494"/>
                </a:solidFill>
              </a:rPr>
              <a:t>goods</a:t>
            </a:r>
            <a:r>
              <a:rPr lang="fr-BE" sz="2400" b="0" dirty="0" smtClean="0">
                <a:solidFill>
                  <a:srgbClr val="0F5494"/>
                </a:solidFill>
              </a:rPr>
              <a:t> in the pipeline</a:t>
            </a:r>
            <a:endParaRPr lang="en-GB" sz="2400" b="0" dirty="0" err="1" smtClean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40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88641"/>
            <a:ext cx="8229600" cy="792088"/>
          </a:xfrm>
        </p:spPr>
        <p:txBody>
          <a:bodyPr/>
          <a:lstStyle/>
          <a:p>
            <a:pPr algn="ctr"/>
            <a:r>
              <a:rPr lang="fr-BE" dirty="0" err="1" smtClean="0"/>
              <a:t>Examples</a:t>
            </a:r>
            <a:r>
              <a:rPr lang="fr-BE" dirty="0" smtClean="0"/>
              <a:t> of illustrations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8563" y="3656938"/>
            <a:ext cx="2847975" cy="1381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11" y="980729"/>
            <a:ext cx="1983248" cy="5385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375" y="2132856"/>
            <a:ext cx="3168352" cy="10625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508" y="2159237"/>
            <a:ext cx="1817108" cy="32152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8313" y="6384639"/>
            <a:ext cx="2087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0" dirty="0" err="1" smtClean="0">
                <a:solidFill>
                  <a:srgbClr val="0F5494"/>
                </a:solidFill>
              </a:rPr>
              <a:t>What</a:t>
            </a:r>
            <a:r>
              <a:rPr lang="fr-BE" sz="1600" b="0" dirty="0" smtClean="0">
                <a:solidFill>
                  <a:srgbClr val="0F5494"/>
                </a:solidFill>
              </a:rPr>
              <a:t> </a:t>
            </a:r>
            <a:r>
              <a:rPr lang="fr-BE" sz="1600" b="0" dirty="0" err="1" smtClean="0">
                <a:solidFill>
                  <a:srgbClr val="0F5494"/>
                </a:solidFill>
              </a:rPr>
              <a:t>is</a:t>
            </a:r>
            <a:r>
              <a:rPr lang="fr-BE" sz="1600" b="0" dirty="0" smtClean="0">
                <a:solidFill>
                  <a:srgbClr val="0F5494"/>
                </a:solidFill>
              </a:rPr>
              <a:t> inflation?</a:t>
            </a:r>
            <a:endParaRPr lang="en-GB" sz="1600" b="0" dirty="0" err="1" smtClean="0">
              <a:solidFill>
                <a:srgbClr val="0F549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5816" y="5517232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0" dirty="0" err="1" smtClean="0">
                <a:solidFill>
                  <a:srgbClr val="0F5494"/>
                </a:solidFill>
              </a:rPr>
              <a:t>What</a:t>
            </a:r>
            <a:r>
              <a:rPr lang="fr-BE" sz="1600" b="0" dirty="0" smtClean="0">
                <a:solidFill>
                  <a:srgbClr val="0F5494"/>
                </a:solidFill>
              </a:rPr>
              <a:t> </a:t>
            </a:r>
            <a:r>
              <a:rPr lang="fr-BE" sz="1600" b="0" dirty="0" err="1" smtClean="0">
                <a:solidFill>
                  <a:srgbClr val="0F5494"/>
                </a:solidFill>
              </a:rPr>
              <a:t>is</a:t>
            </a:r>
            <a:r>
              <a:rPr lang="fr-BE" sz="1600" b="0" dirty="0" smtClean="0">
                <a:solidFill>
                  <a:srgbClr val="0F5494"/>
                </a:solidFill>
              </a:rPr>
              <a:t> value </a:t>
            </a:r>
            <a:r>
              <a:rPr lang="fr-BE" sz="1600" b="0" dirty="0" err="1" smtClean="0">
                <a:solidFill>
                  <a:srgbClr val="0F5494"/>
                </a:solidFill>
              </a:rPr>
              <a:t>added</a:t>
            </a:r>
            <a:r>
              <a:rPr lang="fr-BE" sz="1600" b="0" dirty="0" smtClean="0">
                <a:solidFill>
                  <a:srgbClr val="0F5494"/>
                </a:solidFill>
              </a:rPr>
              <a:t>?</a:t>
            </a:r>
            <a:endParaRPr lang="en-GB" sz="1600" b="0" dirty="0" err="1" smtClean="0">
              <a:solidFill>
                <a:srgbClr val="0F549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8104" y="3220789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0" dirty="0" err="1" smtClean="0">
                <a:solidFill>
                  <a:srgbClr val="0F5494"/>
                </a:solidFill>
              </a:rPr>
              <a:t>What</a:t>
            </a:r>
            <a:r>
              <a:rPr lang="fr-BE" sz="1600" b="0" dirty="0" smtClean="0">
                <a:solidFill>
                  <a:srgbClr val="0F5494"/>
                </a:solidFill>
              </a:rPr>
              <a:t> </a:t>
            </a:r>
            <a:r>
              <a:rPr lang="fr-BE" sz="1600" b="0" dirty="0" err="1" smtClean="0">
                <a:solidFill>
                  <a:srgbClr val="0F5494"/>
                </a:solidFill>
              </a:rPr>
              <a:t>is</a:t>
            </a:r>
            <a:r>
              <a:rPr lang="fr-BE" sz="1600" b="0" dirty="0" smtClean="0">
                <a:solidFill>
                  <a:srgbClr val="0F5494"/>
                </a:solidFill>
              </a:rPr>
              <a:t> public </a:t>
            </a:r>
            <a:r>
              <a:rPr lang="fr-BE" sz="1600" b="0" dirty="0" err="1" smtClean="0">
                <a:solidFill>
                  <a:srgbClr val="0F5494"/>
                </a:solidFill>
              </a:rPr>
              <a:t>deficit</a:t>
            </a:r>
            <a:r>
              <a:rPr lang="fr-BE" sz="1600" b="0" dirty="0" smtClean="0">
                <a:solidFill>
                  <a:srgbClr val="0F5494"/>
                </a:solidFill>
              </a:rPr>
              <a:t> and </a:t>
            </a:r>
            <a:r>
              <a:rPr lang="fr-BE" sz="1600" b="0" dirty="0" err="1" smtClean="0">
                <a:solidFill>
                  <a:srgbClr val="0F5494"/>
                </a:solidFill>
              </a:rPr>
              <a:t>debt</a:t>
            </a:r>
            <a:r>
              <a:rPr lang="fr-BE" sz="1600" b="0" dirty="0" smtClean="0">
                <a:solidFill>
                  <a:srgbClr val="0F5494"/>
                </a:solidFill>
              </a:rPr>
              <a:t>?</a:t>
            </a:r>
            <a:endParaRPr lang="en-GB" sz="1600" b="0" dirty="0" err="1" smtClean="0">
              <a:solidFill>
                <a:srgbClr val="0F549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8376" y="5119779"/>
            <a:ext cx="3495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0" dirty="0" err="1" smtClean="0">
                <a:solidFill>
                  <a:srgbClr val="0F5494"/>
                </a:solidFill>
              </a:rPr>
              <a:t>What</a:t>
            </a:r>
            <a:r>
              <a:rPr lang="fr-BE" sz="1600" b="0" dirty="0" smtClean="0">
                <a:solidFill>
                  <a:srgbClr val="0F5494"/>
                </a:solidFill>
              </a:rPr>
              <a:t> </a:t>
            </a:r>
            <a:r>
              <a:rPr lang="fr-BE" sz="1600" b="0" dirty="0" err="1" smtClean="0">
                <a:solidFill>
                  <a:srgbClr val="0F5494"/>
                </a:solidFill>
              </a:rPr>
              <a:t>is</a:t>
            </a:r>
            <a:r>
              <a:rPr lang="fr-BE" sz="1600" b="0" dirty="0" smtClean="0">
                <a:solidFill>
                  <a:srgbClr val="0F5494"/>
                </a:solidFill>
              </a:rPr>
              <a:t> the </a:t>
            </a:r>
            <a:r>
              <a:rPr lang="fr-BE" sz="1600" b="0" dirty="0" err="1" smtClean="0">
                <a:solidFill>
                  <a:srgbClr val="0F5494"/>
                </a:solidFill>
              </a:rPr>
              <a:t>difference</a:t>
            </a:r>
            <a:r>
              <a:rPr lang="fr-BE" sz="1600" b="0" dirty="0" smtClean="0">
                <a:solidFill>
                  <a:srgbClr val="0F5494"/>
                </a:solidFill>
              </a:rPr>
              <a:t> </a:t>
            </a:r>
            <a:r>
              <a:rPr lang="fr-BE" sz="1600" b="0" dirty="0" err="1" smtClean="0">
                <a:solidFill>
                  <a:srgbClr val="0F5494"/>
                </a:solidFill>
              </a:rPr>
              <a:t>between</a:t>
            </a:r>
            <a:r>
              <a:rPr lang="fr-BE" sz="1600" b="0" dirty="0" smtClean="0">
                <a:solidFill>
                  <a:srgbClr val="0F5494"/>
                </a:solidFill>
              </a:rPr>
              <a:t> GDP and GNI?</a:t>
            </a:r>
            <a:endParaRPr lang="en-GB" sz="1600" b="0" dirty="0" err="1" smtClean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8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453</TotalTime>
  <Words>316</Words>
  <Application>Microsoft Office PowerPoint</Application>
  <PresentationFormat>On-screen Show (4:3)</PresentationFormat>
  <Paragraphs>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Verdana</vt:lpstr>
      <vt:lpstr>Default Design</vt:lpstr>
      <vt:lpstr>  How to enlarge our audience: attract and explain   Reaching potential users and keep casual ones </vt:lpstr>
      <vt:lpstr>Today’s presentation</vt:lpstr>
      <vt:lpstr>Attract and explain</vt:lpstr>
      <vt:lpstr>In a fast moving world, there are new user expectations…</vt:lpstr>
      <vt:lpstr>What has Eurostat done in this field? (a) Changed the layout of Statistics Explained articles  </vt:lpstr>
      <vt:lpstr>New layout in detail</vt:lpstr>
      <vt:lpstr>What has Eurostat done in this field? (b)  </vt:lpstr>
      <vt:lpstr>Current topics</vt:lpstr>
      <vt:lpstr>Examples of illustrations</vt:lpstr>
      <vt:lpstr>Animations</vt:lpstr>
      <vt:lpstr> What has Eurostat done in this field? (c) Interactive (digital) publications</vt:lpstr>
      <vt:lpstr>  Interactive (digital) publications published so far </vt:lpstr>
      <vt:lpstr>Examples of visualisations</vt:lpstr>
      <vt:lpstr>Lessons learned for interactive publications</vt:lpstr>
      <vt:lpstr>Let’s go live:</vt:lpstr>
      <vt:lpstr>Any questions?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enlarge our audience: attract and explain</dc:title>
  <dc:creator>CORSELLI-NORDBLAD Louise (ESTAT)</dc:creator>
  <cp:lastModifiedBy>CORSELLI-NORDBLAD Louise (ESTAT)</cp:lastModifiedBy>
  <cp:revision>33</cp:revision>
  <cp:lastPrinted>2019-03-06T09:37:57Z</cp:lastPrinted>
  <dcterms:created xsi:type="dcterms:W3CDTF">2019-03-01T13:46:54Z</dcterms:created>
  <dcterms:modified xsi:type="dcterms:W3CDTF">2019-03-08T11:07:53Z</dcterms:modified>
</cp:coreProperties>
</file>