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3" r:id="rId3"/>
    <p:sldId id="263" r:id="rId4"/>
    <p:sldId id="274" r:id="rId5"/>
    <p:sldId id="264" r:id="rId6"/>
    <p:sldId id="268" r:id="rId7"/>
    <p:sldId id="269" r:id="rId8"/>
    <p:sldId id="266" r:id="rId9"/>
    <p:sldId id="267" r:id="rId10"/>
    <p:sldId id="260" r:id="rId11"/>
    <p:sldId id="285" r:id="rId12"/>
    <p:sldId id="287" r:id="rId13"/>
    <p:sldId id="284" r:id="rId14"/>
    <p:sldId id="261" r:id="rId15"/>
    <p:sldId id="276" r:id="rId16"/>
    <p:sldId id="289" r:id="rId17"/>
    <p:sldId id="288" r:id="rId18"/>
    <p:sldId id="265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1602" autoAdjust="0"/>
  </p:normalViewPr>
  <p:slideViewPr>
    <p:cSldViewPr snapToGrid="0">
      <p:cViewPr varScale="1">
        <p:scale>
          <a:sx n="71" d="100"/>
          <a:sy n="71" d="100"/>
        </p:scale>
        <p:origin x="907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3ABBB-5F94-44F7-84C5-88EDCFE08460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5B757-C012-4C7A-892E-28202081E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41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79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4 </a:t>
            </a:r>
            <a:r>
              <a:rPr lang="nb-NO" dirty="0" err="1"/>
              <a:t>classes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Temporality</a:t>
            </a:r>
            <a:r>
              <a:rPr lang="nb-NO" dirty="0"/>
              <a:t>: </a:t>
            </a:r>
            <a:r>
              <a:rPr lang="nb-NO" dirty="0" err="1"/>
              <a:t>Event</a:t>
            </a:r>
            <a:r>
              <a:rPr lang="nb-NO" dirty="0"/>
              <a:t> (start-</a:t>
            </a:r>
            <a:r>
              <a:rPr lang="nb-NO" baseline="0" dirty="0"/>
              <a:t>stop), Single Time Point, </a:t>
            </a:r>
            <a:r>
              <a:rPr lang="nb-NO" baseline="0" dirty="0" err="1"/>
              <a:t>Unchangeable</a:t>
            </a:r>
            <a:r>
              <a:rPr lang="nb-NO" baseline="0" dirty="0"/>
              <a:t>, </a:t>
            </a:r>
            <a:r>
              <a:rPr lang="nb-NO" baseline="0" dirty="0" err="1"/>
              <a:t>Accumulated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424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Command </a:t>
            </a:r>
            <a:r>
              <a:rPr lang="nb-NO" dirty="0" err="1"/>
              <a:t>interface</a:t>
            </a:r>
            <a:r>
              <a:rPr lang="nb-NO" dirty="0"/>
              <a:t>. This shows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meaning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metadata driven </a:t>
            </a:r>
            <a:r>
              <a:rPr lang="nb-NO" dirty="0" err="1"/>
              <a:t>approach</a:t>
            </a:r>
            <a:r>
              <a:rPr lang="nb-N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importing</a:t>
            </a:r>
            <a:r>
              <a:rPr lang="nb-NO" dirty="0"/>
              <a:t> variables from Data Store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user</a:t>
            </a:r>
            <a:r>
              <a:rPr lang="nb-NO" dirty="0"/>
              <a:t> </a:t>
            </a:r>
            <a:r>
              <a:rPr lang="nb-NO" dirty="0" err="1"/>
              <a:t>defines</a:t>
            </a:r>
            <a:r>
              <a:rPr lang="nb-NO" dirty="0"/>
              <a:t> his or her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names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space</a:t>
            </a:r>
            <a:r>
              <a:rPr lang="nb-NO" dirty="0"/>
              <a:t>.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400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Command mode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347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Script mode </a:t>
            </a:r>
            <a:r>
              <a:rPr lang="nb-NO" dirty="0" err="1"/>
              <a:t>interface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0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392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We consider the metadata driven approach to be very useful, and have a strong wish to use it widely, both externally and internally in Statistics Norway. 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324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0D7F7-C342-4D7B-8A0C-44B47C1057A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760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Microdata.no opened March 2018 as a scientific service where researchers get access to a defined database with sharp register microdata without any form for application. They work online with instant access to whichever populations and variables they need, presently costless, in the future at a substantial lower cost than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Microdata.no was launched in March last year. By now some 30 institutions (among them the main universities and research institutes) with some 200 users are connected to the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Present content: 124 variables on population, education, labour market, income, and welfare benefits.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Developed 2012-2018 in co-operation with NSD – Norwegian Centre for Research data, and funded by </a:t>
            </a:r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Research Council of Norway with some</a:t>
            </a:r>
            <a:r>
              <a:rPr lang="en-GB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mill Euro</a:t>
            </a:r>
            <a:r>
              <a:rPr lang="en-GB" sz="1200" b="1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0D7F7-C342-4D7B-8A0C-44B47C1057A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61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634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Data base stored at Statistics Norway. Data hidden from the user. Only anonymous results downloadable</a:t>
            </a:r>
          </a:p>
          <a:p>
            <a:r>
              <a:rPr lang="en-GB" noProof="0" dirty="0"/>
              <a:t>The clue: </a:t>
            </a:r>
            <a:r>
              <a:rPr lang="en-GB" b="1" noProof="0" dirty="0"/>
              <a:t>Anonymous  = no need for applications </a:t>
            </a:r>
            <a:r>
              <a:rPr lang="en-GB" noProof="0" dirty="0"/>
              <a:t>and allowances.</a:t>
            </a:r>
          </a:p>
          <a:p>
            <a:r>
              <a:rPr lang="en-GB" b="0" noProof="0" dirty="0"/>
              <a:t>The egg that </a:t>
            </a:r>
            <a:r>
              <a:rPr lang="en-GB" b="1" noProof="0" dirty="0"/>
              <a:t>WON’T stand: </a:t>
            </a:r>
            <a:r>
              <a:rPr lang="en-GB" b="0" noProof="0" dirty="0"/>
              <a:t>anonymous data. Expensive, reducing value for researchers</a:t>
            </a:r>
          </a:p>
          <a:p>
            <a:r>
              <a:rPr lang="en-GB" noProof="0" dirty="0"/>
              <a:t>More realistic: </a:t>
            </a:r>
            <a:r>
              <a:rPr lang="en-GB" b="1" noProof="0" dirty="0"/>
              <a:t>make the output, the results anonymous</a:t>
            </a:r>
            <a:r>
              <a:rPr lang="en-GB" noProof="0" dirty="0"/>
              <a:t>.</a:t>
            </a:r>
          </a:p>
          <a:p>
            <a:r>
              <a:rPr lang="en-GB" noProof="0" dirty="0"/>
              <a:t>But then the </a:t>
            </a:r>
            <a:r>
              <a:rPr lang="en-GB" b="1" noProof="0" dirty="0"/>
              <a:t>individual records must be invisible</a:t>
            </a:r>
            <a:r>
              <a:rPr lang="en-GB" noProof="0" dirty="0"/>
              <a:t>. Solution: </a:t>
            </a:r>
            <a:r>
              <a:rPr lang="en-GB" b="1" noProof="0" dirty="0"/>
              <a:t>Metadata driven. </a:t>
            </a:r>
            <a:r>
              <a:rPr lang="en-GB" noProof="0" dirty="0"/>
              <a:t>Sharp data stored at Statistics Norway. </a:t>
            </a:r>
            <a:r>
              <a:rPr lang="en-GB" noProof="0" dirty="0">
                <a:solidFill>
                  <a:srgbClr val="FF0000"/>
                </a:solidFill>
                <a:highlight>
                  <a:srgbClr val="FFFF00"/>
                </a:highlight>
              </a:rPr>
              <a:t>No information hidden</a:t>
            </a:r>
            <a:r>
              <a:rPr lang="en-GB" noProof="0" dirty="0">
                <a:solidFill>
                  <a:srgbClr val="FF0000"/>
                </a:solidFill>
              </a:rPr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13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/>
              <a:t>This is </a:t>
            </a:r>
            <a:r>
              <a:rPr lang="nb-NO" noProof="0" dirty="0" err="1"/>
              <a:t>the</a:t>
            </a:r>
            <a:r>
              <a:rPr lang="nb-NO" noProof="0" dirty="0"/>
              <a:t> front </a:t>
            </a:r>
            <a:r>
              <a:rPr lang="nb-NO" noProof="0" dirty="0" err="1"/>
              <a:t>page</a:t>
            </a:r>
            <a:r>
              <a:rPr lang="nb-NO" noProof="0" dirty="0"/>
              <a:t>. It is </a:t>
            </a:r>
            <a:r>
              <a:rPr lang="nb-NO" noProof="0" dirty="0" err="1"/>
              <a:t>only</a:t>
            </a:r>
            <a:r>
              <a:rPr lang="nb-NO" noProof="0" dirty="0"/>
              <a:t> in Norwegian so far. To log </a:t>
            </a:r>
            <a:r>
              <a:rPr lang="nb-NO" noProof="0" dirty="0" err="1"/>
              <a:t>on</a:t>
            </a:r>
            <a:r>
              <a:rPr lang="nb-NO" noProof="0" dirty="0"/>
              <a:t> </a:t>
            </a:r>
            <a:r>
              <a:rPr lang="nb-NO" noProof="0" dirty="0" err="1"/>
              <a:t>you</a:t>
            </a:r>
            <a:r>
              <a:rPr lang="nb-NO" noProof="0" dirty="0"/>
              <a:t> need a Norwegian </a:t>
            </a:r>
            <a:r>
              <a:rPr lang="nb-NO" noProof="0" dirty="0" err="1"/>
              <a:t>national</a:t>
            </a:r>
            <a:r>
              <a:rPr lang="nb-NO" noProof="0" dirty="0"/>
              <a:t> ID. English </a:t>
            </a:r>
            <a:r>
              <a:rPr lang="nb-NO" noProof="0" dirty="0" err="1"/>
              <a:t>version</a:t>
            </a:r>
            <a:r>
              <a:rPr lang="nb-NO" noProof="0" dirty="0"/>
              <a:t> of </a:t>
            </a:r>
            <a:r>
              <a:rPr lang="nb-NO" noProof="0" dirty="0" err="1"/>
              <a:t>the</a:t>
            </a:r>
            <a:r>
              <a:rPr lang="nb-NO" noProof="0" dirty="0"/>
              <a:t> page </a:t>
            </a:r>
            <a:r>
              <a:rPr lang="nb-NO" noProof="0" dirty="0" err="1"/>
              <a:t>texts</a:t>
            </a:r>
            <a:r>
              <a:rPr lang="nb-NO" noProof="0" dirty="0"/>
              <a:t> in </a:t>
            </a:r>
            <a:r>
              <a:rPr lang="nb-NO" noProof="0" dirty="0" err="1"/>
              <a:t>near</a:t>
            </a:r>
            <a:r>
              <a:rPr lang="nb-NO" noProof="0" dirty="0"/>
              <a:t> </a:t>
            </a:r>
            <a:r>
              <a:rPr lang="nb-NO" noProof="0" dirty="0" err="1"/>
              <a:t>future</a:t>
            </a:r>
            <a:r>
              <a:rPr lang="nb-NO" noProof="0" dirty="0"/>
              <a:t>. User </a:t>
            </a:r>
            <a:r>
              <a:rPr lang="nb-NO" noProof="0" dirty="0" err="1"/>
              <a:t>interface</a:t>
            </a:r>
            <a:r>
              <a:rPr lang="nb-NO" noProof="0" dirty="0"/>
              <a:t> and metadata in Norwegian. Part of 4-yeas’ plan to </a:t>
            </a:r>
            <a:r>
              <a:rPr lang="nb-NO" noProof="0" dirty="0" err="1"/>
              <a:t>develop</a:t>
            </a:r>
            <a:r>
              <a:rPr lang="nb-NO" noProof="0" dirty="0"/>
              <a:t> English </a:t>
            </a:r>
            <a:r>
              <a:rPr lang="nb-NO" noProof="0" dirty="0" err="1"/>
              <a:t>version</a:t>
            </a:r>
            <a:r>
              <a:rPr lang="nb-NO" noProof="0" dirty="0"/>
              <a:t> and </a:t>
            </a:r>
            <a:r>
              <a:rPr lang="nb-NO" noProof="0" dirty="0" err="1"/>
              <a:t>enable</a:t>
            </a:r>
            <a:r>
              <a:rPr lang="nb-NO" noProof="0" dirty="0"/>
              <a:t> </a:t>
            </a:r>
            <a:r>
              <a:rPr lang="nb-NO" noProof="0" dirty="0" err="1"/>
              <a:t>international</a:t>
            </a:r>
            <a:r>
              <a:rPr lang="nb-NO" noProof="0" dirty="0"/>
              <a:t> </a:t>
            </a:r>
            <a:r>
              <a:rPr lang="nb-NO" noProof="0" dirty="0" err="1"/>
              <a:t>login</a:t>
            </a:r>
            <a:r>
              <a:rPr lang="nb-NO" noProof="0" dirty="0"/>
              <a:t>.  By </a:t>
            </a:r>
            <a:r>
              <a:rPr lang="nb-NO" noProof="0" dirty="0" err="1"/>
              <a:t>clicking</a:t>
            </a:r>
            <a:r>
              <a:rPr lang="nb-NO" noProof="0" dirty="0"/>
              <a:t> </a:t>
            </a:r>
            <a:r>
              <a:rPr lang="nb-NO" noProof="0" dirty="0" err="1"/>
              <a:t>the</a:t>
            </a:r>
            <a:r>
              <a:rPr lang="nb-NO" noProof="0" dirty="0"/>
              <a:t> </a:t>
            </a:r>
            <a:r>
              <a:rPr lang="nb-NO" noProof="0" dirty="0" err="1"/>
              <a:t>square</a:t>
            </a:r>
            <a:r>
              <a:rPr lang="nb-NO" noProof="0" dirty="0"/>
              <a:t> «Variabler» </a:t>
            </a:r>
            <a:r>
              <a:rPr lang="nb-NO" noProof="0" dirty="0" err="1"/>
              <a:t>we</a:t>
            </a:r>
            <a:r>
              <a:rPr lang="nb-NO" noProof="0" dirty="0"/>
              <a:t> </a:t>
            </a:r>
            <a:r>
              <a:rPr lang="nb-NO" noProof="0" dirty="0" err="1"/>
              <a:t>come</a:t>
            </a:r>
            <a:r>
              <a:rPr lang="nb-NO" noProof="0" dirty="0"/>
              <a:t> to </a:t>
            </a:r>
            <a:r>
              <a:rPr lang="nb-NO" noProof="0" dirty="0" err="1"/>
              <a:t>the</a:t>
            </a:r>
            <a:r>
              <a:rPr lang="nb-NO" noProof="0" dirty="0"/>
              <a:t> metadata page.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0D7F7-C342-4D7B-8A0C-44B47C1057A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610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Focus: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Rich </a:t>
            </a:r>
            <a:r>
              <a:rPr lang="nb-NO" b="1" baseline="0" dirty="0"/>
              <a:t>metadata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baseline="0" dirty="0"/>
              <a:t>Integration</a:t>
            </a:r>
            <a:r>
              <a:rPr lang="nb-NO" baseline="0" dirty="0"/>
              <a:t> </a:t>
            </a:r>
            <a:r>
              <a:rPr lang="nb-NO" baseline="0" dirty="0" err="1"/>
              <a:t>of</a:t>
            </a:r>
            <a:r>
              <a:rPr lang="nb-NO" baseline="0" dirty="0"/>
              <a:t> data &amp; metadata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baseline="0" dirty="0"/>
              <a:t>General </a:t>
            </a:r>
            <a:r>
              <a:rPr lang="nb-NO" b="1" baseline="0" dirty="0" err="1"/>
              <a:t>structures</a:t>
            </a:r>
            <a:r>
              <a:rPr lang="nb-NO" b="1" baseline="0" dirty="0"/>
              <a:t> </a:t>
            </a:r>
            <a:r>
              <a:rPr lang="nb-NO" baseline="0" dirty="0"/>
              <a:t>for data GSIM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Metadata </a:t>
            </a:r>
            <a:r>
              <a:rPr lang="nb-NO" baseline="0" dirty="0" err="1"/>
              <a:t>are</a:t>
            </a:r>
            <a:r>
              <a:rPr lang="nb-NO" baseline="0" dirty="0"/>
              <a:t> </a:t>
            </a:r>
            <a:r>
              <a:rPr lang="nb-NO" baseline="0" dirty="0" err="1"/>
              <a:t>open</a:t>
            </a:r>
            <a:r>
              <a:rPr lang="nb-NO" baseline="0" dirty="0"/>
              <a:t> for </a:t>
            </a:r>
            <a:r>
              <a:rPr lang="nb-NO" baseline="0" dirty="0" err="1"/>
              <a:t>anybody</a:t>
            </a:r>
            <a:endParaRPr lang="nb-NO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err="1"/>
              <a:t>But</a:t>
            </a:r>
            <a:r>
              <a:rPr lang="nb-NO" baseline="0" dirty="0"/>
              <a:t> so far </a:t>
            </a:r>
            <a:r>
              <a:rPr lang="nb-NO" baseline="0" dirty="0" err="1"/>
              <a:t>only</a:t>
            </a:r>
            <a:r>
              <a:rPr lang="nb-NO" baseline="0" dirty="0"/>
              <a:t> in Norwegian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0D7F7-C342-4D7B-8A0C-44B47C1057A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19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Data are stored in microdata.no </a:t>
            </a:r>
            <a:r>
              <a:rPr lang="en-US" noProof="0" dirty="0" err="1"/>
              <a:t>DataStore</a:t>
            </a:r>
            <a:r>
              <a:rPr lang="en-US" noProof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The Data are stored in Statistics Norway.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Users import interesting variables to User workspace and give them customized names if </a:t>
            </a:r>
            <a:r>
              <a:rPr lang="en-US" noProof="0" dirty="0" err="1"/>
              <a:t>desireable</a:t>
            </a:r>
            <a:r>
              <a:rPr lang="en-US" noProof="0" dirty="0"/>
              <a:t>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27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variables </a:t>
            </a:r>
            <a:r>
              <a:rPr lang="nb-NO" dirty="0" err="1"/>
              <a:t>imported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User Workspace,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subset</a:t>
            </a:r>
            <a:r>
              <a:rPr lang="nb-NO" dirty="0"/>
              <a:t> </a:t>
            </a:r>
            <a:r>
              <a:rPr lang="nb-NO" dirty="0" err="1"/>
              <a:t>populations</a:t>
            </a:r>
            <a:r>
              <a:rPr lang="nb-NO" dirty="0"/>
              <a:t>, </a:t>
            </a:r>
            <a:r>
              <a:rPr lang="nb-NO" dirty="0" err="1"/>
              <a:t>recode</a:t>
            </a:r>
            <a:r>
              <a:rPr lang="nb-NO" dirty="0"/>
              <a:t> variables, </a:t>
            </a:r>
            <a:r>
              <a:rPr lang="nb-NO" dirty="0" err="1"/>
              <a:t>create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variables and do analyses.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The </a:t>
            </a:r>
            <a:r>
              <a:rPr lang="nb-NO" dirty="0" err="1"/>
              <a:t>user</a:t>
            </a:r>
            <a:r>
              <a:rPr lang="nb-NO" dirty="0"/>
              <a:t> </a:t>
            </a:r>
            <a:r>
              <a:rPr lang="nb-NO" dirty="0" err="1"/>
              <a:t>defines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names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variables in his or her </a:t>
            </a:r>
            <a:r>
              <a:rPr lang="nb-NO" dirty="0" err="1"/>
              <a:t>workspace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5B757-C012-4C7A-892E-28202081EF7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60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6E2A67-ED0D-44FE-9705-5AFA95B3D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319FE3-642E-43C9-97D3-9482521F3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D84936-9967-464E-B874-34B0EAE1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3F205E-7FD6-4A94-B546-268E8C9A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9B36B0-392F-4F87-A25A-88D4B2F5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89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515788-286B-41DD-A326-8BE4CD95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03EAED-AB17-4C30-B6CD-502D5534F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C70348-7E47-49C2-B389-B7FED442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18300C-A05F-40A3-8707-5312C1DD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94AFC7-EC09-4885-8138-609BF876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70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79A035F-DC15-45AE-A2CF-B25C7ED43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9B8A4C6-776E-4D01-8BB3-0E8667FC0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23AE32-637A-467C-8B88-59E07004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74E727-783D-456D-8139-1F0AB63F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F9EE86-1A2F-40DF-9F42-FF2AFE85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36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638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59F4E1-7EE2-4C09-B282-8597EE85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E3F41B-0AAC-4C82-BF5E-C1397AD70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3548F9-1ECE-4CBA-A876-C7164BEE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54E76D-F8F2-4A82-BFA3-B1523094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7FF1CF-1312-4231-8186-67AC98C5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68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B0C8F1-3FDB-4563-A0B3-2302C171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B33A49-0316-4995-8DEF-6C5697E3C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1C4274-148D-4D4B-B4BF-68EDE408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F7CFB8-B5B0-47B1-81E7-55925D73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FAB065-5D77-4056-9BDD-F75BB4D3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10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C5F93B-2469-4516-AD9E-E2F99856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A9BF5B-2869-4D53-9FFD-6B430B03E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2905B00-670E-4981-9023-2486BB7CE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245DFDD-05E1-4674-BE11-5133FD14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6316C1-95B4-4E59-9E28-88A55C10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6171CA3-F104-43A3-9B12-658A89DC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00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354D3D-F5A8-43FF-99D9-939E0F9B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569BC3-4444-4713-84CF-49DD9D005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45286D-E6FA-4653-A32F-C3A8DFCC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C9D17AC-4F65-4A5D-BED4-E31FEB095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FF3B530-4481-4F67-A20F-39EDE054F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A0C36B-6498-478C-9729-8BAA6F3C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DB52F7A-49B8-4480-92D3-2D5514E7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8D54D06-0A84-4AEB-B485-9C05B024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5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8A6173-0B49-4AE2-9F19-B6BB4DFC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8C5D3B8-B71D-4BB9-8366-89446C28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ACA2F0C-08B6-402A-948A-570600D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DC7260A-0E56-4424-B736-67A19FDB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88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CCB8AFD-4EE2-4C0C-80C9-F72AF058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FA44DA0-EACC-42A4-960D-BA0D31BA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D66A858-57AF-4491-A6C3-FE33C3B3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8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B6BEBD-7492-46E7-9D84-B2173A29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FDA50D-07CE-4CEF-BAA5-459E9E06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B6E6C9-C21A-4442-9A22-FF544A6E1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D05119-CCD6-498F-9F0F-4AC46C9A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3FB4B46-A561-481B-905F-7D21ABBB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13524E-FE85-46CF-9DC8-65D5AFAA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27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F16E07-0EDC-41DD-A2B4-06B7A9E0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806B9D1-516F-46BE-9591-96968B65A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F92F6F2-0D33-41A8-A367-AD394E5A0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844B32-D128-49C0-A6FC-6ABB0786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11AB834-FFBB-437B-A6F9-62B51E3A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FAD265-0629-4D3D-A6F2-E2E3D07F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56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1AE73C2-F9DF-4A01-93DF-27B36EBA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F028F5-FB68-4C8F-823F-F2D2778CB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E18FB1-8953-4E91-A032-AEAA5E2AD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1364-E72A-4D35-BAEA-A7A0CC54C14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C0B4E4-688B-4861-A988-17E96E9F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71B6E5-A697-4A4B-8856-CBAF0A9E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C7875-83E2-4740-BCE7-8D139321ED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7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data.n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vein.johansen@ssb.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rnulf.risnes@nsd.no?subject=microdata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rodata.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B1A6A7-FA8F-4BF4-A35C-EF65FD4D5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50000"/>
            </a:schemeClr>
          </a:solidFill>
        </p:spPr>
        <p:txBody>
          <a:bodyPr anchor="ctr"/>
          <a:lstStyle/>
          <a:p>
            <a:r>
              <a:rPr lang="nb-NO" b="1" dirty="0">
                <a:solidFill>
                  <a:schemeClr val="bg1"/>
                </a:solidFill>
              </a:rPr>
              <a:t>microdata.no</a:t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Instant Access to </a:t>
            </a:r>
            <a:r>
              <a:rPr lang="nb-NO" sz="3200" b="1" dirty="0" err="1">
                <a:solidFill>
                  <a:schemeClr val="bg1"/>
                </a:solidFill>
              </a:rPr>
              <a:t>Microdata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2B29E0-D39E-4C3A-B1E5-F509BAA2A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42171"/>
          </a:xfrm>
          <a:solidFill>
            <a:schemeClr val="accent5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NTTS / New </a:t>
            </a:r>
            <a:r>
              <a:rPr lang="nb-NO" dirty="0" err="1">
                <a:solidFill>
                  <a:schemeClr val="bg1"/>
                </a:solidFill>
              </a:rPr>
              <a:t>Techniques</a:t>
            </a:r>
            <a:r>
              <a:rPr lang="nb-NO" dirty="0">
                <a:solidFill>
                  <a:schemeClr val="bg1"/>
                </a:solidFill>
              </a:rPr>
              <a:t> and Technologies for </a:t>
            </a:r>
            <a:r>
              <a:rPr lang="nb-NO" dirty="0" err="1">
                <a:solidFill>
                  <a:schemeClr val="bg1"/>
                </a:solidFill>
              </a:rPr>
              <a:t>Statistics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Brussels 14 </a:t>
            </a:r>
            <a:r>
              <a:rPr lang="nb-NO" dirty="0" err="1">
                <a:solidFill>
                  <a:schemeClr val="bg1"/>
                </a:solidFill>
              </a:rPr>
              <a:t>March</a:t>
            </a:r>
            <a:r>
              <a:rPr lang="nb-NO" dirty="0">
                <a:solidFill>
                  <a:schemeClr val="bg1"/>
                </a:solidFill>
              </a:rPr>
              <a:t> 2019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579492D-F3B6-4349-88CC-1B1EEDA7B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81B8E-059C-4594-B645-E13D8C15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217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Temporality structure, an example.</a:t>
            </a:r>
            <a:endParaRPr lang="nb-NO" sz="4800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70682C-AEAB-4999-B022-F1847237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35" y="2145221"/>
            <a:ext cx="90875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8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83767CF-FC9B-412F-99AD-7FFF25BB3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40" y="0"/>
            <a:ext cx="9637059" cy="6858000"/>
          </a:xfrm>
          <a:prstGeom prst="rect">
            <a:avLst/>
          </a:prstGeom>
        </p:spPr>
      </p:pic>
      <p:sp>
        <p:nvSpPr>
          <p:cNvPr id="5" name="Pil: høyre 4">
            <a:extLst>
              <a:ext uri="{FF2B5EF4-FFF2-40B4-BE49-F238E27FC236}">
                <a16:creationId xmlns:a16="http://schemas.microsoft.com/office/drawing/2014/main" id="{AF11CCD0-5599-4102-827A-839056C8F20D}"/>
              </a:ext>
            </a:extLst>
          </p:cNvPr>
          <p:cNvSpPr/>
          <p:nvPr/>
        </p:nvSpPr>
        <p:spPr>
          <a:xfrm>
            <a:off x="678426" y="0"/>
            <a:ext cx="2149549" cy="2433484"/>
          </a:xfrm>
          <a:prstGeom prst="rightArrow">
            <a:avLst>
              <a:gd name="adj1" fmla="val 63333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2000" b="1" dirty="0" err="1"/>
              <a:t>Work</a:t>
            </a:r>
            <a:r>
              <a:rPr lang="nb-NO" sz="2000" b="1" dirty="0"/>
              <a:t> </a:t>
            </a:r>
            <a:r>
              <a:rPr lang="nb-NO" sz="2000" b="1" dirty="0" err="1"/>
              <a:t>space</a:t>
            </a:r>
            <a:r>
              <a:rPr lang="nb-NO" sz="2000" b="1" dirty="0"/>
              <a:t> variable </a:t>
            </a:r>
            <a:r>
              <a:rPr lang="nb-NO" sz="2000" b="1" dirty="0" err="1"/>
              <a:t>window</a:t>
            </a:r>
            <a:endParaRPr lang="nb-NO" sz="2000" b="1" dirty="0"/>
          </a:p>
          <a:p>
            <a:r>
              <a:rPr lang="nb-NO" sz="2000" b="1" dirty="0" err="1"/>
              <a:t>Click</a:t>
            </a:r>
            <a:r>
              <a:rPr lang="nb-NO" sz="2000" b="1" dirty="0"/>
              <a:t> for metadata</a:t>
            </a:r>
            <a:endParaRPr lang="en-GB" sz="2000" b="1" dirty="0"/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78AA769C-4B27-4D99-BB89-F53C2B208C8B}"/>
              </a:ext>
            </a:extLst>
          </p:cNvPr>
          <p:cNvSpPr/>
          <p:nvPr/>
        </p:nvSpPr>
        <p:spPr>
          <a:xfrm>
            <a:off x="678426" y="2595716"/>
            <a:ext cx="2149549" cy="4262283"/>
          </a:xfrm>
          <a:prstGeom prst="rightArrow">
            <a:avLst>
              <a:gd name="adj1" fmla="val 50000"/>
              <a:gd name="adj2" fmla="val 493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2400" b="1" dirty="0"/>
              <a:t>Data store variable </a:t>
            </a:r>
            <a:r>
              <a:rPr lang="nb-NO" sz="2400" b="1" dirty="0" err="1"/>
              <a:t>window</a:t>
            </a:r>
            <a:endParaRPr lang="nb-NO" sz="2400" b="1" dirty="0"/>
          </a:p>
          <a:p>
            <a:endParaRPr lang="nb-NO" sz="2000" b="1" dirty="0"/>
          </a:p>
          <a:p>
            <a:r>
              <a:rPr lang="nb-NO" sz="2400" b="1" dirty="0" err="1"/>
              <a:t>Click</a:t>
            </a:r>
            <a:r>
              <a:rPr lang="nb-NO" sz="2400" b="1" dirty="0"/>
              <a:t> for metadata</a:t>
            </a:r>
            <a:endParaRPr lang="en-GB" sz="2400" b="1" dirty="0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A6085EED-2816-49EC-92B2-4F3F3D82E565}"/>
              </a:ext>
            </a:extLst>
          </p:cNvPr>
          <p:cNvCxnSpPr>
            <a:cxnSpLocks/>
          </p:cNvCxnSpPr>
          <p:nvPr/>
        </p:nvCxnSpPr>
        <p:spPr>
          <a:xfrm>
            <a:off x="3952568" y="3819832"/>
            <a:ext cx="4822722" cy="123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B850C7D0-F2BB-49A6-98A6-0011250012FE}"/>
              </a:ext>
            </a:extLst>
          </p:cNvPr>
          <p:cNvCxnSpPr>
            <a:cxnSpLocks/>
          </p:cNvCxnSpPr>
          <p:nvPr/>
        </p:nvCxnSpPr>
        <p:spPr>
          <a:xfrm>
            <a:off x="3952568" y="1356852"/>
            <a:ext cx="5973097" cy="486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63D53282-8196-4B12-A9CE-2EFC1AF0253B}"/>
              </a:ext>
            </a:extLst>
          </p:cNvPr>
          <p:cNvSpPr/>
          <p:nvPr/>
        </p:nvSpPr>
        <p:spPr>
          <a:xfrm>
            <a:off x="0" y="1"/>
            <a:ext cx="678426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nb-NO" sz="2000" b="1" dirty="0"/>
              <a:t>Command </a:t>
            </a:r>
            <a:r>
              <a:rPr lang="nb-NO" sz="2000" b="1" dirty="0" err="1"/>
              <a:t>interface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2764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B9904E4-25C0-4FD7-BBC2-A6E806A88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87738" cy="6858000"/>
          </a:xfrm>
          <a:prstGeom prst="rect">
            <a:avLst/>
          </a:prstGeom>
        </p:spPr>
      </p:pic>
      <p:sp>
        <p:nvSpPr>
          <p:cNvPr id="5" name="Pil: bøyd oppover 4">
            <a:extLst>
              <a:ext uri="{FF2B5EF4-FFF2-40B4-BE49-F238E27FC236}">
                <a16:creationId xmlns:a16="http://schemas.microsoft.com/office/drawing/2014/main" id="{F9D869FD-03E8-4A45-B063-5CE0A086786F}"/>
              </a:ext>
            </a:extLst>
          </p:cNvPr>
          <p:cNvSpPr/>
          <p:nvPr/>
        </p:nvSpPr>
        <p:spPr>
          <a:xfrm>
            <a:off x="5707626" y="294969"/>
            <a:ext cx="3244645" cy="1386347"/>
          </a:xfrm>
          <a:prstGeom prst="bentUpArrow">
            <a:avLst>
              <a:gd name="adj1" fmla="val 25000"/>
              <a:gd name="adj2" fmla="val 16334"/>
              <a:gd name="adj3" fmla="val 361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b="1" dirty="0" err="1"/>
              <a:t>Change</a:t>
            </a:r>
            <a:r>
              <a:rPr lang="nb-NO" sz="2000" b="1" dirty="0"/>
              <a:t> to Script mode</a:t>
            </a:r>
            <a:endParaRPr lang="en-GB" sz="2000" b="1" dirty="0"/>
          </a:p>
        </p:txBody>
      </p:sp>
      <p:sp>
        <p:nvSpPr>
          <p:cNvPr id="6" name="Pil: bøyd oppover 5">
            <a:extLst>
              <a:ext uri="{FF2B5EF4-FFF2-40B4-BE49-F238E27FC236}">
                <a16:creationId xmlns:a16="http://schemas.microsoft.com/office/drawing/2014/main" id="{D4FC6273-3CD2-4D02-AC7C-93740AE97418}"/>
              </a:ext>
            </a:extLst>
          </p:cNvPr>
          <p:cNvSpPr/>
          <p:nvPr/>
        </p:nvSpPr>
        <p:spPr>
          <a:xfrm flipH="1">
            <a:off x="8819533" y="294969"/>
            <a:ext cx="2694041" cy="1386347"/>
          </a:xfrm>
          <a:prstGeom prst="bentUpArrow">
            <a:avLst>
              <a:gd name="adj1" fmla="val 25000"/>
              <a:gd name="adj2" fmla="val 15426"/>
              <a:gd name="adj3" fmla="val 356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Chat for </a:t>
            </a:r>
            <a:r>
              <a:rPr lang="nb-NO" sz="2000" b="1" dirty="0" err="1"/>
              <a:t>assistance</a:t>
            </a:r>
            <a:endParaRPr lang="en-GB" sz="2000" b="1" dirty="0"/>
          </a:p>
        </p:txBody>
      </p:sp>
      <p:sp>
        <p:nvSpPr>
          <p:cNvPr id="7" name="Pil: venstre 6">
            <a:extLst>
              <a:ext uri="{FF2B5EF4-FFF2-40B4-BE49-F238E27FC236}">
                <a16:creationId xmlns:a16="http://schemas.microsoft.com/office/drawing/2014/main" id="{C1A3474C-BC30-4057-9048-8E7C08941DA7}"/>
              </a:ext>
            </a:extLst>
          </p:cNvPr>
          <p:cNvSpPr/>
          <p:nvPr/>
        </p:nvSpPr>
        <p:spPr>
          <a:xfrm>
            <a:off x="6076334" y="4675239"/>
            <a:ext cx="3170905" cy="2035277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Results </a:t>
            </a:r>
            <a:r>
              <a:rPr lang="nb-NO" sz="2400" b="1" dirty="0" err="1"/>
              <a:t>of</a:t>
            </a:r>
            <a:r>
              <a:rPr lang="nb-NO" sz="2400" b="1" dirty="0"/>
              <a:t> </a:t>
            </a:r>
            <a:r>
              <a:rPr lang="nb-NO" sz="2400" b="1" dirty="0" err="1"/>
              <a:t>analysis</a:t>
            </a:r>
            <a:endParaRPr lang="en-GB" sz="2400" b="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C567360-3ABF-408E-BCE4-8669CF29C605}"/>
              </a:ext>
            </a:extLst>
          </p:cNvPr>
          <p:cNvSpPr/>
          <p:nvPr/>
        </p:nvSpPr>
        <p:spPr>
          <a:xfrm>
            <a:off x="11513574" y="1"/>
            <a:ext cx="678426" cy="6858000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nb-NO" sz="2000" b="1" dirty="0"/>
              <a:t>Command </a:t>
            </a:r>
            <a:r>
              <a:rPr lang="nb-NO" sz="2000" b="1" dirty="0" err="1"/>
              <a:t>interface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570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1112D50-D90A-4C5C-978A-899DCE353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117" y="0"/>
            <a:ext cx="9575883" cy="68580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59B7E34-C79C-4675-9377-0C683227AB39}"/>
              </a:ext>
            </a:extLst>
          </p:cNvPr>
          <p:cNvSpPr txBox="1"/>
          <p:nvPr/>
        </p:nvSpPr>
        <p:spPr>
          <a:xfrm>
            <a:off x="268677" y="1288240"/>
            <a:ext cx="2067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Script mode </a:t>
            </a:r>
            <a:r>
              <a:rPr lang="nb-NO" sz="2400" b="1" dirty="0" err="1"/>
              <a:t>interface</a:t>
            </a:r>
            <a:r>
              <a:rPr lang="nb-NO" sz="2400" b="1" dirty="0"/>
              <a:t>.</a:t>
            </a:r>
          </a:p>
          <a:p>
            <a:pPr algn="ctr"/>
            <a:endParaRPr lang="nb-NO" sz="2400" b="1" dirty="0">
              <a:solidFill>
                <a:srgbClr val="002060"/>
              </a:solidFill>
            </a:endParaRPr>
          </a:p>
          <a:p>
            <a:pPr algn="ctr"/>
            <a:r>
              <a:rPr lang="nb-NO" sz="2400" b="1" dirty="0" err="1"/>
              <a:t>You</a:t>
            </a:r>
            <a:r>
              <a:rPr lang="nb-NO" sz="2400" b="1" dirty="0"/>
              <a:t> </a:t>
            </a:r>
            <a:r>
              <a:rPr lang="nb-NO" sz="2400" b="1" dirty="0" err="1"/>
              <a:t>can</a:t>
            </a:r>
            <a:r>
              <a:rPr lang="nb-NO" sz="2400" b="1" dirty="0"/>
              <a:t> run all </a:t>
            </a:r>
            <a:r>
              <a:rPr lang="nb-NO" sz="2400" b="1" dirty="0" err="1"/>
              <a:t>commands</a:t>
            </a:r>
            <a:r>
              <a:rPr lang="nb-NO" sz="2400" b="1" dirty="0"/>
              <a:t> an ensemble</a:t>
            </a:r>
          </a:p>
          <a:p>
            <a:pPr algn="ctr"/>
            <a:endParaRPr lang="nb-NO" sz="2400" dirty="0"/>
          </a:p>
          <a:p>
            <a:pPr algn="ctr"/>
            <a:r>
              <a:rPr lang="nb-NO" sz="2400" b="1" dirty="0"/>
              <a:t>S</a:t>
            </a:r>
            <a:r>
              <a:rPr lang="en-GB" sz="2400" b="1" dirty="0" err="1"/>
              <a:t>cript</a:t>
            </a:r>
            <a:r>
              <a:rPr lang="en-GB" sz="2400" b="1" dirty="0"/>
              <a:t> in the left pane</a:t>
            </a:r>
          </a:p>
          <a:p>
            <a:pPr algn="ctr"/>
            <a:endParaRPr lang="nb-NO" sz="2400" dirty="0"/>
          </a:p>
          <a:p>
            <a:pPr algn="ctr"/>
            <a:r>
              <a:rPr lang="nb-NO" sz="2400" b="1" dirty="0"/>
              <a:t>R</a:t>
            </a:r>
            <a:r>
              <a:rPr lang="en-GB" sz="2400" b="1" dirty="0" err="1"/>
              <a:t>esults</a:t>
            </a:r>
            <a:r>
              <a:rPr lang="en-GB" sz="2400" b="1" dirty="0"/>
              <a:t> in the right pane</a:t>
            </a:r>
          </a:p>
        </p:txBody>
      </p:sp>
      <p:sp>
        <p:nvSpPr>
          <p:cNvPr id="4" name="Pil: ned 3">
            <a:extLst>
              <a:ext uri="{FF2B5EF4-FFF2-40B4-BE49-F238E27FC236}">
                <a16:creationId xmlns:a16="http://schemas.microsoft.com/office/drawing/2014/main" id="{5A42620E-8415-4656-AC41-F570C0C725C5}"/>
              </a:ext>
            </a:extLst>
          </p:cNvPr>
          <p:cNvSpPr/>
          <p:nvPr/>
        </p:nvSpPr>
        <p:spPr>
          <a:xfrm>
            <a:off x="11621730" y="5678129"/>
            <a:ext cx="427702" cy="958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Run</a:t>
            </a:r>
            <a:endParaRPr lang="en-GB" dirty="0"/>
          </a:p>
        </p:txBody>
      </p:sp>
      <p:sp>
        <p:nvSpPr>
          <p:cNvPr id="5" name="Pil: opp 4">
            <a:extLst>
              <a:ext uri="{FF2B5EF4-FFF2-40B4-BE49-F238E27FC236}">
                <a16:creationId xmlns:a16="http://schemas.microsoft.com/office/drawing/2014/main" id="{EA849AC6-BAB6-44A8-902C-0B1FED337227}"/>
              </a:ext>
            </a:extLst>
          </p:cNvPr>
          <p:cNvSpPr/>
          <p:nvPr/>
        </p:nvSpPr>
        <p:spPr>
          <a:xfrm>
            <a:off x="10795820" y="383458"/>
            <a:ext cx="484632" cy="457199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To</a:t>
            </a:r>
          </a:p>
          <a:p>
            <a:pPr algn="ctr"/>
            <a:r>
              <a:rPr lang="nb-NO" dirty="0"/>
              <a:t> </a:t>
            </a:r>
            <a:r>
              <a:rPr lang="nb-NO" dirty="0" err="1"/>
              <a:t>command</a:t>
            </a:r>
            <a:endParaRPr lang="nb-NO" dirty="0"/>
          </a:p>
          <a:p>
            <a:pPr algn="ctr"/>
            <a:endParaRPr lang="nb-NO" dirty="0"/>
          </a:p>
          <a:p>
            <a:pPr algn="ctr"/>
            <a:r>
              <a:rPr lang="nb-NO" dirty="0"/>
              <a:t>mode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309D92-EF61-41B6-9EC9-6B40982C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44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Metadata plays several roles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DEED1B-4BB3-44F9-A5B0-18C258328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Informative: Open access at </a:t>
            </a:r>
            <a:r>
              <a:rPr lang="en-US" dirty="0">
                <a:hlinkClick r:id="rId2"/>
              </a:rPr>
              <a:t>microdata.no</a:t>
            </a:r>
            <a:endParaRPr lang="en-US" dirty="0"/>
          </a:p>
          <a:p>
            <a:pPr lvl="1"/>
            <a:r>
              <a:rPr lang="en-US" dirty="0"/>
              <a:t>definitions, data types, temporality, code lists</a:t>
            </a:r>
          </a:p>
          <a:p>
            <a:r>
              <a:rPr lang="en-US" dirty="0"/>
              <a:t>Tech function. Data access only through metadata.</a:t>
            </a:r>
          </a:p>
          <a:p>
            <a:r>
              <a:rPr lang="en-US" dirty="0"/>
              <a:t>Supportive function. Interactive assistance in User Interface.</a:t>
            </a:r>
          </a:p>
        </p:txBody>
      </p:sp>
    </p:spTree>
    <p:extLst>
      <p:ext uri="{BB962C8B-B14F-4D97-AF65-F5344CB8AC3E}">
        <p14:creationId xmlns:p14="http://schemas.microsoft.com/office/powerpoint/2010/main" val="39163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AA8BFB-6EF3-4CA4-BB44-101AAFAA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Statistical Disclosure Control (SDC)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FACF73-D896-4F22-88D4-E27F91A3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929809"/>
          </a:xfrm>
        </p:spPr>
        <p:txBody>
          <a:bodyPr>
            <a:normAutofit/>
          </a:bodyPr>
          <a:lstStyle/>
          <a:p>
            <a:r>
              <a:rPr lang="en-GB" dirty="0"/>
              <a:t>Minimum size of populations to be analysed: At least 1 000</a:t>
            </a:r>
          </a:p>
          <a:p>
            <a:r>
              <a:rPr lang="en-GB" dirty="0"/>
              <a:t>Constant unbiased restricted maximum entropy noise addition on counts (max ±5)</a:t>
            </a:r>
          </a:p>
          <a:p>
            <a:pPr lvl="1"/>
            <a:r>
              <a:rPr lang="en-GB" dirty="0"/>
              <a:t>Inspired by the «Australian Bureau of Statistics method».</a:t>
            </a:r>
          </a:p>
          <a:p>
            <a:pPr lvl="1"/>
            <a:r>
              <a:rPr lang="en-GB" dirty="0"/>
              <a:t>No perturbations to negative counts and no counts 1-4.</a:t>
            </a:r>
          </a:p>
          <a:p>
            <a:pPr lvl="1"/>
            <a:r>
              <a:rPr lang="en-GB" dirty="0"/>
              <a:t>Magnitude totals adjusted proportionally to </a:t>
            </a:r>
            <a:r>
              <a:rPr lang="en-GB" dirty="0" err="1"/>
              <a:t>pertubed</a:t>
            </a:r>
            <a:r>
              <a:rPr lang="en-GB" dirty="0"/>
              <a:t> counts.</a:t>
            </a:r>
          </a:p>
          <a:p>
            <a:r>
              <a:rPr lang="en-GB" dirty="0"/>
              <a:t>Automatic winsorization of all numerical variables when subsetting and importing.</a:t>
            </a:r>
          </a:p>
          <a:p>
            <a:pPr lvl="1"/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 hides extreme values</a:t>
            </a:r>
            <a:endParaRPr lang="en-GB" dirty="0"/>
          </a:p>
          <a:p>
            <a:r>
              <a:rPr lang="en-GB" dirty="0"/>
              <a:t>All activity on microdata.no is logged</a:t>
            </a:r>
          </a:p>
          <a:p>
            <a:r>
              <a:rPr lang="en-GB" dirty="0"/>
              <a:t>Aims at preventing </a:t>
            </a:r>
            <a:r>
              <a:rPr lang="en-GB" i="1" dirty="0"/>
              <a:t>realistic</a:t>
            </a:r>
            <a:r>
              <a:rPr lang="en-GB" dirty="0"/>
              <a:t> disclosure scenarios</a:t>
            </a:r>
          </a:p>
          <a:p>
            <a:pPr marL="0" indent="0">
              <a:buNone/>
            </a:pPr>
            <a:endParaRPr lang="nb-N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61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BF2993-C780-4BA1-8095-F5BA8A35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Access and reproducibility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37AD2A-BAF8-4E36-B1C5-14230BDA4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Everybody with access to microdata.no have access to all data in the system.</a:t>
            </a:r>
          </a:p>
          <a:p>
            <a:r>
              <a:rPr lang="en-GB" sz="3600" dirty="0"/>
              <a:t>This guarantees reproducibility by peers for all research done with its data.</a:t>
            </a:r>
          </a:p>
        </p:txBody>
      </p:sp>
    </p:spTree>
    <p:extLst>
      <p:ext uri="{BB962C8B-B14F-4D97-AF65-F5344CB8AC3E}">
        <p14:creationId xmlns:p14="http://schemas.microsoft.com/office/powerpoint/2010/main" val="179910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8F03BD-0392-4CD8-A191-A6919181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222"/>
            <a:ext cx="10515600" cy="113921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Next on the 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6D3F9E-0EDA-4AB7-994C-236A79EC4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32"/>
            <a:ext cx="10515600" cy="5075368"/>
          </a:xfrm>
        </p:spPr>
        <p:txBody>
          <a:bodyPr>
            <a:normAutofit/>
          </a:bodyPr>
          <a:lstStyle/>
          <a:p>
            <a:r>
              <a:rPr lang="en-GB" sz="3600" dirty="0"/>
              <a:t>Include variables from new sources</a:t>
            </a:r>
          </a:p>
          <a:p>
            <a:pPr lvl="1"/>
            <a:r>
              <a:rPr lang="en-GB" sz="3200" dirty="0" err="1"/>
              <a:t>E.g</a:t>
            </a:r>
            <a:r>
              <a:rPr lang="en-GB" sz="3200" dirty="0"/>
              <a:t> health registers</a:t>
            </a:r>
            <a:endParaRPr lang="en-GB" sz="3600" dirty="0"/>
          </a:p>
          <a:p>
            <a:r>
              <a:rPr lang="en-GB" sz="3600" dirty="0"/>
              <a:t>More statistical methods available</a:t>
            </a:r>
          </a:p>
          <a:p>
            <a:r>
              <a:rPr lang="en-GB" sz="3600" dirty="0"/>
              <a:t>Give access to new groups, e.g. public administration.</a:t>
            </a:r>
          </a:p>
          <a:p>
            <a:r>
              <a:rPr lang="en-GB" sz="3600" dirty="0"/>
              <a:t>International access to researchers.</a:t>
            </a:r>
          </a:p>
          <a:p>
            <a:r>
              <a:rPr lang="en-GB" sz="3600" dirty="0"/>
              <a:t>Strengthened SDC methods. </a:t>
            </a:r>
          </a:p>
          <a:p>
            <a:r>
              <a:rPr lang="en-GB" sz="3600" dirty="0"/>
              <a:t>Applications for new grants from the Norwegian Research Council are pending.</a:t>
            </a:r>
          </a:p>
        </p:txBody>
      </p:sp>
    </p:spTree>
    <p:extLst>
      <p:ext uri="{BB962C8B-B14F-4D97-AF65-F5344CB8AC3E}">
        <p14:creationId xmlns:p14="http://schemas.microsoft.com/office/powerpoint/2010/main" val="39276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Roald Amundsen">
            <a:extLst>
              <a:ext uri="{FF2B5EF4-FFF2-40B4-BE49-F238E27FC236}">
                <a16:creationId xmlns:a16="http://schemas.microsoft.com/office/drawing/2014/main" id="{B279FF26-E558-4850-BA88-19D40AD4A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3227" cy="86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C76F933-F517-4CBE-898B-67A4B895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90" y="792827"/>
            <a:ext cx="9232491" cy="3924669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Appreciating the value of register data for research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and the value of research,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we want to create the best possible solution for register based research data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E2C528A-C091-4F9E-B783-3222B2069D5F}"/>
              </a:ext>
            </a:extLst>
          </p:cNvPr>
          <p:cNvSpPr txBox="1"/>
          <p:nvPr/>
        </p:nvSpPr>
        <p:spPr>
          <a:xfrm>
            <a:off x="2492477" y="5187584"/>
            <a:ext cx="7130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200" dirty="0" err="1">
                <a:solidFill>
                  <a:srgbClr val="002060"/>
                </a:solidFill>
              </a:rPr>
              <a:t>Thank</a:t>
            </a:r>
            <a:r>
              <a:rPr lang="nb-NO" sz="7200" dirty="0">
                <a:solidFill>
                  <a:srgbClr val="002060"/>
                </a:solidFill>
              </a:rPr>
              <a:t> You</a:t>
            </a:r>
            <a:endParaRPr lang="en-GB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1992 1.47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7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002060"/>
                </a:solidFill>
              </a:rPr>
              <a:t>Thank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you</a:t>
            </a:r>
            <a:r>
              <a:rPr lang="nb-NO" b="1" dirty="0">
                <a:solidFill>
                  <a:srgbClr val="002060"/>
                </a:solidFill>
              </a:rPr>
              <a:t> for </a:t>
            </a:r>
            <a:r>
              <a:rPr lang="nb-NO" b="1" dirty="0" err="1">
                <a:solidFill>
                  <a:srgbClr val="002060"/>
                </a:solidFill>
              </a:rPr>
              <a:t>inviting</a:t>
            </a:r>
            <a:r>
              <a:rPr lang="nb-NO" b="1" dirty="0">
                <a:solidFill>
                  <a:srgbClr val="002060"/>
                </a:solidFill>
              </a:rPr>
              <a:t> </a:t>
            </a:r>
            <a:r>
              <a:rPr lang="nb-NO" b="1" dirty="0" err="1">
                <a:solidFill>
                  <a:srgbClr val="002060"/>
                </a:solidFill>
              </a:rPr>
              <a:t>us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err="1"/>
              <a:t>Dr.</a:t>
            </a:r>
            <a:r>
              <a:rPr lang="en-GB" b="1" dirty="0"/>
              <a:t> Johan Heldal</a:t>
            </a:r>
            <a:br>
              <a:rPr lang="en-GB" b="1" dirty="0"/>
            </a:br>
            <a:r>
              <a:rPr lang="en-GB" sz="2600" dirty="0"/>
              <a:t>Senior Adviser | Division for Methods</a:t>
            </a:r>
            <a:br>
              <a:rPr lang="en-GB" sz="2600" dirty="0"/>
            </a:br>
            <a:r>
              <a:rPr lang="en-GB" sz="2600" dirty="0"/>
              <a:t>Department for </a:t>
            </a:r>
            <a:r>
              <a:rPr lang="en-US" sz="2600" dirty="0" err="1"/>
              <a:t>Digitalisation</a:t>
            </a:r>
            <a:r>
              <a:rPr lang="en-US" sz="2600" dirty="0"/>
              <a:t> and shared business services </a:t>
            </a:r>
            <a:r>
              <a:rPr lang="en-GB" sz="2600" dirty="0"/>
              <a:t>| Statistics Norway</a:t>
            </a:r>
            <a:r>
              <a:rPr lang="en-GB" dirty="0"/>
              <a:t/>
            </a:r>
            <a:br>
              <a:rPr lang="en-GB" dirty="0"/>
            </a:br>
            <a:r>
              <a:rPr lang="en-GB" sz="2600" u="sng" dirty="0">
                <a:hlinkClick r:id="rId3"/>
              </a:rPr>
              <a:t>johan.heldal@ssb.no</a:t>
            </a:r>
            <a:endParaRPr lang="nb-NO" sz="2600" dirty="0"/>
          </a:p>
          <a:p>
            <a:pPr marL="0" indent="0">
              <a:buNone/>
            </a:pPr>
            <a:r>
              <a:rPr lang="en-GB" b="1" dirty="0"/>
              <a:t>Svein Johansen</a:t>
            </a:r>
            <a:br>
              <a:rPr lang="en-GB" b="1" dirty="0"/>
            </a:br>
            <a:r>
              <a:rPr lang="en-GB" sz="2600" dirty="0"/>
              <a:t>Senior Adviser | Division for Access to Microdata</a:t>
            </a:r>
            <a:br>
              <a:rPr lang="en-GB" sz="2600" dirty="0"/>
            </a:br>
            <a:r>
              <a:rPr lang="en-GB" sz="2600" dirty="0"/>
              <a:t>Department of Social Statistics | Statistics Norway</a:t>
            </a:r>
            <a:br>
              <a:rPr lang="en-GB" sz="2600" dirty="0"/>
            </a:br>
            <a:r>
              <a:rPr lang="en-GB" sz="2600" u="sng" dirty="0">
                <a:hlinkClick r:id="rId3"/>
              </a:rPr>
              <a:t>svein.johansen@ssb.no</a:t>
            </a:r>
            <a:r>
              <a:rPr lang="en-GB" sz="2600" dirty="0"/>
              <a:t> </a:t>
            </a:r>
          </a:p>
          <a:p>
            <a:pPr marL="0" indent="0">
              <a:buNone/>
            </a:pPr>
            <a:r>
              <a:rPr lang="nb-NO" b="1" dirty="0"/>
              <a:t>Ørnulf Risnes</a:t>
            </a:r>
            <a:r>
              <a:rPr lang="nb-NO" dirty="0"/>
              <a:t/>
            </a:r>
            <a:br>
              <a:rPr lang="nb-NO" dirty="0"/>
            </a:br>
            <a:r>
              <a:rPr lang="nb-NO" sz="2600" dirty="0"/>
              <a:t>Head </a:t>
            </a:r>
            <a:r>
              <a:rPr lang="nb-NO" sz="2600" dirty="0" err="1"/>
              <a:t>of</a:t>
            </a:r>
            <a:r>
              <a:rPr lang="nb-NO" sz="2600" dirty="0"/>
              <a:t> Digital Development </a:t>
            </a:r>
            <a:br>
              <a:rPr lang="nb-NO" sz="2600" dirty="0"/>
            </a:br>
            <a:r>
              <a:rPr lang="nb-NO" sz="2600" dirty="0"/>
              <a:t>Norwegian Centre for Research Data (NSD)</a:t>
            </a:r>
            <a:br>
              <a:rPr lang="nb-NO" sz="2600" dirty="0"/>
            </a:br>
            <a:r>
              <a:rPr lang="nb-NO" sz="2600" dirty="0">
                <a:hlinkClick r:id="rId4"/>
              </a:rPr>
              <a:t>ornulf.risnes@nsd.no</a:t>
            </a:r>
            <a:endParaRPr lang="en-GB" sz="26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24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C6FA3EA-9EEA-4300-9AC8-A7EFF3F23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980" y="0"/>
            <a:ext cx="14038041" cy="6858000"/>
          </a:xfrm>
          <a:prstGeom prst="rect">
            <a:avLst/>
          </a:prstGeom>
          <a:effectLst/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FEFC3F3-C8DA-4DD1-863C-B2CDFCAE6068}"/>
              </a:ext>
            </a:extLst>
          </p:cNvPr>
          <p:cNvSpPr txBox="1"/>
          <p:nvPr/>
        </p:nvSpPr>
        <p:spPr>
          <a:xfrm rot="721260">
            <a:off x="529540" y="1219783"/>
            <a:ext cx="10021856" cy="44184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wrap="square" lIns="360000" rtlCol="0" anchor="ctr" anchorCtr="0">
            <a:noAutofit/>
          </a:bodyPr>
          <a:lstStyle/>
          <a:p>
            <a:r>
              <a:rPr lang="en-GB" sz="4000" dirty="0"/>
              <a:t>For researchers, PhD and master students in approved institutions</a:t>
            </a:r>
            <a:br>
              <a:rPr lang="en-GB" sz="4000" dirty="0"/>
            </a:br>
            <a:r>
              <a:rPr lang="en-GB" sz="4000" dirty="0"/>
              <a:t> - Fast access</a:t>
            </a:r>
          </a:p>
          <a:p>
            <a:r>
              <a:rPr lang="en-GB" sz="4000" dirty="0"/>
              <a:t> - No application for data </a:t>
            </a:r>
            <a:br>
              <a:rPr lang="en-GB" sz="4000" dirty="0"/>
            </a:br>
            <a:r>
              <a:rPr lang="en-GB" sz="4000" dirty="0"/>
              <a:t> - Web interface with self service</a:t>
            </a:r>
          </a:p>
          <a:p>
            <a:r>
              <a:rPr lang="en-GB" sz="4000" dirty="0"/>
              <a:t> - </a:t>
            </a:r>
            <a:r>
              <a:rPr lang="nb-NO" sz="4000" dirty="0"/>
              <a:t>Microdata invisible</a:t>
            </a:r>
          </a:p>
        </p:txBody>
      </p:sp>
    </p:spTree>
    <p:extLst>
      <p:ext uri="{BB962C8B-B14F-4D97-AF65-F5344CB8AC3E}">
        <p14:creationId xmlns:p14="http://schemas.microsoft.com/office/powerpoint/2010/main" val="26950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5FDB40-8510-4658-A3D9-B8C98613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5303"/>
          </a:xfrm>
        </p:spPr>
        <p:txBody>
          <a:bodyPr>
            <a:normAutofit/>
          </a:bodyPr>
          <a:lstStyle/>
          <a:p>
            <a:pPr algn="ctr"/>
            <a:r>
              <a:rPr lang="nb-NO" sz="5400" b="1" dirty="0">
                <a:solidFill>
                  <a:srgbClr val="002060"/>
                </a:solidFill>
              </a:rPr>
              <a:t>microdata.no</a:t>
            </a:r>
            <a:endParaRPr lang="en-GB" sz="5400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D5D6F9-6CB7-4EDE-B990-6A579B31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223"/>
            <a:ext cx="10515600" cy="4605740"/>
          </a:xfrm>
        </p:spPr>
        <p:txBody>
          <a:bodyPr>
            <a:normAutofit lnSpcReduction="10000"/>
          </a:bodyPr>
          <a:lstStyle/>
          <a:p>
            <a:pPr marL="171450" indent="-171450"/>
            <a:r>
              <a:rPr lang="en-GB" dirty="0"/>
              <a:t>Launched in March 2018.</a:t>
            </a:r>
          </a:p>
          <a:p>
            <a:pPr marL="171450" indent="-171450"/>
            <a:r>
              <a:rPr lang="en-GB" dirty="0"/>
              <a:t>30 institutions with some 200 users are connected to the system. </a:t>
            </a:r>
          </a:p>
          <a:p>
            <a:pPr marL="171450" indent="-171450"/>
            <a:r>
              <a:rPr lang="en-GB" dirty="0"/>
              <a:t>Present content: 124 register variables on population, education, labour market, income, and welfare benefits.</a:t>
            </a:r>
          </a:p>
          <a:p>
            <a:pPr marL="171450" indent="-171450"/>
            <a:r>
              <a:rPr lang="en-GB" dirty="0"/>
              <a:t>Event history data on 10,2 million individuals. </a:t>
            </a:r>
          </a:p>
          <a:p>
            <a:pPr marL="628650" lvl="1" indent="-171450"/>
            <a:r>
              <a:rPr lang="nb-NO" dirty="0"/>
              <a:t>All </a:t>
            </a:r>
            <a:r>
              <a:rPr lang="nb-NO" dirty="0" err="1"/>
              <a:t>national</a:t>
            </a:r>
            <a:r>
              <a:rPr lang="nb-NO" dirty="0"/>
              <a:t> IDs ever </a:t>
            </a:r>
            <a:r>
              <a:rPr lang="nb-NO" dirty="0" err="1"/>
              <a:t>issued</a:t>
            </a:r>
            <a:r>
              <a:rPr lang="nb-NO" dirty="0"/>
              <a:t> in Norway.</a:t>
            </a:r>
            <a:endParaRPr lang="en-GB" dirty="0"/>
          </a:p>
          <a:p>
            <a:pPr marL="171450" indent="-171450"/>
            <a:r>
              <a:rPr lang="en-GB" dirty="0"/>
              <a:t>Developed 2012–2018 jointly by Statistics Norway and NSD – Norwegian Centre for Research data.</a:t>
            </a:r>
          </a:p>
          <a:p>
            <a:pPr marL="628650" lvl="1" indent="-171450"/>
            <a:r>
              <a:rPr lang="en-GB" dirty="0"/>
              <a:t>Funded by The Research Council of Norway</a:t>
            </a:r>
            <a:r>
              <a:rPr lang="en-GB" b="1" dirty="0"/>
              <a:t>.</a:t>
            </a:r>
          </a:p>
          <a:p>
            <a:pPr marL="171450" indent="-171450"/>
            <a:r>
              <a:rPr lang="en-GB" dirty="0"/>
              <a:t>Written in Python and takes advantage of the statistics package Pandas.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29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15DF927-3523-4424-B3AF-BBE8FA8A75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437" y="997527"/>
            <a:ext cx="5375563" cy="5015346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0E1501F9-9EDC-49CC-8757-46009768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300" b="1" dirty="0">
                <a:solidFill>
                  <a:srgbClr val="002060"/>
                </a:solidFill>
              </a:rPr>
              <a:t>Research is about results, not records</a:t>
            </a:r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5D90534-4855-4DEB-8884-AC97EE137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New and different approach: Metadata driven</a:t>
            </a:r>
          </a:p>
          <a:p>
            <a:r>
              <a:rPr lang="nb-NO" i="1" dirty="0"/>
              <a:t>M</a:t>
            </a:r>
            <a:r>
              <a:rPr lang="en-GB" i="1" dirty="0" err="1"/>
              <a:t>etadata</a:t>
            </a:r>
            <a:r>
              <a:rPr lang="en-GB" i="1" dirty="0"/>
              <a:t> </a:t>
            </a:r>
            <a:r>
              <a:rPr lang="en-GB" dirty="0"/>
              <a:t>are </a:t>
            </a:r>
            <a:r>
              <a:rPr lang="en-GB" i="1" dirty="0"/>
              <a:t>open</a:t>
            </a:r>
            <a:r>
              <a:rPr lang="en-GB" dirty="0"/>
              <a:t> for everybody.</a:t>
            </a:r>
          </a:p>
          <a:p>
            <a:r>
              <a:rPr lang="nb-NO" i="1" dirty="0"/>
              <a:t>Microdata</a:t>
            </a:r>
            <a:r>
              <a:rPr lang="en-GB" dirty="0"/>
              <a:t> records are </a:t>
            </a:r>
            <a:r>
              <a:rPr lang="en-GB" i="1" dirty="0"/>
              <a:t>invisible</a:t>
            </a:r>
            <a:r>
              <a:rPr lang="en-GB" dirty="0"/>
              <a:t>.</a:t>
            </a:r>
          </a:p>
          <a:p>
            <a:r>
              <a:rPr lang="nb-NO" dirty="0"/>
              <a:t>Data </a:t>
            </a:r>
            <a:r>
              <a:rPr lang="en-GB" dirty="0"/>
              <a:t>base stored in Statistics Norway</a:t>
            </a:r>
          </a:p>
          <a:p>
            <a:r>
              <a:rPr lang="nb-NO" dirty="0"/>
              <a:t>S</a:t>
            </a:r>
            <a:r>
              <a:rPr lang="en-GB" dirty="0" err="1"/>
              <a:t>afe</a:t>
            </a:r>
            <a:r>
              <a:rPr lang="en-GB" dirty="0"/>
              <a:t> login, three factor authentication</a:t>
            </a:r>
          </a:p>
          <a:p>
            <a:r>
              <a:rPr lang="nb-NO" dirty="0"/>
              <a:t>GSIM (General Statistical Information Model)</a:t>
            </a:r>
            <a:endParaRPr lang="en-GB" dirty="0"/>
          </a:p>
          <a:p>
            <a:r>
              <a:rPr lang="en-GB" dirty="0"/>
              <a:t>Results: confidentially safe on the fly</a:t>
            </a:r>
          </a:p>
        </p:txBody>
      </p:sp>
    </p:spTree>
    <p:extLst>
      <p:ext uri="{BB962C8B-B14F-4D97-AF65-F5344CB8AC3E}">
        <p14:creationId xmlns:p14="http://schemas.microsoft.com/office/powerpoint/2010/main" val="128864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hlinkClick r:id="rId3"/>
            <a:extLst>
              <a:ext uri="{FF2B5EF4-FFF2-40B4-BE49-F238E27FC236}">
                <a16:creationId xmlns:a16="http://schemas.microsoft.com/office/drawing/2014/main" id="{4C6FA3EA-9EEA-4300-9AC8-A7EFF3F23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4980" y="0"/>
            <a:ext cx="14038041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716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4A9FA7B-BBC8-4624-8C2E-4783C3E2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6896"/>
            <a:ext cx="12662771" cy="83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tel 1">
            <a:extLst>
              <a:ext uri="{FF2B5EF4-FFF2-40B4-BE49-F238E27FC236}">
                <a16:creationId xmlns:a16="http://schemas.microsoft.com/office/drawing/2014/main" id="{0E1501F9-9EDC-49CC-8757-460097681B37}"/>
              </a:ext>
            </a:extLst>
          </p:cNvPr>
          <p:cNvSpPr txBox="1">
            <a:spLocks/>
          </p:cNvSpPr>
          <p:nvPr/>
        </p:nvSpPr>
        <p:spPr>
          <a:xfrm>
            <a:off x="838200" y="223231"/>
            <a:ext cx="1051560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200" b="1" dirty="0">
                <a:solidFill>
                  <a:srgbClr val="002060"/>
                </a:solidFill>
              </a:rPr>
              <a:t>Infrastructure layout – </a:t>
            </a:r>
            <a:r>
              <a:rPr lang="en-GB" sz="5200" b="1" dirty="0" err="1">
                <a:solidFill>
                  <a:srgbClr val="002060"/>
                </a:solidFill>
              </a:rPr>
              <a:t>metadatadriven</a:t>
            </a:r>
            <a:r>
              <a:rPr lang="en-GB" sz="5200" b="1" dirty="0">
                <a:solidFill>
                  <a:srgbClr val="002060"/>
                </a:solidFill>
              </a:rPr>
              <a:t>, remote access</a:t>
            </a:r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  <p:sp>
        <p:nvSpPr>
          <p:cNvPr id="4" name="Bøyd pil 24">
            <a:extLst>
              <a:ext uri="{FF2B5EF4-FFF2-40B4-BE49-F238E27FC236}">
                <a16:creationId xmlns:a16="http://schemas.microsoft.com/office/drawing/2014/main" id="{2C4E69EA-45ED-4BF6-B27F-BF30D3CD7316}"/>
              </a:ext>
            </a:extLst>
          </p:cNvPr>
          <p:cNvSpPr/>
          <p:nvPr/>
        </p:nvSpPr>
        <p:spPr>
          <a:xfrm flipV="1">
            <a:off x="3048000" y="5243745"/>
            <a:ext cx="3532093" cy="744070"/>
          </a:xfrm>
          <a:prstGeom prst="ben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946E4FDE-658A-4C2B-A146-78100CC496F1}"/>
              </a:ext>
            </a:extLst>
          </p:cNvPr>
          <p:cNvGrpSpPr/>
          <p:nvPr/>
        </p:nvGrpSpPr>
        <p:grpSpPr>
          <a:xfrm>
            <a:off x="2251004" y="3749225"/>
            <a:ext cx="7274740" cy="1615433"/>
            <a:chOff x="3248822" y="3144396"/>
            <a:chExt cx="7274740" cy="1615433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EBE0AE0E-33E3-4B60-A536-2C8832B0027F}"/>
                </a:ext>
              </a:extLst>
            </p:cNvPr>
            <p:cNvGrpSpPr/>
            <p:nvPr/>
          </p:nvGrpSpPr>
          <p:grpSpPr>
            <a:xfrm>
              <a:off x="3248822" y="3144396"/>
              <a:ext cx="7274740" cy="720080"/>
              <a:chOff x="3248822" y="3144396"/>
              <a:chExt cx="7274740" cy="720080"/>
            </a:xfrm>
          </p:grpSpPr>
          <p:sp>
            <p:nvSpPr>
              <p:cNvPr id="10" name="Parallellogram 9">
                <a:extLst>
                  <a:ext uri="{FF2B5EF4-FFF2-40B4-BE49-F238E27FC236}">
                    <a16:creationId xmlns:a16="http://schemas.microsoft.com/office/drawing/2014/main" id="{C121F9C7-7B4B-4B85-B646-C6394A0869FB}"/>
                  </a:ext>
                </a:extLst>
              </p:cNvPr>
              <p:cNvSpPr/>
              <p:nvPr/>
            </p:nvSpPr>
            <p:spPr>
              <a:xfrm>
                <a:off x="3248822" y="3144396"/>
                <a:ext cx="1944216" cy="504056"/>
              </a:xfrm>
              <a:prstGeom prst="parallelogram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DataStore</a:t>
                </a:r>
                <a:endParaRPr kumimoji="0" lang="nb-NO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Parallellogram 10">
                <a:extLst>
                  <a:ext uri="{FF2B5EF4-FFF2-40B4-BE49-F238E27FC236}">
                    <a16:creationId xmlns:a16="http://schemas.microsoft.com/office/drawing/2014/main" id="{E7418DCE-8D91-4D12-B74E-CF38E9B9AF25}"/>
                  </a:ext>
                </a:extLst>
              </p:cNvPr>
              <p:cNvSpPr/>
              <p:nvPr/>
            </p:nvSpPr>
            <p:spPr>
              <a:xfrm>
                <a:off x="8579346" y="3144396"/>
                <a:ext cx="1944216" cy="720080"/>
              </a:xfrm>
              <a:prstGeom prst="parallelogram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User </a:t>
                </a:r>
                <a:r>
                  <a:rPr kumimoji="0" lang="nb-NO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workspace</a:t>
                </a:r>
                <a:endParaRPr kumimoji="0" lang="nb-NO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876C37FE-DEF5-4060-88F9-251198F3E0CF}"/>
                </a:ext>
              </a:extLst>
            </p:cNvPr>
            <p:cNvGrpSpPr/>
            <p:nvPr/>
          </p:nvGrpSpPr>
          <p:grpSpPr>
            <a:xfrm>
              <a:off x="3637360" y="3717032"/>
              <a:ext cx="6382146" cy="1042797"/>
              <a:chOff x="3637360" y="3717032"/>
              <a:chExt cx="6382146" cy="1042797"/>
            </a:xfrm>
          </p:grpSpPr>
          <p:sp>
            <p:nvSpPr>
              <p:cNvPr id="8" name="Sylinder 7">
                <a:extLst>
                  <a:ext uri="{FF2B5EF4-FFF2-40B4-BE49-F238E27FC236}">
                    <a16:creationId xmlns:a16="http://schemas.microsoft.com/office/drawing/2014/main" id="{C59049F2-6EC6-4598-BE77-87A6B81FB279}"/>
                  </a:ext>
                </a:extLst>
              </p:cNvPr>
              <p:cNvSpPr/>
              <p:nvPr/>
            </p:nvSpPr>
            <p:spPr>
              <a:xfrm>
                <a:off x="3637360" y="3717032"/>
                <a:ext cx="936104" cy="792088"/>
              </a:xfrm>
              <a:prstGeom prst="can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Sol 8">
                <a:extLst>
                  <a:ext uri="{FF2B5EF4-FFF2-40B4-BE49-F238E27FC236}">
                    <a16:creationId xmlns:a16="http://schemas.microsoft.com/office/drawing/2014/main" id="{E717CA87-15A7-42C1-A9E6-C07B883F3E56}"/>
                  </a:ext>
                </a:extLst>
              </p:cNvPr>
              <p:cNvSpPr/>
              <p:nvPr/>
            </p:nvSpPr>
            <p:spPr>
              <a:xfrm>
                <a:off x="9083402" y="4039749"/>
                <a:ext cx="936104" cy="720080"/>
              </a:xfrm>
              <a:prstGeom prst="sun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Forhåndsdefinert prosess 12">
            <a:extLst>
              <a:ext uri="{FF2B5EF4-FFF2-40B4-BE49-F238E27FC236}">
                <a16:creationId xmlns:a16="http://schemas.microsoft.com/office/drawing/2014/main" id="{A3E755CE-50FE-4314-89D4-A40368D59EEB}"/>
              </a:ext>
            </a:extLst>
          </p:cNvPr>
          <p:cNvSpPr/>
          <p:nvPr/>
        </p:nvSpPr>
        <p:spPr>
          <a:xfrm>
            <a:off x="2806824" y="4701309"/>
            <a:ext cx="720080" cy="552779"/>
          </a:xfrm>
          <a:prstGeom prst="flowChartPredefinedProcess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rhåndsdefinert prosess 13">
            <a:extLst>
              <a:ext uri="{FF2B5EF4-FFF2-40B4-BE49-F238E27FC236}">
                <a16:creationId xmlns:a16="http://schemas.microsoft.com/office/drawing/2014/main" id="{92225EF3-F5A2-47E9-A6FD-DFA16D03F1D1}"/>
              </a:ext>
            </a:extLst>
          </p:cNvPr>
          <p:cNvSpPr/>
          <p:nvPr/>
        </p:nvSpPr>
        <p:spPr>
          <a:xfrm>
            <a:off x="2824597" y="4713280"/>
            <a:ext cx="720080" cy="552779"/>
          </a:xfrm>
          <a:prstGeom prst="flowChartPredefinedProcess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AD58E64B-3301-4287-B22E-C34BEDFFA22A}"/>
              </a:ext>
            </a:extLst>
          </p:cNvPr>
          <p:cNvGrpSpPr/>
          <p:nvPr/>
        </p:nvGrpSpPr>
        <p:grpSpPr>
          <a:xfrm>
            <a:off x="4321340" y="1002504"/>
            <a:ext cx="1494635" cy="1659810"/>
            <a:chOff x="3590922" y="718053"/>
            <a:chExt cx="1494635" cy="165981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C06314B4-71C7-4D97-81BC-FFDA56A53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394" y="1789616"/>
              <a:ext cx="1421163" cy="588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 descr="http://images.clipartpanda.com/researcher-clipart-research_icon.gif">
              <a:extLst>
                <a:ext uri="{FF2B5EF4-FFF2-40B4-BE49-F238E27FC236}">
                  <a16:creationId xmlns:a16="http://schemas.microsoft.com/office/drawing/2014/main" id="{DAF0A474-50F6-45F7-808B-6857C7BB8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2" y="718053"/>
              <a:ext cx="1428750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Sky 17">
            <a:extLst>
              <a:ext uri="{FF2B5EF4-FFF2-40B4-BE49-F238E27FC236}">
                <a16:creationId xmlns:a16="http://schemas.microsoft.com/office/drawing/2014/main" id="{F3BBBB94-A672-4254-916B-DD36FDBA1D4A}"/>
              </a:ext>
            </a:extLst>
          </p:cNvPr>
          <p:cNvSpPr/>
          <p:nvPr/>
        </p:nvSpPr>
        <p:spPr bwMode="auto">
          <a:xfrm>
            <a:off x="4889218" y="2776499"/>
            <a:ext cx="2692310" cy="576064"/>
          </a:xfrm>
          <a:prstGeom prst="cloud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b-NO" dirty="0">
              <a:solidFill>
                <a:srgbClr val="336699"/>
              </a:solidFill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98E9F140-862B-4E08-8D17-B6525E9F8FD5}"/>
              </a:ext>
            </a:extLst>
          </p:cNvPr>
          <p:cNvGrpSpPr/>
          <p:nvPr/>
        </p:nvGrpSpPr>
        <p:grpSpPr>
          <a:xfrm>
            <a:off x="467544" y="2884486"/>
            <a:ext cx="10710208" cy="3883621"/>
            <a:chOff x="467544" y="2553400"/>
            <a:chExt cx="7870869" cy="3657867"/>
          </a:xfrm>
        </p:grpSpPr>
        <p:sp>
          <p:nvSpPr>
            <p:cNvPr id="20" name="Ramme 19">
              <a:extLst>
                <a:ext uri="{FF2B5EF4-FFF2-40B4-BE49-F238E27FC236}">
                  <a16:creationId xmlns:a16="http://schemas.microsoft.com/office/drawing/2014/main" id="{F497D498-3E93-4CA5-A56E-3D2EFCFFD564}"/>
                </a:ext>
              </a:extLst>
            </p:cNvPr>
            <p:cNvSpPr/>
            <p:nvPr/>
          </p:nvSpPr>
          <p:spPr bwMode="auto">
            <a:xfrm>
              <a:off x="849581" y="3186931"/>
              <a:ext cx="7488832" cy="3024336"/>
            </a:xfrm>
            <a:prstGeom prst="frame">
              <a:avLst>
                <a:gd name="adj1" fmla="val 2226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nb-NO" dirty="0">
                <a:solidFill>
                  <a:srgbClr val="336699"/>
                </a:solidFill>
              </a:endParaRPr>
            </a:p>
          </p:txBody>
        </p:sp>
        <p:pic>
          <p:nvPicPr>
            <p:cNvPr id="21" name="Picture 2" descr="https://cdn4.iconfinder.com/data/icons/defaulticon/icons/png/256x256/padlock-closed.png">
              <a:extLst>
                <a:ext uri="{FF2B5EF4-FFF2-40B4-BE49-F238E27FC236}">
                  <a16:creationId xmlns:a16="http://schemas.microsoft.com/office/drawing/2014/main" id="{8A70670E-D7C9-4988-A40A-518FFE984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553400"/>
              <a:ext cx="1130146" cy="113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Parallellogram 22">
            <a:extLst>
              <a:ext uri="{FF2B5EF4-FFF2-40B4-BE49-F238E27FC236}">
                <a16:creationId xmlns:a16="http://schemas.microsoft.com/office/drawing/2014/main" id="{632AF7AE-6CB2-4D71-A150-12D3986B2CD0}"/>
              </a:ext>
            </a:extLst>
          </p:cNvPr>
          <p:cNvSpPr/>
          <p:nvPr/>
        </p:nvSpPr>
        <p:spPr>
          <a:xfrm>
            <a:off x="6260887" y="1168969"/>
            <a:ext cx="1944216" cy="1376057"/>
          </a:xfrm>
          <a:prstGeom prst="parallelogram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Metadata</a:t>
            </a:r>
          </a:p>
        </p:txBody>
      </p:sp>
      <p:sp>
        <p:nvSpPr>
          <p:cNvPr id="22" name="Forhåndsdefinert prosess 21">
            <a:extLst>
              <a:ext uri="{FF2B5EF4-FFF2-40B4-BE49-F238E27FC236}">
                <a16:creationId xmlns:a16="http://schemas.microsoft.com/office/drawing/2014/main" id="{AD91522E-A20A-41D7-BE8B-6F49268A51CC}"/>
              </a:ext>
            </a:extLst>
          </p:cNvPr>
          <p:cNvSpPr/>
          <p:nvPr/>
        </p:nvSpPr>
        <p:spPr>
          <a:xfrm>
            <a:off x="2824200" y="4713280"/>
            <a:ext cx="720080" cy="552779"/>
          </a:xfrm>
          <a:prstGeom prst="flowChartPredefinedProcess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9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58121E-6 L 0.18472 4.58121E-6 C 0.26788 4.58121E-6 0.37014 0.03771 0.37014 0.06871 L 0.37014 0.13813 " pathEditMode="relative" rAng="0" ptsTypes="FfFF">
                                      <p:cBhvr>
                                        <p:cTn id="1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6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22318 3.7037E-6 C 0.32396 3.7037E-6 0.44804 0.0368 0.44804 0.06736 L 0.44804 0.13657 " pathEditMode="relative" rAng="0" ptsTypes="AAAA">
                                      <p:cBhvr>
                                        <p:cTn id="3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26068 3.7037E-6 C 0.37864 3.7037E-6 0.5237 0.03657 0.5237 0.06736 L 0.5237 0.13657 " pathEditMode="relative" rAng="0" ptsTypes="AAAA">
                                      <p:cBhvr>
                                        <p:cTn id="4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85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 animBg="1"/>
      <p:bldP spid="14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logram 1">
            <a:extLst>
              <a:ext uri="{FF2B5EF4-FFF2-40B4-BE49-F238E27FC236}">
                <a16:creationId xmlns:a16="http://schemas.microsoft.com/office/drawing/2014/main" id="{DD0FA234-15EB-41A0-B10D-7BEB3895DF60}"/>
              </a:ext>
            </a:extLst>
          </p:cNvPr>
          <p:cNvSpPr/>
          <p:nvPr/>
        </p:nvSpPr>
        <p:spPr>
          <a:xfrm>
            <a:off x="4262907" y="4340863"/>
            <a:ext cx="4328589" cy="504056"/>
          </a:xfrm>
          <a:prstGeom prst="parallelogram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Subsetting</a:t>
            </a: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</a:t>
            </a: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workspace</a:t>
            </a: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56DDC14A-79A4-43A0-846C-501E53DB3E06}"/>
              </a:ext>
            </a:extLst>
          </p:cNvPr>
          <p:cNvGrpSpPr/>
          <p:nvPr/>
        </p:nvGrpSpPr>
        <p:grpSpPr>
          <a:xfrm>
            <a:off x="4935965" y="1009022"/>
            <a:ext cx="1494635" cy="1659810"/>
            <a:chOff x="3590922" y="718053"/>
            <a:chExt cx="1494635" cy="165981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694A7F0-5597-484B-BFA3-C950CD69F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394" y="1789616"/>
              <a:ext cx="1421163" cy="588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http://images.clipartpanda.com/researcher-clipart-research_icon.gif">
              <a:extLst>
                <a:ext uri="{FF2B5EF4-FFF2-40B4-BE49-F238E27FC236}">
                  <a16:creationId xmlns:a16="http://schemas.microsoft.com/office/drawing/2014/main" id="{1FA88D15-9384-42F2-954F-C88BC6BCE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2" y="718053"/>
              <a:ext cx="1428750" cy="107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ky 8">
            <a:extLst>
              <a:ext uri="{FF2B5EF4-FFF2-40B4-BE49-F238E27FC236}">
                <a16:creationId xmlns:a16="http://schemas.microsoft.com/office/drawing/2014/main" id="{5D232AAD-63F1-46E5-A5B3-E7BB40E6C838}"/>
              </a:ext>
            </a:extLst>
          </p:cNvPr>
          <p:cNvSpPr/>
          <p:nvPr/>
        </p:nvSpPr>
        <p:spPr bwMode="auto">
          <a:xfrm>
            <a:off x="4161950" y="2828855"/>
            <a:ext cx="2692310" cy="576064"/>
          </a:xfrm>
          <a:prstGeom prst="cloud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b-NO" dirty="0">
              <a:solidFill>
                <a:srgbClr val="336699"/>
              </a:solidFill>
            </a:endParaRPr>
          </a:p>
        </p:txBody>
      </p:sp>
      <p:pic>
        <p:nvPicPr>
          <p:cNvPr id="14" name="Picture 2" descr="http://www.exegetic.biz/blog/wp-content/uploads/2013/05/hexbin-mass-height.png">
            <a:extLst>
              <a:ext uri="{FF2B5EF4-FFF2-40B4-BE49-F238E27FC236}">
                <a16:creationId xmlns:a16="http://schemas.microsoft.com/office/drawing/2014/main" id="{981DD8C5-47A9-4C7E-AB29-8416081B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" y="1235565"/>
            <a:ext cx="2495549" cy="1871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andrewgelman.com/wp-content/uploads/2012/08/hsiang2.jpg">
            <a:extLst>
              <a:ext uri="{FF2B5EF4-FFF2-40B4-BE49-F238E27FC236}">
                <a16:creationId xmlns:a16="http://schemas.microsoft.com/office/drawing/2014/main" id="{5942DD55-C78F-4490-B7E8-24B03900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46" y="1520173"/>
            <a:ext cx="2238239" cy="17557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sigmazone.com/images/Histo350.gif">
            <a:extLst>
              <a:ext uri="{FF2B5EF4-FFF2-40B4-BE49-F238E27FC236}">
                <a16:creationId xmlns:a16="http://schemas.microsoft.com/office/drawing/2014/main" id="{0769160F-7AFA-4123-8A39-A49A5915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04" y="1065481"/>
            <a:ext cx="2583183" cy="17344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princeton.edu/%7Eotorres/Matlab/index_files/image009.gif">
            <a:extLst>
              <a:ext uri="{FF2B5EF4-FFF2-40B4-BE49-F238E27FC236}">
                <a16:creationId xmlns:a16="http://schemas.microsoft.com/office/drawing/2014/main" id="{80217989-A6F4-4F46-B872-C034A380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95" y="1930519"/>
            <a:ext cx="3284027" cy="1330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51A50F54-C411-46DE-B4B5-69C0B91D185D}"/>
              </a:ext>
            </a:extLst>
          </p:cNvPr>
          <p:cNvGrpSpPr/>
          <p:nvPr/>
        </p:nvGrpSpPr>
        <p:grpSpPr>
          <a:xfrm>
            <a:off x="467544" y="2852955"/>
            <a:ext cx="10615615" cy="3847400"/>
            <a:chOff x="467544" y="2553400"/>
            <a:chExt cx="7870869" cy="3657867"/>
          </a:xfrm>
        </p:grpSpPr>
        <p:sp>
          <p:nvSpPr>
            <p:cNvPr id="19" name="Ramme 18">
              <a:extLst>
                <a:ext uri="{FF2B5EF4-FFF2-40B4-BE49-F238E27FC236}">
                  <a16:creationId xmlns:a16="http://schemas.microsoft.com/office/drawing/2014/main" id="{210EB576-2D16-4FA8-B6C5-862C6C46612C}"/>
                </a:ext>
              </a:extLst>
            </p:cNvPr>
            <p:cNvSpPr/>
            <p:nvPr/>
          </p:nvSpPr>
          <p:spPr bwMode="auto">
            <a:xfrm>
              <a:off x="849581" y="3186931"/>
              <a:ext cx="7488832" cy="3024336"/>
            </a:xfrm>
            <a:prstGeom prst="frame">
              <a:avLst>
                <a:gd name="adj1" fmla="val 2226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nb-NO" dirty="0">
                <a:solidFill>
                  <a:srgbClr val="336699"/>
                </a:solidFill>
              </a:endParaRPr>
            </a:p>
          </p:txBody>
        </p:sp>
        <p:pic>
          <p:nvPicPr>
            <p:cNvPr id="20" name="Picture 2" descr="https://cdn4.iconfinder.com/data/icons/defaulticon/icons/png/256x256/padlock-closed.png">
              <a:extLst>
                <a:ext uri="{FF2B5EF4-FFF2-40B4-BE49-F238E27FC236}">
                  <a16:creationId xmlns:a16="http://schemas.microsoft.com/office/drawing/2014/main" id="{D15DDDFA-ADD3-4BE2-8555-A1DAA32A2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553400"/>
              <a:ext cx="1130146" cy="113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BC174CA-8AF7-46E8-99F1-1190D620BF58}"/>
              </a:ext>
            </a:extLst>
          </p:cNvPr>
          <p:cNvGrpSpPr/>
          <p:nvPr/>
        </p:nvGrpSpPr>
        <p:grpSpPr>
          <a:xfrm>
            <a:off x="3372881" y="5336107"/>
            <a:ext cx="2135224" cy="552783"/>
            <a:chOff x="6899853" y="3958867"/>
            <a:chExt cx="2135224" cy="552783"/>
          </a:xfrm>
        </p:grpSpPr>
        <p:sp>
          <p:nvSpPr>
            <p:cNvPr id="21" name="Forhåndsdefinert prosess 20">
              <a:extLst>
                <a:ext uri="{FF2B5EF4-FFF2-40B4-BE49-F238E27FC236}">
                  <a16:creationId xmlns:a16="http://schemas.microsoft.com/office/drawing/2014/main" id="{0D50F3CE-5F83-48A0-BE91-EA8266D9D781}"/>
                </a:ext>
              </a:extLst>
            </p:cNvPr>
            <p:cNvSpPr/>
            <p:nvPr/>
          </p:nvSpPr>
          <p:spPr>
            <a:xfrm>
              <a:off x="6899853" y="3958871"/>
              <a:ext cx="720080" cy="552779"/>
            </a:xfrm>
            <a:prstGeom prst="flowChartPredefinedProcess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orhåndsdefinert prosess 21">
              <a:extLst>
                <a:ext uri="{FF2B5EF4-FFF2-40B4-BE49-F238E27FC236}">
                  <a16:creationId xmlns:a16="http://schemas.microsoft.com/office/drawing/2014/main" id="{EBABA739-EFBC-4F98-8A41-F4A089B1160B}"/>
                </a:ext>
              </a:extLst>
            </p:cNvPr>
            <p:cNvSpPr/>
            <p:nvPr/>
          </p:nvSpPr>
          <p:spPr>
            <a:xfrm>
              <a:off x="7585652" y="3958871"/>
              <a:ext cx="720080" cy="552779"/>
            </a:xfrm>
            <a:prstGeom prst="flowChartPredefinedProcess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orhåndsdefinert prosess 22">
              <a:extLst>
                <a:ext uri="{FF2B5EF4-FFF2-40B4-BE49-F238E27FC236}">
                  <a16:creationId xmlns:a16="http://schemas.microsoft.com/office/drawing/2014/main" id="{5313B9D4-C7B5-421E-8280-4911262E872C}"/>
                </a:ext>
              </a:extLst>
            </p:cNvPr>
            <p:cNvSpPr/>
            <p:nvPr/>
          </p:nvSpPr>
          <p:spPr>
            <a:xfrm>
              <a:off x="8314997" y="3958867"/>
              <a:ext cx="720080" cy="552779"/>
            </a:xfrm>
            <a:prstGeom prst="flowChartPredefinedProcess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Tittel 1">
            <a:extLst>
              <a:ext uri="{FF2B5EF4-FFF2-40B4-BE49-F238E27FC236}">
                <a16:creationId xmlns:a16="http://schemas.microsoft.com/office/drawing/2014/main" id="{0E1501F9-9EDC-49CC-8757-460097681B37}"/>
              </a:ext>
            </a:extLst>
          </p:cNvPr>
          <p:cNvSpPr txBox="1">
            <a:spLocks/>
          </p:cNvSpPr>
          <p:nvPr/>
        </p:nvSpPr>
        <p:spPr>
          <a:xfrm>
            <a:off x="838200" y="22323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2060"/>
                </a:solidFill>
              </a:rPr>
              <a:t>Confidentially safe output</a:t>
            </a:r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  <p:sp>
        <p:nvSpPr>
          <p:cNvPr id="26" name="Pil høyre 4">
            <a:extLst>
              <a:ext uri="{FF2B5EF4-FFF2-40B4-BE49-F238E27FC236}">
                <a16:creationId xmlns:a16="http://schemas.microsoft.com/office/drawing/2014/main" id="{BCE95E7A-9F79-4512-AE2B-F61F42DE518C}"/>
              </a:ext>
            </a:extLst>
          </p:cNvPr>
          <p:cNvSpPr/>
          <p:nvPr/>
        </p:nvSpPr>
        <p:spPr bwMode="auto">
          <a:xfrm>
            <a:off x="5711815" y="5215095"/>
            <a:ext cx="1955891" cy="794802"/>
          </a:xfrm>
          <a:prstGeom prst="rightArrow">
            <a:avLst/>
          </a:prstGeom>
          <a:solidFill>
            <a:srgbClr val="336699"/>
          </a:solidFill>
          <a:ln w="2540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solidFill>
                  <a:srgbClr val="336699"/>
                </a:solidFill>
                <a:latin typeface="Arial" charset="0"/>
              </a:rPr>
              <a:t>S</a:t>
            </a: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A1CF85E2-FD05-4A50-A8C3-62ED04F12CCB}"/>
              </a:ext>
            </a:extLst>
          </p:cNvPr>
          <p:cNvGrpSpPr/>
          <p:nvPr/>
        </p:nvGrpSpPr>
        <p:grpSpPr>
          <a:xfrm>
            <a:off x="7871417" y="5474301"/>
            <a:ext cx="2144250" cy="276390"/>
            <a:chOff x="6280178" y="4941149"/>
            <a:chExt cx="2144250" cy="276390"/>
          </a:xfrm>
          <a:solidFill>
            <a:srgbClr val="FFC000"/>
          </a:solidFill>
        </p:grpSpPr>
        <p:sp>
          <p:nvSpPr>
            <p:cNvPr id="28" name="Forhåndsdefinert prosess 27">
              <a:extLst>
                <a:ext uri="{FF2B5EF4-FFF2-40B4-BE49-F238E27FC236}">
                  <a16:creationId xmlns:a16="http://schemas.microsoft.com/office/drawing/2014/main" id="{A5397AFC-A4C4-435F-AA88-DD65010EA495}"/>
                </a:ext>
              </a:extLst>
            </p:cNvPr>
            <p:cNvSpPr/>
            <p:nvPr/>
          </p:nvSpPr>
          <p:spPr>
            <a:xfrm>
              <a:off x="6280178" y="4941149"/>
              <a:ext cx="720080" cy="276390"/>
            </a:xfrm>
            <a:prstGeom prst="flowChartPredefinedProcess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9" name="Forhåndsdefinert prosess 28">
              <a:extLst>
                <a:ext uri="{FF2B5EF4-FFF2-40B4-BE49-F238E27FC236}">
                  <a16:creationId xmlns:a16="http://schemas.microsoft.com/office/drawing/2014/main" id="{0FDE22CA-45BF-469E-92CC-19002B726181}"/>
                </a:ext>
              </a:extLst>
            </p:cNvPr>
            <p:cNvSpPr/>
            <p:nvPr/>
          </p:nvSpPr>
          <p:spPr>
            <a:xfrm>
              <a:off x="6984268" y="4941149"/>
              <a:ext cx="720080" cy="276390"/>
            </a:xfrm>
            <a:prstGeom prst="flowChartPredefinedProcess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Forhåndsdefinert prosess 29">
              <a:extLst>
                <a:ext uri="{FF2B5EF4-FFF2-40B4-BE49-F238E27FC236}">
                  <a16:creationId xmlns:a16="http://schemas.microsoft.com/office/drawing/2014/main" id="{FB78E9BC-267A-4DE3-B910-5B4C61EDB0F7}"/>
                </a:ext>
              </a:extLst>
            </p:cNvPr>
            <p:cNvSpPr/>
            <p:nvPr/>
          </p:nvSpPr>
          <p:spPr>
            <a:xfrm>
              <a:off x="7704348" y="4941149"/>
              <a:ext cx="720080" cy="276390"/>
            </a:xfrm>
            <a:prstGeom prst="flowChartPredefinedProcess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3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938</Words>
  <Application>Microsoft Office PowerPoint</Application>
  <PresentationFormat>Widescreen</PresentationFormat>
  <Paragraphs>128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Office-tema</vt:lpstr>
      <vt:lpstr>microdata.no Instant Access to Microdata</vt:lpstr>
      <vt:lpstr>Thank you for inviting us</vt:lpstr>
      <vt:lpstr>PowerPoint Presentation</vt:lpstr>
      <vt:lpstr>microdata.no</vt:lpstr>
      <vt:lpstr>Research is about results, not records </vt:lpstr>
      <vt:lpstr>PowerPoint Presentation</vt:lpstr>
      <vt:lpstr>PowerPoint Presentation</vt:lpstr>
      <vt:lpstr>PowerPoint Presentation</vt:lpstr>
      <vt:lpstr>PowerPoint Presentation</vt:lpstr>
      <vt:lpstr>Temporality structure, an example.</vt:lpstr>
      <vt:lpstr>PowerPoint Presentation</vt:lpstr>
      <vt:lpstr>PowerPoint Presentation</vt:lpstr>
      <vt:lpstr>PowerPoint Presentation</vt:lpstr>
      <vt:lpstr>Metadata plays several roles</vt:lpstr>
      <vt:lpstr>Statistical Disclosure Control (SDC)</vt:lpstr>
      <vt:lpstr>Access and reproducibility</vt:lpstr>
      <vt:lpstr>Next on the Agenda</vt:lpstr>
      <vt:lpstr>Appreciating the value of register data for research and the value of research, we want to create the best possible solution for register based research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microdata.no</dc:title>
  <dc:creator>Heldal, Johan</dc:creator>
  <cp:lastModifiedBy>SERFIOTI Maria (ESTAT)</cp:lastModifiedBy>
  <cp:revision>142</cp:revision>
  <dcterms:created xsi:type="dcterms:W3CDTF">2018-09-10T11:40:52Z</dcterms:created>
  <dcterms:modified xsi:type="dcterms:W3CDTF">2019-06-05T12:26:09Z</dcterms:modified>
</cp:coreProperties>
</file>