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5"/>
  </p:notesMasterIdLst>
  <p:handoutMasterIdLst>
    <p:handoutMasterId r:id="rId16"/>
  </p:handoutMasterIdLst>
  <p:sldIdLst>
    <p:sldId id="259" r:id="rId3"/>
    <p:sldId id="260" r:id="rId4"/>
    <p:sldId id="282" r:id="rId5"/>
    <p:sldId id="289" r:id="rId6"/>
    <p:sldId id="285" r:id="rId7"/>
    <p:sldId id="284" r:id="rId8"/>
    <p:sldId id="287" r:id="rId9"/>
    <p:sldId id="290" r:id="rId10"/>
    <p:sldId id="291" r:id="rId11"/>
    <p:sldId id="288" r:id="rId12"/>
    <p:sldId id="283" r:id="rId13"/>
    <p:sldId id="270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F9999"/>
    <a:srgbClr val="84C6D8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971" autoAdjust="0"/>
  </p:normalViewPr>
  <p:slideViewPr>
    <p:cSldViewPr showGuides="1">
      <p:cViewPr varScale="1">
        <p:scale>
          <a:sx n="115" d="100"/>
          <a:sy n="115" d="100"/>
        </p:scale>
        <p:origin x="1446" y="108"/>
      </p:cViewPr>
      <p:guideLst>
        <p:guide orient="horz" pos="3702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4%20EUI\Global%20data%20project\Dissemination&amp;PR&amp;Post-LaunchActivities\CESS2018\CESS2018_Paper\Cess2018-Sample\CESS2018-Samp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Articles!$A$2:$E$2</c:f>
              <c:strCache>
                <c:ptCount val="5"/>
                <c:pt idx="0">
                  <c:v>Daily Mail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Articles!$F$1:$N$1</c:f>
              <c:numCache>
                <c:formatCode>mmm\-yy</c:formatCode>
                <c:ptCount val="8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</c:numCache>
            </c:numRef>
          </c:cat>
          <c:val>
            <c:numRef>
              <c:f>Articles!$F$2:$N$2</c:f>
              <c:numCache>
                <c:formatCode>General</c:formatCode>
                <c:ptCount val="8"/>
                <c:pt idx="0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D-449D-B2ED-CBA695AB7CA4}"/>
            </c:ext>
          </c:extLst>
        </c:ser>
        <c:ser>
          <c:idx val="1"/>
          <c:order val="1"/>
          <c:tx>
            <c:strRef>
              <c:f>Articles!$A$3:$E$3</c:f>
              <c:strCache>
                <c:ptCount val="5"/>
                <c:pt idx="0">
                  <c:v>Mail 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Articles!$F$1:$N$1</c:f>
              <c:numCache>
                <c:formatCode>mmm\-yy</c:formatCode>
                <c:ptCount val="8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</c:numCache>
            </c:numRef>
          </c:cat>
          <c:val>
            <c:numRef>
              <c:f>Articles!$F$3:$N$3</c:f>
              <c:numCache>
                <c:formatCode>General</c:formatCode>
                <c:ptCount val="8"/>
                <c:pt idx="0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14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D-449D-B2ED-CBA695AB7CA4}"/>
            </c:ext>
          </c:extLst>
        </c:ser>
        <c:ser>
          <c:idx val="2"/>
          <c:order val="2"/>
          <c:tx>
            <c:strRef>
              <c:f>Articles!$A$4:$E$4</c:f>
              <c:strCache>
                <c:ptCount val="5"/>
                <c:pt idx="0">
                  <c:v>Scottish Daily Mail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Articles!$F$1:$N$1</c:f>
              <c:numCache>
                <c:formatCode>mmm\-yy</c:formatCode>
                <c:ptCount val="8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</c:numCache>
            </c:numRef>
          </c:cat>
          <c:val>
            <c:numRef>
              <c:f>Articles!$F$4:$N$4</c:f>
              <c:numCache>
                <c:formatCode>General</c:formatCode>
                <c:ptCount val="8"/>
                <c:pt idx="4">
                  <c:v>1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D-449D-B2ED-CBA695AB7CA4}"/>
            </c:ext>
          </c:extLst>
        </c:ser>
        <c:ser>
          <c:idx val="3"/>
          <c:order val="3"/>
          <c:tx>
            <c:strRef>
              <c:f>Articles!$A$5:$E$5</c:f>
              <c:strCache>
                <c:ptCount val="5"/>
                <c:pt idx="0">
                  <c:v>Daily Mirror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Articles!$F$1:$N$1</c:f>
              <c:numCache>
                <c:formatCode>mmm\-yy</c:formatCode>
                <c:ptCount val="8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</c:numCache>
            </c:numRef>
          </c:cat>
          <c:val>
            <c:numRef>
              <c:f>Articles!$F$5:$N$5</c:f>
              <c:numCache>
                <c:formatCode>General</c:formatCode>
                <c:ptCount val="8"/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FD-449D-B2ED-CBA695AB7CA4}"/>
            </c:ext>
          </c:extLst>
        </c:ser>
        <c:ser>
          <c:idx val="4"/>
          <c:order val="4"/>
          <c:tx>
            <c:strRef>
              <c:f>Articles!$A$6:$E$6</c:f>
              <c:strCache>
                <c:ptCount val="5"/>
                <c:pt idx="0">
                  <c:v>FT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Articles!$F$1:$N$1</c:f>
              <c:numCache>
                <c:formatCode>mmm\-yy</c:formatCode>
                <c:ptCount val="8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</c:numCache>
            </c:numRef>
          </c:cat>
          <c:val>
            <c:numRef>
              <c:f>Articles!$F$6:$N$6</c:f>
              <c:numCache>
                <c:formatCode>General</c:formatCode>
                <c:ptCount val="8"/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FD-449D-B2ED-CBA695AB7CA4}"/>
            </c:ext>
          </c:extLst>
        </c:ser>
        <c:ser>
          <c:idx val="5"/>
          <c:order val="5"/>
          <c:tx>
            <c:strRef>
              <c:f>Articles!$A$7:$E$7</c:f>
              <c:strCache>
                <c:ptCount val="5"/>
                <c:pt idx="0">
                  <c:v>Guardian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Articles!$F$1:$N$1</c:f>
              <c:numCache>
                <c:formatCode>mmm\-yy</c:formatCode>
                <c:ptCount val="8"/>
                <c:pt idx="0">
                  <c:v>42309</c:v>
                </c:pt>
                <c:pt idx="1">
                  <c:v>42339</c:v>
                </c:pt>
                <c:pt idx="2">
                  <c:v>42370</c:v>
                </c:pt>
                <c:pt idx="3">
                  <c:v>42401</c:v>
                </c:pt>
                <c:pt idx="4">
                  <c:v>42430</c:v>
                </c:pt>
                <c:pt idx="5">
                  <c:v>42461</c:v>
                </c:pt>
                <c:pt idx="6">
                  <c:v>42491</c:v>
                </c:pt>
                <c:pt idx="7">
                  <c:v>42522</c:v>
                </c:pt>
              </c:numCache>
            </c:numRef>
          </c:cat>
          <c:val>
            <c:numRef>
              <c:f>Articles!$F$7:$N$7</c:f>
              <c:numCache>
                <c:formatCode>General</c:formatCode>
                <c:ptCount val="8"/>
                <c:pt idx="3">
                  <c:v>1</c:v>
                </c:pt>
                <c:pt idx="5">
                  <c:v>3</c:v>
                </c:pt>
                <c:pt idx="6">
                  <c:v>26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FD-449D-B2ED-CBA695AB7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105848"/>
        <c:axId val="415106176"/>
      </c:barChart>
      <c:dateAx>
        <c:axId val="415105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106176"/>
        <c:crosses val="autoZero"/>
        <c:auto val="1"/>
        <c:lblOffset val="100"/>
        <c:baseTimeUnit val="months"/>
      </c:dateAx>
      <c:valAx>
        <c:axId val="41510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10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FC83-C1C7-4552-9DF9-3FFC5D4D32E4}" type="datetimeFigureOut">
              <a:rPr lang="en-GB" smtClean="0"/>
              <a:pPr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538E-9F28-4FC4-8B5A-3752470D9D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49B2-99BF-4C5C-90A5-892F6B60191C}" type="datetimeFigureOut">
              <a:rPr lang="en-GB" smtClean="0"/>
              <a:pPr/>
              <a:t>04/03/2019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5BE1-0FDC-4E5E-A141-6036D6B006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atter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6400800" cy="1872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B84-D60F-42EA-9DF2-B69307E44E69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6789-D242-4D40-AF71-1DA9CF44B5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87824" y="260648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86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87824" y="260648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81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7AA2-2322-4A0D-8764-9C1E060557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6481-3E94-4D5C-AFE8-1EFBE10D50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6E33-FBFD-4C59-9825-C3270BE70F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77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168352" cy="9361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245422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3168352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ACD6-5B29-427E-B6BE-32C1944AA7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04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8760"/>
            <a:ext cx="5486400" cy="3530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B6FA-0BCB-4306-B200-BD1629BD8D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5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1988840"/>
            <a:ext cx="71287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798C1-28A9-4707-8D4D-671C3615484B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D80E6-4526-4118-B3EC-FF4E77BA3A56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9" r:id="rId3"/>
  </p:sldLayoutIdLst>
  <p:hf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987824" y="260648"/>
            <a:ext cx="5688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/>
              <a:pPr>
                <a:defRPr/>
              </a:pPr>
              <a:t>04/03/2019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</p:sldLayoutIdLst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aby.umbach@eui.eu" TargetMode="External"/><Relationship Id="rId2" Type="http://schemas.openxmlformats.org/officeDocument/2006/relationships/hyperlink" Target="mailto:caterina.guidi@eui.e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://www.globalstat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698609"/>
            <a:ext cx="8640960" cy="2873398"/>
          </a:xfrm>
        </p:spPr>
        <p:txBody>
          <a:bodyPr/>
          <a:lstStyle/>
          <a:p>
            <a:pPr algn="r"/>
            <a:r>
              <a:rPr lang="en-US" sz="3800" b="1" dirty="0"/>
              <a:t>Migrants and European welfare systems: </a:t>
            </a:r>
            <a:r>
              <a:rPr lang="en-US" sz="3800" b="1" dirty="0" smtClean="0"/>
              <a:t>what </a:t>
            </a:r>
            <a:r>
              <a:rPr lang="en-US" sz="3800" b="1" dirty="0"/>
              <a:t>data tell us </a:t>
            </a:r>
            <a:r>
              <a:rPr lang="en-US" sz="3800" b="1" dirty="0" smtClean="0"/>
              <a:t>on </a:t>
            </a:r>
            <a:r>
              <a:rPr lang="en-US" sz="3800" b="1" dirty="0"/>
              <a:t>their well-being and</a:t>
            </a:r>
            <a:br>
              <a:rPr lang="en-US" sz="3800" b="1" dirty="0"/>
            </a:br>
            <a:r>
              <a:rPr lang="en-US" sz="3800" b="1" dirty="0"/>
              <a:t>impact on health systems</a:t>
            </a:r>
            <a:endParaRPr lang="en-GB" sz="3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6789-D242-4D40-AF71-1DA9CF44B5BB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699792" y="4572008"/>
            <a:ext cx="6120680" cy="1796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it-IT" sz="2000" dirty="0" smtClean="0">
                <a:latin typeface="+mn-lt"/>
              </a:rPr>
              <a:t>Dr Caterina </a:t>
            </a:r>
            <a:r>
              <a:rPr lang="it-IT" sz="2000" dirty="0">
                <a:latin typeface="+mn-lt"/>
              </a:rPr>
              <a:t>Francesca Guidi and </a:t>
            </a:r>
            <a:r>
              <a:rPr lang="it-IT" sz="2000" dirty="0" smtClean="0">
                <a:latin typeface="+mn-lt"/>
              </a:rPr>
              <a:t>Prof. Gaby </a:t>
            </a:r>
            <a:r>
              <a:rPr lang="it-IT" sz="2000" dirty="0">
                <a:latin typeface="+mn-lt"/>
              </a:rPr>
              <a:t>Umbach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n-lt"/>
              </a:rPr>
              <a:t>European</a:t>
            </a:r>
            <a:r>
              <a:rPr lang="it-IT" sz="2000" dirty="0" smtClean="0">
                <a:latin typeface="+mn-lt"/>
              </a:rPr>
              <a:t> </a:t>
            </a:r>
            <a:r>
              <a:rPr lang="it-IT" sz="2000" dirty="0">
                <a:latin typeface="+mn-lt"/>
              </a:rPr>
              <a:t>University Institute</a:t>
            </a:r>
          </a:p>
          <a:p>
            <a:pPr algn="r">
              <a:spcBef>
                <a:spcPts val="0"/>
              </a:spcBef>
            </a:pPr>
            <a:endParaRPr lang="en-US" sz="1500" i="1" dirty="0">
              <a:latin typeface="+mn-lt"/>
            </a:endParaRPr>
          </a:p>
          <a:p>
            <a:pPr algn="r">
              <a:spcBef>
                <a:spcPts val="0"/>
              </a:spcBef>
            </a:pPr>
            <a:endParaRPr lang="en-US" sz="1500" i="1" dirty="0">
              <a:latin typeface="+mn-lt"/>
            </a:endParaRPr>
          </a:p>
          <a:p>
            <a:pPr algn="r">
              <a:spcBef>
                <a:spcPts val="0"/>
              </a:spcBef>
            </a:pPr>
            <a:endParaRPr lang="en-US" sz="1500" i="1" dirty="0">
              <a:latin typeface="+mn-lt"/>
            </a:endParaRPr>
          </a:p>
          <a:p>
            <a:pPr algn="r">
              <a:spcBef>
                <a:spcPts val="0"/>
              </a:spcBef>
            </a:pPr>
            <a:r>
              <a:rPr lang="en-US" sz="1500" b="1" i="1" dirty="0" smtClean="0">
                <a:latin typeface="+mj-lt"/>
              </a:rPr>
              <a:t>New </a:t>
            </a:r>
            <a:r>
              <a:rPr lang="en-US" sz="1500" b="1" i="1" dirty="0">
                <a:latin typeface="+mj-lt"/>
              </a:rPr>
              <a:t>Techniques and Technologies for official </a:t>
            </a:r>
            <a:r>
              <a:rPr lang="en-US" sz="1500" b="1" i="1" dirty="0" smtClean="0">
                <a:latin typeface="+mj-lt"/>
              </a:rPr>
              <a:t>Statistics</a:t>
            </a:r>
          </a:p>
          <a:p>
            <a:pPr algn="r">
              <a:spcBef>
                <a:spcPts val="0"/>
              </a:spcBef>
            </a:pPr>
            <a:r>
              <a:rPr lang="en-US" sz="1500" i="1" dirty="0" smtClean="0">
                <a:latin typeface="+mj-lt"/>
              </a:rPr>
              <a:t>14</a:t>
            </a:r>
            <a:r>
              <a:rPr lang="en-US" sz="1500" i="1" baseline="30000" dirty="0" smtClean="0">
                <a:latin typeface="+mj-lt"/>
              </a:rPr>
              <a:t>th</a:t>
            </a:r>
            <a:r>
              <a:rPr lang="en-US" sz="1500" i="1" dirty="0" smtClean="0">
                <a:latin typeface="+mj-lt"/>
              </a:rPr>
              <a:t> </a:t>
            </a:r>
            <a:r>
              <a:rPr lang="en-US" sz="1500" i="1" dirty="0" smtClean="0">
                <a:latin typeface="+mj-lt"/>
              </a:rPr>
              <a:t>March 2019, Bruxelles, Belgium</a:t>
            </a:r>
            <a:endParaRPr lang="en-US" sz="1500" dirty="0">
              <a:latin typeface="+mj-lt"/>
            </a:endParaRPr>
          </a:p>
        </p:txBody>
      </p:sp>
      <p:pic>
        <p:nvPicPr>
          <p:cNvPr id="6" name="Grafik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58" y="1124744"/>
            <a:ext cx="4183601" cy="5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427649" y="260648"/>
            <a:ext cx="4579978" cy="15841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3500" b="1" dirty="0">
                <a:latin typeface="+mj-lt"/>
              </a:rPr>
              <a:t>The impact of migrants </a:t>
            </a:r>
            <a:br>
              <a:rPr lang="en-US" sz="3500" b="1" dirty="0">
                <a:latin typeface="+mj-lt"/>
              </a:rPr>
            </a:br>
            <a:r>
              <a:rPr lang="en-US" sz="3500" b="1" dirty="0">
                <a:latin typeface="+mj-lt"/>
              </a:rPr>
              <a:t>on </a:t>
            </a:r>
            <a:r>
              <a:rPr lang="en-US" sz="3500" b="1" dirty="0" smtClean="0">
                <a:latin typeface="+mj-lt"/>
              </a:rPr>
              <a:t>health system and their well-being</a:t>
            </a:r>
            <a:endParaRPr lang="en-US" sz="3500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1772815"/>
            <a:ext cx="8640960" cy="4960710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latin typeface="+mj-lt"/>
              </a:rPr>
              <a:t>According to the </a:t>
            </a:r>
            <a:r>
              <a:rPr lang="en-US" sz="1700" b="1" dirty="0">
                <a:latin typeface="+mj-lt"/>
              </a:rPr>
              <a:t>latest estimates </a:t>
            </a:r>
            <a:r>
              <a:rPr lang="en-US" sz="1700" dirty="0">
                <a:latin typeface="+mj-lt"/>
              </a:rPr>
              <a:t>the share of PHE/THE is stable – around 82% in UK  – but the one of private payments is around 11 % despite the NHS: UK is presenting an increasing share of OOP but decreasing share of poor people declaring good (Borges and Guidi, 2018)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latin typeface="+mj-lt"/>
                <a:ea typeface="Calibri" panose="020F0502020204030204" pitchFamily="34" charset="0"/>
              </a:rPr>
              <a:t>The effect of immigrants on medical expenses, incurred by the NHS, varies. A</a:t>
            </a:r>
            <a:r>
              <a:rPr lang="en-GB" sz="1700" dirty="0" err="1">
                <a:latin typeface="+mj-lt"/>
                <a:ea typeface="Calibri" panose="020F0502020204030204" pitchFamily="34" charset="0"/>
              </a:rPr>
              <a:t>nalysing</a:t>
            </a:r>
            <a:r>
              <a:rPr lang="en-US" sz="1700" dirty="0">
                <a:latin typeface="+mj-lt"/>
                <a:ea typeface="Calibri" panose="020F0502020204030204" pitchFamily="34" charset="0"/>
              </a:rPr>
              <a:t> the real impact of migrants on (British) health sector </a:t>
            </a:r>
            <a:r>
              <a:rPr lang="en-US" sz="1700" dirty="0" smtClean="0">
                <a:latin typeface="+mj-lt"/>
                <a:ea typeface="Calibri" panose="020F0502020204030204" pitchFamily="34" charset="0"/>
              </a:rPr>
              <a:t>(</a:t>
            </a:r>
            <a:r>
              <a:rPr lang="en-US" sz="1700" dirty="0">
                <a:latin typeface="+mj-lt"/>
                <a:ea typeface="Calibri" panose="020F0502020204030204" pitchFamily="34" charset="0"/>
              </a:rPr>
              <a:t>Rowthorn, 2008): </a:t>
            </a:r>
            <a:endParaRPr lang="en-GB" sz="1700" dirty="0">
              <a:latin typeface="+mj-lt"/>
              <a:ea typeface="Calibri" panose="020F0502020204030204" pitchFamily="34" charset="0"/>
            </a:endParaRP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b="1" dirty="0">
                <a:latin typeface="+mj-lt"/>
                <a:ea typeface="Times New Roman" panose="02020603050405020304" pitchFamily="18" charset="0"/>
              </a:rPr>
              <a:t>Age pyramid and aging process</a:t>
            </a:r>
            <a:r>
              <a:rPr lang="en-GB" sz="1500" dirty="0">
                <a:latin typeface="+mj-lt"/>
                <a:ea typeface="Times New Roman" panose="02020603050405020304" pitchFamily="18" charset="0"/>
              </a:rPr>
              <a:t>: about 35% of foreign-born workers aged 25-35 years old in 2015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b="1" dirty="0">
                <a:latin typeface="+mj-lt"/>
                <a:ea typeface="Times New Roman" panose="02020603050405020304" pitchFamily="18" charset="0"/>
              </a:rPr>
              <a:t>Fertility and mortality rates</a:t>
            </a:r>
            <a:r>
              <a:rPr lang="en-GB" sz="1500" dirty="0">
                <a:latin typeface="+mj-lt"/>
                <a:ea typeface="Times New Roman" panose="02020603050405020304" pitchFamily="18" charset="0"/>
              </a:rPr>
              <a:t>: in 2014 27% (1 in 3) of all babies were born to foreign-born mothers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500" b="1" dirty="0">
                <a:latin typeface="+mj-lt"/>
                <a:ea typeface="Times New Roman" panose="02020603050405020304" pitchFamily="18" charset="0"/>
              </a:rPr>
              <a:t>The degree of integration into the labour market</a:t>
            </a:r>
            <a:r>
              <a:rPr lang="en-GB" sz="1500" dirty="0">
                <a:latin typeface="+mj-lt"/>
                <a:ea typeface="Times New Roman" panose="02020603050405020304" pitchFamily="18" charset="0"/>
              </a:rPr>
              <a:t>: migrants helped fill shortfall of 50,000 clinically trained staff. Migration reduces the average physical burden of UK-born workers in England and Wales in 2003-2013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54" y="2636912"/>
            <a:ext cx="43762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GB" b="1" dirty="0">
                <a:latin typeface="+mj-lt"/>
              </a:rPr>
              <a:t>Provisional conclusions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08512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Migration</a:t>
            </a:r>
            <a:r>
              <a:rPr lang="en-US" sz="2000" dirty="0">
                <a:latin typeface="+mn-lt"/>
              </a:rPr>
              <a:t> by creating more pressure on consolidated services or requiring new ones, affects the demand and supply of health goods</a:t>
            </a:r>
            <a:r>
              <a:rPr lang="en-US" sz="2000" dirty="0">
                <a:latin typeface="+mn-lt"/>
                <a:sym typeface="Wingdings" panose="05000000000000000000" pitchFamily="2" charset="2"/>
              </a:rPr>
              <a:t> sustainability of services will be target the social inequalities (Guidi and Petretto, 2018)</a:t>
            </a:r>
            <a:endParaRPr lang="en-US" sz="2000" b="1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Migrants </a:t>
            </a:r>
            <a:r>
              <a:rPr lang="en-US" sz="2000" dirty="0">
                <a:latin typeface="+mn-lt"/>
              </a:rPr>
              <a:t>are facing serious inequalities in health status and public health provision as iniquities in health care access (Lancet, 2018), as shown by the British example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latin typeface="+mn-lt"/>
              </a:rPr>
              <a:t>Health policies </a:t>
            </a:r>
            <a:r>
              <a:rPr lang="en-US" sz="2000" dirty="0">
                <a:latin typeface="+mn-lt"/>
              </a:rPr>
              <a:t>should continue to ensures parity of access, based on the rigorous application of research evidence, taking into account the distorted public perception of the phenomenon </a:t>
            </a:r>
            <a:endParaRPr lang="nb-NO" sz="2000" dirty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latin typeface="+mn-lt"/>
              </a:rPr>
              <a:t>Citizens vs. Voters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b="1" dirty="0">
                <a:latin typeface="+mn-lt"/>
              </a:rPr>
              <a:t>Publicised narratives</a:t>
            </a:r>
            <a:r>
              <a:rPr lang="en-GB" sz="2000" dirty="0">
                <a:latin typeface="+mn-lt"/>
              </a:rPr>
              <a:t> on the nexus is triggered and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influenced by </a:t>
            </a:r>
            <a:r>
              <a:rPr lang="en-GB" sz="2000" dirty="0" smtClean="0">
                <a:latin typeface="+mn-lt"/>
              </a:rPr>
              <a:t>politics: narratives </a:t>
            </a:r>
            <a:r>
              <a:rPr lang="en-GB" sz="2000" dirty="0">
                <a:latin typeface="+mn-lt"/>
              </a:rPr>
              <a:t>are divided along </a:t>
            </a:r>
            <a:br>
              <a:rPr lang="en-GB" sz="2000" dirty="0">
                <a:latin typeface="+mn-lt"/>
              </a:rPr>
            </a:br>
            <a:r>
              <a:rPr lang="en-GB" sz="2000" dirty="0">
                <a:latin typeface="+mn-lt"/>
              </a:rPr>
              <a:t>campaign lines and present limited </a:t>
            </a:r>
            <a:r>
              <a:rPr lang="en-GB" sz="2000" dirty="0" smtClean="0">
                <a:latin typeface="+mn-lt"/>
              </a:rPr>
              <a:t>evidence</a:t>
            </a:r>
            <a:endParaRPr lang="en-GB" sz="20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0" y="4573154"/>
            <a:ext cx="1815083" cy="17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248472" cy="1296144"/>
          </a:xfrm>
        </p:spPr>
        <p:txBody>
          <a:bodyPr/>
          <a:lstStyle/>
          <a:p>
            <a:pPr algn="just"/>
            <a:r>
              <a:rPr lang="en-GB" b="1" dirty="0">
                <a:latin typeface="+mj-lt"/>
              </a:rPr>
              <a:t>Thanks </a:t>
            </a:r>
            <a:br>
              <a:rPr lang="en-GB" b="1" dirty="0">
                <a:latin typeface="+mj-lt"/>
              </a:rPr>
            </a:br>
            <a:r>
              <a:rPr lang="en-GB" b="1" dirty="0">
                <a:latin typeface="+mj-lt"/>
              </a:rPr>
              <a:t>for your attention!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19168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b="1" dirty="0"/>
          </a:p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47936" y="20692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00336" y="22216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52736" y="23740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23945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Comments and observations are welcome to:</a:t>
            </a:r>
          </a:p>
          <a:p>
            <a:pPr marL="0" indent="0" algn="ctr">
              <a:buNone/>
            </a:pPr>
            <a:r>
              <a:rPr lang="en-GB" sz="2800" dirty="0">
                <a:latin typeface="+mj-lt"/>
                <a:cs typeface="Times New Roman" panose="02020603050405020304" pitchFamily="18" charset="0"/>
                <a:hlinkClick r:id="rId2"/>
              </a:rPr>
              <a:t>caterina.guidi@eui.eu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&amp; </a:t>
            </a:r>
            <a:r>
              <a:rPr lang="en-GB" sz="2800" dirty="0">
                <a:latin typeface="+mj-lt"/>
                <a:cs typeface="Times New Roman" panose="02020603050405020304" pitchFamily="18" charset="0"/>
                <a:hlinkClick r:id="rId3"/>
              </a:rPr>
              <a:t>gaby.umbach@eui.eu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GB" sz="10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Dr 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Caterina F. Guidi</a:t>
            </a:r>
          </a:p>
          <a:p>
            <a:pPr marL="0" indent="0" algn="ctr">
              <a:buNone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Project Coordinator of </a:t>
            </a:r>
            <a:r>
              <a:rPr lang="en-GB" sz="2800" i="1" dirty="0" err="1">
                <a:latin typeface="+mj-lt"/>
                <a:cs typeface="Times New Roman" panose="02020603050405020304" pitchFamily="18" charset="0"/>
              </a:rPr>
              <a:t>GlobalStat</a:t>
            </a:r>
            <a:endParaRPr lang="en-GB" sz="2800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000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000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dirty="0" err="1" smtClean="0">
                <a:latin typeface="+mj-lt"/>
                <a:cs typeface="Times New Roman" panose="02020603050405020304" pitchFamily="18" charset="0"/>
              </a:rPr>
              <a:t>Prof.</a:t>
            </a:r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Gaby 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Umbach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GB" sz="2800" dirty="0">
                <a:latin typeface="+mj-lt"/>
                <a:cs typeface="Times New Roman" panose="02020603050405020304" pitchFamily="18" charset="0"/>
              </a:rPr>
              <a:t>Director of </a:t>
            </a:r>
            <a:r>
              <a:rPr lang="en-GB" sz="2800" i="1" dirty="0" err="1">
                <a:latin typeface="+mj-lt"/>
                <a:cs typeface="Times New Roman" panose="02020603050405020304" pitchFamily="18" charset="0"/>
              </a:rPr>
              <a:t>GlobalStat</a:t>
            </a:r>
            <a:endParaRPr lang="en-GB" sz="2800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500" i="1" dirty="0">
              <a:latin typeface="+mj-lt"/>
              <a:cs typeface="Times New Roman" panose="02020603050405020304" pitchFamily="18" charset="0"/>
              <a:hlinkClick r:id="rId4"/>
            </a:endParaRPr>
          </a:p>
          <a:p>
            <a:pPr marL="0" indent="0" algn="ctr">
              <a:buNone/>
            </a:pPr>
            <a:r>
              <a:rPr lang="en-GB" sz="2500" i="1" dirty="0">
                <a:latin typeface="+mj-lt"/>
                <a:cs typeface="Times New Roman" panose="02020603050405020304" pitchFamily="18" charset="0"/>
                <a:hlinkClick r:id="rId4"/>
              </a:rPr>
              <a:t>www.globalstat.eu</a:t>
            </a:r>
            <a:r>
              <a:rPr lang="en-GB" sz="25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|</a:t>
            </a:r>
            <a:r>
              <a:rPr lang="en-GB" sz="2500" i="1" dirty="0">
                <a:latin typeface="+mj-lt"/>
                <a:cs typeface="Times New Roman" panose="02020603050405020304" pitchFamily="18" charset="0"/>
              </a:rPr>
              <a:t>      @GlobalStat_eu</a:t>
            </a:r>
          </a:p>
          <a:p>
            <a:pPr marL="0" indent="0" algn="ctr">
              <a:buNone/>
            </a:pPr>
            <a:r>
              <a:rPr lang="en-GB" sz="2500" dirty="0">
                <a:latin typeface="+mj-lt"/>
                <a:cs typeface="Times New Roman" panose="02020603050405020304" pitchFamily="18" charset="0"/>
              </a:rPr>
              <a:t>Robert Schuman Centre for Advanced Studies</a:t>
            </a:r>
          </a:p>
          <a:p>
            <a:pPr marL="0" indent="0" algn="ctr">
              <a:buNone/>
            </a:pPr>
            <a:r>
              <a:rPr lang="en-GB" sz="2500" dirty="0">
                <a:latin typeface="+mj-lt"/>
                <a:cs typeface="Times New Roman" panose="02020603050405020304" pitchFamily="18" charset="0"/>
              </a:rPr>
              <a:t>European University Institute (EUI)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2920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104455" cy="1296144"/>
          </a:xfrm>
        </p:spPr>
        <p:txBody>
          <a:bodyPr/>
          <a:lstStyle/>
          <a:p>
            <a:pPr algn="ctr"/>
            <a:r>
              <a:rPr lang="it-IT" b="1" dirty="0">
                <a:latin typeface="+mj-lt"/>
              </a:rPr>
              <a:t>Presentation outline</a:t>
            </a:r>
            <a:endParaRPr lang="en-GB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772816"/>
            <a:ext cx="8496943" cy="4595584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The starting point: research focus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The European scenario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UK case of study: some empirical evidence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The</a:t>
            </a:r>
            <a:r>
              <a:rPr lang="en-GB" sz="2400" i="1" dirty="0">
                <a:latin typeface="+mn-lt"/>
              </a:rPr>
              <a:t> Brexit </a:t>
            </a:r>
            <a:r>
              <a:rPr lang="en-GB" sz="2400" dirty="0">
                <a:latin typeface="+mn-lt"/>
              </a:rPr>
              <a:t>campaign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The impact of migrants </a:t>
            </a:r>
            <a:r>
              <a:rPr lang="en-US" sz="2400" dirty="0" smtClean="0">
                <a:latin typeface="+mn-lt"/>
              </a:rPr>
              <a:t>on health system and their well-being</a:t>
            </a:r>
            <a:endParaRPr lang="en-GB" sz="24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Provisional conclusions</a:t>
            </a:r>
          </a:p>
        </p:txBody>
      </p:sp>
    </p:spTree>
    <p:extLst>
      <p:ext uri="{BB962C8B-B14F-4D97-AF65-F5344CB8AC3E}">
        <p14:creationId xmlns:p14="http://schemas.microsoft.com/office/powerpoint/2010/main" val="331998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GB" b="1" dirty="0">
                <a:latin typeface="+mj-lt"/>
              </a:rPr>
              <a:t>The starting point: research focus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08512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+mn-lt"/>
              </a:rPr>
              <a:t>Migrant health</a:t>
            </a:r>
            <a:r>
              <a:rPr lang="en-US" sz="2000" dirty="0">
                <a:latin typeface="+mn-lt"/>
              </a:rPr>
              <a:t>: international and European strategic area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i="1" dirty="0">
                <a:latin typeface="+mn-lt"/>
              </a:rPr>
              <a:t>Global Compacts on Migration and Refugees </a:t>
            </a:r>
            <a:r>
              <a:rPr lang="en-US" sz="2000" dirty="0">
                <a:latin typeface="+mn-lt"/>
              </a:rPr>
              <a:t>(2018)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i="1" dirty="0">
                <a:latin typeface="+mn-lt"/>
              </a:rPr>
              <a:t>Sustainable Development Goals </a:t>
            </a:r>
            <a:r>
              <a:rPr lang="en-US" sz="2000" dirty="0">
                <a:latin typeface="+mn-lt"/>
              </a:rPr>
              <a:t>(2015)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i="1" dirty="0">
                <a:latin typeface="+mn-lt"/>
              </a:rPr>
              <a:t>Global Consultations </a:t>
            </a:r>
            <a:r>
              <a:rPr lang="en-US" sz="2000" dirty="0">
                <a:latin typeface="+mn-lt"/>
              </a:rPr>
              <a:t>(2010, 2017) ruled by the IOM and WHO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+mn-lt"/>
              </a:rPr>
              <a:t>Ongoing </a:t>
            </a:r>
            <a:r>
              <a:rPr lang="en-US" sz="2000" b="1" dirty="0">
                <a:latin typeface="+mn-lt"/>
              </a:rPr>
              <a:t>debate on the pressures on MS’ healthcare systems</a:t>
            </a:r>
            <a:r>
              <a:rPr lang="en-US" sz="2000" dirty="0">
                <a:latin typeface="+mn-lt"/>
              </a:rPr>
              <a:t>: conflict between ‘factual’, i.e. measurable, and ‘post factual’, i.e. perceived, realities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+mn-lt"/>
              </a:rPr>
              <a:t>Key aim of this work</a:t>
            </a:r>
            <a:r>
              <a:rPr lang="en-US" sz="2000" dirty="0">
                <a:latin typeface="+mn-lt"/>
              </a:rPr>
              <a:t>: juxtapose factual and perceived evidence. We analyse the role of diverging data narratives and contrast ‘alternative truth scenarios’ in ‘</a:t>
            </a:r>
            <a:r>
              <a:rPr lang="en-US" sz="2000" i="1" dirty="0" err="1">
                <a:latin typeface="+mn-lt"/>
              </a:rPr>
              <a:t>Brexit</a:t>
            </a:r>
            <a:r>
              <a:rPr lang="en-US" sz="2000" dirty="0">
                <a:latin typeface="+mn-lt"/>
              </a:rPr>
              <a:t>-UK’ with the ‘real’, i.e. measurable, impact of migrants on the British healthcare sectors</a:t>
            </a:r>
          </a:p>
        </p:txBody>
      </p:sp>
    </p:spTree>
    <p:extLst>
      <p:ext uri="{BB962C8B-B14F-4D97-AF65-F5344CB8AC3E}">
        <p14:creationId xmlns:p14="http://schemas.microsoft.com/office/powerpoint/2010/main" val="169072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GB" b="1" dirty="0">
                <a:latin typeface="+mj-lt"/>
              </a:rPr>
              <a:t>The </a:t>
            </a:r>
            <a:br>
              <a:rPr lang="en-GB" b="1" dirty="0">
                <a:latin typeface="+mj-lt"/>
              </a:rPr>
            </a:br>
            <a:r>
              <a:rPr lang="en-GB" b="1" dirty="0">
                <a:latin typeface="+mj-lt"/>
              </a:rPr>
              <a:t>European Scenario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08512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2" y="1988840"/>
            <a:ext cx="4840492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772816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Putting in correlation the Gini Index, which measures inequality in income distribution, with MIPEX </a:t>
            </a:r>
            <a:r>
              <a:rPr lang="en-US" i="1" dirty="0"/>
              <a:t>health strand </a:t>
            </a:r>
            <a:r>
              <a:rPr lang="en-US" dirty="0" smtClean="0"/>
              <a:t>scores, we get </a:t>
            </a:r>
            <a:r>
              <a:rPr lang="en-US" dirty="0"/>
              <a:t>a broader measurability of the </a:t>
            </a:r>
            <a:r>
              <a:rPr lang="en-US" b="1" dirty="0"/>
              <a:t>health inequality </a:t>
            </a:r>
            <a:r>
              <a:rPr lang="en-US" dirty="0"/>
              <a:t>suffered by migrants in the EU MS</a:t>
            </a:r>
            <a:endParaRPr lang="en-GB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Some country clusters are emerging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Indeed, migrant health seems to be strictly correlated with the overall healthcare system function and (health) inequality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5841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3500" b="1" dirty="0">
                <a:latin typeface="+mj-lt"/>
              </a:rPr>
              <a:t>UK case of study: some empirical evidence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772816"/>
            <a:ext cx="8512900" cy="4752528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The UK population: </a:t>
            </a:r>
            <a:r>
              <a:rPr lang="en-US" sz="1800" b="1" dirty="0">
                <a:latin typeface="+mj-lt"/>
              </a:rPr>
              <a:t>65.6 million</a:t>
            </a:r>
            <a:r>
              <a:rPr lang="en-US" sz="1800" dirty="0">
                <a:latin typeface="+mj-lt"/>
              </a:rPr>
              <a:t>, of which </a:t>
            </a:r>
            <a:r>
              <a:rPr lang="en-US" sz="1800" b="1" dirty="0">
                <a:latin typeface="+mj-lt"/>
              </a:rPr>
              <a:t>14% </a:t>
            </a:r>
            <a:r>
              <a:rPr lang="en-US" sz="1800" dirty="0">
                <a:latin typeface="+mj-lt"/>
              </a:rPr>
              <a:t>of the UK population were born abroad (Office for National Statistics, 2018)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Migration in the country has a positive effect on economic growth with net fiscal benefits (Boeri, 2009; Dustmann and Frattini, 2010, 2014; Nyman and Ahlskog, 2018):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j-lt"/>
              </a:rPr>
              <a:t>received less tax benefits, tax credits and places allocated to social housing than natives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j-lt"/>
              </a:rPr>
              <a:t>the net fiscal effects of hosting EU migrants have been moderately positive across the time period 2004-2015: the net fiscal effects appear to be +/-0:5% of GDP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The impact of migration on the welfare of industrialised countries turns out to be </a:t>
            </a:r>
            <a:r>
              <a:rPr lang="en-US" sz="1800" b="1" dirty="0">
                <a:latin typeface="+mj-lt"/>
              </a:rPr>
              <a:t>broad</a:t>
            </a:r>
            <a:r>
              <a:rPr lang="en-US" sz="1800" dirty="0">
                <a:latin typeface="+mj-lt"/>
              </a:rPr>
              <a:t> and </a:t>
            </a:r>
            <a:r>
              <a:rPr lang="en-US" sz="1800" b="1" dirty="0">
                <a:latin typeface="+mj-lt"/>
              </a:rPr>
              <a:t>heterogeneous</a:t>
            </a:r>
            <a:r>
              <a:rPr lang="en-US" sz="1800" dirty="0">
                <a:latin typeface="+mj-lt"/>
              </a:rPr>
              <a:t>, especially with regards to consolidated public economics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Migrants have thus largely </a:t>
            </a:r>
            <a:r>
              <a:rPr lang="en-US" sz="1800" b="1" dirty="0">
                <a:latin typeface="+mj-lt"/>
              </a:rPr>
              <a:t>support the local public finances</a:t>
            </a:r>
            <a:r>
              <a:rPr lang="en-US" sz="1800" dirty="0">
                <a:latin typeface="+mj-lt"/>
              </a:rPr>
              <a:t>,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despite the healthcare rights are based on the residence status and, especially, European migrants</a:t>
            </a:r>
            <a:endParaRPr lang="en-US" sz="18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14" y="3789040"/>
            <a:ext cx="133491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5841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3500" b="1" dirty="0">
                <a:latin typeface="+mj-lt"/>
              </a:rPr>
              <a:t>UK case of study: some empirical evidence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988840"/>
            <a:ext cx="8512900" cy="4536504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latin typeface="+mn-lt"/>
              </a:rPr>
              <a:t>In </a:t>
            </a:r>
            <a:r>
              <a:rPr lang="en-US" sz="1900" dirty="0">
                <a:latin typeface="+mn-lt"/>
              </a:rPr>
              <a:t>particular, the </a:t>
            </a:r>
            <a:r>
              <a:rPr lang="en-US" sz="1900" b="1" dirty="0">
                <a:latin typeface="+mn-lt"/>
              </a:rPr>
              <a:t>use of specialist</a:t>
            </a:r>
            <a:r>
              <a:rPr lang="en-US" sz="1900" dirty="0">
                <a:latin typeface="+mn-lt"/>
              </a:rPr>
              <a:t>, </a:t>
            </a:r>
            <a:r>
              <a:rPr lang="en-US" sz="1900" b="1" dirty="0">
                <a:latin typeface="+mn-lt"/>
              </a:rPr>
              <a:t>outpatient</a:t>
            </a:r>
            <a:r>
              <a:rPr lang="en-US" sz="1900" dirty="0">
                <a:latin typeface="+mn-lt"/>
              </a:rPr>
              <a:t> and </a:t>
            </a:r>
            <a:r>
              <a:rPr lang="en-US" sz="1900" b="1" dirty="0">
                <a:latin typeface="+mn-lt"/>
              </a:rPr>
              <a:t>hospital medicine </a:t>
            </a:r>
            <a:r>
              <a:rPr lang="en-US" sz="1900" dirty="0">
                <a:latin typeface="+mn-lt"/>
              </a:rPr>
              <a:t>appears to be lower among ethnic minorities than in equivalent white groups – but not consistent by gender, age, or job specialization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Due to the migrant presence </a:t>
            </a:r>
            <a:r>
              <a:rPr lang="en-US" sz="1900" b="1" dirty="0">
                <a:latin typeface="+mn-lt"/>
              </a:rPr>
              <a:t>very low effects are registered on NHS waiting times </a:t>
            </a:r>
            <a:r>
              <a:rPr lang="en-US" sz="1900" dirty="0">
                <a:latin typeface="+mn-lt"/>
              </a:rPr>
              <a:t>– emergency and outpatient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Despite these studies don’t distinguish between intra-EU and non-EU migrants, on average </a:t>
            </a:r>
            <a:r>
              <a:rPr lang="en-US" sz="1900" b="1" dirty="0">
                <a:latin typeface="+mn-lt"/>
              </a:rPr>
              <a:t>intra-EU migrants are younger than TCN </a:t>
            </a:r>
            <a:r>
              <a:rPr lang="en-US" sz="1900" dirty="0">
                <a:latin typeface="+mn-lt"/>
              </a:rPr>
              <a:t>so less likely to use health services</a:t>
            </a:r>
            <a:endParaRPr lang="en-GB" sz="19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10" y="4523768"/>
            <a:ext cx="1981690" cy="17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0" y="396245"/>
            <a:ext cx="4248472" cy="12349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b="1" dirty="0">
                <a:latin typeface="+mj-lt"/>
              </a:rPr>
              <a:t>The </a:t>
            </a:r>
            <a:r>
              <a:rPr lang="en-US" b="1" i="1" dirty="0">
                <a:latin typeface="+mj-lt"/>
              </a:rPr>
              <a:t>Brexit </a:t>
            </a:r>
            <a:r>
              <a:rPr lang="en-US" b="1" dirty="0">
                <a:latin typeface="+mj-lt"/>
              </a:rPr>
              <a:t>campaign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773028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The </a:t>
            </a:r>
            <a:r>
              <a:rPr lang="en-US" sz="1900" b="1" dirty="0">
                <a:latin typeface="+mn-lt"/>
              </a:rPr>
              <a:t>impact of migrants on UK health system </a:t>
            </a:r>
            <a:r>
              <a:rPr lang="en-US" sz="1900" dirty="0">
                <a:latin typeface="+mn-lt"/>
              </a:rPr>
              <a:t>(IPSOS Mori Highlights, 2015):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latin typeface="+mn-lt"/>
              </a:rPr>
              <a:t>almost 2/3 of British </a:t>
            </a:r>
            <a:r>
              <a:rPr lang="en-US" sz="1900" dirty="0" smtClean="0">
                <a:latin typeface="+mn-lt"/>
              </a:rPr>
              <a:t>interviewees agreed </a:t>
            </a:r>
            <a:r>
              <a:rPr lang="en-US" sz="1900" dirty="0">
                <a:latin typeface="+mn-lt"/>
              </a:rPr>
              <a:t>greater restrictions on free movement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latin typeface="+mn-lt"/>
              </a:rPr>
              <a:t>¾ mentioned pressure on public </a:t>
            </a:r>
            <a:r>
              <a:rPr lang="en-US" sz="1900" dirty="0" smtClean="0">
                <a:latin typeface="+mn-lt"/>
              </a:rPr>
              <a:t>services, and </a:t>
            </a:r>
            <a:r>
              <a:rPr lang="en-US" sz="1900" dirty="0">
                <a:latin typeface="+mn-lt"/>
              </a:rPr>
              <a:t>six in ten </a:t>
            </a:r>
            <a:r>
              <a:rPr lang="en-US" sz="1900" dirty="0" smtClean="0">
                <a:latin typeface="+mn-lt"/>
              </a:rPr>
              <a:t>cite migrant </a:t>
            </a:r>
            <a:r>
              <a:rPr lang="en-US" sz="1900" dirty="0">
                <a:latin typeface="+mn-lt"/>
              </a:rPr>
              <a:t>coming to claim benefits as their reason for </a:t>
            </a:r>
            <a:r>
              <a:rPr lang="en-US" sz="1900" i="1" dirty="0" err="1">
                <a:latin typeface="+mn-lt"/>
              </a:rPr>
              <a:t>Brexit</a:t>
            </a:r>
            <a:endParaRPr lang="en-US" sz="1900" i="1" dirty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Beyond the former PM, Cameron, also Johnson (Conservative Party) and Farage (UKIP) – “Leave” campaigners - claimed for </a:t>
            </a:r>
            <a:r>
              <a:rPr lang="en-US" sz="1900" b="1" dirty="0">
                <a:latin typeface="+mn-lt"/>
              </a:rPr>
              <a:t>too much pressures on public services</a:t>
            </a:r>
            <a:r>
              <a:rPr lang="en-US" sz="1900" dirty="0">
                <a:latin typeface="+mn-lt"/>
              </a:rPr>
              <a:t>, </a:t>
            </a:r>
            <a:r>
              <a:rPr lang="en-US" sz="1900" b="1" dirty="0">
                <a:latin typeface="+mn-lt"/>
              </a:rPr>
              <a:t>waiting lists in hospitals </a:t>
            </a:r>
            <a:r>
              <a:rPr lang="en-US" sz="1900" dirty="0">
                <a:latin typeface="+mn-lt"/>
              </a:rPr>
              <a:t>and in</a:t>
            </a:r>
            <a:r>
              <a:rPr lang="en-US" sz="1900" b="1" dirty="0">
                <a:latin typeface="+mn-lt"/>
              </a:rPr>
              <a:t> schools </a:t>
            </a:r>
            <a:r>
              <a:rPr lang="en-US" sz="1900" dirty="0">
                <a:latin typeface="+mn-lt"/>
              </a:rPr>
              <a:t>due to migrants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Indeed, during the referendum campaign, with a </a:t>
            </a:r>
            <a:r>
              <a:rPr lang="en-US" sz="1900" b="1" dirty="0">
                <a:latin typeface="+mn-lt"/>
              </a:rPr>
              <a:t>typical “post-truth” stratagem</a:t>
            </a:r>
            <a:r>
              <a:rPr lang="en-US" sz="1900" dirty="0">
                <a:latin typeface="+mn-lt"/>
              </a:rPr>
              <a:t>, “Leave” campaigners made repeated use of the claim that EU membership cost £350 million a week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26" y="5168271"/>
            <a:ext cx="2650837" cy="146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302682"/>
            <a:ext cx="2219103" cy="13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0" y="396245"/>
            <a:ext cx="4248472" cy="12349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b="1" dirty="0">
                <a:latin typeface="+mj-lt"/>
              </a:rPr>
              <a:t>The </a:t>
            </a:r>
            <a:r>
              <a:rPr lang="en-US" b="1" i="1" dirty="0">
                <a:latin typeface="+mj-lt"/>
              </a:rPr>
              <a:t>Brexit </a:t>
            </a:r>
            <a:r>
              <a:rPr lang="en-US" b="1" dirty="0">
                <a:latin typeface="+mj-lt"/>
              </a:rPr>
              <a:t>campaign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700808"/>
            <a:ext cx="8512900" cy="4917044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900" dirty="0">
                <a:latin typeface="+mj-lt"/>
              </a:rPr>
              <a:t>We analysed the </a:t>
            </a:r>
            <a:r>
              <a:rPr lang="en-GB" sz="1900" b="1" dirty="0">
                <a:latin typeface="+mj-lt"/>
              </a:rPr>
              <a:t>publicised narratives </a:t>
            </a:r>
            <a:r>
              <a:rPr lang="en-GB" sz="1900" dirty="0">
                <a:latin typeface="+mj-lt"/>
              </a:rPr>
              <a:t>on</a:t>
            </a:r>
            <a:r>
              <a:rPr lang="en-GB" sz="1900" i="1" dirty="0">
                <a:latin typeface="+mj-lt"/>
              </a:rPr>
              <a:t> </a:t>
            </a:r>
            <a:r>
              <a:rPr lang="en-GB" sz="1900" dirty="0" smtClean="0">
                <a:latin typeface="+mj-lt"/>
              </a:rPr>
              <a:t>selected </a:t>
            </a:r>
            <a:r>
              <a:rPr lang="en-GB" sz="1900" dirty="0">
                <a:latin typeface="+mj-lt"/>
              </a:rPr>
              <a:t>UK newspapers - </a:t>
            </a:r>
            <a:r>
              <a:rPr lang="en-GB" sz="1900" i="1" dirty="0">
                <a:latin typeface="+mj-lt"/>
              </a:rPr>
              <a:t>Daily Mail </a:t>
            </a:r>
            <a:r>
              <a:rPr lang="en-GB" sz="1900" i="1" dirty="0" smtClean="0">
                <a:latin typeface="+mj-lt"/>
              </a:rPr>
              <a:t>Group</a:t>
            </a:r>
            <a:r>
              <a:rPr lang="en-GB" sz="1900" dirty="0" smtClean="0">
                <a:latin typeface="+mj-lt"/>
              </a:rPr>
              <a:t>, </a:t>
            </a:r>
            <a:r>
              <a:rPr lang="en-GB" sz="1900" i="1" dirty="0">
                <a:latin typeface="+mj-lt"/>
              </a:rPr>
              <a:t>Daily Mirror</a:t>
            </a:r>
            <a:r>
              <a:rPr lang="en-GB" sz="1900" dirty="0">
                <a:latin typeface="+mj-lt"/>
              </a:rPr>
              <a:t>, </a:t>
            </a:r>
            <a:r>
              <a:rPr lang="en-GB" sz="1900" i="1" dirty="0">
                <a:latin typeface="+mj-lt"/>
              </a:rPr>
              <a:t>Financial Times</a:t>
            </a:r>
            <a:r>
              <a:rPr lang="en-GB" sz="1900" dirty="0">
                <a:latin typeface="+mj-lt"/>
              </a:rPr>
              <a:t>, </a:t>
            </a:r>
            <a:r>
              <a:rPr lang="en-GB" sz="1900" i="1" dirty="0">
                <a:latin typeface="+mj-lt"/>
              </a:rPr>
              <a:t>The Guardian </a:t>
            </a:r>
            <a:r>
              <a:rPr lang="en-GB" sz="1900" dirty="0" smtClean="0">
                <a:latin typeface="+mj-lt"/>
              </a:rPr>
              <a:t>- from 22 June 2015 to 23 June 2016, i.e. over </a:t>
            </a:r>
            <a:r>
              <a:rPr lang="en-GB" sz="1900" dirty="0">
                <a:latin typeface="+mj-lt"/>
              </a:rPr>
              <a:t>the last 12 months before the </a:t>
            </a:r>
            <a:r>
              <a:rPr lang="en-GB" sz="1900" i="1" dirty="0">
                <a:latin typeface="+mj-lt"/>
              </a:rPr>
              <a:t>Brexit</a:t>
            </a:r>
            <a:r>
              <a:rPr lang="en-GB" sz="1900" dirty="0">
                <a:latin typeface="+mj-lt"/>
              </a:rPr>
              <a:t> </a:t>
            </a:r>
            <a:r>
              <a:rPr lang="en-GB" sz="1900" dirty="0" smtClean="0">
                <a:latin typeface="+mj-lt"/>
              </a:rPr>
              <a:t>referendum:</a:t>
            </a:r>
            <a:endParaRPr lang="en-GB" sz="19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It was only in the very hot phase of the referendum campaign from May to June 2016, that newspapers increasingly published </a:t>
            </a:r>
            <a:r>
              <a:rPr lang="en-GB" sz="1800" dirty="0" smtClean="0">
                <a:latin typeface="+mj-lt"/>
              </a:rPr>
              <a:t>on </a:t>
            </a:r>
            <a:r>
              <a:rPr lang="en-GB" sz="1800" dirty="0">
                <a:latin typeface="+mj-lt"/>
              </a:rPr>
              <a:t>‘</a:t>
            </a:r>
            <a:r>
              <a:rPr lang="en-GB" sz="1800" i="1" dirty="0">
                <a:latin typeface="+mj-lt"/>
              </a:rPr>
              <a:t>Brexit</a:t>
            </a:r>
            <a:r>
              <a:rPr lang="en-GB" sz="1800" dirty="0">
                <a:latin typeface="+mj-lt"/>
              </a:rPr>
              <a:t>’-‘NHS’-‘Health’-‘Migration’ </a:t>
            </a:r>
            <a:r>
              <a:rPr lang="en-GB" sz="1800" dirty="0" smtClean="0">
                <a:latin typeface="+mj-lt"/>
              </a:rPr>
              <a:t>narrative (graph </a:t>
            </a:r>
            <a:r>
              <a:rPr lang="en-GB" sz="1800" dirty="0" smtClean="0">
                <a:latin typeface="+mj-lt"/>
              </a:rPr>
              <a:t>selection) </a:t>
            </a:r>
            <a:r>
              <a:rPr lang="en-GB" sz="1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n-GB" sz="1800" dirty="0" smtClean="0">
                <a:latin typeface="+mj-lt"/>
              </a:rPr>
              <a:t>amounting </a:t>
            </a:r>
            <a:r>
              <a:rPr lang="en-GB" sz="1800" dirty="0">
                <a:latin typeface="+mj-lt"/>
              </a:rPr>
              <a:t>to 114 mentions in total within the </a:t>
            </a:r>
            <a:r>
              <a:rPr lang="en-GB" sz="1800" dirty="0" smtClean="0">
                <a:latin typeface="+mj-lt"/>
              </a:rPr>
              <a:t>two </a:t>
            </a:r>
            <a:r>
              <a:rPr lang="en-GB" sz="1800" dirty="0">
                <a:latin typeface="+mj-lt"/>
              </a:rPr>
              <a:t>pre-referendum months (19 articles/month)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Main newspapers to publish on this narrative were the </a:t>
            </a:r>
            <a:r>
              <a:rPr lang="en-GB" sz="1800" i="1" dirty="0">
                <a:latin typeface="+mj-lt"/>
              </a:rPr>
              <a:t>Mail Online </a:t>
            </a:r>
            <a:r>
              <a:rPr lang="en-GB" sz="1800" dirty="0">
                <a:latin typeface="+mj-lt"/>
              </a:rPr>
              <a:t>(50) and </a:t>
            </a:r>
            <a:r>
              <a:rPr lang="en-GB" sz="1800" i="1" dirty="0" smtClean="0">
                <a:latin typeface="+mj-lt"/>
              </a:rPr>
              <a:t>The </a:t>
            </a:r>
            <a:r>
              <a:rPr lang="en-GB" sz="1800" i="1" dirty="0">
                <a:latin typeface="+mj-lt"/>
              </a:rPr>
              <a:t>Guardian</a:t>
            </a:r>
            <a:r>
              <a:rPr lang="en-GB" sz="1800" dirty="0">
                <a:latin typeface="+mj-lt"/>
              </a:rPr>
              <a:t> (44)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</p:txBody>
      </p:sp>
      <p:graphicFrame>
        <p:nvGraphicFramePr>
          <p:cNvPr id="8" name="Diagramm 3">
            <a:extLst>
              <a:ext uri="{FF2B5EF4-FFF2-40B4-BE49-F238E27FC236}">
                <a16:creationId xmlns:a16="http://schemas.microsoft.com/office/drawing/2014/main" id="{54AB6932-5709-4C80-8B61-5981531AC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25534"/>
              </p:ext>
            </p:extLst>
          </p:nvPr>
        </p:nvGraphicFramePr>
        <p:xfrm>
          <a:off x="2987824" y="4307267"/>
          <a:ext cx="5132257" cy="236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138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0" y="396245"/>
            <a:ext cx="4248472" cy="12349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b="1" dirty="0">
                <a:latin typeface="+mj-lt"/>
              </a:rPr>
              <a:t>The </a:t>
            </a:r>
            <a:r>
              <a:rPr lang="en-US" b="1" i="1" dirty="0">
                <a:latin typeface="+mj-lt"/>
              </a:rPr>
              <a:t>Brexit </a:t>
            </a:r>
            <a:r>
              <a:rPr lang="en-US" b="1" dirty="0">
                <a:latin typeface="+mj-lt"/>
              </a:rPr>
              <a:t>campaign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772816"/>
            <a:ext cx="8512900" cy="4960708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800" dirty="0">
                <a:latin typeface="+mj-lt"/>
              </a:rPr>
              <a:t>Content-wise, the following main narrative patterns came to the fore during the </a:t>
            </a:r>
            <a:r>
              <a:rPr lang="en-GB" sz="1800" b="1" dirty="0">
                <a:latin typeface="+mj-lt"/>
              </a:rPr>
              <a:t>first explorative analysis </a:t>
            </a:r>
            <a:r>
              <a:rPr lang="en-GB" sz="1800" dirty="0">
                <a:latin typeface="+mj-lt"/>
              </a:rPr>
              <a:t>of the corpus:</a:t>
            </a:r>
            <a:endParaRPr lang="it-IT" sz="1800" dirty="0">
              <a:latin typeface="+mj-lt"/>
            </a:endParaRPr>
          </a:p>
          <a:p>
            <a:pPr lvl="0" algn="just"/>
            <a:r>
              <a:rPr lang="en-GB" sz="1800" dirty="0" smtClean="0">
                <a:latin typeface="+mj-lt"/>
              </a:rPr>
              <a:t>Reporting on the particular narrative was mainly triggered by </a:t>
            </a:r>
            <a:r>
              <a:rPr lang="en-GB" sz="1800" b="1" dirty="0" smtClean="0">
                <a:latin typeface="+mj-lt"/>
              </a:rPr>
              <a:t>political action </a:t>
            </a:r>
            <a:r>
              <a:rPr lang="en-GB" sz="1800" dirty="0" smtClean="0">
                <a:latin typeface="+mj-lt"/>
              </a:rPr>
              <a:t>(bus; after campaign start on 11 May 2016)  given that the nexus was not strongly present in the publicised debate before</a:t>
            </a:r>
            <a:endParaRPr lang="it-IT" sz="1800" dirty="0" smtClean="0">
              <a:latin typeface="+mj-lt"/>
            </a:endParaRPr>
          </a:p>
          <a:p>
            <a:pPr lvl="0" algn="just"/>
            <a:r>
              <a:rPr lang="en-GB" sz="1800" b="1" dirty="0" smtClean="0">
                <a:latin typeface="+mj-lt"/>
              </a:rPr>
              <a:t>From </a:t>
            </a:r>
            <a:r>
              <a:rPr lang="en-GB" sz="1800" b="1" dirty="0">
                <a:latin typeface="+mj-lt"/>
              </a:rPr>
              <a:t>May 2016 onwards</a:t>
            </a:r>
            <a:r>
              <a:rPr lang="en-GB" sz="1800" dirty="0">
                <a:latin typeface="+mj-lt"/>
              </a:rPr>
              <a:t>, it was perceived to be one of the biggest problems with EU membership and one of the main topics of the campaign/most decisive argument for/against leaving the EU </a:t>
            </a:r>
          </a:p>
          <a:p>
            <a:pPr lvl="0" algn="just"/>
            <a:r>
              <a:rPr lang="en-GB" sz="1800" dirty="0">
                <a:latin typeface="+mj-lt"/>
              </a:rPr>
              <a:t>In the politicised parts of the publicised debate, </a:t>
            </a:r>
            <a:r>
              <a:rPr lang="en-GB" sz="1800" b="1" dirty="0">
                <a:latin typeface="+mj-lt"/>
              </a:rPr>
              <a:t>evidence and data are not always </a:t>
            </a:r>
            <a:r>
              <a:rPr lang="en-GB" sz="1800" dirty="0">
                <a:latin typeface="+mj-lt"/>
              </a:rPr>
              <a:t>(in many cases actually not) </a:t>
            </a:r>
            <a:r>
              <a:rPr lang="en-GB" sz="1800" b="1" dirty="0">
                <a:latin typeface="+mj-lt"/>
              </a:rPr>
              <a:t>transparently referenced from moderate to </a:t>
            </a:r>
            <a:r>
              <a:rPr lang="en-GB" sz="1800" b="1" dirty="0" smtClean="0">
                <a:latin typeface="+mj-lt"/>
              </a:rPr>
              <a:t>politicised</a:t>
            </a:r>
            <a:r>
              <a:rPr lang="en-GB" sz="1800" dirty="0" smtClean="0">
                <a:latin typeface="+mj-lt"/>
              </a:rPr>
              <a:t>. In particular, for figures and facts, across </a:t>
            </a:r>
            <a:r>
              <a:rPr lang="en-GB" sz="1800" dirty="0">
                <a:latin typeface="+mj-lt"/>
              </a:rPr>
              <a:t>all newspapers and the main lines of the narrative are:</a:t>
            </a:r>
            <a:endParaRPr lang="it-IT" sz="1800" dirty="0">
              <a:latin typeface="+mj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+mj-lt"/>
              </a:rPr>
              <a:t>An </a:t>
            </a:r>
            <a:r>
              <a:rPr lang="en-GB" sz="1600" dirty="0">
                <a:latin typeface="+mj-lt"/>
              </a:rPr>
              <a:t>‘us’ vs. ‘</a:t>
            </a:r>
            <a:r>
              <a:rPr lang="en-GB" sz="1600" dirty="0" smtClean="0">
                <a:latin typeface="+mj-lt"/>
              </a:rPr>
              <a:t>them</a:t>
            </a:r>
            <a:r>
              <a:rPr lang="en-GB" sz="1600" dirty="0" smtClean="0">
                <a:latin typeface="+mj-lt"/>
              </a:rPr>
              <a:t>’: </a:t>
            </a:r>
            <a:r>
              <a:rPr lang="en-GB" sz="1600" dirty="0" smtClean="0">
                <a:latin typeface="+mj-lt"/>
              </a:rPr>
              <a:t>citizens-taxpayers/UK </a:t>
            </a:r>
            <a:r>
              <a:rPr lang="en-GB" sz="1600" dirty="0">
                <a:latin typeface="+mj-lt"/>
              </a:rPr>
              <a:t>vs public service </a:t>
            </a:r>
            <a:r>
              <a:rPr lang="en-GB" sz="1600" dirty="0" smtClean="0">
                <a:latin typeface="+mj-lt"/>
              </a:rPr>
              <a:t>establishment - on </a:t>
            </a:r>
            <a:r>
              <a:rPr lang="en-GB" sz="1600" dirty="0" smtClean="0">
                <a:latin typeface="+mj-lt"/>
              </a:rPr>
              <a:t>migrants and EU </a:t>
            </a:r>
            <a:r>
              <a:rPr lang="en-GB" sz="1600" dirty="0">
                <a:latin typeface="+mj-lt"/>
              </a:rPr>
              <a:t>- transcends the majority of the </a:t>
            </a:r>
            <a:r>
              <a:rPr lang="en-GB" sz="1600" dirty="0" smtClean="0">
                <a:latin typeface="+mj-lt"/>
              </a:rPr>
              <a:t>narratives;</a:t>
            </a:r>
            <a:endParaRPr lang="it-IT" sz="1600" dirty="0">
              <a:latin typeface="+mj-lt"/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+mj-lt"/>
              </a:rPr>
              <a:t>At </a:t>
            </a:r>
            <a:r>
              <a:rPr lang="en-GB" sz="1600" dirty="0">
                <a:latin typeface="+mj-lt"/>
              </a:rPr>
              <a:t>the polarised end of the scale, the tone of reporting is fierce, polemic and accusatory. Experts are ‘warning’ </a:t>
            </a:r>
            <a:r>
              <a:rPr lang="en-GB" sz="1600" dirty="0" smtClean="0">
                <a:latin typeface="+mj-lt"/>
              </a:rPr>
              <a:t>and </a:t>
            </a:r>
            <a:r>
              <a:rPr lang="en-GB" sz="1600" dirty="0">
                <a:latin typeface="+mj-lt"/>
              </a:rPr>
              <a:t>exploitation of UK health services by migrants is a common motive of the </a:t>
            </a:r>
            <a:r>
              <a:rPr lang="en-GB" sz="1600" dirty="0" smtClean="0">
                <a:latin typeface="+mj-lt"/>
              </a:rPr>
              <a:t>narrative.</a:t>
            </a:r>
            <a:endParaRPr lang="it-IT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894168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RSCAS_Template</Template>
  <TotalTime>35</TotalTime>
  <Words>1295</Words>
  <Application>Microsoft Office PowerPoint</Application>
  <PresentationFormat>On-screen Show (4:3)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Times New Roman</vt:lpstr>
      <vt:lpstr>Wingdings</vt:lpstr>
      <vt:lpstr>Presentation1</vt:lpstr>
      <vt:lpstr>1_Custom Design</vt:lpstr>
      <vt:lpstr>Migrants and European welfare systems: what data tell us on their well-being and impact on health systems</vt:lpstr>
      <vt:lpstr>Presentation outline</vt:lpstr>
      <vt:lpstr>The starting point: research focus</vt:lpstr>
      <vt:lpstr>The  European Scenario</vt:lpstr>
      <vt:lpstr>UK case of study: some empirical evidence</vt:lpstr>
      <vt:lpstr>UK case of study: some empirical evidence</vt:lpstr>
      <vt:lpstr>The Brexit campaign</vt:lpstr>
      <vt:lpstr>The Brexit campaign</vt:lpstr>
      <vt:lpstr>The Brexit campaign</vt:lpstr>
      <vt:lpstr>The impact of migrants  on health system and their well-being</vt:lpstr>
      <vt:lpstr>Provisional conclusions</vt:lpstr>
      <vt:lpstr>Thanks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and communicating  the real impact of migrants in the receiving societies: the example of health systems</dc:title>
  <dc:creator>cguidi</dc:creator>
  <cp:lastModifiedBy>Guidi, Caterina Francesca</cp:lastModifiedBy>
  <cp:revision>165</cp:revision>
  <dcterms:created xsi:type="dcterms:W3CDTF">2018-01-11T17:16:15Z</dcterms:created>
  <dcterms:modified xsi:type="dcterms:W3CDTF">2019-03-04T11:11:54Z</dcterms:modified>
</cp:coreProperties>
</file>