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0" r:id="rId5"/>
  </p:sldMasterIdLst>
  <p:notesMasterIdLst>
    <p:notesMasterId r:id="rId22"/>
  </p:notesMasterIdLst>
  <p:handoutMasterIdLst>
    <p:handoutMasterId r:id="rId23"/>
  </p:handoutMasterIdLst>
  <p:sldIdLst>
    <p:sldId id="515" r:id="rId6"/>
    <p:sldId id="544" r:id="rId7"/>
    <p:sldId id="545" r:id="rId8"/>
    <p:sldId id="520" r:id="rId9"/>
    <p:sldId id="539" r:id="rId10"/>
    <p:sldId id="546" r:id="rId11"/>
    <p:sldId id="547" r:id="rId12"/>
    <p:sldId id="550" r:id="rId13"/>
    <p:sldId id="517" r:id="rId14"/>
    <p:sldId id="549" r:id="rId15"/>
    <p:sldId id="531" r:id="rId16"/>
    <p:sldId id="548" r:id="rId17"/>
    <p:sldId id="551" r:id="rId18"/>
    <p:sldId id="540" r:id="rId19"/>
    <p:sldId id="537" r:id="rId20"/>
    <p:sldId id="552" r:id="rId2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23C"/>
    <a:srgbClr val="0F2A41"/>
    <a:srgbClr val="183438"/>
    <a:srgbClr val="00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82206" autoAdjust="0"/>
  </p:normalViewPr>
  <p:slideViewPr>
    <p:cSldViewPr>
      <p:cViewPr varScale="1">
        <p:scale>
          <a:sx n="87" d="100"/>
          <a:sy n="87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D0473-D7C6-4787-8796-AF1F0962E012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FBA2-482A-4AC5-A8C8-AFFF5A07E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9DA9-04BA-46A9-8772-FEF3B4BECF7B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3E012-4492-49A7-87EB-F340F9D890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71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5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38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60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75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4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4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91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44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82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1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62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9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5A0389-4C41-4015-B1FC-34575CA06C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BIG DISK:ONS_Final Logos Folder 28.02.08:NEW ONS Logos:JPEG HI:ONS_RG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304800"/>
            <a:ext cx="30480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64C47-0EC5-4CDA-9810-9FCBEF747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F9486-38ED-41C4-9530-3E38625D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2BE7E-70BE-422C-886F-790445E51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93FA-C83E-4F5B-8528-7A0F95064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2B8E-77E8-4774-B89A-E801CF378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E91D-5646-4741-8E8E-2E9B49C6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C90B-06A0-426A-BCA1-C5C95945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93ED-EB9F-482F-BD09-6C7A02697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8DAD-01CF-4F23-8FDC-810DA8D39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11BEC-E23E-4008-A462-03FDF8867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74A37-7D33-43BA-9A47-4305AD563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33C4-78F0-4C2E-9A8E-B48EEF427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6613B-42F9-4354-A537-B2366B3A9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4B286-4A5F-4DF2-BEB4-8B73CE7E2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B8CD-8F4F-4305-A046-A206CE908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C8C5-F232-4ADC-BE82-50E0C0815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2A682-3F50-44C2-B20C-10C66DDDF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B6BAB-FDD5-4C39-8B1F-EF83E5B98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2A905-E21C-4962-915D-C6215E5E9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83F2B-0FF4-4987-9E7E-6909B23FF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35D52-9D03-430F-B1E5-77B4C5040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9B5F46-B358-43F8-9AB8-C5417D8F2B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CD44AC-FED4-43A0-BEF2-2B3D8EBDBE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s.gov.uk/census/censustransformationprogramme/administrativedatacensusproject/administrativedatacensusresearchoutputs/householdsandfamilies/researchoutputsanupdateondevelopinghouseholdstatisticsforanadministrativedatacensus" TargetMode="External"/><Relationship Id="rId3" Type="http://schemas.openxmlformats.org/officeDocument/2006/relationships/hyperlink" Target="https://twitter.com/JayLindop_ONS" TargetMode="External"/><Relationship Id="rId7" Type="http://schemas.openxmlformats.org/officeDocument/2006/relationships/hyperlink" Target="https://www.ons.gov.uk/census/censustransformationprogramme/administrativedatacensusprojec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lideshare.net/statisticsONS/transforming-population-and-migration-statistics-research-into-developing-an-alternative-approach-to-producing-administrative-databased-population-stocks-and-flows-129834231" TargetMode="External"/><Relationship Id="rId5" Type="http://schemas.openxmlformats.org/officeDocument/2006/relationships/hyperlink" Target="https://twitter.com/RichPereira_ONS" TargetMode="External"/><Relationship Id="rId4" Type="http://schemas.openxmlformats.org/officeDocument/2006/relationships/hyperlink" Target="https://twitter.com/becky_tinsley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6C59-FB34-4D0F-B606-445CB6CD5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/>
          <a:p>
            <a:r>
              <a:rPr lang="en-GB" dirty="0"/>
              <a:t>Population Statistics without a Census or Register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9A7C1-2C32-480A-82E1-D3CABB651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Owen Abbott</a:t>
            </a:r>
          </a:p>
          <a:p>
            <a:r>
              <a:rPr lang="en-GB" dirty="0"/>
              <a:t>Office for National Statistics</a:t>
            </a:r>
          </a:p>
          <a:p>
            <a:r>
              <a:rPr lang="en-GB" dirty="0"/>
              <a:t>@</a:t>
            </a:r>
            <a:r>
              <a:rPr lang="en-GB" dirty="0" err="1"/>
              <a:t>owenabs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0713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Understanding the admin data (2)</a:t>
            </a:r>
            <a:endParaRPr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C3EBB0F-20DE-425F-ACBB-31D0C60E65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9859"/>
          <a:stretch>
            <a:fillRect/>
          </a:stretch>
        </p:blipFill>
        <p:spPr bwMode="auto">
          <a:xfrm>
            <a:off x="1043608" y="1052736"/>
            <a:ext cx="6768752" cy="57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537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Survey design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Assuming we need some form of Population Coverage Survey to measure coverage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Assuming it can be a sample of addresses, stratified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350k households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Collect basic information from everyone at the address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Annual, spread throughout 4 quarters, integrated with our Labour Market Survey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Have done some tests, more happening now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Still likely to be voluntary so response 60-70%</a:t>
            </a:r>
          </a:p>
        </p:txBody>
      </p:sp>
    </p:spTree>
    <p:extLst>
      <p:ext uri="{BB962C8B-B14F-4D97-AF65-F5344CB8AC3E}">
        <p14:creationId xmlns:p14="http://schemas.microsoft.com/office/powerpoint/2010/main" val="3717251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Estimation (1)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Main issue in our admin data is over-coverage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If we try to remove (using activity data) we create some under-coverage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Exploring different estimation strategies using Capture-Recapture estimators, as well as Bayesian methods developed by SNZ, ideas from </a:t>
            </a:r>
            <a:r>
              <a:rPr lang="en-GB" dirty="0" err="1">
                <a:solidFill>
                  <a:srgbClr val="002D46"/>
                </a:solidFill>
                <a:latin typeface="Arial"/>
                <a:ea typeface="ＭＳ Ｐゴシック"/>
              </a:rPr>
              <a:t>RoI</a:t>
            </a: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 and Italy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8048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Estimation (2)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503548" y="1052736"/>
            <a:ext cx="8100900" cy="50427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Some early work looking at simple DSE and Weighting Class estimators (Males, 2011)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77116-350E-4112-88FA-469C9BF4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" t="2282" r="1637" b="4784"/>
          <a:stretch/>
        </p:blipFill>
        <p:spPr>
          <a:xfrm>
            <a:off x="826563" y="2384884"/>
            <a:ext cx="7682562" cy="43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9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D8079-B02B-4D75-A5E8-BCB77AB84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44" y="3173407"/>
            <a:ext cx="2085013" cy="3359187"/>
          </a:xfrm>
          <a:prstGeom prst="rect">
            <a:avLst/>
          </a:prstGeom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F7B082DD-8E71-491A-A914-9460477AF6E4}"/>
              </a:ext>
            </a:extLst>
          </p:cNvPr>
          <p:cNvSpPr txBox="1"/>
          <p:nvPr/>
        </p:nvSpPr>
        <p:spPr>
          <a:xfrm>
            <a:off x="356940" y="1222912"/>
            <a:ext cx="8100900" cy="1486008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Is it better to estimate undercoverage, </a:t>
            </a:r>
            <a:r>
              <a:rPr lang="en-GB" dirty="0" err="1">
                <a:solidFill>
                  <a:srgbClr val="002D46"/>
                </a:solidFill>
                <a:latin typeface="Arial"/>
                <a:ea typeface="ＭＳ Ｐゴシック"/>
              </a:rPr>
              <a:t>overcoverage</a:t>
            </a: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 or both??? What provides the best estimates?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7A176-7725-4A0C-9CA6-50D4EAE6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673" y="2636912"/>
            <a:ext cx="2164268" cy="3895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FDE98-E46C-4B08-9FB5-F33A064B2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457" y="2868580"/>
            <a:ext cx="2194750" cy="3664014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2F0E7B0D-6BA6-4E60-A22D-851F870676A9}"/>
              </a:ext>
            </a:extLst>
          </p:cNvPr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Estimation (3)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71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Summary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ONS is exploring way to produce population statistics without a Census or a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We are continuing to engage with our users – and produce regular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There are lots of methodological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There are also plenty of practical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We are making good progress, but there is a long way to go still</a:t>
            </a:r>
          </a:p>
          <a:p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8622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More Information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Follow tweeting statisticians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800" u="sng" kern="0" dirty="0">
                <a:solidFill>
                  <a:srgbClr val="CCECFF"/>
                </a:solidFill>
                <a:latin typeface="Arial"/>
                <a:ea typeface="ＭＳ Ｐゴシック"/>
                <a:hlinkClick r:id="rId3"/>
              </a:rPr>
              <a:t>@</a:t>
            </a:r>
            <a:r>
              <a:rPr lang="en-GB" sz="1800" u="sng" kern="0" dirty="0" err="1">
                <a:solidFill>
                  <a:srgbClr val="CCECFF"/>
                </a:solidFill>
                <a:latin typeface="Arial"/>
                <a:ea typeface="ＭＳ Ｐゴシック"/>
                <a:hlinkClick r:id="rId3"/>
              </a:rPr>
              <a:t>JayLindop_ONS</a:t>
            </a:r>
            <a:r>
              <a:rPr lang="en-GB" sz="1800" u="sng" kern="0" dirty="0">
                <a:solidFill>
                  <a:srgbClr val="CCECFF"/>
                </a:solidFill>
                <a:latin typeface="Arial"/>
                <a:ea typeface="ＭＳ Ｐゴシック"/>
              </a:rPr>
              <a:t> </a:t>
            </a:r>
            <a:r>
              <a:rPr lang="en-GB" sz="1800" u="sng" kern="0" dirty="0">
                <a:solidFill>
                  <a:srgbClr val="002D46"/>
                </a:solidFill>
                <a:latin typeface="Arial"/>
                <a:ea typeface="ＭＳ Ｐゴシック"/>
              </a:rPr>
              <a:t>(International Migration)</a:t>
            </a:r>
          </a:p>
          <a:p>
            <a:pPr marL="0" lvl="0" indent="0">
              <a:buNone/>
              <a:defRPr/>
            </a:pPr>
            <a:r>
              <a:rPr lang="en-GB" sz="1800" u="sng" kern="0" dirty="0">
                <a:latin typeface="Arial"/>
                <a:ea typeface="ＭＳ Ｐゴシック"/>
                <a:hlinkClick r:id="rId4"/>
              </a:rPr>
              <a:t>@</a:t>
            </a:r>
            <a:r>
              <a:rPr lang="en-GB" sz="1800" u="sng" kern="0" dirty="0" err="1">
                <a:latin typeface="Arial"/>
                <a:ea typeface="ＭＳ Ｐゴシック"/>
                <a:hlinkClick r:id="rId4"/>
              </a:rPr>
              <a:t>becky_tinsley</a:t>
            </a:r>
            <a:r>
              <a:rPr lang="en-GB" sz="1800" u="sng" kern="0" dirty="0">
                <a:latin typeface="Arial"/>
                <a:ea typeface="ＭＳ Ｐゴシック"/>
                <a:hlinkClick r:id="rId4"/>
              </a:rPr>
              <a:t> </a:t>
            </a:r>
            <a:r>
              <a:rPr lang="en-GB" sz="1800" u="sng" kern="0" dirty="0">
                <a:latin typeface="Arial"/>
                <a:ea typeface="ＭＳ Ｐゴシック"/>
              </a:rPr>
              <a:t>(</a:t>
            </a:r>
            <a:r>
              <a:rPr lang="en-GB" sz="1800" u="sng" kern="0" dirty="0">
                <a:ea typeface="ＭＳ Ｐゴシック"/>
              </a:rPr>
              <a:t>Admin Data Census)</a:t>
            </a:r>
          </a:p>
          <a:p>
            <a:pPr marL="0" indent="0">
              <a:buNone/>
              <a:defRPr/>
            </a:pPr>
            <a:r>
              <a:rPr lang="en-GB" sz="1800" dirty="0">
                <a:hlinkClick r:id="rId5"/>
              </a:rPr>
              <a:t>@</a:t>
            </a:r>
            <a:r>
              <a:rPr lang="en-GB" sz="1800" dirty="0" err="1">
                <a:hlinkClick r:id="rId5"/>
              </a:rPr>
              <a:t>RichPereira_ONS</a:t>
            </a:r>
            <a:r>
              <a:rPr lang="en-GB" sz="1800" dirty="0">
                <a:hlinkClick r:id="rId5"/>
              </a:rPr>
              <a:t> </a:t>
            </a:r>
            <a:r>
              <a:rPr lang="en-GB" sz="1800" dirty="0"/>
              <a:t>(Ageing and Demography)</a:t>
            </a:r>
          </a:p>
          <a:p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Look at some of our publications</a:t>
            </a:r>
          </a:p>
          <a:p>
            <a:r>
              <a:rPr lang="en-GB" sz="1800" u="sng" dirty="0">
                <a:hlinkClick r:id="rId6"/>
              </a:rPr>
              <a:t>Transforming population and migration statistics: Research into developing an alternative approach to producing administrative data-based population stocks and flows</a:t>
            </a:r>
            <a:endParaRPr lang="en-GB" sz="1800" u="sng" dirty="0"/>
          </a:p>
          <a:p>
            <a:endParaRPr lang="en-GB" dirty="0"/>
          </a:p>
          <a:p>
            <a:r>
              <a:rPr lang="fr-FR" sz="1800" dirty="0">
                <a:hlinkClick r:id="rId7"/>
              </a:rPr>
              <a:t>Admin Data Census Project pages</a:t>
            </a:r>
            <a:endParaRPr lang="fr-FR" sz="1800" dirty="0"/>
          </a:p>
          <a:p>
            <a:endParaRPr lang="fr-FR" sz="1800" dirty="0"/>
          </a:p>
          <a:p>
            <a:r>
              <a:rPr lang="en-US" sz="1800" dirty="0">
                <a:hlinkClick r:id="rId8"/>
              </a:rPr>
              <a:t>Research outputs: An update on developing household statistics for an Admin Data Census</a:t>
            </a:r>
            <a:r>
              <a:rPr lang="en-GB" sz="1800" dirty="0"/>
              <a:t>  </a:t>
            </a:r>
          </a:p>
          <a:p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01BFF-2724-4E7E-87EE-C57CDA76DD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1710672"/>
            <a:ext cx="856002" cy="7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4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39552" y="116632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Introduction</a:t>
            </a:r>
            <a:endParaRPr dirty="0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0C66313C-7AE6-4F57-B21C-675432FEAE72}"/>
              </a:ext>
            </a:extLst>
          </p:cNvPr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ONS is transforming its population statistics system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Currently, the UK statistical system is underpinned by Censuses – next Census in 2021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The UK does not have a population register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There is an ambition to move away from Censuses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This talk outlines some of the methodological challenges and where we are on exploring these</a:t>
            </a:r>
          </a:p>
        </p:txBody>
      </p:sp>
    </p:spTree>
    <p:extLst>
      <p:ext uri="{BB962C8B-B14F-4D97-AF65-F5344CB8AC3E}">
        <p14:creationId xmlns:p14="http://schemas.microsoft.com/office/powerpoint/2010/main" val="47729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39552" y="116632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The population statistics system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10A03-8011-431F-A70C-7B09A99A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64652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Context – Population Statistics Transformation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685800" y="1412776"/>
            <a:ext cx="7772040" cy="457164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National Statistician’s recommendation (March 2014)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Online 2021 Census,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use of administrative data and surveys to both enhance the statistics from the 2021 Census and improve statistics between censuses. </a:t>
            </a:r>
          </a:p>
          <a:p>
            <a:endParaRPr lang="en-GB" sz="2000" dirty="0"/>
          </a:p>
          <a:p>
            <a:r>
              <a:rPr lang="en-US" sz="2000" dirty="0"/>
              <a:t>The government’s response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ambition that “censuses after 2021 will be conducted using other sources of data”.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GB" sz="2000" dirty="0"/>
              <a:t>ONS</a:t>
            </a:r>
            <a:r>
              <a:rPr lang="en-GB" sz="2000" kern="0" dirty="0"/>
              <a:t> are progressing a programme of work to put administrative data at the core of our evidence on international migration (UK) and on population (England and Wales) by 2020</a:t>
            </a:r>
            <a:endParaRPr lang="en-GB" sz="2000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0940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3DC3B1-20C0-4A38-AD8F-475A6680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736" y="0"/>
            <a:ext cx="501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39552" y="116632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High level design</a:t>
            </a:r>
            <a:endParaRPr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1DA2429F-28DF-40E5-83E0-DD239DEEBC67}"/>
              </a:ext>
            </a:extLst>
          </p:cNvPr>
          <p:cNvSpPr txBox="1"/>
          <p:nvPr/>
        </p:nvSpPr>
        <p:spPr>
          <a:xfrm>
            <a:off x="500366" y="1201021"/>
            <a:ext cx="8100900" cy="13059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002D46"/>
                </a:solidFill>
                <a:latin typeface="Arial"/>
                <a:ea typeface="ＭＳ Ｐゴシック"/>
              </a:rPr>
              <a:t>Aim: ‘Make the best possible population statistics every year’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36D4A-164C-4E41-858E-E6D24FA0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7" y="1736812"/>
            <a:ext cx="8311592" cy="51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0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39552" y="116632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Methodological challenges</a:t>
            </a:r>
            <a:endParaRPr dirty="0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0C66313C-7AE6-4F57-B21C-675432FEAE72}"/>
              </a:ext>
            </a:extLst>
          </p:cNvPr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Understand the admin data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Linkage without a common identifier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Population Coverage Survey design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Estimation of population size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Estimation of population flows (and consistency with 4)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Measuring uncertainty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Lots more which I don’t have time to talk about today!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6726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39552" y="116632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Methodological challenges</a:t>
            </a:r>
            <a:endParaRPr dirty="0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0C66313C-7AE6-4F57-B21C-675432FEAE72}"/>
              </a:ext>
            </a:extLst>
          </p:cNvPr>
          <p:cNvSpPr txBox="1"/>
          <p:nvPr/>
        </p:nvSpPr>
        <p:spPr>
          <a:xfrm>
            <a:off x="503548" y="1294920"/>
            <a:ext cx="8100900" cy="48006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FF0000"/>
                </a:solidFill>
                <a:latin typeface="Arial"/>
                <a:ea typeface="ＭＳ Ｐゴシック"/>
              </a:rPr>
              <a:t>Understand the admin data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Linkage without a common identifier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FF0000"/>
                </a:solidFill>
                <a:latin typeface="Arial"/>
                <a:ea typeface="ＭＳ Ｐゴシック"/>
              </a:rPr>
              <a:t>Population Coverage Survey design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FF0000"/>
                </a:solidFill>
                <a:latin typeface="Arial"/>
                <a:ea typeface="ＭＳ Ｐゴシック"/>
              </a:rPr>
              <a:t>Estimation of population size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Estimation of population flows (and consistency with 4)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Measuring uncertainty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>
                <a:solidFill>
                  <a:srgbClr val="002D46"/>
                </a:solidFill>
                <a:latin typeface="Arial"/>
                <a:ea typeface="ＭＳ Ｐゴシック"/>
              </a:rPr>
              <a:t>Lots more which I don’t have time to talk about today!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511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Understanding the admin data (1)</a:t>
            </a:r>
            <a:endParaRPr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379AEF00-1CFB-42E5-AEED-0569825BE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74" y="1162532"/>
            <a:ext cx="6228692" cy="5536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757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 Slide Master: blank">
  <a:themeElements>
    <a:clrScheme name="Default Design Slide Master: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 Slide Master: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Slide Master: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A1B858D01A344BB108DB82950942D" ma:contentTypeVersion="0" ma:contentTypeDescription="Create a new document." ma:contentTypeScope="" ma:versionID="f480ef1dfe1ed5099f2c78a8c8ac59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7f705b3a0e3a4bffcbff4f2746b15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04C0D-E51F-489F-8D4C-DB0DBF3AE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A9E585-22DC-4C50-98A3-6E28147F09E7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4D75CF-515F-4DD4-9027-EA85213B76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6402</TotalTime>
  <Words>579</Words>
  <Application>Microsoft Office PowerPoint</Application>
  <PresentationFormat>On-screen Show (4:3)</PresentationFormat>
  <Paragraphs>99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Default Design Slide Master: blank</vt:lpstr>
      <vt:lpstr>Population Statistics without a Census or Register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Bryant</dc:creator>
  <cp:keywords>big-data-team</cp:keywords>
  <cp:lastModifiedBy>Abbott, Owen</cp:lastModifiedBy>
  <cp:revision>559</cp:revision>
  <dcterms:created xsi:type="dcterms:W3CDTF">2008-03-26T09:53:50Z</dcterms:created>
  <dcterms:modified xsi:type="dcterms:W3CDTF">2019-03-08T17:35:37Z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0x0101003BCA1B858D01A344BB108DB82950942D</vt:lpwstr>
  </property>
  <property fmtid="{D5CDD505-2E9C-101B-9397-08002B2CF9AE}" pid="4" name="TaxKeyword">
    <vt:lpwstr>15;#big-data-team|b9ff82ea-8aec-4d8e-9008-fcaf66e579ea</vt:lpwstr>
  </property>
  <property fmtid="{D5CDD505-2E9C-101B-9397-08002B2CF9AE}" pid="5" name="_dlc_DocIdItemGuid">
    <vt:lpwstr>c82cc8ba-1991-4499-942c-909f3d5bfa58</vt:lpwstr>
  </property>
  <property fmtid="{D5CDD505-2E9C-101B-9397-08002B2CF9AE}" pid="6" name="_dlc_DocId">
    <vt:lpwstr>D5PZWENCX5VS-631246866-73</vt:lpwstr>
  </property>
  <property fmtid="{D5CDD505-2E9C-101B-9397-08002B2CF9AE}" pid="7" name="_dlc_DocIdUrl">
    <vt:lpwstr>https://share.sp.ons.statistics.gov.uk/sites/MTH/Admin/_layouts/15/DocIdRedir.aspx?ID=D5PZWENCX5VS-631246866-73, D5PZWENCX5VS-631246866-73</vt:lpwstr>
  </property>
  <property fmtid="{D5CDD505-2E9C-101B-9397-08002B2CF9AE}" pid="8" name="RecordType">
    <vt:lpwstr>3;#Reports|7ecc0bf0-bfa2-42ac-91a2-36bac6529bc2</vt:lpwstr>
  </property>
  <property fmtid="{D5CDD505-2E9C-101B-9397-08002B2CF9AE}" pid="9" name="TaxKeywordTaxHTField">
    <vt:lpwstr>big-data-team|b9ff82ea-8aec-4d8e-9008-fcaf66e579ea</vt:lpwstr>
  </property>
</Properties>
</file>