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65" r:id="rId2"/>
    <p:sldId id="474" r:id="rId3"/>
    <p:sldId id="501" r:id="rId4"/>
    <p:sldId id="502" r:id="rId5"/>
    <p:sldId id="503" r:id="rId6"/>
    <p:sldId id="486" r:id="rId7"/>
    <p:sldId id="487" r:id="rId8"/>
    <p:sldId id="488" r:id="rId9"/>
    <p:sldId id="490" r:id="rId10"/>
    <p:sldId id="495" r:id="rId11"/>
    <p:sldId id="492" r:id="rId12"/>
    <p:sldId id="504" r:id="rId13"/>
    <p:sldId id="494" r:id="rId14"/>
    <p:sldId id="497" r:id="rId15"/>
    <p:sldId id="498" r:id="rId16"/>
    <p:sldId id="505" r:id="rId17"/>
    <p:sldId id="471" r:id="rId18"/>
    <p:sldId id="499" r:id="rId19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TZFRIED August (ESTAT)" initials="GA(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EB8015"/>
    <a:srgbClr val="3166CF"/>
    <a:srgbClr val="3E6FD2"/>
    <a:srgbClr val="FFD624"/>
    <a:srgbClr val="BDDEFF"/>
    <a:srgbClr val="0F5494"/>
    <a:srgbClr val="006C31"/>
    <a:srgbClr val="2D5EC1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7089" autoAdjust="0"/>
  </p:normalViewPr>
  <p:slideViewPr>
    <p:cSldViewPr>
      <p:cViewPr varScale="1">
        <p:scale>
          <a:sx n="122" d="100"/>
          <a:sy n="122" d="100"/>
        </p:scale>
        <p:origin x="12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STAT\G\3\Business%20Registers\International%20Organisations\OECD\2018-09-19%20IAOS%20OECD%20conference\poster\template-ru-di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HOMES\048\bikauag\Desktop\Book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Sheet1!$G$12</c:f>
              <c:strCache>
                <c:ptCount val="1"/>
                <c:pt idx="0">
                  <c:v>Number of groups, in hundreds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9247116294763494E-2"/>
                  <c:y val="9.63868878092366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77-4ADD-91A5-F666B0686519}"/>
                </c:ext>
              </c:extLst>
            </c:dLbl>
            <c:dLbl>
              <c:idx val="1"/>
              <c:layout>
                <c:manualLayout>
                  <c:x val="-3.8010813714042233E-2"/>
                  <c:y val="-4.3946850393700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77-4ADD-91A5-F666B0686519}"/>
                </c:ext>
              </c:extLst>
            </c:dLbl>
            <c:dLbl>
              <c:idx val="2"/>
              <c:layout>
                <c:manualLayout>
                  <c:x val="-4.0220090502066846E-2"/>
                  <c:y val="-4.394685039370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77-4ADD-91A5-F666B06865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Sheet1!$H$11:$K$11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Sheet1!$H$12:$K$12</c:f>
              <c:numCache>
                <c:formatCode>0.00</c:formatCode>
                <c:ptCount val="4"/>
                <c:pt idx="0">
                  <c:v>611.46</c:v>
                </c:pt>
                <c:pt idx="1">
                  <c:v>798.63</c:v>
                </c:pt>
                <c:pt idx="2">
                  <c:v>1115.08</c:v>
                </c:pt>
                <c:pt idx="3">
                  <c:v>1273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77-4ADD-91A5-F666B0686519}"/>
            </c:ext>
          </c:extLst>
        </c:ser>
        <c:ser>
          <c:idx val="1"/>
          <c:order val="1"/>
          <c:tx>
            <c:strRef>
              <c:f>Sheet1!$G$13</c:f>
              <c:strCache>
                <c:ptCount val="1"/>
                <c:pt idx="0">
                  <c:v>Number of legal units, in thousands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220090502066909E-2"/>
                  <c:y val="2.5497594050743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977-4ADD-91A5-F666B0686519}"/>
                </c:ext>
              </c:extLst>
            </c:dLbl>
            <c:dLbl>
              <c:idx val="2"/>
              <c:layout>
                <c:manualLayout>
                  <c:x val="-3.9741431985370066E-3"/>
                  <c:y val="2.086796442111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977-4ADD-91A5-F666B0686519}"/>
                </c:ext>
              </c:extLst>
            </c:dLbl>
            <c:dLbl>
              <c:idx val="3"/>
              <c:layout>
                <c:manualLayout>
                  <c:x val="-7.9094174772059607E-3"/>
                  <c:y val="3.0127223680373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977-4ADD-91A5-F666B06865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Sheet1!$H$11:$K$11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Sheet1!$H$13:$K$13</c:f>
              <c:numCache>
                <c:formatCode>0.000</c:formatCode>
                <c:ptCount val="4"/>
                <c:pt idx="0">
                  <c:v>781.22900000000004</c:v>
                </c:pt>
                <c:pt idx="1">
                  <c:v>778.16800000000001</c:v>
                </c:pt>
                <c:pt idx="2">
                  <c:v>944.66099999999994</c:v>
                </c:pt>
                <c:pt idx="3">
                  <c:v>1025.4639999999999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977-4ADD-91A5-F666B0686519}"/>
            </c:ext>
          </c:extLst>
        </c:ser>
        <c:ser>
          <c:idx val="2"/>
          <c:order val="2"/>
          <c:tx>
            <c:strRef>
              <c:f>Sheet1!$G$14</c:f>
              <c:strCache>
                <c:ptCount val="1"/>
                <c:pt idx="0">
                  <c:v>Number of enterprises, in thousands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124080464643961E-2"/>
                  <c:y val="-3.00579615048119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977-4ADD-91A5-F666B0686519}"/>
                </c:ext>
              </c:extLst>
            </c:dLbl>
            <c:dLbl>
              <c:idx val="1"/>
              <c:layout>
                <c:manualLayout>
                  <c:x val="-3.1734224348236334E-2"/>
                  <c:y val="2.3823085944044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977-4ADD-91A5-F666B0686519}"/>
                </c:ext>
              </c:extLst>
            </c:dLbl>
            <c:dLbl>
              <c:idx val="2"/>
              <c:layout>
                <c:manualLayout>
                  <c:x val="-4.0220090502066846E-2"/>
                  <c:y val="3.9386482939632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977-4ADD-91A5-F666B0686519}"/>
                </c:ext>
              </c:extLst>
            </c:dLbl>
            <c:dLbl>
              <c:idx val="3"/>
              <c:layout>
                <c:manualLayout>
                  <c:x val="-3.1118874645788729E-2"/>
                  <c:y val="4.2636957614340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977-4ADD-91A5-F666B06865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Sheet1!$H$11:$K$11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Sheet1!$H$14:$K$14</c:f>
              <c:numCache>
                <c:formatCode>0.000</c:formatCode>
                <c:ptCount val="4"/>
                <c:pt idx="0">
                  <c:v>612.67399999999998</c:v>
                </c:pt>
                <c:pt idx="1">
                  <c:v>639.88</c:v>
                </c:pt>
                <c:pt idx="2">
                  <c:v>779.32600000000002</c:v>
                </c:pt>
                <c:pt idx="3">
                  <c:v>789.90899999999999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977-4ADD-91A5-F666B068651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5973472"/>
        <c:axId val="445969208"/>
      </c:lineChart>
      <c:catAx>
        <c:axId val="44597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969208"/>
        <c:crosses val="autoZero"/>
        <c:auto val="1"/>
        <c:lblAlgn val="ctr"/>
        <c:lblOffset val="100"/>
        <c:noMultiLvlLbl val="0"/>
      </c:catAx>
      <c:valAx>
        <c:axId val="445969208"/>
        <c:scaling>
          <c:orientation val="minMax"/>
          <c:max val="1300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97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Sheet1!$C$34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93-4214-B02E-C4112F41F7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Sheet1!$B$35:$B$37</c:f>
              <c:strCache>
                <c:ptCount val="3"/>
                <c:pt idx="0">
                  <c:v>NSI</c:v>
                </c:pt>
                <c:pt idx="1">
                  <c:v>NCB</c:v>
                </c:pt>
                <c:pt idx="2">
                  <c:v>Eurostat</c:v>
                </c:pt>
              </c:strCache>
            </c:strRef>
          </c:cat>
          <c:val>
            <c:numRef>
              <c:f>Sheet1!$C$35:$C$37</c:f>
              <c:numCache>
                <c:formatCode>General</c:formatCode>
                <c:ptCount val="3"/>
                <c:pt idx="0">
                  <c:v>152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93-4214-B02E-C4112F41F7AC}"/>
            </c:ext>
          </c:extLst>
        </c:ser>
        <c:ser>
          <c:idx val="1"/>
          <c:order val="1"/>
          <c:tx>
            <c:strRef>
              <c:f>Sheet1!$D$34</c:f>
              <c:strCache>
                <c:ptCount val="1"/>
                <c:pt idx="0">
                  <c:v>Users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193-4214-B02E-C4112F41F7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Sheet1!$B$35:$B$37</c:f>
              <c:strCache>
                <c:ptCount val="3"/>
                <c:pt idx="0">
                  <c:v>NSI</c:v>
                </c:pt>
                <c:pt idx="1">
                  <c:v>NCB</c:v>
                </c:pt>
                <c:pt idx="2">
                  <c:v>Eurostat</c:v>
                </c:pt>
              </c:strCache>
            </c:strRef>
          </c:cat>
          <c:val>
            <c:numRef>
              <c:f>Sheet1!$D$35:$D$37</c:f>
              <c:numCache>
                <c:formatCode>General</c:formatCode>
                <c:ptCount val="3"/>
                <c:pt idx="0">
                  <c:v>89</c:v>
                </c:pt>
                <c:pt idx="1">
                  <c:v>73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93-4214-B02E-C4112F41F7AC}"/>
            </c:ext>
          </c:extLst>
        </c:ser>
        <c:ser>
          <c:idx val="2"/>
          <c:order val="2"/>
          <c:tx>
            <c:strRef>
              <c:f>Sheet1!$E$34</c:f>
              <c:strCache>
                <c:ptCount val="1"/>
                <c:pt idx="0">
                  <c:v>Users and/or producers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93-4214-B02E-C4112F41F7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Sheet1!$B$35:$B$37</c:f>
              <c:strCache>
                <c:ptCount val="3"/>
                <c:pt idx="0">
                  <c:v>NSI</c:v>
                </c:pt>
                <c:pt idx="1">
                  <c:v>NCB</c:v>
                </c:pt>
                <c:pt idx="2">
                  <c:v>Eurostat</c:v>
                </c:pt>
              </c:strCache>
            </c:strRef>
          </c:cat>
          <c:val>
            <c:numRef>
              <c:f>Sheet1!$E$35:$E$37</c:f>
              <c:numCache>
                <c:formatCode>General</c:formatCode>
                <c:ptCount val="3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93-4214-B02E-C4112F41F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9600280"/>
        <c:axId val="409597328"/>
      </c:barChart>
      <c:catAx>
        <c:axId val="40960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597328"/>
        <c:crosses val="autoZero"/>
        <c:auto val="1"/>
        <c:lblAlgn val="ctr"/>
        <c:lblOffset val="100"/>
        <c:noMultiLvlLbl val="0"/>
      </c:catAx>
      <c:valAx>
        <c:axId val="40959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600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F5F57-6024-4BA6-814D-6A2639AFF6E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0B5AA2B-D9E9-4485-89CF-C0C50B464A54}">
      <dgm:prSet phldrT="[Text]"/>
      <dgm:spPr/>
      <dgm:t>
        <a:bodyPr/>
        <a:lstStyle/>
        <a:p>
          <a:pPr algn="l"/>
          <a:r>
            <a:rPr lang="en-US"/>
            <a:t>2014    </a:t>
          </a:r>
          <a:br>
            <a:rPr lang="en-US"/>
          </a:br>
          <a:r>
            <a:rPr lang="en-US"/>
            <a:t>61 146 groups</a:t>
          </a:r>
        </a:p>
      </dgm:t>
    </dgm:pt>
    <dgm:pt modelId="{6B280E40-CB42-494A-B40E-18BE507BB446}" type="parTrans" cxnId="{03C2C5BD-B257-4731-A146-C41C52669263}">
      <dgm:prSet/>
      <dgm:spPr/>
      <dgm:t>
        <a:bodyPr/>
        <a:lstStyle/>
        <a:p>
          <a:pPr algn="l"/>
          <a:endParaRPr lang="en-US"/>
        </a:p>
      </dgm:t>
    </dgm:pt>
    <dgm:pt modelId="{A8F98C18-421B-432C-B573-AE45FE76E07A}" type="sibTrans" cxnId="{03C2C5BD-B257-4731-A146-C41C52669263}">
      <dgm:prSet/>
      <dgm:spPr/>
      <dgm:t>
        <a:bodyPr/>
        <a:lstStyle/>
        <a:p>
          <a:pPr algn="l"/>
          <a:endParaRPr lang="en-US"/>
        </a:p>
      </dgm:t>
    </dgm:pt>
    <dgm:pt modelId="{448F9A10-ED0E-4E0E-B41F-71EBE004FEEE}">
      <dgm:prSet phldrT="[Text]"/>
      <dgm:spPr/>
      <dgm:t>
        <a:bodyPr/>
        <a:lstStyle/>
        <a:p>
          <a:pPr algn="l"/>
          <a:r>
            <a:rPr lang="en-US"/>
            <a:t>2015       </a:t>
          </a:r>
          <a:br>
            <a:rPr lang="en-US"/>
          </a:br>
          <a:r>
            <a:rPr lang="en-US"/>
            <a:t>79 863 groups</a:t>
          </a:r>
        </a:p>
      </dgm:t>
    </dgm:pt>
    <dgm:pt modelId="{D3DD095E-F969-4571-A2B9-DDF40EB70244}" type="parTrans" cxnId="{92A2769D-2959-4CD9-932E-A1B9F8D511E3}">
      <dgm:prSet/>
      <dgm:spPr/>
      <dgm:t>
        <a:bodyPr/>
        <a:lstStyle/>
        <a:p>
          <a:pPr algn="l"/>
          <a:endParaRPr lang="en-US"/>
        </a:p>
      </dgm:t>
    </dgm:pt>
    <dgm:pt modelId="{75328BEE-51C7-414B-953C-36E0838AD368}" type="sibTrans" cxnId="{92A2769D-2959-4CD9-932E-A1B9F8D511E3}">
      <dgm:prSet/>
      <dgm:spPr/>
      <dgm:t>
        <a:bodyPr/>
        <a:lstStyle/>
        <a:p>
          <a:pPr algn="l"/>
          <a:endParaRPr lang="en-US"/>
        </a:p>
      </dgm:t>
    </dgm:pt>
    <dgm:pt modelId="{1DC7537B-24A7-458C-99A4-EDBADE24F3B2}">
      <dgm:prSet phldrT="[Text]"/>
      <dgm:spPr/>
      <dgm:t>
        <a:bodyPr/>
        <a:lstStyle/>
        <a:p>
          <a:pPr algn="l"/>
          <a:r>
            <a:rPr lang="en-US" dirty="0"/>
            <a:t>2016     </a:t>
          </a:r>
          <a:br>
            <a:rPr lang="en-US" dirty="0"/>
          </a:br>
          <a:r>
            <a:rPr lang="en-US" dirty="0"/>
            <a:t>111 508 groups</a:t>
          </a:r>
        </a:p>
      </dgm:t>
    </dgm:pt>
    <dgm:pt modelId="{744A4530-10D9-4C1F-A894-4E06571DA2DF}" type="parTrans" cxnId="{37A5325B-E836-431F-AD6A-FFE92E87A3AD}">
      <dgm:prSet/>
      <dgm:spPr/>
      <dgm:t>
        <a:bodyPr/>
        <a:lstStyle/>
        <a:p>
          <a:pPr algn="l"/>
          <a:endParaRPr lang="en-US"/>
        </a:p>
      </dgm:t>
    </dgm:pt>
    <dgm:pt modelId="{45394EAC-A752-4098-9940-B467D003F572}" type="sibTrans" cxnId="{37A5325B-E836-431F-AD6A-FFE92E87A3AD}">
      <dgm:prSet/>
      <dgm:spPr/>
      <dgm:t>
        <a:bodyPr/>
        <a:lstStyle/>
        <a:p>
          <a:pPr algn="l"/>
          <a:endParaRPr lang="en-US"/>
        </a:p>
      </dgm:t>
    </dgm:pt>
    <dgm:pt modelId="{1F92D410-D4F2-4506-89DE-D46D351999C6}">
      <dgm:prSet phldrT="[Text]"/>
      <dgm:spPr/>
      <dgm:t>
        <a:bodyPr/>
        <a:lstStyle/>
        <a:p>
          <a:pPr algn="l"/>
          <a:r>
            <a:rPr lang="en-US" i="1" dirty="0"/>
            <a:t>2017  </a:t>
          </a:r>
          <a:br>
            <a:rPr lang="en-US" i="1" dirty="0"/>
          </a:br>
          <a:r>
            <a:rPr lang="en-US" i="0" dirty="0"/>
            <a:t>127 300</a:t>
          </a:r>
          <a:br>
            <a:rPr lang="en-US" i="0" dirty="0"/>
          </a:br>
          <a:r>
            <a:rPr lang="en-US" i="0" dirty="0"/>
            <a:t>groups</a:t>
          </a:r>
        </a:p>
      </dgm:t>
    </dgm:pt>
    <dgm:pt modelId="{5FBC1309-8F28-4437-90A9-100B33DC5D45}" type="parTrans" cxnId="{FBF48DE5-C7A7-42FC-82A7-E7D0DCB6F4A7}">
      <dgm:prSet/>
      <dgm:spPr/>
      <dgm:t>
        <a:bodyPr/>
        <a:lstStyle/>
        <a:p>
          <a:endParaRPr lang="en-US"/>
        </a:p>
      </dgm:t>
    </dgm:pt>
    <dgm:pt modelId="{241735F3-19D5-4461-AAC3-6D899EEC711D}" type="sibTrans" cxnId="{FBF48DE5-C7A7-42FC-82A7-E7D0DCB6F4A7}">
      <dgm:prSet/>
      <dgm:spPr/>
      <dgm:t>
        <a:bodyPr/>
        <a:lstStyle/>
        <a:p>
          <a:endParaRPr lang="en-US"/>
        </a:p>
      </dgm:t>
    </dgm:pt>
    <dgm:pt modelId="{DBA81216-BEB1-4D9A-BBF2-ACB7D057D5F2}" type="pres">
      <dgm:prSet presAssocID="{A6EF5F57-6024-4BA6-814D-6A2639AFF6EC}" presName="arrowDiagram" presStyleCnt="0">
        <dgm:presLayoutVars>
          <dgm:chMax val="5"/>
          <dgm:dir/>
          <dgm:resizeHandles val="exact"/>
        </dgm:presLayoutVars>
      </dgm:prSet>
      <dgm:spPr/>
    </dgm:pt>
    <dgm:pt modelId="{9B94DE3B-9305-40A9-B6C1-D6D7D7F6B2DB}" type="pres">
      <dgm:prSet presAssocID="{A6EF5F57-6024-4BA6-814D-6A2639AFF6EC}" presName="arrow" presStyleLbl="bgShp" presStyleIdx="0" presStyleCnt="1" custLinFactNeighborY="6468"/>
      <dgm:spPr/>
      <dgm:t>
        <a:bodyPr/>
        <a:lstStyle/>
        <a:p>
          <a:endParaRPr lang="en-US"/>
        </a:p>
      </dgm:t>
    </dgm:pt>
    <dgm:pt modelId="{F01D6B31-8436-4FB0-AB8D-567EC97FF8A9}" type="pres">
      <dgm:prSet presAssocID="{A6EF5F57-6024-4BA6-814D-6A2639AFF6EC}" presName="arrowDiagram4" presStyleCnt="0"/>
      <dgm:spPr/>
    </dgm:pt>
    <dgm:pt modelId="{38BFB0E8-14AB-4130-A40A-623B12DDFFC4}" type="pres">
      <dgm:prSet presAssocID="{E0B5AA2B-D9E9-4485-89CF-C0C50B464A54}" presName="bullet4a" presStyleLbl="node1" presStyleIdx="0" presStyleCnt="4"/>
      <dgm:spPr/>
    </dgm:pt>
    <dgm:pt modelId="{AAA55E70-3106-4C23-A69C-3D3D264F097A}" type="pres">
      <dgm:prSet presAssocID="{E0B5AA2B-D9E9-4485-89CF-C0C50B464A54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43A92-BBFB-4100-8F7B-E0C80AA4BBF6}" type="pres">
      <dgm:prSet presAssocID="{448F9A10-ED0E-4E0E-B41F-71EBE004FEEE}" presName="bullet4b" presStyleLbl="node1" presStyleIdx="1" presStyleCnt="4"/>
      <dgm:spPr/>
    </dgm:pt>
    <dgm:pt modelId="{3EA4A5FF-1257-41FB-9D35-57C46FEAD333}" type="pres">
      <dgm:prSet presAssocID="{448F9A10-ED0E-4E0E-B41F-71EBE004FEEE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83729-8FEE-425C-AEF6-AE6773C628A9}" type="pres">
      <dgm:prSet presAssocID="{1DC7537B-24A7-458C-99A4-EDBADE24F3B2}" presName="bullet4c" presStyleLbl="node1" presStyleIdx="2" presStyleCnt="4"/>
      <dgm:spPr/>
    </dgm:pt>
    <dgm:pt modelId="{C1900527-3C87-443F-9167-903C93FC89F9}" type="pres">
      <dgm:prSet presAssocID="{1DC7537B-24A7-458C-99A4-EDBADE24F3B2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F7EAF-9A45-47F4-A7B5-21BA7A4D334F}" type="pres">
      <dgm:prSet presAssocID="{1F92D410-D4F2-4506-89DE-D46D351999C6}" presName="bullet4d" presStyleLbl="node1" presStyleIdx="3" presStyleCnt="4"/>
      <dgm:spPr/>
    </dgm:pt>
    <dgm:pt modelId="{642F3149-6D70-455C-8377-11661AAC3E88}" type="pres">
      <dgm:prSet presAssocID="{1F92D410-D4F2-4506-89DE-D46D351999C6}" presName="textBox4d" presStyleLbl="revTx" presStyleIdx="3" presStyleCnt="4" custScaleX="137159" custScaleY="62115" custLinFactNeighborX="9661" custLinFactNeighborY="-14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A2769D-2959-4CD9-932E-A1B9F8D511E3}" srcId="{A6EF5F57-6024-4BA6-814D-6A2639AFF6EC}" destId="{448F9A10-ED0E-4E0E-B41F-71EBE004FEEE}" srcOrd="1" destOrd="0" parTransId="{D3DD095E-F969-4571-A2B9-DDF40EB70244}" sibTransId="{75328BEE-51C7-414B-953C-36E0838AD368}"/>
    <dgm:cxn modelId="{0E4C9DB1-F155-4DEB-875D-D6DD26C5841A}" type="presOf" srcId="{1F92D410-D4F2-4506-89DE-D46D351999C6}" destId="{642F3149-6D70-455C-8377-11661AAC3E88}" srcOrd="0" destOrd="0" presId="urn:microsoft.com/office/officeart/2005/8/layout/arrow2"/>
    <dgm:cxn modelId="{8C128383-3F24-44BC-B280-CD23245E0B56}" type="presOf" srcId="{A6EF5F57-6024-4BA6-814D-6A2639AFF6EC}" destId="{DBA81216-BEB1-4D9A-BBF2-ACB7D057D5F2}" srcOrd="0" destOrd="0" presId="urn:microsoft.com/office/officeart/2005/8/layout/arrow2"/>
    <dgm:cxn modelId="{EF1728FC-D682-425E-9558-64D8EEC64794}" type="presOf" srcId="{E0B5AA2B-D9E9-4485-89CF-C0C50B464A54}" destId="{AAA55E70-3106-4C23-A69C-3D3D264F097A}" srcOrd="0" destOrd="0" presId="urn:microsoft.com/office/officeart/2005/8/layout/arrow2"/>
    <dgm:cxn modelId="{1632DF17-EA34-4F77-AA5D-2AD7B1317645}" type="presOf" srcId="{1DC7537B-24A7-458C-99A4-EDBADE24F3B2}" destId="{C1900527-3C87-443F-9167-903C93FC89F9}" srcOrd="0" destOrd="0" presId="urn:microsoft.com/office/officeart/2005/8/layout/arrow2"/>
    <dgm:cxn modelId="{03C2C5BD-B257-4731-A146-C41C52669263}" srcId="{A6EF5F57-6024-4BA6-814D-6A2639AFF6EC}" destId="{E0B5AA2B-D9E9-4485-89CF-C0C50B464A54}" srcOrd="0" destOrd="0" parTransId="{6B280E40-CB42-494A-B40E-18BE507BB446}" sibTransId="{A8F98C18-421B-432C-B573-AE45FE76E07A}"/>
    <dgm:cxn modelId="{FBF48DE5-C7A7-42FC-82A7-E7D0DCB6F4A7}" srcId="{A6EF5F57-6024-4BA6-814D-6A2639AFF6EC}" destId="{1F92D410-D4F2-4506-89DE-D46D351999C6}" srcOrd="3" destOrd="0" parTransId="{5FBC1309-8F28-4437-90A9-100B33DC5D45}" sibTransId="{241735F3-19D5-4461-AAC3-6D899EEC711D}"/>
    <dgm:cxn modelId="{37A5325B-E836-431F-AD6A-FFE92E87A3AD}" srcId="{A6EF5F57-6024-4BA6-814D-6A2639AFF6EC}" destId="{1DC7537B-24A7-458C-99A4-EDBADE24F3B2}" srcOrd="2" destOrd="0" parTransId="{744A4530-10D9-4C1F-A894-4E06571DA2DF}" sibTransId="{45394EAC-A752-4098-9940-B467D003F572}"/>
    <dgm:cxn modelId="{5EE79E64-DA71-42C6-93C0-114E508814C2}" type="presOf" srcId="{448F9A10-ED0E-4E0E-B41F-71EBE004FEEE}" destId="{3EA4A5FF-1257-41FB-9D35-57C46FEAD333}" srcOrd="0" destOrd="0" presId="urn:microsoft.com/office/officeart/2005/8/layout/arrow2"/>
    <dgm:cxn modelId="{C253D1F0-F14F-4C49-809A-06B41358C59E}" type="presParOf" srcId="{DBA81216-BEB1-4D9A-BBF2-ACB7D057D5F2}" destId="{9B94DE3B-9305-40A9-B6C1-D6D7D7F6B2DB}" srcOrd="0" destOrd="0" presId="urn:microsoft.com/office/officeart/2005/8/layout/arrow2"/>
    <dgm:cxn modelId="{3962F1C4-52B1-4FFE-A6D8-ED00B516FBD1}" type="presParOf" srcId="{DBA81216-BEB1-4D9A-BBF2-ACB7D057D5F2}" destId="{F01D6B31-8436-4FB0-AB8D-567EC97FF8A9}" srcOrd="1" destOrd="0" presId="urn:microsoft.com/office/officeart/2005/8/layout/arrow2"/>
    <dgm:cxn modelId="{2A420A94-2EE5-4AFD-9269-30349952C899}" type="presParOf" srcId="{F01D6B31-8436-4FB0-AB8D-567EC97FF8A9}" destId="{38BFB0E8-14AB-4130-A40A-623B12DDFFC4}" srcOrd="0" destOrd="0" presId="urn:microsoft.com/office/officeart/2005/8/layout/arrow2"/>
    <dgm:cxn modelId="{B86E25AF-8570-4A46-81AE-DC4D20762C01}" type="presParOf" srcId="{F01D6B31-8436-4FB0-AB8D-567EC97FF8A9}" destId="{AAA55E70-3106-4C23-A69C-3D3D264F097A}" srcOrd="1" destOrd="0" presId="urn:microsoft.com/office/officeart/2005/8/layout/arrow2"/>
    <dgm:cxn modelId="{5CD5DC38-A0C6-496E-A9C5-8323D4FDFA29}" type="presParOf" srcId="{F01D6B31-8436-4FB0-AB8D-567EC97FF8A9}" destId="{18843A92-BBFB-4100-8F7B-E0C80AA4BBF6}" srcOrd="2" destOrd="0" presId="urn:microsoft.com/office/officeart/2005/8/layout/arrow2"/>
    <dgm:cxn modelId="{E1A89A52-F041-475E-8821-0D5CD22593EA}" type="presParOf" srcId="{F01D6B31-8436-4FB0-AB8D-567EC97FF8A9}" destId="{3EA4A5FF-1257-41FB-9D35-57C46FEAD333}" srcOrd="3" destOrd="0" presId="urn:microsoft.com/office/officeart/2005/8/layout/arrow2"/>
    <dgm:cxn modelId="{85FDDA6D-927E-4B04-B295-DF47973A744B}" type="presParOf" srcId="{F01D6B31-8436-4FB0-AB8D-567EC97FF8A9}" destId="{39E83729-8FEE-425C-AEF6-AE6773C628A9}" srcOrd="4" destOrd="0" presId="urn:microsoft.com/office/officeart/2005/8/layout/arrow2"/>
    <dgm:cxn modelId="{69D0031B-AC6D-4837-AC58-A4F9A6AAADFC}" type="presParOf" srcId="{F01D6B31-8436-4FB0-AB8D-567EC97FF8A9}" destId="{C1900527-3C87-443F-9167-903C93FC89F9}" srcOrd="5" destOrd="0" presId="urn:microsoft.com/office/officeart/2005/8/layout/arrow2"/>
    <dgm:cxn modelId="{8F284570-92E4-4DC1-873F-9E6C5CE558B4}" type="presParOf" srcId="{F01D6B31-8436-4FB0-AB8D-567EC97FF8A9}" destId="{CD8F7EAF-9A45-47F4-A7B5-21BA7A4D334F}" srcOrd="6" destOrd="0" presId="urn:microsoft.com/office/officeart/2005/8/layout/arrow2"/>
    <dgm:cxn modelId="{E0A0D6E1-6AB7-4CF6-829F-836A9FE4F49F}" type="presParOf" srcId="{F01D6B31-8436-4FB0-AB8D-567EC97FF8A9}" destId="{642F3149-6D70-455C-8377-11661AAC3E8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3E28B-C703-4D1F-BE8E-E83C7B57C62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D63507-A885-4962-8865-7865719F123E}">
      <dgm:prSet phldrT="[Text]"/>
      <dgm:spPr>
        <a:solidFill>
          <a:srgbClr val="92D050"/>
        </a:solidFill>
      </dgm:spPr>
      <dgm:t>
        <a:bodyPr/>
        <a:lstStyle/>
        <a:p>
          <a:r>
            <a:rPr lang="en-US"/>
            <a:t>NA</a:t>
          </a:r>
        </a:p>
      </dgm:t>
    </dgm:pt>
    <dgm:pt modelId="{FDC57D00-D862-4697-AA1C-8DA3675AE1E4}" type="parTrans" cxnId="{130E2020-EF67-4F09-AF2F-B3A2700CFEE8}">
      <dgm:prSet/>
      <dgm:spPr/>
      <dgm:t>
        <a:bodyPr/>
        <a:lstStyle/>
        <a:p>
          <a:endParaRPr lang="en-US"/>
        </a:p>
      </dgm:t>
    </dgm:pt>
    <dgm:pt modelId="{AA626A8C-8817-4823-9E63-9119134D1CBB}" type="sibTrans" cxnId="{130E2020-EF67-4F09-AF2F-B3A2700CFEE8}">
      <dgm:prSet/>
      <dgm:spPr>
        <a:solidFill>
          <a:srgbClr val="92D050"/>
        </a:solidFill>
      </dgm:spPr>
      <dgm:t>
        <a:bodyPr/>
        <a:lstStyle/>
        <a:p>
          <a:r>
            <a:rPr lang="en-US"/>
            <a:t>GNI</a:t>
          </a:r>
        </a:p>
      </dgm:t>
    </dgm:pt>
    <dgm:pt modelId="{4293CB27-CDC9-42BA-845F-6EE6B61B5A81}">
      <dgm:prSet phldrT="[Text]"/>
      <dgm:spPr>
        <a:solidFill>
          <a:srgbClr val="92D050"/>
        </a:solidFill>
      </dgm:spPr>
      <dgm:t>
        <a:bodyPr/>
        <a:lstStyle/>
        <a:p>
          <a:r>
            <a:rPr lang="en-US"/>
            <a:t>FDI</a:t>
          </a:r>
        </a:p>
      </dgm:t>
    </dgm:pt>
    <dgm:pt modelId="{2EE8AC0D-9D03-49E4-A4F3-BD77EDE00F5D}" type="parTrans" cxnId="{9A966613-21C2-45A0-AAF2-7A2FDE7AEE85}">
      <dgm:prSet/>
      <dgm:spPr/>
      <dgm:t>
        <a:bodyPr/>
        <a:lstStyle/>
        <a:p>
          <a:endParaRPr lang="en-US"/>
        </a:p>
      </dgm:t>
    </dgm:pt>
    <dgm:pt modelId="{452371ED-5362-4005-A9C0-E4B8DB4461BD}" type="sibTrans" cxnId="{9A966613-21C2-45A0-AAF2-7A2FDE7AEE85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FATS</a:t>
          </a:r>
        </a:p>
      </dgm:t>
    </dgm:pt>
    <dgm:pt modelId="{08EC2BE4-8C49-47BA-9BE5-B7E6F0492D42}">
      <dgm:prSet/>
      <dgm:spPr>
        <a:solidFill>
          <a:srgbClr val="92D050"/>
        </a:solidFill>
      </dgm:spPr>
      <dgm:t>
        <a:bodyPr/>
        <a:lstStyle/>
        <a:p>
          <a:r>
            <a:rPr lang="en-US"/>
            <a:t>BOP</a:t>
          </a:r>
        </a:p>
      </dgm:t>
    </dgm:pt>
    <dgm:pt modelId="{F7DCDFD7-05D8-4EDA-B76A-BB7F68CF7B1B}" type="parTrans" cxnId="{8129CD15-254F-48D8-ABAA-ABEA8B1234CE}">
      <dgm:prSet/>
      <dgm:spPr/>
      <dgm:t>
        <a:bodyPr/>
        <a:lstStyle/>
        <a:p>
          <a:endParaRPr lang="en-US"/>
        </a:p>
      </dgm:t>
    </dgm:pt>
    <dgm:pt modelId="{62D042B7-32ED-4606-8369-2AFFFFD7816D}" type="sibTrans" cxnId="{8129CD15-254F-48D8-ABAA-ABEA8B1234CE}">
      <dgm:prSet/>
      <dgm:spPr>
        <a:solidFill>
          <a:srgbClr val="92D050"/>
        </a:solidFill>
      </dgm:spPr>
      <dgm:t>
        <a:bodyPr/>
        <a:lstStyle/>
        <a:p>
          <a:r>
            <a:rPr lang="en-US"/>
            <a:t>SBS</a:t>
          </a:r>
        </a:p>
      </dgm:t>
    </dgm:pt>
    <dgm:pt modelId="{F678A0CD-2587-4C17-AAEB-E48875DCC7B5}" type="pres">
      <dgm:prSet presAssocID="{BDD3E28B-C703-4D1F-BE8E-E83C7B57C62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97A0691-E9C5-4615-8692-12027BBEAEE6}" type="pres">
      <dgm:prSet presAssocID="{F2D63507-A885-4962-8865-7865719F123E}" presName="composite" presStyleCnt="0"/>
      <dgm:spPr/>
    </dgm:pt>
    <dgm:pt modelId="{0C1884EB-E523-4907-96DF-1676A280B590}" type="pres">
      <dgm:prSet presAssocID="{F2D63507-A885-4962-8865-7865719F123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CFA99-BE5C-4543-896C-05D85AD78BAF}" type="pres">
      <dgm:prSet presAssocID="{F2D63507-A885-4962-8865-7865719F123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8E01D-E9AC-4159-BDBA-FE42058B0941}" type="pres">
      <dgm:prSet presAssocID="{F2D63507-A885-4962-8865-7865719F123E}" presName="BalanceSpacing" presStyleCnt="0"/>
      <dgm:spPr/>
    </dgm:pt>
    <dgm:pt modelId="{705E1D88-EFF2-4429-9E60-EBFF78467844}" type="pres">
      <dgm:prSet presAssocID="{F2D63507-A885-4962-8865-7865719F123E}" presName="BalanceSpacing1" presStyleCnt="0"/>
      <dgm:spPr/>
    </dgm:pt>
    <dgm:pt modelId="{0B94CFDA-5095-47FD-BE82-6F6874BBAAD2}" type="pres">
      <dgm:prSet presAssocID="{AA626A8C-8817-4823-9E63-9119134D1CBB}" presName="Accent1Text" presStyleLbl="node1" presStyleIdx="1" presStyleCnt="6"/>
      <dgm:spPr/>
      <dgm:t>
        <a:bodyPr/>
        <a:lstStyle/>
        <a:p>
          <a:endParaRPr lang="en-US"/>
        </a:p>
      </dgm:t>
    </dgm:pt>
    <dgm:pt modelId="{346055E3-D5D1-431A-BFC4-0E3155F10CF8}" type="pres">
      <dgm:prSet presAssocID="{AA626A8C-8817-4823-9E63-9119134D1CBB}" presName="spaceBetweenRectangles" presStyleCnt="0"/>
      <dgm:spPr/>
    </dgm:pt>
    <dgm:pt modelId="{5506D39F-1F07-4E3C-9599-66A6E7B2D879}" type="pres">
      <dgm:prSet presAssocID="{08EC2BE4-8C49-47BA-9BE5-B7E6F0492D42}" presName="composite" presStyleCnt="0"/>
      <dgm:spPr/>
    </dgm:pt>
    <dgm:pt modelId="{AAB0C185-97B7-431C-BA18-5CF01FF28A13}" type="pres">
      <dgm:prSet presAssocID="{08EC2BE4-8C49-47BA-9BE5-B7E6F0492D4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F8DCC-B809-42D3-BC52-291027D0BBF8}" type="pres">
      <dgm:prSet presAssocID="{08EC2BE4-8C49-47BA-9BE5-B7E6F0492D4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C195904-E97A-45B7-B8F5-9A80D3568E6C}" type="pres">
      <dgm:prSet presAssocID="{08EC2BE4-8C49-47BA-9BE5-B7E6F0492D42}" presName="BalanceSpacing" presStyleCnt="0"/>
      <dgm:spPr/>
    </dgm:pt>
    <dgm:pt modelId="{845D2B55-C36B-4918-8B94-C4084D8D075B}" type="pres">
      <dgm:prSet presAssocID="{08EC2BE4-8C49-47BA-9BE5-B7E6F0492D42}" presName="BalanceSpacing1" presStyleCnt="0"/>
      <dgm:spPr/>
    </dgm:pt>
    <dgm:pt modelId="{9EF2A2CB-3AAF-41EB-86F6-4A151C18C407}" type="pres">
      <dgm:prSet presAssocID="{62D042B7-32ED-4606-8369-2AFFFFD7816D}" presName="Accent1Text" presStyleLbl="node1" presStyleIdx="3" presStyleCnt="6" custLinFactNeighborX="2721" custLinFactNeighborY="-1200"/>
      <dgm:spPr/>
      <dgm:t>
        <a:bodyPr/>
        <a:lstStyle/>
        <a:p>
          <a:endParaRPr lang="en-US"/>
        </a:p>
      </dgm:t>
    </dgm:pt>
    <dgm:pt modelId="{95F3D4FC-1B7C-4FB4-8BE6-E41590FBD0F8}" type="pres">
      <dgm:prSet presAssocID="{62D042B7-32ED-4606-8369-2AFFFFD7816D}" presName="spaceBetweenRectangles" presStyleCnt="0"/>
      <dgm:spPr/>
    </dgm:pt>
    <dgm:pt modelId="{690E83C2-71AD-4F9A-B1D4-FAF2CB20BE9A}" type="pres">
      <dgm:prSet presAssocID="{4293CB27-CDC9-42BA-845F-6EE6B61B5A81}" presName="composite" presStyleCnt="0"/>
      <dgm:spPr/>
    </dgm:pt>
    <dgm:pt modelId="{D9B5DF8D-BDAF-4EBF-9E83-0326448F774E}" type="pres">
      <dgm:prSet presAssocID="{4293CB27-CDC9-42BA-845F-6EE6B61B5A81}" presName="Parent1" presStyleLbl="node1" presStyleIdx="4" presStyleCnt="6" custLinFactNeighborX="-914" custLinFactNeighborY="5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7F413-0BC4-48FC-8F84-43C9F7846B45}" type="pres">
      <dgm:prSet presAssocID="{4293CB27-CDC9-42BA-845F-6EE6B61B5A8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AB2E0-F8C9-4F79-9A5F-3549005D682B}" type="pres">
      <dgm:prSet presAssocID="{4293CB27-CDC9-42BA-845F-6EE6B61B5A81}" presName="BalanceSpacing" presStyleCnt="0"/>
      <dgm:spPr/>
    </dgm:pt>
    <dgm:pt modelId="{1CE01C23-B720-4C6D-863E-94441B986F45}" type="pres">
      <dgm:prSet presAssocID="{4293CB27-CDC9-42BA-845F-6EE6B61B5A81}" presName="BalanceSpacing1" presStyleCnt="0"/>
      <dgm:spPr/>
    </dgm:pt>
    <dgm:pt modelId="{F544F4F3-42F4-4DE5-B902-D501B495AAA9}" type="pres">
      <dgm:prSet presAssocID="{452371ED-5362-4005-A9C0-E4B8DB4461BD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9A966613-21C2-45A0-AAF2-7A2FDE7AEE85}" srcId="{BDD3E28B-C703-4D1F-BE8E-E83C7B57C620}" destId="{4293CB27-CDC9-42BA-845F-6EE6B61B5A81}" srcOrd="2" destOrd="0" parTransId="{2EE8AC0D-9D03-49E4-A4F3-BD77EDE00F5D}" sibTransId="{452371ED-5362-4005-A9C0-E4B8DB4461BD}"/>
    <dgm:cxn modelId="{130E2020-EF67-4F09-AF2F-B3A2700CFEE8}" srcId="{BDD3E28B-C703-4D1F-BE8E-E83C7B57C620}" destId="{F2D63507-A885-4962-8865-7865719F123E}" srcOrd="0" destOrd="0" parTransId="{FDC57D00-D862-4697-AA1C-8DA3675AE1E4}" sibTransId="{AA626A8C-8817-4823-9E63-9119134D1CBB}"/>
    <dgm:cxn modelId="{72D52408-BC9D-4110-BE73-20B8C94D75F2}" type="presOf" srcId="{AA626A8C-8817-4823-9E63-9119134D1CBB}" destId="{0B94CFDA-5095-47FD-BE82-6F6874BBAAD2}" srcOrd="0" destOrd="0" presId="urn:microsoft.com/office/officeart/2008/layout/AlternatingHexagons"/>
    <dgm:cxn modelId="{68DAE7FF-13AA-4766-A040-F262BB970CCC}" type="presOf" srcId="{08EC2BE4-8C49-47BA-9BE5-B7E6F0492D42}" destId="{AAB0C185-97B7-431C-BA18-5CF01FF28A13}" srcOrd="0" destOrd="0" presId="urn:microsoft.com/office/officeart/2008/layout/AlternatingHexagons"/>
    <dgm:cxn modelId="{3F749A64-C16C-41D3-B2DB-C3EDEC902199}" type="presOf" srcId="{62D042B7-32ED-4606-8369-2AFFFFD7816D}" destId="{9EF2A2CB-3AAF-41EB-86F6-4A151C18C407}" srcOrd="0" destOrd="0" presId="urn:microsoft.com/office/officeart/2008/layout/AlternatingHexagons"/>
    <dgm:cxn modelId="{5256FF16-188B-4AF8-934A-AC68C3EC523C}" type="presOf" srcId="{BDD3E28B-C703-4D1F-BE8E-E83C7B57C620}" destId="{F678A0CD-2587-4C17-AAEB-E48875DCC7B5}" srcOrd="0" destOrd="0" presId="urn:microsoft.com/office/officeart/2008/layout/AlternatingHexagons"/>
    <dgm:cxn modelId="{69B802D3-E07F-46A7-9BAD-FB420E15E9F4}" type="presOf" srcId="{452371ED-5362-4005-A9C0-E4B8DB4461BD}" destId="{F544F4F3-42F4-4DE5-B902-D501B495AAA9}" srcOrd="0" destOrd="0" presId="urn:microsoft.com/office/officeart/2008/layout/AlternatingHexagons"/>
    <dgm:cxn modelId="{56303C7C-1BC9-4923-895F-F605F992ACDE}" type="presOf" srcId="{4293CB27-CDC9-42BA-845F-6EE6B61B5A81}" destId="{D9B5DF8D-BDAF-4EBF-9E83-0326448F774E}" srcOrd="0" destOrd="0" presId="urn:microsoft.com/office/officeart/2008/layout/AlternatingHexagons"/>
    <dgm:cxn modelId="{F9FD3956-E90F-4D13-873D-9341D5CAC449}" type="presOf" srcId="{F2D63507-A885-4962-8865-7865719F123E}" destId="{0C1884EB-E523-4907-96DF-1676A280B590}" srcOrd="0" destOrd="0" presId="urn:microsoft.com/office/officeart/2008/layout/AlternatingHexagons"/>
    <dgm:cxn modelId="{8129CD15-254F-48D8-ABAA-ABEA8B1234CE}" srcId="{BDD3E28B-C703-4D1F-BE8E-E83C7B57C620}" destId="{08EC2BE4-8C49-47BA-9BE5-B7E6F0492D42}" srcOrd="1" destOrd="0" parTransId="{F7DCDFD7-05D8-4EDA-B76A-BB7F68CF7B1B}" sibTransId="{62D042B7-32ED-4606-8369-2AFFFFD7816D}"/>
    <dgm:cxn modelId="{BC65908F-EB01-4C17-80BD-96808DDD945D}" type="presParOf" srcId="{F678A0CD-2587-4C17-AAEB-E48875DCC7B5}" destId="{B97A0691-E9C5-4615-8692-12027BBEAEE6}" srcOrd="0" destOrd="0" presId="urn:microsoft.com/office/officeart/2008/layout/AlternatingHexagons"/>
    <dgm:cxn modelId="{97682ADC-03EA-46AD-8CFE-8B19ED789DF3}" type="presParOf" srcId="{B97A0691-E9C5-4615-8692-12027BBEAEE6}" destId="{0C1884EB-E523-4907-96DF-1676A280B590}" srcOrd="0" destOrd="0" presId="urn:microsoft.com/office/officeart/2008/layout/AlternatingHexagons"/>
    <dgm:cxn modelId="{225433B8-1529-48BA-87A0-01410F4135CC}" type="presParOf" srcId="{B97A0691-E9C5-4615-8692-12027BBEAEE6}" destId="{613CFA99-BE5C-4543-896C-05D85AD78BAF}" srcOrd="1" destOrd="0" presId="urn:microsoft.com/office/officeart/2008/layout/AlternatingHexagons"/>
    <dgm:cxn modelId="{1C20EA2D-B6CE-4579-9F64-259D24E8417C}" type="presParOf" srcId="{B97A0691-E9C5-4615-8692-12027BBEAEE6}" destId="{3788E01D-E9AC-4159-BDBA-FE42058B0941}" srcOrd="2" destOrd="0" presId="urn:microsoft.com/office/officeart/2008/layout/AlternatingHexagons"/>
    <dgm:cxn modelId="{2CF1A459-9549-4828-A18C-FAA4B23CD68C}" type="presParOf" srcId="{B97A0691-E9C5-4615-8692-12027BBEAEE6}" destId="{705E1D88-EFF2-4429-9E60-EBFF78467844}" srcOrd="3" destOrd="0" presId="urn:microsoft.com/office/officeart/2008/layout/AlternatingHexagons"/>
    <dgm:cxn modelId="{A0A371F9-695D-4E39-A6B9-8D3B5F1A70E8}" type="presParOf" srcId="{B97A0691-E9C5-4615-8692-12027BBEAEE6}" destId="{0B94CFDA-5095-47FD-BE82-6F6874BBAAD2}" srcOrd="4" destOrd="0" presId="urn:microsoft.com/office/officeart/2008/layout/AlternatingHexagons"/>
    <dgm:cxn modelId="{BC69A8BF-6D8F-489E-BCDA-0BD417F0BDA0}" type="presParOf" srcId="{F678A0CD-2587-4C17-AAEB-E48875DCC7B5}" destId="{346055E3-D5D1-431A-BFC4-0E3155F10CF8}" srcOrd="1" destOrd="0" presId="urn:microsoft.com/office/officeart/2008/layout/AlternatingHexagons"/>
    <dgm:cxn modelId="{EE43B556-EB05-4C33-ACFB-A3E956CE6552}" type="presParOf" srcId="{F678A0CD-2587-4C17-AAEB-E48875DCC7B5}" destId="{5506D39F-1F07-4E3C-9599-66A6E7B2D879}" srcOrd="2" destOrd="0" presId="urn:microsoft.com/office/officeart/2008/layout/AlternatingHexagons"/>
    <dgm:cxn modelId="{012C93BC-FB0B-4FFA-B5B6-A6657887F4E3}" type="presParOf" srcId="{5506D39F-1F07-4E3C-9599-66A6E7B2D879}" destId="{AAB0C185-97B7-431C-BA18-5CF01FF28A13}" srcOrd="0" destOrd="0" presId="urn:microsoft.com/office/officeart/2008/layout/AlternatingHexagons"/>
    <dgm:cxn modelId="{1915DF35-251E-490D-8C63-2E3B787FB86E}" type="presParOf" srcId="{5506D39F-1F07-4E3C-9599-66A6E7B2D879}" destId="{6EBF8DCC-B809-42D3-BC52-291027D0BBF8}" srcOrd="1" destOrd="0" presId="urn:microsoft.com/office/officeart/2008/layout/AlternatingHexagons"/>
    <dgm:cxn modelId="{27D3A0C6-CB35-475E-BCD4-DCADA825FDC1}" type="presParOf" srcId="{5506D39F-1F07-4E3C-9599-66A6E7B2D879}" destId="{6C195904-E97A-45B7-B8F5-9A80D3568E6C}" srcOrd="2" destOrd="0" presId="urn:microsoft.com/office/officeart/2008/layout/AlternatingHexagons"/>
    <dgm:cxn modelId="{BADBC338-CD01-4554-A5BA-979BD12375E6}" type="presParOf" srcId="{5506D39F-1F07-4E3C-9599-66A6E7B2D879}" destId="{845D2B55-C36B-4918-8B94-C4084D8D075B}" srcOrd="3" destOrd="0" presId="urn:microsoft.com/office/officeart/2008/layout/AlternatingHexagons"/>
    <dgm:cxn modelId="{1FA6821B-5A7D-45BC-910D-C0345D84C520}" type="presParOf" srcId="{5506D39F-1F07-4E3C-9599-66A6E7B2D879}" destId="{9EF2A2CB-3AAF-41EB-86F6-4A151C18C407}" srcOrd="4" destOrd="0" presId="urn:microsoft.com/office/officeart/2008/layout/AlternatingHexagons"/>
    <dgm:cxn modelId="{E829E247-4F80-44A5-979C-AA1042A3BAD3}" type="presParOf" srcId="{F678A0CD-2587-4C17-AAEB-E48875DCC7B5}" destId="{95F3D4FC-1B7C-4FB4-8BE6-E41590FBD0F8}" srcOrd="3" destOrd="0" presId="urn:microsoft.com/office/officeart/2008/layout/AlternatingHexagons"/>
    <dgm:cxn modelId="{E060BA53-AD46-4BD6-818D-F9BD2777451F}" type="presParOf" srcId="{F678A0CD-2587-4C17-AAEB-E48875DCC7B5}" destId="{690E83C2-71AD-4F9A-B1D4-FAF2CB20BE9A}" srcOrd="4" destOrd="0" presId="urn:microsoft.com/office/officeart/2008/layout/AlternatingHexagons"/>
    <dgm:cxn modelId="{8481C8E7-91BA-40AA-8FDE-0D63E20E27D5}" type="presParOf" srcId="{690E83C2-71AD-4F9A-B1D4-FAF2CB20BE9A}" destId="{D9B5DF8D-BDAF-4EBF-9E83-0326448F774E}" srcOrd="0" destOrd="0" presId="urn:microsoft.com/office/officeart/2008/layout/AlternatingHexagons"/>
    <dgm:cxn modelId="{4B78E03D-11BA-4752-9392-1AE2730F621D}" type="presParOf" srcId="{690E83C2-71AD-4F9A-B1D4-FAF2CB20BE9A}" destId="{E137F413-0BC4-48FC-8F84-43C9F7846B45}" srcOrd="1" destOrd="0" presId="urn:microsoft.com/office/officeart/2008/layout/AlternatingHexagons"/>
    <dgm:cxn modelId="{A6B34B50-FA7D-47C0-A150-CC2E2C596AD8}" type="presParOf" srcId="{690E83C2-71AD-4F9A-B1D4-FAF2CB20BE9A}" destId="{2E9AB2E0-F8C9-4F79-9A5F-3549005D682B}" srcOrd="2" destOrd="0" presId="urn:microsoft.com/office/officeart/2008/layout/AlternatingHexagons"/>
    <dgm:cxn modelId="{07C3D746-92E6-4F5F-AFF0-87C7F24F350C}" type="presParOf" srcId="{690E83C2-71AD-4F9A-B1D4-FAF2CB20BE9A}" destId="{1CE01C23-B720-4C6D-863E-94441B986F45}" srcOrd="3" destOrd="0" presId="urn:microsoft.com/office/officeart/2008/layout/AlternatingHexagons"/>
    <dgm:cxn modelId="{B9204C9D-A537-44C7-8707-A7A2F358E324}" type="presParOf" srcId="{690E83C2-71AD-4F9A-B1D4-FAF2CB20BE9A}" destId="{F544F4F3-42F4-4DE5-B902-D501B495AAA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4DE3B-9305-40A9-B6C1-D6D7D7F6B2DB}">
      <dsp:nvSpPr>
        <dsp:cNvPr id="0" name=""/>
        <dsp:cNvSpPr/>
      </dsp:nvSpPr>
      <dsp:spPr>
        <a:xfrm>
          <a:off x="0" y="434114"/>
          <a:ext cx="3168351" cy="198021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FB0E8-14AB-4130-A40A-623B12DDFFC4}">
      <dsp:nvSpPr>
        <dsp:cNvPr id="0" name=""/>
        <dsp:cNvSpPr/>
      </dsp:nvSpPr>
      <dsp:spPr>
        <a:xfrm>
          <a:off x="312082" y="1778525"/>
          <a:ext cx="72872" cy="72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55E70-3106-4C23-A69C-3D3D264F097A}">
      <dsp:nvSpPr>
        <dsp:cNvPr id="0" name=""/>
        <dsp:cNvSpPr/>
      </dsp:nvSpPr>
      <dsp:spPr>
        <a:xfrm>
          <a:off x="348518" y="1814961"/>
          <a:ext cx="541788" cy="471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13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2014    </a:t>
          </a:r>
          <a:br>
            <a:rPr lang="en-US" sz="1100" kern="1200"/>
          </a:br>
          <a:r>
            <a:rPr lang="en-US" sz="1100" kern="1200"/>
            <a:t>61 146 groups</a:t>
          </a:r>
        </a:p>
      </dsp:txBody>
      <dsp:txXfrm>
        <a:off x="348518" y="1814961"/>
        <a:ext cx="541788" cy="471292"/>
      </dsp:txXfrm>
    </dsp:sp>
    <dsp:sp modelId="{18843A92-BBFB-4100-8F7B-E0C80AA4BBF6}">
      <dsp:nvSpPr>
        <dsp:cNvPr id="0" name=""/>
        <dsp:cNvSpPr/>
      </dsp:nvSpPr>
      <dsp:spPr>
        <a:xfrm>
          <a:off x="826939" y="1317926"/>
          <a:ext cx="126734" cy="126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4A5FF-1257-41FB-9D35-57C46FEAD333}">
      <dsp:nvSpPr>
        <dsp:cNvPr id="0" name=""/>
        <dsp:cNvSpPr/>
      </dsp:nvSpPr>
      <dsp:spPr>
        <a:xfrm>
          <a:off x="890306" y="1381293"/>
          <a:ext cx="665353" cy="90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4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2015       </a:t>
          </a:r>
          <a:br>
            <a:rPr lang="en-US" sz="1100" kern="1200"/>
          </a:br>
          <a:r>
            <a:rPr lang="en-US" sz="1100" kern="1200"/>
            <a:t>79 863 groups</a:t>
          </a:r>
        </a:p>
      </dsp:txBody>
      <dsp:txXfrm>
        <a:off x="890306" y="1381293"/>
        <a:ext cx="665353" cy="904960"/>
      </dsp:txXfrm>
    </dsp:sp>
    <dsp:sp modelId="{39E83729-8FEE-425C-AEF6-AE6773C628A9}">
      <dsp:nvSpPr>
        <dsp:cNvPr id="0" name=""/>
        <dsp:cNvSpPr/>
      </dsp:nvSpPr>
      <dsp:spPr>
        <a:xfrm>
          <a:off x="1484372" y="978516"/>
          <a:ext cx="167922" cy="167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00527-3C87-443F-9167-903C93FC89F9}">
      <dsp:nvSpPr>
        <dsp:cNvPr id="0" name=""/>
        <dsp:cNvSpPr/>
      </dsp:nvSpPr>
      <dsp:spPr>
        <a:xfrm>
          <a:off x="1568334" y="1062478"/>
          <a:ext cx="665353" cy="1223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79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2016     </a:t>
          </a:r>
          <a:br>
            <a:rPr lang="en-US" sz="1100" kern="1200" dirty="0"/>
          </a:br>
          <a:r>
            <a:rPr lang="en-US" sz="1100" kern="1200" dirty="0"/>
            <a:t>111 508 groups</a:t>
          </a:r>
        </a:p>
      </dsp:txBody>
      <dsp:txXfrm>
        <a:off x="1568334" y="1062478"/>
        <a:ext cx="665353" cy="1223775"/>
      </dsp:txXfrm>
    </dsp:sp>
    <dsp:sp modelId="{CD8F7EAF-9A45-47F4-A7B5-21BA7A4D334F}">
      <dsp:nvSpPr>
        <dsp:cNvPr id="0" name=""/>
        <dsp:cNvSpPr/>
      </dsp:nvSpPr>
      <dsp:spPr>
        <a:xfrm>
          <a:off x="2200420" y="753959"/>
          <a:ext cx="224952" cy="224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F3149-6D70-455C-8377-11661AAC3E88}">
      <dsp:nvSpPr>
        <dsp:cNvPr id="0" name=""/>
        <dsp:cNvSpPr/>
      </dsp:nvSpPr>
      <dsp:spPr>
        <a:xfrm>
          <a:off x="2253557" y="934793"/>
          <a:ext cx="912592" cy="881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98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i="1" kern="1200" dirty="0"/>
            <a:t>2017  </a:t>
          </a:r>
          <a:br>
            <a:rPr lang="en-US" sz="1100" i="1" kern="1200" dirty="0"/>
          </a:br>
          <a:r>
            <a:rPr lang="en-US" sz="1100" i="0" kern="1200" dirty="0"/>
            <a:t>127 300</a:t>
          </a:r>
          <a:br>
            <a:rPr lang="en-US" sz="1100" i="0" kern="1200" dirty="0"/>
          </a:br>
          <a:r>
            <a:rPr lang="en-US" sz="1100" i="0" kern="1200" dirty="0"/>
            <a:t>groups</a:t>
          </a:r>
        </a:p>
      </dsp:txBody>
      <dsp:txXfrm>
        <a:off x="2253557" y="934793"/>
        <a:ext cx="912592" cy="881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884EB-E523-4907-96DF-1676A280B590}">
      <dsp:nvSpPr>
        <dsp:cNvPr id="0" name=""/>
        <dsp:cNvSpPr/>
      </dsp:nvSpPr>
      <dsp:spPr>
        <a:xfrm rot="5400000">
          <a:off x="1949144" y="120749"/>
          <a:ext cx="1280141" cy="1113723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NA</a:t>
          </a:r>
        </a:p>
      </dsp:txBody>
      <dsp:txXfrm rot="-5400000">
        <a:off x="2205908" y="237029"/>
        <a:ext cx="766613" cy="881163"/>
      </dsp:txXfrm>
    </dsp:sp>
    <dsp:sp modelId="{613CFA99-BE5C-4543-896C-05D85AD78BAF}">
      <dsp:nvSpPr>
        <dsp:cNvPr id="0" name=""/>
        <dsp:cNvSpPr/>
      </dsp:nvSpPr>
      <dsp:spPr>
        <a:xfrm>
          <a:off x="3179872" y="293568"/>
          <a:ext cx="1428638" cy="76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4CFDA-5095-47FD-BE82-6F6874BBAAD2}">
      <dsp:nvSpPr>
        <dsp:cNvPr id="0" name=""/>
        <dsp:cNvSpPr/>
      </dsp:nvSpPr>
      <dsp:spPr>
        <a:xfrm rot="5400000">
          <a:off x="746322" y="120749"/>
          <a:ext cx="1280141" cy="1113723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GNI</a:t>
          </a:r>
        </a:p>
      </dsp:txBody>
      <dsp:txXfrm rot="-5400000">
        <a:off x="1003086" y="237029"/>
        <a:ext cx="766613" cy="881163"/>
      </dsp:txXfrm>
    </dsp:sp>
    <dsp:sp modelId="{AAB0C185-97B7-431C-BA18-5CF01FF28A13}">
      <dsp:nvSpPr>
        <dsp:cNvPr id="0" name=""/>
        <dsp:cNvSpPr/>
      </dsp:nvSpPr>
      <dsp:spPr>
        <a:xfrm rot="5400000">
          <a:off x="1345429" y="1207334"/>
          <a:ext cx="1280141" cy="1113723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BOP</a:t>
          </a:r>
        </a:p>
      </dsp:txBody>
      <dsp:txXfrm rot="-5400000">
        <a:off x="1602193" y="1323614"/>
        <a:ext cx="766613" cy="881163"/>
      </dsp:txXfrm>
    </dsp:sp>
    <dsp:sp modelId="{6EBF8DCC-B809-42D3-BC52-291027D0BBF8}">
      <dsp:nvSpPr>
        <dsp:cNvPr id="0" name=""/>
        <dsp:cNvSpPr/>
      </dsp:nvSpPr>
      <dsp:spPr>
        <a:xfrm>
          <a:off x="0" y="1380153"/>
          <a:ext cx="1382553" cy="76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2A2CB-3AAF-41EB-86F6-4A151C18C407}">
      <dsp:nvSpPr>
        <dsp:cNvPr id="0" name=""/>
        <dsp:cNvSpPr/>
      </dsp:nvSpPr>
      <dsp:spPr>
        <a:xfrm rot="5400000">
          <a:off x="2578554" y="1191972"/>
          <a:ext cx="1280141" cy="1113723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SBS</a:t>
          </a:r>
        </a:p>
      </dsp:txBody>
      <dsp:txXfrm rot="-5400000">
        <a:off x="2835318" y="1308252"/>
        <a:ext cx="766613" cy="881163"/>
      </dsp:txXfrm>
    </dsp:sp>
    <dsp:sp modelId="{D9B5DF8D-BDAF-4EBF-9E83-0326448F774E}">
      <dsp:nvSpPr>
        <dsp:cNvPr id="0" name=""/>
        <dsp:cNvSpPr/>
      </dsp:nvSpPr>
      <dsp:spPr>
        <a:xfrm rot="5400000">
          <a:off x="1938964" y="2301535"/>
          <a:ext cx="1280141" cy="1113723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FDI</a:t>
          </a:r>
        </a:p>
      </dsp:txBody>
      <dsp:txXfrm rot="-5400000">
        <a:off x="2195728" y="2417815"/>
        <a:ext cx="766613" cy="881163"/>
      </dsp:txXfrm>
    </dsp:sp>
    <dsp:sp modelId="{E137F413-0BC4-48FC-8F84-43C9F7846B45}">
      <dsp:nvSpPr>
        <dsp:cNvPr id="0" name=""/>
        <dsp:cNvSpPr/>
      </dsp:nvSpPr>
      <dsp:spPr>
        <a:xfrm>
          <a:off x="3179872" y="2466737"/>
          <a:ext cx="1428638" cy="76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4F4F3-42F4-4DE5-B902-D501B495AAA9}">
      <dsp:nvSpPr>
        <dsp:cNvPr id="0" name=""/>
        <dsp:cNvSpPr/>
      </dsp:nvSpPr>
      <dsp:spPr>
        <a:xfrm rot="5400000">
          <a:off x="746322" y="2293918"/>
          <a:ext cx="1280141" cy="1113723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FATS</a:t>
          </a:r>
        </a:p>
      </dsp:txBody>
      <dsp:txXfrm rot="-5400000">
        <a:off x="1003086" y="2410198"/>
        <a:ext cx="766613" cy="881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7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7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4684CB09-DB7B-4F85-A5F4-83F4CA9CA8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9728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7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8" y="4680945"/>
            <a:ext cx="5375267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7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B8005B95-4EDA-472A-AF50-71455A93AC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1832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05B95-4EDA-472A-AF50-71455A93ACE0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4461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526D114-DC7F-45A2-A6B9-83F0CC9489C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36802-5997-4755-82E4-554284A5CA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064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0CA9D-D6EA-45DE-9DEC-10C34DD8F7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430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B48B0-3CED-4977-89FA-FF0719A309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4833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0D885-7C8D-45A8-A331-9DB3059B25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832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CD156-E4F0-4696-BE4F-D69DD23691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360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64943-C6AF-49E3-BFED-4436BB6ACC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220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98C8A-166C-42D7-84C9-0816E7E5F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180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3B759-61CA-40B3-98F7-57DB0B6A6F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642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6BC78-E0F1-49EA-A267-C5EB7B83F2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37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EAAB2-2330-4953-A650-A24051F80D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871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B0FA006-3075-4DFF-9A7C-292FCF25BE3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ithub.com/eurostat/statistics-coded/tree/master/icts/multinational_enterprise_groups_SQ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?title=EuroGroups_register" TargetMode="External"/><Relationship Id="rId2" Type="http://schemas.openxmlformats.org/officeDocument/2006/relationships/hyperlink" Target="https://ec.europa.eu/eurostat/web/structural-business-statistics/structural-business-statistics/eurogroups-regis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eurostat/web/experimental-statistics/multinational-enterprise-group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stat-egr@ec.europa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910977" y="2564904"/>
            <a:ext cx="76327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90000"/>
              </a:lnSpc>
            </a:pPr>
            <a:r>
              <a:rPr lang="en-GB" sz="3200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The EuroGroups </a:t>
            </a:r>
            <a:r>
              <a:rPr lang="en-GB" sz="3200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Register</a:t>
            </a:r>
          </a:p>
          <a:p>
            <a:pPr marL="0" algn="ctr">
              <a:lnSpc>
                <a:spcPct val="90000"/>
              </a:lnSpc>
            </a:pPr>
            <a:endParaRPr lang="en-GB" sz="2400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  <a:p>
            <a:pPr marL="0" algn="ctr">
              <a:lnSpc>
                <a:spcPct val="90000"/>
              </a:lnSpc>
            </a:pPr>
            <a:endParaRPr lang="en-GB" sz="2400" dirty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  <a:p>
            <a:pPr marL="0" algn="ctr">
              <a:lnSpc>
                <a:spcPct val="90000"/>
              </a:lnSpc>
            </a:pPr>
            <a:endParaRPr lang="en-GB" sz="2400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  <a:p>
            <a:pPr marL="0" algn="ctr">
              <a:lnSpc>
                <a:spcPct val="90000"/>
              </a:lnSpc>
            </a:pPr>
            <a:r>
              <a:rPr lang="en-GB" sz="1800" dirty="0">
                <a:solidFill>
                  <a:srgbClr val="FFC000"/>
                </a:solidFill>
                <a:cs typeface="Times New Roman" panose="02020603050405020304" pitchFamily="18" charset="0"/>
              </a:rPr>
              <a:t>Agne </a:t>
            </a:r>
            <a:r>
              <a:rPr lang="en-GB" sz="18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Bikauskaite, </a:t>
            </a:r>
            <a:r>
              <a:rPr lang="en-GB" sz="1800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August </a:t>
            </a:r>
            <a:r>
              <a:rPr lang="en-GB" sz="1800" dirty="0" err="1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Götzfried</a:t>
            </a:r>
            <a:endParaRPr lang="en-GB" sz="1800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  <a:p>
            <a:pPr marL="0" algn="ctr">
              <a:lnSpc>
                <a:spcPct val="90000"/>
              </a:lnSpc>
            </a:pPr>
            <a:r>
              <a:rPr lang="en-GB" sz="1800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Eurostat</a:t>
            </a:r>
            <a:endParaRPr lang="en-GB" sz="1800" dirty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55576" y="4299049"/>
            <a:ext cx="8208962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175" algn="l" rtl="0" eaLnBrk="1" fontAlgn="base" hangingPunct="1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lvl="1" algn="ctr">
              <a:lnSpc>
                <a:spcPct val="90000"/>
              </a:lnSpc>
              <a:spcBef>
                <a:spcPct val="20000"/>
              </a:spcBef>
            </a:pPr>
            <a:r>
              <a:rPr lang="en-GB" sz="1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82451" y="5661248"/>
            <a:ext cx="7632700" cy="93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90000"/>
              </a:lnSpc>
            </a:pPr>
            <a:endParaRPr lang="en-GB" sz="1800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  <a:p>
            <a:pPr marL="0" algn="ctr">
              <a:lnSpc>
                <a:spcPct val="90000"/>
              </a:lnSpc>
            </a:pPr>
            <a:r>
              <a:rPr lang="en-GB" sz="18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13 March 2019</a:t>
            </a:r>
            <a:endParaRPr lang="en-GB" sz="1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00" y="4869160"/>
            <a:ext cx="3084304" cy="190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9850"/>
            <a:ext cx="8892480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Data sharing and use of the EGR (1)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10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9208" y="2492087"/>
            <a:ext cx="8363272" cy="42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/>
              <a:t>The EGR is a </a:t>
            </a:r>
            <a:r>
              <a:rPr lang="en-GB" kern="0" dirty="0"/>
              <a:t>statistical register with restricted </a:t>
            </a:r>
            <a:r>
              <a:rPr lang="en-GB" kern="0" dirty="0" smtClean="0"/>
              <a:t>use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</a:t>
            </a:r>
            <a:r>
              <a:rPr lang="en-GB" b="0" kern="0" dirty="0"/>
              <a:t>EGR data with the harmonised </a:t>
            </a:r>
            <a:r>
              <a:rPr lang="en-GB" b="0" kern="0" dirty="0" smtClean="0"/>
              <a:t>frame of the </a:t>
            </a:r>
            <a:r>
              <a:rPr lang="en-GB" b="0" kern="0" dirty="0"/>
              <a:t>multinational groups are only accessible for statisticians producing national statistics in the EU and EFTA NSIs and national central </a:t>
            </a:r>
            <a:r>
              <a:rPr lang="en-GB" b="0" kern="0" dirty="0" smtClean="0"/>
              <a:t>banks</a:t>
            </a:r>
            <a:endParaRPr lang="en-GB" b="0" kern="0" dirty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/>
              <a:t>The EGR provides harmonised information for the users on:</a:t>
            </a: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kern="0" dirty="0" smtClean="0"/>
              <a:t>Enterprise </a:t>
            </a:r>
            <a:r>
              <a:rPr lang="en-GB" sz="1800" b="1" kern="0" dirty="0"/>
              <a:t>groups, enterprises, legal units (identification, demographic and economic characteristics</a:t>
            </a:r>
            <a:r>
              <a:rPr lang="en-GB" sz="1800" b="1" kern="0" dirty="0" smtClean="0"/>
              <a:t>)</a:t>
            </a:r>
            <a:endParaRPr lang="en-GB" sz="1800" b="1" kern="0" dirty="0"/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kern="0" dirty="0" smtClean="0"/>
              <a:t>Relationships </a:t>
            </a:r>
            <a:r>
              <a:rPr lang="en-GB" sz="1800" b="1" kern="0" dirty="0"/>
              <a:t>and </a:t>
            </a:r>
            <a:r>
              <a:rPr lang="en-GB" sz="1800" b="1" kern="0" dirty="0" smtClean="0"/>
              <a:t>control</a:t>
            </a:r>
            <a:endParaRPr lang="en-GB" sz="1800" b="1" kern="0" dirty="0"/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kern="0" dirty="0" smtClean="0"/>
              <a:t>Shareholdings </a:t>
            </a:r>
            <a:r>
              <a:rPr lang="en-GB" sz="1800" b="1" kern="0" dirty="0"/>
              <a:t>of at least 10 per </a:t>
            </a:r>
            <a:r>
              <a:rPr lang="en-GB" sz="1800" b="1" kern="0" dirty="0" smtClean="0"/>
              <a:t>cent</a:t>
            </a:r>
            <a:endParaRPr lang="en-GB" sz="1800" b="1" kern="0" dirty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1800" b="1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096" y="4655884"/>
            <a:ext cx="2016224" cy="21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96752"/>
            <a:ext cx="89289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EGR data users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11</a:t>
            </a:fld>
            <a:endParaRPr lang="en-GB" alt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181290"/>
              </p:ext>
            </p:extLst>
          </p:nvPr>
        </p:nvGraphicFramePr>
        <p:xfrm>
          <a:off x="23813" y="1916832"/>
          <a:ext cx="5412284" cy="4869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41830425"/>
              </p:ext>
            </p:extLst>
          </p:nvPr>
        </p:nvGraphicFramePr>
        <p:xfrm>
          <a:off x="4932041" y="1340768"/>
          <a:ext cx="4608511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9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94214">
            <a:off x="3105146" y="3358818"/>
            <a:ext cx="1224425" cy="9418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48B0-3CED-4977-89FA-FF0719A309D0}" type="slidenum">
              <a:rPr lang="en-GB" altLang="en-US" smtClean="0"/>
              <a:pPr/>
              <a:t>12</a:t>
            </a:fld>
            <a:endParaRPr lang="en-GB" altLang="en-US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55976" y="2780928"/>
            <a:ext cx="1123950" cy="1132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6145">
            <a:off x="5724128" y="3212976"/>
            <a:ext cx="1111458" cy="854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899" y="5439938"/>
            <a:ext cx="2035620" cy="780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1460">
            <a:off x="4604364" y="4063204"/>
            <a:ext cx="1111458" cy="854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27327">
            <a:off x="5163989" y="1997938"/>
            <a:ext cx="1046127" cy="804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61071">
            <a:off x="3800247" y="4090851"/>
            <a:ext cx="1111458" cy="8549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31" y="4312628"/>
            <a:ext cx="2464663" cy="20379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365" y="5331588"/>
            <a:ext cx="1386228" cy="11517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505" y="1352008"/>
            <a:ext cx="2340102" cy="14441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689466" y="1979859"/>
            <a:ext cx="1046127" cy="804713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2267744" y="1196752"/>
            <a:ext cx="724327" cy="886212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2420144" y="1349152"/>
            <a:ext cx="724327" cy="886212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2572544" y="1501552"/>
            <a:ext cx="724327" cy="886212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3"/>
          <a:stretch>
            <a:fillRect/>
          </a:stretch>
        </p:blipFill>
        <p:spPr>
          <a:xfrm>
            <a:off x="2724944" y="1653952"/>
            <a:ext cx="724327" cy="886212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2870888" y="1825710"/>
            <a:ext cx="724327" cy="8862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0271" y="3055130"/>
            <a:ext cx="914400" cy="280035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661262" y="2540164"/>
            <a:ext cx="535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kern="0" dirty="0" smtClean="0"/>
              <a:t>EGR</a:t>
            </a:r>
            <a:endParaRPr lang="en-GB" b="1" dirty="0"/>
          </a:p>
        </p:txBody>
      </p:sp>
      <p:sp>
        <p:nvSpPr>
          <p:cNvPr id="29" name="Rectangle 28"/>
          <p:cNvSpPr/>
          <p:nvPr/>
        </p:nvSpPr>
        <p:spPr>
          <a:xfrm>
            <a:off x="3043619" y="1227189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kern="0" dirty="0" smtClean="0"/>
              <a:t>National</a:t>
            </a:r>
          </a:p>
          <a:p>
            <a:r>
              <a:rPr lang="en-IE" b="1" kern="0" dirty="0"/>
              <a:t> </a:t>
            </a:r>
            <a:r>
              <a:rPr lang="en-IE" b="1" kern="0" dirty="0" smtClean="0"/>
              <a:t> databases</a:t>
            </a:r>
            <a:endParaRPr lang="en-GB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10116">
            <a:off x="2767509" y="2798688"/>
            <a:ext cx="1224425" cy="9418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831" y="2796165"/>
            <a:ext cx="2310485" cy="11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>
                <a:solidFill>
                  <a:srgbClr val="E36406"/>
                </a:solidFill>
                <a:cs typeface="Arial" charset="0"/>
              </a:rPr>
              <a:t>Experimental statistics based on EGR </a:t>
            </a: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data (</a:t>
            </a:r>
            <a:r>
              <a:rPr lang="en-GB" sz="3200" kern="1200" dirty="0">
                <a:solidFill>
                  <a:srgbClr val="E36406"/>
                </a:solidFill>
                <a:cs typeface="Arial" charset="0"/>
              </a:rPr>
              <a:t>1</a:t>
            </a: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)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13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23928" y="2492374"/>
            <a:ext cx="4752528" cy="42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1800" b="0" kern="0" dirty="0"/>
              <a:t>In an effort to better respond to users' needs Eurostat publishes experimental statistics on the related Eurostat website based on the EGR </a:t>
            </a:r>
            <a:r>
              <a:rPr lang="en-GB" sz="1800" b="0" kern="0" dirty="0" smtClean="0"/>
              <a:t>data</a:t>
            </a:r>
            <a:endParaRPr lang="en-GB" sz="1800" b="0" kern="0" dirty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1800" b="0" kern="0" dirty="0"/>
              <a:t>The EGR experimental statistics article focuses on the population of the active multinational enterprise groups in the EU and EFTA </a:t>
            </a:r>
            <a:r>
              <a:rPr lang="en-GB" sz="1800" b="0" kern="0" dirty="0" smtClean="0"/>
              <a:t>countries</a:t>
            </a:r>
            <a:endParaRPr lang="en-GB" sz="1800" b="0" kern="0" dirty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1800" b="0" kern="0" dirty="0" smtClean="0"/>
              <a:t>Active </a:t>
            </a:r>
            <a:r>
              <a:rPr lang="en-GB" sz="1800" b="0" kern="0" dirty="0"/>
              <a:t>multinational enterprise </a:t>
            </a:r>
            <a:r>
              <a:rPr lang="en-GB" sz="1800" b="0" kern="0" dirty="0" smtClean="0"/>
              <a:t>groups in the EU mean groups </a:t>
            </a:r>
            <a:r>
              <a:rPr lang="en-GB" sz="1800" b="0" kern="0" dirty="0"/>
              <a:t>that </a:t>
            </a:r>
            <a:r>
              <a:rPr lang="en-GB" sz="1800" b="0" kern="0" dirty="0" smtClean="0"/>
              <a:t>have </a:t>
            </a:r>
            <a:r>
              <a:rPr lang="en-GB" sz="1800" b="0" kern="0" dirty="0"/>
              <a:t>employees in two or more countries, at least one of them in the </a:t>
            </a:r>
            <a:r>
              <a:rPr lang="en-GB" sz="1800" b="0" kern="0" dirty="0" smtClean="0"/>
              <a:t>EU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1800" b="1" kern="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374"/>
            <a:ext cx="3096344" cy="4202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864459"/>
            <a:ext cx="2808312" cy="7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>
                <a:solidFill>
                  <a:srgbClr val="E36406"/>
                </a:solidFill>
                <a:cs typeface="Arial" charset="0"/>
              </a:rPr>
              <a:t>Experimental statistics based on EGR </a:t>
            </a: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data (</a:t>
            </a:r>
            <a:r>
              <a:rPr lang="en-GB" sz="3200" kern="1200" dirty="0">
                <a:solidFill>
                  <a:srgbClr val="E36406"/>
                </a:solidFill>
                <a:cs typeface="Arial" charset="0"/>
              </a:rPr>
              <a:t>2</a:t>
            </a: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)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14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492375"/>
            <a:ext cx="8229600" cy="42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According </a:t>
            </a:r>
            <a:r>
              <a:rPr lang="en-GB" b="0" kern="0" dirty="0"/>
              <a:t>to the EGR, 47 621 active multinational groups were registered in the EU in </a:t>
            </a:r>
            <a:r>
              <a:rPr lang="en-GB" b="0" kern="0" dirty="0" smtClean="0"/>
              <a:t>2016</a:t>
            </a:r>
            <a:endParaRPr lang="en-GB" b="0" kern="0" dirty="0"/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kern="0" dirty="0" smtClean="0"/>
              <a:t>40 </a:t>
            </a:r>
            <a:r>
              <a:rPr lang="en-GB" sz="1800" b="1" kern="0" dirty="0"/>
              <a:t>081 were from EU Member States (their global decision centres were in </a:t>
            </a:r>
            <a:r>
              <a:rPr lang="en-GB" sz="1800" b="1" kern="0" dirty="0" smtClean="0"/>
              <a:t>EU </a:t>
            </a:r>
            <a:r>
              <a:rPr lang="en-GB" sz="1800" b="1" kern="0" dirty="0"/>
              <a:t>Member States</a:t>
            </a:r>
            <a:r>
              <a:rPr lang="en-GB" sz="1800" b="1" kern="0" dirty="0" smtClean="0"/>
              <a:t>)</a:t>
            </a: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kern="0" dirty="0" smtClean="0"/>
              <a:t>The rest </a:t>
            </a:r>
            <a:r>
              <a:rPr lang="en-GB" sz="1800" b="1" kern="0" dirty="0"/>
              <a:t>from other countries, mostly from Switzerland (2 843</a:t>
            </a:r>
            <a:r>
              <a:rPr lang="en-GB" sz="1800" b="1" kern="0" dirty="0" smtClean="0"/>
              <a:t>), United States (</a:t>
            </a:r>
            <a:r>
              <a:rPr lang="en-GB" sz="1800" b="1" kern="0" dirty="0"/>
              <a:t>2 200), Norway (441), followed by Japan (350) and Canada (200</a:t>
            </a:r>
            <a:r>
              <a:rPr lang="en-GB" sz="1800" b="1" kern="0" dirty="0" smtClean="0"/>
              <a:t>)</a:t>
            </a:r>
            <a:endParaRPr lang="en-GB" sz="1800" b="1" kern="0" dirty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1100" b="0" kern="0" dirty="0" smtClean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b="0" kern="0" dirty="0" smtClean="0"/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</a:t>
            </a:r>
            <a:r>
              <a:rPr lang="en-GB" b="0" kern="0" dirty="0"/>
              <a:t>EGR is a very rich data source, Eurostat and the NSIs are continuously working to improve its </a:t>
            </a:r>
            <a:r>
              <a:rPr lang="en-GB" b="0" kern="0" dirty="0" smtClean="0"/>
              <a:t>quality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Having </a:t>
            </a:r>
            <a:r>
              <a:rPr lang="en-GB" b="0" kern="0" dirty="0"/>
              <a:t>sufficient quality level in the future, the EGR can be the source of very relevant and valuable European official </a:t>
            </a:r>
            <a:r>
              <a:rPr lang="en-GB" b="0" kern="0" dirty="0" smtClean="0"/>
              <a:t>statistics</a:t>
            </a:r>
            <a:endParaRPr lang="en-GB" b="0" kern="0" dirty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1800" b="1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36104"/>
            <a:ext cx="2808312" cy="7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Open algorithms of experimental statistics output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15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2708920"/>
            <a:ext cx="8363272" cy="42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Openness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Quality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Transparency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Trust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Accountability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Clearness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b="0" kern="0" dirty="0" smtClean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b="0" kern="0" dirty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b="0" kern="0" dirty="0" smtClean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b="0" kern="0" dirty="0"/>
          </a:p>
          <a:p>
            <a:pPr marL="0" lvl="1" indent="0">
              <a:lnSpc>
                <a:spcPct val="90000"/>
              </a:lnSpc>
              <a:buClrTx/>
              <a:buNone/>
            </a:pPr>
            <a:r>
              <a:rPr lang="en-GB" sz="1400" b="0" kern="0" dirty="0">
                <a:hlinkClick r:id="rId2"/>
              </a:rPr>
              <a:t>https</a:t>
            </a:r>
            <a:r>
              <a:rPr lang="en-GB" sz="1400" b="0" kern="0">
                <a:hlinkClick r:id="rId2"/>
              </a:rPr>
              <a:t>://</a:t>
            </a:r>
            <a:r>
              <a:rPr lang="en-GB" sz="1400" b="0" kern="0" smtClean="0">
                <a:hlinkClick r:id="rId2"/>
              </a:rPr>
              <a:t>github.com/eurostat/statistics-coded/tree/master/icts/multinational_enterprise_groups_SQL</a:t>
            </a:r>
            <a:endParaRPr lang="en-GB" sz="1400" b="0" kern="0" smtClean="0"/>
          </a:p>
          <a:p>
            <a:pPr marL="0" lvl="1" indent="0">
              <a:lnSpc>
                <a:spcPct val="90000"/>
              </a:lnSpc>
              <a:buClrTx/>
              <a:buNone/>
            </a:pPr>
            <a:endParaRPr lang="en-GB" sz="1400" b="0" kern="0" dirty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1800" b="1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472482"/>
            <a:ext cx="667433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Outlook for EGR production and use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16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492375"/>
            <a:ext cx="8363272" cy="42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Eurostat </a:t>
            </a:r>
            <a:r>
              <a:rPr lang="en-GB" b="0" kern="0" dirty="0"/>
              <a:t>and the NSIs are continuously working to improve the quality of </a:t>
            </a:r>
            <a:r>
              <a:rPr lang="en-GB" b="0" kern="0" dirty="0" smtClean="0"/>
              <a:t>EGR</a:t>
            </a: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kern="0" dirty="0" smtClean="0"/>
              <a:t>Further </a:t>
            </a:r>
            <a:r>
              <a:rPr lang="en-GB" sz="1800" b="1" kern="0" dirty="0"/>
              <a:t>improvements are planned on the EGR processes, on its coverage, accuracy and </a:t>
            </a:r>
            <a:r>
              <a:rPr lang="en-GB" sz="1800" b="1" kern="0" dirty="0" smtClean="0"/>
              <a:t>timeliness</a:t>
            </a: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kern="0" dirty="0" smtClean="0"/>
              <a:t>Additional </a:t>
            </a:r>
            <a:r>
              <a:rPr lang="en-GB" sz="1800" b="1" kern="0" dirty="0"/>
              <a:t>data sources will be analysed and used in the </a:t>
            </a:r>
            <a:r>
              <a:rPr lang="en-GB" sz="1800" b="1" kern="0" dirty="0" smtClean="0"/>
              <a:t>future</a:t>
            </a:r>
            <a:endParaRPr lang="en-GB" sz="1800" b="1" kern="0" dirty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/>
              <a:t>The main goal of Eurostat is to enhance the use of </a:t>
            </a:r>
            <a:r>
              <a:rPr lang="en-GB" b="0" kern="0" dirty="0" smtClean="0"/>
              <a:t>the EGR </a:t>
            </a:r>
            <a:r>
              <a:rPr lang="en-GB" b="0" kern="0" dirty="0"/>
              <a:t>in official </a:t>
            </a:r>
            <a:r>
              <a:rPr lang="en-GB" b="0" kern="0" dirty="0" smtClean="0"/>
              <a:t>statistics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1800" b="1" kern="0" dirty="0"/>
          </a:p>
        </p:txBody>
      </p:sp>
    </p:spTree>
    <p:extLst>
      <p:ext uri="{BB962C8B-B14F-4D97-AF65-F5344CB8AC3E}">
        <p14:creationId xmlns:p14="http://schemas.microsoft.com/office/powerpoint/2010/main" val="23213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ea typeface="+mn-ea"/>
                <a:cs typeface="Arial" charset="0"/>
              </a:rPr>
              <a:t>Further information on EGR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363272" cy="3529013"/>
          </a:xfrm>
        </p:spPr>
        <p:txBody>
          <a:bodyPr/>
          <a:lstStyle/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Information on the EGR on Eurostat website:</a:t>
            </a: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1800" b="0" i="0" dirty="0">
                <a:hlinkClick r:id="rId2"/>
              </a:rPr>
              <a:t>https://</a:t>
            </a:r>
            <a:r>
              <a:rPr lang="en-GB" sz="1800" b="0" i="0" dirty="0" smtClean="0">
                <a:hlinkClick r:id="rId2"/>
              </a:rPr>
              <a:t>ec.europa.eu/eurostat/web/structural-business-statistics/structural-business-statistics/eurogroups-register</a:t>
            </a:r>
            <a:endParaRPr lang="en-GB" sz="1800" b="0" i="0" dirty="0" smtClean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Entry page to the EGR articles on </a:t>
            </a:r>
            <a:r>
              <a:rPr lang="en-GB" sz="2000" i="0" dirty="0"/>
              <a:t>Eurostat </a:t>
            </a:r>
            <a:r>
              <a:rPr lang="en-GB" sz="2000" i="0" dirty="0" smtClean="0"/>
              <a:t>Statistics Explained website: </a:t>
            </a:r>
            <a:endParaRPr lang="en-GB" sz="2000" i="0" dirty="0"/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1800" b="0" i="0" dirty="0" smtClean="0">
                <a:hlinkClick r:id="rId3"/>
              </a:rPr>
              <a:t>https</a:t>
            </a:r>
            <a:r>
              <a:rPr lang="en-GB" sz="1800" b="0" i="0" dirty="0">
                <a:hlinkClick r:id="rId3"/>
              </a:rPr>
              <a:t>://</a:t>
            </a:r>
            <a:r>
              <a:rPr lang="en-GB" sz="1800" b="0" i="0" dirty="0" smtClean="0">
                <a:hlinkClick r:id="rId3"/>
              </a:rPr>
              <a:t>ec.europa.eu/eurostat/statistics-explained/index.php?title=EuroGroups_register</a:t>
            </a:r>
            <a:endParaRPr lang="en-GB" sz="1800" b="0" i="0" dirty="0" smtClean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Experimental statistics from EGR on Eurostat website:</a:t>
            </a: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1800" b="0" i="0" dirty="0">
                <a:hlinkClick r:id="rId4"/>
              </a:rPr>
              <a:t>https://</a:t>
            </a:r>
            <a:r>
              <a:rPr lang="en-GB" sz="1800" b="0" i="0" dirty="0" smtClean="0">
                <a:hlinkClick r:id="rId4"/>
              </a:rPr>
              <a:t>ec.europa.eu/eurostat/web/experimental-statistics/multinational-enterprise-groups</a:t>
            </a:r>
            <a:endParaRPr lang="en-GB" sz="1800" b="0" i="0" dirty="0" smtClean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i="0" dirty="0" smtClean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i="0" dirty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974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ea typeface="+mn-ea"/>
                <a:cs typeface="Arial" charset="0"/>
              </a:rPr>
              <a:t>Thank you!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2000" i="0" dirty="0" smtClean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Questions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Contact:</a:t>
            </a:r>
            <a:endParaRPr lang="en-GB" sz="2000" i="0" dirty="0" smtClean="0">
              <a:hlinkClick r:id="rId2"/>
            </a:endParaRP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1800" i="0" dirty="0" smtClean="0">
                <a:hlinkClick r:id="rId2"/>
              </a:rPr>
              <a:t>estat-egr@ec.europa.eu</a:t>
            </a:r>
            <a:endParaRPr lang="en-GB" sz="1800" i="0" dirty="0" smtClean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i="0" dirty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173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Overview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kern="0" dirty="0" smtClean="0"/>
              <a:t>Introduction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kern="0" dirty="0" smtClean="0"/>
              <a:t>Scope of the EuroGroups Register (EGR)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kern="0" dirty="0"/>
              <a:t>The EGR production </a:t>
            </a:r>
            <a:r>
              <a:rPr lang="en-GB" sz="2000" i="0" kern="0" dirty="0" smtClean="0"/>
              <a:t>process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kern="0" dirty="0" smtClean="0"/>
              <a:t>Coverage of the EGR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kern="0" dirty="0"/>
              <a:t>Data sharing and use </a:t>
            </a:r>
            <a:endParaRPr lang="en-GB" sz="2000" i="0" kern="0" dirty="0" smtClean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kern="0" dirty="0" smtClean="0"/>
              <a:t>Experimental statistics based on EGR data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kern="0" dirty="0" smtClean="0"/>
              <a:t>Further EGR improvement plans</a:t>
            </a:r>
            <a:endParaRPr lang="en-GB" sz="2000" i="0" kern="0" dirty="0"/>
          </a:p>
        </p:txBody>
      </p:sp>
    </p:spTree>
    <p:extLst>
      <p:ext uri="{BB962C8B-B14F-4D97-AF65-F5344CB8AC3E}">
        <p14:creationId xmlns:p14="http://schemas.microsoft.com/office/powerpoint/2010/main" val="38773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Introduction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276475"/>
            <a:ext cx="91440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</a:t>
            </a:r>
            <a:r>
              <a:rPr lang="en-GB" b="0" kern="0" dirty="0"/>
              <a:t>European Statistical System allocated high priority to the better measuring of </a:t>
            </a:r>
            <a:r>
              <a:rPr lang="en-GB" b="0" kern="0" dirty="0" smtClean="0"/>
              <a:t>globalisation</a:t>
            </a: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800" b="1" kern="0" dirty="0" smtClean="0"/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kern="0" dirty="0" smtClean="0"/>
              <a:t>In the </a:t>
            </a:r>
            <a:r>
              <a:rPr lang="en-GB" sz="1800" b="1" kern="0" dirty="0"/>
              <a:t>statistical processes and </a:t>
            </a:r>
            <a:r>
              <a:rPr lang="en-GB" sz="1800" b="1" kern="0" dirty="0" smtClean="0"/>
              <a:t>output</a:t>
            </a:r>
          </a:p>
          <a:p>
            <a:pPr marL="400050" lvl="2" indent="0">
              <a:lnSpc>
                <a:spcPct val="90000"/>
              </a:lnSpc>
            </a:pPr>
            <a:r>
              <a:rPr lang="en-GB" sz="1800" b="1" kern="0" dirty="0" smtClean="0"/>
              <a:t>    of </a:t>
            </a:r>
            <a:r>
              <a:rPr lang="en-GB" sz="1800" b="1" kern="0" dirty="0"/>
              <a:t>business or macro-economic </a:t>
            </a:r>
            <a:r>
              <a:rPr lang="en-GB" sz="1800" b="1" kern="0" dirty="0" smtClean="0"/>
              <a:t>statistics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b="0" kern="0" dirty="0" smtClean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Some </a:t>
            </a:r>
            <a:r>
              <a:rPr lang="en-GB" b="0" kern="0" dirty="0"/>
              <a:t>concrete actions were </a:t>
            </a:r>
            <a:r>
              <a:rPr lang="en-GB" b="0" kern="0" dirty="0" smtClean="0"/>
              <a:t>already</a:t>
            </a:r>
          </a:p>
          <a:p>
            <a:pPr marL="0" lvl="1" indent="0">
              <a:lnSpc>
                <a:spcPct val="90000"/>
              </a:lnSpc>
              <a:buClrTx/>
              <a:buNone/>
            </a:pPr>
            <a:r>
              <a:rPr lang="en-GB" b="0" kern="0" dirty="0"/>
              <a:t> </a:t>
            </a:r>
            <a:r>
              <a:rPr lang="en-GB" b="0" kern="0" dirty="0" smtClean="0"/>
              <a:t>   undertaken </a:t>
            </a:r>
            <a:r>
              <a:rPr lang="en-GB" b="0" kern="0" dirty="0"/>
              <a:t>such as setting up of </a:t>
            </a:r>
            <a:r>
              <a:rPr lang="en-GB" b="0" kern="0" dirty="0" smtClean="0"/>
              <a:t>the</a:t>
            </a:r>
          </a:p>
          <a:p>
            <a:pPr marL="0" lvl="1" indent="0">
              <a:lnSpc>
                <a:spcPct val="90000"/>
              </a:lnSpc>
              <a:buClrTx/>
              <a:buNone/>
            </a:pPr>
            <a:r>
              <a:rPr lang="en-GB" b="0" kern="0" dirty="0"/>
              <a:t> </a:t>
            </a:r>
            <a:r>
              <a:rPr lang="en-GB" b="0" kern="0" dirty="0" smtClean="0"/>
              <a:t>   </a:t>
            </a:r>
            <a:r>
              <a:rPr lang="en-GB" b="0" kern="0" dirty="0"/>
              <a:t>EuroGroups </a:t>
            </a:r>
            <a:r>
              <a:rPr lang="en-GB" b="0" kern="0" dirty="0" smtClean="0"/>
              <a:t>Register (EGR)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b="0" kern="0" dirty="0" smtClean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</a:t>
            </a:r>
            <a:r>
              <a:rPr lang="en-GB" b="0" kern="0" dirty="0"/>
              <a:t>EGR is part of the EU statistical </a:t>
            </a:r>
            <a:r>
              <a:rPr lang="en-GB" b="0" kern="0" dirty="0" smtClean="0"/>
              <a:t>infrastructure </a:t>
            </a:r>
            <a:r>
              <a:rPr lang="en-GB" b="0" kern="0" dirty="0"/>
              <a:t>and has been built up to better capture globalisation effects as well as for improving the consistency of national data on enterprise </a:t>
            </a:r>
            <a:r>
              <a:rPr lang="en-GB" b="0" kern="0" dirty="0" smtClean="0"/>
              <a:t>groups </a:t>
            </a:r>
            <a:endParaRPr lang="en-GB" b="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636688"/>
            <a:ext cx="3059832" cy="291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The EuroGroups Register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420888"/>
            <a:ext cx="8229600" cy="42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</a:t>
            </a:r>
            <a:r>
              <a:rPr lang="en-GB" b="0" kern="0" dirty="0"/>
              <a:t>EGR covers multinational enterprise groups operating in </a:t>
            </a:r>
            <a:r>
              <a:rPr lang="en-GB" b="0" kern="0" dirty="0" smtClean="0"/>
              <a:t>Europe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It </a:t>
            </a:r>
            <a:r>
              <a:rPr lang="en-GB" b="0" kern="0" dirty="0"/>
              <a:t>provides the statistical authorities of the EU and EFTA countries with yearly population frames of multinational </a:t>
            </a:r>
            <a:r>
              <a:rPr lang="en-GB" b="0" kern="0" dirty="0" smtClean="0"/>
              <a:t>enterprise groups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</a:t>
            </a:r>
            <a:r>
              <a:rPr lang="en-GB" b="0" kern="0" dirty="0"/>
              <a:t>Register's main function is to provide the statistical authorities with a harmonised picture of multinational groups for their national </a:t>
            </a:r>
            <a:r>
              <a:rPr lang="en-GB" b="0" kern="0" dirty="0" smtClean="0"/>
              <a:t>statistics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/>
              <a:t>T</a:t>
            </a:r>
            <a:r>
              <a:rPr lang="en-GB" b="0" kern="0" dirty="0" smtClean="0"/>
              <a:t>he </a:t>
            </a:r>
            <a:r>
              <a:rPr lang="en-GB" b="0" kern="0" dirty="0"/>
              <a:t>EGR has been growing in terms of quality over years and </a:t>
            </a:r>
            <a:r>
              <a:rPr lang="en-GB" b="0" kern="0" dirty="0" smtClean="0"/>
              <a:t>for reference year 2017 </a:t>
            </a:r>
            <a:r>
              <a:rPr lang="en-GB" b="0" kern="0" dirty="0"/>
              <a:t>covers more than </a:t>
            </a:r>
            <a:r>
              <a:rPr lang="en-GB" b="0" kern="0" dirty="0" smtClean="0"/>
              <a:t>127 </a:t>
            </a:r>
            <a:r>
              <a:rPr lang="en-GB" b="0" kern="0" dirty="0"/>
              <a:t>000 multinational enterprise groups in the </a:t>
            </a:r>
            <a:r>
              <a:rPr lang="en-GB" b="0" kern="0" dirty="0" smtClean="0"/>
              <a:t>EU and EFTA</a:t>
            </a: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kern="0" dirty="0" smtClean="0"/>
              <a:t>When </a:t>
            </a:r>
            <a:r>
              <a:rPr lang="en-GB" sz="1800" b="1" kern="0" dirty="0"/>
              <a:t>at least one legal unit of a multination enterprise group is registered in the EU or EFTA country, the group is in the scope of the </a:t>
            </a:r>
            <a:r>
              <a:rPr lang="en-GB" sz="1800" b="1" kern="0" dirty="0" smtClean="0"/>
              <a:t>EGR</a:t>
            </a:r>
            <a:endParaRPr lang="en-GB" sz="1800" b="1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87437"/>
            <a:ext cx="1989038" cy="198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6876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Scope of the EGR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2136354"/>
            <a:ext cx="8856984" cy="42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/>
              <a:t>The fragmented picture that statistical authorities of EU and EFTA countries have </a:t>
            </a:r>
            <a:r>
              <a:rPr lang="en-GB" b="0" kern="0" dirty="0" smtClean="0"/>
              <a:t>on </a:t>
            </a:r>
            <a:r>
              <a:rPr lang="en-GB" b="0" kern="0" dirty="0"/>
              <a:t>multinational </a:t>
            </a:r>
            <a:r>
              <a:rPr lang="en-GB" b="0" kern="0" dirty="0" smtClean="0"/>
              <a:t>groups causes </a:t>
            </a:r>
            <a:r>
              <a:rPr lang="en-GB" b="0" kern="0" dirty="0"/>
              <a:t>growing harmonisation problems for </a:t>
            </a:r>
            <a:r>
              <a:rPr lang="en-GB" b="0" kern="0" dirty="0" smtClean="0"/>
              <a:t>EU statistics on globalisation</a:t>
            </a:r>
            <a:endParaRPr lang="en-GB" b="0" kern="0" dirty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/>
              <a:t>The EGR is designed to provide a unique survey frame for these </a:t>
            </a:r>
            <a:r>
              <a:rPr lang="en-GB" b="0" kern="0" dirty="0" smtClean="0"/>
              <a:t>statistics </a:t>
            </a:r>
            <a:r>
              <a:rPr lang="en-GB" b="0" kern="0" dirty="0"/>
              <a:t>and therefore </a:t>
            </a:r>
            <a:r>
              <a:rPr lang="en-GB" b="0" kern="0" dirty="0" smtClean="0"/>
              <a:t>to</a:t>
            </a:r>
          </a:p>
          <a:p>
            <a:pPr marL="0" lvl="1" indent="0">
              <a:lnSpc>
                <a:spcPct val="90000"/>
              </a:lnSpc>
              <a:buClrTx/>
              <a:buNone/>
            </a:pPr>
            <a:r>
              <a:rPr lang="en-GB" b="0" kern="0" dirty="0" smtClean="0"/>
              <a:t>    </a:t>
            </a:r>
            <a:r>
              <a:rPr lang="en-GB" b="0" kern="0" dirty="0"/>
              <a:t>serve as the basic tool </a:t>
            </a:r>
            <a:r>
              <a:rPr lang="en-GB" b="0" kern="0" dirty="0" smtClean="0"/>
              <a:t>for</a:t>
            </a:r>
          </a:p>
          <a:p>
            <a:pPr marL="0" lvl="1" indent="0">
              <a:lnSpc>
                <a:spcPct val="90000"/>
              </a:lnSpc>
              <a:buClrTx/>
              <a:buNone/>
            </a:pPr>
            <a:r>
              <a:rPr lang="en-GB" b="0" kern="0" dirty="0"/>
              <a:t> </a:t>
            </a:r>
            <a:r>
              <a:rPr lang="en-GB" b="0" kern="0" dirty="0" smtClean="0"/>
              <a:t>   </a:t>
            </a:r>
            <a:r>
              <a:rPr lang="en-GB" b="0" kern="0" dirty="0"/>
              <a:t>improving </a:t>
            </a:r>
            <a:r>
              <a:rPr lang="en-GB" b="0" kern="0" dirty="0" smtClean="0"/>
              <a:t>them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National </a:t>
            </a:r>
            <a:r>
              <a:rPr lang="en-GB" b="0" kern="0" dirty="0"/>
              <a:t>statistical </a:t>
            </a:r>
            <a:r>
              <a:rPr lang="en-GB" b="0" kern="0" dirty="0" smtClean="0"/>
              <a:t>institutes</a:t>
            </a:r>
          </a:p>
          <a:p>
            <a:pPr marL="0" lvl="1" indent="0">
              <a:lnSpc>
                <a:spcPct val="90000"/>
              </a:lnSpc>
              <a:buClrTx/>
              <a:buNone/>
            </a:pPr>
            <a:r>
              <a:rPr lang="en-GB" b="0" kern="0" dirty="0"/>
              <a:t> </a:t>
            </a:r>
            <a:r>
              <a:rPr lang="en-GB" b="0" kern="0" dirty="0" smtClean="0"/>
              <a:t>   </a:t>
            </a:r>
            <a:r>
              <a:rPr lang="en-GB" b="0" kern="0" dirty="0"/>
              <a:t>(NSIs</a:t>
            </a:r>
            <a:r>
              <a:rPr lang="en-GB" b="0" kern="0" dirty="0" smtClean="0"/>
              <a:t>) and </a:t>
            </a:r>
            <a:r>
              <a:rPr lang="en-GB" b="0" kern="0" dirty="0"/>
              <a:t>national </a:t>
            </a:r>
            <a:r>
              <a:rPr lang="en-GB" b="0" kern="0" dirty="0" smtClean="0"/>
              <a:t>central</a:t>
            </a:r>
          </a:p>
          <a:p>
            <a:pPr marL="0" lvl="1" indent="0">
              <a:lnSpc>
                <a:spcPct val="90000"/>
              </a:lnSpc>
              <a:buClrTx/>
              <a:buNone/>
            </a:pPr>
            <a:r>
              <a:rPr lang="en-GB" b="0" kern="0" dirty="0"/>
              <a:t> </a:t>
            </a:r>
            <a:r>
              <a:rPr lang="en-GB" b="0" kern="0" dirty="0" smtClean="0"/>
              <a:t>   </a:t>
            </a:r>
            <a:r>
              <a:rPr lang="en-GB" b="0" kern="0" dirty="0"/>
              <a:t>banks can </a:t>
            </a:r>
            <a:r>
              <a:rPr lang="en-GB" b="0" kern="0" dirty="0" smtClean="0"/>
              <a:t>use EGR as</a:t>
            </a:r>
          </a:p>
          <a:p>
            <a:pPr marL="0" lvl="1" indent="0">
              <a:lnSpc>
                <a:spcPct val="90000"/>
              </a:lnSpc>
              <a:buClrTx/>
              <a:buNone/>
            </a:pPr>
            <a:r>
              <a:rPr lang="en-GB" b="0" kern="0" dirty="0"/>
              <a:t> </a:t>
            </a:r>
            <a:r>
              <a:rPr lang="en-GB" b="0" kern="0" dirty="0" smtClean="0"/>
              <a:t>   </a:t>
            </a:r>
            <a:r>
              <a:rPr lang="en-GB" b="0" kern="0" dirty="0"/>
              <a:t>consolidated and </a:t>
            </a:r>
            <a:endParaRPr lang="en-GB" b="0" kern="0" dirty="0" smtClean="0"/>
          </a:p>
          <a:p>
            <a:pPr marL="0" lvl="1" indent="0">
              <a:lnSpc>
                <a:spcPct val="90000"/>
              </a:lnSpc>
              <a:buClrTx/>
              <a:buNone/>
            </a:pPr>
            <a:r>
              <a:rPr lang="en-GB" b="0" kern="0" dirty="0"/>
              <a:t> </a:t>
            </a:r>
            <a:r>
              <a:rPr lang="en-GB" b="0" kern="0" dirty="0" smtClean="0"/>
              <a:t>   harmonised frame </a:t>
            </a:r>
            <a:r>
              <a:rPr lang="en-GB" b="0" kern="0" dirty="0"/>
              <a:t>when </a:t>
            </a:r>
            <a:endParaRPr lang="en-GB" b="0" kern="0" dirty="0" smtClean="0"/>
          </a:p>
          <a:p>
            <a:pPr marL="0" lvl="1" indent="0">
              <a:lnSpc>
                <a:spcPct val="90000"/>
              </a:lnSpc>
              <a:buClrTx/>
              <a:buNone/>
            </a:pPr>
            <a:r>
              <a:rPr lang="en-GB" b="0" kern="0" dirty="0"/>
              <a:t> </a:t>
            </a:r>
            <a:r>
              <a:rPr lang="en-GB" b="0" kern="0" dirty="0" smtClean="0"/>
              <a:t>   producing national statistics</a:t>
            </a:r>
          </a:p>
          <a:p>
            <a:pPr marL="0" lvl="1" indent="0">
              <a:lnSpc>
                <a:spcPct val="90000"/>
              </a:lnSpc>
              <a:buClrTx/>
              <a:buNone/>
            </a:pPr>
            <a:r>
              <a:rPr lang="en-GB" b="0" kern="0" dirty="0"/>
              <a:t> </a:t>
            </a:r>
            <a:r>
              <a:rPr lang="en-GB" b="0" kern="0" dirty="0" smtClean="0"/>
              <a:t>   </a:t>
            </a:r>
            <a:r>
              <a:rPr lang="en-GB" b="0" kern="0" dirty="0"/>
              <a:t>related to </a:t>
            </a:r>
            <a:r>
              <a:rPr lang="en-GB" b="0" kern="0" dirty="0" smtClean="0"/>
              <a:t>globalization</a:t>
            </a:r>
            <a:endParaRPr lang="en-GB" sz="1800" b="1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913" y="3501008"/>
            <a:ext cx="490620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>
                <a:solidFill>
                  <a:srgbClr val="E36406"/>
                </a:solidFill>
                <a:cs typeface="Arial" charset="0"/>
              </a:rPr>
              <a:t>Compilation of the groups in EGR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2302866"/>
            <a:ext cx="7200800" cy="374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The EGR production process (1)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7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1996" y="2348880"/>
            <a:ext cx="8229600" cy="42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/>
              <a:t>The EGR produces annual </a:t>
            </a:r>
            <a:r>
              <a:rPr lang="en-GB" b="0" kern="0" dirty="0" smtClean="0"/>
              <a:t>data</a:t>
            </a: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kern="0" dirty="0" smtClean="0"/>
              <a:t>Groups are as </a:t>
            </a:r>
            <a:r>
              <a:rPr lang="en-GB" sz="1800" b="1" kern="0" dirty="0"/>
              <a:t>of </a:t>
            </a:r>
            <a:r>
              <a:rPr lang="en-GB" sz="1800" b="1" kern="0" dirty="0" smtClean="0"/>
              <a:t>31</a:t>
            </a:r>
            <a:r>
              <a:rPr lang="en-GB" sz="1800" b="1" kern="0" baseline="30000" dirty="0" smtClean="0"/>
              <a:t>st</a:t>
            </a:r>
            <a:r>
              <a:rPr lang="en-GB" sz="1800" b="1" kern="0" dirty="0" smtClean="0"/>
              <a:t> December </a:t>
            </a:r>
            <a:r>
              <a:rPr lang="en-GB" sz="1800" b="1" kern="0" dirty="0"/>
              <a:t>of the reference </a:t>
            </a:r>
            <a:r>
              <a:rPr lang="en-GB" sz="1800" b="1" kern="0" dirty="0" smtClean="0"/>
              <a:t>year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</a:t>
            </a:r>
            <a:r>
              <a:rPr lang="en-GB" b="0" kern="0" dirty="0"/>
              <a:t>collection and validation of </a:t>
            </a:r>
            <a:r>
              <a:rPr lang="en-GB" b="0" kern="0" dirty="0" smtClean="0"/>
              <a:t>EGR </a:t>
            </a:r>
            <a:r>
              <a:rPr lang="en-GB" b="0" kern="0" dirty="0"/>
              <a:t>data are complex and long </a:t>
            </a:r>
            <a:r>
              <a:rPr lang="en-GB" b="0" kern="0" dirty="0" smtClean="0"/>
              <a:t>processes</a:t>
            </a: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kern="0" dirty="0" smtClean="0"/>
              <a:t>The </a:t>
            </a:r>
            <a:r>
              <a:rPr lang="en-GB" sz="1800" b="1" kern="0" dirty="0"/>
              <a:t>EGR final data </a:t>
            </a:r>
            <a:r>
              <a:rPr lang="en-GB" sz="1800" b="1" kern="0" dirty="0" smtClean="0"/>
              <a:t>currently are available </a:t>
            </a:r>
            <a:r>
              <a:rPr lang="en-GB" sz="1800" b="1" kern="0" dirty="0"/>
              <a:t>15 months after the end of </a:t>
            </a:r>
            <a:r>
              <a:rPr lang="en-GB" sz="1800" b="1" kern="0" dirty="0" smtClean="0"/>
              <a:t>the reference year</a:t>
            </a:r>
            <a:endParaRPr lang="en-GB" sz="1800" b="1" kern="0" dirty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Eurostat </a:t>
            </a:r>
            <a:r>
              <a:rPr lang="en-GB" b="0" kern="0" dirty="0"/>
              <a:t>collects </a:t>
            </a:r>
            <a:r>
              <a:rPr lang="en-GB" b="0" kern="0" dirty="0" smtClean="0"/>
              <a:t>data on </a:t>
            </a:r>
            <a:r>
              <a:rPr lang="en-GB" b="0" kern="0" dirty="0"/>
              <a:t>enterprise groups from the national statistical business registers of EU and EFTA </a:t>
            </a:r>
            <a:r>
              <a:rPr lang="en-GB" b="0" kern="0" dirty="0" smtClean="0"/>
              <a:t>countries </a:t>
            </a:r>
            <a:r>
              <a:rPr lang="en-GB" b="0" kern="0" dirty="0"/>
              <a:t>and from one commercial data </a:t>
            </a:r>
            <a:r>
              <a:rPr lang="en-GB" b="0" kern="0" dirty="0" smtClean="0"/>
              <a:t>source</a:t>
            </a: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kern="0" dirty="0"/>
              <a:t>National </a:t>
            </a:r>
            <a:r>
              <a:rPr lang="en-GB" sz="1800" b="1" kern="0" dirty="0" smtClean="0"/>
              <a:t>registers </a:t>
            </a:r>
            <a:r>
              <a:rPr lang="en-GB" sz="1800" b="1" kern="0" dirty="0"/>
              <a:t>deliver micro data on the constituent units of the groups and on their relationships</a:t>
            </a: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1" kern="0" dirty="0" smtClean="0"/>
              <a:t>Complementary commercial </a:t>
            </a:r>
            <a:r>
              <a:rPr lang="en-GB" sz="1800" b="1" kern="0" dirty="0"/>
              <a:t>data ensures coverage for units outside the EU and EFTA, and full consistency of the largest enterprise groups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1800" b="1" kern="0" dirty="0"/>
          </a:p>
        </p:txBody>
      </p:sp>
    </p:spTree>
    <p:extLst>
      <p:ext uri="{BB962C8B-B14F-4D97-AF65-F5344CB8AC3E}">
        <p14:creationId xmlns:p14="http://schemas.microsoft.com/office/powerpoint/2010/main" val="10134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The EGR production process (2)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1735" y="2276475"/>
            <a:ext cx="3816424" cy="42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lnSpc>
                <a:spcPct val="90000"/>
              </a:lnSpc>
              <a:buClrTx/>
              <a:buNone/>
            </a:pPr>
            <a:r>
              <a:rPr lang="en-GB" b="0" kern="0" dirty="0" smtClean="0"/>
              <a:t>After </a:t>
            </a:r>
            <a:r>
              <a:rPr lang="en-GB" b="0" kern="0" dirty="0"/>
              <a:t>validation of input </a:t>
            </a:r>
            <a:r>
              <a:rPr lang="en-GB" b="0" kern="0" dirty="0" smtClean="0"/>
              <a:t>data from the </a:t>
            </a:r>
            <a:r>
              <a:rPr lang="en-GB" b="0" kern="0" dirty="0"/>
              <a:t>different </a:t>
            </a:r>
            <a:r>
              <a:rPr lang="en-GB" b="0" kern="0" dirty="0" smtClean="0"/>
              <a:t>sources Eurostat via the </a:t>
            </a:r>
            <a:r>
              <a:rPr lang="en-GB" b="0" kern="0" dirty="0"/>
              <a:t>EGR </a:t>
            </a:r>
            <a:r>
              <a:rPr lang="en-GB" b="0" kern="0" dirty="0" smtClean="0"/>
              <a:t>calculates the consolidated </a:t>
            </a:r>
            <a:r>
              <a:rPr lang="en-GB" b="0" kern="0" dirty="0"/>
              <a:t>output on </a:t>
            </a:r>
            <a:r>
              <a:rPr lang="en-GB" b="0" kern="0" dirty="0" smtClean="0"/>
              <a:t>the legal units, </a:t>
            </a:r>
            <a:r>
              <a:rPr lang="en-GB" b="0" kern="0" dirty="0"/>
              <a:t>on their </a:t>
            </a:r>
            <a:r>
              <a:rPr lang="en-GB" b="0" kern="0" dirty="0" smtClean="0"/>
              <a:t>relationships and </a:t>
            </a:r>
            <a:r>
              <a:rPr lang="en-GB" b="0" kern="0" dirty="0"/>
              <a:t>on their </a:t>
            </a:r>
            <a:r>
              <a:rPr lang="en-GB" b="0" kern="0" dirty="0" smtClean="0"/>
              <a:t>enterprises</a:t>
            </a:r>
          </a:p>
          <a:p>
            <a:pPr marL="342900" lvl="1" indent="-342900">
              <a:lnSpc>
                <a:spcPct val="90000"/>
              </a:lnSpc>
              <a:buClrTx/>
            </a:pPr>
            <a:endParaRPr lang="en-GB" b="0" kern="0" dirty="0"/>
          </a:p>
          <a:p>
            <a:pPr marL="0" lvl="1" indent="0">
              <a:lnSpc>
                <a:spcPct val="90000"/>
              </a:lnSpc>
              <a:buClrTx/>
              <a:buNone/>
            </a:pPr>
            <a:r>
              <a:rPr lang="en-GB" b="0" kern="0" dirty="0" smtClean="0"/>
              <a:t>Having </a:t>
            </a:r>
            <a:r>
              <a:rPr lang="en-GB" b="0" kern="0" dirty="0"/>
              <a:t>final information on </a:t>
            </a:r>
            <a:r>
              <a:rPr lang="en-GB" b="0" kern="0" dirty="0" smtClean="0"/>
              <a:t>legal units </a:t>
            </a:r>
            <a:r>
              <a:rPr lang="en-GB" b="0" kern="0" dirty="0"/>
              <a:t>and relationships for </a:t>
            </a:r>
            <a:r>
              <a:rPr lang="en-GB" b="0" kern="0" dirty="0" smtClean="0"/>
              <a:t>a reference </a:t>
            </a:r>
            <a:r>
              <a:rPr lang="en-GB" b="0" kern="0" dirty="0"/>
              <a:t>year the EGR </a:t>
            </a:r>
            <a:r>
              <a:rPr lang="en-GB" b="0" kern="0" dirty="0" smtClean="0"/>
              <a:t>compiles the </a:t>
            </a:r>
            <a:r>
              <a:rPr lang="en-GB" b="0" kern="0" dirty="0"/>
              <a:t>enterprise group structures</a:t>
            </a:r>
          </a:p>
          <a:p>
            <a:pPr marL="0" lvl="1" indent="0">
              <a:lnSpc>
                <a:spcPct val="90000"/>
              </a:lnSpc>
              <a:buClrTx/>
              <a:buNone/>
            </a:pPr>
            <a:endParaRPr lang="en-GB" b="0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132856"/>
            <a:ext cx="5019555" cy="461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36" y="1267347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EGR coverage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288896"/>
              </p:ext>
            </p:extLst>
          </p:nvPr>
        </p:nvGraphicFramePr>
        <p:xfrm>
          <a:off x="75735" y="2421527"/>
          <a:ext cx="9136298" cy="407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33487524"/>
              </p:ext>
            </p:extLst>
          </p:nvPr>
        </p:nvGraphicFramePr>
        <p:xfrm>
          <a:off x="5724128" y="-171400"/>
          <a:ext cx="316835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13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7865</TotalTime>
  <Words>942</Words>
  <Application>Microsoft Office PowerPoint</Application>
  <PresentationFormat>On-screen Show (4:3)</PresentationFormat>
  <Paragraphs>151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Verdana</vt:lpstr>
      <vt:lpstr>blank</vt:lpstr>
      <vt:lpstr>PowerPoint Presentation</vt:lpstr>
      <vt:lpstr>Overview</vt:lpstr>
      <vt:lpstr>Introduction</vt:lpstr>
      <vt:lpstr>The EuroGroups Register</vt:lpstr>
      <vt:lpstr>Scope of the EGR</vt:lpstr>
      <vt:lpstr>Compilation of the groups in EGR</vt:lpstr>
      <vt:lpstr>The EGR production process (1)</vt:lpstr>
      <vt:lpstr>The EGR production process (2)</vt:lpstr>
      <vt:lpstr>EGR coverage</vt:lpstr>
      <vt:lpstr>Data sharing and use of the EGR (1)</vt:lpstr>
      <vt:lpstr>EGR data users</vt:lpstr>
      <vt:lpstr>PowerPoint Presentation</vt:lpstr>
      <vt:lpstr>Experimental statistics based on EGR data (1)</vt:lpstr>
      <vt:lpstr>Experimental statistics based on EGR data (2)</vt:lpstr>
      <vt:lpstr>Open algorithms of experimental statistics output</vt:lpstr>
      <vt:lpstr>Outlook for EGR production and use</vt:lpstr>
      <vt:lpstr>Further information on EGR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ESTAT</dc:creator>
  <cp:lastModifiedBy>BIKAUSKAITE Agne (ESTAT)</cp:lastModifiedBy>
  <cp:revision>376</cp:revision>
  <cp:lastPrinted>2015-08-11T17:35:24Z</cp:lastPrinted>
  <dcterms:created xsi:type="dcterms:W3CDTF">2014-09-19T08:53:56Z</dcterms:created>
  <dcterms:modified xsi:type="dcterms:W3CDTF">2019-03-11T10:01:02Z</dcterms:modified>
</cp:coreProperties>
</file>