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 Condensed"/>
      <p:regular r:id="rId20"/>
      <p:bold r:id="rId21"/>
      <p:italic r:id="rId22"/>
      <p:boldItalic r:id="rId23"/>
    </p:embeddedFont>
    <p:embeddedFont>
      <p:font typeface="Oswald"/>
      <p:regular r:id="rId24"/>
      <p:bold r:id="rId25"/>
    </p:embeddedFont>
    <p:embeddedFont>
      <p:font typeface="Open Sans Light"/>
      <p:regular r:id="rId26"/>
      <p:bold r:id="rId27"/>
      <p:italic r:id="rId28"/>
      <p:boldItalic r:id="rId29"/>
    </p:embeddedFont>
    <p:embeddedFont>
      <p:font typeface="Open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Condensed-regular.fntdata"/><Relationship Id="rId22" Type="http://schemas.openxmlformats.org/officeDocument/2006/relationships/font" Target="fonts/RobotoCondensed-italic.fntdata"/><Relationship Id="rId21" Type="http://schemas.openxmlformats.org/officeDocument/2006/relationships/font" Target="fonts/RobotoCondensed-bold.fntdata"/><Relationship Id="rId24" Type="http://schemas.openxmlformats.org/officeDocument/2006/relationships/font" Target="fonts/Oswald-regular.fntdata"/><Relationship Id="rId23" Type="http://schemas.openxmlformats.org/officeDocument/2006/relationships/font" Target="fonts/RobotoCondense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Light-regular.fntdata"/><Relationship Id="rId25" Type="http://schemas.openxmlformats.org/officeDocument/2006/relationships/font" Target="fonts/Oswald-bold.fntdata"/><Relationship Id="rId28" Type="http://schemas.openxmlformats.org/officeDocument/2006/relationships/font" Target="fonts/OpenSansLight-italic.fntdata"/><Relationship Id="rId27" Type="http://schemas.openxmlformats.org/officeDocument/2006/relationships/font" Target="fonts/OpenSans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Ligh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bold.fntdata"/><Relationship Id="rId30" Type="http://schemas.openxmlformats.org/officeDocument/2006/relationships/font" Target="fonts/OpenSans-regular.fntdata"/><Relationship Id="rId11" Type="http://schemas.openxmlformats.org/officeDocument/2006/relationships/slide" Target="slides/slide6.xml"/><Relationship Id="rId33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32" Type="http://schemas.openxmlformats.org/officeDocument/2006/relationships/font" Target="fonts/Open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209caecd9_0_8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209caecd9_0_8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209caecd9_0_8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209caecd9_0_8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209caecd9_0_8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209caecd9_0_8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209caecd9_0_8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209caecd9_0_8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209caecd9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5209caecd9_0_1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209caecd9_0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209caecd9_0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209caecd9_0_6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209caecd9_0_6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209caecd9_0_6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209caecd9_0_6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209caecd9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209caecd9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209caecd9_0_6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209caecd9_0_6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209caecd9_0_7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209caecd9_0_7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209caecd9_0_4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209caecd9_0_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209caecd9_0_8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We use it mostly for transformation, although we have implemented some of the validation functionality.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We have made a data connector to our classification system, so that we can use VTL to do simple code list validation f.ex.</a:t>
            </a:r>
            <a:endParaRPr/>
          </a:p>
        </p:txBody>
      </p:sp>
      <p:sp>
        <p:nvSpPr>
          <p:cNvPr id="134" name="Google Shape;134;g5209caecd9_0_8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tellysbilde" showMasterSp="0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t bilde som inneholder skjermbilde&#10;&#10;Beskrivelse som er generert med svært høy visshet"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8"/>
            <a:ext cx="9144001" cy="51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1050743" y="2281746"/>
            <a:ext cx="70425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247"/>
              </a:buClr>
              <a:buSzPts val="4500"/>
              <a:buFont typeface="Roboto Condensed"/>
              <a:buNone/>
              <a:defRPr b="1" i="0" sz="4500" u="none" cap="none" strike="noStrike">
                <a:solidFill>
                  <a:srgbClr val="27424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050743" y="3172192"/>
            <a:ext cx="70425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4247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ctr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274247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74247"/>
              </a:buClr>
              <a:buSzPts val="1400"/>
              <a:buFont typeface="Open Sans"/>
              <a:buNone/>
              <a:defRPr b="0" i="0" sz="14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274247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274247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1204" cy="141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tel og to bilder">
  <p:cSld name="Tittel og to bilder">
    <p:bg>
      <p:bgPr>
        <a:solidFill>
          <a:schemeClr val="l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title"/>
          </p:nvPr>
        </p:nvSpPr>
        <p:spPr>
          <a:xfrm>
            <a:off x="431447" y="413286"/>
            <a:ext cx="82392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4247"/>
              </a:buClr>
              <a:buSzPts val="3800"/>
              <a:buFont typeface="Roboto Condensed"/>
              <a:buNone/>
              <a:defRPr b="1" i="0" sz="3800" u="none" cap="none" strike="noStrike">
                <a:solidFill>
                  <a:srgbClr val="27424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45" name="Google Shape;45;p11"/>
          <p:cNvSpPr/>
          <p:nvPr>
            <p:ph idx="2" type="pic"/>
          </p:nvPr>
        </p:nvSpPr>
        <p:spPr>
          <a:xfrm>
            <a:off x="4808370" y="1357469"/>
            <a:ext cx="3862500" cy="30774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4247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274247"/>
              </a:buClr>
              <a:buSzPts val="1200"/>
              <a:buFont typeface="Arial"/>
              <a:buChar char="◦"/>
              <a:defRPr b="0" i="0" sz="12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74247"/>
              </a:buClr>
              <a:buSzPts val="900"/>
              <a:buFont typeface="Open Sans"/>
              <a:buChar char="­"/>
              <a:defRPr b="0" i="0" sz="9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274247"/>
              </a:buClr>
              <a:buSzPts val="800"/>
              <a:buFont typeface="Open Sans"/>
              <a:buChar char="­"/>
              <a:defRPr b="0" i="0" sz="8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274247"/>
              </a:buClr>
              <a:buSzPts val="700"/>
              <a:buFont typeface="Open Sans"/>
              <a:buChar char="­"/>
              <a:defRPr b="0" i="0" sz="7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6" name="Google Shape;46;p11"/>
          <p:cNvSpPr/>
          <p:nvPr>
            <p:ph idx="3" type="pic"/>
          </p:nvPr>
        </p:nvSpPr>
        <p:spPr>
          <a:xfrm>
            <a:off x="492866" y="1357469"/>
            <a:ext cx="3862500" cy="30774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4247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274247"/>
              </a:buClr>
              <a:buSzPts val="1200"/>
              <a:buFont typeface="Arial"/>
              <a:buChar char="◦"/>
              <a:defRPr b="0" i="0" sz="12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74247"/>
              </a:buClr>
              <a:buSzPts val="900"/>
              <a:buFont typeface="Open Sans"/>
              <a:buChar char="­"/>
              <a:defRPr b="0" i="0" sz="9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274247"/>
              </a:buClr>
              <a:buSzPts val="800"/>
              <a:buFont typeface="Open Sans"/>
              <a:buChar char="­"/>
              <a:defRPr b="0" i="0" sz="8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274247"/>
              </a:buClr>
              <a:buSzPts val="700"/>
              <a:buFont typeface="Open Sans"/>
              <a:buChar char="­"/>
              <a:defRPr b="0" i="0" sz="7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450115" y="4761865"/>
            <a:ext cx="54228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4247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274247"/>
              </a:buClr>
              <a:buSzPts val="1200"/>
              <a:buFont typeface="Arial"/>
              <a:buChar char="◦"/>
              <a:defRPr b="0" i="0" sz="12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85750" lvl="2" marL="1371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74247"/>
              </a:buClr>
              <a:buSzPts val="900"/>
              <a:buFont typeface="Open Sans"/>
              <a:buChar char="­"/>
              <a:defRPr b="0" i="0" sz="9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79400" lvl="3" marL="18288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274247"/>
              </a:buClr>
              <a:buSzPts val="800"/>
              <a:buFont typeface="Open Sans"/>
              <a:buChar char="­"/>
              <a:defRPr b="0" i="0" sz="8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73050" lvl="4" marL="2286000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274247"/>
              </a:buClr>
              <a:buSzPts val="700"/>
              <a:buFont typeface="Open Sans"/>
              <a:buChar char="­"/>
              <a:defRPr b="0" i="0" sz="7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o valgfrie elementer">
  <p:cSld name="to valgfrie elementer"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" type="body"/>
          </p:nvPr>
        </p:nvSpPr>
        <p:spPr>
          <a:xfrm>
            <a:off x="450115" y="4761865"/>
            <a:ext cx="54228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4247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274247"/>
              </a:buClr>
              <a:buSzPts val="1200"/>
              <a:buFont typeface="Arial"/>
              <a:buChar char="◦"/>
              <a:defRPr b="0" i="0" sz="12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85750" lvl="2" marL="1371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74247"/>
              </a:buClr>
              <a:buSzPts val="900"/>
              <a:buFont typeface="Open Sans"/>
              <a:buChar char="­"/>
              <a:defRPr b="0" i="0" sz="9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79400" lvl="3" marL="18288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274247"/>
              </a:buClr>
              <a:buSzPts val="800"/>
              <a:buFont typeface="Open Sans"/>
              <a:buChar char="­"/>
              <a:defRPr b="0" i="0" sz="8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73050" lvl="4" marL="2286000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274247"/>
              </a:buClr>
              <a:buSzPts val="700"/>
              <a:buFont typeface="Open Sans"/>
              <a:buChar char="­"/>
              <a:defRPr b="0" i="0" sz="7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0" name="Google Shape;50;p12"/>
          <p:cNvSpPr txBox="1"/>
          <p:nvPr>
            <p:ph idx="2" type="body"/>
          </p:nvPr>
        </p:nvSpPr>
        <p:spPr>
          <a:xfrm>
            <a:off x="492866" y="464628"/>
            <a:ext cx="3862500" cy="39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4247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274247"/>
              </a:buClr>
              <a:buSzPts val="1200"/>
              <a:buFont typeface="Arial"/>
              <a:buChar char="◦"/>
              <a:defRPr b="0" i="0" sz="12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85750" lvl="2" marL="1371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74247"/>
              </a:buClr>
              <a:buSzPts val="900"/>
              <a:buFont typeface="Open Sans"/>
              <a:buChar char="­"/>
              <a:defRPr b="0" i="0" sz="9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79400" lvl="3" marL="18288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274247"/>
              </a:buClr>
              <a:buSzPts val="800"/>
              <a:buFont typeface="Open Sans"/>
              <a:buChar char="­"/>
              <a:defRPr b="0" i="0" sz="8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73050" lvl="4" marL="2286000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274247"/>
              </a:buClr>
              <a:buSzPts val="700"/>
              <a:buFont typeface="Open Sans"/>
              <a:buChar char="­"/>
              <a:defRPr b="0" i="0" sz="7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1" name="Google Shape;51;p12"/>
          <p:cNvSpPr txBox="1"/>
          <p:nvPr>
            <p:ph idx="3" type="body"/>
          </p:nvPr>
        </p:nvSpPr>
        <p:spPr>
          <a:xfrm>
            <a:off x="4808370" y="464628"/>
            <a:ext cx="3862500" cy="39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4247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274247"/>
              </a:buClr>
              <a:buSzPts val="1200"/>
              <a:buFont typeface="Arial"/>
              <a:buChar char="◦"/>
              <a:defRPr b="0" i="0" sz="12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85750" lvl="2" marL="1371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74247"/>
              </a:buClr>
              <a:buSzPts val="900"/>
              <a:buFont typeface="Open Sans"/>
              <a:buChar char="­"/>
              <a:defRPr b="0" i="0" sz="9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79400" lvl="3" marL="18288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274247"/>
              </a:buClr>
              <a:buSzPts val="800"/>
              <a:buFont typeface="Open Sans"/>
              <a:buChar char="­"/>
              <a:defRPr b="0" i="0" sz="8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73050" lvl="4" marL="2286000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274247"/>
              </a:buClr>
              <a:buSzPts val="700"/>
              <a:buFont typeface="Open Sans"/>
              <a:buChar char="­"/>
              <a:defRPr b="0" i="0" sz="7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 bilder">
  <p:cSld name="2 bilder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>
            <p:ph idx="2" type="pic"/>
          </p:nvPr>
        </p:nvSpPr>
        <p:spPr>
          <a:xfrm>
            <a:off x="4808370" y="464628"/>
            <a:ext cx="3862500" cy="39705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4247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274247"/>
              </a:buClr>
              <a:buSzPts val="1200"/>
              <a:buFont typeface="Arial"/>
              <a:buChar char="◦"/>
              <a:defRPr b="0" i="0" sz="12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74247"/>
              </a:buClr>
              <a:buSzPts val="900"/>
              <a:buFont typeface="Open Sans"/>
              <a:buChar char="­"/>
              <a:defRPr b="0" i="0" sz="9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274247"/>
              </a:buClr>
              <a:buSzPts val="800"/>
              <a:buFont typeface="Open Sans"/>
              <a:buChar char="­"/>
              <a:defRPr b="0" i="0" sz="8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274247"/>
              </a:buClr>
              <a:buSzPts val="700"/>
              <a:buFont typeface="Open Sans"/>
              <a:buChar char="­"/>
              <a:defRPr b="0" i="0" sz="7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4" name="Google Shape;54;p13"/>
          <p:cNvSpPr/>
          <p:nvPr>
            <p:ph idx="3" type="pic"/>
          </p:nvPr>
        </p:nvSpPr>
        <p:spPr>
          <a:xfrm>
            <a:off x="492866" y="464628"/>
            <a:ext cx="3862500" cy="39705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4247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274247"/>
              </a:buClr>
              <a:buSzPts val="1200"/>
              <a:buFont typeface="Arial"/>
              <a:buChar char="◦"/>
              <a:defRPr b="0" i="0" sz="12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74247"/>
              </a:buClr>
              <a:buSzPts val="900"/>
              <a:buFont typeface="Open Sans"/>
              <a:buChar char="­"/>
              <a:defRPr b="0" i="0" sz="9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274247"/>
              </a:buClr>
              <a:buSzPts val="800"/>
              <a:buFont typeface="Open Sans"/>
              <a:buChar char="­"/>
              <a:defRPr b="0" i="0" sz="8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274247"/>
              </a:buClr>
              <a:buSzPts val="700"/>
              <a:buFont typeface="Open Sans"/>
              <a:buChar char="­"/>
              <a:defRPr b="0" i="0" sz="7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450115" y="4761865"/>
            <a:ext cx="54228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4247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274247"/>
              </a:buClr>
              <a:buSzPts val="1200"/>
              <a:buFont typeface="Arial"/>
              <a:buChar char="◦"/>
              <a:defRPr b="0" i="0" sz="12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85750" lvl="2" marL="1371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74247"/>
              </a:buClr>
              <a:buSzPts val="900"/>
              <a:buFont typeface="Open Sans"/>
              <a:buChar char="­"/>
              <a:defRPr b="0" i="0" sz="9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79400" lvl="3" marL="18288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274247"/>
              </a:buClr>
              <a:buSzPts val="800"/>
              <a:buFont typeface="Open Sans"/>
              <a:buChar char="­"/>
              <a:defRPr b="0" i="0" sz="8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73050" lvl="4" marL="2286000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274247"/>
              </a:buClr>
              <a:buSzPts val="700"/>
              <a:buFont typeface="Open Sans"/>
              <a:buChar char="­"/>
              <a:defRPr b="0" i="0" sz="7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lde (stort)">
  <p:cSld name="Bilde (stort)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>
            <p:ph idx="2" type="pic"/>
          </p:nvPr>
        </p:nvSpPr>
        <p:spPr>
          <a:xfrm>
            <a:off x="492866" y="464628"/>
            <a:ext cx="8178000" cy="39705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4247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274247"/>
              </a:buClr>
              <a:buSzPts val="1200"/>
              <a:buFont typeface="Arial"/>
              <a:buChar char="◦"/>
              <a:defRPr b="0" i="0" sz="12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74247"/>
              </a:buClr>
              <a:buSzPts val="900"/>
              <a:buFont typeface="Open Sans"/>
              <a:buChar char="­"/>
              <a:defRPr b="0" i="0" sz="9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274247"/>
              </a:buClr>
              <a:buSzPts val="800"/>
              <a:buFont typeface="Open Sans"/>
              <a:buChar char="­"/>
              <a:defRPr b="0" i="0" sz="8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274247"/>
              </a:buClr>
              <a:buSzPts val="700"/>
              <a:buFont typeface="Open Sans"/>
              <a:buChar char="­"/>
              <a:defRPr b="0" i="0" sz="7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450115" y="4761865"/>
            <a:ext cx="54228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4247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274247"/>
              </a:buClr>
              <a:buSzPts val="1200"/>
              <a:buFont typeface="Arial"/>
              <a:buChar char="◦"/>
              <a:defRPr b="0" i="0" sz="12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85750" lvl="2" marL="1371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74247"/>
              </a:buClr>
              <a:buSzPts val="900"/>
              <a:buFont typeface="Open Sans"/>
              <a:buChar char="­"/>
              <a:defRPr b="0" i="0" sz="9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79400" lvl="3" marL="18288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274247"/>
              </a:buClr>
              <a:buSzPts val="800"/>
              <a:buFont typeface="Open Sans"/>
              <a:buChar char="­"/>
              <a:defRPr b="0" i="0" sz="8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73050" lvl="4" marL="2286000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274247"/>
              </a:buClr>
              <a:buSzPts val="700"/>
              <a:buFont typeface="Open Sans"/>
              <a:buChar char="­"/>
              <a:defRPr b="0" i="0" sz="7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3" type="body"/>
          </p:nvPr>
        </p:nvSpPr>
        <p:spPr>
          <a:xfrm>
            <a:off x="741743" y="2836204"/>
            <a:ext cx="3642300" cy="1362600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anchorCtr="0" anchor="ctr" bIns="34275" lIns="486000" spcFirstLastPara="1" rIns="486000" wrap="square" tIns="34275"/>
          <a:lstStyle>
            <a:lvl1pPr indent="-228600" lvl="0" marL="4572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4247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274247"/>
              </a:buClr>
              <a:buSzPts val="1200"/>
              <a:buFont typeface="Arial"/>
              <a:buChar char="◦"/>
              <a:defRPr b="0" i="0" sz="12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85750" lvl="2" marL="1371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74247"/>
              </a:buClr>
              <a:buSzPts val="900"/>
              <a:buFont typeface="Open Sans"/>
              <a:buChar char="­"/>
              <a:defRPr b="0" i="0" sz="9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79400" lvl="3" marL="18288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274247"/>
              </a:buClr>
              <a:buSzPts val="800"/>
              <a:buFont typeface="Open Sans"/>
              <a:buChar char="­"/>
              <a:defRPr b="0" i="0" sz="8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73050" lvl="4" marL="2286000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274247"/>
              </a:buClr>
              <a:buSzPts val="700"/>
              <a:buFont typeface="Open Sans"/>
              <a:buChar char="­"/>
              <a:defRPr b="0" i="0" sz="7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omt">
  <p:cSld name="Tom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34275" lIns="68575" spcFirstLastPara="1" rIns="68575" wrap="square" tIns="34275"/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/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1pPr>
            <a:lvl2pPr indent="-304800" lvl="1" marL="914400" rtl="0">
              <a:spcBef>
                <a:spcPts val="700"/>
              </a:spcBef>
              <a:spcAft>
                <a:spcPts val="0"/>
              </a:spcAft>
              <a:buSzPts val="1200"/>
              <a:buChar char="◦"/>
              <a:defRPr/>
            </a:lvl2pPr>
            <a:lvl3pPr indent="-285750" lvl="2" marL="1371600" rtl="0">
              <a:spcBef>
                <a:spcPts val="500"/>
              </a:spcBef>
              <a:spcAft>
                <a:spcPts val="0"/>
              </a:spcAft>
              <a:buSzPts val="900"/>
              <a:buChar char="­"/>
              <a:defRPr/>
            </a:lvl3pPr>
            <a:lvl4pPr indent="-279400" lvl="3" marL="1828800" rtl="0">
              <a:spcBef>
                <a:spcPts val="300"/>
              </a:spcBef>
              <a:spcAft>
                <a:spcPts val="0"/>
              </a:spcAft>
              <a:buSzPts val="800"/>
              <a:buChar char="­"/>
              <a:defRPr/>
            </a:lvl4pPr>
            <a:lvl5pPr indent="-273050" lvl="4" marL="2286000" rtl="0">
              <a:spcBef>
                <a:spcPts val="200"/>
              </a:spcBef>
              <a:spcAft>
                <a:spcPts val="0"/>
              </a:spcAft>
              <a:buSzPts val="700"/>
              <a:buChar char="­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34275" lIns="68575" spcFirstLastPara="1" rIns="68575" wrap="square" tIns="3427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34275" lIns="68575" spcFirstLastPara="1" rIns="68575" wrap="square" tIns="34275"/>
          <a:lstStyle>
            <a:lvl1pPr indent="-323850" lvl="0" marL="457200" rtl="0" algn="ctr">
              <a:spcBef>
                <a:spcPts val="0"/>
              </a:spcBef>
              <a:spcAft>
                <a:spcPts val="0"/>
              </a:spcAft>
              <a:buSzPts val="1500"/>
              <a:buChar char="•"/>
              <a:defRPr/>
            </a:lvl1pPr>
            <a:lvl2pPr indent="-304800" lvl="1" marL="914400" rtl="0" algn="ctr">
              <a:spcBef>
                <a:spcPts val="700"/>
              </a:spcBef>
              <a:spcAft>
                <a:spcPts val="0"/>
              </a:spcAft>
              <a:buSzPts val="1200"/>
              <a:buChar char="◦"/>
              <a:defRPr/>
            </a:lvl2pPr>
            <a:lvl3pPr indent="-285750" lvl="2" marL="1371600" rtl="0" algn="ctr">
              <a:spcBef>
                <a:spcPts val="500"/>
              </a:spcBef>
              <a:spcAft>
                <a:spcPts val="0"/>
              </a:spcAft>
              <a:buSzPts val="900"/>
              <a:buChar char="­"/>
              <a:defRPr/>
            </a:lvl3pPr>
            <a:lvl4pPr indent="-279400" lvl="3" marL="1828800" rtl="0" algn="ctr">
              <a:spcBef>
                <a:spcPts val="300"/>
              </a:spcBef>
              <a:spcAft>
                <a:spcPts val="0"/>
              </a:spcAft>
              <a:buSzPts val="800"/>
              <a:buChar char="­"/>
              <a:defRPr/>
            </a:lvl4pPr>
            <a:lvl5pPr indent="-273050" lvl="4" marL="2286000" rtl="0" algn="ctr">
              <a:spcBef>
                <a:spcPts val="200"/>
              </a:spcBef>
              <a:spcAft>
                <a:spcPts val="0"/>
              </a:spcAft>
              <a:buSzPts val="700"/>
              <a:buChar char="­"/>
              <a:defRPr/>
            </a:lvl5pPr>
            <a:lvl6pPr indent="-317500" lvl="5" marL="2743200" rtl="0" algn="ctr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 algn="ctr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ctr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 algn="ctr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kst">
  <p:cSld name="Teks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>
            <p:ph type="title"/>
          </p:nvPr>
        </p:nvSpPr>
        <p:spPr>
          <a:xfrm>
            <a:off x="0" y="135000"/>
            <a:ext cx="91440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Oswald"/>
              <a:buNone/>
              <a:defRPr b="0" i="0" sz="4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9pPr>
          </a:lstStyle>
          <a:p/>
        </p:txBody>
      </p:sp>
      <p:sp>
        <p:nvSpPr>
          <p:cNvPr id="71" name="Google Shape;71;p18"/>
          <p:cNvSpPr txBox="1"/>
          <p:nvPr>
            <p:ph idx="11" type="ftr"/>
          </p:nvPr>
        </p:nvSpPr>
        <p:spPr>
          <a:xfrm>
            <a:off x="5580000" y="4785996"/>
            <a:ext cx="32403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33333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4068000" y="4785996"/>
            <a:ext cx="108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33333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33333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33333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33333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33333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33333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33333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33333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33333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8"/>
          <p:cNvSpPr txBox="1"/>
          <p:nvPr>
            <p:ph idx="1" type="body"/>
          </p:nvPr>
        </p:nvSpPr>
        <p:spPr>
          <a:xfrm>
            <a:off x="0" y="1147500"/>
            <a:ext cx="9144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431800" lvl="0" marL="457200" marR="0" rtl="0" algn="l">
              <a:spcBef>
                <a:spcPts val="1800"/>
              </a:spcBef>
              <a:spcAft>
                <a:spcPts val="0"/>
              </a:spcAft>
              <a:buClr>
                <a:srgbClr val="999999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asjon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41204" cy="141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0141" y="1412613"/>
            <a:ext cx="5563716" cy="208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re tittel" type="titleOnly">
  <p:cSld name="TITLE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914519" y="413286"/>
            <a:ext cx="72387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4247"/>
              </a:buClr>
              <a:buSzPts val="3800"/>
              <a:buFont typeface="Roboto Condensed"/>
              <a:buNone/>
              <a:defRPr b="1" i="0" sz="3800" u="none" cap="none" strike="noStrike">
                <a:solidFill>
                  <a:srgbClr val="27424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tel og innhold">
  <p:cSld name="Tittel og innhold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914519" y="413286"/>
            <a:ext cx="72387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4247"/>
              </a:buClr>
              <a:buSzPts val="3800"/>
              <a:buFont typeface="Roboto Condensed"/>
              <a:buNone/>
              <a:defRPr b="1" i="0" sz="3800" u="none" cap="none" strike="noStrike">
                <a:solidFill>
                  <a:srgbClr val="27424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914519" y="1236012"/>
            <a:ext cx="7238700" cy="31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4247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274247"/>
              </a:buClr>
              <a:buSzPts val="1200"/>
              <a:buFont typeface="Arial"/>
              <a:buChar char="◦"/>
              <a:defRPr b="0" i="0" sz="12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85750" lvl="2" marL="1371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74247"/>
              </a:buClr>
              <a:buSzPts val="900"/>
              <a:buFont typeface="Open Sans"/>
              <a:buChar char="­"/>
              <a:defRPr b="0" i="0" sz="9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79400" lvl="3" marL="18288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274247"/>
              </a:buClr>
              <a:buSzPts val="800"/>
              <a:buFont typeface="Open Sans"/>
              <a:buChar char="­"/>
              <a:defRPr b="0" i="0" sz="8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73050" lvl="4" marL="2286000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274247"/>
              </a:buClr>
              <a:buSzPts val="700"/>
              <a:buFont typeface="Open Sans"/>
              <a:buChar char="­"/>
              <a:defRPr b="0" i="0" sz="7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vslutning" showMasterSp="0">
  <p:cSld name="Avslutning"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t bilde som inneholder tekst, visittkort&#10;&#10;Beskrivelse som er generert med høy visshet" id="23" name="Google Shape;2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8"/>
            <a:ext cx="9144001" cy="514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apittelskille" showMasterSp="0">
  <p:cSld name="Kapittelskille"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t bilde som inneholder skjermbilde&#10;&#10;Beskrivelse som er generert med høy visshet" id="25" name="Google Shape;2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8"/>
            <a:ext cx="9144001" cy="51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7"/>
          <p:cNvSpPr txBox="1"/>
          <p:nvPr>
            <p:ph type="ctrTitle"/>
          </p:nvPr>
        </p:nvSpPr>
        <p:spPr>
          <a:xfrm>
            <a:off x="1050743" y="2099938"/>
            <a:ext cx="70425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247"/>
              </a:buClr>
              <a:buSzPts val="4500"/>
              <a:buFont typeface="Roboto Condensed"/>
              <a:buNone/>
              <a:defRPr b="1" i="0" sz="4500" u="none" cap="none" strike="noStrike">
                <a:solidFill>
                  <a:srgbClr val="27424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pic>
        <p:nvPicPr>
          <p:cNvPr id="27" name="Google Shape;2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1204" cy="141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tel, innhold og bilde">
  <p:cSld name="Tittel, innhold og bil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/>
          <p:nvPr>
            <p:ph type="title"/>
          </p:nvPr>
        </p:nvSpPr>
        <p:spPr>
          <a:xfrm>
            <a:off x="431447" y="413286"/>
            <a:ext cx="4140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4247"/>
              </a:buClr>
              <a:buSzPts val="3800"/>
              <a:buFont typeface="Roboto Condensed"/>
              <a:buNone/>
              <a:defRPr b="1" i="0" sz="3800" u="none" cap="none" strike="noStrike">
                <a:solidFill>
                  <a:srgbClr val="27424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0" name="Google Shape;30;p8"/>
          <p:cNvSpPr txBox="1"/>
          <p:nvPr>
            <p:ph idx="1" type="body"/>
          </p:nvPr>
        </p:nvSpPr>
        <p:spPr>
          <a:xfrm>
            <a:off x="449665" y="4761865"/>
            <a:ext cx="54228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4247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274247"/>
              </a:buClr>
              <a:buSzPts val="1200"/>
              <a:buFont typeface="Arial"/>
              <a:buChar char="◦"/>
              <a:defRPr b="0" i="0" sz="12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85750" lvl="2" marL="1371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74247"/>
              </a:buClr>
              <a:buSzPts val="900"/>
              <a:buFont typeface="Open Sans"/>
              <a:buChar char="­"/>
              <a:defRPr b="0" i="0" sz="9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79400" lvl="3" marL="18288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274247"/>
              </a:buClr>
              <a:buSzPts val="800"/>
              <a:buFont typeface="Open Sans"/>
              <a:buChar char="­"/>
              <a:defRPr b="0" i="0" sz="8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73050" lvl="4" marL="2286000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274247"/>
              </a:buClr>
              <a:buSzPts val="700"/>
              <a:buFont typeface="Open Sans"/>
              <a:buChar char="­"/>
              <a:defRPr b="0" i="0" sz="7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1" name="Google Shape;31;p8"/>
          <p:cNvSpPr txBox="1"/>
          <p:nvPr>
            <p:ph idx="2" type="body"/>
          </p:nvPr>
        </p:nvSpPr>
        <p:spPr>
          <a:xfrm>
            <a:off x="4808370" y="475114"/>
            <a:ext cx="3862500" cy="3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4247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274247"/>
              </a:buClr>
              <a:buSzPts val="1200"/>
              <a:buFont typeface="Arial"/>
              <a:buChar char="◦"/>
              <a:defRPr b="0" i="0" sz="12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85750" lvl="2" marL="1371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74247"/>
              </a:buClr>
              <a:buSzPts val="900"/>
              <a:buFont typeface="Open Sans"/>
              <a:buChar char="­"/>
              <a:defRPr b="0" i="0" sz="9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79400" lvl="3" marL="18288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274247"/>
              </a:buClr>
              <a:buSzPts val="800"/>
              <a:buFont typeface="Open Sans"/>
              <a:buChar char="­"/>
              <a:defRPr b="0" i="0" sz="8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73050" lvl="4" marL="2286000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274247"/>
              </a:buClr>
              <a:buSzPts val="700"/>
              <a:buFont typeface="Open Sans"/>
              <a:buChar char="­"/>
              <a:defRPr b="0" i="0" sz="7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2" name="Google Shape;32;p8"/>
          <p:cNvSpPr txBox="1"/>
          <p:nvPr>
            <p:ph idx="3" type="body"/>
          </p:nvPr>
        </p:nvSpPr>
        <p:spPr>
          <a:xfrm>
            <a:off x="431448" y="1236013"/>
            <a:ext cx="4140600" cy="3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4247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274247"/>
              </a:buClr>
              <a:buSzPts val="1200"/>
              <a:buFont typeface="Arial"/>
              <a:buChar char="◦"/>
              <a:defRPr b="0" i="0" sz="12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85750" lvl="2" marL="1371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74247"/>
              </a:buClr>
              <a:buSzPts val="900"/>
              <a:buFont typeface="Open Sans"/>
              <a:buChar char="­"/>
              <a:defRPr b="0" i="0" sz="9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79400" lvl="3" marL="18288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274247"/>
              </a:buClr>
              <a:buSzPts val="800"/>
              <a:buFont typeface="Open Sans"/>
              <a:buChar char="­"/>
              <a:defRPr b="0" i="0" sz="8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73050" lvl="4" marL="2286000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274247"/>
              </a:buClr>
              <a:buSzPts val="700"/>
              <a:buFont typeface="Open Sans"/>
              <a:buChar char="­"/>
              <a:defRPr b="0" i="0" sz="7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tel, innhold og bilde">
  <p:cSld name="1_Tittel, innhold og bild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431447" y="413286"/>
            <a:ext cx="4140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4247"/>
              </a:buClr>
              <a:buSzPts val="3800"/>
              <a:buFont typeface="Roboto Condensed"/>
              <a:buNone/>
              <a:defRPr b="1" i="0" sz="3800" u="none" cap="none" strike="noStrike">
                <a:solidFill>
                  <a:srgbClr val="27424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431447" y="1236012"/>
            <a:ext cx="4140600" cy="3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4247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274247"/>
              </a:buClr>
              <a:buSzPts val="1200"/>
              <a:buFont typeface="Arial"/>
              <a:buChar char="◦"/>
              <a:defRPr b="0" i="0" sz="12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85750" lvl="2" marL="1371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74247"/>
              </a:buClr>
              <a:buSzPts val="900"/>
              <a:buFont typeface="Open Sans"/>
              <a:buChar char="­"/>
              <a:defRPr b="0" i="0" sz="9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79400" lvl="3" marL="18288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274247"/>
              </a:buClr>
              <a:buSzPts val="800"/>
              <a:buFont typeface="Open Sans"/>
              <a:buChar char="­"/>
              <a:defRPr b="0" i="0" sz="8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73050" lvl="4" marL="2286000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274247"/>
              </a:buClr>
              <a:buSzPts val="700"/>
              <a:buFont typeface="Open Sans"/>
              <a:buChar char="­"/>
              <a:defRPr b="0" i="0" sz="7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6" name="Google Shape;36;p9"/>
          <p:cNvSpPr/>
          <p:nvPr>
            <p:ph idx="2" type="pic"/>
          </p:nvPr>
        </p:nvSpPr>
        <p:spPr>
          <a:xfrm>
            <a:off x="4808370" y="475114"/>
            <a:ext cx="3862500" cy="3960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4247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274247"/>
              </a:buClr>
              <a:buSzPts val="1200"/>
              <a:buFont typeface="Arial"/>
              <a:buChar char="◦"/>
              <a:defRPr b="0" i="0" sz="12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74247"/>
              </a:buClr>
              <a:buSzPts val="900"/>
              <a:buFont typeface="Open Sans"/>
              <a:buChar char="­"/>
              <a:defRPr b="0" i="0" sz="9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274247"/>
              </a:buClr>
              <a:buSzPts val="800"/>
              <a:buFont typeface="Open Sans"/>
              <a:buChar char="­"/>
              <a:defRPr b="0" i="0" sz="8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274247"/>
              </a:buClr>
              <a:buSzPts val="700"/>
              <a:buFont typeface="Open Sans"/>
              <a:buChar char="­"/>
              <a:defRPr b="0" i="0" sz="7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7" name="Google Shape;37;p9"/>
          <p:cNvSpPr txBox="1"/>
          <p:nvPr>
            <p:ph idx="3" type="body"/>
          </p:nvPr>
        </p:nvSpPr>
        <p:spPr>
          <a:xfrm>
            <a:off x="449665" y="4761865"/>
            <a:ext cx="54228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4247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274247"/>
              </a:buClr>
              <a:buSzPts val="1200"/>
              <a:buFont typeface="Arial"/>
              <a:buChar char="◦"/>
              <a:defRPr b="0" i="0" sz="12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85750" lvl="2" marL="1371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74247"/>
              </a:buClr>
              <a:buSzPts val="900"/>
              <a:buFont typeface="Open Sans"/>
              <a:buChar char="­"/>
              <a:defRPr b="0" i="0" sz="9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79400" lvl="3" marL="18288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274247"/>
              </a:buClr>
              <a:buSzPts val="800"/>
              <a:buFont typeface="Open Sans"/>
              <a:buChar char="­"/>
              <a:defRPr b="0" i="0" sz="8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73050" lvl="4" marL="2286000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274247"/>
              </a:buClr>
              <a:buSzPts val="700"/>
              <a:buFont typeface="Open Sans"/>
              <a:buChar char="­"/>
              <a:defRPr b="0" i="0" sz="7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tel og to valgfrie elementer">
  <p:cSld name="Tittel og to valgfrie elementer">
    <p:bg>
      <p:bgPr>
        <a:solidFill>
          <a:schemeClr val="l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431447" y="413286"/>
            <a:ext cx="82392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4247"/>
              </a:buClr>
              <a:buSzPts val="3800"/>
              <a:buFont typeface="Roboto Condensed"/>
              <a:buNone/>
              <a:defRPr b="1" i="0" sz="3800" u="none" cap="none" strike="noStrike">
                <a:solidFill>
                  <a:srgbClr val="27424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0115" y="4761865"/>
            <a:ext cx="54228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4247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274247"/>
              </a:buClr>
              <a:buSzPts val="1200"/>
              <a:buFont typeface="Arial"/>
              <a:buChar char="◦"/>
              <a:defRPr b="0" i="0" sz="12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85750" lvl="2" marL="1371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74247"/>
              </a:buClr>
              <a:buSzPts val="900"/>
              <a:buFont typeface="Open Sans"/>
              <a:buChar char="­"/>
              <a:defRPr b="0" i="0" sz="9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79400" lvl="3" marL="18288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274247"/>
              </a:buClr>
              <a:buSzPts val="800"/>
              <a:buFont typeface="Open Sans"/>
              <a:buChar char="­"/>
              <a:defRPr b="0" i="0" sz="8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73050" lvl="4" marL="2286000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274247"/>
              </a:buClr>
              <a:buSzPts val="700"/>
              <a:buFont typeface="Open Sans"/>
              <a:buChar char="­"/>
              <a:defRPr b="0" i="0" sz="7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1" name="Google Shape;41;p10"/>
          <p:cNvSpPr txBox="1"/>
          <p:nvPr>
            <p:ph idx="2" type="body"/>
          </p:nvPr>
        </p:nvSpPr>
        <p:spPr>
          <a:xfrm>
            <a:off x="492866" y="1357470"/>
            <a:ext cx="3862500" cy="30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4247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274247"/>
              </a:buClr>
              <a:buSzPts val="1200"/>
              <a:buFont typeface="Arial"/>
              <a:buChar char="◦"/>
              <a:defRPr b="0" i="0" sz="12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85750" lvl="2" marL="1371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74247"/>
              </a:buClr>
              <a:buSzPts val="900"/>
              <a:buFont typeface="Open Sans"/>
              <a:buChar char="­"/>
              <a:defRPr b="0" i="0" sz="9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79400" lvl="3" marL="18288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274247"/>
              </a:buClr>
              <a:buSzPts val="800"/>
              <a:buFont typeface="Open Sans"/>
              <a:buChar char="­"/>
              <a:defRPr b="0" i="0" sz="8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73050" lvl="4" marL="2286000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274247"/>
              </a:buClr>
              <a:buSzPts val="700"/>
              <a:buFont typeface="Open Sans"/>
              <a:buChar char="­"/>
              <a:defRPr b="0" i="0" sz="7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2" name="Google Shape;42;p10"/>
          <p:cNvSpPr txBox="1"/>
          <p:nvPr>
            <p:ph idx="3" type="body"/>
          </p:nvPr>
        </p:nvSpPr>
        <p:spPr>
          <a:xfrm>
            <a:off x="4808370" y="1357470"/>
            <a:ext cx="3862500" cy="30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4247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274247"/>
              </a:buClr>
              <a:buSzPts val="1200"/>
              <a:buFont typeface="Arial"/>
              <a:buChar char="◦"/>
              <a:defRPr b="0" i="0" sz="12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85750" lvl="2" marL="1371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74247"/>
              </a:buClr>
              <a:buSzPts val="900"/>
              <a:buFont typeface="Open Sans"/>
              <a:buChar char="­"/>
              <a:defRPr b="0" i="0" sz="9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79400" lvl="3" marL="18288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274247"/>
              </a:buClr>
              <a:buSzPts val="800"/>
              <a:buFont typeface="Open Sans"/>
              <a:buChar char="­"/>
              <a:defRPr b="0" i="0" sz="8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73050" lvl="4" marL="2286000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274247"/>
              </a:buClr>
              <a:buSzPts val="700"/>
              <a:buFont typeface="Open Sans"/>
              <a:buChar char="­"/>
              <a:defRPr b="0" i="0" sz="7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4519" y="413286"/>
            <a:ext cx="72387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4247"/>
              </a:buClr>
              <a:buSzPts val="3800"/>
              <a:buFont typeface="Roboto Condensed"/>
              <a:buNone/>
              <a:defRPr b="1" i="0" sz="3800" u="none" cap="none" strike="noStrike">
                <a:solidFill>
                  <a:srgbClr val="27424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4519" y="1236012"/>
            <a:ext cx="7238700" cy="31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4247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274247"/>
              </a:buClr>
              <a:buSzPts val="1200"/>
              <a:buFont typeface="Arial"/>
              <a:buChar char="◦"/>
              <a:defRPr b="0" i="0" sz="12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85750" lvl="2" marL="1371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74247"/>
              </a:buClr>
              <a:buSzPts val="900"/>
              <a:buFont typeface="Open Sans"/>
              <a:buChar char="­"/>
              <a:defRPr b="0" i="0" sz="9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79400" lvl="3" marL="18288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274247"/>
              </a:buClr>
              <a:buSzPts val="800"/>
              <a:buFont typeface="Open Sans"/>
              <a:buChar char="­"/>
              <a:defRPr b="0" i="0" sz="8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73050" lvl="4" marL="2286000" marR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274247"/>
              </a:buClr>
              <a:buSzPts val="700"/>
              <a:buFont typeface="Open Sans"/>
              <a:buChar char="­"/>
              <a:defRPr b="0" i="0" sz="700" u="none" cap="none" strike="noStrike">
                <a:solidFill>
                  <a:srgbClr val="274247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874846" y="4553643"/>
            <a:ext cx="2269154" cy="58985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hyperlink" Target="http://github.com/statisticsnorway" TargetMode="External"/><Relationship Id="rId5" Type="http://schemas.openxmlformats.org/officeDocument/2006/relationships/image" Target="../media/image8.png"/><Relationship Id="rId6" Type="http://schemas.openxmlformats.org/officeDocument/2006/relationships/hyperlink" Target="https://twitter.com/trygu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hyperlink" Target="http://bit.ly/java-vtl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gitter.im/java-vtl/Lobby" TargetMode="External"/><Relationship Id="rId4" Type="http://schemas.openxmlformats.org/officeDocument/2006/relationships/hyperlink" Target="http://bit.ly/lds-repository" TargetMode="External"/><Relationship Id="rId5" Type="http://schemas.openxmlformats.org/officeDocument/2006/relationships/hyperlink" Target="https://github.com/statisticsnorway/gsim-raml-schema" TargetMode="External"/><Relationship Id="rId6" Type="http://schemas.openxmlformats.org/officeDocument/2006/relationships/hyperlink" Target="http://bit.ly/ssb-vision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bit.ly/ssb2022vision" TargetMode="External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ctrTitle"/>
          </p:nvPr>
        </p:nvSpPr>
        <p:spPr>
          <a:xfrm>
            <a:off x="1050743" y="2281746"/>
            <a:ext cx="7042500" cy="761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Implementing ModernStats standards in Statistics </a:t>
            </a:r>
            <a:r>
              <a:rPr lang="en"/>
              <a:t>Norway</a:t>
            </a:r>
            <a:endParaRPr/>
          </a:p>
        </p:txBody>
      </p:sp>
      <p:sp>
        <p:nvSpPr>
          <p:cNvPr id="79" name="Google Shape;79;p19"/>
          <p:cNvSpPr txBox="1"/>
          <p:nvPr>
            <p:ph idx="1" type="subTitle"/>
          </p:nvPr>
        </p:nvSpPr>
        <p:spPr>
          <a:xfrm>
            <a:off x="1050743" y="3172192"/>
            <a:ext cx="7042500" cy="301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700"/>
              </a:spcAft>
              <a:buNone/>
            </a:pPr>
            <a:r>
              <a:rPr lang="en"/>
              <a:t>NTTS 2019, Brussels 11-14 March - Trygve Falch (trygve.falch@ssb.no) </a:t>
            </a:r>
            <a:endParaRPr/>
          </a:p>
        </p:txBody>
      </p:sp>
      <p:pic>
        <p:nvPicPr>
          <p:cNvPr id="80" name="Google Shape;8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1401" y="4079526"/>
            <a:ext cx="328475" cy="328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9"/>
          <p:cNvSpPr txBox="1"/>
          <p:nvPr/>
        </p:nvSpPr>
        <p:spPr>
          <a:xfrm>
            <a:off x="3339875" y="4079525"/>
            <a:ext cx="27927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github.com/statisticsnorway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82" name="Google Shape;82;p19"/>
          <p:cNvGrpSpPr/>
          <p:nvPr/>
        </p:nvGrpSpPr>
        <p:grpSpPr>
          <a:xfrm>
            <a:off x="2993250" y="3670275"/>
            <a:ext cx="3157450" cy="364750"/>
            <a:chOff x="2993250" y="3517875"/>
            <a:chExt cx="3157450" cy="364750"/>
          </a:xfrm>
        </p:grpSpPr>
        <p:pic>
          <p:nvPicPr>
            <p:cNvPr id="83" name="Google Shape;83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993250" y="3517875"/>
              <a:ext cx="364750" cy="364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" name="Google Shape;84;p19"/>
            <p:cNvSpPr txBox="1"/>
            <p:nvPr/>
          </p:nvSpPr>
          <p:spPr>
            <a:xfrm>
              <a:off x="3358000" y="3536000"/>
              <a:ext cx="2792700" cy="3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u="sng">
                  <a:solidFill>
                    <a:schemeClr val="hlink"/>
                  </a:solidFill>
                  <a:latin typeface="Open Sans"/>
                  <a:ea typeface="Open Sans"/>
                  <a:cs typeface="Open Sans"/>
                  <a:sym typeface="Open Sans"/>
                  <a:hlinkClick r:id="rId6"/>
                </a:rPr>
                <a:t>@trygu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431447" y="260886"/>
            <a:ext cx="4140600" cy="1108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it?</a:t>
            </a:r>
            <a:endParaRPr/>
          </a:p>
        </p:txBody>
      </p:sp>
      <p:sp>
        <p:nvSpPr>
          <p:cNvPr id="145" name="Google Shape;145;p28"/>
          <p:cNvSpPr txBox="1"/>
          <p:nvPr>
            <p:ph idx="3" type="body"/>
          </p:nvPr>
        </p:nvSpPr>
        <p:spPr>
          <a:xfrm>
            <a:off x="431448" y="1236013"/>
            <a:ext cx="4140600" cy="3198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Java implementation of the VTL specification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Provider interfaces which can connect to any data source (Adapters)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Supports transformations and simple validations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Supports filter propagation (filtering close to the data).</a:t>
            </a:r>
            <a:endParaRPr/>
          </a:p>
        </p:txBody>
      </p:sp>
      <p:pic>
        <p:nvPicPr>
          <p:cNvPr id="146" name="Google Shape;14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8850" y="1016073"/>
            <a:ext cx="2946900" cy="203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8"/>
          <p:cNvSpPr txBox="1"/>
          <p:nvPr/>
        </p:nvSpPr>
        <p:spPr>
          <a:xfrm>
            <a:off x="4818600" y="3047375"/>
            <a:ext cx="36474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We have T-shirts! </a:t>
            </a:r>
            <a:r>
              <a:rPr lang="en" sz="1800" u="sng">
                <a:solidFill>
                  <a:srgbClr val="003892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http://bit.ly/java-vtl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0150" y="-61362"/>
            <a:ext cx="6663702" cy="526622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9"/>
          <p:cNvSpPr/>
          <p:nvPr/>
        </p:nvSpPr>
        <p:spPr>
          <a:xfrm>
            <a:off x="1967800" y="1611963"/>
            <a:ext cx="3620100" cy="2405700"/>
          </a:xfrm>
          <a:prstGeom prst="ellipse">
            <a:avLst/>
          </a:prstGeom>
          <a:noFill/>
          <a:ln cap="flat" cmpd="sng" w="95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612" y="380525"/>
            <a:ext cx="8054774" cy="4382449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1143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54363"/>
            <a:ext cx="8839197" cy="4634785"/>
          </a:xfrm>
          <a:prstGeom prst="rect">
            <a:avLst/>
          </a:prstGeom>
          <a:noFill/>
          <a:ln>
            <a:noFill/>
          </a:ln>
          <a:effectLst>
            <a:outerShdw blurRad="128588" rotWithShape="0" algn="bl" dir="5400000" dist="762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>
            <p:ph type="title"/>
          </p:nvPr>
        </p:nvSpPr>
        <p:spPr>
          <a:xfrm>
            <a:off x="0" y="377200"/>
            <a:ext cx="91440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32000" spcFirstLastPara="1" rIns="4320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swald"/>
              <a:buNone/>
            </a:pPr>
            <a:r>
              <a:rPr b="1" lang="en">
                <a:latin typeface="Roboto Condensed"/>
                <a:ea typeface="Roboto Condensed"/>
                <a:cs typeface="Roboto Condensed"/>
                <a:sym typeface="Roboto Condensed"/>
              </a:rPr>
              <a:t>Thank you! </a:t>
            </a: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swald"/>
              <a:buNone/>
            </a:pPr>
            <a:r>
              <a:rPr b="1" lang="en">
                <a:latin typeface="Roboto Condensed"/>
                <a:ea typeface="Roboto Condensed"/>
                <a:cs typeface="Roboto Condensed"/>
                <a:sym typeface="Roboto Condensed"/>
              </a:rPr>
              <a:t>And now; Links</a:t>
            </a: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9" name="Google Shape;169;p32"/>
          <p:cNvSpPr txBox="1"/>
          <p:nvPr>
            <p:ph idx="12" type="sldNum"/>
          </p:nvPr>
        </p:nvSpPr>
        <p:spPr>
          <a:xfrm>
            <a:off x="4068000" y="4785996"/>
            <a:ext cx="108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Google Shape;170;p32"/>
          <p:cNvSpPr txBox="1"/>
          <p:nvPr>
            <p:ph idx="1" type="body"/>
          </p:nvPr>
        </p:nvSpPr>
        <p:spPr>
          <a:xfrm>
            <a:off x="0" y="1314300"/>
            <a:ext cx="86397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432000" spcFirstLastPara="1" rIns="91425" wrap="square" tIns="144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2540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ial"/>
              <a:buChar char="•"/>
            </a:pPr>
            <a:r>
              <a:rPr lang="en" sz="1800"/>
              <a:t>Java-VTL: </a:t>
            </a:r>
            <a:r>
              <a:rPr b="0" i="0" lang="en" sz="180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http://java-vtl.org</a:t>
            </a:r>
            <a:endParaRPr sz="1800"/>
          </a:p>
          <a:p>
            <a:pPr indent="-2540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ial"/>
              <a:buChar char="•"/>
            </a:pPr>
            <a:r>
              <a:rPr lang="en" sz="1800"/>
              <a:t>LDS: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http://bit.ly/lds-repository</a:t>
            </a:r>
            <a:endParaRPr sz="1800"/>
          </a:p>
          <a:p>
            <a:pPr indent="-2540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ial"/>
              <a:buChar char="•"/>
            </a:pPr>
            <a:r>
              <a:rPr lang="en" sz="1800"/>
              <a:t>GSIM Logical Information Mode machine readable: </a:t>
            </a:r>
            <a:r>
              <a:rPr lang="en" sz="1800" u="sng">
                <a:solidFill>
                  <a:schemeClr val="hlink"/>
                </a:solidFill>
                <a:hlinkClick r:id="rId5"/>
              </a:rPr>
              <a:t>https://github.com/statisticsnorway/gsim-raml-schema</a:t>
            </a:r>
            <a:endParaRPr sz="2400"/>
          </a:p>
          <a:p>
            <a:pPr indent="-2921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Char char="•"/>
            </a:pPr>
            <a:r>
              <a:rPr lang="en" sz="1800"/>
              <a:t>Statistics Norway Vision (full res): </a:t>
            </a:r>
            <a:r>
              <a:rPr lang="en" sz="1800" u="sng">
                <a:solidFill>
                  <a:schemeClr val="hlink"/>
                </a:solidFill>
                <a:hlinkClick r:id="rId6"/>
              </a:rPr>
              <a:t>http://bit.ly/ssb-vision</a:t>
            </a:r>
            <a:endParaRPr sz="1800"/>
          </a:p>
          <a:p>
            <a:pPr indent="0" lvl="0" marL="0" marR="0" rtl="0" algn="l">
              <a:spcBef>
                <a:spcPts val="1800"/>
              </a:spcBef>
              <a:spcAft>
                <a:spcPts val="700"/>
              </a:spcAft>
              <a:buClr>
                <a:srgbClr val="999999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1561" y="2316374"/>
            <a:ext cx="2420876" cy="23711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0"/>
          <p:cNvSpPr txBox="1"/>
          <p:nvPr>
            <p:ph type="title"/>
          </p:nvPr>
        </p:nvSpPr>
        <p:spPr>
          <a:xfrm>
            <a:off x="458594" y="399036"/>
            <a:ext cx="7238700" cy="588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GSBPM in Statistics Norway</a:t>
            </a:r>
            <a:endParaRPr/>
          </a:p>
        </p:txBody>
      </p:sp>
      <p:sp>
        <p:nvSpPr>
          <p:cNvPr id="91" name="Google Shape;91;p20"/>
          <p:cNvSpPr txBox="1"/>
          <p:nvPr/>
        </p:nvSpPr>
        <p:spPr>
          <a:xfrm>
            <a:off x="458600" y="1202075"/>
            <a:ext cx="7983000" cy="31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We have translated into Norwegian and added more details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Used as a reference model for internal and national communication and collaboration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Used as a tool for the ongoing modernization effort in Statistics Norway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7762" y="308363"/>
            <a:ext cx="9219525" cy="452677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1"/>
          <p:cNvSpPr/>
          <p:nvPr/>
        </p:nvSpPr>
        <p:spPr>
          <a:xfrm>
            <a:off x="1434350" y="448225"/>
            <a:ext cx="582600" cy="23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560300"/>
            <a:ext cx="9144002" cy="6162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/>
          <p:nvPr>
            <p:ph type="title"/>
          </p:nvPr>
        </p:nvSpPr>
        <p:spPr>
          <a:xfrm>
            <a:off x="501319" y="413286"/>
            <a:ext cx="7238700" cy="588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GSIM in Statistics Norway</a:t>
            </a:r>
            <a:endParaRPr/>
          </a:p>
        </p:txBody>
      </p:sp>
      <p:sp>
        <p:nvSpPr>
          <p:cNvPr id="108" name="Google Shape;108;p23"/>
          <p:cNvSpPr txBox="1"/>
          <p:nvPr/>
        </p:nvSpPr>
        <p:spPr>
          <a:xfrm>
            <a:off x="501325" y="1173575"/>
            <a:ext cx="7238700" cy="31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Ease of internal communication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Ease of external (with other government organisations or data provider/consumers) communication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Facilitate re-using/sharing of methods, service or capability within the organisation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Facilitate re-using/sharing of methods, services or capability with other organisations e.g. data archives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Potentially reducing the number of silo systems that have to be maintained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We are systematically mapping our systems to use GSIM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4"/>
          <p:cNvPicPr preferRelativeResize="0"/>
          <p:nvPr/>
        </p:nvPicPr>
        <p:blipFill rotWithShape="1">
          <a:blip r:embed="rId3">
            <a:alphaModFix amt="40000"/>
          </a:blip>
          <a:srcRect b="0" l="13721" r="13714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4"/>
          <p:cNvSpPr txBox="1"/>
          <p:nvPr/>
        </p:nvSpPr>
        <p:spPr>
          <a:xfrm>
            <a:off x="311700" y="1604525"/>
            <a:ext cx="8520600" cy="3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●"/>
            </a:pP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</a:t>
            </a: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ata silos across the statistical production line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●"/>
            </a:pP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Lack of  coherent data and metadata access (where is our data!?)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●"/>
            </a:pP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Versioning and data lineage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●"/>
            </a:pP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Reduce lock in and increase ability to adopt new technology fast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●"/>
            </a:pP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Cloud native approach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●"/>
            </a:pP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Service oriented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" name="Google Shape;115;p24"/>
          <p:cNvSpPr txBox="1"/>
          <p:nvPr>
            <p:ph idx="4294967295" type="title"/>
          </p:nvPr>
        </p:nvSpPr>
        <p:spPr>
          <a:xfrm>
            <a:off x="311694" y="342061"/>
            <a:ext cx="7238700" cy="588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implementation - Linked Data store (LDS)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6528" y="153975"/>
            <a:ext cx="2962937" cy="110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5"/>
          <p:cNvSpPr txBox="1"/>
          <p:nvPr>
            <p:ph type="title"/>
          </p:nvPr>
        </p:nvSpPr>
        <p:spPr>
          <a:xfrm>
            <a:off x="389297" y="413286"/>
            <a:ext cx="4140600" cy="1108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it?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5"/>
          <p:cNvSpPr txBox="1"/>
          <p:nvPr>
            <p:ph idx="1" type="body"/>
          </p:nvPr>
        </p:nvSpPr>
        <p:spPr>
          <a:xfrm>
            <a:off x="449665" y="4761865"/>
            <a:ext cx="5422800" cy="22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70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5"/>
          <p:cNvSpPr txBox="1"/>
          <p:nvPr>
            <p:ph idx="3" type="body"/>
          </p:nvPr>
        </p:nvSpPr>
        <p:spPr>
          <a:xfrm>
            <a:off x="431450" y="1412575"/>
            <a:ext cx="4056300" cy="3198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General purpose, logical data API for any type of structured data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Provider API (Adapters) for any type of underlying storage technology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Time based versioning for all providers</a:t>
            </a:r>
            <a:endParaRPr sz="1800"/>
          </a:p>
          <a:p>
            <a:pPr indent="0" lvl="0" marL="0" rtl="0" algn="l">
              <a:spcBef>
                <a:spcPts val="700"/>
              </a:spcBef>
              <a:spcAft>
                <a:spcPts val="7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4" name="Google Shape;124;p25"/>
          <p:cNvSpPr txBox="1"/>
          <p:nvPr>
            <p:ph idx="3" type="body"/>
          </p:nvPr>
        </p:nvSpPr>
        <p:spPr>
          <a:xfrm>
            <a:off x="4758800" y="1412575"/>
            <a:ext cx="4056300" cy="3198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 sz="1800">
                <a:solidFill>
                  <a:schemeClr val="accent2"/>
                </a:solidFill>
              </a:rPr>
              <a:t>Describe data layer schema using an extended RAML specification (Rest API modeling language) (GSIM modelled as JSON-schema)</a:t>
            </a:r>
            <a:endParaRPr sz="1800"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 sz="1800">
                <a:solidFill>
                  <a:schemeClr val="accent2"/>
                </a:solidFill>
              </a:rPr>
              <a:t>Distributed</a:t>
            </a:r>
            <a:endParaRPr sz="1800">
              <a:solidFill>
                <a:schemeClr val="accen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 sz="1800">
                <a:solidFill>
                  <a:schemeClr val="accent2"/>
                </a:solidFill>
              </a:rPr>
              <a:t>Open source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7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/>
          <p:nvPr>
            <p:ph type="title"/>
          </p:nvPr>
        </p:nvSpPr>
        <p:spPr>
          <a:xfrm>
            <a:off x="492869" y="427536"/>
            <a:ext cx="7238700" cy="588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CSPA</a:t>
            </a:r>
            <a:endParaRPr/>
          </a:p>
        </p:txBody>
      </p:sp>
      <p:sp>
        <p:nvSpPr>
          <p:cNvPr id="130" name="Google Shape;130;p26"/>
          <p:cNvSpPr txBox="1"/>
          <p:nvPr>
            <p:ph idx="4294967295" type="body"/>
          </p:nvPr>
        </p:nvSpPr>
        <p:spPr>
          <a:xfrm>
            <a:off x="492885" y="1357475"/>
            <a:ext cx="8013000" cy="3077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Design principles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Features (Adapters, Containers)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Not prescriptive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Ports and adapters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Think about the abstractions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Databases and storage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Output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Used as </a:t>
            </a:r>
            <a:r>
              <a:rPr lang="en" sz="1800"/>
              <a:t>guidance</a:t>
            </a:r>
            <a:r>
              <a:rPr lang="en" sz="1800"/>
              <a:t> for designing services</a:t>
            </a:r>
            <a:endParaRPr sz="1800"/>
          </a:p>
        </p:txBody>
      </p:sp>
      <p:pic>
        <p:nvPicPr>
          <p:cNvPr id="131" name="Google Shape;131;p26"/>
          <p:cNvPicPr preferRelativeResize="0"/>
          <p:nvPr/>
        </p:nvPicPr>
        <p:blipFill rotWithShape="1">
          <a:blip r:embed="rId3">
            <a:alphaModFix/>
          </a:blip>
          <a:srcRect b="0" l="-1452" r="-2282" t="-1936"/>
          <a:stretch/>
        </p:blipFill>
        <p:spPr>
          <a:xfrm>
            <a:off x="4906700" y="427525"/>
            <a:ext cx="3985500" cy="293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/>
          <p:nvPr>
            <p:ph type="title"/>
          </p:nvPr>
        </p:nvSpPr>
        <p:spPr>
          <a:xfrm>
            <a:off x="0" y="135000"/>
            <a:ext cx="91440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32000" spcFirstLastPara="1" rIns="4320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swald"/>
              <a:buNone/>
            </a:pPr>
            <a:r>
              <a:rPr b="1" lang="en">
                <a:solidFill>
                  <a:srgbClr val="27424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Example of implementation - Java-VTL</a:t>
            </a:r>
            <a:endParaRPr b="1">
              <a:solidFill>
                <a:srgbClr val="27424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7" name="Google Shape;137;p27"/>
          <p:cNvSpPr txBox="1"/>
          <p:nvPr>
            <p:ph idx="11" type="ftr"/>
          </p:nvPr>
        </p:nvSpPr>
        <p:spPr>
          <a:xfrm>
            <a:off x="5580000" y="4785996"/>
            <a:ext cx="32403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33333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38" name="Google Shape;138;p27"/>
          <p:cNvSpPr txBox="1"/>
          <p:nvPr>
            <p:ph idx="12" type="sldNum"/>
          </p:nvPr>
        </p:nvSpPr>
        <p:spPr>
          <a:xfrm>
            <a:off x="4068000" y="4785996"/>
            <a:ext cx="108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27"/>
          <p:cNvSpPr txBox="1"/>
          <p:nvPr/>
        </p:nvSpPr>
        <p:spPr>
          <a:xfrm>
            <a:off x="311700" y="1272200"/>
            <a:ext cx="5173800" cy="3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Simple, and standardized data transformation and processing capability for statisticians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system uses VTL to visualize data lineage 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Used in a workbench, with simple coding IDE with syntax 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highlighting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syntax check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sbmal_2018">
  <a:themeElements>
    <a:clrScheme name="SSB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A9D49"/>
      </a:accent1>
      <a:accent2>
        <a:srgbClr val="274247"/>
      </a:accent2>
      <a:accent3>
        <a:srgbClr val="9582BB"/>
      </a:accent3>
      <a:accent4>
        <a:srgbClr val="3396D2"/>
      </a:accent4>
      <a:accent5>
        <a:srgbClr val="D2BC2A"/>
      </a:accent5>
      <a:accent6>
        <a:srgbClr val="8CA9A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