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5"/>
  </p:notesMasterIdLst>
  <p:handoutMasterIdLst>
    <p:handoutMasterId r:id="rId46"/>
  </p:handoutMasterIdLst>
  <p:sldIdLst>
    <p:sldId id="256" r:id="rId2"/>
    <p:sldId id="315" r:id="rId3"/>
    <p:sldId id="316" r:id="rId4"/>
    <p:sldId id="257" r:id="rId5"/>
    <p:sldId id="320" r:id="rId6"/>
    <p:sldId id="307" r:id="rId7"/>
    <p:sldId id="308" r:id="rId8"/>
    <p:sldId id="309" r:id="rId9"/>
    <p:sldId id="317" r:id="rId10"/>
    <p:sldId id="318" r:id="rId11"/>
    <p:sldId id="319" r:id="rId12"/>
    <p:sldId id="321" r:id="rId13"/>
    <p:sldId id="265" r:id="rId14"/>
    <p:sldId id="281" r:id="rId15"/>
    <p:sldId id="293" r:id="rId16"/>
    <p:sldId id="310" r:id="rId17"/>
    <p:sldId id="329" r:id="rId18"/>
    <p:sldId id="326" r:id="rId19"/>
    <p:sldId id="282" r:id="rId20"/>
    <p:sldId id="295" r:id="rId21"/>
    <p:sldId id="283" r:id="rId22"/>
    <p:sldId id="284" r:id="rId23"/>
    <p:sldId id="327" r:id="rId24"/>
    <p:sldId id="328" r:id="rId25"/>
    <p:sldId id="291" r:id="rId26"/>
    <p:sldId id="323" r:id="rId27"/>
    <p:sldId id="311" r:id="rId28"/>
    <p:sldId id="297" r:id="rId29"/>
    <p:sldId id="298" r:id="rId30"/>
    <p:sldId id="299" r:id="rId31"/>
    <p:sldId id="300" r:id="rId32"/>
    <p:sldId id="301" r:id="rId33"/>
    <p:sldId id="302" r:id="rId34"/>
    <p:sldId id="303" r:id="rId35"/>
    <p:sldId id="312" r:id="rId36"/>
    <p:sldId id="324" r:id="rId37"/>
    <p:sldId id="314" r:id="rId38"/>
    <p:sldId id="313" r:id="rId39"/>
    <p:sldId id="331" r:id="rId40"/>
    <p:sldId id="325" r:id="rId41"/>
    <p:sldId id="306" r:id="rId42"/>
    <p:sldId id="294" r:id="rId43"/>
    <p:sldId id="263" r:id="rId44"/>
  </p:sldIdLst>
  <p:sldSz cx="9144000" cy="5143500" type="screen16x9"/>
  <p:notesSz cx="9940925" cy="68087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A6BA"/>
    <a:srgbClr val="40A7CC"/>
    <a:srgbClr val="4BC1BB"/>
    <a:srgbClr val="3EC7CE"/>
    <a:srgbClr val="63A9A1"/>
    <a:srgbClr val="49B4C3"/>
    <a:srgbClr val="57A3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33" autoAdjust="0"/>
    <p:restoredTop sz="94660"/>
  </p:normalViewPr>
  <p:slideViewPr>
    <p:cSldViewPr>
      <p:cViewPr varScale="1">
        <p:scale>
          <a:sx n="144" d="100"/>
          <a:sy n="144" d="100"/>
        </p:scale>
        <p:origin x="624" y="12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8739" cy="340331"/>
          </a:xfrm>
          <a:prstGeom prst="rect">
            <a:avLst/>
          </a:prstGeom>
        </p:spPr>
        <p:txBody>
          <a:bodyPr vert="horz" lIns="91440" tIns="45720" rIns="91440" bIns="45720" rtlCol="0"/>
          <a:lstStyle>
            <a:lvl1pPr algn="l">
              <a:defRPr sz="1200"/>
            </a:lvl1pPr>
          </a:lstStyle>
          <a:p>
            <a:endParaRPr lang="en-GB" dirty="0">
              <a:latin typeface="Roboto Slab Light"/>
            </a:endParaRPr>
          </a:p>
        </p:txBody>
      </p:sp>
      <p:sp>
        <p:nvSpPr>
          <p:cNvPr id="3" name="Date Placeholder 2"/>
          <p:cNvSpPr>
            <a:spLocks noGrp="1"/>
          </p:cNvSpPr>
          <p:nvPr>
            <p:ph type="dt" sz="quarter" idx="1"/>
          </p:nvPr>
        </p:nvSpPr>
        <p:spPr>
          <a:xfrm>
            <a:off x="5629869" y="0"/>
            <a:ext cx="4308737" cy="340331"/>
          </a:xfrm>
          <a:prstGeom prst="rect">
            <a:avLst/>
          </a:prstGeom>
        </p:spPr>
        <p:txBody>
          <a:bodyPr vert="horz" lIns="91440" tIns="45720" rIns="91440" bIns="45720" rtlCol="0"/>
          <a:lstStyle>
            <a:lvl1pPr algn="r">
              <a:defRPr sz="1200"/>
            </a:lvl1pPr>
          </a:lstStyle>
          <a:p>
            <a:fld id="{FAB6C422-590E-9E48-81E4-DE38BE76C08D}" type="datetimeFigureOut">
              <a:rPr lang="en-GB" smtClean="0">
                <a:latin typeface="Roboto Slab Light"/>
              </a:rPr>
              <a:pPr/>
              <a:t>22/02/2019</a:t>
            </a:fld>
            <a:endParaRPr lang="en-GB" dirty="0">
              <a:latin typeface="Roboto Slab Light"/>
            </a:endParaRPr>
          </a:p>
        </p:txBody>
      </p:sp>
      <p:sp>
        <p:nvSpPr>
          <p:cNvPr id="4" name="Footer Placeholder 3"/>
          <p:cNvSpPr>
            <a:spLocks noGrp="1"/>
          </p:cNvSpPr>
          <p:nvPr>
            <p:ph type="ftr" sz="quarter" idx="2"/>
          </p:nvPr>
        </p:nvSpPr>
        <p:spPr>
          <a:xfrm>
            <a:off x="1" y="6467370"/>
            <a:ext cx="4308739" cy="340331"/>
          </a:xfrm>
          <a:prstGeom prst="rect">
            <a:avLst/>
          </a:prstGeom>
        </p:spPr>
        <p:txBody>
          <a:bodyPr vert="horz" lIns="91440" tIns="45720" rIns="91440" bIns="45720" rtlCol="0" anchor="b"/>
          <a:lstStyle>
            <a:lvl1pPr algn="l">
              <a:defRPr sz="1200"/>
            </a:lvl1pPr>
          </a:lstStyle>
          <a:p>
            <a:endParaRPr lang="en-GB" dirty="0">
              <a:latin typeface="Roboto Slab Light"/>
            </a:endParaRPr>
          </a:p>
        </p:txBody>
      </p:sp>
      <p:sp>
        <p:nvSpPr>
          <p:cNvPr id="5" name="Slide Number Placeholder 4"/>
          <p:cNvSpPr>
            <a:spLocks noGrp="1"/>
          </p:cNvSpPr>
          <p:nvPr>
            <p:ph type="sldNum" sz="quarter" idx="3"/>
          </p:nvPr>
        </p:nvSpPr>
        <p:spPr>
          <a:xfrm>
            <a:off x="5629869" y="6467370"/>
            <a:ext cx="4308737" cy="340331"/>
          </a:xfrm>
          <a:prstGeom prst="rect">
            <a:avLst/>
          </a:prstGeom>
        </p:spPr>
        <p:txBody>
          <a:bodyPr vert="horz" lIns="91440" tIns="45720" rIns="91440" bIns="45720" rtlCol="0" anchor="b"/>
          <a:lstStyle>
            <a:lvl1pPr algn="r">
              <a:defRPr sz="1200"/>
            </a:lvl1pPr>
          </a:lstStyle>
          <a:p>
            <a:fld id="{6E2EBEBA-3409-0F4E-B713-CAADD7383708}" type="slidenum">
              <a:rPr lang="en-GB" smtClean="0">
                <a:latin typeface="Roboto Slab Light"/>
              </a:rPr>
              <a:pPr/>
              <a:t>‹#›</a:t>
            </a:fld>
            <a:endParaRPr lang="en-GB" dirty="0">
              <a:latin typeface="Roboto Slab Light"/>
            </a:endParaRPr>
          </a:p>
        </p:txBody>
      </p:sp>
    </p:spTree>
    <p:extLst>
      <p:ext uri="{BB962C8B-B14F-4D97-AF65-F5344CB8AC3E}">
        <p14:creationId xmlns:p14="http://schemas.microsoft.com/office/powerpoint/2010/main" val="1441881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7734" cy="340439"/>
          </a:xfrm>
          <a:prstGeom prst="rect">
            <a:avLst/>
          </a:prstGeom>
        </p:spPr>
        <p:txBody>
          <a:bodyPr vert="horz" lIns="91440" tIns="45720" rIns="91440" bIns="45720" rtlCol="0"/>
          <a:lstStyle>
            <a:lvl1pPr algn="l">
              <a:defRPr sz="1200">
                <a:latin typeface="Roboto Slab Light"/>
              </a:defRPr>
            </a:lvl1pPr>
          </a:lstStyle>
          <a:p>
            <a:endParaRPr lang="en-IE" dirty="0"/>
          </a:p>
        </p:txBody>
      </p:sp>
      <p:sp>
        <p:nvSpPr>
          <p:cNvPr id="3" name="Date Placeholder 2"/>
          <p:cNvSpPr>
            <a:spLocks noGrp="1"/>
          </p:cNvSpPr>
          <p:nvPr>
            <p:ph type="dt" idx="1"/>
          </p:nvPr>
        </p:nvSpPr>
        <p:spPr>
          <a:xfrm>
            <a:off x="5630891" y="0"/>
            <a:ext cx="4307734" cy="340439"/>
          </a:xfrm>
          <a:prstGeom prst="rect">
            <a:avLst/>
          </a:prstGeom>
        </p:spPr>
        <p:txBody>
          <a:bodyPr vert="horz" lIns="91440" tIns="45720" rIns="91440" bIns="45720" rtlCol="0"/>
          <a:lstStyle>
            <a:lvl1pPr algn="r">
              <a:defRPr sz="1200">
                <a:latin typeface="Roboto Slab Light"/>
              </a:defRPr>
            </a:lvl1pPr>
          </a:lstStyle>
          <a:p>
            <a:fld id="{5EB32EF4-9F0D-4B18-BFD1-268924FFDE11}" type="datetimeFigureOut">
              <a:rPr lang="en-IE" smtClean="0"/>
              <a:pPr/>
              <a:t>22/02/2019</a:t>
            </a:fld>
            <a:endParaRPr lang="en-IE" dirty="0"/>
          </a:p>
        </p:txBody>
      </p:sp>
      <p:sp>
        <p:nvSpPr>
          <p:cNvPr id="4" name="Slide Image Placeholder 3"/>
          <p:cNvSpPr>
            <a:spLocks noGrp="1" noRot="1" noChangeAspect="1"/>
          </p:cNvSpPr>
          <p:nvPr>
            <p:ph type="sldImg" idx="2"/>
          </p:nvPr>
        </p:nvSpPr>
        <p:spPr>
          <a:xfrm>
            <a:off x="2701925" y="511175"/>
            <a:ext cx="4537075" cy="25527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994093" y="3234175"/>
            <a:ext cx="7952739" cy="3063954"/>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6" name="Footer Placeholder 5"/>
          <p:cNvSpPr>
            <a:spLocks noGrp="1"/>
          </p:cNvSpPr>
          <p:nvPr>
            <p:ph type="ftr" sz="quarter" idx="4"/>
          </p:nvPr>
        </p:nvSpPr>
        <p:spPr>
          <a:xfrm>
            <a:off x="1" y="6467167"/>
            <a:ext cx="4307734" cy="340439"/>
          </a:xfrm>
          <a:prstGeom prst="rect">
            <a:avLst/>
          </a:prstGeom>
        </p:spPr>
        <p:txBody>
          <a:bodyPr vert="horz" lIns="91440" tIns="45720" rIns="91440" bIns="45720" rtlCol="0" anchor="b"/>
          <a:lstStyle>
            <a:lvl1pPr algn="l">
              <a:defRPr sz="1200">
                <a:latin typeface="Roboto Slab Light"/>
              </a:defRPr>
            </a:lvl1pPr>
          </a:lstStyle>
          <a:p>
            <a:endParaRPr lang="en-IE" dirty="0"/>
          </a:p>
        </p:txBody>
      </p:sp>
      <p:sp>
        <p:nvSpPr>
          <p:cNvPr id="7" name="Slide Number Placeholder 6"/>
          <p:cNvSpPr>
            <a:spLocks noGrp="1"/>
          </p:cNvSpPr>
          <p:nvPr>
            <p:ph type="sldNum" sz="quarter" idx="5"/>
          </p:nvPr>
        </p:nvSpPr>
        <p:spPr>
          <a:xfrm>
            <a:off x="5630891" y="6467167"/>
            <a:ext cx="4307734" cy="340439"/>
          </a:xfrm>
          <a:prstGeom prst="rect">
            <a:avLst/>
          </a:prstGeom>
        </p:spPr>
        <p:txBody>
          <a:bodyPr vert="horz" lIns="91440" tIns="45720" rIns="91440" bIns="45720" rtlCol="0" anchor="b"/>
          <a:lstStyle>
            <a:lvl1pPr algn="r">
              <a:defRPr sz="1200">
                <a:latin typeface="Roboto Slab Light"/>
              </a:defRPr>
            </a:lvl1pPr>
          </a:lstStyle>
          <a:p>
            <a:fld id="{5641690F-5CE8-4B96-9588-F78D757180BA}" type="slidenum">
              <a:rPr lang="en-IE" smtClean="0"/>
              <a:pPr/>
              <a:t>‹#›</a:t>
            </a:fld>
            <a:endParaRPr lang="en-IE" dirty="0"/>
          </a:p>
        </p:txBody>
      </p:sp>
    </p:spTree>
    <p:extLst>
      <p:ext uri="{BB962C8B-B14F-4D97-AF65-F5344CB8AC3E}">
        <p14:creationId xmlns:p14="http://schemas.microsoft.com/office/powerpoint/2010/main" val="1022235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Slab Light"/>
        <a:ea typeface="+mn-ea"/>
        <a:cs typeface="+mn-cs"/>
      </a:defRPr>
    </a:lvl1pPr>
    <a:lvl2pPr marL="457200" algn="l" defTabSz="914400" rtl="0" eaLnBrk="1" latinLnBrk="0" hangingPunct="1">
      <a:defRPr sz="1200" kern="1200">
        <a:solidFill>
          <a:schemeClr val="tx1"/>
        </a:solidFill>
        <a:latin typeface="Roboto Slab Light"/>
        <a:ea typeface="+mn-ea"/>
        <a:cs typeface="+mn-cs"/>
      </a:defRPr>
    </a:lvl2pPr>
    <a:lvl3pPr marL="914400" algn="l" defTabSz="914400" rtl="0" eaLnBrk="1" latinLnBrk="0" hangingPunct="1">
      <a:defRPr sz="1200" kern="1200">
        <a:solidFill>
          <a:schemeClr val="tx1"/>
        </a:solidFill>
        <a:latin typeface="Roboto Slab Light"/>
        <a:ea typeface="+mn-ea"/>
        <a:cs typeface="+mn-cs"/>
      </a:defRPr>
    </a:lvl3pPr>
    <a:lvl4pPr marL="1371600" algn="l" defTabSz="914400" rtl="0" eaLnBrk="1" latinLnBrk="0" hangingPunct="1">
      <a:defRPr sz="1200" kern="1200">
        <a:solidFill>
          <a:schemeClr val="tx1"/>
        </a:solidFill>
        <a:latin typeface="Roboto Slab Light"/>
        <a:ea typeface="+mn-ea"/>
        <a:cs typeface="+mn-cs"/>
      </a:defRPr>
    </a:lvl4pPr>
    <a:lvl5pPr marL="1828800" algn="l" defTabSz="914400" rtl="0" eaLnBrk="1" latinLnBrk="0" hangingPunct="1">
      <a:defRPr sz="1200" kern="1200">
        <a:solidFill>
          <a:schemeClr val="tx1"/>
        </a:solidFill>
        <a:latin typeface="Roboto Slab Ligh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https://www.cognizant.com/futureofwork/article/the-end-goal-of-digital-transformation</a:t>
            </a:r>
          </a:p>
        </p:txBody>
      </p:sp>
      <p:sp>
        <p:nvSpPr>
          <p:cNvPr id="4" name="Slide Number Placeholder 3"/>
          <p:cNvSpPr>
            <a:spLocks noGrp="1"/>
          </p:cNvSpPr>
          <p:nvPr>
            <p:ph type="sldNum" sz="quarter" idx="10"/>
          </p:nvPr>
        </p:nvSpPr>
        <p:spPr/>
        <p:txBody>
          <a:bodyPr/>
          <a:lstStyle/>
          <a:p>
            <a:fld id="{5641690F-5CE8-4B96-9588-F78D757180BA}" type="slidenum">
              <a:rPr lang="en-IE" smtClean="0"/>
              <a:pPr/>
              <a:t>2</a:t>
            </a:fld>
            <a:endParaRPr lang="en-IE" dirty="0"/>
          </a:p>
        </p:txBody>
      </p:sp>
    </p:spTree>
    <p:extLst>
      <p:ext uri="{BB962C8B-B14F-4D97-AF65-F5344CB8AC3E}">
        <p14:creationId xmlns:p14="http://schemas.microsoft.com/office/powerpoint/2010/main" val="953244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https://www.freepik.com/free-photos-vectors/thank-you</a:t>
            </a:r>
          </a:p>
        </p:txBody>
      </p:sp>
      <p:sp>
        <p:nvSpPr>
          <p:cNvPr id="4" name="Slide Number Placeholder 3"/>
          <p:cNvSpPr>
            <a:spLocks noGrp="1"/>
          </p:cNvSpPr>
          <p:nvPr>
            <p:ph type="sldNum" sz="quarter" idx="10"/>
          </p:nvPr>
        </p:nvSpPr>
        <p:spPr/>
        <p:txBody>
          <a:bodyPr/>
          <a:lstStyle/>
          <a:p>
            <a:fld id="{5641690F-5CE8-4B96-9588-F78D757180BA}" type="slidenum">
              <a:rPr lang="en-IE" smtClean="0"/>
              <a:pPr/>
              <a:t>29</a:t>
            </a:fld>
            <a:endParaRPr lang="en-IE" dirty="0"/>
          </a:p>
        </p:txBody>
      </p:sp>
    </p:spTree>
    <p:extLst>
      <p:ext uri="{BB962C8B-B14F-4D97-AF65-F5344CB8AC3E}">
        <p14:creationId xmlns:p14="http://schemas.microsoft.com/office/powerpoint/2010/main" val="882478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641690F-5CE8-4B96-9588-F78D757180BA}" type="slidenum">
              <a:rPr lang="en-IE" smtClean="0"/>
              <a:pPr/>
              <a:t>30</a:t>
            </a:fld>
            <a:endParaRPr lang="en-IE" dirty="0"/>
          </a:p>
        </p:txBody>
      </p:sp>
    </p:spTree>
    <p:extLst>
      <p:ext uri="{BB962C8B-B14F-4D97-AF65-F5344CB8AC3E}">
        <p14:creationId xmlns:p14="http://schemas.microsoft.com/office/powerpoint/2010/main" val="2325073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641690F-5CE8-4B96-9588-F78D757180BA}" type="slidenum">
              <a:rPr lang="en-IE" smtClean="0"/>
              <a:pPr/>
              <a:t>38</a:t>
            </a:fld>
            <a:endParaRPr lang="en-IE" dirty="0"/>
          </a:p>
        </p:txBody>
      </p:sp>
    </p:spTree>
    <p:extLst>
      <p:ext uri="{BB962C8B-B14F-4D97-AF65-F5344CB8AC3E}">
        <p14:creationId xmlns:p14="http://schemas.microsoft.com/office/powerpoint/2010/main" val="1168940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https://losd-data.staging.derilinx.com/</a:t>
            </a:r>
          </a:p>
        </p:txBody>
      </p:sp>
      <p:sp>
        <p:nvSpPr>
          <p:cNvPr id="4" name="Slide Number Placeholder 3"/>
          <p:cNvSpPr>
            <a:spLocks noGrp="1"/>
          </p:cNvSpPr>
          <p:nvPr>
            <p:ph type="sldNum" sz="quarter" idx="10"/>
          </p:nvPr>
        </p:nvSpPr>
        <p:spPr/>
        <p:txBody>
          <a:bodyPr/>
          <a:lstStyle/>
          <a:p>
            <a:fld id="{5641690F-5CE8-4B96-9588-F78D757180BA}" type="slidenum">
              <a:rPr lang="en-IE" smtClean="0"/>
              <a:pPr/>
              <a:t>41</a:t>
            </a:fld>
            <a:endParaRPr lang="en-IE" dirty="0"/>
          </a:p>
        </p:txBody>
      </p:sp>
    </p:spTree>
    <p:extLst>
      <p:ext uri="{BB962C8B-B14F-4D97-AF65-F5344CB8AC3E}">
        <p14:creationId xmlns:p14="http://schemas.microsoft.com/office/powerpoint/2010/main" val="2399202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https://www.freepik.com/free-photos-vectors/thank-you</a:t>
            </a:r>
          </a:p>
        </p:txBody>
      </p:sp>
      <p:sp>
        <p:nvSpPr>
          <p:cNvPr id="4" name="Slide Number Placeholder 3"/>
          <p:cNvSpPr>
            <a:spLocks noGrp="1"/>
          </p:cNvSpPr>
          <p:nvPr>
            <p:ph type="sldNum" sz="quarter" idx="10"/>
          </p:nvPr>
        </p:nvSpPr>
        <p:spPr/>
        <p:txBody>
          <a:bodyPr/>
          <a:lstStyle/>
          <a:p>
            <a:fld id="{5641690F-5CE8-4B96-9588-F78D757180BA}" type="slidenum">
              <a:rPr lang="en-IE" smtClean="0"/>
              <a:pPr/>
              <a:t>42</a:t>
            </a:fld>
            <a:endParaRPr lang="en-IE" dirty="0"/>
          </a:p>
        </p:txBody>
      </p:sp>
    </p:spTree>
    <p:extLst>
      <p:ext uri="{BB962C8B-B14F-4D97-AF65-F5344CB8AC3E}">
        <p14:creationId xmlns:p14="http://schemas.microsoft.com/office/powerpoint/2010/main" val="3992557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641690F-5CE8-4B96-9588-F78D757180BA}" type="slidenum">
              <a:rPr lang="en-IE" smtClean="0"/>
              <a:pPr/>
              <a:t>43</a:t>
            </a:fld>
            <a:endParaRPr lang="en-IE" dirty="0"/>
          </a:p>
        </p:txBody>
      </p:sp>
    </p:spTree>
    <p:extLst>
      <p:ext uri="{BB962C8B-B14F-4D97-AF65-F5344CB8AC3E}">
        <p14:creationId xmlns:p14="http://schemas.microsoft.com/office/powerpoint/2010/main" val="4287056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https://www.hindustantimes.com/rf/image_size_960x540/HT/p2/2017/08/03/Pictures/_4cdd5bfe-77f2-11e7-83e1-68866f5cbeee.jpg</a:t>
            </a:r>
          </a:p>
          <a:p>
            <a:r>
              <a:rPr lang="en-IE" dirty="0"/>
              <a:t>https://encrypted-tbn0.gstatic.com/images?q=tbn:ANd9GcTm_FG6VDLzbLkW9u3nfqchN6A7-MHcKQleIpcbXSyo2p2u0qU</a:t>
            </a:r>
          </a:p>
          <a:p>
            <a:r>
              <a:rPr lang="en-IE" dirty="0"/>
              <a:t>https://www.osi.ie/wp-content/uploads/2015/05/OSi-2012-T-L-Catalogue.pdf</a:t>
            </a:r>
          </a:p>
          <a:p>
            <a:endParaRPr lang="en-IE" dirty="0"/>
          </a:p>
          <a:p>
            <a:endParaRPr lang="en-IE" dirty="0"/>
          </a:p>
        </p:txBody>
      </p:sp>
      <p:sp>
        <p:nvSpPr>
          <p:cNvPr id="4" name="Slide Number Placeholder 3"/>
          <p:cNvSpPr>
            <a:spLocks noGrp="1"/>
          </p:cNvSpPr>
          <p:nvPr>
            <p:ph type="sldNum" sz="quarter" idx="10"/>
          </p:nvPr>
        </p:nvSpPr>
        <p:spPr/>
        <p:txBody>
          <a:bodyPr/>
          <a:lstStyle/>
          <a:p>
            <a:fld id="{5641690F-5CE8-4B96-9588-F78D757180BA}" type="slidenum">
              <a:rPr lang="en-IE" smtClean="0"/>
              <a:pPr/>
              <a:t>6</a:t>
            </a:fld>
            <a:endParaRPr lang="en-IE" dirty="0"/>
          </a:p>
        </p:txBody>
      </p:sp>
    </p:spTree>
    <p:extLst>
      <p:ext uri="{BB962C8B-B14F-4D97-AF65-F5344CB8AC3E}">
        <p14:creationId xmlns:p14="http://schemas.microsoft.com/office/powerpoint/2010/main" val="1727347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https://www.tesco.com/groceries/en-GB/products/253559147</a:t>
            </a:r>
          </a:p>
          <a:p>
            <a:endParaRPr lang="en-IE" dirty="0"/>
          </a:p>
        </p:txBody>
      </p:sp>
      <p:sp>
        <p:nvSpPr>
          <p:cNvPr id="4" name="Slide Number Placeholder 3"/>
          <p:cNvSpPr>
            <a:spLocks noGrp="1"/>
          </p:cNvSpPr>
          <p:nvPr>
            <p:ph type="sldNum" sz="quarter" idx="10"/>
          </p:nvPr>
        </p:nvSpPr>
        <p:spPr/>
        <p:txBody>
          <a:bodyPr/>
          <a:lstStyle/>
          <a:p>
            <a:fld id="{5641690F-5CE8-4B96-9588-F78D757180BA}" type="slidenum">
              <a:rPr lang="en-IE" smtClean="0"/>
              <a:pPr/>
              <a:t>8</a:t>
            </a:fld>
            <a:endParaRPr lang="en-IE" dirty="0"/>
          </a:p>
        </p:txBody>
      </p:sp>
    </p:spTree>
    <p:extLst>
      <p:ext uri="{BB962C8B-B14F-4D97-AF65-F5344CB8AC3E}">
        <p14:creationId xmlns:p14="http://schemas.microsoft.com/office/powerpoint/2010/main" val="1221769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1925" y="511175"/>
            <a:ext cx="4537075" cy="2552700"/>
          </a:xfrm>
        </p:spPr>
      </p:sp>
      <p:sp>
        <p:nvSpPr>
          <p:cNvPr id="3" name="Notes Placeholder 2"/>
          <p:cNvSpPr>
            <a:spLocks noGrp="1"/>
          </p:cNvSpPr>
          <p:nvPr>
            <p:ph type="body" idx="1"/>
          </p:nvPr>
        </p:nvSpPr>
        <p:spPr/>
        <p:txBody>
          <a:bodyPr/>
          <a:lstStyle/>
          <a:p>
            <a:r>
              <a:rPr lang="en-IE" dirty="0"/>
              <a:t>https://www.google.com/</a:t>
            </a:r>
            <a:r>
              <a:rPr lang="en-IE" dirty="0" err="1"/>
              <a:t>search?rlz</a:t>
            </a:r>
            <a:r>
              <a:rPr lang="en-IE" dirty="0"/>
              <a:t>=1C1GCEU_enIE821IE821&amp;ei=P8JvXLzmM4Sg1fAPpvOcoA0&amp;q=</a:t>
            </a:r>
            <a:r>
              <a:rPr lang="en-IE" dirty="0" err="1"/>
              <a:t>brussels&amp;oq</a:t>
            </a:r>
            <a:r>
              <a:rPr lang="en-IE" dirty="0"/>
              <a:t>=</a:t>
            </a:r>
            <a:r>
              <a:rPr lang="en-IE" dirty="0" err="1"/>
              <a:t>brussels&amp;gs_l</a:t>
            </a:r>
            <a:r>
              <a:rPr lang="en-IE" dirty="0"/>
              <a:t>=psy-ab.3..0i67l5j0i7i30j0i67l2j0i7i30l2.7229.7925..8975...0.0..0.58.254.5......0....1..gws-wiz.......0i71j0i13.Q9gYEYve9WM</a:t>
            </a:r>
          </a:p>
        </p:txBody>
      </p:sp>
      <p:sp>
        <p:nvSpPr>
          <p:cNvPr id="4" name="Slide Number Placeholder 3"/>
          <p:cNvSpPr>
            <a:spLocks noGrp="1"/>
          </p:cNvSpPr>
          <p:nvPr>
            <p:ph type="sldNum" sz="quarter" idx="10"/>
          </p:nvPr>
        </p:nvSpPr>
        <p:spPr/>
        <p:txBody>
          <a:bodyPr/>
          <a:lstStyle/>
          <a:p>
            <a:fld id="{4A76F508-115E-4037-8D67-8F8BC9708AD0}" type="slidenum">
              <a:rPr lang="en-IE" smtClean="0"/>
              <a:t>10</a:t>
            </a:fld>
            <a:endParaRPr lang="en-IE" dirty="0"/>
          </a:p>
        </p:txBody>
      </p:sp>
    </p:spTree>
    <p:extLst>
      <p:ext uri="{BB962C8B-B14F-4D97-AF65-F5344CB8AC3E}">
        <p14:creationId xmlns:p14="http://schemas.microsoft.com/office/powerpoint/2010/main" val="2045483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err="1"/>
              <a:t>data:image</a:t>
            </a:r>
            <a:r>
              <a:rPr lang="en-IE" dirty="0"/>
              <a:t>/jpeg;base64,/9j/4AAQSkZJRgABAQAAAQABAAD/2wCEAAkGBxMTEhUTExMWFhUWFhcaGBgXGBgYHRgaGR0XFxgdFxceHSggGBonHRcYIjEhJSkrLi4uFx8zODMtNygtLisBCgoKDg0OGxAQGzIlHyUtLS8vLy8uNS0tLS0tLS8tLS0tKy0tLS8rLS0tLS0tLS0rLS0tKy0tLS0tNS0tLS0tLf/</a:t>
            </a:r>
            <a:r>
              <a:rPr lang="en-IE" dirty="0" err="1"/>
              <a:t>AABEIAKgBLAMBIgACEQEDEQH</a:t>
            </a:r>
            <a:r>
              <a:rPr lang="en-IE" dirty="0"/>
              <a:t>/</a:t>
            </a:r>
            <a:r>
              <a:rPr lang="en-IE" dirty="0" err="1"/>
              <a:t>xAAcAAABBQEBAQAAAAAAAAAAAAAAAwQFBgcBAgj</a:t>
            </a:r>
            <a:r>
              <a:rPr lang="en-IE" dirty="0"/>
              <a:t>/xABEEAACAQIDBQUECAUDAwQDAQABAgMAEQQSIQUGMUFREyJhcYEHFDKRQlJicoKhscEjkqLR8DND4RVTY0SywvEkg5MW/8QAGwEAAQUBAQAAAAAAAAAAAAAAAAECAwQFBgf/xAA1EQABAwMCBAQEBAYDAAAAAAABAAIDBBEhEjEFQVFhEyJxgZGx0fAUMlLBBiMzoeHxFTRC/9oADAMBAAIRAxEAPwDcaKKKEIooooQiiiihCKrHtA3vj2bhjK1mla6wx/Xbx6KOJPpxIqZ21tWLCwSTzNljjUlj+gA5kmwA5k18p76bzy7RxTTyaL8MaX0jQcAPHmTzPpSEp7G6imsuNeeSaaUNNM92JJIA6sbHgBYAcOHIWp5u5tNLCF0UEk5XA7xJtZT4dPSkd34A5MbEqHUju3uzWOUeQNRGKw7RuUYZWU2PgR40wKwVe5sPbW17aKBzb/P80pvFASci2uvFjwBP68eHiBzJELsneqWOyuBIoBHe0YX6N/enuI3iiMQtCyDgBcEOeY5Eg31PiRxNOTCmG8GKC5Y04jUHmL6lifrN+mvMW0DdnZjYXYkuJw7I8sy55HB1SMaMqkfSVb3HIlugFZPeSaQAAvJI1vFmbQAf2rTd98Suzdnw7Lia8jrnnYHkTcjwDNp91fGl5KLdwVQOMU2zAEjgeY8m4g+VWndXffEYeQ55JJ4chAikkB71xqXZGYKBfQGs9wUMksixxqWd2Cqo5k6AV9F7B9nWDjw6RywpJJlGeQ5gS3Mqb3UX4WpjWu5KWRzP/QVbba+Cx+mJ2f3uAeGQM6/NUPoCfI01Ps7Uqz4GYTC+qt3ZF8GFvDmBUTteaHA42TCwEyWf4ifhuobLfmVvYn9694PbLwSjFI9pVGp4h1+q4uLilHdBb+lQ+O2JiUveJtDqQMwFupW4FRmFMwlXsgS1/h17wPEG3I29CAeIrRsJ7VRKQJ8HFL1KHK3oHBH9QqcwT7Px5yRyTYeU8IpGZST9k5rP5KxHhSOBIxlNsBh2FVNobCxUYbEpIMqnXKSrBFIS/oLC451Mwby4hAA7CWNh8MoDgjmCePzvUkmzsRGzYUpcZdACoV1uLkXIBN7XsL6i4F6rW1NmGMvCzOiaHLaxB8DyHAXHlT+HVEcIeydnp9AVmy0lbV1DIYSQBe2cAevNWrZ5w8P/</a:t>
            </a:r>
            <a:r>
              <a:rPr lang="en-IE" dirty="0" err="1"/>
              <a:t>AORhHbChj</a:t>
            </a:r>
            <a:r>
              <a:rPr lang="en-IE" dirty="0"/>
              <a:t>/EjCl8OTp/</a:t>
            </a:r>
            <a:r>
              <a:rPr lang="en-IE" dirty="0" err="1"/>
              <a:t>qRD</a:t>
            </a:r>
            <a:r>
              <a:rPr lang="en-IE" dirty="0"/>
              <a:t>/TbX4ktxF7877s3aIkVSbAkcjmU/dbS48wD4VjGzRiVgYJGksOuhRczAWzFQLO1tLkXsSKfbo70BXWBrhTolzex45T1HQnXSqlVXMiGpjDbn6LeHBqpgN3NdYZtvf0Wz0VDQbXVQMzAeBPpx4fOpaKUNwNTQzxzN1Rm4We5pabFe6KKKmTUUUUUIRRRRQhFFFFCEUUUUIRRRRQhFFFFCEUUUUIRXl2ABJIAGpJ0t516r5+9qm/+InllwSo8EKMVdTo8tvrdEPEKOIsSeVI42TmtLjhOfaxtebaRWPCMrYVCeDW7Vxpm8UGtvU9KzjZ2xXJta4JKhhqO7bOR1A4Xr3gca0d4yxWNzd8ou1uYXpfh61a0y5TfuBVAkK8Ik+hDHbUyNztrr4imA3VkN07KP2TggjdoBcklIl8RoTfpxufOnm0oIZBmkTtCLoCujSyn6KHoDe55a9Dfk5K3v8AwyE75H/p4eSD/wAjacP2F4/ae0OzW9sj5LIo/</a:t>
            </a:r>
            <a:r>
              <a:rPr lang="en-IE" dirty="0" err="1"/>
              <a:t>wDTxHT</a:t>
            </a:r>
            <a:r>
              <a:rPr lang="en-IE" dirty="0"/>
              <a:t>/APs/5emqppKY7TbD4cp2cas8ZGdszWdxqVQdAbXbwtzNV/H4h5G7SQ3LegHgBwAHSksRKWN+AGgA5CrxudgYcNgpto4uNZAf4eGikAKyP9ax4gEW8ArUqjcV79mWAjgEm1MTpFACIr/7kpuO59YjgPFvA1Udt7UkxU8k8h70jE25KOCqPACw9Kc7f3jxGMK9s4yp8EaKERPuqP1NNdi4RZcRDE7ZFklRGY/RDEAmgm+ErWkZK1b2H7p2Bx8q8brACOXB39fhHketaFvxvAcFhWlUXlbuRC1++eZH1VGp8rc6ntm4BIkSNFyoihVHIACwFY77RNve9YkhWvFHdEtz+s3qfyAp+wUQGorO8KswlaRrZtSxY3JLaknxJ/Wr5uJuscdI/bEiCMWfLcFnPBVbkLam3h1rP8Tg5mmEcYJaV1VB1JsB+dfS+6uykwuGjgXXKveb67n4m9T+1NAUj322VH3m9nWHw2HefDFlyWLK7ZgQSB3WOoOvAk3qiyzixDa/35EHkatntb3szSrgoicqMGlIBsX4qubh3eJ8SOlZ32+Y60EdE5hNsrZdw9oSY/CzQT96TDsOykOpItdCT14g9Qare8sggn1V3QqpzHUC4DC+txo3iNKu+4GwZMPgmIAE04zWOgQWsgNgdbG5050h/wD5142zzIGUD6N3UW4ZtM1vJTVaojJc1wGequcPq2QFxc7HId1UcLvU4WyLmUAEAgnLluVNxqFDHNbgSBeqmkp7USMbHPe54lr3uQOV9TYVqeyJIdm4VsXMo7XEElV+HQ3ZV4d0H4j6UzjxWytpHQDDYg8MwChj9kjuv5Ag+FNlpi5u9+y0IuMRhx8lg7cjP9lVd99oyMIo2IyFc1gb5uFiw5DW4B18BVk3B3hyQWlmY2L5QWTMgTs7ZbnNY5m0Nx3DTTa3s/kU2a5W/dKdeWtuPgQKgZt3uwLCcEW4kg6eNU4GGDytbbslZUUFSwwOfax3Itf0WyvvIkIzTkdjcr7wuqKQbWlt/p66Zvh01K6Cp6OQMAQQQRcEG4I8DzrJ90AMNGWCvJhpCFkBFk72mYBuJtppodATwqL3hGN2HKs2AftcBMcywtd0QnUqOagjUEHre9tdRjiRcrEqYGxSFrHah1W3UVnm6XtbweKsk98LMdMsh7hP2ZbAejWPnVi2jvTEkqRIc5Z1DMD3VBNuPM3pJJmRi7jZQNY5xsArDRRRUqaiiiihCKKKKEIooooQiiiihCKKKKELjGs89pe6MOOUPomIQWWQfSH1X6r0PEcuYOgyVBbUgJpCLpQSMhfMu0sBJC5jlUqyn59CDzFSe7+MZssa2LLcoD8CE3zzSn6RHIf/AHWpby7ux4lMsg1F8rDiv/HhWZ4fYr4XEdlKhZG4BdFkt8IJ6XtcfPTjHaysNk1BLY7EpGit8S3LR5uMz/</a:t>
            </a:r>
            <a:r>
              <a:rPr lang="en-IE" dirty="0" err="1"/>
              <a:t>Snl</a:t>
            </a:r>
            <a:r>
              <a:rPr lang="en-IE" dirty="0"/>
              <a:t>/8AGv0Rz0tytSsXizIxJJIJJN+LE8Wbx/QaCn28OJlaV0kIz37+U3FxeygjQKo0AHO5OtRojPSlSLwVrQdi+1JkRYcRg4ZYVUKFQZbKBb4WzK35VQiK8Mml6AbILA7daumzNhbRF4XbBynSxHZjN0yteMnwUg053b9kjw4yOSeSOXDoc+lwWYWyBkPAX10J4VH+xFVnXHYSQBlkRGCsAR9NGNj95KmNzdjYzC4btUxrErxw79+O44x3YDLIPqob6eV3jKiNwCLqxe1bfM4TDiGL/WnuB9iPgzacCfhHqeVYps0zO+d9Bxtb9q1fF767NxJEePgCOBl7VQWVb8s6jOg8CCtc2j7PC8YmwMqzxsLgXW9j0Yd1vypSMpW4AvzXj2a7BjlkfFsATF3Ix0Zh3m/lNh5mrHvpvIMBhZJvp/DGp5yN8PoNWPgpru4G774aF3kDK8ptkNxlVLgXX6xN/S1Y57XN5fesX2SNeLD3UW4M/wBNvS2UeR60uwUdruVTjaSaTOzkkkkseZOpJ8SSa0z2b7rrPP2spHYQWZy1gpbiqknlfU+XjWY7PmswUAksQAL8zoK2PefZEmDgwsH+3kZntwecnvk9bDKB4etIFK43wpPfneFmxcUUc/8AAsmYxuCLsxDFip4gcj+9SuK2umClVYcV26kXZC4a1uOo0BIva1uGt6idt7sYZcHHicO5k1XOxYEWYW4Ad0hrC3jSu7I2VGkUsijt9c1+0kykG2bLqADofWhJiyV9sqxGKBmb+JmIVbnVbXY28Dl18azvDOij4dD4XBqb9o6zy4gTvlaF7rCyOHXKvLTUNc3NxxNVyKLEswSOBnU2s3ADrc8ABTHua3LjZSR3tZaNuVvgIg0c7O0dgEGj5eupOa32dRVrlwuGxYHZSi9tFZbadApsbfPjVC2huPhnjCx4jELJbVly5M33SA2W/iKdbC3BVFHbYieQDW2coL+FjmHmDWbUcUpGjS46vTKV1H4gyLeqk8kuCV4JYC6t3I5O6ytGdFDubv3NAFUKOBqRwGIiOGkw0vwW7htcgn/mx9TTuZiIxGWYqhUd5mc2I0uzEljx1JNQ8w+dj+RvWZP/ABByib8fp/lXYKVvhlruyghseOwzKrfCdQCAdQLA8wwGtGIU2uNDxH5MP/lUxLFcH8X7MKZzrofX+4/U1luq5JXanm5U+gNFgtD2Pt/Dzu0SSqZYwpePgwDKrqbHipDDUaVL183e0JnTGQ4lGKNJBEwdCVIdLxtYjUfCKtm53tfK5YtoC40AnVdf/wBiDj95flzrtYpA5gKx3xkFbLRSGCxkcyLJE6ujC6spBBHgRS9TqJFFFFCEUUUUIRRRRQhFFFFCFwikZIb0vRQhQ+K2aDVd2zu8silXW44jqCOBB5GryRSbwA0IXzhvF7L5ULPh5M/E5H0bro/A+tqoeNws0DZJUZG6MCPkeBHlX13i9mBuVVnbu68cylJI1dehH5g8QfEUlk7UV8x9ueYrhmrRN5/Ze6XfCnMP+2x1H3W4HyPzrPMVhnjYpIhVhxDAgj0ptk4PVk9n29HuOMjkOkbHJL9xtL+hs3pWg70YDERbRdopYzBiluFlNrMSBIISbhWJtrpdZLVjCBeJPp/zWs7q7UG0sB7sxHvWFymPN9ILol/TuH0POl1OZlu4yntbHI7TL+U4Pul5d3SkyySxC3RtQT0LI1rg62J9KnY8aYhnw7PFJdb2IKMLd7MLWOtuI4HjVfi36JDpPHY/xL21s5ZWsQ2qgEOLXNs/DSk9mbwpKwaMgqD8LAH+Yc6vR1kM1zK3zdRzVGt4RXUga2CWzDyObdwtGg3okaE+8wsFIsZYLmwa4uyDvofEX9KzLa3snjmQzbNxSSJ9R2B9BIo0Pgwv41fMTtL+EjdiFzDutGvZscttVto1jbQ3FV+Z8MS8mKc4SZbZJ427B5ATxZQbFhrcMCDcW5isyoqRG/bB+I9uatxwu0ZOefQrOdi7k4v3yPDywSRszAKxBy3BBuHHdNgCdDyr6H2ziMOFGGxKPJGEXPLlJCNYBS5XVGIubjhcdaqm7G+AQssmPwcwt/DZmSKS+tu0CsVbTpY1IyYFpCZAyuXJJKNcG/meHKo6ipMTNTGl3snRhrnWe6ygts7nYVDeHGnXUKEEl+l2UgfOjYOxREC0ypIxGlw1l66X7x8TU1HghHqUt/nWm2Lxig5SyjzIH61zVRxarkfoYNPtlaEcEYF915yhsoyiyDKgsO6Lk2HqeNOYoCa8YECQ2Rg1uOUg287cKmYYQDYanoNT8hrWRK6aR1jcn3KsAtYEYXBganjTwWpPNbQ3B8Rb59D517hiY8Aaa6GRjg0tNz2UJeHZum2K4uOqg/ymoudu8fP9RUni174HW6/MVDzH9AfkaZbzZViMYXL/</a:t>
            </a:r>
            <a:r>
              <a:rPr lang="en-IE" dirty="0" err="1"/>
              <a:t>APx</a:t>
            </a:r>
            <a:r>
              <a:rPr lang="en-IE" dirty="0"/>
              <a:t>/</a:t>
            </a:r>
            <a:r>
              <a:rPr lang="en-IE" dirty="0" err="1"/>
              <a:t>saaSr</a:t>
            </a:r>
            <a:r>
              <a:rPr lang="en-IE" dirty="0"/>
              <a:t>/nkbU7y/v8A3FJzAa/5xH9xUjTYpXKje0CEmGFv+3I6cOUgDjXzRv5hVAaJzzredixq2IGcZlZTmHXhw6G+vpVV9pmBXCpHJhzljeRlYgKrZsuYAm2osG104V2HDJPEgzuMLNmFpLdVT919vY3BMThpioPxIVzI56lP30NajsP2utYDGYVh1khBy+JKNqB5MaxbF4xyfjfhzdv0qS2BsJ5mDygiPjre79APDxrRBPJROYDuvp7Y224MUgkgkV1PTQjzU6ipCsHbHe7gOjFSpCpk0Zm4KiDn5cOtW7d72q4fP7vjHCSLYNMP9PPzUn6LDmfh8qmuoHMtstKorzHIGAIIIOoI1BHga9UqYiiiihCKKK5ehC7RSRnX6w+dK01rmu2KEUUE0lJOo1LAeZApSQEJWk3iBpD/</a:t>
            </a:r>
            <a:r>
              <a:rPr lang="en-IE" dirty="0" err="1"/>
              <a:t>AKlF</a:t>
            </a:r>
            <a:r>
              <a:rPr lang="en-IE" dirty="0"/>
              <a:t>/wBxfmK8JtaEmyuGPQAn9qi/Ew3tqF/UJ2l3RJYrZityqp7yblw4lcssYboeDL91uIpLev2t4PCt2cf8eW9iFIyJyOeQXFx0Fz5VIHeKaQKEVcx+Lu6D5moqqsip2gyFSRQPk2WI72ezTEYfNJD/ABYxqRwdR5cG9PlVf2DhcZBMs0aMjI30gR4MrLxtyOlbZvHiXQ5pJMxa6hLDKB3S2lhe5yjXoetMMETiCylljULe6oDcllRRxBJJYc60qKn/ABMAqL2aduqyaziAgmMLRqI9hdNdp7u4XFSCU4hFdl/iJG6m7cLgt+ttfCoPGYXA4CRVh0exJZiXNhw43A18OVS+39kLEVGdZAwbUAi2Vih48rqdfCobC7sviS3ZQs4I0cd1L8PjNlOnS50qrV8GewGdkxLf07f7V7hnF/xErYahtrc9wPXsnW9m9TpHFG+KdJJSpkMd/wCCjWFgAQz2XW19detN03Gwrq/aO4IYh8RJJdsystsgAyNG8ZvcklSbHhapfDezbDqye/</a:t>
            </a:r>
            <a:r>
              <a:rPr lang="en-IE" dirty="0" err="1"/>
              <a:t>YtFZyqoikZmPwqqu</a:t>
            </a:r>
            <a:r>
              <a:rPr lang="en-IE" dirty="0"/>
              <a:t>/xdLBak9obQ2fslRDh4xLJHexkfuRXJa2f62p7q6/WI0pGtIHRT1DM6YnX9AmeztixQLbBYJ2fh2rrYsOoeS39JApSPYuKJaWdxhUTVpHdbgDpla3DmWHrVMn36xk2Js2KdU4quHyxDhcai7EeZNGM2hLKAJ55JgpJUSMWC8OXM6cTw1ta9ROp2PddxJ+Spnh2sgvJ+KtGN33hUdjh1mxpGhkmdliPnpZ/5fWmuC3qxqm6+6xD6kcRt6kt+1ONzdzMRjFMt1jivYMwuWtxyqOI8SRTLendiXASJmcSI+bKwBGotcEcjqOdTAdlebFGPKr3uzvok8iQ4yGIMxASRRdSx4Ahr2J63q0vtZhjEwqIoTLdjY6d1msLaDgPnWDyYnobEag9COFb1u5tb3nCLMls7R3/ABgWIP4halsE17Q0rmMwMaZs8qrmvlzkLY/R4nWx10GpA6UlDiyy51ljdQwVglzlJGnf56lRw51UNmbTw6ySe+o7OSNeYP0gwuDfh/xU7u9Jgy00cM7XmAypICMpW5GUn4jre176eFV6imbK09bG2Uv5f9L1jG1zX4EE/O1RuMWxI+0w+eop5O+YE21I1HTqPQ00xOuv3W/avPMhxB3utqMbJCM318j+1OsThUWMHMTI6hgoAsByzE8/</a:t>
            </a:r>
            <a:r>
              <a:rPr lang="en-IE" dirty="0" err="1"/>
              <a:t>KkIlsCOhI</a:t>
            </a:r>
            <a:r>
              <a:rPr lang="en-IE" dirty="0"/>
              <a:t>/cV7jYki/IAeg0H5VMyRjA4kXPJEgJ2KhklMcgcfRYH05/</a:t>
            </a:r>
            <a:r>
              <a:rPr lang="en-IE" dirty="0" err="1"/>
              <a:t>kTS</a:t>
            </a:r>
            <a:r>
              <a:rPr lang="en-IE" dirty="0"/>
              <a:t>+/cMcjiaRO1wESsrmFiXw85IDyTJ8RsihVOuW97WtXraagO48SfQ8PyqExu1BisP7pHH2a9vIcW31+yKrCl+ZdBGxt9W3Ouj4I4lzxyVGqH5Sq9h9yliYYlpkmw5F0cH4jrq46aX8bi4HCpDaGPy2RSFYqWZjwijHF28TwA5nyqL2ltleIF4o2yxoP9+bgAPsLpc9beFVXau0SQUDZizBpn5SOOCj/AMacAOB49K6LAVbJUttPbRFpB3WK5YAeMUZ0aZv/ACPy6D0uzwEKsCdFCoNW1ESG/eb60zngOQPyhA7SPdjck6k8PXoB+gqxygJDHY5dc8aWGaQ85pr8ByVDy9TTCUoVj3N3rxGCYLC94ePYObpHGCC8kj8UYi9gumo48K1fZntLwEkYd5ewJvZZdCQCQGH2TY2vbyr5/TG2DFxmBbMw5yv9EOfqDjb/AAMpNoBiWeNZWY3LMSPRQDooGgpA5BjBX2BSWIxCoCzGwHOlDULt6S6Fetv1oqZDFC543AJVdjdTgCm2P3mAbLGl+HebQam2g5/lxqNO0pJPiY8jYaDiQRamGNjNwfsn8iGH6GlMNxI+9+uYfrXCVXEaiobdzsdBgLWZCxmwT7H5vdmy6EZvyIP6XpjsvaUkoIeVxlGveIv0HhUtHqrDxH9QIqjbQikSRxGDmBAAH0rnQeVudFFILi/07ZSackKxbbXJkm7Q54s1lzHKwIF1PU2sQ1vI1E7O3gfFylRCwRV+DTVyeH3QL68OFJHYE0tu1mCCwFkBYgdAzGw/lqw7LwkeHTs4VyjmTqzHqzczV+p4lEWFl9+n1TzEwAEZKXTZjEXkcLf6KC9vU8flXXwMOUpmkKsCGGdhmB0N7EUM164TzrF/</a:t>
            </a:r>
            <a:r>
              <a:rPr lang="en-IE" dirty="0" err="1"/>
              <a:t>Flp</a:t>
            </a:r>
            <a:r>
              <a:rPr lang="en-IE" dirty="0"/>
              <a:t>/lC3zSaL7lVzbm6uCGHl7PCxIVjYoVUBgwBKnNx4gVctm4MRxKDq54nq1VvEz9uAscqJErBpZm1WykEouoBvaxa9gL8SdEdo777LXunEz4ll49h2lh5NFkQ/M10lBQ1E0BdNuTjVy7/RVJpWg6G7c7I342OxAkU3Ivfp4gHqKrWx8FipLmEMoBGZmYxqCpDDMeZBsdAbVP7J3v2ZjH7GPETwyOdFmZzmPAACQul/C4J5VGb6bOx6qYUxEUaItwoUorrr3s+Y253B4HmQQT1FJXy0MHgvA0DY5JF+qyH8MjqZ9dyDzHVSG6mHDYqeHFrHNNEkUkLnvKYnue4DppJmOYrfv+Qql7y+0PHuzR3XChSVKx95xa4IMjDQ/dA4U69me620YsauKkjyREOjl2ALqRpkXU8QpBIAIFSftB9nTSnEYuGXvm8hhK6GyjNlcH4jYmxHE28aV73vyVajjiYdPJZTjMUGIfM5mDA9qXZnuLFe8dQRbiDUxuhuzNtJyDKUiitmcjMbtc5VF9WNiSSdNOtVJnrRfYrtXLPNhidJFDr95ND81a/4KYB1U0jwB5VzfTcVcBEuJgkaRVcK4cLcBtAwK20vYWt9IVX8Lis1bxtzZIxWEmhP+4hUeDcVPowB9K+aMNM0T2a4INiDyI0IpxAUcch2K+lPZBtTtMG0JPegkI/A93U/POPSnftG2Z22CkIHeiPaDyXR/6ST6VnXsk2x2eNRb9ydTGfvDvJ63BH4q214w11YXDAgjqDoaVNd5XL5nmY8QK1P2JbUzJNh24o2dfuvxt5N/7qrC7jYh8RLEllSJypd7gHmLaakgg6dauOydzkw6lopZFlZChdSAO9a+gF7XF+NUaivhgNnHPZWDGXjCkt59pSx4sI2DTExOilQI7uNcp7xuDY8iBoRrUT/0aXF4lHiwj4OJCpYuApJU5rhR9LgBbpc0qsG0MP3osT2h5pLmIPlmY6+o86ebPxU2IS807NbRogqxhW5hgNWHPU2IIqvLxanbGXg37JWwvvZPcSFZnZeBdituYPH0LZiPAio24IA+ywPmNRUsBpUY62Y+Dj5MK4mWQyyOeRubrUiFm6eiZvNx8cp/K1eoDSTraw8GX1U3FKQLQ4YUxskNswWAkzA3shXmCL2PHUFRy4WPWs73gE0BnETWXEQ9ocvFTCxEnk3ZMGuOVudadiowysDpmUjTxHH0Nj6VDpjFSOcSJ2iGKRslh3iqsHXhpdL8enjW3w2sDHBwGSLEels/fNU5o9TbdFiU+ILEX0yqFUDTKLcB4niTXIsNdHcsFCAWvxYk2AUfMk+FDQoqAsSXbVVH0V+s3ieQ6a9K94DHOmijncce6dRcfasTY8r6V1ZVGyHw7qQWRhfUZlK38rjUU7COzaZmdj0uSfL9ql9qyzxwiCdmd5cjKjsXZGzCx11UkXFr65hUwmxVgRs8pyqoGIdQC127ywQG1wTcBtfpKOdNtdAKpbxsRcjugkcbXI4+g5nlVk2JuBicTEJgyxqxOUOGuR1tyB5f81ObA3RbFussqqkFyOzU30Q27JfsKfiP0mDDgK2DC4HujSntYmOltsrG1V/bvKrA1QG3hwPiKZVN1QPHY/JRsNnBQmLS4HmR8wabYbjfqR+aj+1PcT8I+8KZQi1vIf0kivNWHyLaUpA2h+6D8jTLaMAE5I5qpHrTtP7iorbe0kjZHc2HZgE6nUGw0HnToLuBYN+SYRY3TxDXjE4pY1zMbD5kk8ABxJPQVBbW3nigTO17XsLgqCeguLt+EGq1i98laLtI7+8Mzrd1FsOo0uqG47RhwvfmTyU6lFwWaZ15Bpb/AH9gopKhow3JVm2zvEsIBmnjwwPwqQZJWHUIL2+TDxqutvXgHDE+8YqUDupMGVGPUrpGo8St+lzVLkxyhmN7yNqzMczsfFjqabS48nnXVwUdPAP5bB681AWvf+Zymds7Wec5sQwZR8MQ7sSdLJ9I+LXPlTaHbrRMOQNtLcvAVb/YxgoJ5Z5JFDywiPIrC4UPmu4B0LXUC/L1q7e1DYgxWz5rLeSJe1jNrnuasB5rmFvKrYaSLlM8VrHaQFhm8U0MshaI90gEaEENzt0rcdx8dHj8DhsROM8sIZWJ1tIlgxYDQk5UfXnY8QDXzhmrVfYNtm0uIwjHSQCVB9pbK/qQVP4DTm9E2cXyE+2VtLE7bnmCYpsNDHlISMsGIYsFvlZWY93Uk2GgApv7ONu4j36fBPM08SCTvMxexjdUDIzEtka/Ak8rc71XfPZCQ7TOH2Y8pkY5SiHLkd9TGjgglQDrfhqCTY27uvvJJsgywz4Mh31zG6OLAhePddL9LcTqaUKNwFsBJ7xezvFRvipERRBF2kiEsoLRjvdxNScqkXNgNONVfdzaRw2Khn5I4LfdOj/0k1evZfPh+0mxeNxf8S3ZKskgLSCQEPmBuzLqALaA3qh7e2acNiJYGveORl15gHun1Fj605MNzgr6ews+mh0POvn/ANqeyew2jLYWSa0q/</a:t>
            </a:r>
            <a:r>
              <a:rPr lang="en-IE" dirty="0" err="1"/>
              <a:t>jvm</a:t>
            </a:r>
            <a:r>
              <a:rPr lang="en-IE" dirty="0"/>
              <a:t>/rDVpPs43nhnwsMTSoJ0XsyjNZmyaKVB1a6gcL8DUb7atmZ8PFiANYnyt9x7cfJgP5qVRjBVD3bxjIqsujRsrKfFTcfpX0rs3eCLExLJA6M7KO7cXQniHHFba8eNq+ZNktfhzretx9l+54ZbqBI/fk5G54A+QsPnVOsqmQNBcbXNvqrXhF2yncVg8T26EOOxspY9297sXBBBJuMoFiLa35VJPhQI2ZbsQrEDqQCQKZNiy3l0pzhMUV8qxRXUb5st8vX91IY5A3fKgtnYv3hGYC2UqCRfKSVDEC4BBF7EeFeLFGvbQ8f29Nfzqx4rFAjQVFTpcGsziEcHiWhOLKzC51vMvUY0pnjY7l/FL+qm9K4dtLdKGGov4j51lOOjBUw3UJi2s1/tK38wsfzrsJrm0IjYeKkeq60YY3F+uvz1pxyy6s4subTDdkxQ2Iy3+7mGf+nMKZYWMFlvwLWPk4K/vU3FHcEHgQR89Kg8ndPX9D/91JC/y26H5qN3RYTisKY5XjY6o7KfNSVP6VbN1FjzExqFVBeSeUgBTY2Cg6XNifIE+BZb+4a2OdgP9XLIAPrNo/n3w3zqU21sp48JgcOLmdpZH7IW4OqAlvEZSLnQDN0rvon62B3ULKeNJsobZRkxOPVie8XzFzqEVdSxvoAo1152vVww9sTNBFErdgGJjW9mMdyJMTIxB77kkITrqzcqg8HsSV2kweCHayPb3iQWVQq2vGrHQICbs3M2HgdR3E3VfD5mmZXlci5W+UKosqrcDugDoKlAUbnWVq2XgQAoVQqqAqqNAqqLKoHQCp+OEAV4wkFhTq1SKBBqF26vdNTZqJ2wt1NIRcWQq5ij3D5X+WtNGGp/H+dmFPil19KasnDzU/MWrzD8pLe5W6Nrp5hiCOPMfnUBvChDAWDECQLm4B7EpfqLgC3jUvh3sPw/+02plvO4t2nJZEb04n9KsURDJ2nuEx4uCOyw+XazSv2kzs8p+k3LwUcEHgKkN2cMmIxkEEhISRzmsbE2VmsDyvltfxpb2h7Ahw6w4nDaxylsxzZxm+JSh6EZtOHdqtYfGtFJHMnxROrr5qQ37V6KBfKzA7y4X0s2w8O8DYfso1iZSuUKABcWBHiON+N6+Z8bhmikeJ9GjdkbzUlT+lfU2zJlkRZFN1dQynqrC4PyIrEPbRsfscf2oHdxCB/xr3H/AEU/jpXjCbTuzYqO9lW2fd9pRXNkmvC347FP6wvzNfRxXrXyGpI1U2IIII4gjUEeor6o3Y2wMXhIMQLfxIwTbkw7rj0YMPShhwidtnXXzZvlsb3TGz4e3dRzk+43eT+kgehpPdTa3umMw+J5RyDN9xu5J/SxrRvbxsi0kGKA+MGJz4r309SC/wDLWTsNDTdiph52LQcbgcdszasmKjw7Tq8krIwRnV0lJPxKCUcZufQ8Qak8Rsjae2nQ4lPdMKhuFIIboSqt3ma2lzYC/A85H2We0CTEPFgZ0UMsRCShjeTs7WBX62QE3v8AR4VJYjC4jGTSwT4y0aFs8OHAjOUs6oJHuXN1UNbQEMOtPwqxJPLZJw7pbNgPYyYeO9yUMneLre4Ic8bXAI5dLEVUN8PZ/jMTiHnjkil7QjpGQAAqi3BrAAXvc2rSNoR4U9nHMqygd1O1HaBSANLkEBrW8eF6fYQqGGULlW2g/wAsKdZR3KwvZG421YcTG6YVs0UisDnQKcpv8ea1jW0byw4dsPImKdY4nFmLMF6EWJ+kDarTidQGHDn5Hn+lZpvHux2mLMsZUswXWVe1yFTcGK57nAXtTXO0i6kjj8R1r2T3c7aezI2SHBYRiXzAYgx2Gl7kSyd99QR3RarhK16zjdnGSR4oxSkEr2hFlVQud8zZQBoCSTWhwyXrkONTl8wadgFqMhbGMZSaYyMNlLqG+qxAP8p1p4ko+sPmKa43ARzLllRXXowvby5g+VRabnYMG4jYeGdiPzvWfA2G3mJHtdBvfsp33pCcoZSbcAQT8q8vwrmEwUcS5Y0VRztxPmeJpOVrUSaQ7y7JWr1hsOdW5f5wr1IB1qVws6sihTTLHYa12AN+da1VwgOgD4jc2+KiZNd1ionHxC3k4Po2n61HYaOy26Ej5VMSAMrW5rcemv7UwnFiT1Cn5ixrnMgWV5hxZJYTEd5lOhFrDqLDX53HpTfE4f4rc2Y/Mk/vSkkVz4g6X5HwpdRwJ8KcXAZalss+34ieJFnjVTJGwsSM1hJYEgcCcwQcPpGmCxTiQRli+0J0zSPe5w8XEqoAsDa1/wCwsdC2jh+GgNrjUA/Ccym3Pr+EVDbg7sPEz4id+0xEjG7jWy35HxsD8hyrsOC1Ilh0cx8lm1bdLtXVWvdHZkGHwkcWGBOdQ0jlWRnJ1sQwzKoudD48yb2zAYa1Ntm4TwqZRbVtqgTddUV2iihCKjdpjumpKo/aI7poQoGCEsNOh/KmDjT0B+RqY2e40Ftdf3qOaPT+cV5rVRhkjrfqd81sRPuM9AkEXW3iw+YvTTbC5oiOqqflxp+ND6qfmLU2xo7hH2XHyN6iY6zgVKs72vgQ+zcZhwAPdpBPGOiN/ENvUzj0rNF+AeVbLs8D3sI1smJhkibxK99R/KZqx7FYVomkibjHIyHzU2P6V6JSSeJA13ZZTm6ZC1b77Gdq9vs5EJu0DGI+Q7yf0sB+Gue2XZHbYDtQLth3D/gbuP6ahvwVlPs/3xbZkrsYjLFKqh1BswK3ysp4cyLc7+FfQGFmixuEVrXixMPA/VkWxB8RcjzFW9woSND18qzIQav/ALL/AGgNhOzwUkWeKSZQr5spi7QgNcWOZQTflxNV7Bbr4uXEyQRxNI8bsjsBZQVOW7OdFGl+PDhV0h9n+z8GFfaeKu7arDESL8PhCgySa8wFFNaCpZXNIyr77UdkHEbNnVRd4wJVAFzeM3IA6lcw9ayLdz2X4/E2ZoxAh5zXU+kYBb5gVpGP9ozkWw2EIH/cxLZB5iJbsfUrVPxm2psTIExGMNmNsqsYIlv9YKbso+0xqyKR5Gp2B1OFRFa1p0M8x6DJUrgd2NmbJlSbE40yYiM3VE0Nz3f9FMzniRqbVBb17XxEuK96wuExChlAN0kGfKLXcJbu2yd25+HxrSdgbH2Zh4h7qYXcmxe6ZmNs1r8tOQp/JhSOnHqD41z3EeIvpz5GagOf2FqwNLbl9w4i2ViO7+0JGxawl5ImmclsyDKpKkkrD3QCcouf7Vct2t5RB8Qmk7RIjpGWLCRWaNgik2YhW0F7WqybwbOhYK0hKFDdZEOV15HKw1FxcEeNQ6bxpDlTDRKqKoTvC5ZQMqg87Dz5VrcHEnEIfGa2wWXxCqipnaTunr7+yRXEuDxAjJyglQCpP1xfuceB18KWgxAlQy9va4droobKFKqoZb3zFjYDwqo7TxzS8WJ0A58BqB4gcr1H4bEPC3aRmxFiRybKQwDDmLitio4OfCLw7IF7clkt4q8u8osps4Ypj3zPncBlLeqGwHL/AIrRdhRhogx43I49Kz/YuDlxJbEIt1Qs7twGoJKr1bW9vCrvsF7o46gfuK8/e0OqGmRtwQd+y3eGzPkpi4k31HdWBYUPMj86MThMouDcUjsFLwXIvYNp6m1R74u8Hmo/K1/0qaaKmdFqayxLdSttc8OsTzTvNSMy34VA+8MOBo/66U+IXrCjffBCvaVb8PCiWKm3UHj60odog3Ci/jy+dMdg7xxYm6qyZ1F8p0a3W3Ok9v4VpLKHsb65dAB49a7dk8LIA4YaB94WW5jtdjuuIFzXXgTw6XAJH51HYlNF8mX5cKkVhyBVtwsP2pDHRaHwYH56VwtW4Omc5osLlaURsBdRd/2P7UqF5eY/</a:t>
            </a:r>
            <a:r>
              <a:rPr lang="en-IE" dirty="0" err="1"/>
              <a:t>tQI+XiR</a:t>
            </a:r>
            <a:r>
              <a:rPr lang="en-IE" dirty="0"/>
              <a:t>/</a:t>
            </a:r>
            <a:r>
              <a:rPr lang="en-IE" dirty="0" err="1"/>
              <a:t>alEXT</a:t>
            </a:r>
            <a:r>
              <a:rPr lang="en-IE" dirty="0"/>
              <a:t>/OIqqSrN7JDELcE+Ab1XQ/lTnduPvsnTUeRpSKAse6L61MbF2IIyHJu1rDoB+9b/BaepbKJNNm874wqVVLGWFt8qYgisKWoorsVloooooQimW0B3TT2mmO4GhCgsJOAPEE/rTVzqfvN+dOsFCGvr9I/tSWKSzt94V55xRrxPITtqNlqQEWHomLfsPyNeZ17p+8fzFLsn71yTgfwn9qzg7KsqpYDDq2IhDWujOy35sqsth6OflWP7QWWSeTMCZnlfMqgk5yxLBVGpsbi3hWubWkEU8U3KPEJfwWS8Lk+AEl/w06XaeFhmlOz8MMRiXdjLKDaNGJuc85uLX+gl+fOu94XKwUmom291m1FxLgbhVLZnsyx2LKyTiPCR2FwRd9OfZroL/</a:t>
            </a:r>
            <a:r>
              <a:rPr lang="en-IE" dirty="0" err="1"/>
              <a:t>aYHwq</a:t>
            </a:r>
            <a:r>
              <a:rPr lang="en-IE" dirty="0"/>
              <a:t>/7G23gdm4dMFFiHxbxh7JEBI3EsQStkQAk/EwtTNNkyTkPj5jOL/6CZooB4ZAc0nm5PlVjwu7mDe7QIsEhTL3FCi33RpfxFSxcTp5Xlkbs98X9OqPBNwZsDtlUzE717RxzMmAi7CO9i5ALeJZyMkfkAzVWdq7MGGBd8VG2KIJYMruWa+qvIzCQG1rFkC24GrNvfLj8JGMPhsG4w6CwaP+JfxbLdgfEisn2lBKkcc0ubNK8gAcHghAub63LMw/DWg1zmkOByEkjYZBoA8p+J9T9FZNkbZimZosTdGI7hU9wt9o8R4cutK7H2P28jpG0aBFZyZGyjKvE6AkkDWwFU3ZiZ5MxOi2J8RfUD/OlW7Y2OeCQTKgcoHupvYhkZDe3LvH5VUq5XySB0jiVv8AAadsMEogaAeRt9VKbU3akUiFZxKuc59GAjdVQ6AnvArItm0varJDip1iWIzOQo46XNtNW4nSw48qm12WkcMJZwZHVM720GVVW5A1Og4+FLY/ZcQjYC+YX75vfNyGQXujDUEX1rDqPFme5gtpCDWMIBlFznkqhtGaXsiHLFHy5WY3sVJ5nkQT+XrChRz0rQNp7MnnURRwsVGgJAVbdbm1I7L9n8cYPvLoAcpCqSSCGBOp5EXBFuddXw3ijaCPwS3yjne3zXntdFLW1ReGnPbCoZUXCrdmOgABJJ8AONXDYW4jOufGXjiP+3ezt4MRqg8B3vKrZs3C4XCg+7QANzdtWOv1j3iPDSuTYrMbu3z5eQqpxX+MYywxUzdRP392V+j4DpIfKdkq0qKgihQJEosFAtp5dP1qLwx92JuCUNsp6eBpycUg+kPTWvMmPQi1iw+7x871xTJOISzeLoJ9sey37QsbpFgFM7O2nGqOeCg6DTnx59agcfjY9QAbEtYC3A62tem0ZRWzJE1/F2t/Le1qU98f6KovkK1RDxF4DdAAHWw3+Kg1Qgk3UHhcYzvIgjeynTuNfy4eFGL2PiJFbKhFuGYhb/PWpNwxNyT6afpXkwVOzgrwdWoDta/0QasbWTLdTdz3fNLOy9s2gAa4RfA9TYfIeNT2I29Dh7GXERoDwzuBfy1qN938KTnwaspVlDKeIIBB8waV/</a:t>
            </a:r>
            <a:r>
              <a:rPr lang="en-IE" dirty="0" err="1"/>
              <a:t>AvEfrklPsLfVN</a:t>
            </a:r>
            <a:r>
              <a:rPr lang="en-IE" dirty="0"/>
              <a:t>/F4sGpTEe0TZigk4pfJVdtfCy61HbT9rOzQDlMslxayR2+ecrVc217NsPLdoSYW6DvJ/KdR6GqPtbcXGwX/hGRfrRd7+n4h8qnbwGmG5J9/wDCjNQ5XKX2nYjEyrBgsMA8hAUyEudOeUWCgDUkk2ANaVu5s6URqJ5DLJxZrAC5+qoACqOlvzqr+y7c4YaBZnF8RMoLXBHZIbERi/0joW9F5G+p7PwtqvQUNPB/TYB8/io3yvduUtgsMFFPgKFFq7VxRoooooQiiiihCKbYwaUUUIVaSUqzed65I1yx+6f0FFFed8W/7sg5X/ZasH9MFeZF1/EfzpFuH4f0oorOO6nbsq5tTCK8rRuoZH4g8CDxFSkOGVFCIoVQNFUAAeQHCiircj3aGi+EWylkOlOIFNqKKquNkFOknkH0vnr/AM17xmMVgEkVGj+qwuD5g3Booq7R19VrawSED76qJ8LDkhRDbI2ZfMMDhr+AVfyApM4PBrfLhcML6aoH09a7RW+0Tyv0ulPwA/ZM1eG3y/Mpyu01AA7KM2AA7nADha5pX/rsvBVAtwsALD86KK14+HMG73H3t8rKi6oJ5BIy7SmbifzNI55Dzt5AUUVJ/wAdTXuWX9c/NJ4z+RXOxY8Wb511cJ4VyirLImM/K0D0CjLidylhhfCvYwtFFSJF691o90PSiihC6MGeld90PSiihCPdD0rnufhRRQhcGCp1BgqKKEKWwmFtUpEtqKKEJWiiihCKKKKEIooooQv/2Q==</a:t>
            </a:r>
          </a:p>
          <a:p>
            <a:endParaRPr lang="en-IE" dirty="0"/>
          </a:p>
        </p:txBody>
      </p:sp>
      <p:sp>
        <p:nvSpPr>
          <p:cNvPr id="4" name="Slide Number Placeholder 3"/>
          <p:cNvSpPr>
            <a:spLocks noGrp="1"/>
          </p:cNvSpPr>
          <p:nvPr>
            <p:ph type="sldNum" sz="quarter" idx="10"/>
          </p:nvPr>
        </p:nvSpPr>
        <p:spPr/>
        <p:txBody>
          <a:bodyPr/>
          <a:lstStyle/>
          <a:p>
            <a:fld id="{5641690F-5CE8-4B96-9588-F78D757180BA}" type="slidenum">
              <a:rPr lang="en-IE" smtClean="0"/>
              <a:pPr/>
              <a:t>13</a:t>
            </a:fld>
            <a:endParaRPr lang="en-IE" dirty="0"/>
          </a:p>
        </p:txBody>
      </p:sp>
    </p:spTree>
    <p:extLst>
      <p:ext uri="{BB962C8B-B14F-4D97-AF65-F5344CB8AC3E}">
        <p14:creationId xmlns:p14="http://schemas.microsoft.com/office/powerpoint/2010/main" val="2571274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641690F-5CE8-4B96-9588-F78D757180BA}" type="slidenum">
              <a:rPr lang="en-IE" smtClean="0"/>
              <a:pPr/>
              <a:t>20</a:t>
            </a:fld>
            <a:endParaRPr lang="en-IE" dirty="0"/>
          </a:p>
        </p:txBody>
      </p:sp>
    </p:spTree>
    <p:extLst>
      <p:ext uri="{BB962C8B-B14F-4D97-AF65-F5344CB8AC3E}">
        <p14:creationId xmlns:p14="http://schemas.microsoft.com/office/powerpoint/2010/main" val="1625910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641690F-5CE8-4B96-9588-F78D757180BA}" type="slidenum">
              <a:rPr lang="en-IE" smtClean="0"/>
              <a:pPr/>
              <a:t>24</a:t>
            </a:fld>
            <a:endParaRPr lang="en-IE" dirty="0"/>
          </a:p>
        </p:txBody>
      </p:sp>
    </p:spTree>
    <p:extLst>
      <p:ext uri="{BB962C8B-B14F-4D97-AF65-F5344CB8AC3E}">
        <p14:creationId xmlns:p14="http://schemas.microsoft.com/office/powerpoint/2010/main" val="285591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u="none" strike="noStrike" kern="1200" baseline="0" dirty="0">
                <a:solidFill>
                  <a:schemeClr val="tx1"/>
                </a:solidFill>
                <a:latin typeface="Roboto Slab Light"/>
                <a:ea typeface="+mn-ea"/>
                <a:cs typeface="+mn-cs"/>
              </a:rPr>
              <a:t>https://losd-data.staging.derilinx.com/ </a:t>
            </a:r>
            <a:endParaRPr lang="en-IE" dirty="0"/>
          </a:p>
        </p:txBody>
      </p:sp>
      <p:sp>
        <p:nvSpPr>
          <p:cNvPr id="4" name="Slide Number Placeholder 3"/>
          <p:cNvSpPr>
            <a:spLocks noGrp="1"/>
          </p:cNvSpPr>
          <p:nvPr>
            <p:ph type="sldNum" sz="quarter" idx="10"/>
          </p:nvPr>
        </p:nvSpPr>
        <p:spPr/>
        <p:txBody>
          <a:bodyPr/>
          <a:lstStyle/>
          <a:p>
            <a:fld id="{5641690F-5CE8-4B96-9588-F78D757180BA}" type="slidenum">
              <a:rPr lang="en-IE" smtClean="0"/>
              <a:pPr/>
              <a:t>25</a:t>
            </a:fld>
            <a:endParaRPr lang="en-IE" dirty="0"/>
          </a:p>
        </p:txBody>
      </p:sp>
    </p:spTree>
    <p:extLst>
      <p:ext uri="{BB962C8B-B14F-4D97-AF65-F5344CB8AC3E}">
        <p14:creationId xmlns:p14="http://schemas.microsoft.com/office/powerpoint/2010/main" val="4037243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5641690F-5CE8-4B96-9588-F78D757180BA}" type="slidenum">
              <a:rPr lang="en-IE" smtClean="0"/>
              <a:pPr/>
              <a:t>28</a:t>
            </a:fld>
            <a:endParaRPr lang="en-IE" dirty="0"/>
          </a:p>
        </p:txBody>
      </p:sp>
    </p:spTree>
    <p:extLst>
      <p:ext uri="{BB962C8B-B14F-4D97-AF65-F5344CB8AC3E}">
        <p14:creationId xmlns:p14="http://schemas.microsoft.com/office/powerpoint/2010/main" val="2203248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597821"/>
            <a:ext cx="4032448" cy="2126057"/>
          </a:xfrm>
        </p:spPr>
        <p:txBody>
          <a:bodyPr tIns="0" bIns="0" anchor="t" anchorCtr="0">
            <a:normAutofit/>
          </a:bodyPr>
          <a:lstStyle>
            <a:lvl1pPr>
              <a:lnSpc>
                <a:spcPts val="4600"/>
              </a:lnSpc>
              <a:defRPr sz="4400" b="0" i="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Click to edit Master title style</a:t>
            </a:r>
            <a:endParaRPr lang="en-IE" dirty="0"/>
          </a:p>
        </p:txBody>
      </p:sp>
      <p:sp>
        <p:nvSpPr>
          <p:cNvPr id="3" name="Subtitle 2"/>
          <p:cNvSpPr>
            <a:spLocks noGrp="1"/>
          </p:cNvSpPr>
          <p:nvPr>
            <p:ph type="subTitle" idx="1"/>
          </p:nvPr>
        </p:nvSpPr>
        <p:spPr>
          <a:xfrm>
            <a:off x="539552" y="3795886"/>
            <a:ext cx="4032448" cy="1098426"/>
          </a:xfrm>
        </p:spPr>
        <p:txBody>
          <a:bodyPr>
            <a:normAutofit/>
          </a:bodyPr>
          <a:lstStyle>
            <a:lvl1pPr marL="0" indent="0" algn="l">
              <a:lnSpc>
                <a:spcPts val="2200"/>
              </a:lnSpc>
              <a:buNone/>
              <a:defRPr sz="2000" b="1" i="0">
                <a:solidFill>
                  <a:schemeClr val="accent1"/>
                </a:solidFill>
                <a:latin typeface="Roboto Black" panose="02000000000000000000" pitchFamily="2" charset="0"/>
                <a:ea typeface="Roboto Black" panose="02000000000000000000" pitchFamily="2" charset="0"/>
                <a:cs typeface="Roboto Black"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IE" dirty="0"/>
          </a:p>
        </p:txBody>
      </p:sp>
    </p:spTree>
    <p:extLst>
      <p:ext uri="{BB962C8B-B14F-4D97-AF65-F5344CB8AC3E}">
        <p14:creationId xmlns:p14="http://schemas.microsoft.com/office/powerpoint/2010/main" val="4113729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Without Footer">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762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4248000"/>
          </a:xfrm>
        </p:spPr>
        <p:txBody>
          <a:bodyPr/>
          <a:lstStyle/>
          <a:p>
            <a:endParaRPr lang="en-US"/>
          </a:p>
        </p:txBody>
      </p:sp>
    </p:spTree>
    <p:extLst>
      <p:ext uri="{BB962C8B-B14F-4D97-AF65-F5344CB8AC3E}">
        <p14:creationId xmlns:p14="http://schemas.microsoft.com/office/powerpoint/2010/main" val="3542142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Image With No Foot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4299942"/>
          </a:xfrm>
        </p:spPr>
        <p:txBody>
          <a:bodyPr/>
          <a:lstStyle/>
          <a:p>
            <a:endParaRPr lang="en-US"/>
          </a:p>
        </p:txBody>
      </p:sp>
    </p:spTree>
    <p:extLst>
      <p:ext uri="{BB962C8B-B14F-4D97-AF65-F5344CB8AC3E}">
        <p14:creationId xmlns:p14="http://schemas.microsoft.com/office/powerpoint/2010/main" val="3995688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95486"/>
            <a:ext cx="2834406" cy="871538"/>
          </a:xfrm>
        </p:spPr>
        <p:txBody>
          <a:bodyPr anchor="t" anchorCtr="0"/>
          <a:lstStyle>
            <a:lvl1pPr algn="l">
              <a:defRPr sz="2000" b="1">
                <a:solidFill>
                  <a:schemeClr val="accent5"/>
                </a:solidFill>
                <a:latin typeface="Roboto Slab"/>
              </a:defRPr>
            </a:lvl1pPr>
          </a:lstStyle>
          <a:p>
            <a:r>
              <a:rPr lang="en-US" dirty="0"/>
              <a:t>Click to edit Master title style</a:t>
            </a:r>
            <a:endParaRPr lang="en-IE" dirty="0"/>
          </a:p>
        </p:txBody>
      </p:sp>
      <p:sp>
        <p:nvSpPr>
          <p:cNvPr id="3" name="Content Placeholder 2"/>
          <p:cNvSpPr>
            <a:spLocks noGrp="1"/>
          </p:cNvSpPr>
          <p:nvPr>
            <p:ph idx="1"/>
          </p:nvPr>
        </p:nvSpPr>
        <p:spPr>
          <a:xfrm>
            <a:off x="3575050" y="204791"/>
            <a:ext cx="5111750" cy="3879128"/>
          </a:xfrm>
        </p:spPr>
        <p:txBody>
          <a:bodyPr/>
          <a:lstStyle>
            <a:lvl1pPr marL="0" indent="0" algn="l">
              <a:buNone/>
              <a:defRPr sz="3200" b="1">
                <a:solidFill>
                  <a:srgbClr val="45C1C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Text Placeholder 3"/>
          <p:cNvSpPr>
            <a:spLocks noGrp="1"/>
          </p:cNvSpPr>
          <p:nvPr>
            <p:ph type="body" sz="half" idx="2"/>
          </p:nvPr>
        </p:nvSpPr>
        <p:spPr>
          <a:xfrm>
            <a:off x="467544" y="1067027"/>
            <a:ext cx="2834406" cy="300758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32312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592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ty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238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597821"/>
            <a:ext cx="4032448" cy="3350193"/>
          </a:xfrm>
        </p:spPr>
        <p:txBody>
          <a:bodyPr tIns="0" bIns="0" anchor="t" anchorCtr="0">
            <a:normAutofit/>
          </a:bodyPr>
          <a:lstStyle>
            <a:lvl1pPr>
              <a:defRPr sz="3200" b="0">
                <a:solidFill>
                  <a:schemeClr val="tx1"/>
                </a:solidFill>
              </a:defRPr>
            </a:lvl1pPr>
          </a:lstStyle>
          <a:p>
            <a:r>
              <a:rPr lang="en-US" dirty="0"/>
              <a:t>Click to edit Master title style</a:t>
            </a:r>
            <a:endParaRPr lang="en-IE" dirty="0"/>
          </a:p>
        </p:txBody>
      </p:sp>
    </p:spTree>
    <p:extLst>
      <p:ext uri="{BB962C8B-B14F-4D97-AF65-F5344CB8AC3E}">
        <p14:creationId xmlns:p14="http://schemas.microsoft.com/office/powerpoint/2010/main" val="4290735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597821"/>
            <a:ext cx="4032448" cy="3350193"/>
          </a:xfrm>
        </p:spPr>
        <p:txBody>
          <a:bodyPr tIns="0" bIns="0" anchor="t" anchorCtr="0">
            <a:normAutofit/>
          </a:bodyPr>
          <a:lstStyle>
            <a:lvl1pPr>
              <a:defRPr sz="3200" b="0">
                <a:solidFill>
                  <a:schemeClr val="tx1"/>
                </a:solidFill>
              </a:defRPr>
            </a:lvl1pPr>
          </a:lstStyle>
          <a:p>
            <a:r>
              <a:rPr lang="en-US" dirty="0"/>
              <a:t>Click to edit Master title style</a:t>
            </a:r>
            <a:endParaRPr lang="en-IE" dirty="0"/>
          </a:p>
        </p:txBody>
      </p:sp>
    </p:spTree>
    <p:extLst>
      <p:ext uri="{BB962C8B-B14F-4D97-AF65-F5344CB8AC3E}">
        <p14:creationId xmlns:p14="http://schemas.microsoft.com/office/powerpoint/2010/main" val="4223850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vider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597821"/>
            <a:ext cx="4032448" cy="3350193"/>
          </a:xfrm>
        </p:spPr>
        <p:txBody>
          <a:bodyPr tIns="0" bIns="0" anchor="t" anchorCtr="0">
            <a:normAutofit/>
          </a:bodyPr>
          <a:lstStyle>
            <a:lvl1pPr>
              <a:defRPr sz="3200" b="0">
                <a:solidFill>
                  <a:schemeClr val="tx1"/>
                </a:solidFill>
              </a:defRPr>
            </a:lvl1pPr>
          </a:lstStyle>
          <a:p>
            <a:r>
              <a:rPr lang="en-US" dirty="0"/>
              <a:t>Click to edit Master title style</a:t>
            </a:r>
            <a:endParaRPr lang="en-IE" dirty="0"/>
          </a:p>
        </p:txBody>
      </p:sp>
    </p:spTree>
    <p:extLst>
      <p:ext uri="{BB962C8B-B14F-4D97-AF65-F5344CB8AC3E}">
        <p14:creationId xmlns:p14="http://schemas.microsoft.com/office/powerpoint/2010/main" val="1910377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enera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IE"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Tree>
    <p:extLst>
      <p:ext uri="{BB962C8B-B14F-4D97-AF65-F5344CB8AC3E}">
        <p14:creationId xmlns:p14="http://schemas.microsoft.com/office/powerpoint/2010/main" val="470583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45C1C0"/>
                </a:solidFill>
              </a:defRPr>
            </a:lvl1pPr>
          </a:lstStyle>
          <a:p>
            <a:r>
              <a:rPr lang="en-US" dirty="0"/>
              <a:t>Click to edit Master title style</a:t>
            </a:r>
            <a:endParaRPr lang="en-IE" dirty="0"/>
          </a:p>
        </p:txBody>
      </p:sp>
      <p:sp>
        <p:nvSpPr>
          <p:cNvPr id="3" name="Content Placeholder 2"/>
          <p:cNvSpPr>
            <a:spLocks noGrp="1"/>
          </p:cNvSpPr>
          <p:nvPr>
            <p:ph sz="half" idx="1"/>
          </p:nvPr>
        </p:nvSpPr>
        <p:spPr>
          <a:xfrm>
            <a:off x="457200" y="1131591"/>
            <a:ext cx="4038600" cy="28803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Content Placeholder 3"/>
          <p:cNvSpPr>
            <a:spLocks noGrp="1"/>
          </p:cNvSpPr>
          <p:nvPr>
            <p:ph sz="half" idx="2"/>
          </p:nvPr>
        </p:nvSpPr>
        <p:spPr>
          <a:xfrm>
            <a:off x="4648200" y="1131591"/>
            <a:ext cx="4038600" cy="28803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Tree>
    <p:extLst>
      <p:ext uri="{BB962C8B-B14F-4D97-AF65-F5344CB8AC3E}">
        <p14:creationId xmlns:p14="http://schemas.microsoft.com/office/powerpoint/2010/main" val="625121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45C1C0"/>
                </a:solidFill>
              </a:defRPr>
            </a:lvl1pPr>
          </a:lstStyle>
          <a:p>
            <a:r>
              <a:rPr lang="en-US" dirty="0"/>
              <a:t>Click to edit Master title style</a:t>
            </a:r>
            <a:endParaRPr lang="en-IE" dirty="0"/>
          </a:p>
        </p:txBody>
      </p:sp>
      <p:sp>
        <p:nvSpPr>
          <p:cNvPr id="3" name="Text Placeholder 2"/>
          <p:cNvSpPr>
            <a:spLocks noGrp="1"/>
          </p:cNvSpPr>
          <p:nvPr>
            <p:ph type="body" idx="1"/>
          </p:nvPr>
        </p:nvSpPr>
        <p:spPr>
          <a:xfrm>
            <a:off x="457200" y="1151335"/>
            <a:ext cx="4040188" cy="479822"/>
          </a:xfrm>
        </p:spPr>
        <p:txBody>
          <a:bodyPr anchor="t" anchorCtr="0">
            <a:normAutofit/>
          </a:bodyPr>
          <a:lstStyle>
            <a:lvl1pPr marL="0" indent="0">
              <a:buNone/>
              <a:defRPr sz="20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452762"/>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5" name="Text Placeholder 4"/>
          <p:cNvSpPr>
            <a:spLocks noGrp="1"/>
          </p:cNvSpPr>
          <p:nvPr>
            <p:ph type="body" sz="quarter" idx="3"/>
          </p:nvPr>
        </p:nvSpPr>
        <p:spPr>
          <a:xfrm>
            <a:off x="4645030" y="1151335"/>
            <a:ext cx="4041775" cy="479822"/>
          </a:xfrm>
        </p:spPr>
        <p:txBody>
          <a:bodyPr anchor="t" anchorCtr="0">
            <a:normAutofit/>
          </a:bodyPr>
          <a:lstStyle>
            <a:lvl1pPr marL="0" indent="0">
              <a:buNone/>
              <a:defRPr sz="2000" b="1">
                <a:solidFill>
                  <a:srgbClr val="639FA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1631156"/>
            <a:ext cx="4041775" cy="2452762"/>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Tree>
    <p:extLst>
      <p:ext uri="{BB962C8B-B14F-4D97-AF65-F5344CB8AC3E}">
        <p14:creationId xmlns:p14="http://schemas.microsoft.com/office/powerpoint/2010/main" val="855929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1"/>
                </a:solidFill>
              </a:defRPr>
            </a:lvl1pPr>
          </a:lstStyle>
          <a:p>
            <a:r>
              <a:rPr lang="en-US" dirty="0"/>
              <a:t>Click to edit Master title style</a:t>
            </a:r>
            <a:endParaRPr lang="en-IE" dirty="0"/>
          </a:p>
        </p:txBody>
      </p:sp>
      <p:sp>
        <p:nvSpPr>
          <p:cNvPr id="4" name="Picture Placeholder 3"/>
          <p:cNvSpPr>
            <a:spLocks noGrp="1"/>
          </p:cNvSpPr>
          <p:nvPr>
            <p:ph type="pic" sz="quarter" idx="10"/>
          </p:nvPr>
        </p:nvSpPr>
        <p:spPr>
          <a:xfrm>
            <a:off x="468313" y="1276350"/>
            <a:ext cx="8207375" cy="2663825"/>
          </a:xfrm>
        </p:spPr>
        <p:txBody>
          <a:bodyPr/>
          <a:lstStyle/>
          <a:p>
            <a:endParaRPr lang="en-US" dirty="0"/>
          </a:p>
        </p:txBody>
      </p:sp>
    </p:spTree>
    <p:extLst>
      <p:ext uri="{BB962C8B-B14F-4D97-AF65-F5344CB8AC3E}">
        <p14:creationId xmlns:p14="http://schemas.microsoft.com/office/powerpoint/2010/main" val="581534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Slide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575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205979"/>
            <a:ext cx="8219256" cy="857250"/>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p:cNvSpPr>
            <a:spLocks noGrp="1"/>
          </p:cNvSpPr>
          <p:nvPr>
            <p:ph type="body" idx="1"/>
          </p:nvPr>
        </p:nvSpPr>
        <p:spPr>
          <a:xfrm>
            <a:off x="457200" y="1200151"/>
            <a:ext cx="8229600" cy="28117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Tree>
    <p:extLst>
      <p:ext uri="{BB962C8B-B14F-4D97-AF65-F5344CB8AC3E}">
        <p14:creationId xmlns:p14="http://schemas.microsoft.com/office/powerpoint/2010/main" val="324221073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dt="0"/>
  <p:txStyles>
    <p:titleStyle>
      <a:lvl1pPr algn="l" defTabSz="914400" rtl="0" eaLnBrk="1" latinLnBrk="0" hangingPunct="1">
        <a:spcBef>
          <a:spcPct val="0"/>
        </a:spcBef>
        <a:buNone/>
        <a:defRPr sz="3200" b="1" i="0" kern="1200">
          <a:solidFill>
            <a:schemeClr val="accent1"/>
          </a:solidFill>
          <a:latin typeface="Roboto Black" panose="02000000000000000000" pitchFamily="2" charset="0"/>
          <a:ea typeface="Roboto Black" panose="02000000000000000000" pitchFamily="2" charset="0"/>
          <a:cs typeface="Roboto Black" panose="02000000000000000000" pitchFamily="2" charset="0"/>
        </a:defRPr>
      </a:lvl1pPr>
    </p:titleStyle>
    <p:bodyStyle>
      <a:lvl1pPr marL="342900" indent="-342900" algn="l" defTabSz="914400" rtl="0" eaLnBrk="1" latinLnBrk="0" hangingPunct="1">
        <a:spcBef>
          <a:spcPts val="1000"/>
        </a:spcBef>
        <a:buClr>
          <a:schemeClr val="accent2"/>
        </a:buClr>
        <a:buSzPct val="100000"/>
        <a:buFont typeface="Arial"/>
        <a:buChar char="•"/>
        <a:defRPr lang="en-US" sz="2400" kern="1200" dirty="0">
          <a:solidFill>
            <a:schemeClr val="bg1"/>
          </a:solidFill>
          <a:latin typeface="Roboto Light" panose="02000000000000000000" pitchFamily="2" charset="0"/>
          <a:ea typeface="Roboto Light" panose="02000000000000000000" pitchFamily="2" charset="0"/>
          <a:cs typeface="+mj-cs"/>
        </a:defRPr>
      </a:lvl1pPr>
      <a:lvl2pPr marL="742950" indent="-285750" algn="l" defTabSz="914400" rtl="0" eaLnBrk="1" latinLnBrk="0" hangingPunct="1">
        <a:spcBef>
          <a:spcPts val="1000"/>
        </a:spcBef>
        <a:buClr>
          <a:schemeClr val="accent2"/>
        </a:buClr>
        <a:buSzPct val="100000"/>
        <a:buFont typeface="Arial"/>
        <a:buChar char="•"/>
        <a:defRPr sz="2400" kern="1200">
          <a:solidFill>
            <a:schemeClr val="bg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spcBef>
          <a:spcPts val="1000"/>
        </a:spcBef>
        <a:buClr>
          <a:schemeClr val="accent2"/>
        </a:buClr>
        <a:buSzPct val="100000"/>
        <a:buFont typeface="Arial"/>
        <a:buChar char="•"/>
        <a:defRPr sz="2000" kern="1200">
          <a:solidFill>
            <a:schemeClr val="bg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spcBef>
          <a:spcPts val="1000"/>
        </a:spcBef>
        <a:buClr>
          <a:schemeClr val="accent2"/>
        </a:buClr>
        <a:buSzPct val="100000"/>
        <a:buFont typeface="Arial"/>
        <a:buChar char="•"/>
        <a:defRPr sz="1600" kern="1200">
          <a:solidFill>
            <a:schemeClr val="bg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spcBef>
          <a:spcPts val="1000"/>
        </a:spcBef>
        <a:buClr>
          <a:schemeClr val="accent2"/>
        </a:buClr>
        <a:buSzPct val="100000"/>
        <a:buFont typeface="Arial"/>
        <a:buChar char="•"/>
        <a:defRPr sz="1200" kern="1200">
          <a:solidFill>
            <a:schemeClr val="bg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ec.europa.eu/eurostat/cros/content/essnet-documents_en"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hyperlink" Target="http://losd.staging.derilinx.com/moodle/" TargetMode="External"/><Relationship Id="rId4" Type="http://schemas.openxmlformats.org/officeDocument/2006/relationships/hyperlink" Target="https://losd-data.staging.derilinx.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BQovQUga0VE" TargetMode="Externa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597821"/>
            <a:ext cx="4248472" cy="2126057"/>
          </a:xfrm>
        </p:spPr>
        <p:txBody>
          <a:bodyPr>
            <a:normAutofit fontScale="90000"/>
          </a:bodyPr>
          <a:lstStyle/>
          <a:p>
            <a:r>
              <a:rPr lang="en-US" dirty="0">
                <a:latin typeface="Roboto Light" panose="02000000000000000000" pitchFamily="2" charset="0"/>
                <a:ea typeface="Roboto Light" panose="02000000000000000000" pitchFamily="2" charset="0"/>
              </a:rPr>
              <a:t>Linking Open Data in the European Statistical System</a:t>
            </a:r>
          </a:p>
        </p:txBody>
      </p:sp>
      <p:sp>
        <p:nvSpPr>
          <p:cNvPr id="3" name="Subtitle 2"/>
          <p:cNvSpPr>
            <a:spLocks noGrp="1"/>
          </p:cNvSpPr>
          <p:nvPr>
            <p:ph type="subTitle" idx="1"/>
          </p:nvPr>
        </p:nvSpPr>
        <p:spPr>
          <a:xfrm>
            <a:off x="539552" y="3939902"/>
            <a:ext cx="4032448" cy="1098426"/>
          </a:xfrm>
        </p:spPr>
        <p:txBody>
          <a:bodyPr>
            <a:normAutofit fontScale="62500" lnSpcReduction="20000"/>
          </a:bodyPr>
          <a:lstStyle/>
          <a:p>
            <a:r>
              <a:rPr lang="en-US" dirty="0" err="1"/>
              <a:t>Eoin</a:t>
            </a:r>
            <a:r>
              <a:rPr lang="en-US" dirty="0"/>
              <a:t> </a:t>
            </a:r>
            <a:r>
              <a:rPr lang="en-US" dirty="0" err="1"/>
              <a:t>MacCuirc</a:t>
            </a:r>
            <a:r>
              <a:rPr lang="en-US" dirty="0"/>
              <a:t>, Central Statistics Office, Ireland</a:t>
            </a:r>
          </a:p>
          <a:p>
            <a:r>
              <a:rPr lang="en-US" dirty="0"/>
              <a:t>CPS03, Linked Open Data, NTTS</a:t>
            </a:r>
            <a:r>
              <a:rPr lang="en-US" dirty="0">
                <a:latin typeface="Roboto Black" panose="02000000000000000000" pitchFamily="2" charset="0"/>
                <a:ea typeface="Roboto Black" panose="02000000000000000000" pitchFamily="2" charset="0"/>
              </a:rPr>
              <a:t>, Brussels</a:t>
            </a:r>
            <a:br>
              <a:rPr lang="en-US" dirty="0">
                <a:latin typeface="Roboto Black" panose="02000000000000000000" pitchFamily="2" charset="0"/>
                <a:ea typeface="Roboto Black" panose="02000000000000000000" pitchFamily="2" charset="0"/>
              </a:rPr>
            </a:br>
            <a:r>
              <a:rPr lang="en-US" dirty="0">
                <a:latin typeface="Roboto Black" panose="02000000000000000000" pitchFamily="2" charset="0"/>
                <a:ea typeface="Roboto Black" panose="02000000000000000000" pitchFamily="2" charset="0"/>
              </a:rPr>
              <a:t>12 Ma</a:t>
            </a:r>
            <a:r>
              <a:rPr lang="en-US" dirty="0"/>
              <a:t>rch</a:t>
            </a:r>
            <a:r>
              <a:rPr lang="en-US" dirty="0">
                <a:latin typeface="Roboto Black" panose="02000000000000000000" pitchFamily="2" charset="0"/>
                <a:ea typeface="Roboto Black" panose="02000000000000000000" pitchFamily="2" charset="0"/>
              </a:rPr>
              <a:t> 2019</a:t>
            </a:r>
          </a:p>
        </p:txBody>
      </p:sp>
      <p:pic>
        <p:nvPicPr>
          <p:cNvPr id="4" name="Picture 3">
            <a:extLst>
              <a:ext uri="{FF2B5EF4-FFF2-40B4-BE49-F238E27FC236}">
                <a16:creationId xmlns:a16="http://schemas.microsoft.com/office/drawing/2014/main" id="{2FD2FA65-82EB-468B-936F-631C9523532B}"/>
              </a:ext>
            </a:extLst>
          </p:cNvPr>
          <p:cNvPicPr>
            <a:picLocks noChangeAspect="1"/>
          </p:cNvPicPr>
          <p:nvPr/>
        </p:nvPicPr>
        <p:blipFill>
          <a:blip r:embed="rId2"/>
          <a:stretch>
            <a:fillRect/>
          </a:stretch>
        </p:blipFill>
        <p:spPr>
          <a:xfrm>
            <a:off x="7668344" y="51470"/>
            <a:ext cx="1263643" cy="1263643"/>
          </a:xfrm>
          <a:prstGeom prst="rect">
            <a:avLst/>
          </a:prstGeom>
        </p:spPr>
      </p:pic>
    </p:spTree>
    <p:extLst>
      <p:ext uri="{BB962C8B-B14F-4D97-AF65-F5344CB8AC3E}">
        <p14:creationId xmlns:p14="http://schemas.microsoft.com/office/powerpoint/2010/main" val="4211829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372" y="106756"/>
            <a:ext cx="8219256" cy="857250"/>
          </a:xfrm>
        </p:spPr>
        <p:txBody>
          <a:bodyPr/>
          <a:lstStyle/>
          <a:p>
            <a:r>
              <a:rPr lang="en-IE" dirty="0"/>
              <a:t>Brussels 390,000,000 hits</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3086500"/>
            <a:ext cx="2857500" cy="1950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D4068E48-D102-40A3-B98E-00D14DAD31DF}"/>
              </a:ext>
            </a:extLst>
          </p:cNvPr>
          <p:cNvPicPr>
            <a:picLocks noChangeAspect="1"/>
          </p:cNvPicPr>
          <p:nvPr/>
        </p:nvPicPr>
        <p:blipFill>
          <a:blip r:embed="rId4"/>
          <a:stretch>
            <a:fillRect/>
          </a:stretch>
        </p:blipFill>
        <p:spPr>
          <a:xfrm>
            <a:off x="35496" y="1482549"/>
            <a:ext cx="6318569" cy="3554196"/>
          </a:xfrm>
          <a:prstGeom prst="rect">
            <a:avLst/>
          </a:prstGeom>
        </p:spPr>
      </p:pic>
      <p:pic>
        <p:nvPicPr>
          <p:cNvPr id="5" name="Picture 4">
            <a:extLst>
              <a:ext uri="{FF2B5EF4-FFF2-40B4-BE49-F238E27FC236}">
                <a16:creationId xmlns:a16="http://schemas.microsoft.com/office/drawing/2014/main" id="{B5E1828B-1301-459D-8E71-7037A20DD769}"/>
              </a:ext>
            </a:extLst>
          </p:cNvPr>
          <p:cNvPicPr>
            <a:picLocks noChangeAspect="1"/>
          </p:cNvPicPr>
          <p:nvPr/>
        </p:nvPicPr>
        <p:blipFill>
          <a:blip r:embed="rId5"/>
          <a:stretch>
            <a:fillRect/>
          </a:stretch>
        </p:blipFill>
        <p:spPr>
          <a:xfrm>
            <a:off x="8085195" y="25857"/>
            <a:ext cx="1019048" cy="1019048"/>
          </a:xfrm>
          <a:prstGeom prst="rect">
            <a:avLst/>
          </a:prstGeom>
        </p:spPr>
      </p:pic>
    </p:spTree>
    <p:extLst>
      <p:ext uri="{BB962C8B-B14F-4D97-AF65-F5344CB8AC3E}">
        <p14:creationId xmlns:p14="http://schemas.microsoft.com/office/powerpoint/2010/main" val="596882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E3014-9022-4684-AB47-D59B6F02012D}"/>
              </a:ext>
            </a:extLst>
          </p:cNvPr>
          <p:cNvSpPr>
            <a:spLocks noGrp="1"/>
          </p:cNvSpPr>
          <p:nvPr>
            <p:ph type="title"/>
          </p:nvPr>
        </p:nvSpPr>
        <p:spPr/>
        <p:txBody>
          <a:bodyPr/>
          <a:lstStyle/>
          <a:p>
            <a:r>
              <a:rPr lang="en-IE" dirty="0"/>
              <a:t>Linking open data – seeing stars</a:t>
            </a:r>
          </a:p>
        </p:txBody>
      </p:sp>
      <p:sp>
        <p:nvSpPr>
          <p:cNvPr id="3" name="Content Placeholder 2">
            <a:extLst>
              <a:ext uri="{FF2B5EF4-FFF2-40B4-BE49-F238E27FC236}">
                <a16:creationId xmlns:a16="http://schemas.microsoft.com/office/drawing/2014/main" id="{B72703A0-F454-46A6-A153-D2F6DCEA7B7F}"/>
              </a:ext>
            </a:extLst>
          </p:cNvPr>
          <p:cNvSpPr>
            <a:spLocks noGrp="1"/>
          </p:cNvSpPr>
          <p:nvPr>
            <p:ph idx="1"/>
          </p:nvPr>
        </p:nvSpPr>
        <p:spPr/>
        <p:txBody>
          <a:bodyPr>
            <a:normAutofit fontScale="85000" lnSpcReduction="10000"/>
          </a:bodyPr>
          <a:lstStyle/>
          <a:p>
            <a:pPr marL="0" indent="0" fontAlgn="ctr">
              <a:buNone/>
            </a:pPr>
            <a:r>
              <a:rPr lang="en-IE" dirty="0"/>
              <a:t>★		make your stuff available on the web (whatever format)</a:t>
            </a:r>
          </a:p>
          <a:p>
            <a:pPr marL="0" indent="0" fontAlgn="ctr">
              <a:buNone/>
            </a:pPr>
            <a:r>
              <a:rPr lang="en-IE" dirty="0"/>
              <a:t>★★		make it available as structured data (e.g. excel instead 		of image scan of a table)</a:t>
            </a:r>
          </a:p>
          <a:p>
            <a:pPr marL="0" indent="0" fontAlgn="ctr">
              <a:buNone/>
            </a:pPr>
            <a:r>
              <a:rPr lang="en-IE" dirty="0"/>
              <a:t>★★★		non-proprietary format (e.g. csv instead of excel)</a:t>
            </a:r>
          </a:p>
          <a:p>
            <a:pPr marL="0" indent="0" fontAlgn="ctr">
              <a:buNone/>
            </a:pPr>
            <a:r>
              <a:rPr lang="en-IE" dirty="0"/>
              <a:t>★★★★		use URLs to identify things, so that people can point at 		your stuff</a:t>
            </a:r>
          </a:p>
          <a:p>
            <a:pPr marL="0" indent="0" fontAlgn="ctr">
              <a:buNone/>
            </a:pPr>
            <a:r>
              <a:rPr lang="en-IE" dirty="0"/>
              <a:t>★★★★★	link your data to other people’s data to provide context</a:t>
            </a:r>
          </a:p>
          <a:p>
            <a:endParaRPr lang="en-IE" dirty="0"/>
          </a:p>
        </p:txBody>
      </p:sp>
      <p:pic>
        <p:nvPicPr>
          <p:cNvPr id="4" name="Picture 3">
            <a:extLst>
              <a:ext uri="{FF2B5EF4-FFF2-40B4-BE49-F238E27FC236}">
                <a16:creationId xmlns:a16="http://schemas.microsoft.com/office/drawing/2014/main" id="{52349C01-3A84-4F27-AE8F-9BAC26F16C25}"/>
              </a:ext>
            </a:extLst>
          </p:cNvPr>
          <p:cNvPicPr>
            <a:picLocks noChangeAspect="1"/>
          </p:cNvPicPr>
          <p:nvPr/>
        </p:nvPicPr>
        <p:blipFill>
          <a:blip r:embed="rId2"/>
          <a:stretch>
            <a:fillRect/>
          </a:stretch>
        </p:blipFill>
        <p:spPr>
          <a:xfrm>
            <a:off x="7956376" y="44181"/>
            <a:ext cx="1019048" cy="1019048"/>
          </a:xfrm>
          <a:prstGeom prst="rect">
            <a:avLst/>
          </a:prstGeom>
        </p:spPr>
      </p:pic>
    </p:spTree>
    <p:extLst>
      <p:ext uri="{BB962C8B-B14F-4D97-AF65-F5344CB8AC3E}">
        <p14:creationId xmlns:p14="http://schemas.microsoft.com/office/powerpoint/2010/main" val="2647535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30BA6-16F1-410E-BF67-2E69E3C6BC6B}"/>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47D3FF00-C57B-414E-93FB-D4B73F63946D}"/>
              </a:ext>
            </a:extLst>
          </p:cNvPr>
          <p:cNvSpPr>
            <a:spLocks noGrp="1"/>
          </p:cNvSpPr>
          <p:nvPr>
            <p:ph idx="1"/>
          </p:nvPr>
        </p:nvSpPr>
        <p:spPr/>
        <p:txBody>
          <a:bodyPr/>
          <a:lstStyle/>
          <a:p>
            <a:pPr marL="0" indent="0">
              <a:buNone/>
            </a:pPr>
            <a:r>
              <a:rPr lang="en-US" dirty="0" err="1"/>
              <a:t>ESSnet</a:t>
            </a:r>
            <a:r>
              <a:rPr lang="en-US" dirty="0"/>
              <a:t> Linked Open Statistical Data (LOSD) </a:t>
            </a:r>
          </a:p>
          <a:p>
            <a:pPr marL="0" indent="0">
              <a:buNone/>
            </a:pPr>
            <a:endParaRPr lang="en-IE" dirty="0"/>
          </a:p>
        </p:txBody>
      </p:sp>
      <p:pic>
        <p:nvPicPr>
          <p:cNvPr id="4" name="Picture 3">
            <a:extLst>
              <a:ext uri="{FF2B5EF4-FFF2-40B4-BE49-F238E27FC236}">
                <a16:creationId xmlns:a16="http://schemas.microsoft.com/office/drawing/2014/main" id="{9F255552-79AD-4BE5-9084-53967F73D6CE}"/>
              </a:ext>
            </a:extLst>
          </p:cNvPr>
          <p:cNvPicPr>
            <a:picLocks noChangeAspect="1"/>
          </p:cNvPicPr>
          <p:nvPr/>
        </p:nvPicPr>
        <p:blipFill>
          <a:blip r:embed="rId2"/>
          <a:stretch>
            <a:fillRect/>
          </a:stretch>
        </p:blipFill>
        <p:spPr>
          <a:xfrm>
            <a:off x="7908803" y="20318"/>
            <a:ext cx="1228571" cy="1228571"/>
          </a:xfrm>
          <a:prstGeom prst="rect">
            <a:avLst/>
          </a:prstGeom>
        </p:spPr>
      </p:pic>
    </p:spTree>
    <p:extLst>
      <p:ext uri="{BB962C8B-B14F-4D97-AF65-F5344CB8AC3E}">
        <p14:creationId xmlns:p14="http://schemas.microsoft.com/office/powerpoint/2010/main" val="1746366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372" y="0"/>
            <a:ext cx="8219256" cy="857250"/>
          </a:xfrm>
        </p:spPr>
        <p:txBody>
          <a:bodyPr/>
          <a:lstStyle/>
          <a:p>
            <a:r>
              <a:rPr lang="en-US" dirty="0"/>
              <a:t>Background to </a:t>
            </a:r>
            <a:r>
              <a:rPr lang="en-US" dirty="0" err="1"/>
              <a:t>ESSnet</a:t>
            </a:r>
            <a:r>
              <a:rPr lang="en-US" dirty="0"/>
              <a:t> LOSD</a:t>
            </a:r>
            <a:endParaRPr lang="en-US" dirty="0">
              <a:latin typeface="Roboto Black" panose="02000000000000000000" pitchFamily="2" charset="0"/>
              <a:ea typeface="Roboto Black" panose="02000000000000000000" pitchFamily="2" charset="0"/>
            </a:endParaRPr>
          </a:p>
        </p:txBody>
      </p:sp>
      <p:sp>
        <p:nvSpPr>
          <p:cNvPr id="3" name="Content Placeholder 2"/>
          <p:cNvSpPr>
            <a:spLocks noGrp="1"/>
          </p:cNvSpPr>
          <p:nvPr>
            <p:ph idx="1"/>
          </p:nvPr>
        </p:nvSpPr>
        <p:spPr>
          <a:xfrm>
            <a:off x="107504" y="771550"/>
            <a:ext cx="8338513" cy="2811759"/>
          </a:xfrm>
        </p:spPr>
        <p:txBody>
          <a:bodyPr>
            <a:normAutofit fontScale="25000" lnSpcReduction="20000"/>
          </a:bodyPr>
          <a:lstStyle/>
          <a:p>
            <a:r>
              <a:rPr lang="en-IE" sz="4900" dirty="0"/>
              <a:t>ESS (European Statistical System) Network (Grant agreement no. 11102.2017.001-2017.661 - €619,696.32)</a:t>
            </a:r>
          </a:p>
          <a:p>
            <a:r>
              <a:rPr lang="en-IE" sz="4900" dirty="0"/>
              <a:t>DIGICOM (</a:t>
            </a:r>
            <a:r>
              <a:rPr lang="en-IE" sz="4900" dirty="0" err="1"/>
              <a:t>DIGItal</a:t>
            </a:r>
            <a:r>
              <a:rPr lang="en-IE" sz="4900" dirty="0"/>
              <a:t> </a:t>
            </a:r>
            <a:r>
              <a:rPr lang="en-IE" sz="4900" dirty="0" err="1"/>
              <a:t>COMmunication</a:t>
            </a:r>
            <a:r>
              <a:rPr lang="en-IE" sz="4900" dirty="0"/>
              <a:t>) Project, Work Package 3, Open Data Dissemination, ESS Vision 2020</a:t>
            </a:r>
          </a:p>
          <a:p>
            <a:pPr marL="800100" lvl="2" indent="0">
              <a:buNone/>
            </a:pPr>
            <a:r>
              <a:rPr lang="en-IE" sz="4500" dirty="0"/>
              <a:t>DIGICOM key areas of ESS Vision 2020: 	Focus on users, Improve dissemination and communication</a:t>
            </a:r>
          </a:p>
          <a:p>
            <a:pPr marL="800100" lvl="2" indent="0">
              <a:buNone/>
            </a:pPr>
            <a:r>
              <a:rPr lang="en-IE" sz="4500" dirty="0"/>
              <a:t>Work Package 3: Facilitate automated access to aggregate data for heavy users/re-disseminators, access to microdata</a:t>
            </a:r>
          </a:p>
          <a:p>
            <a:r>
              <a:rPr lang="en-IE" sz="4900" dirty="0"/>
              <a:t>Four NSIs Bulgaria (Project Coordinator), France, Ireland, Italy collaborating on an </a:t>
            </a:r>
            <a:r>
              <a:rPr lang="en-IE" sz="4900" dirty="0" err="1"/>
              <a:t>ESSnet</a:t>
            </a:r>
            <a:r>
              <a:rPr lang="en-IE" sz="4900" dirty="0"/>
              <a:t> on Linked Open Statistical Data (LOSD)</a:t>
            </a:r>
          </a:p>
          <a:p>
            <a:r>
              <a:rPr lang="en-IE" sz="4900" dirty="0"/>
              <a:t>Subcontracting work to industry and academic experts in France and Ireland (Consortium of </a:t>
            </a:r>
            <a:r>
              <a:rPr lang="en-IE" sz="4900" dirty="0" err="1"/>
              <a:t>Derilinx</a:t>
            </a:r>
            <a:r>
              <a:rPr lang="en-IE" sz="4900" dirty="0"/>
              <a:t>, Adapt Centre (TCD), Insight Institute (NUIG) in Ireland)</a:t>
            </a:r>
          </a:p>
          <a:p>
            <a:r>
              <a:rPr lang="en-IE" sz="4900" dirty="0"/>
              <a:t>Objectives of </a:t>
            </a:r>
            <a:r>
              <a:rPr lang="en-IE" sz="4900" dirty="0" err="1"/>
              <a:t>ESSnet</a:t>
            </a:r>
            <a:endParaRPr lang="en-IE" sz="4900" dirty="0"/>
          </a:p>
          <a:p>
            <a:pPr lvl="1"/>
            <a:r>
              <a:rPr lang="en-IE" sz="4900" dirty="0"/>
              <a:t>To explore NSIs publishing statistical data as LOSD on the semantic web</a:t>
            </a:r>
          </a:p>
          <a:p>
            <a:pPr lvl="1"/>
            <a:r>
              <a:rPr lang="en-IE" sz="4900" dirty="0"/>
              <a:t>To  allow citizens to engage with statistical data easily as linked open data</a:t>
            </a:r>
          </a:p>
          <a:p>
            <a:pPr lvl="1"/>
            <a:r>
              <a:rPr lang="en-IE" sz="4900" dirty="0"/>
              <a:t>To prepare NSIs in the wider ESS to publish LOSD</a:t>
            </a:r>
          </a:p>
          <a:p>
            <a:pPr lvl="1"/>
            <a:r>
              <a:rPr lang="en-IE" sz="4900" dirty="0"/>
              <a:t>To recommend a way forward for the ESS to adopt and exploit LOSD</a:t>
            </a:r>
          </a:p>
          <a:p>
            <a:r>
              <a:rPr lang="en-IE" sz="4900" dirty="0"/>
              <a:t>Launched November 2017, initial LOSD published April and October 2018, final deliverables in April 2019</a:t>
            </a:r>
          </a:p>
        </p:txBody>
      </p:sp>
      <p:pic>
        <p:nvPicPr>
          <p:cNvPr id="4" name="Picture 3">
            <a:extLst>
              <a:ext uri="{FF2B5EF4-FFF2-40B4-BE49-F238E27FC236}">
                <a16:creationId xmlns:a16="http://schemas.microsoft.com/office/drawing/2014/main" id="{34690E22-1852-4149-8DB2-3F37764DB474}"/>
              </a:ext>
            </a:extLst>
          </p:cNvPr>
          <p:cNvPicPr>
            <a:picLocks noChangeAspect="1"/>
          </p:cNvPicPr>
          <p:nvPr/>
        </p:nvPicPr>
        <p:blipFill>
          <a:blip r:embed="rId3"/>
          <a:stretch>
            <a:fillRect/>
          </a:stretch>
        </p:blipFill>
        <p:spPr>
          <a:xfrm>
            <a:off x="7956376" y="3476"/>
            <a:ext cx="1015118" cy="1015118"/>
          </a:xfrm>
          <a:prstGeom prst="rect">
            <a:avLst/>
          </a:prstGeom>
        </p:spPr>
      </p:pic>
    </p:spTree>
    <p:extLst>
      <p:ext uri="{BB962C8B-B14F-4D97-AF65-F5344CB8AC3E}">
        <p14:creationId xmlns:p14="http://schemas.microsoft.com/office/powerpoint/2010/main" val="1494567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B4CE-0038-496D-AB8F-445DB5FB3669}"/>
              </a:ext>
            </a:extLst>
          </p:cNvPr>
          <p:cNvSpPr>
            <a:spLocks noGrp="1"/>
          </p:cNvSpPr>
          <p:nvPr>
            <p:ph type="title"/>
          </p:nvPr>
        </p:nvSpPr>
        <p:spPr>
          <a:xfrm>
            <a:off x="0" y="164455"/>
            <a:ext cx="8219256" cy="857250"/>
          </a:xfrm>
        </p:spPr>
        <p:txBody>
          <a:bodyPr/>
          <a:lstStyle/>
          <a:p>
            <a:r>
              <a:rPr lang="en-IE" dirty="0"/>
              <a:t>Outline of </a:t>
            </a:r>
            <a:r>
              <a:rPr lang="en-IE" dirty="0" err="1"/>
              <a:t>ESSnet</a:t>
            </a:r>
            <a:r>
              <a:rPr lang="en-IE" dirty="0"/>
              <a:t> LOSD Work Packages</a:t>
            </a:r>
          </a:p>
        </p:txBody>
      </p:sp>
      <p:sp>
        <p:nvSpPr>
          <p:cNvPr id="3" name="Content Placeholder 2">
            <a:extLst>
              <a:ext uri="{FF2B5EF4-FFF2-40B4-BE49-F238E27FC236}">
                <a16:creationId xmlns:a16="http://schemas.microsoft.com/office/drawing/2014/main" id="{32589D99-3811-4252-8E3A-C07DA1EF787B}"/>
              </a:ext>
            </a:extLst>
          </p:cNvPr>
          <p:cNvSpPr>
            <a:spLocks noGrp="1"/>
          </p:cNvSpPr>
          <p:nvPr>
            <p:ph idx="1"/>
          </p:nvPr>
        </p:nvSpPr>
        <p:spPr/>
        <p:txBody>
          <a:bodyPr>
            <a:normAutofit fontScale="47500" lnSpcReduction="20000"/>
          </a:bodyPr>
          <a:lstStyle/>
          <a:p>
            <a:r>
              <a:rPr lang="en-IE" dirty="0"/>
              <a:t>WP0 - Project Coordination, Bulgaria NSI</a:t>
            </a:r>
          </a:p>
          <a:p>
            <a:r>
              <a:rPr lang="en-IE" dirty="0"/>
              <a:t>WP1 – LOSD Pilots, user assessments and recommendations on horizontal topics, CSO Ireland</a:t>
            </a:r>
          </a:p>
          <a:p>
            <a:pPr lvl="1"/>
            <a:r>
              <a:rPr lang="en-IE" dirty="0"/>
              <a:t>Set up LOSD platform</a:t>
            </a:r>
          </a:p>
          <a:p>
            <a:pPr lvl="1"/>
            <a:r>
              <a:rPr lang="en-IE" dirty="0"/>
              <a:t>LOSD pilot, publishing LOSD for a limited number of datasets (Census, EU SILC, Labour Force Survey, spatial and local government data) locally, nationally &amp; internationally</a:t>
            </a:r>
          </a:p>
          <a:p>
            <a:pPr lvl="1"/>
            <a:r>
              <a:rPr lang="en-IE" dirty="0"/>
              <a:t>Use cases for LOSD and user assessment of the LOSD solutions provided</a:t>
            </a:r>
          </a:p>
          <a:p>
            <a:pPr lvl="1"/>
            <a:r>
              <a:rPr lang="en-IE" dirty="0"/>
              <a:t>Recommendations for the future of LOSD in ESS and lessons learned</a:t>
            </a:r>
          </a:p>
          <a:p>
            <a:r>
              <a:rPr lang="en-IE" dirty="0"/>
              <a:t>WP2 -  ESS Networking, Cooperation and Capacity Building, </a:t>
            </a:r>
            <a:r>
              <a:rPr lang="en-IE" dirty="0" err="1"/>
              <a:t>Insee</a:t>
            </a:r>
            <a:r>
              <a:rPr lang="en-IE" dirty="0"/>
              <a:t> France</a:t>
            </a:r>
          </a:p>
          <a:p>
            <a:pPr lvl="1"/>
            <a:r>
              <a:rPr lang="en-IE" dirty="0"/>
              <a:t>Dissemination of outputs from the </a:t>
            </a:r>
            <a:r>
              <a:rPr lang="en-IE" dirty="0" err="1"/>
              <a:t>ESSnet</a:t>
            </a:r>
            <a:endParaRPr lang="en-IE" dirty="0"/>
          </a:p>
          <a:p>
            <a:pPr lvl="1"/>
            <a:r>
              <a:rPr lang="en-IE" dirty="0"/>
              <a:t>Set up a cooperation and collaboration platform for LOSD</a:t>
            </a:r>
          </a:p>
          <a:p>
            <a:pPr lvl="1"/>
            <a:r>
              <a:rPr lang="en-IE" dirty="0"/>
              <a:t>Organise capacity building materials and webinars</a:t>
            </a:r>
          </a:p>
          <a:p>
            <a:pPr marL="0" indent="0">
              <a:buNone/>
            </a:pPr>
            <a:endParaRPr lang="en-IE" dirty="0"/>
          </a:p>
        </p:txBody>
      </p:sp>
      <p:pic>
        <p:nvPicPr>
          <p:cNvPr id="4" name="Picture 3">
            <a:extLst>
              <a:ext uri="{FF2B5EF4-FFF2-40B4-BE49-F238E27FC236}">
                <a16:creationId xmlns:a16="http://schemas.microsoft.com/office/drawing/2014/main" id="{E7D69ECB-1E83-4381-B91A-76307D57DB46}"/>
              </a:ext>
            </a:extLst>
          </p:cNvPr>
          <p:cNvPicPr>
            <a:picLocks noChangeAspect="1"/>
          </p:cNvPicPr>
          <p:nvPr/>
        </p:nvPicPr>
        <p:blipFill>
          <a:blip r:embed="rId2"/>
          <a:stretch>
            <a:fillRect/>
          </a:stretch>
        </p:blipFill>
        <p:spPr>
          <a:xfrm>
            <a:off x="7956376" y="95810"/>
            <a:ext cx="1015118" cy="1015118"/>
          </a:xfrm>
          <a:prstGeom prst="rect">
            <a:avLst/>
          </a:prstGeom>
        </p:spPr>
      </p:pic>
    </p:spTree>
    <p:extLst>
      <p:ext uri="{BB962C8B-B14F-4D97-AF65-F5344CB8AC3E}">
        <p14:creationId xmlns:p14="http://schemas.microsoft.com/office/powerpoint/2010/main" val="1646736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BEF65-1391-4D7B-A073-26732246CEDD}"/>
              </a:ext>
            </a:extLst>
          </p:cNvPr>
          <p:cNvSpPr>
            <a:spLocks noGrp="1"/>
          </p:cNvSpPr>
          <p:nvPr>
            <p:ph type="title"/>
          </p:nvPr>
        </p:nvSpPr>
        <p:spPr/>
        <p:txBody>
          <a:bodyPr/>
          <a:lstStyle/>
          <a:p>
            <a:r>
              <a:rPr lang="en-IE" dirty="0"/>
              <a:t>Technical Consortium</a:t>
            </a:r>
          </a:p>
        </p:txBody>
      </p:sp>
      <p:sp>
        <p:nvSpPr>
          <p:cNvPr id="3" name="Content Placeholder 2">
            <a:extLst>
              <a:ext uri="{FF2B5EF4-FFF2-40B4-BE49-F238E27FC236}">
                <a16:creationId xmlns:a16="http://schemas.microsoft.com/office/drawing/2014/main" id="{2477F622-D775-449D-853E-ECC7EE2569C9}"/>
              </a:ext>
            </a:extLst>
          </p:cNvPr>
          <p:cNvSpPr>
            <a:spLocks noGrp="1"/>
          </p:cNvSpPr>
          <p:nvPr>
            <p:ph idx="1"/>
          </p:nvPr>
        </p:nvSpPr>
        <p:spPr/>
        <p:txBody>
          <a:bodyPr/>
          <a:lstStyle/>
          <a:p>
            <a:r>
              <a:rPr lang="en-IE" dirty="0" err="1"/>
              <a:t>Derilinx</a:t>
            </a:r>
            <a:r>
              <a:rPr lang="en-IE" dirty="0"/>
              <a:t> </a:t>
            </a:r>
          </a:p>
          <a:p>
            <a:r>
              <a:rPr lang="en-IE" dirty="0"/>
              <a:t>Adapt Centre, Trinity College Dublin</a:t>
            </a:r>
          </a:p>
          <a:p>
            <a:r>
              <a:rPr lang="en-IE" dirty="0"/>
              <a:t>Insight Centre for Data Analytics, National University of Ireland Galway</a:t>
            </a:r>
          </a:p>
        </p:txBody>
      </p:sp>
      <p:pic>
        <p:nvPicPr>
          <p:cNvPr id="11" name="Picture 10">
            <a:extLst>
              <a:ext uri="{FF2B5EF4-FFF2-40B4-BE49-F238E27FC236}">
                <a16:creationId xmlns:a16="http://schemas.microsoft.com/office/drawing/2014/main" id="{E099FD09-E166-4BDF-BFB0-59F66565A3CC}"/>
              </a:ext>
            </a:extLst>
          </p:cNvPr>
          <p:cNvPicPr>
            <a:picLocks noChangeAspect="1"/>
          </p:cNvPicPr>
          <p:nvPr/>
        </p:nvPicPr>
        <p:blipFill>
          <a:blip r:embed="rId2"/>
          <a:stretch>
            <a:fillRect/>
          </a:stretch>
        </p:blipFill>
        <p:spPr>
          <a:xfrm>
            <a:off x="1259632" y="3075806"/>
            <a:ext cx="5733333" cy="1047619"/>
          </a:xfrm>
          <a:prstGeom prst="rect">
            <a:avLst/>
          </a:prstGeom>
        </p:spPr>
      </p:pic>
      <p:pic>
        <p:nvPicPr>
          <p:cNvPr id="12" name="Picture 11">
            <a:extLst>
              <a:ext uri="{FF2B5EF4-FFF2-40B4-BE49-F238E27FC236}">
                <a16:creationId xmlns:a16="http://schemas.microsoft.com/office/drawing/2014/main" id="{5B950108-CDAA-4D62-9837-D1737169999D}"/>
              </a:ext>
            </a:extLst>
          </p:cNvPr>
          <p:cNvPicPr>
            <a:picLocks noChangeAspect="1"/>
          </p:cNvPicPr>
          <p:nvPr/>
        </p:nvPicPr>
        <p:blipFill>
          <a:blip r:embed="rId3"/>
          <a:stretch>
            <a:fillRect/>
          </a:stretch>
        </p:blipFill>
        <p:spPr>
          <a:xfrm>
            <a:off x="7667752" y="181103"/>
            <a:ext cx="1019048" cy="1019048"/>
          </a:xfrm>
          <a:prstGeom prst="rect">
            <a:avLst/>
          </a:prstGeom>
        </p:spPr>
      </p:pic>
    </p:spTree>
    <p:extLst>
      <p:ext uri="{BB962C8B-B14F-4D97-AF65-F5344CB8AC3E}">
        <p14:creationId xmlns:p14="http://schemas.microsoft.com/office/powerpoint/2010/main" val="1671673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DC485EC-9387-4C58-BFB7-2921A553E011}"/>
              </a:ext>
            </a:extLst>
          </p:cNvPr>
          <p:cNvPicPr>
            <a:picLocks noGrp="1" noChangeAspect="1"/>
          </p:cNvPicPr>
          <p:nvPr>
            <p:ph idx="1"/>
          </p:nvPr>
        </p:nvPicPr>
        <p:blipFill>
          <a:blip r:embed="rId2"/>
          <a:stretch>
            <a:fillRect/>
          </a:stretch>
        </p:blipFill>
        <p:spPr>
          <a:xfrm>
            <a:off x="2123728" y="-66353"/>
            <a:ext cx="6408712" cy="4268927"/>
          </a:xfrm>
          <a:prstGeom prst="rect">
            <a:avLst/>
          </a:prstGeom>
        </p:spPr>
      </p:pic>
      <p:sp>
        <p:nvSpPr>
          <p:cNvPr id="2" name="Title 1">
            <a:extLst>
              <a:ext uri="{FF2B5EF4-FFF2-40B4-BE49-F238E27FC236}">
                <a16:creationId xmlns:a16="http://schemas.microsoft.com/office/drawing/2014/main" id="{2D5789FB-CDE9-4848-BCB0-BD341E95730C}"/>
              </a:ext>
            </a:extLst>
          </p:cNvPr>
          <p:cNvSpPr>
            <a:spLocks noGrp="1"/>
          </p:cNvSpPr>
          <p:nvPr>
            <p:ph type="title"/>
          </p:nvPr>
        </p:nvSpPr>
        <p:spPr/>
        <p:txBody>
          <a:bodyPr/>
          <a:lstStyle/>
          <a:p>
            <a:r>
              <a:rPr lang="en-IE" dirty="0"/>
              <a:t>Use Cases</a:t>
            </a:r>
          </a:p>
        </p:txBody>
      </p:sp>
      <p:pic>
        <p:nvPicPr>
          <p:cNvPr id="5" name="Picture 4">
            <a:extLst>
              <a:ext uri="{FF2B5EF4-FFF2-40B4-BE49-F238E27FC236}">
                <a16:creationId xmlns:a16="http://schemas.microsoft.com/office/drawing/2014/main" id="{AE6A8D66-B35E-4BC9-B3A8-0233C0A8EF41}"/>
              </a:ext>
            </a:extLst>
          </p:cNvPr>
          <p:cNvPicPr>
            <a:picLocks noChangeAspect="1"/>
          </p:cNvPicPr>
          <p:nvPr/>
        </p:nvPicPr>
        <p:blipFill>
          <a:blip r:embed="rId3"/>
          <a:stretch>
            <a:fillRect/>
          </a:stretch>
        </p:blipFill>
        <p:spPr>
          <a:xfrm>
            <a:off x="8124952" y="44181"/>
            <a:ext cx="1019048" cy="1019048"/>
          </a:xfrm>
          <a:prstGeom prst="rect">
            <a:avLst/>
          </a:prstGeom>
        </p:spPr>
      </p:pic>
    </p:spTree>
    <p:extLst>
      <p:ext uri="{BB962C8B-B14F-4D97-AF65-F5344CB8AC3E}">
        <p14:creationId xmlns:p14="http://schemas.microsoft.com/office/powerpoint/2010/main" val="1982056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err="1"/>
              <a:t>ESSnet</a:t>
            </a:r>
            <a:r>
              <a:rPr lang="en-IE" dirty="0"/>
              <a:t> approach – agile, MVP</a:t>
            </a:r>
            <a:br>
              <a:rPr lang="en-IE" dirty="0"/>
            </a:br>
            <a:endParaRPr lang="en-IE" sz="800" i="1" dirty="0"/>
          </a:p>
        </p:txBody>
      </p:sp>
      <p:sp>
        <p:nvSpPr>
          <p:cNvPr id="3" name="Content Placeholder 2"/>
          <p:cNvSpPr>
            <a:spLocks noGrp="1"/>
          </p:cNvSpPr>
          <p:nvPr>
            <p:ph idx="1"/>
          </p:nvPr>
        </p:nvSpPr>
        <p:spPr>
          <a:xfrm>
            <a:off x="35496" y="843558"/>
            <a:ext cx="9108504" cy="3456383"/>
          </a:xfrm>
        </p:spPr>
        <p:txBody>
          <a:bodyPr>
            <a:normAutofit fontScale="62500" lnSpcReduction="20000"/>
          </a:bodyPr>
          <a:lstStyle/>
          <a:p>
            <a:r>
              <a:rPr lang="en-IE" dirty="0"/>
              <a:t>Agile - initially linking one Census dataset then expanding further</a:t>
            </a:r>
          </a:p>
          <a:p>
            <a:r>
              <a:rPr lang="en-IE" dirty="0"/>
              <a:t>Link data locally, nationally and internationally incorporating non statistical datasets e.g. spatial, local government</a:t>
            </a:r>
          </a:p>
          <a:p>
            <a:r>
              <a:rPr lang="en-IE" dirty="0"/>
              <a:t>Each NSI hosts their own single source of RDF data</a:t>
            </a:r>
          </a:p>
          <a:p>
            <a:r>
              <a:rPr lang="en-IE" dirty="0"/>
              <a:t>NSI links RDF datasets to the European Data Portal (EDP) through their national data portals</a:t>
            </a:r>
          </a:p>
          <a:p>
            <a:r>
              <a:rPr lang="en-IE" dirty="0"/>
              <a:t>Data analyst accesses LOSD through a cloud based tool pulling from EDP (CKAN enabled) </a:t>
            </a:r>
          </a:p>
          <a:p>
            <a:r>
              <a:rPr lang="en-IE" dirty="0"/>
              <a:t>Access to LOSD Open Cube toolkit (openly licensed LOSD, open source tools, freely available, cloud based)</a:t>
            </a:r>
          </a:p>
          <a:p>
            <a:r>
              <a:rPr lang="en-IE" dirty="0"/>
              <a:t>NSI data analysts can access and create cross domain products and services e.g. linking statistical, spatial and local government datasets for an easy to use citizen friendly view</a:t>
            </a:r>
          </a:p>
          <a:p>
            <a:r>
              <a:rPr lang="en-IE" dirty="0"/>
              <a:t>Can publish RDF ‘on the fly’ from NSOs single source of data (</a:t>
            </a:r>
            <a:r>
              <a:rPr lang="en-IE" dirty="0" err="1"/>
              <a:t>ESSnet</a:t>
            </a:r>
            <a:r>
              <a:rPr lang="en-IE" dirty="0"/>
              <a:t> focus on CSV and JSON-stat)</a:t>
            </a:r>
          </a:p>
          <a:p>
            <a:r>
              <a:rPr lang="en-IE" dirty="0"/>
              <a:t>Capacity building in ESS once proven model is created</a:t>
            </a:r>
          </a:p>
          <a:p>
            <a:endParaRPr lang="en-IE" dirty="0"/>
          </a:p>
          <a:p>
            <a:endParaRPr lang="en-IE" dirty="0"/>
          </a:p>
          <a:p>
            <a:endParaRPr lang="en-IE" dirty="0"/>
          </a:p>
        </p:txBody>
      </p:sp>
      <p:pic>
        <p:nvPicPr>
          <p:cNvPr id="4" name="Picture 3">
            <a:extLst>
              <a:ext uri="{FF2B5EF4-FFF2-40B4-BE49-F238E27FC236}">
                <a16:creationId xmlns:a16="http://schemas.microsoft.com/office/drawing/2014/main" id="{DA8FC36F-FDB4-4DC7-8107-710FFA85E390}"/>
              </a:ext>
            </a:extLst>
          </p:cNvPr>
          <p:cNvPicPr>
            <a:picLocks noChangeAspect="1"/>
          </p:cNvPicPr>
          <p:nvPr/>
        </p:nvPicPr>
        <p:blipFill>
          <a:blip r:embed="rId2"/>
          <a:stretch>
            <a:fillRect/>
          </a:stretch>
        </p:blipFill>
        <p:spPr>
          <a:xfrm>
            <a:off x="7956376" y="1"/>
            <a:ext cx="1187624" cy="1187624"/>
          </a:xfrm>
          <a:prstGeom prst="rect">
            <a:avLst/>
          </a:prstGeom>
        </p:spPr>
      </p:pic>
    </p:spTree>
    <p:extLst>
      <p:ext uri="{BB962C8B-B14F-4D97-AF65-F5344CB8AC3E}">
        <p14:creationId xmlns:p14="http://schemas.microsoft.com/office/powerpoint/2010/main" val="2401433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4F39-6FF1-4499-A82A-C690D761D71B}"/>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4A6A908C-71D3-4D96-8BAD-D60C38C79931}"/>
              </a:ext>
            </a:extLst>
          </p:cNvPr>
          <p:cNvSpPr>
            <a:spLocks noGrp="1"/>
          </p:cNvSpPr>
          <p:nvPr>
            <p:ph idx="1"/>
          </p:nvPr>
        </p:nvSpPr>
        <p:spPr/>
        <p:txBody>
          <a:bodyPr/>
          <a:lstStyle/>
          <a:p>
            <a:pPr marL="0" indent="0">
              <a:buNone/>
            </a:pPr>
            <a:r>
              <a:rPr lang="en-IE" dirty="0"/>
              <a:t>ESS LOSD - The proposed solution</a:t>
            </a:r>
          </a:p>
        </p:txBody>
      </p:sp>
      <p:pic>
        <p:nvPicPr>
          <p:cNvPr id="4" name="Picture 3">
            <a:extLst>
              <a:ext uri="{FF2B5EF4-FFF2-40B4-BE49-F238E27FC236}">
                <a16:creationId xmlns:a16="http://schemas.microsoft.com/office/drawing/2014/main" id="{9CFC528D-F063-499E-A13F-8CE049E16E81}"/>
              </a:ext>
            </a:extLst>
          </p:cNvPr>
          <p:cNvPicPr>
            <a:picLocks noChangeAspect="1"/>
          </p:cNvPicPr>
          <p:nvPr/>
        </p:nvPicPr>
        <p:blipFill>
          <a:blip r:embed="rId2"/>
          <a:stretch>
            <a:fillRect/>
          </a:stretch>
        </p:blipFill>
        <p:spPr>
          <a:xfrm>
            <a:off x="7907451" y="20318"/>
            <a:ext cx="1228571" cy="1228571"/>
          </a:xfrm>
          <a:prstGeom prst="rect">
            <a:avLst/>
          </a:prstGeom>
        </p:spPr>
      </p:pic>
    </p:spTree>
    <p:extLst>
      <p:ext uri="{BB962C8B-B14F-4D97-AF65-F5344CB8AC3E}">
        <p14:creationId xmlns:p14="http://schemas.microsoft.com/office/powerpoint/2010/main" val="42704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6FA9D3-282D-4BF9-8895-30FFA8A751AE}"/>
              </a:ext>
            </a:extLst>
          </p:cNvPr>
          <p:cNvPicPr>
            <a:picLocks noChangeAspect="1"/>
          </p:cNvPicPr>
          <p:nvPr/>
        </p:nvPicPr>
        <p:blipFill>
          <a:blip r:embed="rId2"/>
          <a:stretch>
            <a:fillRect/>
          </a:stretch>
        </p:blipFill>
        <p:spPr>
          <a:xfrm>
            <a:off x="1445332" y="699542"/>
            <a:ext cx="5328592" cy="3474190"/>
          </a:xfrm>
          <a:prstGeom prst="rect">
            <a:avLst/>
          </a:prstGeom>
        </p:spPr>
      </p:pic>
      <p:sp>
        <p:nvSpPr>
          <p:cNvPr id="2" name="Title 1">
            <a:extLst>
              <a:ext uri="{FF2B5EF4-FFF2-40B4-BE49-F238E27FC236}">
                <a16:creationId xmlns:a16="http://schemas.microsoft.com/office/drawing/2014/main" id="{DA63B4CE-0038-496D-AB8F-445DB5FB3669}"/>
              </a:ext>
            </a:extLst>
          </p:cNvPr>
          <p:cNvSpPr>
            <a:spLocks noGrp="1"/>
          </p:cNvSpPr>
          <p:nvPr>
            <p:ph type="title"/>
          </p:nvPr>
        </p:nvSpPr>
        <p:spPr>
          <a:xfrm>
            <a:off x="0" y="0"/>
            <a:ext cx="8219256" cy="857250"/>
          </a:xfrm>
        </p:spPr>
        <p:txBody>
          <a:bodyPr>
            <a:normAutofit/>
          </a:bodyPr>
          <a:lstStyle/>
          <a:p>
            <a:r>
              <a:rPr lang="en-US" dirty="0"/>
              <a:t>LOSD Publication Pipeline</a:t>
            </a:r>
            <a:endParaRPr lang="en-IE" dirty="0"/>
          </a:p>
        </p:txBody>
      </p:sp>
      <p:pic>
        <p:nvPicPr>
          <p:cNvPr id="4" name="Picture 3">
            <a:extLst>
              <a:ext uri="{FF2B5EF4-FFF2-40B4-BE49-F238E27FC236}">
                <a16:creationId xmlns:a16="http://schemas.microsoft.com/office/drawing/2014/main" id="{E7D69ECB-1E83-4381-B91A-76307D57DB46}"/>
              </a:ext>
            </a:extLst>
          </p:cNvPr>
          <p:cNvPicPr>
            <a:picLocks noChangeAspect="1"/>
          </p:cNvPicPr>
          <p:nvPr/>
        </p:nvPicPr>
        <p:blipFill>
          <a:blip r:embed="rId3"/>
          <a:stretch>
            <a:fillRect/>
          </a:stretch>
        </p:blipFill>
        <p:spPr>
          <a:xfrm>
            <a:off x="8028384" y="0"/>
            <a:ext cx="1015118" cy="1015118"/>
          </a:xfrm>
          <a:prstGeom prst="rect">
            <a:avLst/>
          </a:prstGeom>
        </p:spPr>
      </p:pic>
      <p:sp>
        <p:nvSpPr>
          <p:cNvPr id="7" name="Content Placeholder 6">
            <a:extLst>
              <a:ext uri="{FF2B5EF4-FFF2-40B4-BE49-F238E27FC236}">
                <a16:creationId xmlns:a16="http://schemas.microsoft.com/office/drawing/2014/main" id="{7EBA3679-19B3-4163-9B5F-FB687FF8786A}"/>
              </a:ext>
            </a:extLst>
          </p:cNvPr>
          <p:cNvSpPr>
            <a:spLocks noGrp="1"/>
          </p:cNvSpPr>
          <p:nvPr>
            <p:ph idx="1"/>
          </p:nvPr>
        </p:nvSpPr>
        <p:spPr>
          <a:xfrm>
            <a:off x="457200" y="1200151"/>
            <a:ext cx="8363272" cy="3387823"/>
          </a:xfrm>
        </p:spPr>
        <p:txBody>
          <a:bodyPr/>
          <a:lstStyle/>
          <a:p>
            <a:pPr marL="0" indent="0">
              <a:buNone/>
            </a:pPr>
            <a:endParaRPr lang="en-IE" dirty="0"/>
          </a:p>
        </p:txBody>
      </p:sp>
    </p:spTree>
    <p:extLst>
      <p:ext uri="{BB962C8B-B14F-4D97-AF65-F5344CB8AC3E}">
        <p14:creationId xmlns:p14="http://schemas.microsoft.com/office/powerpoint/2010/main" val="1742209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DC47E-ADC1-4D22-9FDB-497D005A195A}"/>
              </a:ext>
            </a:extLst>
          </p:cNvPr>
          <p:cNvSpPr>
            <a:spLocks noGrp="1"/>
          </p:cNvSpPr>
          <p:nvPr>
            <p:ph type="title"/>
          </p:nvPr>
        </p:nvSpPr>
        <p:spPr/>
        <p:txBody>
          <a:bodyPr/>
          <a:lstStyle/>
          <a:p>
            <a:endParaRPr lang="en-IE" dirty="0"/>
          </a:p>
        </p:txBody>
      </p:sp>
      <p:sp>
        <p:nvSpPr>
          <p:cNvPr id="3" name="Content Placeholder 2">
            <a:extLst>
              <a:ext uri="{FF2B5EF4-FFF2-40B4-BE49-F238E27FC236}">
                <a16:creationId xmlns:a16="http://schemas.microsoft.com/office/drawing/2014/main" id="{9C3B0AF0-47BC-43F9-825E-9B2CCDA63F14}"/>
              </a:ext>
            </a:extLst>
          </p:cNvPr>
          <p:cNvSpPr>
            <a:spLocks noGrp="1"/>
          </p:cNvSpPr>
          <p:nvPr>
            <p:ph idx="1"/>
          </p:nvPr>
        </p:nvSpPr>
        <p:spPr>
          <a:xfrm>
            <a:off x="106912" y="634604"/>
            <a:ext cx="8229600" cy="3805931"/>
          </a:xfrm>
        </p:spPr>
        <p:txBody>
          <a:bodyPr>
            <a:normAutofit fontScale="85000" lnSpcReduction="20000"/>
          </a:bodyPr>
          <a:lstStyle/>
          <a:p>
            <a:pPr marL="0" indent="0">
              <a:buNone/>
            </a:pPr>
            <a:r>
              <a:rPr lang="en-US" dirty="0"/>
              <a:t>Ultimately we must digitally transform so we can remove the “fog of war,” and have clear visibility and insights into our businesses and the needs of our customers.  </a:t>
            </a:r>
            <a:r>
              <a:rPr lang="en-US" b="1" dirty="0"/>
              <a:t>The end goal of digital transformation, however, is the ability to rapidly act and react to changing data, competitive conditions and strategies fast enough to succeed. Knowledge is nothing, if not tied to action.  </a:t>
            </a:r>
            <a:r>
              <a:rPr lang="en-US" dirty="0"/>
              <a:t>In a recent survey of 500 managers, they reported </a:t>
            </a:r>
            <a:r>
              <a:rPr lang="en-US" b="1" dirty="0"/>
              <a:t>the number one mistake companies are making in digital transformation is moving too slow.  They may have all the necessary information and strategies, but if they are incapable of acting or reacting fast enough to matter, then it is wasted</a:t>
            </a:r>
            <a:r>
              <a:rPr lang="en-US" dirty="0"/>
              <a:t>.  Digital transformation includes the </a:t>
            </a:r>
            <a:r>
              <a:rPr lang="en-US" b="1" dirty="0"/>
              <a:t>information logistics systems capable of collecting, analyzing and reporting data fast enough to be useful, plus the ability to act and react in response</a:t>
            </a:r>
            <a:r>
              <a:rPr lang="en-US" dirty="0"/>
              <a:t>.</a:t>
            </a:r>
          </a:p>
          <a:p>
            <a:pPr marL="0" indent="0">
              <a:buNone/>
            </a:pPr>
            <a:r>
              <a:rPr lang="en-US" sz="1200" i="1" dirty="0"/>
              <a:t>Kevin Benedict – The End Goal of Digital Transformation</a:t>
            </a:r>
            <a:endParaRPr lang="en-IE" sz="1200" i="1" dirty="0"/>
          </a:p>
        </p:txBody>
      </p:sp>
      <p:pic>
        <p:nvPicPr>
          <p:cNvPr id="4" name="Picture 3">
            <a:extLst>
              <a:ext uri="{FF2B5EF4-FFF2-40B4-BE49-F238E27FC236}">
                <a16:creationId xmlns:a16="http://schemas.microsoft.com/office/drawing/2014/main" id="{5A18E608-A378-4744-865D-41F245E6ACB4}"/>
              </a:ext>
            </a:extLst>
          </p:cNvPr>
          <p:cNvPicPr>
            <a:picLocks noChangeAspect="1"/>
          </p:cNvPicPr>
          <p:nvPr/>
        </p:nvPicPr>
        <p:blipFill>
          <a:blip r:embed="rId3"/>
          <a:stretch>
            <a:fillRect/>
          </a:stretch>
        </p:blipFill>
        <p:spPr>
          <a:xfrm>
            <a:off x="8124952" y="20601"/>
            <a:ext cx="1019048" cy="1019048"/>
          </a:xfrm>
          <a:prstGeom prst="rect">
            <a:avLst/>
          </a:prstGeom>
        </p:spPr>
      </p:pic>
    </p:spTree>
    <p:extLst>
      <p:ext uri="{BB962C8B-B14F-4D97-AF65-F5344CB8AC3E}">
        <p14:creationId xmlns:p14="http://schemas.microsoft.com/office/powerpoint/2010/main" val="2686454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B4CE-0038-496D-AB8F-445DB5FB3669}"/>
              </a:ext>
            </a:extLst>
          </p:cNvPr>
          <p:cNvSpPr>
            <a:spLocks noGrp="1"/>
          </p:cNvSpPr>
          <p:nvPr>
            <p:ph type="title"/>
          </p:nvPr>
        </p:nvSpPr>
        <p:spPr/>
        <p:txBody>
          <a:bodyPr/>
          <a:lstStyle/>
          <a:p>
            <a:endParaRPr lang="en-IE" dirty="0"/>
          </a:p>
        </p:txBody>
      </p:sp>
      <p:pic>
        <p:nvPicPr>
          <p:cNvPr id="5" name="Content Placeholder 4">
            <a:extLst>
              <a:ext uri="{FF2B5EF4-FFF2-40B4-BE49-F238E27FC236}">
                <a16:creationId xmlns:a16="http://schemas.microsoft.com/office/drawing/2014/main" id="{8C734AED-6B97-48D3-8114-C14E1689DC02}"/>
              </a:ext>
            </a:extLst>
          </p:cNvPr>
          <p:cNvPicPr>
            <a:picLocks noGrp="1" noChangeAspect="1"/>
          </p:cNvPicPr>
          <p:nvPr>
            <p:ph idx="1"/>
          </p:nvPr>
        </p:nvPicPr>
        <p:blipFill>
          <a:blip r:embed="rId3"/>
          <a:stretch>
            <a:fillRect/>
          </a:stretch>
        </p:blipFill>
        <p:spPr>
          <a:xfrm>
            <a:off x="48952" y="32035"/>
            <a:ext cx="7403368" cy="4164395"/>
          </a:xfrm>
          <a:prstGeom prst="rect">
            <a:avLst/>
          </a:prstGeom>
        </p:spPr>
      </p:pic>
      <p:pic>
        <p:nvPicPr>
          <p:cNvPr id="4" name="Picture 3">
            <a:extLst>
              <a:ext uri="{FF2B5EF4-FFF2-40B4-BE49-F238E27FC236}">
                <a16:creationId xmlns:a16="http://schemas.microsoft.com/office/drawing/2014/main" id="{E7D69ECB-1E83-4381-B91A-76307D57DB46}"/>
              </a:ext>
            </a:extLst>
          </p:cNvPr>
          <p:cNvPicPr>
            <a:picLocks noChangeAspect="1"/>
          </p:cNvPicPr>
          <p:nvPr/>
        </p:nvPicPr>
        <p:blipFill>
          <a:blip r:embed="rId4"/>
          <a:stretch>
            <a:fillRect/>
          </a:stretch>
        </p:blipFill>
        <p:spPr>
          <a:xfrm>
            <a:off x="7884368" y="85521"/>
            <a:ext cx="1015118" cy="1015118"/>
          </a:xfrm>
          <a:prstGeom prst="rect">
            <a:avLst/>
          </a:prstGeom>
        </p:spPr>
      </p:pic>
    </p:spTree>
    <p:extLst>
      <p:ext uri="{BB962C8B-B14F-4D97-AF65-F5344CB8AC3E}">
        <p14:creationId xmlns:p14="http://schemas.microsoft.com/office/powerpoint/2010/main" val="2280336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B4CE-0038-496D-AB8F-445DB5FB3669}"/>
              </a:ext>
            </a:extLst>
          </p:cNvPr>
          <p:cNvSpPr>
            <a:spLocks noGrp="1"/>
          </p:cNvSpPr>
          <p:nvPr>
            <p:ph type="title"/>
          </p:nvPr>
        </p:nvSpPr>
        <p:spPr/>
        <p:txBody>
          <a:bodyPr/>
          <a:lstStyle/>
          <a:p>
            <a:endParaRPr lang="en-IE"/>
          </a:p>
        </p:txBody>
      </p:sp>
      <p:pic>
        <p:nvPicPr>
          <p:cNvPr id="5" name="Content Placeholder 4">
            <a:extLst>
              <a:ext uri="{FF2B5EF4-FFF2-40B4-BE49-F238E27FC236}">
                <a16:creationId xmlns:a16="http://schemas.microsoft.com/office/drawing/2014/main" id="{03E93111-3DE1-4CBF-857B-3AA4A162796E}"/>
              </a:ext>
            </a:extLst>
          </p:cNvPr>
          <p:cNvPicPr>
            <a:picLocks noGrp="1" noChangeAspect="1"/>
          </p:cNvPicPr>
          <p:nvPr>
            <p:ph idx="1"/>
          </p:nvPr>
        </p:nvPicPr>
        <p:blipFill>
          <a:blip r:embed="rId2"/>
          <a:stretch>
            <a:fillRect/>
          </a:stretch>
        </p:blipFill>
        <p:spPr>
          <a:xfrm>
            <a:off x="1763688" y="100781"/>
            <a:ext cx="4608512" cy="4110935"/>
          </a:xfrm>
          <a:prstGeom prst="rect">
            <a:avLst/>
          </a:prstGeom>
        </p:spPr>
      </p:pic>
      <p:pic>
        <p:nvPicPr>
          <p:cNvPr id="4" name="Picture 3">
            <a:extLst>
              <a:ext uri="{FF2B5EF4-FFF2-40B4-BE49-F238E27FC236}">
                <a16:creationId xmlns:a16="http://schemas.microsoft.com/office/drawing/2014/main" id="{E7D69ECB-1E83-4381-B91A-76307D57DB46}"/>
              </a:ext>
            </a:extLst>
          </p:cNvPr>
          <p:cNvPicPr>
            <a:picLocks noChangeAspect="1"/>
          </p:cNvPicPr>
          <p:nvPr/>
        </p:nvPicPr>
        <p:blipFill>
          <a:blip r:embed="rId3"/>
          <a:stretch>
            <a:fillRect/>
          </a:stretch>
        </p:blipFill>
        <p:spPr>
          <a:xfrm>
            <a:off x="7884368" y="85521"/>
            <a:ext cx="1015118" cy="1015118"/>
          </a:xfrm>
          <a:prstGeom prst="rect">
            <a:avLst/>
          </a:prstGeom>
        </p:spPr>
      </p:pic>
    </p:spTree>
    <p:extLst>
      <p:ext uri="{BB962C8B-B14F-4D97-AF65-F5344CB8AC3E}">
        <p14:creationId xmlns:p14="http://schemas.microsoft.com/office/powerpoint/2010/main" val="2524326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AB41EA-E54C-43C2-96A3-AF6D0C94B9A8}"/>
              </a:ext>
            </a:extLst>
          </p:cNvPr>
          <p:cNvPicPr>
            <a:picLocks noChangeAspect="1"/>
          </p:cNvPicPr>
          <p:nvPr/>
        </p:nvPicPr>
        <p:blipFill>
          <a:blip r:embed="rId2"/>
          <a:stretch>
            <a:fillRect/>
          </a:stretch>
        </p:blipFill>
        <p:spPr>
          <a:xfrm>
            <a:off x="809836" y="1018908"/>
            <a:ext cx="7524328" cy="3174243"/>
          </a:xfrm>
          <a:prstGeom prst="rect">
            <a:avLst/>
          </a:prstGeom>
        </p:spPr>
      </p:pic>
      <p:sp>
        <p:nvSpPr>
          <p:cNvPr id="2" name="Title 1">
            <a:extLst>
              <a:ext uri="{FF2B5EF4-FFF2-40B4-BE49-F238E27FC236}">
                <a16:creationId xmlns:a16="http://schemas.microsoft.com/office/drawing/2014/main" id="{DA63B4CE-0038-496D-AB8F-445DB5FB3669}"/>
              </a:ext>
            </a:extLst>
          </p:cNvPr>
          <p:cNvSpPr>
            <a:spLocks noGrp="1"/>
          </p:cNvSpPr>
          <p:nvPr>
            <p:ph type="title"/>
          </p:nvPr>
        </p:nvSpPr>
        <p:spPr/>
        <p:txBody>
          <a:bodyPr/>
          <a:lstStyle/>
          <a:p>
            <a:r>
              <a:rPr lang="en-IE" dirty="0"/>
              <a:t>LOSD Platform Architecture</a:t>
            </a:r>
          </a:p>
        </p:txBody>
      </p:sp>
      <p:pic>
        <p:nvPicPr>
          <p:cNvPr id="4" name="Picture 3">
            <a:extLst>
              <a:ext uri="{FF2B5EF4-FFF2-40B4-BE49-F238E27FC236}">
                <a16:creationId xmlns:a16="http://schemas.microsoft.com/office/drawing/2014/main" id="{E7D69ECB-1E83-4381-B91A-76307D57DB46}"/>
              </a:ext>
            </a:extLst>
          </p:cNvPr>
          <p:cNvPicPr>
            <a:picLocks noChangeAspect="1"/>
          </p:cNvPicPr>
          <p:nvPr/>
        </p:nvPicPr>
        <p:blipFill>
          <a:blip r:embed="rId3"/>
          <a:stretch>
            <a:fillRect/>
          </a:stretch>
        </p:blipFill>
        <p:spPr>
          <a:xfrm>
            <a:off x="7884368" y="85521"/>
            <a:ext cx="1015118" cy="1015118"/>
          </a:xfrm>
          <a:prstGeom prst="rect">
            <a:avLst/>
          </a:prstGeom>
        </p:spPr>
      </p:pic>
      <p:sp>
        <p:nvSpPr>
          <p:cNvPr id="12" name="Content Placeholder 11">
            <a:extLst>
              <a:ext uri="{FF2B5EF4-FFF2-40B4-BE49-F238E27FC236}">
                <a16:creationId xmlns:a16="http://schemas.microsoft.com/office/drawing/2014/main" id="{76136910-AB19-44B4-A44D-684805BF0D24}"/>
              </a:ext>
            </a:extLst>
          </p:cNvPr>
          <p:cNvSpPr>
            <a:spLocks noGrp="1"/>
          </p:cNvSpPr>
          <p:nvPr>
            <p:ph idx="1"/>
          </p:nvPr>
        </p:nvSpPr>
        <p:spPr/>
        <p:txBody>
          <a:bodyPr/>
          <a:lstStyle/>
          <a:p>
            <a:endParaRPr lang="en-IE" dirty="0"/>
          </a:p>
        </p:txBody>
      </p:sp>
    </p:spTree>
    <p:extLst>
      <p:ext uri="{BB962C8B-B14F-4D97-AF65-F5344CB8AC3E}">
        <p14:creationId xmlns:p14="http://schemas.microsoft.com/office/powerpoint/2010/main" val="491038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B4CE-0038-496D-AB8F-445DB5FB3669}"/>
              </a:ext>
            </a:extLst>
          </p:cNvPr>
          <p:cNvSpPr>
            <a:spLocks noGrp="1"/>
          </p:cNvSpPr>
          <p:nvPr>
            <p:ph type="title"/>
          </p:nvPr>
        </p:nvSpPr>
        <p:spPr/>
        <p:txBody>
          <a:bodyPr/>
          <a:lstStyle/>
          <a:p>
            <a:r>
              <a:rPr lang="en-IE" dirty="0"/>
              <a:t>LOSD Publication Pipeline tools</a:t>
            </a:r>
          </a:p>
        </p:txBody>
      </p:sp>
      <p:sp>
        <p:nvSpPr>
          <p:cNvPr id="3" name="Content Placeholder 2">
            <a:extLst>
              <a:ext uri="{FF2B5EF4-FFF2-40B4-BE49-F238E27FC236}">
                <a16:creationId xmlns:a16="http://schemas.microsoft.com/office/drawing/2014/main" id="{32589D99-3811-4252-8E3A-C07DA1EF787B}"/>
              </a:ext>
            </a:extLst>
          </p:cNvPr>
          <p:cNvSpPr>
            <a:spLocks noGrp="1"/>
          </p:cNvSpPr>
          <p:nvPr>
            <p:ph idx="1"/>
          </p:nvPr>
        </p:nvSpPr>
        <p:spPr>
          <a:xfrm>
            <a:off x="395536" y="1063229"/>
            <a:ext cx="8291264" cy="2948681"/>
          </a:xfrm>
        </p:spPr>
        <p:txBody>
          <a:bodyPr>
            <a:normAutofit fontScale="70000" lnSpcReduction="20000"/>
          </a:bodyPr>
          <a:lstStyle/>
          <a:p>
            <a:r>
              <a:rPr lang="en-IE" b="1" dirty="0"/>
              <a:t>CKAN</a:t>
            </a:r>
            <a:r>
              <a:rPr lang="en-IE" dirty="0"/>
              <a:t> </a:t>
            </a:r>
            <a:r>
              <a:rPr lang="en-US" dirty="0"/>
              <a:t>serves as a data catalog for datasets and resources used in the LOSD </a:t>
            </a:r>
            <a:r>
              <a:rPr lang="en-IE" dirty="0"/>
              <a:t>project</a:t>
            </a:r>
          </a:p>
          <a:p>
            <a:r>
              <a:rPr lang="en-US" b="1" dirty="0"/>
              <a:t>Juma</a:t>
            </a:r>
            <a:r>
              <a:rPr lang="en-US" dirty="0"/>
              <a:t> is a CSV to RDF mapping and conversion tool build on top of R2RML technology - which is a standard for the conversion of tabular data to RDF</a:t>
            </a:r>
          </a:p>
          <a:p>
            <a:r>
              <a:rPr lang="en-US" b="1" dirty="0"/>
              <a:t>Virtuoso</a:t>
            </a:r>
            <a:r>
              <a:rPr lang="en-US" dirty="0"/>
              <a:t> has been added to the pipeline to make data exposed via a SPARQL </a:t>
            </a:r>
            <a:r>
              <a:rPr lang="en-IE" dirty="0"/>
              <a:t>endpoint.</a:t>
            </a:r>
          </a:p>
          <a:p>
            <a:r>
              <a:rPr lang="en-US" b="1" dirty="0"/>
              <a:t>Cube Visualizer </a:t>
            </a:r>
            <a:r>
              <a:rPr lang="en-US" dirty="0"/>
              <a:t>is the cube visualisation tool that serves as a visual analytics </a:t>
            </a:r>
            <a:r>
              <a:rPr lang="en-IE" dirty="0"/>
              <a:t>tool</a:t>
            </a:r>
          </a:p>
          <a:p>
            <a:r>
              <a:rPr lang="en-US" b="1" dirty="0"/>
              <a:t>OLAP Browser </a:t>
            </a:r>
            <a:r>
              <a:rPr lang="en-US" dirty="0"/>
              <a:t>enables performing OLAP (Online Analytical Processing)</a:t>
            </a:r>
          </a:p>
          <a:p>
            <a:pPr marL="0" indent="0">
              <a:buNone/>
            </a:pPr>
            <a:r>
              <a:rPr lang="en-US" dirty="0"/>
              <a:t>      operations (e.g. pivot, drill-down, and roll-up) on top of multiple linked data cubes</a:t>
            </a:r>
            <a:endParaRPr lang="en-IE" dirty="0"/>
          </a:p>
        </p:txBody>
      </p:sp>
      <p:pic>
        <p:nvPicPr>
          <p:cNvPr id="4" name="Picture 3">
            <a:extLst>
              <a:ext uri="{FF2B5EF4-FFF2-40B4-BE49-F238E27FC236}">
                <a16:creationId xmlns:a16="http://schemas.microsoft.com/office/drawing/2014/main" id="{E7D69ECB-1E83-4381-B91A-76307D57DB46}"/>
              </a:ext>
            </a:extLst>
          </p:cNvPr>
          <p:cNvPicPr>
            <a:picLocks noChangeAspect="1"/>
          </p:cNvPicPr>
          <p:nvPr/>
        </p:nvPicPr>
        <p:blipFill>
          <a:blip r:embed="rId2"/>
          <a:stretch>
            <a:fillRect/>
          </a:stretch>
        </p:blipFill>
        <p:spPr>
          <a:xfrm>
            <a:off x="7884368" y="85521"/>
            <a:ext cx="1015118" cy="1015118"/>
          </a:xfrm>
          <a:prstGeom prst="rect">
            <a:avLst/>
          </a:prstGeom>
        </p:spPr>
      </p:pic>
    </p:spTree>
    <p:extLst>
      <p:ext uri="{BB962C8B-B14F-4D97-AF65-F5344CB8AC3E}">
        <p14:creationId xmlns:p14="http://schemas.microsoft.com/office/powerpoint/2010/main" val="2471025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B4CE-0038-496D-AB8F-445DB5FB3669}"/>
              </a:ext>
            </a:extLst>
          </p:cNvPr>
          <p:cNvSpPr>
            <a:spLocks noGrp="1"/>
          </p:cNvSpPr>
          <p:nvPr>
            <p:ph type="title"/>
          </p:nvPr>
        </p:nvSpPr>
        <p:spPr/>
        <p:txBody>
          <a:bodyPr/>
          <a:lstStyle/>
          <a:p>
            <a:r>
              <a:rPr lang="en-IE" dirty="0"/>
              <a:t>Key Points of Access to ESSnet</a:t>
            </a:r>
          </a:p>
        </p:txBody>
      </p:sp>
      <p:sp>
        <p:nvSpPr>
          <p:cNvPr id="3" name="Content Placeholder 2">
            <a:extLst>
              <a:ext uri="{FF2B5EF4-FFF2-40B4-BE49-F238E27FC236}">
                <a16:creationId xmlns:a16="http://schemas.microsoft.com/office/drawing/2014/main" id="{32589D99-3811-4252-8E3A-C07DA1EF787B}"/>
              </a:ext>
            </a:extLst>
          </p:cNvPr>
          <p:cNvSpPr>
            <a:spLocks noGrp="1"/>
          </p:cNvSpPr>
          <p:nvPr>
            <p:ph idx="1"/>
          </p:nvPr>
        </p:nvSpPr>
        <p:spPr/>
        <p:txBody>
          <a:bodyPr>
            <a:normAutofit fontScale="92500" lnSpcReduction="20000"/>
          </a:bodyPr>
          <a:lstStyle/>
          <a:p>
            <a:r>
              <a:rPr lang="en-IE" dirty="0"/>
              <a:t>CROS Portal </a:t>
            </a:r>
            <a:r>
              <a:rPr lang="en-IE" dirty="0">
                <a:hlinkClick r:id="rId3"/>
              </a:rPr>
              <a:t>https://ec.europa.eu/eurostat/cros/content/essnet-documents_en</a:t>
            </a:r>
            <a:r>
              <a:rPr lang="en-IE" dirty="0"/>
              <a:t> </a:t>
            </a:r>
          </a:p>
          <a:p>
            <a:r>
              <a:rPr lang="en-IE" dirty="0"/>
              <a:t>Linked Open Statistical Data Hub </a:t>
            </a:r>
            <a:r>
              <a:rPr lang="en-IE" dirty="0">
                <a:hlinkClick r:id="rId4"/>
              </a:rPr>
              <a:t>https://losd-data.staging.derilinx.com</a:t>
            </a:r>
            <a:r>
              <a:rPr lang="en-IE" dirty="0"/>
              <a:t> </a:t>
            </a:r>
          </a:p>
          <a:p>
            <a:r>
              <a:rPr lang="en-IE" dirty="0"/>
              <a:t>Learning Platform </a:t>
            </a:r>
            <a:r>
              <a:rPr lang="en-IE" dirty="0">
                <a:hlinkClick r:id="rId5"/>
              </a:rPr>
              <a:t>http://losd.staging.derilinx.com/moodle/</a:t>
            </a:r>
            <a:r>
              <a:rPr lang="en-IE" dirty="0"/>
              <a:t> </a:t>
            </a:r>
          </a:p>
          <a:p>
            <a:r>
              <a:rPr lang="en-IE" dirty="0"/>
              <a:t>Google Drive ESSnet CSO-LD Deliverables </a:t>
            </a:r>
          </a:p>
          <a:p>
            <a:r>
              <a:rPr lang="en-IE" dirty="0"/>
              <a:t>Slack Workspace </a:t>
            </a:r>
            <a:r>
              <a:rPr lang="en-IE" i="1" dirty="0"/>
              <a:t>LOS Essnet</a:t>
            </a:r>
          </a:p>
          <a:p>
            <a:endParaRPr lang="en-IE" i="1" dirty="0"/>
          </a:p>
        </p:txBody>
      </p:sp>
      <p:pic>
        <p:nvPicPr>
          <p:cNvPr id="4" name="Picture 3">
            <a:extLst>
              <a:ext uri="{FF2B5EF4-FFF2-40B4-BE49-F238E27FC236}">
                <a16:creationId xmlns:a16="http://schemas.microsoft.com/office/drawing/2014/main" id="{E7D69ECB-1E83-4381-B91A-76307D57DB46}"/>
              </a:ext>
            </a:extLst>
          </p:cNvPr>
          <p:cNvPicPr>
            <a:picLocks noChangeAspect="1"/>
          </p:cNvPicPr>
          <p:nvPr/>
        </p:nvPicPr>
        <p:blipFill>
          <a:blip r:embed="rId6"/>
          <a:stretch>
            <a:fillRect/>
          </a:stretch>
        </p:blipFill>
        <p:spPr>
          <a:xfrm>
            <a:off x="7884368" y="85521"/>
            <a:ext cx="1015118" cy="1015118"/>
          </a:xfrm>
          <a:prstGeom prst="rect">
            <a:avLst/>
          </a:prstGeom>
        </p:spPr>
      </p:pic>
    </p:spTree>
    <p:extLst>
      <p:ext uri="{BB962C8B-B14F-4D97-AF65-F5344CB8AC3E}">
        <p14:creationId xmlns:p14="http://schemas.microsoft.com/office/powerpoint/2010/main" val="4137449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B4CE-0038-496D-AB8F-445DB5FB3669}"/>
              </a:ext>
            </a:extLst>
          </p:cNvPr>
          <p:cNvSpPr>
            <a:spLocks noGrp="1"/>
          </p:cNvSpPr>
          <p:nvPr>
            <p:ph type="title"/>
          </p:nvPr>
        </p:nvSpPr>
        <p:spPr/>
        <p:txBody>
          <a:bodyPr/>
          <a:lstStyle/>
          <a:p>
            <a:r>
              <a:rPr lang="en-IE" dirty="0"/>
              <a:t>Linked Open Statistical Data Hub</a:t>
            </a:r>
          </a:p>
        </p:txBody>
      </p:sp>
      <p:pic>
        <p:nvPicPr>
          <p:cNvPr id="5" name="Content Placeholder 4">
            <a:extLst>
              <a:ext uri="{FF2B5EF4-FFF2-40B4-BE49-F238E27FC236}">
                <a16:creationId xmlns:a16="http://schemas.microsoft.com/office/drawing/2014/main" id="{63AB537F-81B4-4A7D-8C33-238BAFF2BDC5}"/>
              </a:ext>
            </a:extLst>
          </p:cNvPr>
          <p:cNvPicPr>
            <a:picLocks noGrp="1" noChangeAspect="1"/>
          </p:cNvPicPr>
          <p:nvPr>
            <p:ph idx="1"/>
          </p:nvPr>
        </p:nvPicPr>
        <p:blipFill>
          <a:blip r:embed="rId3"/>
          <a:stretch>
            <a:fillRect/>
          </a:stretch>
        </p:blipFill>
        <p:spPr>
          <a:xfrm>
            <a:off x="1547665" y="904693"/>
            <a:ext cx="5907984" cy="3323241"/>
          </a:xfrm>
          <a:prstGeom prst="rect">
            <a:avLst/>
          </a:prstGeom>
        </p:spPr>
      </p:pic>
      <p:pic>
        <p:nvPicPr>
          <p:cNvPr id="4" name="Picture 3">
            <a:extLst>
              <a:ext uri="{FF2B5EF4-FFF2-40B4-BE49-F238E27FC236}">
                <a16:creationId xmlns:a16="http://schemas.microsoft.com/office/drawing/2014/main" id="{E7D69ECB-1E83-4381-B91A-76307D57DB46}"/>
              </a:ext>
            </a:extLst>
          </p:cNvPr>
          <p:cNvPicPr>
            <a:picLocks noChangeAspect="1"/>
          </p:cNvPicPr>
          <p:nvPr/>
        </p:nvPicPr>
        <p:blipFill>
          <a:blip r:embed="rId4"/>
          <a:stretch>
            <a:fillRect/>
          </a:stretch>
        </p:blipFill>
        <p:spPr>
          <a:xfrm>
            <a:off x="7884368" y="85521"/>
            <a:ext cx="1015118" cy="1015118"/>
          </a:xfrm>
          <a:prstGeom prst="rect">
            <a:avLst/>
          </a:prstGeom>
        </p:spPr>
      </p:pic>
    </p:spTree>
    <p:extLst>
      <p:ext uri="{BB962C8B-B14F-4D97-AF65-F5344CB8AC3E}">
        <p14:creationId xmlns:p14="http://schemas.microsoft.com/office/powerpoint/2010/main" val="699570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EF1B1-504C-4E3C-8FFF-49A82A65D2D2}"/>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B450C85F-2D4E-4C06-8BE3-148C16F72A4B}"/>
              </a:ext>
            </a:extLst>
          </p:cNvPr>
          <p:cNvSpPr>
            <a:spLocks noGrp="1"/>
          </p:cNvSpPr>
          <p:nvPr>
            <p:ph idx="1"/>
          </p:nvPr>
        </p:nvSpPr>
        <p:spPr/>
        <p:txBody>
          <a:bodyPr/>
          <a:lstStyle/>
          <a:p>
            <a:pPr marL="0" indent="0">
              <a:buNone/>
            </a:pPr>
            <a:r>
              <a:rPr lang="en-IE" dirty="0"/>
              <a:t>LOSD challenges and opportunities in ESS</a:t>
            </a:r>
            <a:endParaRPr lang="en-US" dirty="0"/>
          </a:p>
          <a:p>
            <a:pPr marL="0" indent="0">
              <a:buNone/>
            </a:pPr>
            <a:endParaRPr lang="en-IE" dirty="0"/>
          </a:p>
        </p:txBody>
      </p:sp>
      <p:pic>
        <p:nvPicPr>
          <p:cNvPr id="4" name="Picture 3">
            <a:extLst>
              <a:ext uri="{FF2B5EF4-FFF2-40B4-BE49-F238E27FC236}">
                <a16:creationId xmlns:a16="http://schemas.microsoft.com/office/drawing/2014/main" id="{F29920D0-619C-4E8B-A74C-6E88C680629A}"/>
              </a:ext>
            </a:extLst>
          </p:cNvPr>
          <p:cNvPicPr>
            <a:picLocks noChangeAspect="1"/>
          </p:cNvPicPr>
          <p:nvPr/>
        </p:nvPicPr>
        <p:blipFill>
          <a:blip r:embed="rId2"/>
          <a:stretch>
            <a:fillRect/>
          </a:stretch>
        </p:blipFill>
        <p:spPr>
          <a:xfrm>
            <a:off x="7892914" y="33959"/>
            <a:ext cx="1228571" cy="1228571"/>
          </a:xfrm>
          <a:prstGeom prst="rect">
            <a:avLst/>
          </a:prstGeom>
        </p:spPr>
      </p:pic>
    </p:spTree>
    <p:extLst>
      <p:ext uri="{BB962C8B-B14F-4D97-AF65-F5344CB8AC3E}">
        <p14:creationId xmlns:p14="http://schemas.microsoft.com/office/powerpoint/2010/main" val="2663283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5A59D-9AF8-46D5-8D32-63A33393660F}"/>
              </a:ext>
            </a:extLst>
          </p:cNvPr>
          <p:cNvSpPr>
            <a:spLocks noGrp="1"/>
          </p:cNvSpPr>
          <p:nvPr>
            <p:ph type="title"/>
          </p:nvPr>
        </p:nvSpPr>
        <p:spPr/>
        <p:txBody>
          <a:bodyPr/>
          <a:lstStyle/>
          <a:p>
            <a:endParaRPr lang="en-IE" dirty="0"/>
          </a:p>
        </p:txBody>
      </p:sp>
      <p:sp>
        <p:nvSpPr>
          <p:cNvPr id="3" name="Content Placeholder 2">
            <a:extLst>
              <a:ext uri="{FF2B5EF4-FFF2-40B4-BE49-F238E27FC236}">
                <a16:creationId xmlns:a16="http://schemas.microsoft.com/office/drawing/2014/main" id="{539E72ED-D1DB-4483-9126-FCC79025A874}"/>
              </a:ext>
            </a:extLst>
          </p:cNvPr>
          <p:cNvSpPr>
            <a:spLocks noGrp="1"/>
          </p:cNvSpPr>
          <p:nvPr>
            <p:ph idx="1"/>
          </p:nvPr>
        </p:nvSpPr>
        <p:spPr/>
        <p:txBody>
          <a:bodyPr/>
          <a:lstStyle/>
          <a:p>
            <a:pPr marL="0" indent="0">
              <a:buNone/>
            </a:pPr>
            <a:r>
              <a:rPr lang="en-IE" sz="6000" dirty="0"/>
              <a:t>ESS Challenges</a:t>
            </a:r>
          </a:p>
          <a:p>
            <a:pPr marL="914400" lvl="2" indent="0">
              <a:buNone/>
            </a:pPr>
            <a:r>
              <a:rPr lang="en-IE" dirty="0"/>
              <a:t>1. Data/Metadata alignment</a:t>
            </a:r>
          </a:p>
          <a:p>
            <a:pPr marL="914400" lvl="2" indent="0">
              <a:buNone/>
            </a:pPr>
            <a:r>
              <a:rPr lang="en-IE" dirty="0"/>
              <a:t>2. Hosting RDF data and LOSD cloud service</a:t>
            </a:r>
          </a:p>
        </p:txBody>
      </p:sp>
      <p:pic>
        <p:nvPicPr>
          <p:cNvPr id="4" name="Picture 3">
            <a:extLst>
              <a:ext uri="{FF2B5EF4-FFF2-40B4-BE49-F238E27FC236}">
                <a16:creationId xmlns:a16="http://schemas.microsoft.com/office/drawing/2014/main" id="{6890A60D-78B4-4049-B3B7-177D8320993C}"/>
              </a:ext>
            </a:extLst>
          </p:cNvPr>
          <p:cNvPicPr>
            <a:picLocks noChangeAspect="1"/>
          </p:cNvPicPr>
          <p:nvPr/>
        </p:nvPicPr>
        <p:blipFill>
          <a:blip r:embed="rId2"/>
          <a:stretch>
            <a:fillRect/>
          </a:stretch>
        </p:blipFill>
        <p:spPr>
          <a:xfrm>
            <a:off x="7915429" y="20318"/>
            <a:ext cx="1228571" cy="1228571"/>
          </a:xfrm>
          <a:prstGeom prst="rect">
            <a:avLst/>
          </a:prstGeom>
        </p:spPr>
      </p:pic>
    </p:spTree>
    <p:extLst>
      <p:ext uri="{BB962C8B-B14F-4D97-AF65-F5344CB8AC3E}">
        <p14:creationId xmlns:p14="http://schemas.microsoft.com/office/powerpoint/2010/main" val="1661434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B4CE-0038-496D-AB8F-445DB5FB3669}"/>
              </a:ext>
            </a:extLst>
          </p:cNvPr>
          <p:cNvSpPr>
            <a:spLocks noGrp="1"/>
          </p:cNvSpPr>
          <p:nvPr>
            <p:ph type="title"/>
          </p:nvPr>
        </p:nvSpPr>
        <p:spPr/>
        <p:txBody>
          <a:bodyPr/>
          <a:lstStyle/>
          <a:p>
            <a:r>
              <a:rPr lang="en-IE" dirty="0"/>
              <a:t>Population of Ireland</a:t>
            </a:r>
          </a:p>
        </p:txBody>
      </p:sp>
      <p:sp>
        <p:nvSpPr>
          <p:cNvPr id="3" name="Content Placeholder 2">
            <a:extLst>
              <a:ext uri="{FF2B5EF4-FFF2-40B4-BE49-F238E27FC236}">
                <a16:creationId xmlns:a16="http://schemas.microsoft.com/office/drawing/2014/main" id="{32589D99-3811-4252-8E3A-C07DA1EF787B}"/>
              </a:ext>
            </a:extLst>
          </p:cNvPr>
          <p:cNvSpPr>
            <a:spLocks noGrp="1"/>
          </p:cNvSpPr>
          <p:nvPr>
            <p:ph idx="1"/>
          </p:nvPr>
        </p:nvSpPr>
        <p:spPr/>
        <p:txBody>
          <a:bodyPr>
            <a:normAutofit fontScale="77500" lnSpcReduction="20000"/>
          </a:bodyPr>
          <a:lstStyle/>
          <a:p>
            <a:r>
              <a:rPr lang="en-IE" b="1" dirty="0"/>
              <a:t>HC55</a:t>
            </a:r>
            <a:r>
              <a:rPr lang="en-IE" dirty="0"/>
              <a:t> defines Population Usually Resident and Present in the State 2011 to 2016 by Single Year of Age, Sex, Nationality and Census Year. </a:t>
            </a:r>
          </a:p>
          <a:p>
            <a:r>
              <a:rPr lang="en-IE" dirty="0"/>
              <a:t>The Irish HC55 dataset is published multi-annually and is available in CSO’s </a:t>
            </a:r>
            <a:r>
              <a:rPr lang="en-IE" dirty="0" err="1"/>
              <a:t>StatBank</a:t>
            </a:r>
            <a:r>
              <a:rPr lang="en-IE" dirty="0"/>
              <a:t> database</a:t>
            </a:r>
          </a:p>
          <a:p>
            <a:r>
              <a:rPr lang="en-IE" dirty="0"/>
              <a:t>This usual residence criteria includes all persons who are usually resident in the State who were also present in the State on the night of the Census, April 24</a:t>
            </a:r>
            <a:r>
              <a:rPr lang="en-IE" baseline="30000" dirty="0"/>
              <a:t>th</a:t>
            </a:r>
            <a:r>
              <a:rPr lang="en-IE" dirty="0"/>
              <a:t> 2016. It excludes those who were present in the State on Census Night but were usually resident elsewhere as well as those usually resident in the state but temporarily absent abroad on Census Night.</a:t>
            </a:r>
          </a:p>
          <a:p>
            <a:pPr marL="0" indent="0">
              <a:buNone/>
            </a:pPr>
            <a:endParaRPr lang="en-IE" dirty="0"/>
          </a:p>
        </p:txBody>
      </p:sp>
      <p:pic>
        <p:nvPicPr>
          <p:cNvPr id="4" name="Picture 3">
            <a:extLst>
              <a:ext uri="{FF2B5EF4-FFF2-40B4-BE49-F238E27FC236}">
                <a16:creationId xmlns:a16="http://schemas.microsoft.com/office/drawing/2014/main" id="{E7D69ECB-1E83-4381-B91A-76307D57DB46}"/>
              </a:ext>
            </a:extLst>
          </p:cNvPr>
          <p:cNvPicPr>
            <a:picLocks noChangeAspect="1"/>
          </p:cNvPicPr>
          <p:nvPr/>
        </p:nvPicPr>
        <p:blipFill>
          <a:blip r:embed="rId3"/>
          <a:stretch>
            <a:fillRect/>
          </a:stretch>
        </p:blipFill>
        <p:spPr>
          <a:xfrm>
            <a:off x="7884368" y="85521"/>
            <a:ext cx="1015118" cy="1015118"/>
          </a:xfrm>
          <a:prstGeom prst="rect">
            <a:avLst/>
          </a:prstGeom>
        </p:spPr>
      </p:pic>
    </p:spTree>
    <p:extLst>
      <p:ext uri="{BB962C8B-B14F-4D97-AF65-F5344CB8AC3E}">
        <p14:creationId xmlns:p14="http://schemas.microsoft.com/office/powerpoint/2010/main" val="968569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B4CE-0038-496D-AB8F-445DB5FB3669}"/>
              </a:ext>
            </a:extLst>
          </p:cNvPr>
          <p:cNvSpPr>
            <a:spLocks noGrp="1"/>
          </p:cNvSpPr>
          <p:nvPr>
            <p:ph type="title"/>
          </p:nvPr>
        </p:nvSpPr>
        <p:spPr/>
        <p:txBody>
          <a:bodyPr/>
          <a:lstStyle/>
          <a:p>
            <a:endParaRPr lang="en-IE" dirty="0"/>
          </a:p>
        </p:txBody>
      </p:sp>
      <p:graphicFrame>
        <p:nvGraphicFramePr>
          <p:cNvPr id="5" name="Content Placeholder 4">
            <a:extLst>
              <a:ext uri="{FF2B5EF4-FFF2-40B4-BE49-F238E27FC236}">
                <a16:creationId xmlns:a16="http://schemas.microsoft.com/office/drawing/2014/main" id="{5FB3CEBC-7E45-45D8-B4FD-E8BE8EA63D0F}"/>
              </a:ext>
            </a:extLst>
          </p:cNvPr>
          <p:cNvGraphicFramePr>
            <a:graphicFrameLocks noGrp="1"/>
          </p:cNvGraphicFramePr>
          <p:nvPr>
            <p:ph idx="1"/>
            <p:extLst>
              <p:ext uri="{D42A27DB-BD31-4B8C-83A1-F6EECF244321}">
                <p14:modId xmlns:p14="http://schemas.microsoft.com/office/powerpoint/2010/main" val="2996972483"/>
              </p:ext>
            </p:extLst>
          </p:nvPr>
        </p:nvGraphicFramePr>
        <p:xfrm>
          <a:off x="2555776" y="1"/>
          <a:ext cx="3672407" cy="5143499"/>
        </p:xfrm>
        <a:graphic>
          <a:graphicData uri="http://schemas.openxmlformats.org/drawingml/2006/table">
            <a:tbl>
              <a:tblPr>
                <a:tableStyleId>{5C22544A-7EE6-4342-B048-85BDC9FD1C3A}</a:tableStyleId>
              </a:tblPr>
              <a:tblGrid>
                <a:gridCol w="942637">
                  <a:extLst>
                    <a:ext uri="{9D8B030D-6E8A-4147-A177-3AD203B41FA5}">
                      <a16:colId xmlns:a16="http://schemas.microsoft.com/office/drawing/2014/main" val="2725062509"/>
                    </a:ext>
                  </a:extLst>
                </a:gridCol>
                <a:gridCol w="683456">
                  <a:extLst>
                    <a:ext uri="{9D8B030D-6E8A-4147-A177-3AD203B41FA5}">
                      <a16:colId xmlns:a16="http://schemas.microsoft.com/office/drawing/2014/main" val="407908166"/>
                    </a:ext>
                  </a:extLst>
                </a:gridCol>
                <a:gridCol w="662606">
                  <a:extLst>
                    <a:ext uri="{9D8B030D-6E8A-4147-A177-3AD203B41FA5}">
                      <a16:colId xmlns:a16="http://schemas.microsoft.com/office/drawing/2014/main" val="2061787272"/>
                    </a:ext>
                  </a:extLst>
                </a:gridCol>
                <a:gridCol w="700252">
                  <a:extLst>
                    <a:ext uri="{9D8B030D-6E8A-4147-A177-3AD203B41FA5}">
                      <a16:colId xmlns:a16="http://schemas.microsoft.com/office/drawing/2014/main" val="3384490231"/>
                    </a:ext>
                  </a:extLst>
                </a:gridCol>
                <a:gridCol w="683456">
                  <a:extLst>
                    <a:ext uri="{9D8B030D-6E8A-4147-A177-3AD203B41FA5}">
                      <a16:colId xmlns:a16="http://schemas.microsoft.com/office/drawing/2014/main" val="1337272638"/>
                    </a:ext>
                  </a:extLst>
                </a:gridCol>
              </a:tblGrid>
              <a:tr h="1249408">
                <a:tc>
                  <a:txBody>
                    <a:bodyPr/>
                    <a:lstStyle/>
                    <a:p>
                      <a:pPr algn="ctr">
                        <a:lnSpc>
                          <a:spcPct val="107000"/>
                        </a:lnSpc>
                        <a:spcBef>
                          <a:spcPts val="600"/>
                        </a:spcBef>
                        <a:spcAft>
                          <a:spcPts val="600"/>
                        </a:spcAft>
                      </a:pPr>
                      <a:r>
                        <a:rPr lang="en-IE" sz="800" b="1" dirty="0">
                          <a:effectLst/>
                        </a:rPr>
                        <a:t>Population A) and Population B) are included in the Census summary publication. Population C) is used for CSO’s population estimates</a:t>
                      </a:r>
                      <a:endParaRPr lang="en-IE" sz="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gn="ctr">
                        <a:lnSpc>
                          <a:spcPct val="107000"/>
                        </a:lnSpc>
                        <a:spcBef>
                          <a:spcPts val="600"/>
                        </a:spcBef>
                        <a:spcAft>
                          <a:spcPts val="600"/>
                        </a:spcAft>
                      </a:pPr>
                      <a:r>
                        <a:rPr lang="en-IE" sz="800" b="1" dirty="0">
                          <a:effectLst/>
                        </a:rPr>
                        <a:t>Usually resident and present on Census Night</a:t>
                      </a:r>
                      <a:endParaRPr lang="en-IE" sz="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gn="ctr">
                        <a:lnSpc>
                          <a:spcPct val="107000"/>
                        </a:lnSpc>
                        <a:spcBef>
                          <a:spcPts val="600"/>
                        </a:spcBef>
                        <a:spcAft>
                          <a:spcPts val="600"/>
                        </a:spcAft>
                      </a:pPr>
                      <a:r>
                        <a:rPr lang="en-IE" sz="800" b="1" dirty="0">
                          <a:effectLst/>
                        </a:rPr>
                        <a:t>Visitors on Census night</a:t>
                      </a:r>
                      <a:endParaRPr lang="en-IE" sz="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gn="ctr">
                        <a:lnSpc>
                          <a:spcPct val="107000"/>
                        </a:lnSpc>
                        <a:spcBef>
                          <a:spcPts val="600"/>
                        </a:spcBef>
                        <a:spcAft>
                          <a:spcPts val="600"/>
                        </a:spcAft>
                      </a:pPr>
                      <a:r>
                        <a:rPr lang="en-IE" sz="800" b="1" dirty="0">
                          <a:effectLst/>
                        </a:rPr>
                        <a:t>Residents temporarily absent abroad on Census night</a:t>
                      </a:r>
                      <a:endParaRPr lang="en-IE" sz="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gn="ctr">
                        <a:lnSpc>
                          <a:spcPct val="107000"/>
                        </a:lnSpc>
                        <a:spcBef>
                          <a:spcPts val="600"/>
                        </a:spcBef>
                        <a:spcAft>
                          <a:spcPts val="600"/>
                        </a:spcAft>
                      </a:pPr>
                      <a:r>
                        <a:rPr lang="en-IE" sz="800" b="1" dirty="0">
                          <a:effectLst/>
                        </a:rPr>
                        <a:t>Total </a:t>
                      </a:r>
                      <a:endParaRPr lang="en-IE" sz="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extLst>
                  <a:ext uri="{0D108BD9-81ED-4DB2-BD59-A6C34878D82A}">
                    <a16:rowId xmlns:a16="http://schemas.microsoft.com/office/drawing/2014/main" val="1406170520"/>
                  </a:ext>
                </a:extLst>
              </a:tr>
              <a:tr h="971760">
                <a:tc>
                  <a:txBody>
                    <a:bodyPr/>
                    <a:lstStyle/>
                    <a:p>
                      <a:pPr>
                        <a:lnSpc>
                          <a:spcPct val="107000"/>
                        </a:lnSpc>
                        <a:spcBef>
                          <a:spcPts val="600"/>
                        </a:spcBef>
                        <a:spcAft>
                          <a:spcPts val="600"/>
                        </a:spcAft>
                      </a:pPr>
                      <a:r>
                        <a:rPr lang="en-IE" sz="800">
                          <a:effectLst/>
                        </a:rPr>
                        <a:t>A) Census De-facto Population = All persons present in the State on Census Night irrespective of usual residence</a:t>
                      </a:r>
                      <a:endParaRPr lang="en-I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nSpc>
                          <a:spcPct val="107000"/>
                        </a:lnSpc>
                        <a:spcBef>
                          <a:spcPts val="600"/>
                        </a:spcBef>
                        <a:spcAft>
                          <a:spcPts val="600"/>
                        </a:spcAft>
                      </a:pPr>
                      <a:r>
                        <a:rPr lang="en-IE" sz="800">
                          <a:effectLst/>
                        </a:rPr>
                        <a:t>4,689,921</a:t>
                      </a:r>
                      <a:endParaRPr lang="en-I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nSpc>
                          <a:spcPct val="107000"/>
                        </a:lnSpc>
                        <a:spcBef>
                          <a:spcPts val="600"/>
                        </a:spcBef>
                        <a:spcAft>
                          <a:spcPts val="600"/>
                        </a:spcAft>
                      </a:pPr>
                      <a:r>
                        <a:rPr lang="en-IE" sz="800" dirty="0">
                          <a:effectLst/>
                        </a:rPr>
                        <a:t>71,944</a:t>
                      </a:r>
                      <a:endParaRPr lang="en-IE"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nSpc>
                          <a:spcPct val="107000"/>
                        </a:lnSpc>
                        <a:spcBef>
                          <a:spcPts val="600"/>
                        </a:spcBef>
                        <a:spcAft>
                          <a:spcPts val="600"/>
                        </a:spcAft>
                      </a:pPr>
                      <a:r>
                        <a:rPr lang="en-IE" sz="800">
                          <a:effectLst/>
                        </a:rPr>
                        <a:t>X</a:t>
                      </a:r>
                      <a:endParaRPr lang="en-I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nSpc>
                          <a:spcPct val="107000"/>
                        </a:lnSpc>
                        <a:spcBef>
                          <a:spcPts val="600"/>
                        </a:spcBef>
                        <a:spcAft>
                          <a:spcPts val="600"/>
                        </a:spcAft>
                      </a:pPr>
                      <a:r>
                        <a:rPr lang="en-IE" sz="800" dirty="0">
                          <a:effectLst/>
                        </a:rPr>
                        <a:t>4,761,865</a:t>
                      </a:r>
                      <a:endParaRPr lang="en-IE"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extLst>
                  <a:ext uri="{0D108BD9-81ED-4DB2-BD59-A6C34878D82A}">
                    <a16:rowId xmlns:a16="http://schemas.microsoft.com/office/drawing/2014/main" val="4272409236"/>
                  </a:ext>
                </a:extLst>
              </a:tr>
              <a:tr h="971760">
                <a:tc>
                  <a:txBody>
                    <a:bodyPr/>
                    <a:lstStyle/>
                    <a:p>
                      <a:pPr>
                        <a:lnSpc>
                          <a:spcPct val="107000"/>
                        </a:lnSpc>
                        <a:spcBef>
                          <a:spcPts val="600"/>
                        </a:spcBef>
                        <a:spcAft>
                          <a:spcPts val="600"/>
                        </a:spcAft>
                      </a:pPr>
                      <a:r>
                        <a:rPr lang="en-IE" sz="800">
                          <a:effectLst/>
                        </a:rPr>
                        <a:t>B) Census Usually Resident and Present Population = All Usual residents present on Census night</a:t>
                      </a:r>
                      <a:endParaRPr lang="en-I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nSpc>
                          <a:spcPct val="107000"/>
                        </a:lnSpc>
                        <a:spcBef>
                          <a:spcPts val="600"/>
                        </a:spcBef>
                        <a:spcAft>
                          <a:spcPts val="600"/>
                        </a:spcAft>
                      </a:pPr>
                      <a:r>
                        <a:rPr lang="en-IE" sz="800">
                          <a:effectLst/>
                        </a:rPr>
                        <a:t>4,689,921</a:t>
                      </a:r>
                      <a:endParaRPr lang="en-I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nSpc>
                          <a:spcPct val="107000"/>
                        </a:lnSpc>
                        <a:spcBef>
                          <a:spcPts val="600"/>
                        </a:spcBef>
                        <a:spcAft>
                          <a:spcPts val="600"/>
                        </a:spcAft>
                      </a:pPr>
                      <a:r>
                        <a:rPr lang="en-IE" sz="800">
                          <a:effectLst/>
                        </a:rPr>
                        <a:t>X</a:t>
                      </a:r>
                      <a:endParaRPr lang="en-I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nSpc>
                          <a:spcPct val="107000"/>
                        </a:lnSpc>
                        <a:spcBef>
                          <a:spcPts val="600"/>
                        </a:spcBef>
                        <a:spcAft>
                          <a:spcPts val="600"/>
                        </a:spcAft>
                      </a:pPr>
                      <a:r>
                        <a:rPr lang="en-IE" sz="800">
                          <a:effectLst/>
                        </a:rPr>
                        <a:t>X</a:t>
                      </a:r>
                      <a:endParaRPr lang="en-I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nSpc>
                          <a:spcPct val="107000"/>
                        </a:lnSpc>
                        <a:spcBef>
                          <a:spcPts val="600"/>
                        </a:spcBef>
                        <a:spcAft>
                          <a:spcPts val="600"/>
                        </a:spcAft>
                      </a:pPr>
                      <a:r>
                        <a:rPr lang="en-IE" sz="800" dirty="0">
                          <a:effectLst/>
                        </a:rPr>
                        <a:t>4,689,921</a:t>
                      </a:r>
                      <a:endParaRPr lang="en-IE"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extLst>
                  <a:ext uri="{0D108BD9-81ED-4DB2-BD59-A6C34878D82A}">
                    <a16:rowId xmlns:a16="http://schemas.microsoft.com/office/drawing/2014/main" val="2543057701"/>
                  </a:ext>
                </a:extLst>
              </a:tr>
              <a:tr h="1804699">
                <a:tc>
                  <a:txBody>
                    <a:bodyPr/>
                    <a:lstStyle/>
                    <a:p>
                      <a:pPr>
                        <a:lnSpc>
                          <a:spcPct val="107000"/>
                        </a:lnSpc>
                        <a:spcBef>
                          <a:spcPts val="600"/>
                        </a:spcBef>
                        <a:spcAft>
                          <a:spcPts val="600"/>
                        </a:spcAft>
                      </a:pPr>
                      <a:r>
                        <a:rPr lang="en-IE" sz="800" dirty="0">
                          <a:effectLst/>
                        </a:rPr>
                        <a:t>C) Usually resident population = All Usual residents present on Census night plus usually resident persons who are absent abroad on Census night from households where other persons were present</a:t>
                      </a:r>
                      <a:endParaRPr lang="en-IE"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nSpc>
                          <a:spcPct val="107000"/>
                        </a:lnSpc>
                        <a:spcBef>
                          <a:spcPts val="600"/>
                        </a:spcBef>
                        <a:spcAft>
                          <a:spcPts val="600"/>
                        </a:spcAft>
                      </a:pPr>
                      <a:r>
                        <a:rPr lang="en-IE" sz="800" dirty="0">
                          <a:effectLst/>
                        </a:rPr>
                        <a:t>4,689,921</a:t>
                      </a:r>
                      <a:endParaRPr lang="en-IE"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nSpc>
                          <a:spcPct val="107000"/>
                        </a:lnSpc>
                        <a:spcBef>
                          <a:spcPts val="600"/>
                        </a:spcBef>
                        <a:spcAft>
                          <a:spcPts val="600"/>
                        </a:spcAft>
                      </a:pPr>
                      <a:r>
                        <a:rPr lang="en-IE" sz="800">
                          <a:effectLst/>
                        </a:rPr>
                        <a:t>X</a:t>
                      </a:r>
                      <a:endParaRPr lang="en-I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nSpc>
                          <a:spcPct val="107000"/>
                        </a:lnSpc>
                        <a:spcBef>
                          <a:spcPts val="600"/>
                        </a:spcBef>
                        <a:spcAft>
                          <a:spcPts val="600"/>
                        </a:spcAft>
                      </a:pPr>
                      <a:r>
                        <a:rPr lang="en-IE" sz="800" dirty="0">
                          <a:effectLst/>
                        </a:rPr>
                        <a:t>49,676</a:t>
                      </a:r>
                      <a:endParaRPr lang="en-IE"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nSpc>
                          <a:spcPct val="107000"/>
                        </a:lnSpc>
                        <a:spcBef>
                          <a:spcPts val="600"/>
                        </a:spcBef>
                        <a:spcAft>
                          <a:spcPts val="600"/>
                        </a:spcAft>
                      </a:pPr>
                      <a:r>
                        <a:rPr lang="en-IE" sz="800" dirty="0">
                          <a:effectLst/>
                        </a:rPr>
                        <a:t>4,739,597</a:t>
                      </a:r>
                      <a:endParaRPr lang="en-IE"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extLst>
                  <a:ext uri="{0D108BD9-81ED-4DB2-BD59-A6C34878D82A}">
                    <a16:rowId xmlns:a16="http://schemas.microsoft.com/office/drawing/2014/main" val="262895287"/>
                  </a:ext>
                </a:extLst>
              </a:tr>
              <a:tr h="145872">
                <a:tc>
                  <a:txBody>
                    <a:bodyPr/>
                    <a:lstStyle/>
                    <a:p>
                      <a:pPr>
                        <a:lnSpc>
                          <a:spcPct val="107000"/>
                        </a:lnSpc>
                        <a:spcBef>
                          <a:spcPts val="600"/>
                        </a:spcBef>
                        <a:spcAft>
                          <a:spcPts val="600"/>
                        </a:spcAft>
                      </a:pPr>
                      <a:r>
                        <a:rPr lang="en-IE" sz="800">
                          <a:effectLst/>
                        </a:rPr>
                        <a:t>Totals</a:t>
                      </a:r>
                      <a:endParaRPr lang="en-I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nSpc>
                          <a:spcPct val="107000"/>
                        </a:lnSpc>
                        <a:spcBef>
                          <a:spcPts val="600"/>
                        </a:spcBef>
                        <a:spcAft>
                          <a:spcPts val="600"/>
                        </a:spcAft>
                      </a:pPr>
                      <a:r>
                        <a:rPr lang="en-IE" sz="800">
                          <a:effectLst/>
                        </a:rPr>
                        <a:t>4,689,921</a:t>
                      </a:r>
                      <a:endParaRPr lang="en-I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nSpc>
                          <a:spcPct val="107000"/>
                        </a:lnSpc>
                        <a:spcBef>
                          <a:spcPts val="600"/>
                        </a:spcBef>
                        <a:spcAft>
                          <a:spcPts val="600"/>
                        </a:spcAft>
                      </a:pPr>
                      <a:r>
                        <a:rPr lang="en-IE" sz="800">
                          <a:effectLst/>
                        </a:rPr>
                        <a:t>71,944</a:t>
                      </a:r>
                      <a:endParaRPr lang="en-IE"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nSpc>
                          <a:spcPct val="107000"/>
                        </a:lnSpc>
                        <a:spcBef>
                          <a:spcPts val="600"/>
                        </a:spcBef>
                        <a:spcAft>
                          <a:spcPts val="600"/>
                        </a:spcAft>
                      </a:pPr>
                      <a:r>
                        <a:rPr lang="en-IE" sz="800" dirty="0">
                          <a:effectLst/>
                        </a:rPr>
                        <a:t>49,676</a:t>
                      </a:r>
                      <a:endParaRPr lang="en-IE"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tc>
                  <a:txBody>
                    <a:bodyPr/>
                    <a:lstStyle/>
                    <a:p>
                      <a:pPr>
                        <a:lnSpc>
                          <a:spcPct val="107000"/>
                        </a:lnSpc>
                        <a:spcBef>
                          <a:spcPts val="600"/>
                        </a:spcBef>
                        <a:spcAft>
                          <a:spcPts val="600"/>
                        </a:spcAft>
                      </a:pPr>
                      <a:r>
                        <a:rPr lang="en-IE" sz="800" dirty="0">
                          <a:effectLst/>
                        </a:rPr>
                        <a:t> </a:t>
                      </a:r>
                      <a:endParaRPr lang="en-IE"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2753" marR="32753" marT="0" marB="0" anchor="ctr"/>
                </a:tc>
                <a:extLst>
                  <a:ext uri="{0D108BD9-81ED-4DB2-BD59-A6C34878D82A}">
                    <a16:rowId xmlns:a16="http://schemas.microsoft.com/office/drawing/2014/main" val="2321248285"/>
                  </a:ext>
                </a:extLst>
              </a:tr>
            </a:tbl>
          </a:graphicData>
        </a:graphic>
      </p:graphicFrame>
      <p:pic>
        <p:nvPicPr>
          <p:cNvPr id="4" name="Picture 3">
            <a:extLst>
              <a:ext uri="{FF2B5EF4-FFF2-40B4-BE49-F238E27FC236}">
                <a16:creationId xmlns:a16="http://schemas.microsoft.com/office/drawing/2014/main" id="{E7D69ECB-1E83-4381-B91A-76307D57DB46}"/>
              </a:ext>
            </a:extLst>
          </p:cNvPr>
          <p:cNvPicPr>
            <a:picLocks noChangeAspect="1"/>
          </p:cNvPicPr>
          <p:nvPr/>
        </p:nvPicPr>
        <p:blipFill>
          <a:blip r:embed="rId3"/>
          <a:stretch>
            <a:fillRect/>
          </a:stretch>
        </p:blipFill>
        <p:spPr>
          <a:xfrm>
            <a:off x="7884368" y="85521"/>
            <a:ext cx="1015118" cy="1015118"/>
          </a:xfrm>
          <a:prstGeom prst="rect">
            <a:avLst/>
          </a:prstGeom>
        </p:spPr>
      </p:pic>
      <p:sp>
        <p:nvSpPr>
          <p:cNvPr id="6" name="Rectangle 1">
            <a:extLst>
              <a:ext uri="{FF2B5EF4-FFF2-40B4-BE49-F238E27FC236}">
                <a16:creationId xmlns:a16="http://schemas.microsoft.com/office/drawing/2014/main" id="{E0C21705-C4C9-4403-B0FC-56079B258F63}"/>
              </a:ext>
            </a:extLst>
          </p:cNvPr>
          <p:cNvSpPr>
            <a:spLocks noChangeArrowheads="1"/>
          </p:cNvSpPr>
          <p:nvPr/>
        </p:nvSpPr>
        <p:spPr bwMode="auto">
          <a:xfrm>
            <a:off x="0" y="-337219"/>
            <a:ext cx="6595806"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endParaRPr kumimoji="0" lang="en-IE" altLang="en-US" sz="1100" b="1"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lang="en-IE" altLang="en-US" sz="11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IE" altLang="en-US" sz="1100" b="1"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IE" altLang="en-US" sz="1100" b="1"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The key population figures produced </a:t>
            </a:r>
          </a:p>
          <a:p>
            <a:pPr marL="0" marR="0" lvl="0" indent="0" defTabSz="914400" rtl="0" eaLnBrk="0" fontAlgn="base" latinLnBrk="0" hangingPunct="0">
              <a:lnSpc>
                <a:spcPct val="100000"/>
              </a:lnSpc>
              <a:spcBef>
                <a:spcPct val="0"/>
              </a:spcBef>
              <a:spcAft>
                <a:spcPct val="0"/>
              </a:spcAft>
              <a:buClrTx/>
              <a:buSzTx/>
              <a:buFontTx/>
              <a:buNone/>
              <a:tabLst/>
            </a:pPr>
            <a:r>
              <a:rPr kumimoji="0" lang="en-IE" altLang="en-US" sz="1100" b="1"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Calibri" panose="020F0502020204030204" pitchFamily="34" charset="0"/>
              </a:rPr>
              <a:t>by CSO from Census 2016 were as follows:</a:t>
            </a:r>
            <a:endParaRPr kumimoji="0" lang="en-IE" altLang="en-US" sz="600" b="1" i="0" u="none" strike="noStrike" cap="none" normalizeH="0" baseline="0" dirty="0">
              <a:ln>
                <a:noFill/>
              </a:ln>
              <a:solidFill>
                <a:schemeClr val="bg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IE" altLang="en-US" sz="1000" b="0" i="1" u="none" strike="noStrike" cap="none" normalizeH="0" baseline="0" dirty="0">
                <a:ln>
                  <a:noFill/>
                </a:ln>
                <a:solidFill>
                  <a:srgbClr val="575F69"/>
                </a:solidFill>
                <a:effectLst/>
                <a:latin typeface="Calibri" panose="020F0502020204030204" pitchFamily="34" charset="0"/>
                <a:ea typeface="Calibri" panose="020F0502020204030204" pitchFamily="34" charset="0"/>
                <a:cs typeface="Calibri" panose="020F0502020204030204"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en-IE" altLang="en-US" sz="1000" b="0" i="1" u="none" strike="noStrike" cap="none" normalizeH="0" baseline="0" dirty="0">
                <a:ln>
                  <a:noFill/>
                </a:ln>
                <a:solidFill>
                  <a:srgbClr val="575F69"/>
                </a:solidFill>
                <a:effectLst/>
                <a:latin typeface="Calibri" panose="020F0502020204030204" pitchFamily="34" charset="0"/>
                <a:ea typeface="Calibri" panose="020F0502020204030204" pitchFamily="34" charset="0"/>
                <a:cs typeface="Calibri" panose="020F0502020204030204" pitchFamily="34" charset="0"/>
              </a:rPr>
              <a:t>Table 1:Irish Census Population Estimates</a:t>
            </a:r>
            <a:endParaRPr kumimoji="0" lang="en-IE"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848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08C3-246E-4C2A-9EC1-A833D2D6853E}"/>
              </a:ext>
            </a:extLst>
          </p:cNvPr>
          <p:cNvSpPr>
            <a:spLocks noGrp="1"/>
          </p:cNvSpPr>
          <p:nvPr>
            <p:ph type="title"/>
          </p:nvPr>
        </p:nvSpPr>
        <p:spPr>
          <a:xfrm>
            <a:off x="9465" y="195486"/>
            <a:ext cx="8219256" cy="857250"/>
          </a:xfrm>
        </p:spPr>
        <p:txBody>
          <a:bodyPr>
            <a:normAutofit/>
          </a:bodyPr>
          <a:lstStyle/>
          <a:p>
            <a:r>
              <a:rPr lang="en-IE" dirty="0"/>
              <a:t>Top 15 Global Brand Ranking (2000-2018)</a:t>
            </a:r>
            <a:br>
              <a:rPr lang="en-IE" dirty="0"/>
            </a:br>
            <a:r>
              <a:rPr lang="en-IE" sz="900" dirty="0">
                <a:hlinkClick r:id="rId2"/>
              </a:rPr>
              <a:t>https://www.youtube.com/watch?v=BQovQUga0VE</a:t>
            </a:r>
            <a:r>
              <a:rPr lang="en-IE" sz="900" dirty="0"/>
              <a:t> </a:t>
            </a:r>
          </a:p>
        </p:txBody>
      </p:sp>
      <p:pic>
        <p:nvPicPr>
          <p:cNvPr id="4" name="Content Placeholder 3">
            <a:extLst>
              <a:ext uri="{FF2B5EF4-FFF2-40B4-BE49-F238E27FC236}">
                <a16:creationId xmlns:a16="http://schemas.microsoft.com/office/drawing/2014/main" id="{3B9C8C3F-26EB-4C0B-85E5-2B28DA31EA4D}"/>
              </a:ext>
            </a:extLst>
          </p:cNvPr>
          <p:cNvPicPr>
            <a:picLocks noGrp="1" noChangeAspect="1"/>
          </p:cNvPicPr>
          <p:nvPr>
            <p:ph idx="1"/>
          </p:nvPr>
        </p:nvPicPr>
        <p:blipFill>
          <a:blip r:embed="rId3"/>
          <a:stretch>
            <a:fillRect/>
          </a:stretch>
        </p:blipFill>
        <p:spPr>
          <a:xfrm>
            <a:off x="2072922" y="1200150"/>
            <a:ext cx="4998156" cy="2811463"/>
          </a:xfrm>
          <a:prstGeom prst="rect">
            <a:avLst/>
          </a:prstGeom>
        </p:spPr>
      </p:pic>
      <p:pic>
        <p:nvPicPr>
          <p:cNvPr id="5" name="Picture 4">
            <a:extLst>
              <a:ext uri="{FF2B5EF4-FFF2-40B4-BE49-F238E27FC236}">
                <a16:creationId xmlns:a16="http://schemas.microsoft.com/office/drawing/2014/main" id="{E8C4F91A-F9DD-42E9-95A6-B37C28C79D3F}"/>
              </a:ext>
            </a:extLst>
          </p:cNvPr>
          <p:cNvPicPr>
            <a:picLocks noChangeAspect="1"/>
          </p:cNvPicPr>
          <p:nvPr/>
        </p:nvPicPr>
        <p:blipFill>
          <a:blip r:embed="rId4"/>
          <a:stretch>
            <a:fillRect/>
          </a:stretch>
        </p:blipFill>
        <p:spPr>
          <a:xfrm>
            <a:off x="8124952" y="0"/>
            <a:ext cx="1019048" cy="1019048"/>
          </a:xfrm>
          <a:prstGeom prst="rect">
            <a:avLst/>
          </a:prstGeom>
        </p:spPr>
      </p:pic>
    </p:spTree>
    <p:extLst>
      <p:ext uri="{BB962C8B-B14F-4D97-AF65-F5344CB8AC3E}">
        <p14:creationId xmlns:p14="http://schemas.microsoft.com/office/powerpoint/2010/main" val="323055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B4CE-0038-496D-AB8F-445DB5FB3669}"/>
              </a:ext>
            </a:extLst>
          </p:cNvPr>
          <p:cNvSpPr>
            <a:spLocks noGrp="1"/>
          </p:cNvSpPr>
          <p:nvPr>
            <p:ph type="title"/>
          </p:nvPr>
        </p:nvSpPr>
        <p:spPr/>
        <p:txBody>
          <a:bodyPr/>
          <a:lstStyle/>
          <a:p>
            <a:r>
              <a:rPr lang="en-IE" dirty="0"/>
              <a:t>Population of Ireland</a:t>
            </a:r>
          </a:p>
        </p:txBody>
      </p:sp>
      <p:sp>
        <p:nvSpPr>
          <p:cNvPr id="3" name="Content Placeholder 2">
            <a:extLst>
              <a:ext uri="{FF2B5EF4-FFF2-40B4-BE49-F238E27FC236}">
                <a16:creationId xmlns:a16="http://schemas.microsoft.com/office/drawing/2014/main" id="{32589D99-3811-4252-8E3A-C07DA1EF787B}"/>
              </a:ext>
            </a:extLst>
          </p:cNvPr>
          <p:cNvSpPr>
            <a:spLocks noGrp="1"/>
          </p:cNvSpPr>
          <p:nvPr>
            <p:ph idx="1"/>
          </p:nvPr>
        </p:nvSpPr>
        <p:spPr/>
        <p:txBody>
          <a:bodyPr>
            <a:normAutofit fontScale="92500" lnSpcReduction="10000"/>
          </a:bodyPr>
          <a:lstStyle/>
          <a:p>
            <a:r>
              <a:rPr lang="en-IE" dirty="0"/>
              <a:t>CSO is working towards producing a usual resident count from Census 2021 that will include all of the elements indicated in Population C above, but will also include usual residents who were absent abroad on Census night from households where no persons were present.</a:t>
            </a:r>
          </a:p>
          <a:p>
            <a:r>
              <a:rPr lang="en-IE" dirty="0"/>
              <a:t>The obvious challenge with census data is the definition of the census information as defined by Eurostat and the definitions put in place. </a:t>
            </a:r>
          </a:p>
        </p:txBody>
      </p:sp>
      <p:pic>
        <p:nvPicPr>
          <p:cNvPr id="4" name="Picture 3">
            <a:extLst>
              <a:ext uri="{FF2B5EF4-FFF2-40B4-BE49-F238E27FC236}">
                <a16:creationId xmlns:a16="http://schemas.microsoft.com/office/drawing/2014/main" id="{E7D69ECB-1E83-4381-B91A-76307D57DB46}"/>
              </a:ext>
            </a:extLst>
          </p:cNvPr>
          <p:cNvPicPr>
            <a:picLocks noChangeAspect="1"/>
          </p:cNvPicPr>
          <p:nvPr/>
        </p:nvPicPr>
        <p:blipFill>
          <a:blip r:embed="rId3"/>
          <a:stretch>
            <a:fillRect/>
          </a:stretch>
        </p:blipFill>
        <p:spPr>
          <a:xfrm>
            <a:off x="7884368" y="85521"/>
            <a:ext cx="1015118" cy="1015118"/>
          </a:xfrm>
          <a:prstGeom prst="rect">
            <a:avLst/>
          </a:prstGeom>
        </p:spPr>
      </p:pic>
    </p:spTree>
    <p:extLst>
      <p:ext uri="{BB962C8B-B14F-4D97-AF65-F5344CB8AC3E}">
        <p14:creationId xmlns:p14="http://schemas.microsoft.com/office/powerpoint/2010/main" val="2550341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47A62-2716-40AF-A7AF-C85CDEF37174}"/>
              </a:ext>
            </a:extLst>
          </p:cNvPr>
          <p:cNvSpPr>
            <a:spLocks noGrp="1"/>
          </p:cNvSpPr>
          <p:nvPr>
            <p:ph type="title"/>
          </p:nvPr>
        </p:nvSpPr>
        <p:spPr>
          <a:xfrm>
            <a:off x="0" y="-92546"/>
            <a:ext cx="8219256" cy="857250"/>
          </a:xfrm>
        </p:spPr>
        <p:txBody>
          <a:bodyPr>
            <a:normAutofit/>
          </a:bodyPr>
          <a:lstStyle/>
          <a:p>
            <a:r>
              <a:rPr lang="en-IE" sz="1800" i="1" dirty="0"/>
              <a:t>		         Table 2: Options for Census Data definition</a:t>
            </a:r>
            <a:br>
              <a:rPr lang="en-IE" sz="1800" dirty="0"/>
            </a:br>
            <a:endParaRPr lang="en-IE" sz="1800" dirty="0"/>
          </a:p>
        </p:txBody>
      </p:sp>
      <p:graphicFrame>
        <p:nvGraphicFramePr>
          <p:cNvPr id="4" name="Content Placeholder 3">
            <a:extLst>
              <a:ext uri="{FF2B5EF4-FFF2-40B4-BE49-F238E27FC236}">
                <a16:creationId xmlns:a16="http://schemas.microsoft.com/office/drawing/2014/main" id="{05917B56-C89D-4746-9CFE-A00D8A637873}"/>
              </a:ext>
            </a:extLst>
          </p:cNvPr>
          <p:cNvGraphicFramePr>
            <a:graphicFrameLocks noGrp="1"/>
          </p:cNvGraphicFramePr>
          <p:nvPr>
            <p:ph idx="1"/>
            <p:extLst>
              <p:ext uri="{D42A27DB-BD31-4B8C-83A1-F6EECF244321}">
                <p14:modId xmlns:p14="http://schemas.microsoft.com/office/powerpoint/2010/main" val="200246724"/>
              </p:ext>
            </p:extLst>
          </p:nvPr>
        </p:nvGraphicFramePr>
        <p:xfrm>
          <a:off x="2558679" y="411511"/>
          <a:ext cx="4749625" cy="4603496"/>
        </p:xfrm>
        <a:graphic>
          <a:graphicData uri="http://schemas.openxmlformats.org/drawingml/2006/table">
            <a:tbl>
              <a:tblPr>
                <a:tableStyleId>{5C22544A-7EE6-4342-B048-85BDC9FD1C3A}</a:tableStyleId>
              </a:tblPr>
              <a:tblGrid>
                <a:gridCol w="1582865">
                  <a:extLst>
                    <a:ext uri="{9D8B030D-6E8A-4147-A177-3AD203B41FA5}">
                      <a16:colId xmlns:a16="http://schemas.microsoft.com/office/drawing/2014/main" val="609189849"/>
                    </a:ext>
                  </a:extLst>
                </a:gridCol>
                <a:gridCol w="1583380">
                  <a:extLst>
                    <a:ext uri="{9D8B030D-6E8A-4147-A177-3AD203B41FA5}">
                      <a16:colId xmlns:a16="http://schemas.microsoft.com/office/drawing/2014/main" val="3072986399"/>
                    </a:ext>
                  </a:extLst>
                </a:gridCol>
                <a:gridCol w="1583380">
                  <a:extLst>
                    <a:ext uri="{9D8B030D-6E8A-4147-A177-3AD203B41FA5}">
                      <a16:colId xmlns:a16="http://schemas.microsoft.com/office/drawing/2014/main" val="1807465390"/>
                    </a:ext>
                  </a:extLst>
                </a:gridCol>
              </a:tblGrid>
              <a:tr h="142659">
                <a:tc>
                  <a:txBody>
                    <a:bodyPr/>
                    <a:lstStyle/>
                    <a:p>
                      <a:pPr algn="ctr">
                        <a:lnSpc>
                          <a:spcPct val="107000"/>
                        </a:lnSpc>
                        <a:spcBef>
                          <a:spcPts val="600"/>
                        </a:spcBef>
                        <a:spcAft>
                          <a:spcPts val="600"/>
                        </a:spcAft>
                      </a:pPr>
                      <a:r>
                        <a:rPr lang="en-IE" sz="1050" b="1" dirty="0">
                          <a:effectLst/>
                        </a:rPr>
                        <a:t>Option</a:t>
                      </a:r>
                      <a:endParaRPr lang="en-IE" sz="105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039" marR="47039" marT="0" marB="0" anchor="ctr"/>
                </a:tc>
                <a:tc>
                  <a:txBody>
                    <a:bodyPr/>
                    <a:lstStyle/>
                    <a:p>
                      <a:pPr algn="ctr">
                        <a:lnSpc>
                          <a:spcPct val="107000"/>
                        </a:lnSpc>
                        <a:spcBef>
                          <a:spcPts val="600"/>
                        </a:spcBef>
                        <a:spcAft>
                          <a:spcPts val="600"/>
                        </a:spcAft>
                      </a:pPr>
                      <a:r>
                        <a:rPr lang="en-IE" sz="1050" b="1" dirty="0">
                          <a:effectLst/>
                        </a:rPr>
                        <a:t>Pros</a:t>
                      </a:r>
                      <a:endParaRPr lang="en-IE" sz="105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039" marR="47039" marT="0" marB="0" anchor="ctr"/>
                </a:tc>
                <a:tc>
                  <a:txBody>
                    <a:bodyPr/>
                    <a:lstStyle/>
                    <a:p>
                      <a:pPr algn="ctr">
                        <a:lnSpc>
                          <a:spcPct val="107000"/>
                        </a:lnSpc>
                        <a:spcBef>
                          <a:spcPts val="600"/>
                        </a:spcBef>
                        <a:spcAft>
                          <a:spcPts val="600"/>
                        </a:spcAft>
                      </a:pPr>
                      <a:r>
                        <a:rPr lang="en-IE" sz="1050" b="1" dirty="0">
                          <a:effectLst/>
                        </a:rPr>
                        <a:t>Cons</a:t>
                      </a:r>
                      <a:endParaRPr lang="en-IE" sz="105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039" marR="47039" marT="0" marB="0" anchor="ctr"/>
                </a:tc>
                <a:extLst>
                  <a:ext uri="{0D108BD9-81ED-4DB2-BD59-A6C34878D82A}">
                    <a16:rowId xmlns:a16="http://schemas.microsoft.com/office/drawing/2014/main" val="1143721714"/>
                  </a:ext>
                </a:extLst>
              </a:tr>
              <a:tr h="1212161">
                <a:tc>
                  <a:txBody>
                    <a:bodyPr/>
                    <a:lstStyle/>
                    <a:p>
                      <a:pPr>
                        <a:lnSpc>
                          <a:spcPct val="107000"/>
                        </a:lnSpc>
                        <a:spcBef>
                          <a:spcPts val="600"/>
                        </a:spcBef>
                        <a:spcAft>
                          <a:spcPts val="600"/>
                        </a:spcAft>
                      </a:pPr>
                      <a:r>
                        <a:rPr lang="en-IE" sz="1050" dirty="0">
                          <a:effectLst/>
                        </a:rPr>
                        <a:t>The Irish pilot should convert its census data to be compliant to HC55 definitions</a:t>
                      </a:r>
                      <a:endParaRPr lang="en-IE"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039" marR="47039" marT="0" marB="0" anchor="ctr"/>
                </a:tc>
                <a:tc>
                  <a:txBody>
                    <a:bodyPr/>
                    <a:lstStyle/>
                    <a:p>
                      <a:pPr marL="342900" lvl="0" indent="-342900">
                        <a:lnSpc>
                          <a:spcPct val="107000"/>
                        </a:lnSpc>
                        <a:spcBef>
                          <a:spcPts val="600"/>
                        </a:spcBef>
                        <a:spcAft>
                          <a:spcPts val="600"/>
                        </a:spcAft>
                        <a:buFont typeface="Arial" panose="020B0604020202020204" pitchFamily="34" charset="0"/>
                        <a:buChar char="•"/>
                      </a:pPr>
                      <a:r>
                        <a:rPr lang="en-IE" sz="1050" dirty="0">
                          <a:effectLst/>
                        </a:rPr>
                        <a:t>the input data will be compliant to HC55 definitions</a:t>
                      </a:r>
                    </a:p>
                    <a:p>
                      <a:pPr marL="342900" lvl="0" indent="-342900">
                        <a:lnSpc>
                          <a:spcPct val="107000"/>
                        </a:lnSpc>
                        <a:spcBef>
                          <a:spcPts val="600"/>
                        </a:spcBef>
                        <a:spcAft>
                          <a:spcPts val="600"/>
                        </a:spcAft>
                        <a:buFont typeface="Arial" panose="020B0604020202020204" pitchFamily="34" charset="0"/>
                        <a:buChar char="•"/>
                      </a:pPr>
                      <a:r>
                        <a:rPr lang="en-IE" sz="1050" dirty="0">
                          <a:effectLst/>
                        </a:rPr>
                        <a:t>only one RDF mapping will be required for the conversion part</a:t>
                      </a:r>
                      <a:endParaRPr lang="en-IE"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039" marR="47039" marT="0" marB="0" anchor="ctr"/>
                </a:tc>
                <a:tc>
                  <a:txBody>
                    <a:bodyPr/>
                    <a:lstStyle/>
                    <a:p>
                      <a:pPr marL="342900" lvl="0" indent="-342900">
                        <a:lnSpc>
                          <a:spcPct val="107000"/>
                        </a:lnSpc>
                        <a:spcBef>
                          <a:spcPts val="600"/>
                        </a:spcBef>
                        <a:spcAft>
                          <a:spcPts val="600"/>
                        </a:spcAft>
                        <a:buFont typeface="Arial" panose="020B0604020202020204" pitchFamily="34" charset="0"/>
                        <a:buChar char="•"/>
                      </a:pPr>
                      <a:r>
                        <a:rPr lang="en-IE" sz="1050" dirty="0">
                          <a:effectLst/>
                        </a:rPr>
                        <a:t>the data is not currently available and might need some time to get it ready</a:t>
                      </a:r>
                      <a:endParaRPr lang="en-IE"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039" marR="47039" marT="0" marB="0" anchor="ctr"/>
                </a:tc>
                <a:extLst>
                  <a:ext uri="{0D108BD9-81ED-4DB2-BD59-A6C34878D82A}">
                    <a16:rowId xmlns:a16="http://schemas.microsoft.com/office/drawing/2014/main" val="644184255"/>
                  </a:ext>
                </a:extLst>
              </a:tr>
              <a:tr h="1336225">
                <a:tc>
                  <a:txBody>
                    <a:bodyPr/>
                    <a:lstStyle/>
                    <a:p>
                      <a:pPr>
                        <a:lnSpc>
                          <a:spcPct val="107000"/>
                        </a:lnSpc>
                        <a:spcBef>
                          <a:spcPts val="600"/>
                        </a:spcBef>
                        <a:spcAft>
                          <a:spcPts val="600"/>
                        </a:spcAft>
                      </a:pPr>
                      <a:r>
                        <a:rPr lang="en-IE" sz="1050">
                          <a:effectLst/>
                        </a:rPr>
                        <a:t>We propose two different vocabularies to describe census data</a:t>
                      </a:r>
                      <a:endParaRPr lang="en-I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039" marR="47039" marT="0" marB="0" anchor="ctr"/>
                </a:tc>
                <a:tc>
                  <a:txBody>
                    <a:bodyPr/>
                    <a:lstStyle/>
                    <a:p>
                      <a:pPr marL="342900" lvl="0" indent="-342900">
                        <a:lnSpc>
                          <a:spcPct val="107000"/>
                        </a:lnSpc>
                        <a:spcBef>
                          <a:spcPts val="600"/>
                        </a:spcBef>
                        <a:spcAft>
                          <a:spcPts val="600"/>
                        </a:spcAft>
                        <a:buFont typeface="Arial" panose="020B0604020202020204" pitchFamily="34" charset="0"/>
                        <a:buChar char="•"/>
                      </a:pPr>
                      <a:r>
                        <a:rPr lang="en-IE" sz="1050" dirty="0">
                          <a:effectLst/>
                        </a:rPr>
                        <a:t>no need to do any data pre-processing</a:t>
                      </a:r>
                      <a:endParaRPr lang="en-IE"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039" marR="47039" marT="0" marB="0" anchor="ctr"/>
                </a:tc>
                <a:tc>
                  <a:txBody>
                    <a:bodyPr/>
                    <a:lstStyle/>
                    <a:p>
                      <a:pPr marL="342900" lvl="0" indent="-342900">
                        <a:lnSpc>
                          <a:spcPct val="107000"/>
                        </a:lnSpc>
                        <a:spcBef>
                          <a:spcPts val="600"/>
                        </a:spcBef>
                        <a:spcAft>
                          <a:spcPts val="600"/>
                        </a:spcAft>
                        <a:buFont typeface="Arial" panose="020B0604020202020204" pitchFamily="34" charset="0"/>
                        <a:buChar char="•"/>
                      </a:pPr>
                      <a:r>
                        <a:rPr lang="en-IE" sz="1050" dirty="0">
                          <a:effectLst/>
                        </a:rPr>
                        <a:t>querying the different NSOs’ SPARQL endpoints will not give results for the Irish pilot (if the query uses the vocabulary compliant to HC55 definitions) and vice-versa</a:t>
                      </a:r>
                      <a:endParaRPr lang="en-IE"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039" marR="47039" marT="0" marB="0" anchor="ctr"/>
                </a:tc>
                <a:extLst>
                  <a:ext uri="{0D108BD9-81ED-4DB2-BD59-A6C34878D82A}">
                    <a16:rowId xmlns:a16="http://schemas.microsoft.com/office/drawing/2014/main" val="3392384516"/>
                  </a:ext>
                </a:extLst>
              </a:tr>
              <a:tr h="1187029">
                <a:tc>
                  <a:txBody>
                    <a:bodyPr/>
                    <a:lstStyle/>
                    <a:p>
                      <a:pPr>
                        <a:lnSpc>
                          <a:spcPct val="107000"/>
                        </a:lnSpc>
                        <a:spcBef>
                          <a:spcPts val="600"/>
                        </a:spcBef>
                        <a:spcAft>
                          <a:spcPts val="600"/>
                        </a:spcAft>
                      </a:pPr>
                      <a:r>
                        <a:rPr lang="en-IE" sz="1050">
                          <a:effectLst/>
                        </a:rPr>
                        <a:t>Ignore the difference in the definitions and proceed as if de facto census population is similar to usual residence population</a:t>
                      </a:r>
                    </a:p>
                    <a:p>
                      <a:pPr>
                        <a:lnSpc>
                          <a:spcPct val="107000"/>
                        </a:lnSpc>
                        <a:spcBef>
                          <a:spcPts val="600"/>
                        </a:spcBef>
                        <a:spcAft>
                          <a:spcPts val="600"/>
                        </a:spcAft>
                      </a:pPr>
                      <a:r>
                        <a:rPr lang="en-IE" sz="1050">
                          <a:effectLst/>
                        </a:rPr>
                        <a:t> </a:t>
                      </a:r>
                      <a:endParaRPr lang="en-I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039" marR="47039" marT="0" marB="0" anchor="ctr"/>
                </a:tc>
                <a:tc>
                  <a:txBody>
                    <a:bodyPr/>
                    <a:lstStyle/>
                    <a:p>
                      <a:pPr marL="342900" lvl="0" indent="-342900">
                        <a:lnSpc>
                          <a:spcPct val="107000"/>
                        </a:lnSpc>
                        <a:spcBef>
                          <a:spcPts val="600"/>
                        </a:spcBef>
                        <a:spcAft>
                          <a:spcPts val="600"/>
                        </a:spcAft>
                        <a:buFont typeface="Arial" panose="020B0604020202020204" pitchFamily="34" charset="0"/>
                        <a:buChar char="•"/>
                      </a:pPr>
                      <a:r>
                        <a:rPr lang="en-IE" sz="1050">
                          <a:effectLst/>
                        </a:rPr>
                        <a:t>no need to do any data pre-processing</a:t>
                      </a:r>
                    </a:p>
                    <a:p>
                      <a:pPr marL="342900" lvl="0" indent="-342900">
                        <a:lnSpc>
                          <a:spcPct val="107000"/>
                        </a:lnSpc>
                        <a:spcBef>
                          <a:spcPts val="600"/>
                        </a:spcBef>
                        <a:spcAft>
                          <a:spcPts val="600"/>
                        </a:spcAft>
                        <a:buFont typeface="Arial" panose="020B0604020202020204" pitchFamily="34" charset="0"/>
                        <a:buChar char="•"/>
                      </a:pPr>
                      <a:r>
                        <a:rPr lang="en-IE" sz="1050">
                          <a:effectLst/>
                        </a:rPr>
                        <a:t>querying the different NSOs’ SPARQL endpoints will give results</a:t>
                      </a:r>
                      <a:endParaRPr lang="en-IE"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47039" marR="47039" marT="0" marB="0" anchor="ctr"/>
                </a:tc>
                <a:tc>
                  <a:txBody>
                    <a:bodyPr/>
                    <a:lstStyle/>
                    <a:p>
                      <a:pPr marL="342900" lvl="0" indent="-342900">
                        <a:lnSpc>
                          <a:spcPct val="107000"/>
                        </a:lnSpc>
                        <a:spcBef>
                          <a:spcPts val="600"/>
                        </a:spcBef>
                        <a:spcAft>
                          <a:spcPts val="600"/>
                        </a:spcAft>
                        <a:buFont typeface="Arial" panose="020B0604020202020204" pitchFamily="34" charset="0"/>
                        <a:buChar char="•"/>
                      </a:pPr>
                      <a:r>
                        <a:rPr lang="en-IE" sz="1050" dirty="0">
                          <a:effectLst/>
                        </a:rPr>
                        <a:t>the results are not properly matching a standard definition consequently linking datasets across countries might derive wrong interpretations  </a:t>
                      </a:r>
                      <a:endParaRPr lang="en-IE"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039" marR="47039" marT="0" marB="0" anchor="ctr"/>
                </a:tc>
                <a:extLst>
                  <a:ext uri="{0D108BD9-81ED-4DB2-BD59-A6C34878D82A}">
                    <a16:rowId xmlns:a16="http://schemas.microsoft.com/office/drawing/2014/main" val="3575060207"/>
                  </a:ext>
                </a:extLst>
              </a:tr>
            </a:tbl>
          </a:graphicData>
        </a:graphic>
      </p:graphicFrame>
      <p:pic>
        <p:nvPicPr>
          <p:cNvPr id="3" name="Picture 2">
            <a:extLst>
              <a:ext uri="{FF2B5EF4-FFF2-40B4-BE49-F238E27FC236}">
                <a16:creationId xmlns:a16="http://schemas.microsoft.com/office/drawing/2014/main" id="{52ABF8A1-ED96-4A78-BED1-ABB98D9A485E}"/>
              </a:ext>
            </a:extLst>
          </p:cNvPr>
          <p:cNvPicPr>
            <a:picLocks noChangeAspect="1"/>
          </p:cNvPicPr>
          <p:nvPr/>
        </p:nvPicPr>
        <p:blipFill>
          <a:blip r:embed="rId2"/>
          <a:stretch>
            <a:fillRect/>
          </a:stretch>
        </p:blipFill>
        <p:spPr>
          <a:xfrm>
            <a:off x="7915429" y="37955"/>
            <a:ext cx="1228571" cy="1228571"/>
          </a:xfrm>
          <a:prstGeom prst="rect">
            <a:avLst/>
          </a:prstGeom>
        </p:spPr>
      </p:pic>
    </p:spTree>
    <p:extLst>
      <p:ext uri="{BB962C8B-B14F-4D97-AF65-F5344CB8AC3E}">
        <p14:creationId xmlns:p14="http://schemas.microsoft.com/office/powerpoint/2010/main" val="1998149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92BC-7460-4DE8-A135-C423D6AAB859}"/>
              </a:ext>
            </a:extLst>
          </p:cNvPr>
          <p:cNvSpPr>
            <a:spLocks noGrp="1"/>
          </p:cNvSpPr>
          <p:nvPr>
            <p:ph type="title"/>
          </p:nvPr>
        </p:nvSpPr>
        <p:spPr/>
        <p:txBody>
          <a:bodyPr>
            <a:normAutofit fontScale="90000"/>
          </a:bodyPr>
          <a:lstStyle/>
          <a:p>
            <a:r>
              <a:rPr lang="en-IE" dirty="0"/>
              <a:t>This is a data/metadata challenge not a technical challenge</a:t>
            </a:r>
          </a:p>
        </p:txBody>
      </p:sp>
      <p:sp>
        <p:nvSpPr>
          <p:cNvPr id="3" name="Content Placeholder 2">
            <a:extLst>
              <a:ext uri="{FF2B5EF4-FFF2-40B4-BE49-F238E27FC236}">
                <a16:creationId xmlns:a16="http://schemas.microsoft.com/office/drawing/2014/main" id="{4A29A55D-86B0-4490-BE77-D9C1431C5A1D}"/>
              </a:ext>
            </a:extLst>
          </p:cNvPr>
          <p:cNvSpPr>
            <a:spLocks noGrp="1"/>
          </p:cNvSpPr>
          <p:nvPr>
            <p:ph idx="1"/>
          </p:nvPr>
        </p:nvSpPr>
        <p:spPr>
          <a:xfrm>
            <a:off x="179512" y="1200151"/>
            <a:ext cx="8712968" cy="2955775"/>
          </a:xfrm>
        </p:spPr>
        <p:txBody>
          <a:bodyPr>
            <a:normAutofit fontScale="92500" lnSpcReduction="20000"/>
          </a:bodyPr>
          <a:lstStyle/>
          <a:p>
            <a:r>
              <a:rPr lang="en-IE" dirty="0"/>
              <a:t>This is a data/metadata challenge not a technical challenge:</a:t>
            </a:r>
          </a:p>
          <a:p>
            <a:pPr lvl="1"/>
            <a:r>
              <a:rPr lang="en-IE" dirty="0"/>
              <a:t>Challenges of definition e.g. population definition</a:t>
            </a:r>
          </a:p>
          <a:p>
            <a:pPr lvl="1"/>
            <a:r>
              <a:rPr lang="en-IE" dirty="0"/>
              <a:t>Challenges of classification e.g. LFS age ranges</a:t>
            </a:r>
          </a:p>
          <a:p>
            <a:pPr lvl="1"/>
            <a:r>
              <a:rPr lang="en-IE" dirty="0"/>
              <a:t>Challenges of data type e.g. unadjusted/seasonally adjusted</a:t>
            </a:r>
          </a:p>
          <a:p>
            <a:pPr lvl="1"/>
            <a:r>
              <a:rPr lang="en-IE" dirty="0"/>
              <a:t>Challenges of periodicity e.g. monthly, quarterly, annual</a:t>
            </a:r>
          </a:p>
          <a:p>
            <a:pPr lvl="1"/>
            <a:r>
              <a:rPr lang="en-IE" dirty="0"/>
              <a:t>Challenges of granularity e.g. LAU, NUTS 2 &amp; 3, National</a:t>
            </a:r>
          </a:p>
          <a:p>
            <a:r>
              <a:rPr lang="en-IE" dirty="0"/>
              <a:t>This is not an issue the </a:t>
            </a:r>
            <a:r>
              <a:rPr lang="en-IE" dirty="0" err="1"/>
              <a:t>ESSnet</a:t>
            </a:r>
            <a:r>
              <a:rPr lang="en-IE" dirty="0"/>
              <a:t> LOSD can resolve, just highlight.</a:t>
            </a:r>
          </a:p>
        </p:txBody>
      </p:sp>
      <p:pic>
        <p:nvPicPr>
          <p:cNvPr id="4" name="Picture 3">
            <a:extLst>
              <a:ext uri="{FF2B5EF4-FFF2-40B4-BE49-F238E27FC236}">
                <a16:creationId xmlns:a16="http://schemas.microsoft.com/office/drawing/2014/main" id="{0F3A69F7-1A3B-4D71-B62F-0286FC0DE9D5}"/>
              </a:ext>
            </a:extLst>
          </p:cNvPr>
          <p:cNvPicPr>
            <a:picLocks noChangeAspect="1"/>
          </p:cNvPicPr>
          <p:nvPr/>
        </p:nvPicPr>
        <p:blipFill>
          <a:blip r:embed="rId2"/>
          <a:stretch>
            <a:fillRect/>
          </a:stretch>
        </p:blipFill>
        <p:spPr>
          <a:xfrm>
            <a:off x="7884368" y="20318"/>
            <a:ext cx="1228571" cy="1228571"/>
          </a:xfrm>
          <a:prstGeom prst="rect">
            <a:avLst/>
          </a:prstGeom>
        </p:spPr>
      </p:pic>
    </p:spTree>
    <p:extLst>
      <p:ext uri="{BB962C8B-B14F-4D97-AF65-F5344CB8AC3E}">
        <p14:creationId xmlns:p14="http://schemas.microsoft.com/office/powerpoint/2010/main" val="3066927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1B871-DCC7-418F-AB64-50DFB9DC1BE4}"/>
              </a:ext>
            </a:extLst>
          </p:cNvPr>
          <p:cNvSpPr>
            <a:spLocks noGrp="1"/>
          </p:cNvSpPr>
          <p:nvPr>
            <p:ph type="title"/>
          </p:nvPr>
        </p:nvSpPr>
        <p:spPr>
          <a:xfrm>
            <a:off x="28464" y="195486"/>
            <a:ext cx="8219256" cy="857250"/>
          </a:xfrm>
        </p:spPr>
        <p:txBody>
          <a:bodyPr>
            <a:normAutofit fontScale="90000"/>
          </a:bodyPr>
          <a:lstStyle/>
          <a:p>
            <a:r>
              <a:rPr lang="en-IE" dirty="0"/>
              <a:t>Data challenges identified and documented</a:t>
            </a:r>
          </a:p>
        </p:txBody>
      </p:sp>
      <p:sp>
        <p:nvSpPr>
          <p:cNvPr id="3" name="Content Placeholder 2">
            <a:extLst>
              <a:ext uri="{FF2B5EF4-FFF2-40B4-BE49-F238E27FC236}">
                <a16:creationId xmlns:a16="http://schemas.microsoft.com/office/drawing/2014/main" id="{623DC37E-4A15-485E-AE49-DB78CD7C5EAE}"/>
              </a:ext>
            </a:extLst>
          </p:cNvPr>
          <p:cNvSpPr>
            <a:spLocks noGrp="1"/>
          </p:cNvSpPr>
          <p:nvPr>
            <p:ph idx="1"/>
          </p:nvPr>
        </p:nvSpPr>
        <p:spPr>
          <a:xfrm>
            <a:off x="179512" y="1200151"/>
            <a:ext cx="8712968" cy="2811759"/>
          </a:xfrm>
        </p:spPr>
        <p:txBody>
          <a:bodyPr/>
          <a:lstStyle/>
          <a:p>
            <a:r>
              <a:rPr lang="en-IE" dirty="0"/>
              <a:t>There are data challenges with Census, EU SILC and LFS</a:t>
            </a:r>
          </a:p>
          <a:p>
            <a:endParaRPr lang="en-IE" dirty="0"/>
          </a:p>
          <a:p>
            <a:r>
              <a:rPr lang="en-IE" dirty="0"/>
              <a:t>There are challenges linking to mapping agencies</a:t>
            </a:r>
          </a:p>
          <a:p>
            <a:endParaRPr lang="en-IE" dirty="0"/>
          </a:p>
          <a:p>
            <a:r>
              <a:rPr lang="en-IE" dirty="0"/>
              <a:t>There are challenges with linking to data publishers outside the ESS</a:t>
            </a:r>
          </a:p>
        </p:txBody>
      </p:sp>
      <p:pic>
        <p:nvPicPr>
          <p:cNvPr id="4" name="Picture 3">
            <a:extLst>
              <a:ext uri="{FF2B5EF4-FFF2-40B4-BE49-F238E27FC236}">
                <a16:creationId xmlns:a16="http://schemas.microsoft.com/office/drawing/2014/main" id="{55E2B189-00F1-47E3-AC96-D1CB511C3EA7}"/>
              </a:ext>
            </a:extLst>
          </p:cNvPr>
          <p:cNvPicPr>
            <a:picLocks noChangeAspect="1"/>
          </p:cNvPicPr>
          <p:nvPr/>
        </p:nvPicPr>
        <p:blipFill>
          <a:blip r:embed="rId2"/>
          <a:stretch>
            <a:fillRect/>
          </a:stretch>
        </p:blipFill>
        <p:spPr>
          <a:xfrm>
            <a:off x="7910112" y="9825"/>
            <a:ext cx="1228571" cy="1228571"/>
          </a:xfrm>
          <a:prstGeom prst="rect">
            <a:avLst/>
          </a:prstGeom>
        </p:spPr>
      </p:pic>
    </p:spTree>
    <p:extLst>
      <p:ext uri="{BB962C8B-B14F-4D97-AF65-F5344CB8AC3E}">
        <p14:creationId xmlns:p14="http://schemas.microsoft.com/office/powerpoint/2010/main" val="277151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011D4-B817-4D89-ABA1-EC4AE48CF54D}"/>
              </a:ext>
            </a:extLst>
          </p:cNvPr>
          <p:cNvSpPr>
            <a:spLocks noGrp="1"/>
          </p:cNvSpPr>
          <p:nvPr>
            <p:ph type="title"/>
          </p:nvPr>
        </p:nvSpPr>
        <p:spPr/>
        <p:txBody>
          <a:bodyPr/>
          <a:lstStyle/>
          <a:p>
            <a:r>
              <a:rPr lang="en-IE" dirty="0"/>
              <a:t>How to link data?</a:t>
            </a:r>
          </a:p>
        </p:txBody>
      </p:sp>
      <p:sp>
        <p:nvSpPr>
          <p:cNvPr id="3" name="Content Placeholder 2">
            <a:extLst>
              <a:ext uri="{FF2B5EF4-FFF2-40B4-BE49-F238E27FC236}">
                <a16:creationId xmlns:a16="http://schemas.microsoft.com/office/drawing/2014/main" id="{E32CACC9-69C3-40F4-8611-DDCCE93B1FF9}"/>
              </a:ext>
            </a:extLst>
          </p:cNvPr>
          <p:cNvSpPr>
            <a:spLocks noGrp="1"/>
          </p:cNvSpPr>
          <p:nvPr>
            <p:ph idx="1"/>
          </p:nvPr>
        </p:nvSpPr>
        <p:spPr/>
        <p:txBody>
          <a:bodyPr/>
          <a:lstStyle/>
          <a:p>
            <a:r>
              <a:rPr lang="en-IE" dirty="0"/>
              <a:t>Don’t link</a:t>
            </a:r>
          </a:p>
          <a:p>
            <a:r>
              <a:rPr lang="en-IE" dirty="0"/>
              <a:t>Sort out the data anomalies</a:t>
            </a:r>
          </a:p>
          <a:p>
            <a:r>
              <a:rPr lang="en-IE" dirty="0"/>
              <a:t>Link, but, somehow inform the machine of data anomalies (Technical Challenge that might not be possible) </a:t>
            </a:r>
          </a:p>
          <a:p>
            <a:endParaRPr lang="en-IE" dirty="0"/>
          </a:p>
        </p:txBody>
      </p:sp>
      <p:pic>
        <p:nvPicPr>
          <p:cNvPr id="4" name="Picture 3">
            <a:extLst>
              <a:ext uri="{FF2B5EF4-FFF2-40B4-BE49-F238E27FC236}">
                <a16:creationId xmlns:a16="http://schemas.microsoft.com/office/drawing/2014/main" id="{4DFD71D7-F467-4FE0-B77D-97172AC46FEB}"/>
              </a:ext>
            </a:extLst>
          </p:cNvPr>
          <p:cNvPicPr>
            <a:picLocks noChangeAspect="1"/>
          </p:cNvPicPr>
          <p:nvPr/>
        </p:nvPicPr>
        <p:blipFill>
          <a:blip r:embed="rId2"/>
          <a:stretch>
            <a:fillRect/>
          </a:stretch>
        </p:blipFill>
        <p:spPr>
          <a:xfrm>
            <a:off x="7915429" y="20318"/>
            <a:ext cx="1228571" cy="1228571"/>
          </a:xfrm>
          <a:prstGeom prst="rect">
            <a:avLst/>
          </a:prstGeom>
        </p:spPr>
      </p:pic>
    </p:spTree>
    <p:extLst>
      <p:ext uri="{BB962C8B-B14F-4D97-AF65-F5344CB8AC3E}">
        <p14:creationId xmlns:p14="http://schemas.microsoft.com/office/powerpoint/2010/main" val="3058221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7E195-1F63-4BB5-9BE9-D302347F1CC3}"/>
              </a:ext>
            </a:extLst>
          </p:cNvPr>
          <p:cNvSpPr>
            <a:spLocks noGrp="1"/>
          </p:cNvSpPr>
          <p:nvPr>
            <p:ph type="title"/>
          </p:nvPr>
        </p:nvSpPr>
        <p:spPr>
          <a:xfrm>
            <a:off x="179512" y="185660"/>
            <a:ext cx="8219256" cy="857250"/>
          </a:xfrm>
        </p:spPr>
        <p:txBody>
          <a:bodyPr>
            <a:normAutofit fontScale="90000"/>
          </a:bodyPr>
          <a:lstStyle/>
          <a:p>
            <a:r>
              <a:rPr lang="en-IE" dirty="0"/>
              <a:t>Hosting RDF data and LOSD cloud service</a:t>
            </a:r>
          </a:p>
        </p:txBody>
      </p:sp>
      <p:pic>
        <p:nvPicPr>
          <p:cNvPr id="4" name="Content Placeholder 3">
            <a:extLst>
              <a:ext uri="{FF2B5EF4-FFF2-40B4-BE49-F238E27FC236}">
                <a16:creationId xmlns:a16="http://schemas.microsoft.com/office/drawing/2014/main" id="{ECFB9AF8-0FDB-4F19-A451-263395B22F4F}"/>
              </a:ext>
            </a:extLst>
          </p:cNvPr>
          <p:cNvPicPr>
            <a:picLocks noGrp="1" noChangeAspect="1"/>
          </p:cNvPicPr>
          <p:nvPr>
            <p:ph idx="1"/>
          </p:nvPr>
        </p:nvPicPr>
        <p:blipFill>
          <a:blip r:embed="rId2"/>
          <a:stretch>
            <a:fillRect/>
          </a:stretch>
        </p:blipFill>
        <p:spPr>
          <a:xfrm>
            <a:off x="2078271" y="1200150"/>
            <a:ext cx="4987457" cy="2811463"/>
          </a:xfrm>
          <a:prstGeom prst="rect">
            <a:avLst/>
          </a:prstGeom>
        </p:spPr>
      </p:pic>
      <p:pic>
        <p:nvPicPr>
          <p:cNvPr id="3" name="Picture 2">
            <a:extLst>
              <a:ext uri="{FF2B5EF4-FFF2-40B4-BE49-F238E27FC236}">
                <a16:creationId xmlns:a16="http://schemas.microsoft.com/office/drawing/2014/main" id="{8C64DF10-62F6-44BA-88D7-F71FCCCC4408}"/>
              </a:ext>
            </a:extLst>
          </p:cNvPr>
          <p:cNvPicPr>
            <a:picLocks noChangeAspect="1"/>
          </p:cNvPicPr>
          <p:nvPr/>
        </p:nvPicPr>
        <p:blipFill>
          <a:blip r:embed="rId3"/>
          <a:stretch>
            <a:fillRect/>
          </a:stretch>
        </p:blipFill>
        <p:spPr>
          <a:xfrm>
            <a:off x="7915429" y="0"/>
            <a:ext cx="1228571" cy="1228571"/>
          </a:xfrm>
          <a:prstGeom prst="rect">
            <a:avLst/>
          </a:prstGeom>
        </p:spPr>
      </p:pic>
    </p:spTree>
    <p:extLst>
      <p:ext uri="{BB962C8B-B14F-4D97-AF65-F5344CB8AC3E}">
        <p14:creationId xmlns:p14="http://schemas.microsoft.com/office/powerpoint/2010/main" val="1673384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EE9A2-A6B7-4F8E-81B8-1811FEDC6519}"/>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24A9682B-5E4C-4DF2-AE3C-2C9CE91592D0}"/>
              </a:ext>
            </a:extLst>
          </p:cNvPr>
          <p:cNvSpPr>
            <a:spLocks noGrp="1"/>
          </p:cNvSpPr>
          <p:nvPr>
            <p:ph idx="1"/>
          </p:nvPr>
        </p:nvSpPr>
        <p:spPr/>
        <p:txBody>
          <a:bodyPr/>
          <a:lstStyle/>
          <a:p>
            <a:pPr marL="0" indent="0">
              <a:buNone/>
            </a:pPr>
            <a:r>
              <a:rPr lang="en-IE" sz="6000" dirty="0"/>
              <a:t>ESS Opportunities</a:t>
            </a:r>
          </a:p>
          <a:p>
            <a:pPr marL="914400" lvl="2" indent="0">
              <a:buNone/>
            </a:pPr>
            <a:r>
              <a:rPr lang="en-IE" dirty="0"/>
              <a:t>1. An ESS web of Linked Open Statistical Data and Metadata</a:t>
            </a:r>
          </a:p>
          <a:p>
            <a:pPr marL="914400" lvl="2" indent="0">
              <a:buNone/>
            </a:pPr>
            <a:r>
              <a:rPr lang="en-IE" dirty="0"/>
              <a:t>2. New products and services, new insights</a:t>
            </a:r>
          </a:p>
        </p:txBody>
      </p:sp>
      <p:pic>
        <p:nvPicPr>
          <p:cNvPr id="4" name="Picture 3">
            <a:extLst>
              <a:ext uri="{FF2B5EF4-FFF2-40B4-BE49-F238E27FC236}">
                <a16:creationId xmlns:a16="http://schemas.microsoft.com/office/drawing/2014/main" id="{34C5C7EC-DCFD-4D7E-A5A5-108C4340089C}"/>
              </a:ext>
            </a:extLst>
          </p:cNvPr>
          <p:cNvPicPr>
            <a:picLocks noChangeAspect="1"/>
          </p:cNvPicPr>
          <p:nvPr/>
        </p:nvPicPr>
        <p:blipFill>
          <a:blip r:embed="rId2"/>
          <a:stretch>
            <a:fillRect/>
          </a:stretch>
        </p:blipFill>
        <p:spPr>
          <a:xfrm>
            <a:off x="7915429" y="0"/>
            <a:ext cx="1228571" cy="1228571"/>
          </a:xfrm>
          <a:prstGeom prst="rect">
            <a:avLst/>
          </a:prstGeom>
        </p:spPr>
      </p:pic>
    </p:spTree>
    <p:extLst>
      <p:ext uri="{BB962C8B-B14F-4D97-AF65-F5344CB8AC3E}">
        <p14:creationId xmlns:p14="http://schemas.microsoft.com/office/powerpoint/2010/main" val="4079921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F9424-3961-4761-BB74-5FFB782983C7}"/>
              </a:ext>
            </a:extLst>
          </p:cNvPr>
          <p:cNvSpPr>
            <a:spLocks noGrp="1"/>
          </p:cNvSpPr>
          <p:nvPr>
            <p:ph type="title"/>
          </p:nvPr>
        </p:nvSpPr>
        <p:spPr/>
        <p:txBody>
          <a:bodyPr/>
          <a:lstStyle/>
          <a:p>
            <a:r>
              <a:rPr lang="en-IE" dirty="0"/>
              <a:t>What linked open data can achieve?</a:t>
            </a:r>
          </a:p>
        </p:txBody>
      </p:sp>
      <p:sp>
        <p:nvSpPr>
          <p:cNvPr id="3" name="Content Placeholder 2">
            <a:extLst>
              <a:ext uri="{FF2B5EF4-FFF2-40B4-BE49-F238E27FC236}">
                <a16:creationId xmlns:a16="http://schemas.microsoft.com/office/drawing/2014/main" id="{5149DE00-1C0A-49E7-A1B1-1D0913F808F8}"/>
              </a:ext>
            </a:extLst>
          </p:cNvPr>
          <p:cNvSpPr>
            <a:spLocks noGrp="1"/>
          </p:cNvSpPr>
          <p:nvPr>
            <p:ph idx="1"/>
          </p:nvPr>
        </p:nvSpPr>
        <p:spPr/>
        <p:txBody>
          <a:bodyPr/>
          <a:lstStyle/>
          <a:p>
            <a:pPr marL="0" indent="0">
              <a:buNone/>
            </a:pPr>
            <a:endParaRPr lang="en-IE" dirty="0"/>
          </a:p>
        </p:txBody>
      </p:sp>
      <p:pic>
        <p:nvPicPr>
          <p:cNvPr id="4" name="Picture 3">
            <a:extLst>
              <a:ext uri="{FF2B5EF4-FFF2-40B4-BE49-F238E27FC236}">
                <a16:creationId xmlns:a16="http://schemas.microsoft.com/office/drawing/2014/main" id="{1198AB0F-4852-4342-9DF3-036DB7320601}"/>
              </a:ext>
            </a:extLst>
          </p:cNvPr>
          <p:cNvPicPr>
            <a:picLocks noChangeAspect="1"/>
          </p:cNvPicPr>
          <p:nvPr/>
        </p:nvPicPr>
        <p:blipFill>
          <a:blip r:embed="rId2"/>
          <a:stretch>
            <a:fillRect/>
          </a:stretch>
        </p:blipFill>
        <p:spPr>
          <a:xfrm>
            <a:off x="2076762" y="1162226"/>
            <a:ext cx="4990476" cy="2819048"/>
          </a:xfrm>
          <a:prstGeom prst="rect">
            <a:avLst/>
          </a:prstGeom>
        </p:spPr>
      </p:pic>
      <p:pic>
        <p:nvPicPr>
          <p:cNvPr id="5" name="Picture 4">
            <a:extLst>
              <a:ext uri="{FF2B5EF4-FFF2-40B4-BE49-F238E27FC236}">
                <a16:creationId xmlns:a16="http://schemas.microsoft.com/office/drawing/2014/main" id="{15DD5354-CA69-4DF1-A50F-C444406FEF51}"/>
              </a:ext>
            </a:extLst>
          </p:cNvPr>
          <p:cNvPicPr>
            <a:picLocks noChangeAspect="1"/>
          </p:cNvPicPr>
          <p:nvPr/>
        </p:nvPicPr>
        <p:blipFill>
          <a:blip r:embed="rId3"/>
          <a:stretch>
            <a:fillRect/>
          </a:stretch>
        </p:blipFill>
        <p:spPr>
          <a:xfrm>
            <a:off x="7915429" y="23817"/>
            <a:ext cx="1228571" cy="1228571"/>
          </a:xfrm>
          <a:prstGeom prst="rect">
            <a:avLst/>
          </a:prstGeom>
        </p:spPr>
      </p:pic>
    </p:spTree>
    <p:extLst>
      <p:ext uri="{BB962C8B-B14F-4D97-AF65-F5344CB8AC3E}">
        <p14:creationId xmlns:p14="http://schemas.microsoft.com/office/powerpoint/2010/main" val="3014571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B4CE-0038-496D-AB8F-445DB5FB3669}"/>
              </a:ext>
            </a:extLst>
          </p:cNvPr>
          <p:cNvSpPr>
            <a:spLocks noGrp="1"/>
          </p:cNvSpPr>
          <p:nvPr>
            <p:ph type="title"/>
          </p:nvPr>
        </p:nvSpPr>
        <p:spPr/>
        <p:txBody>
          <a:bodyPr/>
          <a:lstStyle/>
          <a:p>
            <a:endParaRPr lang="en-IE" dirty="0"/>
          </a:p>
        </p:txBody>
      </p:sp>
      <p:sp>
        <p:nvSpPr>
          <p:cNvPr id="3" name="Content Placeholder 2">
            <a:extLst>
              <a:ext uri="{FF2B5EF4-FFF2-40B4-BE49-F238E27FC236}">
                <a16:creationId xmlns:a16="http://schemas.microsoft.com/office/drawing/2014/main" id="{32589D99-3811-4252-8E3A-C07DA1EF787B}"/>
              </a:ext>
            </a:extLst>
          </p:cNvPr>
          <p:cNvSpPr>
            <a:spLocks noGrp="1"/>
          </p:cNvSpPr>
          <p:nvPr>
            <p:ph idx="1"/>
          </p:nvPr>
        </p:nvSpPr>
        <p:spPr/>
        <p:txBody>
          <a:bodyPr/>
          <a:lstStyle/>
          <a:p>
            <a:endParaRPr lang="en-IE" dirty="0"/>
          </a:p>
        </p:txBody>
      </p:sp>
      <p:pic>
        <p:nvPicPr>
          <p:cNvPr id="4" name="Picture 3">
            <a:extLst>
              <a:ext uri="{FF2B5EF4-FFF2-40B4-BE49-F238E27FC236}">
                <a16:creationId xmlns:a16="http://schemas.microsoft.com/office/drawing/2014/main" id="{E7D69ECB-1E83-4381-B91A-76307D57DB46}"/>
              </a:ext>
            </a:extLst>
          </p:cNvPr>
          <p:cNvPicPr>
            <a:picLocks noChangeAspect="1"/>
          </p:cNvPicPr>
          <p:nvPr/>
        </p:nvPicPr>
        <p:blipFill>
          <a:blip r:embed="rId3"/>
          <a:stretch>
            <a:fillRect/>
          </a:stretch>
        </p:blipFill>
        <p:spPr>
          <a:xfrm>
            <a:off x="7884368" y="85521"/>
            <a:ext cx="1015118" cy="1015118"/>
          </a:xfrm>
          <a:prstGeom prst="rect">
            <a:avLst/>
          </a:prstGeom>
        </p:spPr>
      </p:pic>
      <p:pic>
        <p:nvPicPr>
          <p:cNvPr id="5" name="Picture 4">
            <a:extLst>
              <a:ext uri="{FF2B5EF4-FFF2-40B4-BE49-F238E27FC236}">
                <a16:creationId xmlns:a16="http://schemas.microsoft.com/office/drawing/2014/main" id="{CBEA8EAD-B1A7-4FF9-9AA3-EEA7935EDB31}"/>
              </a:ext>
            </a:extLst>
          </p:cNvPr>
          <p:cNvPicPr>
            <a:picLocks noChangeAspect="1"/>
          </p:cNvPicPr>
          <p:nvPr/>
        </p:nvPicPr>
        <p:blipFill>
          <a:blip r:embed="rId4"/>
          <a:stretch>
            <a:fillRect/>
          </a:stretch>
        </p:blipFill>
        <p:spPr>
          <a:xfrm>
            <a:off x="-540568" y="-304070"/>
            <a:ext cx="9684568" cy="5447570"/>
          </a:xfrm>
          <a:prstGeom prst="rect">
            <a:avLst/>
          </a:prstGeom>
        </p:spPr>
      </p:pic>
      <p:sp>
        <p:nvSpPr>
          <p:cNvPr id="6" name="TextBox 5">
            <a:extLst>
              <a:ext uri="{FF2B5EF4-FFF2-40B4-BE49-F238E27FC236}">
                <a16:creationId xmlns:a16="http://schemas.microsoft.com/office/drawing/2014/main" id="{05084192-19BD-4F15-B462-67428A755CA4}"/>
              </a:ext>
            </a:extLst>
          </p:cNvPr>
          <p:cNvSpPr txBox="1"/>
          <p:nvPr/>
        </p:nvSpPr>
        <p:spPr>
          <a:xfrm>
            <a:off x="-180528" y="123478"/>
            <a:ext cx="2952328" cy="3416320"/>
          </a:xfrm>
          <a:prstGeom prst="rect">
            <a:avLst/>
          </a:prstGeom>
          <a:noFill/>
        </p:spPr>
        <p:txBody>
          <a:bodyPr wrap="square" rtlCol="0">
            <a:spAutoFit/>
          </a:bodyPr>
          <a:lstStyle/>
          <a:p>
            <a:r>
              <a:rPr lang="en-IE" dirty="0"/>
              <a:t>The Vision - Killer App</a:t>
            </a:r>
          </a:p>
          <a:p>
            <a:endParaRPr lang="en-IE" dirty="0"/>
          </a:p>
          <a:p>
            <a:r>
              <a:rPr lang="en-IE" dirty="0"/>
              <a:t>Draft National Profile Design</a:t>
            </a:r>
          </a:p>
          <a:p>
            <a:endParaRPr lang="en-IE" dirty="0"/>
          </a:p>
          <a:p>
            <a:r>
              <a:rPr lang="en-IE" dirty="0"/>
              <a:t>Linking ESS Data:</a:t>
            </a:r>
          </a:p>
          <a:p>
            <a:r>
              <a:rPr lang="en-IE" dirty="0"/>
              <a:t>1. Locally, nationally and internationally </a:t>
            </a:r>
          </a:p>
          <a:p>
            <a:r>
              <a:rPr lang="en-IE" dirty="0"/>
              <a:t>2. With other data sources outside ESS (exemplars)</a:t>
            </a:r>
          </a:p>
          <a:p>
            <a:pPr marL="285750" indent="-285750">
              <a:buFont typeface="Arial" panose="020B0604020202020204" pitchFamily="34" charset="0"/>
              <a:buChar char="•"/>
            </a:pPr>
            <a:r>
              <a:rPr lang="en-IE" dirty="0"/>
              <a:t>Spatially with maps</a:t>
            </a:r>
          </a:p>
          <a:p>
            <a:pPr marL="285750" indent="-285750">
              <a:buFont typeface="Arial" panose="020B0604020202020204" pitchFamily="34" charset="0"/>
              <a:buChar char="•"/>
            </a:pPr>
            <a:r>
              <a:rPr lang="en-IE" dirty="0"/>
              <a:t>Local Government </a:t>
            </a:r>
          </a:p>
          <a:p>
            <a:r>
              <a:rPr lang="en-IE" dirty="0"/>
              <a:t> </a:t>
            </a:r>
          </a:p>
        </p:txBody>
      </p:sp>
      <p:sp>
        <p:nvSpPr>
          <p:cNvPr id="7" name="TextBox 6">
            <a:extLst>
              <a:ext uri="{FF2B5EF4-FFF2-40B4-BE49-F238E27FC236}">
                <a16:creationId xmlns:a16="http://schemas.microsoft.com/office/drawing/2014/main" id="{85D207CD-7F0B-491A-A2AF-F1B634850CD9}"/>
              </a:ext>
            </a:extLst>
          </p:cNvPr>
          <p:cNvSpPr txBox="1"/>
          <p:nvPr/>
        </p:nvSpPr>
        <p:spPr>
          <a:xfrm>
            <a:off x="6156176" y="267494"/>
            <a:ext cx="2520280" cy="3139321"/>
          </a:xfrm>
          <a:prstGeom prst="rect">
            <a:avLst/>
          </a:prstGeom>
          <a:noFill/>
        </p:spPr>
        <p:txBody>
          <a:bodyPr wrap="square" rtlCol="0">
            <a:spAutoFit/>
          </a:bodyPr>
          <a:lstStyle/>
          <a:p>
            <a:r>
              <a:rPr lang="en-IE" dirty="0"/>
              <a:t>Common ESS data and metadata across four partner NSIs:</a:t>
            </a:r>
          </a:p>
          <a:p>
            <a:r>
              <a:rPr lang="en-IE" dirty="0"/>
              <a:t>Census, EU SILC, Labour Force Survey (LFS)</a:t>
            </a:r>
          </a:p>
          <a:p>
            <a:endParaRPr lang="en-IE" dirty="0"/>
          </a:p>
          <a:p>
            <a:r>
              <a:rPr lang="en-IE" dirty="0"/>
              <a:t>Local &amp; National Maps</a:t>
            </a:r>
          </a:p>
          <a:p>
            <a:r>
              <a:rPr lang="en-IE" dirty="0"/>
              <a:t>Local Government Information</a:t>
            </a:r>
          </a:p>
          <a:p>
            <a:endParaRPr lang="en-IE" dirty="0"/>
          </a:p>
          <a:p>
            <a:r>
              <a:rPr lang="en-IE" dirty="0"/>
              <a:t>Share code on GitHub</a:t>
            </a:r>
          </a:p>
        </p:txBody>
      </p:sp>
    </p:spTree>
    <p:extLst>
      <p:ext uri="{BB962C8B-B14F-4D97-AF65-F5344CB8AC3E}">
        <p14:creationId xmlns:p14="http://schemas.microsoft.com/office/powerpoint/2010/main" val="3777460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D2D2E-1C81-43C0-9DF6-6E8AED76CC05}"/>
              </a:ext>
            </a:extLst>
          </p:cNvPr>
          <p:cNvSpPr>
            <a:spLocks noGrp="1"/>
          </p:cNvSpPr>
          <p:nvPr>
            <p:ph type="title"/>
          </p:nvPr>
        </p:nvSpPr>
        <p:spPr/>
        <p:txBody>
          <a:bodyPr/>
          <a:lstStyle/>
          <a:p>
            <a:r>
              <a:rPr lang="en-IE" dirty="0"/>
              <a:t>Opportunities to improve the process</a:t>
            </a:r>
          </a:p>
        </p:txBody>
      </p:sp>
      <p:sp>
        <p:nvSpPr>
          <p:cNvPr id="3" name="Content Placeholder 2">
            <a:extLst>
              <a:ext uri="{FF2B5EF4-FFF2-40B4-BE49-F238E27FC236}">
                <a16:creationId xmlns:a16="http://schemas.microsoft.com/office/drawing/2014/main" id="{34137C37-9E2A-471E-8AA1-0D7A25980656}"/>
              </a:ext>
            </a:extLst>
          </p:cNvPr>
          <p:cNvSpPr>
            <a:spLocks noGrp="1"/>
          </p:cNvSpPr>
          <p:nvPr>
            <p:ph idx="1"/>
          </p:nvPr>
        </p:nvSpPr>
        <p:spPr/>
        <p:txBody>
          <a:bodyPr>
            <a:normAutofit lnSpcReduction="10000"/>
          </a:bodyPr>
          <a:lstStyle/>
          <a:p>
            <a:r>
              <a:rPr lang="en-IE" dirty="0"/>
              <a:t>Automation 855,242 datasets on the European Data Portal (EDP). Automating production of RDF from these datasets is important. The </a:t>
            </a:r>
            <a:r>
              <a:rPr lang="en-IE" dirty="0" err="1"/>
              <a:t>ESSnet</a:t>
            </a:r>
            <a:r>
              <a:rPr lang="en-IE" dirty="0"/>
              <a:t> explored JSON-stat to RDF. </a:t>
            </a:r>
          </a:p>
          <a:p>
            <a:r>
              <a:rPr lang="en-IE" dirty="0"/>
              <a:t>Automating linkage discovery across variables in the 855,242 EDP datasets</a:t>
            </a:r>
          </a:p>
          <a:p>
            <a:r>
              <a:rPr lang="en-IE" dirty="0"/>
              <a:t>Optimising the size of the RDF files</a:t>
            </a:r>
          </a:p>
        </p:txBody>
      </p:sp>
      <p:pic>
        <p:nvPicPr>
          <p:cNvPr id="4" name="Picture 3">
            <a:extLst>
              <a:ext uri="{FF2B5EF4-FFF2-40B4-BE49-F238E27FC236}">
                <a16:creationId xmlns:a16="http://schemas.microsoft.com/office/drawing/2014/main" id="{5F6E0B77-BA0A-43BC-A6EF-1C80714FBEA6}"/>
              </a:ext>
            </a:extLst>
          </p:cNvPr>
          <p:cNvPicPr>
            <a:picLocks noChangeAspect="1"/>
          </p:cNvPicPr>
          <p:nvPr/>
        </p:nvPicPr>
        <p:blipFill>
          <a:blip r:embed="rId2"/>
          <a:stretch>
            <a:fillRect/>
          </a:stretch>
        </p:blipFill>
        <p:spPr>
          <a:xfrm>
            <a:off x="7889804" y="25080"/>
            <a:ext cx="1228571" cy="1219048"/>
          </a:xfrm>
          <a:prstGeom prst="rect">
            <a:avLst/>
          </a:prstGeom>
        </p:spPr>
      </p:pic>
    </p:spTree>
    <p:extLst>
      <p:ext uri="{BB962C8B-B14F-4D97-AF65-F5344CB8AC3E}">
        <p14:creationId xmlns:p14="http://schemas.microsoft.com/office/powerpoint/2010/main" val="1538173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endParaRPr lang="en-US" dirty="0">
              <a:latin typeface="Roboto Black" panose="02000000000000000000" pitchFamily="2" charset="0"/>
              <a:ea typeface="Roboto Black" panose="02000000000000000000" pitchFamily="2" charset="0"/>
            </a:endParaRPr>
          </a:p>
        </p:txBody>
      </p:sp>
      <p:sp>
        <p:nvSpPr>
          <p:cNvPr id="3" name="Content Placeholder 2"/>
          <p:cNvSpPr>
            <a:spLocks noGrp="1"/>
          </p:cNvSpPr>
          <p:nvPr>
            <p:ph idx="1"/>
          </p:nvPr>
        </p:nvSpPr>
        <p:spPr/>
        <p:txBody>
          <a:bodyPr>
            <a:normAutofit/>
          </a:bodyPr>
          <a:lstStyle/>
          <a:p>
            <a:r>
              <a:rPr lang="en-US" dirty="0">
                <a:latin typeface="Roboto Light" panose="02000000000000000000" pitchFamily="2" charset="0"/>
                <a:ea typeface="Roboto Light" panose="02000000000000000000" pitchFamily="2" charset="0"/>
              </a:rPr>
              <a:t>Linking open data the terrain</a:t>
            </a:r>
          </a:p>
          <a:p>
            <a:r>
              <a:rPr lang="en-US" dirty="0" err="1">
                <a:latin typeface="Roboto Light" panose="02000000000000000000" pitchFamily="2" charset="0"/>
                <a:ea typeface="Roboto Light" panose="02000000000000000000" pitchFamily="2" charset="0"/>
              </a:rPr>
              <a:t>ESSnet</a:t>
            </a:r>
            <a:r>
              <a:rPr lang="en-US" dirty="0">
                <a:latin typeface="Roboto Light" panose="02000000000000000000" pitchFamily="2" charset="0"/>
                <a:ea typeface="Roboto Light" panose="02000000000000000000" pitchFamily="2" charset="0"/>
              </a:rPr>
              <a:t> Linked Open Statistical Data (LOSD) </a:t>
            </a:r>
            <a:endParaRPr lang="en-US" dirty="0"/>
          </a:p>
          <a:p>
            <a:r>
              <a:rPr lang="en-IE" dirty="0"/>
              <a:t>ESS LOSD - The proposed solution</a:t>
            </a:r>
          </a:p>
          <a:p>
            <a:r>
              <a:rPr lang="en-IE" dirty="0"/>
              <a:t>LOSD c</a:t>
            </a:r>
            <a:r>
              <a:rPr lang="en-IE" dirty="0">
                <a:latin typeface="Roboto Light" panose="02000000000000000000" pitchFamily="2" charset="0"/>
                <a:ea typeface="Roboto Light" panose="02000000000000000000" pitchFamily="2" charset="0"/>
              </a:rPr>
              <a:t>hallenges an</a:t>
            </a:r>
            <a:r>
              <a:rPr lang="en-IE" dirty="0"/>
              <a:t>d opportunities in ESS</a:t>
            </a:r>
            <a:endParaRPr lang="en-US" dirty="0">
              <a:latin typeface="Roboto Light" panose="02000000000000000000" pitchFamily="2" charset="0"/>
              <a:ea typeface="Roboto Light" panose="02000000000000000000" pitchFamily="2" charset="0"/>
            </a:endParaRPr>
          </a:p>
        </p:txBody>
      </p:sp>
      <p:pic>
        <p:nvPicPr>
          <p:cNvPr id="4" name="Picture 3">
            <a:extLst>
              <a:ext uri="{FF2B5EF4-FFF2-40B4-BE49-F238E27FC236}">
                <a16:creationId xmlns:a16="http://schemas.microsoft.com/office/drawing/2014/main" id="{D52671E6-A932-4F76-9FA1-ED2006AE4C99}"/>
              </a:ext>
            </a:extLst>
          </p:cNvPr>
          <p:cNvPicPr>
            <a:picLocks noChangeAspect="1"/>
          </p:cNvPicPr>
          <p:nvPr/>
        </p:nvPicPr>
        <p:blipFill>
          <a:blip r:embed="rId2"/>
          <a:stretch>
            <a:fillRect/>
          </a:stretch>
        </p:blipFill>
        <p:spPr>
          <a:xfrm>
            <a:off x="7812360" y="19033"/>
            <a:ext cx="1231142" cy="1231142"/>
          </a:xfrm>
          <a:prstGeom prst="rect">
            <a:avLst/>
          </a:prstGeom>
        </p:spPr>
      </p:pic>
    </p:spTree>
    <p:extLst>
      <p:ext uri="{BB962C8B-B14F-4D97-AF65-F5344CB8AC3E}">
        <p14:creationId xmlns:p14="http://schemas.microsoft.com/office/powerpoint/2010/main" val="2913926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E6DE8-6444-4836-879F-031730F380DE}"/>
              </a:ext>
            </a:extLst>
          </p:cNvPr>
          <p:cNvSpPr>
            <a:spLocks noGrp="1"/>
          </p:cNvSpPr>
          <p:nvPr>
            <p:ph type="title"/>
          </p:nvPr>
        </p:nvSpPr>
        <p:spPr/>
        <p:txBody>
          <a:bodyPr/>
          <a:lstStyle/>
          <a:p>
            <a:r>
              <a:rPr lang="en-IE" dirty="0"/>
              <a:t>Takeaways</a:t>
            </a:r>
          </a:p>
        </p:txBody>
      </p:sp>
      <p:sp>
        <p:nvSpPr>
          <p:cNvPr id="3" name="Content Placeholder 2">
            <a:extLst>
              <a:ext uri="{FF2B5EF4-FFF2-40B4-BE49-F238E27FC236}">
                <a16:creationId xmlns:a16="http://schemas.microsoft.com/office/drawing/2014/main" id="{26E44138-75F2-4A9B-850B-99345BC8D0C4}"/>
              </a:ext>
            </a:extLst>
          </p:cNvPr>
          <p:cNvSpPr>
            <a:spLocks noGrp="1"/>
          </p:cNvSpPr>
          <p:nvPr>
            <p:ph idx="1"/>
          </p:nvPr>
        </p:nvSpPr>
        <p:spPr/>
        <p:txBody>
          <a:bodyPr>
            <a:normAutofit fontScale="85000" lnSpcReduction="20000"/>
          </a:bodyPr>
          <a:lstStyle/>
          <a:p>
            <a:r>
              <a:rPr lang="en-IE" dirty="0"/>
              <a:t>Quickening pace of change</a:t>
            </a:r>
          </a:p>
          <a:p>
            <a:endParaRPr lang="en-IE" dirty="0"/>
          </a:p>
          <a:p>
            <a:r>
              <a:rPr lang="en-IE" dirty="0"/>
              <a:t>ESS staying relevant given this rapid change</a:t>
            </a:r>
          </a:p>
          <a:p>
            <a:pPr marL="0" indent="0">
              <a:buNone/>
            </a:pPr>
            <a:endParaRPr lang="en-IE" dirty="0"/>
          </a:p>
          <a:p>
            <a:r>
              <a:rPr lang="en-IE" dirty="0"/>
              <a:t>ESS data/metadata challenges highlighted with LOSD</a:t>
            </a:r>
          </a:p>
          <a:p>
            <a:endParaRPr lang="en-IE" dirty="0"/>
          </a:p>
          <a:p>
            <a:r>
              <a:rPr lang="en-IE" dirty="0"/>
              <a:t>LOSD an opportunity for innovative products and services, greater insights and a challenge to align data/metadata across the ESS</a:t>
            </a:r>
          </a:p>
          <a:p>
            <a:endParaRPr lang="en-IE" dirty="0"/>
          </a:p>
          <a:p>
            <a:pPr marL="0" indent="0">
              <a:buNone/>
            </a:pPr>
            <a:endParaRPr lang="en-IE" dirty="0"/>
          </a:p>
          <a:p>
            <a:pPr marL="0" indent="0">
              <a:buNone/>
            </a:pPr>
            <a:endParaRPr lang="en-IE" dirty="0"/>
          </a:p>
        </p:txBody>
      </p:sp>
      <p:pic>
        <p:nvPicPr>
          <p:cNvPr id="4" name="Picture 3">
            <a:extLst>
              <a:ext uri="{FF2B5EF4-FFF2-40B4-BE49-F238E27FC236}">
                <a16:creationId xmlns:a16="http://schemas.microsoft.com/office/drawing/2014/main" id="{0AA9FEB8-0D5D-4984-BDA8-58A75550A197}"/>
              </a:ext>
            </a:extLst>
          </p:cNvPr>
          <p:cNvPicPr>
            <a:picLocks noChangeAspect="1"/>
          </p:cNvPicPr>
          <p:nvPr/>
        </p:nvPicPr>
        <p:blipFill>
          <a:blip r:embed="rId2"/>
          <a:stretch>
            <a:fillRect/>
          </a:stretch>
        </p:blipFill>
        <p:spPr>
          <a:xfrm>
            <a:off x="7943691" y="20318"/>
            <a:ext cx="1228571" cy="1228571"/>
          </a:xfrm>
          <a:prstGeom prst="rect">
            <a:avLst/>
          </a:prstGeom>
        </p:spPr>
      </p:pic>
    </p:spTree>
    <p:extLst>
      <p:ext uri="{BB962C8B-B14F-4D97-AF65-F5344CB8AC3E}">
        <p14:creationId xmlns:p14="http://schemas.microsoft.com/office/powerpoint/2010/main" val="3103330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FA91-0324-4CA7-B79C-A0E913C538AC}"/>
              </a:ext>
            </a:extLst>
          </p:cNvPr>
          <p:cNvSpPr>
            <a:spLocks noGrp="1"/>
          </p:cNvSpPr>
          <p:nvPr>
            <p:ph type="title"/>
          </p:nvPr>
        </p:nvSpPr>
        <p:spPr/>
        <p:txBody>
          <a:bodyPr/>
          <a:lstStyle/>
          <a:p>
            <a:r>
              <a:rPr lang="en-IE" dirty="0"/>
              <a:t>Please play with and give feedback…</a:t>
            </a:r>
          </a:p>
        </p:txBody>
      </p:sp>
      <p:pic>
        <p:nvPicPr>
          <p:cNvPr id="4" name="Content Placeholder 3">
            <a:extLst>
              <a:ext uri="{FF2B5EF4-FFF2-40B4-BE49-F238E27FC236}">
                <a16:creationId xmlns:a16="http://schemas.microsoft.com/office/drawing/2014/main" id="{24E8D086-2BFB-448D-BA4E-440960D23F6E}"/>
              </a:ext>
            </a:extLst>
          </p:cNvPr>
          <p:cNvPicPr>
            <a:picLocks noGrp="1" noChangeAspect="1"/>
          </p:cNvPicPr>
          <p:nvPr>
            <p:ph idx="1"/>
          </p:nvPr>
        </p:nvPicPr>
        <p:blipFill>
          <a:blip r:embed="rId3"/>
          <a:stretch>
            <a:fillRect/>
          </a:stretch>
        </p:blipFill>
        <p:spPr>
          <a:xfrm>
            <a:off x="2072922" y="1200150"/>
            <a:ext cx="5382726" cy="3027784"/>
          </a:xfrm>
          <a:prstGeom prst="rect">
            <a:avLst/>
          </a:prstGeom>
        </p:spPr>
      </p:pic>
      <p:pic>
        <p:nvPicPr>
          <p:cNvPr id="3" name="Picture 2">
            <a:extLst>
              <a:ext uri="{FF2B5EF4-FFF2-40B4-BE49-F238E27FC236}">
                <a16:creationId xmlns:a16="http://schemas.microsoft.com/office/drawing/2014/main" id="{836A147E-3640-43BF-8B5E-374C789A74F1}"/>
              </a:ext>
            </a:extLst>
          </p:cNvPr>
          <p:cNvPicPr>
            <a:picLocks noChangeAspect="1"/>
          </p:cNvPicPr>
          <p:nvPr/>
        </p:nvPicPr>
        <p:blipFill>
          <a:blip r:embed="rId4"/>
          <a:stretch>
            <a:fillRect/>
          </a:stretch>
        </p:blipFill>
        <p:spPr>
          <a:xfrm>
            <a:off x="7915429" y="20318"/>
            <a:ext cx="1228571" cy="1228571"/>
          </a:xfrm>
          <a:prstGeom prst="rect">
            <a:avLst/>
          </a:prstGeom>
        </p:spPr>
      </p:pic>
    </p:spTree>
    <p:extLst>
      <p:ext uri="{BB962C8B-B14F-4D97-AF65-F5344CB8AC3E}">
        <p14:creationId xmlns:p14="http://schemas.microsoft.com/office/powerpoint/2010/main" val="3424262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B4CE-0038-496D-AB8F-445DB5FB3669}"/>
              </a:ext>
            </a:extLst>
          </p:cNvPr>
          <p:cNvSpPr>
            <a:spLocks noGrp="1"/>
          </p:cNvSpPr>
          <p:nvPr>
            <p:ph type="title"/>
          </p:nvPr>
        </p:nvSpPr>
        <p:spPr/>
        <p:txBody>
          <a:bodyPr/>
          <a:lstStyle/>
          <a:p>
            <a:endParaRPr lang="en-IE" dirty="0"/>
          </a:p>
        </p:txBody>
      </p:sp>
      <p:sp>
        <p:nvSpPr>
          <p:cNvPr id="3" name="Content Placeholder 2">
            <a:extLst>
              <a:ext uri="{FF2B5EF4-FFF2-40B4-BE49-F238E27FC236}">
                <a16:creationId xmlns:a16="http://schemas.microsoft.com/office/drawing/2014/main" id="{32589D99-3811-4252-8E3A-C07DA1EF787B}"/>
              </a:ext>
            </a:extLst>
          </p:cNvPr>
          <p:cNvSpPr>
            <a:spLocks noGrp="1"/>
          </p:cNvSpPr>
          <p:nvPr>
            <p:ph idx="1"/>
          </p:nvPr>
        </p:nvSpPr>
        <p:spPr/>
        <p:txBody>
          <a:bodyPr/>
          <a:lstStyle/>
          <a:p>
            <a:endParaRPr lang="en-IE" dirty="0"/>
          </a:p>
        </p:txBody>
      </p:sp>
      <p:pic>
        <p:nvPicPr>
          <p:cNvPr id="4" name="Picture 3">
            <a:extLst>
              <a:ext uri="{FF2B5EF4-FFF2-40B4-BE49-F238E27FC236}">
                <a16:creationId xmlns:a16="http://schemas.microsoft.com/office/drawing/2014/main" id="{E7D69ECB-1E83-4381-B91A-76307D57DB46}"/>
              </a:ext>
            </a:extLst>
          </p:cNvPr>
          <p:cNvPicPr>
            <a:picLocks noChangeAspect="1"/>
          </p:cNvPicPr>
          <p:nvPr/>
        </p:nvPicPr>
        <p:blipFill>
          <a:blip r:embed="rId3"/>
          <a:stretch>
            <a:fillRect/>
          </a:stretch>
        </p:blipFill>
        <p:spPr>
          <a:xfrm>
            <a:off x="7884368" y="85521"/>
            <a:ext cx="1015118" cy="1015118"/>
          </a:xfrm>
          <a:prstGeom prst="rect">
            <a:avLst/>
          </a:prstGeom>
        </p:spPr>
      </p:pic>
      <p:pic>
        <p:nvPicPr>
          <p:cNvPr id="6" name="Picture 5">
            <a:extLst>
              <a:ext uri="{FF2B5EF4-FFF2-40B4-BE49-F238E27FC236}">
                <a16:creationId xmlns:a16="http://schemas.microsoft.com/office/drawing/2014/main" id="{EFAC9712-5949-4900-AD84-90A7689C3825}"/>
              </a:ext>
            </a:extLst>
          </p:cNvPr>
          <p:cNvPicPr>
            <a:picLocks noChangeAspect="1"/>
          </p:cNvPicPr>
          <p:nvPr/>
        </p:nvPicPr>
        <p:blipFill>
          <a:blip r:embed="rId4"/>
          <a:stretch>
            <a:fillRect/>
          </a:stretch>
        </p:blipFill>
        <p:spPr>
          <a:xfrm>
            <a:off x="2962476" y="1433655"/>
            <a:ext cx="3219048" cy="2276190"/>
          </a:xfrm>
          <a:prstGeom prst="rect">
            <a:avLst/>
          </a:prstGeom>
        </p:spPr>
      </p:pic>
    </p:spTree>
    <p:extLst>
      <p:ext uri="{BB962C8B-B14F-4D97-AF65-F5344CB8AC3E}">
        <p14:creationId xmlns:p14="http://schemas.microsoft.com/office/powerpoint/2010/main" val="2189131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450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2D4B74-4A11-4FC7-B0EA-AA69964DDE92}"/>
              </a:ext>
            </a:extLst>
          </p:cNvPr>
          <p:cNvPicPr>
            <a:picLocks noChangeAspect="1"/>
          </p:cNvPicPr>
          <p:nvPr/>
        </p:nvPicPr>
        <p:blipFill>
          <a:blip r:embed="rId2"/>
          <a:stretch>
            <a:fillRect/>
          </a:stretch>
        </p:blipFill>
        <p:spPr>
          <a:xfrm>
            <a:off x="7915429" y="-28420"/>
            <a:ext cx="1228571" cy="1228571"/>
          </a:xfrm>
          <a:prstGeom prst="rect">
            <a:avLst/>
          </a:prstGeom>
        </p:spPr>
      </p:pic>
      <p:sp>
        <p:nvSpPr>
          <p:cNvPr id="2" name="Title 1">
            <a:extLst>
              <a:ext uri="{FF2B5EF4-FFF2-40B4-BE49-F238E27FC236}">
                <a16:creationId xmlns:a16="http://schemas.microsoft.com/office/drawing/2014/main" id="{C60C9BAE-1D6B-4570-91C6-C32126A850A8}"/>
              </a:ext>
            </a:extLst>
          </p:cNvPr>
          <p:cNvSpPr>
            <a:spLocks noGrp="1"/>
          </p:cNvSpPr>
          <p:nvPr>
            <p:ph type="title"/>
          </p:nvPr>
        </p:nvSpPr>
        <p:spPr/>
        <p:txBody>
          <a:bodyPr/>
          <a:lstStyle/>
          <a:p>
            <a:endParaRPr lang="en-IE" dirty="0"/>
          </a:p>
        </p:txBody>
      </p:sp>
      <p:sp>
        <p:nvSpPr>
          <p:cNvPr id="3" name="Content Placeholder 2">
            <a:extLst>
              <a:ext uri="{FF2B5EF4-FFF2-40B4-BE49-F238E27FC236}">
                <a16:creationId xmlns:a16="http://schemas.microsoft.com/office/drawing/2014/main" id="{A9E9FE32-3E5C-4D74-9786-233F71A307C3}"/>
              </a:ext>
            </a:extLst>
          </p:cNvPr>
          <p:cNvSpPr>
            <a:spLocks noGrp="1"/>
          </p:cNvSpPr>
          <p:nvPr>
            <p:ph idx="1"/>
          </p:nvPr>
        </p:nvSpPr>
        <p:spPr/>
        <p:txBody>
          <a:bodyPr/>
          <a:lstStyle/>
          <a:p>
            <a:pPr marL="0" indent="0">
              <a:buNone/>
            </a:pPr>
            <a:r>
              <a:rPr lang="en-IE" dirty="0"/>
              <a:t>Linked Open Data – the terrain</a:t>
            </a:r>
          </a:p>
        </p:txBody>
      </p:sp>
    </p:spTree>
    <p:extLst>
      <p:ext uri="{BB962C8B-B14F-4D97-AF65-F5344CB8AC3E}">
        <p14:creationId xmlns:p14="http://schemas.microsoft.com/office/powerpoint/2010/main" val="4178312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DAE42-BA44-48D4-BCC1-F7C6DFF3103F}"/>
              </a:ext>
            </a:extLst>
          </p:cNvPr>
          <p:cNvSpPr>
            <a:spLocks noGrp="1"/>
          </p:cNvSpPr>
          <p:nvPr>
            <p:ph type="title"/>
          </p:nvPr>
        </p:nvSpPr>
        <p:spPr/>
        <p:txBody>
          <a:bodyPr/>
          <a:lstStyle/>
          <a:p>
            <a:r>
              <a:rPr lang="en-IE" dirty="0"/>
              <a:t>M&amp;M’s Metaphor</a:t>
            </a:r>
          </a:p>
        </p:txBody>
      </p:sp>
      <p:pic>
        <p:nvPicPr>
          <p:cNvPr id="4" name="Content Placeholder 3">
            <a:extLst>
              <a:ext uri="{FF2B5EF4-FFF2-40B4-BE49-F238E27FC236}">
                <a16:creationId xmlns:a16="http://schemas.microsoft.com/office/drawing/2014/main" id="{390C89F3-25C2-4CB4-8021-08B5EAC63BBE}"/>
              </a:ext>
            </a:extLst>
          </p:cNvPr>
          <p:cNvPicPr>
            <a:picLocks noGrp="1" noChangeAspect="1"/>
          </p:cNvPicPr>
          <p:nvPr>
            <p:ph idx="1"/>
          </p:nvPr>
        </p:nvPicPr>
        <p:blipFill>
          <a:blip r:embed="rId3"/>
          <a:stretch>
            <a:fillRect/>
          </a:stretch>
        </p:blipFill>
        <p:spPr>
          <a:xfrm>
            <a:off x="34009" y="1166018"/>
            <a:ext cx="4998156" cy="2811463"/>
          </a:xfrm>
          <a:prstGeom prst="rect">
            <a:avLst/>
          </a:prstGeom>
        </p:spPr>
      </p:pic>
      <p:pic>
        <p:nvPicPr>
          <p:cNvPr id="5" name="Picture 4">
            <a:extLst>
              <a:ext uri="{FF2B5EF4-FFF2-40B4-BE49-F238E27FC236}">
                <a16:creationId xmlns:a16="http://schemas.microsoft.com/office/drawing/2014/main" id="{C6B6B3D9-9A8E-4CBC-B33A-6F4D4FB9E79C}"/>
              </a:ext>
            </a:extLst>
          </p:cNvPr>
          <p:cNvPicPr>
            <a:picLocks noChangeAspect="1"/>
          </p:cNvPicPr>
          <p:nvPr/>
        </p:nvPicPr>
        <p:blipFill>
          <a:blip r:embed="rId4"/>
          <a:stretch>
            <a:fillRect/>
          </a:stretch>
        </p:blipFill>
        <p:spPr>
          <a:xfrm>
            <a:off x="5148064" y="205979"/>
            <a:ext cx="2247619" cy="2028571"/>
          </a:xfrm>
          <a:prstGeom prst="rect">
            <a:avLst/>
          </a:prstGeom>
        </p:spPr>
      </p:pic>
      <p:pic>
        <p:nvPicPr>
          <p:cNvPr id="6" name="Picture 5">
            <a:extLst>
              <a:ext uri="{FF2B5EF4-FFF2-40B4-BE49-F238E27FC236}">
                <a16:creationId xmlns:a16="http://schemas.microsoft.com/office/drawing/2014/main" id="{CB24FD22-9C91-40BC-A2A9-3C9998D8218E}"/>
              </a:ext>
            </a:extLst>
          </p:cNvPr>
          <p:cNvPicPr>
            <a:picLocks noChangeAspect="1"/>
          </p:cNvPicPr>
          <p:nvPr/>
        </p:nvPicPr>
        <p:blipFill>
          <a:blip r:embed="rId5"/>
          <a:stretch>
            <a:fillRect/>
          </a:stretch>
        </p:blipFill>
        <p:spPr>
          <a:xfrm>
            <a:off x="5292080" y="2571749"/>
            <a:ext cx="3228571" cy="1419048"/>
          </a:xfrm>
          <a:prstGeom prst="rect">
            <a:avLst/>
          </a:prstGeom>
        </p:spPr>
      </p:pic>
      <p:pic>
        <p:nvPicPr>
          <p:cNvPr id="7" name="Picture 6">
            <a:extLst>
              <a:ext uri="{FF2B5EF4-FFF2-40B4-BE49-F238E27FC236}">
                <a16:creationId xmlns:a16="http://schemas.microsoft.com/office/drawing/2014/main" id="{3769BCA8-91C6-4C8A-B67B-D6B20821FB28}"/>
              </a:ext>
            </a:extLst>
          </p:cNvPr>
          <p:cNvPicPr>
            <a:picLocks noChangeAspect="1"/>
          </p:cNvPicPr>
          <p:nvPr/>
        </p:nvPicPr>
        <p:blipFill>
          <a:blip r:embed="rId6"/>
          <a:stretch>
            <a:fillRect/>
          </a:stretch>
        </p:blipFill>
        <p:spPr>
          <a:xfrm>
            <a:off x="7886194" y="35748"/>
            <a:ext cx="1228571" cy="1228571"/>
          </a:xfrm>
          <a:prstGeom prst="rect">
            <a:avLst/>
          </a:prstGeom>
        </p:spPr>
      </p:pic>
    </p:spTree>
    <p:extLst>
      <p:ext uri="{BB962C8B-B14F-4D97-AF65-F5344CB8AC3E}">
        <p14:creationId xmlns:p14="http://schemas.microsoft.com/office/powerpoint/2010/main" val="1940308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43808-DBE0-418D-AEC8-682E46BF0587}"/>
              </a:ext>
            </a:extLst>
          </p:cNvPr>
          <p:cNvSpPr>
            <a:spLocks noGrp="1"/>
          </p:cNvSpPr>
          <p:nvPr>
            <p:ph type="title"/>
          </p:nvPr>
        </p:nvSpPr>
        <p:spPr/>
        <p:txBody>
          <a:bodyPr/>
          <a:lstStyle/>
          <a:p>
            <a:r>
              <a:rPr lang="en-IE" dirty="0"/>
              <a:t>M&amp;Ms – linking data, greater insight</a:t>
            </a:r>
          </a:p>
        </p:txBody>
      </p:sp>
      <p:pic>
        <p:nvPicPr>
          <p:cNvPr id="8" name="Content Placeholder 7">
            <a:extLst>
              <a:ext uri="{FF2B5EF4-FFF2-40B4-BE49-F238E27FC236}">
                <a16:creationId xmlns:a16="http://schemas.microsoft.com/office/drawing/2014/main" id="{F9AF94F8-2D34-4E1F-BD96-96EBF2082130}"/>
              </a:ext>
            </a:extLst>
          </p:cNvPr>
          <p:cNvPicPr>
            <a:picLocks noGrp="1" noChangeAspect="1"/>
          </p:cNvPicPr>
          <p:nvPr>
            <p:ph idx="1"/>
          </p:nvPr>
        </p:nvPicPr>
        <p:blipFill>
          <a:blip r:embed="rId2"/>
          <a:stretch>
            <a:fillRect/>
          </a:stretch>
        </p:blipFill>
        <p:spPr>
          <a:xfrm>
            <a:off x="35496" y="1131590"/>
            <a:ext cx="9072353" cy="2756022"/>
          </a:xfrm>
          <a:prstGeom prst="rect">
            <a:avLst/>
          </a:prstGeom>
        </p:spPr>
      </p:pic>
      <p:pic>
        <p:nvPicPr>
          <p:cNvPr id="9" name="Picture 8">
            <a:extLst>
              <a:ext uri="{FF2B5EF4-FFF2-40B4-BE49-F238E27FC236}">
                <a16:creationId xmlns:a16="http://schemas.microsoft.com/office/drawing/2014/main" id="{9B91EDA7-7D66-4334-8064-6B91C4406613}"/>
              </a:ext>
            </a:extLst>
          </p:cNvPr>
          <p:cNvPicPr>
            <a:picLocks noChangeAspect="1"/>
          </p:cNvPicPr>
          <p:nvPr/>
        </p:nvPicPr>
        <p:blipFill>
          <a:blip r:embed="rId3"/>
          <a:stretch>
            <a:fillRect/>
          </a:stretch>
        </p:blipFill>
        <p:spPr>
          <a:xfrm>
            <a:off x="8125589" y="51311"/>
            <a:ext cx="1011918" cy="1011918"/>
          </a:xfrm>
          <a:prstGeom prst="rect">
            <a:avLst/>
          </a:prstGeom>
        </p:spPr>
      </p:pic>
    </p:spTree>
    <p:extLst>
      <p:ext uri="{BB962C8B-B14F-4D97-AF65-F5344CB8AC3E}">
        <p14:creationId xmlns:p14="http://schemas.microsoft.com/office/powerpoint/2010/main" val="2725798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6F6F1-AB53-4CCB-9916-1A3E2227C6E0}"/>
              </a:ext>
            </a:extLst>
          </p:cNvPr>
          <p:cNvSpPr>
            <a:spLocks noGrp="1"/>
          </p:cNvSpPr>
          <p:nvPr>
            <p:ph type="title"/>
          </p:nvPr>
        </p:nvSpPr>
        <p:spPr/>
        <p:txBody>
          <a:bodyPr/>
          <a:lstStyle/>
          <a:p>
            <a:r>
              <a:rPr lang="en-IE" dirty="0"/>
              <a:t>M&amp;M’s linked to Gala apples</a:t>
            </a:r>
          </a:p>
        </p:txBody>
      </p:sp>
      <p:pic>
        <p:nvPicPr>
          <p:cNvPr id="4" name="Content Placeholder 3">
            <a:extLst>
              <a:ext uri="{FF2B5EF4-FFF2-40B4-BE49-F238E27FC236}">
                <a16:creationId xmlns:a16="http://schemas.microsoft.com/office/drawing/2014/main" id="{4536E55C-FBC0-42DE-9EE5-5F148CA5E20D}"/>
              </a:ext>
            </a:extLst>
          </p:cNvPr>
          <p:cNvPicPr>
            <a:picLocks noGrp="1" noChangeAspect="1"/>
          </p:cNvPicPr>
          <p:nvPr>
            <p:ph idx="1"/>
          </p:nvPr>
        </p:nvPicPr>
        <p:blipFill>
          <a:blip r:embed="rId3"/>
          <a:stretch>
            <a:fillRect/>
          </a:stretch>
        </p:blipFill>
        <p:spPr>
          <a:xfrm>
            <a:off x="4572000" y="1347614"/>
            <a:ext cx="8266478" cy="2792110"/>
          </a:xfrm>
          <a:prstGeom prst="rect">
            <a:avLst/>
          </a:prstGeom>
        </p:spPr>
      </p:pic>
      <p:pic>
        <p:nvPicPr>
          <p:cNvPr id="5" name="Picture 4">
            <a:extLst>
              <a:ext uri="{FF2B5EF4-FFF2-40B4-BE49-F238E27FC236}">
                <a16:creationId xmlns:a16="http://schemas.microsoft.com/office/drawing/2014/main" id="{9B4C5785-69D8-494B-B24C-A70BDE550925}"/>
              </a:ext>
            </a:extLst>
          </p:cNvPr>
          <p:cNvPicPr>
            <a:picLocks noChangeAspect="1"/>
          </p:cNvPicPr>
          <p:nvPr/>
        </p:nvPicPr>
        <p:blipFill>
          <a:blip r:embed="rId4"/>
          <a:stretch>
            <a:fillRect/>
          </a:stretch>
        </p:blipFill>
        <p:spPr>
          <a:xfrm>
            <a:off x="351775" y="1347614"/>
            <a:ext cx="4220225" cy="2086041"/>
          </a:xfrm>
          <a:prstGeom prst="rect">
            <a:avLst/>
          </a:prstGeom>
        </p:spPr>
      </p:pic>
      <p:pic>
        <p:nvPicPr>
          <p:cNvPr id="6" name="Picture 5">
            <a:extLst>
              <a:ext uri="{FF2B5EF4-FFF2-40B4-BE49-F238E27FC236}">
                <a16:creationId xmlns:a16="http://schemas.microsoft.com/office/drawing/2014/main" id="{AF7F98C0-E837-4FAA-B521-CF367111642B}"/>
              </a:ext>
            </a:extLst>
          </p:cNvPr>
          <p:cNvPicPr>
            <a:picLocks noChangeAspect="1"/>
          </p:cNvPicPr>
          <p:nvPr/>
        </p:nvPicPr>
        <p:blipFill>
          <a:blip r:embed="rId5"/>
          <a:stretch>
            <a:fillRect/>
          </a:stretch>
        </p:blipFill>
        <p:spPr>
          <a:xfrm>
            <a:off x="1907704" y="845055"/>
            <a:ext cx="772451" cy="436347"/>
          </a:xfrm>
          <a:prstGeom prst="rect">
            <a:avLst/>
          </a:prstGeom>
        </p:spPr>
      </p:pic>
      <p:pic>
        <p:nvPicPr>
          <p:cNvPr id="7" name="Picture 6">
            <a:extLst>
              <a:ext uri="{FF2B5EF4-FFF2-40B4-BE49-F238E27FC236}">
                <a16:creationId xmlns:a16="http://schemas.microsoft.com/office/drawing/2014/main" id="{650CA58D-0AF0-41DB-BE26-8D5D08B2AFCA}"/>
              </a:ext>
            </a:extLst>
          </p:cNvPr>
          <p:cNvPicPr>
            <a:picLocks noChangeAspect="1"/>
          </p:cNvPicPr>
          <p:nvPr/>
        </p:nvPicPr>
        <p:blipFill>
          <a:blip r:embed="rId6"/>
          <a:stretch>
            <a:fillRect/>
          </a:stretch>
        </p:blipFill>
        <p:spPr>
          <a:xfrm flipH="1">
            <a:off x="6588224" y="267494"/>
            <a:ext cx="1224136" cy="1224136"/>
          </a:xfrm>
          <a:prstGeom prst="rect">
            <a:avLst/>
          </a:prstGeom>
        </p:spPr>
      </p:pic>
      <p:pic>
        <p:nvPicPr>
          <p:cNvPr id="8" name="Picture 7">
            <a:extLst>
              <a:ext uri="{FF2B5EF4-FFF2-40B4-BE49-F238E27FC236}">
                <a16:creationId xmlns:a16="http://schemas.microsoft.com/office/drawing/2014/main" id="{859F660F-8497-483E-B227-5CA150FBC811}"/>
              </a:ext>
            </a:extLst>
          </p:cNvPr>
          <p:cNvPicPr>
            <a:picLocks noChangeAspect="1"/>
          </p:cNvPicPr>
          <p:nvPr/>
        </p:nvPicPr>
        <p:blipFill>
          <a:blip r:embed="rId7"/>
          <a:stretch>
            <a:fillRect/>
          </a:stretch>
        </p:blipFill>
        <p:spPr>
          <a:xfrm>
            <a:off x="7934163" y="-23150"/>
            <a:ext cx="1228571" cy="1228571"/>
          </a:xfrm>
          <a:prstGeom prst="rect">
            <a:avLst/>
          </a:prstGeom>
        </p:spPr>
      </p:pic>
    </p:spTree>
    <p:extLst>
      <p:ext uri="{BB962C8B-B14F-4D97-AF65-F5344CB8AC3E}">
        <p14:creationId xmlns:p14="http://schemas.microsoft.com/office/powerpoint/2010/main" val="1134622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2407384"/>
            <a:ext cx="3539852" cy="2061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IE" dirty="0"/>
              <a:t>What is Open Data?</a:t>
            </a:r>
          </a:p>
        </p:txBody>
      </p:sp>
      <p:sp>
        <p:nvSpPr>
          <p:cNvPr id="3" name="Content Placeholder 2"/>
          <p:cNvSpPr>
            <a:spLocks noGrp="1"/>
          </p:cNvSpPr>
          <p:nvPr>
            <p:ph idx="1"/>
          </p:nvPr>
        </p:nvSpPr>
        <p:spPr/>
        <p:txBody>
          <a:bodyPr/>
          <a:lstStyle/>
          <a:p>
            <a:pPr marL="0" indent="0">
              <a:buNone/>
            </a:pPr>
            <a:r>
              <a:rPr lang="en-US" b="1" i="1" dirty="0"/>
              <a:t>Open data</a:t>
            </a:r>
            <a:r>
              <a:rPr lang="en-US" i="1" dirty="0"/>
              <a:t> is </a:t>
            </a:r>
            <a:r>
              <a:rPr lang="en-US" b="1" i="1" dirty="0"/>
              <a:t>data</a:t>
            </a:r>
            <a:r>
              <a:rPr lang="en-US" i="1" dirty="0"/>
              <a:t> that can be freely used, re-used and redistributed by anyone - subject only, at most, to the requirement to attribute and sharealike. </a:t>
            </a:r>
          </a:p>
          <a:p>
            <a:pPr marL="0" indent="0">
              <a:buNone/>
            </a:pPr>
            <a:r>
              <a:rPr lang="en-US" sz="1800" dirty="0"/>
              <a:t>Open Data Handbook</a:t>
            </a:r>
            <a:endParaRPr lang="en-IE" sz="1800" dirty="0"/>
          </a:p>
        </p:txBody>
      </p:sp>
      <p:pic>
        <p:nvPicPr>
          <p:cNvPr id="4" name="Picture 3">
            <a:extLst>
              <a:ext uri="{FF2B5EF4-FFF2-40B4-BE49-F238E27FC236}">
                <a16:creationId xmlns:a16="http://schemas.microsoft.com/office/drawing/2014/main" id="{E5C6C26C-57DF-4C8D-A493-726A680BCB07}"/>
              </a:ext>
            </a:extLst>
          </p:cNvPr>
          <p:cNvPicPr>
            <a:picLocks noChangeAspect="1"/>
          </p:cNvPicPr>
          <p:nvPr/>
        </p:nvPicPr>
        <p:blipFill>
          <a:blip r:embed="rId3"/>
          <a:stretch>
            <a:fillRect/>
          </a:stretch>
        </p:blipFill>
        <p:spPr>
          <a:xfrm>
            <a:off x="8028384" y="44181"/>
            <a:ext cx="1019048" cy="1019048"/>
          </a:xfrm>
          <a:prstGeom prst="rect">
            <a:avLst/>
          </a:prstGeom>
        </p:spPr>
      </p:pic>
    </p:spTree>
    <p:extLst>
      <p:ext uri="{BB962C8B-B14F-4D97-AF65-F5344CB8AC3E}">
        <p14:creationId xmlns:p14="http://schemas.microsoft.com/office/powerpoint/2010/main" val="689242874"/>
      </p:ext>
    </p:extLst>
  </p:cSld>
  <p:clrMapOvr>
    <a:masterClrMapping/>
  </p:clrMapOvr>
</p:sld>
</file>

<file path=ppt/theme/theme1.xml><?xml version="1.0" encoding="utf-8"?>
<a:theme xmlns:a="http://schemas.openxmlformats.org/drawingml/2006/main" name="CSO Standard Text 2">
  <a:themeElements>
    <a:clrScheme name="CSO Colours">
      <a:dk1>
        <a:srgbClr val="006168"/>
      </a:dk1>
      <a:lt1>
        <a:sysClr val="window" lastClr="FFFFFF"/>
      </a:lt1>
      <a:dk2>
        <a:srgbClr val="006F74"/>
      </a:dk2>
      <a:lt2>
        <a:srgbClr val="F8F8F8"/>
      </a:lt2>
      <a:accent1>
        <a:srgbClr val="45C1C0"/>
      </a:accent1>
      <a:accent2>
        <a:srgbClr val="FAA21B"/>
      </a:accent2>
      <a:accent3>
        <a:srgbClr val="5BC1A5"/>
      </a:accent3>
      <a:accent4>
        <a:srgbClr val="35456B"/>
      </a:accent4>
      <a:accent5>
        <a:srgbClr val="639FA2"/>
      </a:accent5>
      <a:accent6>
        <a:srgbClr val="9BBDBF"/>
      </a:accent6>
      <a:hlink>
        <a:srgbClr val="45C1C0"/>
      </a:hlink>
      <a:folHlink>
        <a:srgbClr val="45C1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1981</TotalTime>
  <Words>2568</Words>
  <Application>Microsoft Office PowerPoint</Application>
  <PresentationFormat>On-screen Show (16:9)</PresentationFormat>
  <Paragraphs>222</Paragraphs>
  <Slides>43</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Roboto Black</vt:lpstr>
      <vt:lpstr>Roboto Light</vt:lpstr>
      <vt:lpstr>Roboto Slab</vt:lpstr>
      <vt:lpstr>Roboto Slab Light</vt:lpstr>
      <vt:lpstr>Times New Roman</vt:lpstr>
      <vt:lpstr>CSO Standard Text 2</vt:lpstr>
      <vt:lpstr>Linking Open Data in the European Statistical System</vt:lpstr>
      <vt:lpstr>PowerPoint Presentation</vt:lpstr>
      <vt:lpstr>Top 15 Global Brand Ranking (2000-2018) https://www.youtube.com/watch?v=BQovQUga0VE </vt:lpstr>
      <vt:lpstr>Overview</vt:lpstr>
      <vt:lpstr>PowerPoint Presentation</vt:lpstr>
      <vt:lpstr>M&amp;M’s Metaphor</vt:lpstr>
      <vt:lpstr>M&amp;Ms – linking data, greater insight</vt:lpstr>
      <vt:lpstr>M&amp;M’s linked to Gala apples</vt:lpstr>
      <vt:lpstr>What is Open Data?</vt:lpstr>
      <vt:lpstr>Brussels 390,000,000 hits</vt:lpstr>
      <vt:lpstr>Linking open data – seeing stars</vt:lpstr>
      <vt:lpstr>PowerPoint Presentation</vt:lpstr>
      <vt:lpstr>Background to ESSnet LOSD</vt:lpstr>
      <vt:lpstr>Outline of ESSnet LOSD Work Packages</vt:lpstr>
      <vt:lpstr>Technical Consortium</vt:lpstr>
      <vt:lpstr>Use Cases</vt:lpstr>
      <vt:lpstr>ESSnet approach – agile, MVP </vt:lpstr>
      <vt:lpstr>PowerPoint Presentation</vt:lpstr>
      <vt:lpstr>LOSD Publication Pipeline</vt:lpstr>
      <vt:lpstr>PowerPoint Presentation</vt:lpstr>
      <vt:lpstr>PowerPoint Presentation</vt:lpstr>
      <vt:lpstr>LOSD Platform Architecture</vt:lpstr>
      <vt:lpstr>LOSD Publication Pipeline tools</vt:lpstr>
      <vt:lpstr>Key Points of Access to ESSnet</vt:lpstr>
      <vt:lpstr>Linked Open Statistical Data Hub</vt:lpstr>
      <vt:lpstr>PowerPoint Presentation</vt:lpstr>
      <vt:lpstr>PowerPoint Presentation</vt:lpstr>
      <vt:lpstr>Population of Ireland</vt:lpstr>
      <vt:lpstr>PowerPoint Presentation</vt:lpstr>
      <vt:lpstr>Population of Ireland</vt:lpstr>
      <vt:lpstr>           Table 2: Options for Census Data definition </vt:lpstr>
      <vt:lpstr>This is a data/metadata challenge not a technical challenge</vt:lpstr>
      <vt:lpstr>Data challenges identified and documented</vt:lpstr>
      <vt:lpstr>How to link data?</vt:lpstr>
      <vt:lpstr>Hosting RDF data and LOSD cloud service</vt:lpstr>
      <vt:lpstr>PowerPoint Presentation</vt:lpstr>
      <vt:lpstr>What linked open data can achieve?</vt:lpstr>
      <vt:lpstr>PowerPoint Presentation</vt:lpstr>
      <vt:lpstr>Opportunities to improve the process</vt:lpstr>
      <vt:lpstr>Takeaways</vt:lpstr>
      <vt:lpstr>Please play with and give feedback…</vt:lpstr>
      <vt:lpstr>PowerPoint Presentation</vt:lpstr>
      <vt:lpstr>PowerPoint Presentation</vt:lpstr>
    </vt:vector>
  </TitlesOfParts>
  <Company>Central Statistics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Lester</dc:creator>
  <cp:lastModifiedBy>Eoin McCuirc</cp:lastModifiedBy>
  <cp:revision>167</cp:revision>
  <cp:lastPrinted>2018-09-07T16:50:17Z</cp:lastPrinted>
  <dcterms:created xsi:type="dcterms:W3CDTF">2017-12-13T09:54:14Z</dcterms:created>
  <dcterms:modified xsi:type="dcterms:W3CDTF">2019-02-22T15:42:44Z</dcterms:modified>
</cp:coreProperties>
</file>