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b004220af0346c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0">
          <p15:clr>
            <a:srgbClr val="A4A3A4"/>
          </p15:clr>
        </p15:guide>
        <p15:guide id="2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47" userDrawn="1">
          <p15:clr>
            <a:srgbClr val="A4A3A4"/>
          </p15:clr>
        </p15:guide>
        <p15:guide id="2" pos="23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A3DD"/>
    <a:srgbClr val="CFE2F6"/>
    <a:srgbClr val="2585B8"/>
    <a:srgbClr val="102D69"/>
    <a:srgbClr val="0F78C8"/>
    <a:srgbClr val="A3CCEE"/>
    <a:srgbClr val="4BA6DD"/>
    <a:srgbClr val="0091D4"/>
    <a:srgbClr val="75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930" y="108"/>
      </p:cViewPr>
      <p:guideLst>
        <p:guide orient="horz" pos="40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058" y="-84"/>
      </p:cViewPr>
      <p:guideLst>
        <p:guide orient="horz" pos="5647"/>
        <p:guide pos="23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77E02-92A6-4B9C-BBA2-74867274E378}" type="slidenum">
              <a:rPr lang="da-DK" smtClean="0"/>
              <a:t>‹nr.›</a:t>
            </a:fld>
            <a:endParaRPr lang="da-DK"/>
          </a:p>
        </p:txBody>
      </p:sp>
      <p:pic>
        <p:nvPicPr>
          <p:cNvPr id="4098" name="Picture 2" descr="Q:\PPT\SAMLING\JV\Logo2013\LogoU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" y="9278550"/>
            <a:ext cx="907415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0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0EA3-EEEC-4EE3-8111-65C8C600CA44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Picture 2" descr="Q:\PPT\SAMLING\JV\Logo2013\LogoUk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" y="9278550"/>
            <a:ext cx="907415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19100" y="352425"/>
            <a:ext cx="5948363" cy="44624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8775" y="5089500"/>
            <a:ext cx="5430200" cy="3915000"/>
          </a:xfrm>
        </p:spPr>
        <p:txBody>
          <a:bodyPr/>
          <a:lstStyle/>
          <a:p>
            <a:endParaRPr lang="da-DK" dirty="0">
              <a:latin typeface="Lucida San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202808" y="9435646"/>
            <a:ext cx="399998" cy="350111"/>
          </a:xfrm>
        </p:spPr>
        <p:txBody>
          <a:bodyPr/>
          <a:lstStyle/>
          <a:p>
            <a:pPr algn="ctr"/>
            <a:fld id="{DC720EA3-EEEC-4EE3-8111-65C8C600CA44}" type="slidenum">
              <a:rPr lang="da-DK" smtClean="0">
                <a:latin typeface="Lucida Sans"/>
              </a:rPr>
              <a:pPr algn="ctr"/>
              <a:t>1</a:t>
            </a:fld>
            <a:endParaRPr lang="da-DK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4704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3528" y="332656"/>
            <a:ext cx="8352928" cy="3456384"/>
          </a:xfrm>
          <a:prstGeom prst="rect">
            <a:avLst/>
          </a:prstGeom>
          <a:solidFill>
            <a:srgbClr val="26A3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146759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264696" cy="15548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ktangel 3"/>
          <p:cNvSpPr/>
          <p:nvPr userDrawn="1"/>
        </p:nvSpPr>
        <p:spPr>
          <a:xfrm rot="16200000" flipH="1">
            <a:off x="7997456" y="6575711"/>
            <a:ext cx="461401" cy="108450"/>
          </a:xfrm>
          <a:prstGeom prst="rect">
            <a:avLst/>
          </a:prstGeom>
          <a:solidFill>
            <a:srgbClr val="75B6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16200000" flipH="1">
            <a:off x="7928875" y="6375773"/>
            <a:ext cx="861282" cy="108450"/>
          </a:xfrm>
          <a:prstGeom prst="rect">
            <a:avLst/>
          </a:prstGeom>
          <a:solidFill>
            <a:srgbClr val="26A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16200000" flipH="1">
            <a:off x="8106372" y="6421910"/>
            <a:ext cx="769002" cy="108450"/>
          </a:xfrm>
          <a:prstGeom prst="rect">
            <a:avLst/>
          </a:prstGeom>
          <a:solidFill>
            <a:srgbClr val="A3CC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8322321" y="6506501"/>
            <a:ext cx="599821" cy="108450"/>
          </a:xfrm>
          <a:prstGeom prst="rect">
            <a:avLst/>
          </a:prstGeom>
          <a:solidFill>
            <a:srgbClr val="0091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5947200"/>
            <a:ext cx="931500" cy="496800"/>
          </a:xfrm>
          <a:prstGeom prst="rect">
            <a:avLst/>
          </a:prstGeom>
          <a:noFill/>
          <a:effectLst>
            <a:outerShdw blurRad="12700"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8" name="Rektangel 7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7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5472608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4" name="Rektangel 13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6165304"/>
            <a:ext cx="9144001" cy="695743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Klik for at redigere i master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Klik for at redigere i master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ucida Sans"/>
              </a:defRPr>
            </a:lvl1pPr>
          </a:lstStyle>
          <a:p>
            <a:fld id="{BE0DDEB0-2A7A-4824-9558-A361FF9FC87C}" type="datetime4">
              <a:rPr lang="en-US" smtClean="0"/>
              <a:t>March 5,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EJ@dst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Multi-source data integration with Statistical Business Registers</a:t>
            </a:r>
            <a:endParaRPr lang="en-GB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600" dirty="0" smtClean="0"/>
              <a:t>Steen Jørgensen, Statistics Denmark</a:t>
            </a:r>
          </a:p>
          <a:p>
            <a:endParaRPr lang="da-DK" sz="3200" dirty="0">
              <a:solidFill>
                <a:srgbClr val="000000"/>
              </a:solidFill>
            </a:endParaRPr>
          </a:p>
          <a:p>
            <a:r>
              <a:rPr lang="en-US" sz="2000" b="1" i="1" dirty="0" smtClean="0"/>
              <a:t>Conference </a:t>
            </a:r>
            <a:r>
              <a:rPr lang="en-US" sz="2000" b="1" i="1" dirty="0"/>
              <a:t>on New Techniques and Technologies for official Statistics (NTTS 2019) </a:t>
            </a:r>
            <a:endParaRPr lang="en-US" sz="2000" i="1" dirty="0"/>
          </a:p>
          <a:p>
            <a:r>
              <a:rPr lang="da-DK" sz="2000" i="1" dirty="0" err="1"/>
              <a:t>Brussels</a:t>
            </a:r>
            <a:r>
              <a:rPr lang="da-DK" sz="2000" i="1" dirty="0"/>
              <a:t>, 12–14 March 2019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419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Group NACE </a:t>
            </a:r>
            <a:r>
              <a:rPr lang="da-DK" dirty="0" err="1" smtClean="0"/>
              <a:t>available</a:t>
            </a:r>
            <a:r>
              <a:rPr lang="da-DK" dirty="0" smtClean="0"/>
              <a:t> for top 1,000 </a:t>
            </a:r>
            <a:r>
              <a:rPr lang="da-DK" dirty="0" err="1" smtClean="0"/>
              <a:t>groups</a:t>
            </a:r>
            <a:r>
              <a:rPr lang="da-DK" dirty="0" smtClean="0"/>
              <a:t> in Euro </a:t>
            </a:r>
            <a:r>
              <a:rPr lang="da-DK" smtClean="0"/>
              <a:t>Group Register</a:t>
            </a:r>
            <a:endParaRPr lang="da-DK" dirty="0" smtClean="0"/>
          </a:p>
          <a:p>
            <a:r>
              <a:rPr lang="da-DK" dirty="0" err="1" smtClean="0"/>
              <a:t>Shortening</a:t>
            </a:r>
            <a:r>
              <a:rPr lang="da-DK" dirty="0" smtClean="0"/>
              <a:t> of </a:t>
            </a:r>
            <a:r>
              <a:rPr lang="da-DK" dirty="0" err="1" smtClean="0"/>
              <a:t>calendar</a:t>
            </a:r>
            <a:r>
              <a:rPr lang="da-DK" dirty="0" smtClean="0"/>
              <a:t> (eg. T+12 </a:t>
            </a:r>
            <a:r>
              <a:rPr lang="da-DK" dirty="0" err="1" smtClean="0"/>
              <a:t>months</a:t>
            </a:r>
            <a:r>
              <a:rPr lang="da-DK" dirty="0" smtClean="0"/>
              <a:t>)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development</a:t>
            </a:r>
            <a:r>
              <a:rPr lang="da-DK" dirty="0" smtClean="0"/>
              <a:t> of a live register</a:t>
            </a:r>
          </a:p>
          <a:p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coverage</a:t>
            </a:r>
            <a:r>
              <a:rPr lang="da-DK" dirty="0" smtClean="0"/>
              <a:t> (</a:t>
            </a:r>
            <a:r>
              <a:rPr lang="da-DK" dirty="0" err="1" smtClean="0"/>
              <a:t>especially</a:t>
            </a:r>
            <a:r>
              <a:rPr lang="da-DK" dirty="0" smtClean="0"/>
              <a:t> Extra-EU)</a:t>
            </a:r>
          </a:p>
          <a:p>
            <a:r>
              <a:rPr lang="da-DK" dirty="0" err="1" smtClean="0"/>
              <a:t>Improved</a:t>
            </a:r>
            <a:r>
              <a:rPr lang="da-DK" dirty="0" smtClean="0"/>
              <a:t> data </a:t>
            </a:r>
            <a:r>
              <a:rPr lang="da-DK" dirty="0" err="1" smtClean="0"/>
              <a:t>quality</a:t>
            </a:r>
            <a:r>
              <a:rPr lang="da-DK" dirty="0" smtClean="0"/>
              <a:t>, eg. </a:t>
            </a:r>
            <a:r>
              <a:rPr lang="da-DK" dirty="0" err="1" smtClean="0"/>
              <a:t>through</a:t>
            </a:r>
            <a:r>
              <a:rPr lang="da-DK" dirty="0" smtClean="0"/>
              <a:t> </a:t>
            </a:r>
            <a:r>
              <a:rPr lang="da-DK" dirty="0" err="1" smtClean="0"/>
              <a:t>standardization</a:t>
            </a:r>
            <a:r>
              <a:rPr lang="da-DK" dirty="0" smtClean="0"/>
              <a:t> of</a:t>
            </a:r>
          </a:p>
          <a:p>
            <a:pPr lvl="1"/>
            <a:r>
              <a:rPr lang="da-DK" dirty="0" err="1" smtClean="0"/>
              <a:t>Name</a:t>
            </a:r>
            <a:r>
              <a:rPr lang="da-DK" dirty="0" smtClean="0"/>
              <a:t> </a:t>
            </a:r>
            <a:r>
              <a:rPr lang="da-DK" dirty="0" err="1" smtClean="0"/>
              <a:t>string</a:t>
            </a:r>
            <a:endParaRPr lang="da-DK" dirty="0" smtClean="0"/>
          </a:p>
          <a:p>
            <a:pPr lvl="2"/>
            <a:r>
              <a:rPr lang="da-DK" dirty="0" smtClean="0"/>
              <a:t>Legal </a:t>
            </a:r>
            <a:r>
              <a:rPr lang="da-DK" dirty="0"/>
              <a:t>form (eg </a:t>
            </a:r>
            <a:r>
              <a:rPr lang="da-DK" dirty="0" err="1"/>
              <a:t>Xx</a:t>
            </a:r>
            <a:r>
              <a:rPr lang="da-DK" dirty="0"/>
              <a:t> A.S. and </a:t>
            </a:r>
            <a:r>
              <a:rPr lang="da-DK" dirty="0" err="1"/>
              <a:t>Xx</a:t>
            </a:r>
            <a:r>
              <a:rPr lang="da-DK" dirty="0"/>
              <a:t> AS </a:t>
            </a:r>
            <a:r>
              <a:rPr lang="da-DK" dirty="0" err="1"/>
              <a:t>will</a:t>
            </a:r>
            <a:r>
              <a:rPr lang="da-DK" dirty="0"/>
              <a:t> give </a:t>
            </a:r>
            <a:r>
              <a:rPr lang="da-DK" dirty="0" err="1"/>
              <a:t>two</a:t>
            </a:r>
            <a:r>
              <a:rPr lang="da-DK" dirty="0"/>
              <a:t> EGR_ID</a:t>
            </a:r>
            <a:r>
              <a:rPr lang="da-DK" dirty="0" smtClean="0"/>
              <a:t>)</a:t>
            </a:r>
          </a:p>
          <a:p>
            <a:pPr lvl="2"/>
            <a:r>
              <a:rPr lang="da-DK" dirty="0" err="1" smtClean="0"/>
              <a:t>Name</a:t>
            </a:r>
            <a:r>
              <a:rPr lang="da-DK" dirty="0" smtClean="0"/>
              <a:t> </a:t>
            </a:r>
            <a:r>
              <a:rPr lang="da-DK" dirty="0" err="1" smtClean="0"/>
              <a:t>written</a:t>
            </a:r>
            <a:r>
              <a:rPr lang="da-DK" dirty="0" smtClean="0"/>
              <a:t> in English or </a:t>
            </a:r>
            <a:r>
              <a:rPr lang="da-DK" dirty="0" err="1" smtClean="0"/>
              <a:t>native</a:t>
            </a:r>
            <a:r>
              <a:rPr lang="da-DK" dirty="0" smtClean="0"/>
              <a:t> </a:t>
            </a:r>
            <a:r>
              <a:rPr lang="da-DK" dirty="0" err="1" smtClean="0"/>
              <a:t>language</a:t>
            </a:r>
            <a:endParaRPr lang="da-DK" dirty="0" smtClean="0"/>
          </a:p>
          <a:p>
            <a:pPr lvl="2"/>
            <a:r>
              <a:rPr lang="da-DK" dirty="0" smtClean="0"/>
              <a:t>Spelling differences </a:t>
            </a:r>
          </a:p>
          <a:p>
            <a:pPr lvl="1"/>
            <a:r>
              <a:rPr lang="da-DK" dirty="0" smtClean="0"/>
              <a:t>Etc.</a:t>
            </a:r>
          </a:p>
          <a:p>
            <a:pPr marL="268288" lvl="1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Suggested improvements for enhanced data integration </a:t>
            </a:r>
            <a:r>
              <a:rPr lang="en-GB" smtClean="0"/>
              <a:t>in ESBRs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54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1600200"/>
            <a:ext cx="63367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a-DK" sz="3200" b="1" i="1" dirty="0" err="1" smtClean="0"/>
              <a:t>Thank</a:t>
            </a:r>
            <a:r>
              <a:rPr lang="da-DK" sz="3200" b="1" i="1" dirty="0" smtClean="0"/>
              <a:t> </a:t>
            </a:r>
            <a:r>
              <a:rPr lang="da-DK" sz="3600" b="1" i="1" dirty="0" err="1" smtClean="0"/>
              <a:t>you</a:t>
            </a:r>
            <a:r>
              <a:rPr lang="da-DK" sz="3200" b="1" i="1" dirty="0" smtClean="0"/>
              <a:t>!</a:t>
            </a:r>
          </a:p>
          <a:p>
            <a:pPr marL="0" indent="0" algn="ctr">
              <a:buNone/>
            </a:pPr>
            <a:endParaRPr lang="da-DK" b="1" i="1" dirty="0"/>
          </a:p>
          <a:p>
            <a:pPr marL="0" indent="0" algn="ctr">
              <a:buNone/>
            </a:pPr>
            <a:endParaRPr lang="da-DK" b="1" i="1" dirty="0"/>
          </a:p>
          <a:p>
            <a:pPr marL="0" indent="0" algn="ctr">
              <a:buNone/>
            </a:pPr>
            <a:r>
              <a:rPr lang="da-DK" b="1" i="1" dirty="0" smtClean="0">
                <a:hlinkClick r:id="rId2"/>
              </a:rPr>
              <a:t>SEJ@dst.dk</a:t>
            </a:r>
            <a:endParaRPr lang="da-DK" b="1" i="1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59" y="1179937"/>
            <a:ext cx="380964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Overview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indhold 1"/>
          <p:cNvSpPr>
            <a:spLocks noGrp="1"/>
          </p:cNvSpPr>
          <p:nvPr>
            <p:ph idx="1"/>
          </p:nvPr>
        </p:nvSpPr>
        <p:spPr>
          <a:xfrm>
            <a:off x="480258" y="2492896"/>
            <a:ext cx="5760640" cy="2692895"/>
          </a:xfrm>
          <a:solidFill>
            <a:srgbClr val="26A3DD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The Danish Statistical Business Register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The Danish Group Register – </a:t>
            </a:r>
            <a:r>
              <a:rPr lang="da-DK" sz="2000" i="1" dirty="0" err="1" smtClean="0">
                <a:solidFill>
                  <a:schemeClr val="bg1"/>
                </a:solidFill>
              </a:rPr>
              <a:t>overview</a:t>
            </a:r>
            <a:endParaRPr lang="da-DK" sz="2000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The Danish Group Register – </a:t>
            </a:r>
            <a:r>
              <a:rPr lang="da-DK" sz="2000" i="1" dirty="0" err="1" smtClean="0">
                <a:solidFill>
                  <a:schemeClr val="bg1"/>
                </a:solidFill>
              </a:rPr>
              <a:t>development</a:t>
            </a:r>
            <a:r>
              <a:rPr lang="da-DK" sz="2000" i="1" dirty="0" smtClean="0">
                <a:solidFill>
                  <a:schemeClr val="bg1"/>
                </a:solidFill>
              </a:rPr>
              <a:t> status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Euro Group Register – </a:t>
            </a:r>
            <a:r>
              <a:rPr lang="da-DK" sz="2000" i="1" dirty="0" smtClean="0">
                <a:solidFill>
                  <a:schemeClr val="bg1"/>
                </a:solidFill>
              </a:rPr>
              <a:t>Top 5 </a:t>
            </a:r>
            <a:r>
              <a:rPr lang="da-DK" sz="2000" i="1" dirty="0" err="1" smtClean="0">
                <a:solidFill>
                  <a:schemeClr val="bg1"/>
                </a:solidFill>
              </a:rPr>
              <a:t>wish</a:t>
            </a:r>
            <a:r>
              <a:rPr lang="da-DK" sz="2000" i="1" dirty="0" smtClean="0">
                <a:solidFill>
                  <a:schemeClr val="bg1"/>
                </a:solidFill>
              </a:rPr>
              <a:t> list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Danish SBR System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3</a:t>
            </a:fld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-161900" y="1387506"/>
            <a:ext cx="8838356" cy="4561773"/>
            <a:chOff x="702196" y="1085461"/>
            <a:chExt cx="7238206" cy="39289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2196" y="1085461"/>
              <a:ext cx="6650037" cy="3687098"/>
            </a:xfrm>
            <a:prstGeom prst="rect">
              <a:avLst/>
            </a:prstGeom>
            <a:solidFill>
              <a:srgbClr val="A3CCEE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605065" y="3337149"/>
              <a:ext cx="0" cy="94138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369740" y="1327355"/>
              <a:ext cx="6570662" cy="368709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85515" y="2146970"/>
              <a:ext cx="1645135" cy="51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Central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Administrative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Business</a:t>
              </a:r>
              <a:r>
                <a:rPr kumimoji="0" lang="da-DK" altLang="da-DK" sz="13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 Register:</a:t>
              </a:r>
              <a:endParaRPr kumimoji="0" lang="da-DK" altLang="da-D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06602" y="2715398"/>
              <a:ext cx="677398" cy="18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the </a:t>
              </a:r>
              <a:r>
                <a:rPr kumimoji="0" lang="da-DK" altLang="da-DK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core</a:t>
              </a:r>
              <a:endPara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871640" y="2132236"/>
              <a:ext cx="1466850" cy="2481263"/>
            </a:xfrm>
            <a:custGeom>
              <a:avLst/>
              <a:gdLst>
                <a:gd name="T0" fmla="*/ 1322 w 10583"/>
                <a:gd name="T1" fmla="*/ 0 h 20033"/>
                <a:gd name="T2" fmla="*/ 0 w 10583"/>
                <a:gd name="T3" fmla="*/ 1323 h 20033"/>
                <a:gd name="T4" fmla="*/ 0 w 10583"/>
                <a:gd name="T5" fmla="*/ 18711 h 20033"/>
                <a:gd name="T6" fmla="*/ 1322 w 10583"/>
                <a:gd name="T7" fmla="*/ 20033 h 20033"/>
                <a:gd name="T8" fmla="*/ 9261 w 10583"/>
                <a:gd name="T9" fmla="*/ 20033 h 20033"/>
                <a:gd name="T10" fmla="*/ 10583 w 10583"/>
                <a:gd name="T11" fmla="*/ 18711 h 20033"/>
                <a:gd name="T12" fmla="*/ 10583 w 10583"/>
                <a:gd name="T13" fmla="*/ 1323 h 20033"/>
                <a:gd name="T14" fmla="*/ 9261 w 10583"/>
                <a:gd name="T15" fmla="*/ 0 h 20033"/>
                <a:gd name="T16" fmla="*/ 1322 w 10583"/>
                <a:gd name="T17" fmla="*/ 0 h 20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83" h="20033">
                  <a:moveTo>
                    <a:pt x="1322" y="0"/>
                  </a:moveTo>
                  <a:cubicBezTo>
                    <a:pt x="592" y="0"/>
                    <a:pt x="0" y="592"/>
                    <a:pt x="0" y="1323"/>
                  </a:cubicBezTo>
                  <a:lnTo>
                    <a:pt x="0" y="18711"/>
                  </a:lnTo>
                  <a:cubicBezTo>
                    <a:pt x="0" y="19442"/>
                    <a:pt x="592" y="20033"/>
                    <a:pt x="1322" y="20033"/>
                  </a:cubicBezTo>
                  <a:lnTo>
                    <a:pt x="9261" y="20033"/>
                  </a:lnTo>
                  <a:cubicBezTo>
                    <a:pt x="9991" y="20033"/>
                    <a:pt x="10583" y="19442"/>
                    <a:pt x="10583" y="18711"/>
                  </a:cubicBezTo>
                  <a:lnTo>
                    <a:pt x="10583" y="1323"/>
                  </a:lnTo>
                  <a:cubicBezTo>
                    <a:pt x="10583" y="592"/>
                    <a:pt x="9991" y="0"/>
                    <a:pt x="9261" y="0"/>
                  </a:cubicBezTo>
                  <a:lnTo>
                    <a:pt x="1322" y="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143102" y="3797524"/>
              <a:ext cx="935037" cy="528638"/>
              <a:chOff x="2609" y="2472"/>
              <a:chExt cx="589" cy="333"/>
            </a:xfrm>
          </p:grpSpPr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2609" y="2472"/>
                <a:ext cx="582" cy="331"/>
              </a:xfrm>
              <a:custGeom>
                <a:avLst/>
                <a:gdLst>
                  <a:gd name="T0" fmla="*/ 475 w 6667"/>
                  <a:gd name="T1" fmla="*/ 0 h 3800"/>
                  <a:gd name="T2" fmla="*/ 0 w 6667"/>
                  <a:gd name="T3" fmla="*/ 475 h 3800"/>
                  <a:gd name="T4" fmla="*/ 0 w 6667"/>
                  <a:gd name="T5" fmla="*/ 3325 h 3800"/>
                  <a:gd name="T6" fmla="*/ 475 w 6667"/>
                  <a:gd name="T7" fmla="*/ 3800 h 3800"/>
                  <a:gd name="T8" fmla="*/ 6192 w 6667"/>
                  <a:gd name="T9" fmla="*/ 3800 h 3800"/>
                  <a:gd name="T10" fmla="*/ 6667 w 6667"/>
                  <a:gd name="T11" fmla="*/ 3325 h 3800"/>
                  <a:gd name="T12" fmla="*/ 6667 w 6667"/>
                  <a:gd name="T13" fmla="*/ 475 h 3800"/>
                  <a:gd name="T14" fmla="*/ 6192 w 6667"/>
                  <a:gd name="T15" fmla="*/ 0 h 3800"/>
                  <a:gd name="T16" fmla="*/ 475 w 6667"/>
                  <a:gd name="T17" fmla="*/ 0 h 3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67" h="3800">
                    <a:moveTo>
                      <a:pt x="475" y="0"/>
                    </a:moveTo>
                    <a:cubicBezTo>
                      <a:pt x="213" y="0"/>
                      <a:pt x="0" y="212"/>
                      <a:pt x="0" y="475"/>
                    </a:cubicBezTo>
                    <a:lnTo>
                      <a:pt x="0" y="3325"/>
                    </a:lnTo>
                    <a:cubicBezTo>
                      <a:pt x="0" y="3587"/>
                      <a:pt x="213" y="3800"/>
                      <a:pt x="475" y="3800"/>
                    </a:cubicBezTo>
                    <a:lnTo>
                      <a:pt x="6192" y="3800"/>
                    </a:lnTo>
                    <a:cubicBezTo>
                      <a:pt x="6454" y="3800"/>
                      <a:pt x="6667" y="3587"/>
                      <a:pt x="6667" y="3325"/>
                    </a:cubicBezTo>
                    <a:lnTo>
                      <a:pt x="6667" y="475"/>
                    </a:lnTo>
                    <a:cubicBezTo>
                      <a:pt x="6667" y="212"/>
                      <a:pt x="6454" y="0"/>
                      <a:pt x="6192" y="0"/>
                    </a:cubicBez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2616" y="2474"/>
                <a:ext cx="582" cy="331"/>
              </a:xfrm>
              <a:custGeom>
                <a:avLst/>
                <a:gdLst>
                  <a:gd name="T0" fmla="*/ 475 w 6667"/>
                  <a:gd name="T1" fmla="*/ 0 h 3800"/>
                  <a:gd name="T2" fmla="*/ 0 w 6667"/>
                  <a:gd name="T3" fmla="*/ 475 h 3800"/>
                  <a:gd name="T4" fmla="*/ 0 w 6667"/>
                  <a:gd name="T5" fmla="*/ 3325 h 3800"/>
                  <a:gd name="T6" fmla="*/ 475 w 6667"/>
                  <a:gd name="T7" fmla="*/ 3800 h 3800"/>
                  <a:gd name="T8" fmla="*/ 6192 w 6667"/>
                  <a:gd name="T9" fmla="*/ 3800 h 3800"/>
                  <a:gd name="T10" fmla="*/ 6667 w 6667"/>
                  <a:gd name="T11" fmla="*/ 3325 h 3800"/>
                  <a:gd name="T12" fmla="*/ 6667 w 6667"/>
                  <a:gd name="T13" fmla="*/ 475 h 3800"/>
                  <a:gd name="T14" fmla="*/ 6192 w 6667"/>
                  <a:gd name="T15" fmla="*/ 0 h 3800"/>
                  <a:gd name="T16" fmla="*/ 475 w 6667"/>
                  <a:gd name="T17" fmla="*/ 0 h 3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67" h="3800">
                    <a:moveTo>
                      <a:pt x="475" y="0"/>
                    </a:moveTo>
                    <a:cubicBezTo>
                      <a:pt x="213" y="0"/>
                      <a:pt x="0" y="212"/>
                      <a:pt x="0" y="475"/>
                    </a:cubicBezTo>
                    <a:lnTo>
                      <a:pt x="0" y="3325"/>
                    </a:lnTo>
                    <a:cubicBezTo>
                      <a:pt x="0" y="3587"/>
                      <a:pt x="213" y="3800"/>
                      <a:pt x="475" y="3800"/>
                    </a:cubicBezTo>
                    <a:lnTo>
                      <a:pt x="6192" y="3800"/>
                    </a:lnTo>
                    <a:cubicBezTo>
                      <a:pt x="6454" y="3800"/>
                      <a:pt x="6667" y="3587"/>
                      <a:pt x="6667" y="3325"/>
                    </a:cubicBezTo>
                    <a:lnTo>
                      <a:pt x="6667" y="475"/>
                    </a:lnTo>
                    <a:cubicBezTo>
                      <a:pt x="6667" y="212"/>
                      <a:pt x="6454" y="0"/>
                      <a:pt x="6192" y="0"/>
                    </a:cubicBezTo>
                    <a:lnTo>
                      <a:pt x="47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232002" y="3843561"/>
              <a:ext cx="677398" cy="21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utiger Cn" pitchFamily="34" charset="0"/>
                  <a:cs typeface="Arial" pitchFamily="34" charset="0"/>
                </a:rPr>
                <a:t>Local legal</a:t>
              </a:r>
              <a:endParaRPr kumimoji="0" lang="da-DK" altLang="da-D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433615" y="4043586"/>
              <a:ext cx="311130" cy="21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utiger Cn" pitchFamily="34" charset="0"/>
                  <a:cs typeface="Arial" pitchFamily="34" charset="0"/>
                </a:rPr>
                <a:t>units</a:t>
              </a:r>
              <a:endParaRPr kumimoji="0" lang="da-DK" alt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41215" y="1502148"/>
              <a:ext cx="5293151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 SBR is a </a:t>
              </a:r>
              <a:r>
                <a:rPr kumimoji="0" lang="da-DK" altLang="da-DK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satellite</a:t>
              </a:r>
              <a:r>
                <a:rPr kumimoji="0" lang="da-DK" altLang="da-DK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in a </a:t>
              </a:r>
              <a:r>
                <a:rPr kumimoji="0" lang="da-DK" altLang="da-DK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wider</a:t>
              </a:r>
              <a:r>
                <a:rPr kumimoji="0" lang="da-DK" altLang="da-DK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system of data </a:t>
              </a:r>
              <a:r>
                <a:rPr kumimoji="0" lang="da-DK" altLang="da-DK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users</a:t>
              </a:r>
              <a:r>
                <a:rPr kumimoji="0" lang="da-DK" altLang="da-DK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da-DK" altLang="da-DK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providers</a:t>
              </a:r>
              <a:endPara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6118746" y="3590894"/>
              <a:ext cx="887412" cy="917576"/>
              <a:chOff x="3767" y="2494"/>
              <a:chExt cx="814" cy="745"/>
            </a:xfrm>
          </p:grpSpPr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3767" y="2494"/>
                <a:ext cx="814" cy="745"/>
              </a:xfrm>
              <a:custGeom>
                <a:avLst/>
                <a:gdLst>
                  <a:gd name="T0" fmla="*/ 264 w 814"/>
                  <a:gd name="T1" fmla="*/ 52 h 745"/>
                  <a:gd name="T2" fmla="*/ 374 w 814"/>
                  <a:gd name="T3" fmla="*/ 133 h 745"/>
                  <a:gd name="T4" fmla="*/ 397 w 814"/>
                  <a:gd name="T5" fmla="*/ 152 h 745"/>
                  <a:gd name="T6" fmla="*/ 282 w 814"/>
                  <a:gd name="T7" fmla="*/ 104 h 745"/>
                  <a:gd name="T8" fmla="*/ 203 w 814"/>
                  <a:gd name="T9" fmla="*/ 56 h 745"/>
                  <a:gd name="T10" fmla="*/ 303 w 814"/>
                  <a:gd name="T11" fmla="*/ 140 h 745"/>
                  <a:gd name="T12" fmla="*/ 407 w 814"/>
                  <a:gd name="T13" fmla="*/ 196 h 745"/>
                  <a:gd name="T14" fmla="*/ 322 w 814"/>
                  <a:gd name="T15" fmla="*/ 173 h 745"/>
                  <a:gd name="T16" fmla="*/ 203 w 814"/>
                  <a:gd name="T17" fmla="*/ 112 h 745"/>
                  <a:gd name="T18" fmla="*/ 228 w 814"/>
                  <a:gd name="T19" fmla="*/ 143 h 745"/>
                  <a:gd name="T20" fmla="*/ 323 w 814"/>
                  <a:gd name="T21" fmla="*/ 207 h 745"/>
                  <a:gd name="T22" fmla="*/ 343 w 814"/>
                  <a:gd name="T23" fmla="*/ 225 h 745"/>
                  <a:gd name="T24" fmla="*/ 242 w 814"/>
                  <a:gd name="T25" fmla="*/ 189 h 745"/>
                  <a:gd name="T26" fmla="*/ 169 w 814"/>
                  <a:gd name="T27" fmla="*/ 154 h 745"/>
                  <a:gd name="T28" fmla="*/ 244 w 814"/>
                  <a:gd name="T29" fmla="*/ 213 h 745"/>
                  <a:gd name="T30" fmla="*/ 314 w 814"/>
                  <a:gd name="T31" fmla="*/ 249 h 745"/>
                  <a:gd name="T32" fmla="*/ 252 w 814"/>
                  <a:gd name="T33" fmla="*/ 239 h 745"/>
                  <a:gd name="T34" fmla="*/ 169 w 814"/>
                  <a:gd name="T35" fmla="*/ 205 h 745"/>
                  <a:gd name="T36" fmla="*/ 195 w 814"/>
                  <a:gd name="T37" fmla="*/ 232 h 745"/>
                  <a:gd name="T38" fmla="*/ 302 w 814"/>
                  <a:gd name="T39" fmla="*/ 293 h 745"/>
                  <a:gd name="T40" fmla="*/ 324 w 814"/>
                  <a:gd name="T41" fmla="*/ 312 h 745"/>
                  <a:gd name="T42" fmla="*/ 211 w 814"/>
                  <a:gd name="T43" fmla="*/ 276 h 745"/>
                  <a:gd name="T44" fmla="*/ 134 w 814"/>
                  <a:gd name="T45" fmla="*/ 246 h 745"/>
                  <a:gd name="T46" fmla="*/ 232 w 814"/>
                  <a:gd name="T47" fmla="*/ 308 h 745"/>
                  <a:gd name="T48" fmla="*/ 335 w 814"/>
                  <a:gd name="T49" fmla="*/ 358 h 745"/>
                  <a:gd name="T50" fmla="*/ 252 w 814"/>
                  <a:gd name="T51" fmla="*/ 339 h 745"/>
                  <a:gd name="T52" fmla="*/ 132 w 814"/>
                  <a:gd name="T53" fmla="*/ 295 h 745"/>
                  <a:gd name="T54" fmla="*/ 158 w 814"/>
                  <a:gd name="T55" fmla="*/ 320 h 745"/>
                  <a:gd name="T56" fmla="*/ 268 w 814"/>
                  <a:gd name="T57" fmla="*/ 377 h 745"/>
                  <a:gd name="T58" fmla="*/ 291 w 814"/>
                  <a:gd name="T59" fmla="*/ 397 h 745"/>
                  <a:gd name="T60" fmla="*/ 175 w 814"/>
                  <a:gd name="T61" fmla="*/ 364 h 745"/>
                  <a:gd name="T62" fmla="*/ 94 w 814"/>
                  <a:gd name="T63" fmla="*/ 335 h 745"/>
                  <a:gd name="T64" fmla="*/ 196 w 814"/>
                  <a:gd name="T65" fmla="*/ 395 h 745"/>
                  <a:gd name="T66" fmla="*/ 303 w 814"/>
                  <a:gd name="T67" fmla="*/ 444 h 745"/>
                  <a:gd name="T68" fmla="*/ 217 w 814"/>
                  <a:gd name="T69" fmla="*/ 427 h 745"/>
                  <a:gd name="T70" fmla="*/ 92 w 814"/>
                  <a:gd name="T71" fmla="*/ 382 h 745"/>
                  <a:gd name="T72" fmla="*/ 120 w 814"/>
                  <a:gd name="T73" fmla="*/ 408 h 745"/>
                  <a:gd name="T74" fmla="*/ 234 w 814"/>
                  <a:gd name="T75" fmla="*/ 466 h 745"/>
                  <a:gd name="T76" fmla="*/ 258 w 814"/>
                  <a:gd name="T77" fmla="*/ 486 h 745"/>
                  <a:gd name="T78" fmla="*/ 138 w 814"/>
                  <a:gd name="T79" fmla="*/ 453 h 745"/>
                  <a:gd name="T80" fmla="*/ 51 w 814"/>
                  <a:gd name="T81" fmla="*/ 421 h 745"/>
                  <a:gd name="T82" fmla="*/ 160 w 814"/>
                  <a:gd name="T83" fmla="*/ 487 h 745"/>
                  <a:gd name="T84" fmla="*/ 272 w 814"/>
                  <a:gd name="T85" fmla="*/ 535 h 745"/>
                  <a:gd name="T86" fmla="*/ 182 w 814"/>
                  <a:gd name="T87" fmla="*/ 520 h 745"/>
                  <a:gd name="T88" fmla="*/ 48 w 814"/>
                  <a:gd name="T89" fmla="*/ 471 h 745"/>
                  <a:gd name="T90" fmla="*/ 78 w 814"/>
                  <a:gd name="T91" fmla="*/ 499 h 745"/>
                  <a:gd name="T92" fmla="*/ 201 w 814"/>
                  <a:gd name="T93" fmla="*/ 561 h 745"/>
                  <a:gd name="T94" fmla="*/ 227 w 814"/>
                  <a:gd name="T95" fmla="*/ 580 h 745"/>
                  <a:gd name="T96" fmla="*/ 99 w 814"/>
                  <a:gd name="T97" fmla="*/ 548 h 745"/>
                  <a:gd name="T98" fmla="*/ 1 w 814"/>
                  <a:gd name="T99" fmla="*/ 510 h 745"/>
                  <a:gd name="T100" fmla="*/ 177 w 814"/>
                  <a:gd name="T101" fmla="*/ 595 h 745"/>
                  <a:gd name="T102" fmla="*/ 337 w 814"/>
                  <a:gd name="T103" fmla="*/ 628 h 745"/>
                  <a:gd name="T104" fmla="*/ 474 w 814"/>
                  <a:gd name="T105" fmla="*/ 652 h 745"/>
                  <a:gd name="T106" fmla="*/ 610 w 814"/>
                  <a:gd name="T107" fmla="*/ 729 h 745"/>
                  <a:gd name="T108" fmla="*/ 675 w 814"/>
                  <a:gd name="T109" fmla="*/ 535 h 745"/>
                  <a:gd name="T110" fmla="*/ 794 w 814"/>
                  <a:gd name="T111" fmla="*/ 337 h 745"/>
                  <a:gd name="T112" fmla="*/ 696 w 814"/>
                  <a:gd name="T113" fmla="*/ 212 h 745"/>
                  <a:gd name="T114" fmla="*/ 559 w 814"/>
                  <a:gd name="T115" fmla="*/ 167 h 745"/>
                  <a:gd name="T116" fmla="*/ 411 w 814"/>
                  <a:gd name="T117" fmla="*/ 129 h 745"/>
                  <a:gd name="T118" fmla="*/ 244 w 814"/>
                  <a:gd name="T119" fmla="*/ 2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4" h="745">
                    <a:moveTo>
                      <a:pt x="221" y="0"/>
                    </a:moveTo>
                    <a:lnTo>
                      <a:pt x="221" y="1"/>
                    </a:lnTo>
                    <a:lnTo>
                      <a:pt x="220" y="3"/>
                    </a:lnTo>
                    <a:lnTo>
                      <a:pt x="220" y="4"/>
                    </a:lnTo>
                    <a:lnTo>
                      <a:pt x="219" y="6"/>
                    </a:lnTo>
                    <a:lnTo>
                      <a:pt x="234" y="22"/>
                    </a:lnTo>
                    <a:lnTo>
                      <a:pt x="249" y="38"/>
                    </a:lnTo>
                    <a:lnTo>
                      <a:pt x="264" y="52"/>
                    </a:lnTo>
                    <a:lnTo>
                      <a:pt x="278" y="65"/>
                    </a:lnTo>
                    <a:lnTo>
                      <a:pt x="293" y="77"/>
                    </a:lnTo>
                    <a:lnTo>
                      <a:pt x="307" y="89"/>
                    </a:lnTo>
                    <a:lnTo>
                      <a:pt x="321" y="99"/>
                    </a:lnTo>
                    <a:lnTo>
                      <a:pt x="335" y="108"/>
                    </a:lnTo>
                    <a:lnTo>
                      <a:pt x="348" y="117"/>
                    </a:lnTo>
                    <a:lnTo>
                      <a:pt x="361" y="125"/>
                    </a:lnTo>
                    <a:lnTo>
                      <a:pt x="374" y="133"/>
                    </a:lnTo>
                    <a:lnTo>
                      <a:pt x="388" y="139"/>
                    </a:lnTo>
                    <a:lnTo>
                      <a:pt x="401" y="146"/>
                    </a:lnTo>
                    <a:lnTo>
                      <a:pt x="414" y="151"/>
                    </a:lnTo>
                    <a:lnTo>
                      <a:pt x="426" y="157"/>
                    </a:lnTo>
                    <a:lnTo>
                      <a:pt x="439" y="162"/>
                    </a:lnTo>
                    <a:lnTo>
                      <a:pt x="425" y="159"/>
                    </a:lnTo>
                    <a:lnTo>
                      <a:pt x="411" y="156"/>
                    </a:lnTo>
                    <a:lnTo>
                      <a:pt x="397" y="152"/>
                    </a:lnTo>
                    <a:lnTo>
                      <a:pt x="383" y="148"/>
                    </a:lnTo>
                    <a:lnTo>
                      <a:pt x="369" y="143"/>
                    </a:lnTo>
                    <a:lnTo>
                      <a:pt x="355" y="138"/>
                    </a:lnTo>
                    <a:lnTo>
                      <a:pt x="340" y="133"/>
                    </a:lnTo>
                    <a:lnTo>
                      <a:pt x="326" y="126"/>
                    </a:lnTo>
                    <a:lnTo>
                      <a:pt x="312" y="119"/>
                    </a:lnTo>
                    <a:lnTo>
                      <a:pt x="297" y="112"/>
                    </a:lnTo>
                    <a:lnTo>
                      <a:pt x="282" y="104"/>
                    </a:lnTo>
                    <a:lnTo>
                      <a:pt x="267" y="95"/>
                    </a:lnTo>
                    <a:lnTo>
                      <a:pt x="252" y="85"/>
                    </a:lnTo>
                    <a:lnTo>
                      <a:pt x="236" y="75"/>
                    </a:lnTo>
                    <a:lnTo>
                      <a:pt x="221" y="64"/>
                    </a:lnTo>
                    <a:lnTo>
                      <a:pt x="205" y="52"/>
                    </a:lnTo>
                    <a:lnTo>
                      <a:pt x="204" y="54"/>
                    </a:lnTo>
                    <a:lnTo>
                      <a:pt x="204" y="55"/>
                    </a:lnTo>
                    <a:lnTo>
                      <a:pt x="203" y="56"/>
                    </a:lnTo>
                    <a:lnTo>
                      <a:pt x="203" y="57"/>
                    </a:lnTo>
                    <a:lnTo>
                      <a:pt x="218" y="72"/>
                    </a:lnTo>
                    <a:lnTo>
                      <a:pt x="232" y="85"/>
                    </a:lnTo>
                    <a:lnTo>
                      <a:pt x="247" y="98"/>
                    </a:lnTo>
                    <a:lnTo>
                      <a:pt x="261" y="110"/>
                    </a:lnTo>
                    <a:lnTo>
                      <a:pt x="275" y="121"/>
                    </a:lnTo>
                    <a:lnTo>
                      <a:pt x="289" y="131"/>
                    </a:lnTo>
                    <a:lnTo>
                      <a:pt x="303" y="140"/>
                    </a:lnTo>
                    <a:lnTo>
                      <a:pt x="316" y="149"/>
                    </a:lnTo>
                    <a:lnTo>
                      <a:pt x="330" y="157"/>
                    </a:lnTo>
                    <a:lnTo>
                      <a:pt x="343" y="165"/>
                    </a:lnTo>
                    <a:lnTo>
                      <a:pt x="356" y="172"/>
                    </a:lnTo>
                    <a:lnTo>
                      <a:pt x="369" y="178"/>
                    </a:lnTo>
                    <a:lnTo>
                      <a:pt x="382" y="184"/>
                    </a:lnTo>
                    <a:lnTo>
                      <a:pt x="394" y="190"/>
                    </a:lnTo>
                    <a:lnTo>
                      <a:pt x="407" y="196"/>
                    </a:lnTo>
                    <a:lnTo>
                      <a:pt x="420" y="201"/>
                    </a:lnTo>
                    <a:lnTo>
                      <a:pt x="406" y="198"/>
                    </a:lnTo>
                    <a:lnTo>
                      <a:pt x="392" y="195"/>
                    </a:lnTo>
                    <a:lnTo>
                      <a:pt x="379" y="191"/>
                    </a:lnTo>
                    <a:lnTo>
                      <a:pt x="365" y="187"/>
                    </a:lnTo>
                    <a:lnTo>
                      <a:pt x="350" y="183"/>
                    </a:lnTo>
                    <a:lnTo>
                      <a:pt x="337" y="178"/>
                    </a:lnTo>
                    <a:lnTo>
                      <a:pt x="322" y="173"/>
                    </a:lnTo>
                    <a:lnTo>
                      <a:pt x="308" y="167"/>
                    </a:lnTo>
                    <a:lnTo>
                      <a:pt x="293" y="161"/>
                    </a:lnTo>
                    <a:lnTo>
                      <a:pt x="279" y="154"/>
                    </a:lnTo>
                    <a:lnTo>
                      <a:pt x="264" y="147"/>
                    </a:lnTo>
                    <a:lnTo>
                      <a:pt x="249" y="139"/>
                    </a:lnTo>
                    <a:lnTo>
                      <a:pt x="234" y="131"/>
                    </a:lnTo>
                    <a:lnTo>
                      <a:pt x="219" y="122"/>
                    </a:lnTo>
                    <a:lnTo>
                      <a:pt x="203" y="112"/>
                    </a:lnTo>
                    <a:lnTo>
                      <a:pt x="188" y="102"/>
                    </a:lnTo>
                    <a:lnTo>
                      <a:pt x="187" y="103"/>
                    </a:lnTo>
                    <a:lnTo>
                      <a:pt x="187" y="105"/>
                    </a:lnTo>
                    <a:lnTo>
                      <a:pt x="187" y="106"/>
                    </a:lnTo>
                    <a:lnTo>
                      <a:pt x="186" y="107"/>
                    </a:lnTo>
                    <a:lnTo>
                      <a:pt x="201" y="120"/>
                    </a:lnTo>
                    <a:lnTo>
                      <a:pt x="215" y="132"/>
                    </a:lnTo>
                    <a:lnTo>
                      <a:pt x="228" y="143"/>
                    </a:lnTo>
                    <a:lnTo>
                      <a:pt x="241" y="153"/>
                    </a:lnTo>
                    <a:lnTo>
                      <a:pt x="253" y="162"/>
                    </a:lnTo>
                    <a:lnTo>
                      <a:pt x="265" y="171"/>
                    </a:lnTo>
                    <a:lnTo>
                      <a:pt x="277" y="179"/>
                    </a:lnTo>
                    <a:lnTo>
                      <a:pt x="289" y="186"/>
                    </a:lnTo>
                    <a:lnTo>
                      <a:pt x="300" y="194"/>
                    </a:lnTo>
                    <a:lnTo>
                      <a:pt x="312" y="200"/>
                    </a:lnTo>
                    <a:lnTo>
                      <a:pt x="323" y="207"/>
                    </a:lnTo>
                    <a:lnTo>
                      <a:pt x="335" y="212"/>
                    </a:lnTo>
                    <a:lnTo>
                      <a:pt x="346" y="218"/>
                    </a:lnTo>
                    <a:lnTo>
                      <a:pt x="358" y="224"/>
                    </a:lnTo>
                    <a:lnTo>
                      <a:pt x="370" y="229"/>
                    </a:lnTo>
                    <a:lnTo>
                      <a:pt x="382" y="234"/>
                    </a:lnTo>
                    <a:lnTo>
                      <a:pt x="368" y="231"/>
                    </a:lnTo>
                    <a:lnTo>
                      <a:pt x="355" y="228"/>
                    </a:lnTo>
                    <a:lnTo>
                      <a:pt x="343" y="225"/>
                    </a:lnTo>
                    <a:lnTo>
                      <a:pt x="330" y="221"/>
                    </a:lnTo>
                    <a:lnTo>
                      <a:pt x="318" y="218"/>
                    </a:lnTo>
                    <a:lnTo>
                      <a:pt x="305" y="214"/>
                    </a:lnTo>
                    <a:lnTo>
                      <a:pt x="293" y="209"/>
                    </a:lnTo>
                    <a:lnTo>
                      <a:pt x="281" y="205"/>
                    </a:lnTo>
                    <a:lnTo>
                      <a:pt x="268" y="200"/>
                    </a:lnTo>
                    <a:lnTo>
                      <a:pt x="255" y="194"/>
                    </a:lnTo>
                    <a:lnTo>
                      <a:pt x="242" y="189"/>
                    </a:lnTo>
                    <a:lnTo>
                      <a:pt x="229" y="182"/>
                    </a:lnTo>
                    <a:lnTo>
                      <a:pt x="215" y="175"/>
                    </a:lnTo>
                    <a:lnTo>
                      <a:pt x="201" y="168"/>
                    </a:lnTo>
                    <a:lnTo>
                      <a:pt x="187" y="159"/>
                    </a:lnTo>
                    <a:lnTo>
                      <a:pt x="171" y="151"/>
                    </a:lnTo>
                    <a:lnTo>
                      <a:pt x="171" y="152"/>
                    </a:lnTo>
                    <a:lnTo>
                      <a:pt x="170" y="153"/>
                    </a:lnTo>
                    <a:lnTo>
                      <a:pt x="169" y="154"/>
                    </a:lnTo>
                    <a:lnTo>
                      <a:pt x="169" y="156"/>
                    </a:lnTo>
                    <a:lnTo>
                      <a:pt x="183" y="167"/>
                    </a:lnTo>
                    <a:lnTo>
                      <a:pt x="195" y="177"/>
                    </a:lnTo>
                    <a:lnTo>
                      <a:pt x="207" y="186"/>
                    </a:lnTo>
                    <a:lnTo>
                      <a:pt x="217" y="194"/>
                    </a:lnTo>
                    <a:lnTo>
                      <a:pt x="227" y="201"/>
                    </a:lnTo>
                    <a:lnTo>
                      <a:pt x="236" y="207"/>
                    </a:lnTo>
                    <a:lnTo>
                      <a:pt x="244" y="213"/>
                    </a:lnTo>
                    <a:lnTo>
                      <a:pt x="252" y="218"/>
                    </a:lnTo>
                    <a:lnTo>
                      <a:pt x="260" y="223"/>
                    </a:lnTo>
                    <a:lnTo>
                      <a:pt x="268" y="227"/>
                    </a:lnTo>
                    <a:lnTo>
                      <a:pt x="275" y="232"/>
                    </a:lnTo>
                    <a:lnTo>
                      <a:pt x="284" y="236"/>
                    </a:lnTo>
                    <a:lnTo>
                      <a:pt x="293" y="240"/>
                    </a:lnTo>
                    <a:lnTo>
                      <a:pt x="303" y="245"/>
                    </a:lnTo>
                    <a:lnTo>
                      <a:pt x="314" y="249"/>
                    </a:lnTo>
                    <a:lnTo>
                      <a:pt x="325" y="254"/>
                    </a:lnTo>
                    <a:lnTo>
                      <a:pt x="312" y="251"/>
                    </a:lnTo>
                    <a:lnTo>
                      <a:pt x="301" y="249"/>
                    </a:lnTo>
                    <a:lnTo>
                      <a:pt x="290" y="247"/>
                    </a:lnTo>
                    <a:lnTo>
                      <a:pt x="280" y="245"/>
                    </a:lnTo>
                    <a:lnTo>
                      <a:pt x="270" y="243"/>
                    </a:lnTo>
                    <a:lnTo>
                      <a:pt x="261" y="241"/>
                    </a:lnTo>
                    <a:lnTo>
                      <a:pt x="252" y="239"/>
                    </a:lnTo>
                    <a:lnTo>
                      <a:pt x="244" y="236"/>
                    </a:lnTo>
                    <a:lnTo>
                      <a:pt x="235" y="234"/>
                    </a:lnTo>
                    <a:lnTo>
                      <a:pt x="226" y="231"/>
                    </a:lnTo>
                    <a:lnTo>
                      <a:pt x="216" y="227"/>
                    </a:lnTo>
                    <a:lnTo>
                      <a:pt x="206" y="223"/>
                    </a:lnTo>
                    <a:lnTo>
                      <a:pt x="194" y="218"/>
                    </a:lnTo>
                    <a:lnTo>
                      <a:pt x="182" y="212"/>
                    </a:lnTo>
                    <a:lnTo>
                      <a:pt x="169" y="205"/>
                    </a:lnTo>
                    <a:lnTo>
                      <a:pt x="154" y="197"/>
                    </a:lnTo>
                    <a:lnTo>
                      <a:pt x="153" y="199"/>
                    </a:lnTo>
                    <a:lnTo>
                      <a:pt x="153" y="199"/>
                    </a:lnTo>
                    <a:lnTo>
                      <a:pt x="152" y="201"/>
                    </a:lnTo>
                    <a:lnTo>
                      <a:pt x="151" y="202"/>
                    </a:lnTo>
                    <a:lnTo>
                      <a:pt x="166" y="212"/>
                    </a:lnTo>
                    <a:lnTo>
                      <a:pt x="180" y="222"/>
                    </a:lnTo>
                    <a:lnTo>
                      <a:pt x="195" y="232"/>
                    </a:lnTo>
                    <a:lnTo>
                      <a:pt x="209" y="241"/>
                    </a:lnTo>
                    <a:lnTo>
                      <a:pt x="223" y="250"/>
                    </a:lnTo>
                    <a:lnTo>
                      <a:pt x="236" y="258"/>
                    </a:lnTo>
                    <a:lnTo>
                      <a:pt x="249" y="265"/>
                    </a:lnTo>
                    <a:lnTo>
                      <a:pt x="263" y="273"/>
                    </a:lnTo>
                    <a:lnTo>
                      <a:pt x="276" y="280"/>
                    </a:lnTo>
                    <a:lnTo>
                      <a:pt x="289" y="286"/>
                    </a:lnTo>
                    <a:lnTo>
                      <a:pt x="302" y="293"/>
                    </a:lnTo>
                    <a:lnTo>
                      <a:pt x="315" y="299"/>
                    </a:lnTo>
                    <a:lnTo>
                      <a:pt x="327" y="305"/>
                    </a:lnTo>
                    <a:lnTo>
                      <a:pt x="340" y="311"/>
                    </a:lnTo>
                    <a:lnTo>
                      <a:pt x="353" y="316"/>
                    </a:lnTo>
                    <a:lnTo>
                      <a:pt x="365" y="321"/>
                    </a:lnTo>
                    <a:lnTo>
                      <a:pt x="352" y="319"/>
                    </a:lnTo>
                    <a:lnTo>
                      <a:pt x="338" y="315"/>
                    </a:lnTo>
                    <a:lnTo>
                      <a:pt x="324" y="312"/>
                    </a:lnTo>
                    <a:lnTo>
                      <a:pt x="311" y="308"/>
                    </a:lnTo>
                    <a:lnTo>
                      <a:pt x="297" y="304"/>
                    </a:lnTo>
                    <a:lnTo>
                      <a:pt x="283" y="301"/>
                    </a:lnTo>
                    <a:lnTo>
                      <a:pt x="269" y="296"/>
                    </a:lnTo>
                    <a:lnTo>
                      <a:pt x="255" y="291"/>
                    </a:lnTo>
                    <a:lnTo>
                      <a:pt x="241" y="287"/>
                    </a:lnTo>
                    <a:lnTo>
                      <a:pt x="226" y="282"/>
                    </a:lnTo>
                    <a:lnTo>
                      <a:pt x="211" y="276"/>
                    </a:lnTo>
                    <a:lnTo>
                      <a:pt x="197" y="270"/>
                    </a:lnTo>
                    <a:lnTo>
                      <a:pt x="182" y="264"/>
                    </a:lnTo>
                    <a:lnTo>
                      <a:pt x="167" y="258"/>
                    </a:lnTo>
                    <a:lnTo>
                      <a:pt x="151" y="250"/>
                    </a:lnTo>
                    <a:lnTo>
                      <a:pt x="135" y="243"/>
                    </a:lnTo>
                    <a:lnTo>
                      <a:pt x="135" y="244"/>
                    </a:lnTo>
                    <a:lnTo>
                      <a:pt x="134" y="245"/>
                    </a:lnTo>
                    <a:lnTo>
                      <a:pt x="134" y="246"/>
                    </a:lnTo>
                    <a:lnTo>
                      <a:pt x="133" y="247"/>
                    </a:lnTo>
                    <a:lnTo>
                      <a:pt x="148" y="258"/>
                    </a:lnTo>
                    <a:lnTo>
                      <a:pt x="162" y="267"/>
                    </a:lnTo>
                    <a:lnTo>
                      <a:pt x="177" y="276"/>
                    </a:lnTo>
                    <a:lnTo>
                      <a:pt x="191" y="285"/>
                    </a:lnTo>
                    <a:lnTo>
                      <a:pt x="205" y="293"/>
                    </a:lnTo>
                    <a:lnTo>
                      <a:pt x="218" y="301"/>
                    </a:lnTo>
                    <a:lnTo>
                      <a:pt x="232" y="308"/>
                    </a:lnTo>
                    <a:lnTo>
                      <a:pt x="245" y="315"/>
                    </a:lnTo>
                    <a:lnTo>
                      <a:pt x="258" y="322"/>
                    </a:lnTo>
                    <a:lnTo>
                      <a:pt x="272" y="329"/>
                    </a:lnTo>
                    <a:lnTo>
                      <a:pt x="285" y="335"/>
                    </a:lnTo>
                    <a:lnTo>
                      <a:pt x="297" y="341"/>
                    </a:lnTo>
                    <a:lnTo>
                      <a:pt x="310" y="347"/>
                    </a:lnTo>
                    <a:lnTo>
                      <a:pt x="323" y="352"/>
                    </a:lnTo>
                    <a:lnTo>
                      <a:pt x="335" y="358"/>
                    </a:lnTo>
                    <a:lnTo>
                      <a:pt x="348" y="363"/>
                    </a:lnTo>
                    <a:lnTo>
                      <a:pt x="335" y="360"/>
                    </a:lnTo>
                    <a:lnTo>
                      <a:pt x="321" y="357"/>
                    </a:lnTo>
                    <a:lnTo>
                      <a:pt x="307" y="354"/>
                    </a:lnTo>
                    <a:lnTo>
                      <a:pt x="293" y="350"/>
                    </a:lnTo>
                    <a:lnTo>
                      <a:pt x="280" y="347"/>
                    </a:lnTo>
                    <a:lnTo>
                      <a:pt x="266" y="343"/>
                    </a:lnTo>
                    <a:lnTo>
                      <a:pt x="252" y="339"/>
                    </a:lnTo>
                    <a:lnTo>
                      <a:pt x="237" y="334"/>
                    </a:lnTo>
                    <a:lnTo>
                      <a:pt x="223" y="330"/>
                    </a:lnTo>
                    <a:lnTo>
                      <a:pt x="208" y="325"/>
                    </a:lnTo>
                    <a:lnTo>
                      <a:pt x="194" y="320"/>
                    </a:lnTo>
                    <a:lnTo>
                      <a:pt x="179" y="314"/>
                    </a:lnTo>
                    <a:lnTo>
                      <a:pt x="164" y="308"/>
                    </a:lnTo>
                    <a:lnTo>
                      <a:pt x="148" y="302"/>
                    </a:lnTo>
                    <a:lnTo>
                      <a:pt x="132" y="295"/>
                    </a:lnTo>
                    <a:lnTo>
                      <a:pt x="116" y="288"/>
                    </a:lnTo>
                    <a:lnTo>
                      <a:pt x="116" y="289"/>
                    </a:lnTo>
                    <a:lnTo>
                      <a:pt x="115" y="290"/>
                    </a:lnTo>
                    <a:lnTo>
                      <a:pt x="115" y="291"/>
                    </a:lnTo>
                    <a:lnTo>
                      <a:pt x="114" y="292"/>
                    </a:lnTo>
                    <a:lnTo>
                      <a:pt x="129" y="302"/>
                    </a:lnTo>
                    <a:lnTo>
                      <a:pt x="144" y="311"/>
                    </a:lnTo>
                    <a:lnTo>
                      <a:pt x="158" y="320"/>
                    </a:lnTo>
                    <a:lnTo>
                      <a:pt x="172" y="328"/>
                    </a:lnTo>
                    <a:lnTo>
                      <a:pt x="187" y="337"/>
                    </a:lnTo>
                    <a:lnTo>
                      <a:pt x="200" y="344"/>
                    </a:lnTo>
                    <a:lnTo>
                      <a:pt x="214" y="351"/>
                    </a:lnTo>
                    <a:lnTo>
                      <a:pt x="228" y="358"/>
                    </a:lnTo>
                    <a:lnTo>
                      <a:pt x="241" y="365"/>
                    </a:lnTo>
                    <a:lnTo>
                      <a:pt x="254" y="371"/>
                    </a:lnTo>
                    <a:lnTo>
                      <a:pt x="268" y="377"/>
                    </a:lnTo>
                    <a:lnTo>
                      <a:pt x="281" y="383"/>
                    </a:lnTo>
                    <a:lnTo>
                      <a:pt x="293" y="389"/>
                    </a:lnTo>
                    <a:lnTo>
                      <a:pt x="306" y="395"/>
                    </a:lnTo>
                    <a:lnTo>
                      <a:pt x="319" y="400"/>
                    </a:lnTo>
                    <a:lnTo>
                      <a:pt x="331" y="405"/>
                    </a:lnTo>
                    <a:lnTo>
                      <a:pt x="318" y="402"/>
                    </a:lnTo>
                    <a:lnTo>
                      <a:pt x="304" y="400"/>
                    </a:lnTo>
                    <a:lnTo>
                      <a:pt x="291" y="397"/>
                    </a:lnTo>
                    <a:lnTo>
                      <a:pt x="277" y="393"/>
                    </a:lnTo>
                    <a:lnTo>
                      <a:pt x="262" y="390"/>
                    </a:lnTo>
                    <a:lnTo>
                      <a:pt x="249" y="386"/>
                    </a:lnTo>
                    <a:lnTo>
                      <a:pt x="234" y="382"/>
                    </a:lnTo>
                    <a:lnTo>
                      <a:pt x="220" y="378"/>
                    </a:lnTo>
                    <a:lnTo>
                      <a:pt x="206" y="374"/>
                    </a:lnTo>
                    <a:lnTo>
                      <a:pt x="190" y="369"/>
                    </a:lnTo>
                    <a:lnTo>
                      <a:pt x="175" y="364"/>
                    </a:lnTo>
                    <a:lnTo>
                      <a:pt x="160" y="358"/>
                    </a:lnTo>
                    <a:lnTo>
                      <a:pt x="145" y="352"/>
                    </a:lnTo>
                    <a:lnTo>
                      <a:pt x="129" y="346"/>
                    </a:lnTo>
                    <a:lnTo>
                      <a:pt x="112" y="339"/>
                    </a:lnTo>
                    <a:lnTo>
                      <a:pt x="96" y="332"/>
                    </a:lnTo>
                    <a:lnTo>
                      <a:pt x="96" y="333"/>
                    </a:lnTo>
                    <a:lnTo>
                      <a:pt x="95" y="334"/>
                    </a:lnTo>
                    <a:lnTo>
                      <a:pt x="94" y="335"/>
                    </a:lnTo>
                    <a:lnTo>
                      <a:pt x="94" y="336"/>
                    </a:lnTo>
                    <a:lnTo>
                      <a:pt x="110" y="346"/>
                    </a:lnTo>
                    <a:lnTo>
                      <a:pt x="125" y="355"/>
                    </a:lnTo>
                    <a:lnTo>
                      <a:pt x="139" y="364"/>
                    </a:lnTo>
                    <a:lnTo>
                      <a:pt x="154" y="372"/>
                    </a:lnTo>
                    <a:lnTo>
                      <a:pt x="168" y="380"/>
                    </a:lnTo>
                    <a:lnTo>
                      <a:pt x="182" y="388"/>
                    </a:lnTo>
                    <a:lnTo>
                      <a:pt x="196" y="395"/>
                    </a:lnTo>
                    <a:lnTo>
                      <a:pt x="210" y="402"/>
                    </a:lnTo>
                    <a:lnTo>
                      <a:pt x="224" y="409"/>
                    </a:lnTo>
                    <a:lnTo>
                      <a:pt x="237" y="415"/>
                    </a:lnTo>
                    <a:lnTo>
                      <a:pt x="250" y="421"/>
                    </a:lnTo>
                    <a:lnTo>
                      <a:pt x="264" y="427"/>
                    </a:lnTo>
                    <a:lnTo>
                      <a:pt x="277" y="433"/>
                    </a:lnTo>
                    <a:lnTo>
                      <a:pt x="290" y="438"/>
                    </a:lnTo>
                    <a:lnTo>
                      <a:pt x="303" y="444"/>
                    </a:lnTo>
                    <a:lnTo>
                      <a:pt x="315" y="449"/>
                    </a:lnTo>
                    <a:lnTo>
                      <a:pt x="301" y="446"/>
                    </a:lnTo>
                    <a:lnTo>
                      <a:pt x="288" y="443"/>
                    </a:lnTo>
                    <a:lnTo>
                      <a:pt x="274" y="441"/>
                    </a:lnTo>
                    <a:lnTo>
                      <a:pt x="260" y="437"/>
                    </a:lnTo>
                    <a:lnTo>
                      <a:pt x="246" y="434"/>
                    </a:lnTo>
                    <a:lnTo>
                      <a:pt x="231" y="430"/>
                    </a:lnTo>
                    <a:lnTo>
                      <a:pt x="217" y="427"/>
                    </a:lnTo>
                    <a:lnTo>
                      <a:pt x="203" y="423"/>
                    </a:lnTo>
                    <a:lnTo>
                      <a:pt x="187" y="418"/>
                    </a:lnTo>
                    <a:lnTo>
                      <a:pt x="172" y="413"/>
                    </a:lnTo>
                    <a:lnTo>
                      <a:pt x="157" y="408"/>
                    </a:lnTo>
                    <a:lnTo>
                      <a:pt x="141" y="402"/>
                    </a:lnTo>
                    <a:lnTo>
                      <a:pt x="125" y="396"/>
                    </a:lnTo>
                    <a:lnTo>
                      <a:pt x="109" y="390"/>
                    </a:lnTo>
                    <a:lnTo>
                      <a:pt x="92" y="382"/>
                    </a:lnTo>
                    <a:lnTo>
                      <a:pt x="75" y="375"/>
                    </a:lnTo>
                    <a:lnTo>
                      <a:pt x="75" y="376"/>
                    </a:lnTo>
                    <a:lnTo>
                      <a:pt x="74" y="377"/>
                    </a:lnTo>
                    <a:lnTo>
                      <a:pt x="74" y="378"/>
                    </a:lnTo>
                    <a:lnTo>
                      <a:pt x="73" y="379"/>
                    </a:lnTo>
                    <a:lnTo>
                      <a:pt x="89" y="389"/>
                    </a:lnTo>
                    <a:lnTo>
                      <a:pt x="104" y="399"/>
                    </a:lnTo>
                    <a:lnTo>
                      <a:pt x="120" y="408"/>
                    </a:lnTo>
                    <a:lnTo>
                      <a:pt x="135" y="417"/>
                    </a:lnTo>
                    <a:lnTo>
                      <a:pt x="150" y="425"/>
                    </a:lnTo>
                    <a:lnTo>
                      <a:pt x="164" y="433"/>
                    </a:lnTo>
                    <a:lnTo>
                      <a:pt x="179" y="441"/>
                    </a:lnTo>
                    <a:lnTo>
                      <a:pt x="193" y="447"/>
                    </a:lnTo>
                    <a:lnTo>
                      <a:pt x="207" y="454"/>
                    </a:lnTo>
                    <a:lnTo>
                      <a:pt x="220" y="461"/>
                    </a:lnTo>
                    <a:lnTo>
                      <a:pt x="234" y="466"/>
                    </a:lnTo>
                    <a:lnTo>
                      <a:pt x="247" y="472"/>
                    </a:lnTo>
                    <a:lnTo>
                      <a:pt x="261" y="478"/>
                    </a:lnTo>
                    <a:lnTo>
                      <a:pt x="274" y="483"/>
                    </a:lnTo>
                    <a:lnTo>
                      <a:pt x="287" y="488"/>
                    </a:lnTo>
                    <a:lnTo>
                      <a:pt x="300" y="493"/>
                    </a:lnTo>
                    <a:lnTo>
                      <a:pt x="286" y="491"/>
                    </a:lnTo>
                    <a:lnTo>
                      <a:pt x="272" y="488"/>
                    </a:lnTo>
                    <a:lnTo>
                      <a:pt x="258" y="486"/>
                    </a:lnTo>
                    <a:lnTo>
                      <a:pt x="244" y="483"/>
                    </a:lnTo>
                    <a:lnTo>
                      <a:pt x="229" y="480"/>
                    </a:lnTo>
                    <a:lnTo>
                      <a:pt x="215" y="476"/>
                    </a:lnTo>
                    <a:lnTo>
                      <a:pt x="200" y="472"/>
                    </a:lnTo>
                    <a:lnTo>
                      <a:pt x="185" y="468"/>
                    </a:lnTo>
                    <a:lnTo>
                      <a:pt x="169" y="464"/>
                    </a:lnTo>
                    <a:lnTo>
                      <a:pt x="154" y="459"/>
                    </a:lnTo>
                    <a:lnTo>
                      <a:pt x="138" y="453"/>
                    </a:lnTo>
                    <a:lnTo>
                      <a:pt x="122" y="447"/>
                    </a:lnTo>
                    <a:lnTo>
                      <a:pt x="105" y="441"/>
                    </a:lnTo>
                    <a:lnTo>
                      <a:pt x="88" y="434"/>
                    </a:lnTo>
                    <a:lnTo>
                      <a:pt x="71" y="426"/>
                    </a:lnTo>
                    <a:lnTo>
                      <a:pt x="53" y="418"/>
                    </a:lnTo>
                    <a:lnTo>
                      <a:pt x="52" y="419"/>
                    </a:lnTo>
                    <a:lnTo>
                      <a:pt x="52" y="420"/>
                    </a:lnTo>
                    <a:lnTo>
                      <a:pt x="51" y="421"/>
                    </a:lnTo>
                    <a:lnTo>
                      <a:pt x="50" y="423"/>
                    </a:lnTo>
                    <a:lnTo>
                      <a:pt x="67" y="433"/>
                    </a:lnTo>
                    <a:lnTo>
                      <a:pt x="84" y="443"/>
                    </a:lnTo>
                    <a:lnTo>
                      <a:pt x="100" y="453"/>
                    </a:lnTo>
                    <a:lnTo>
                      <a:pt x="115" y="462"/>
                    </a:lnTo>
                    <a:lnTo>
                      <a:pt x="131" y="471"/>
                    </a:lnTo>
                    <a:lnTo>
                      <a:pt x="146" y="479"/>
                    </a:lnTo>
                    <a:lnTo>
                      <a:pt x="160" y="487"/>
                    </a:lnTo>
                    <a:lnTo>
                      <a:pt x="175" y="494"/>
                    </a:lnTo>
                    <a:lnTo>
                      <a:pt x="189" y="501"/>
                    </a:lnTo>
                    <a:lnTo>
                      <a:pt x="203" y="507"/>
                    </a:lnTo>
                    <a:lnTo>
                      <a:pt x="217" y="513"/>
                    </a:lnTo>
                    <a:lnTo>
                      <a:pt x="231" y="519"/>
                    </a:lnTo>
                    <a:lnTo>
                      <a:pt x="245" y="525"/>
                    </a:lnTo>
                    <a:lnTo>
                      <a:pt x="258" y="530"/>
                    </a:lnTo>
                    <a:lnTo>
                      <a:pt x="272" y="535"/>
                    </a:lnTo>
                    <a:lnTo>
                      <a:pt x="285" y="539"/>
                    </a:lnTo>
                    <a:lnTo>
                      <a:pt x="270" y="537"/>
                    </a:lnTo>
                    <a:lnTo>
                      <a:pt x="257" y="535"/>
                    </a:lnTo>
                    <a:lnTo>
                      <a:pt x="242" y="532"/>
                    </a:lnTo>
                    <a:lnTo>
                      <a:pt x="228" y="530"/>
                    </a:lnTo>
                    <a:lnTo>
                      <a:pt x="213" y="527"/>
                    </a:lnTo>
                    <a:lnTo>
                      <a:pt x="198" y="523"/>
                    </a:lnTo>
                    <a:lnTo>
                      <a:pt x="182" y="520"/>
                    </a:lnTo>
                    <a:lnTo>
                      <a:pt x="167" y="515"/>
                    </a:lnTo>
                    <a:lnTo>
                      <a:pt x="151" y="511"/>
                    </a:lnTo>
                    <a:lnTo>
                      <a:pt x="135" y="506"/>
                    </a:lnTo>
                    <a:lnTo>
                      <a:pt x="118" y="500"/>
                    </a:lnTo>
                    <a:lnTo>
                      <a:pt x="102" y="494"/>
                    </a:lnTo>
                    <a:lnTo>
                      <a:pt x="84" y="487"/>
                    </a:lnTo>
                    <a:lnTo>
                      <a:pt x="66" y="479"/>
                    </a:lnTo>
                    <a:lnTo>
                      <a:pt x="48" y="471"/>
                    </a:lnTo>
                    <a:lnTo>
                      <a:pt x="29" y="462"/>
                    </a:lnTo>
                    <a:lnTo>
                      <a:pt x="29" y="463"/>
                    </a:lnTo>
                    <a:lnTo>
                      <a:pt x="28" y="464"/>
                    </a:lnTo>
                    <a:lnTo>
                      <a:pt x="27" y="465"/>
                    </a:lnTo>
                    <a:lnTo>
                      <a:pt x="27" y="466"/>
                    </a:lnTo>
                    <a:lnTo>
                      <a:pt x="44" y="478"/>
                    </a:lnTo>
                    <a:lnTo>
                      <a:pt x="61" y="489"/>
                    </a:lnTo>
                    <a:lnTo>
                      <a:pt x="78" y="499"/>
                    </a:lnTo>
                    <a:lnTo>
                      <a:pt x="95" y="509"/>
                    </a:lnTo>
                    <a:lnTo>
                      <a:pt x="111" y="518"/>
                    </a:lnTo>
                    <a:lnTo>
                      <a:pt x="127" y="527"/>
                    </a:lnTo>
                    <a:lnTo>
                      <a:pt x="142" y="535"/>
                    </a:lnTo>
                    <a:lnTo>
                      <a:pt x="157" y="542"/>
                    </a:lnTo>
                    <a:lnTo>
                      <a:pt x="172" y="549"/>
                    </a:lnTo>
                    <a:lnTo>
                      <a:pt x="187" y="555"/>
                    </a:lnTo>
                    <a:lnTo>
                      <a:pt x="201" y="561"/>
                    </a:lnTo>
                    <a:lnTo>
                      <a:pt x="216" y="567"/>
                    </a:lnTo>
                    <a:lnTo>
                      <a:pt x="229" y="572"/>
                    </a:lnTo>
                    <a:lnTo>
                      <a:pt x="243" y="577"/>
                    </a:lnTo>
                    <a:lnTo>
                      <a:pt x="257" y="581"/>
                    </a:lnTo>
                    <a:lnTo>
                      <a:pt x="270" y="586"/>
                    </a:lnTo>
                    <a:lnTo>
                      <a:pt x="256" y="584"/>
                    </a:lnTo>
                    <a:lnTo>
                      <a:pt x="242" y="582"/>
                    </a:lnTo>
                    <a:lnTo>
                      <a:pt x="227" y="580"/>
                    </a:lnTo>
                    <a:lnTo>
                      <a:pt x="212" y="578"/>
                    </a:lnTo>
                    <a:lnTo>
                      <a:pt x="197" y="575"/>
                    </a:lnTo>
                    <a:lnTo>
                      <a:pt x="181" y="572"/>
                    </a:lnTo>
                    <a:lnTo>
                      <a:pt x="165" y="568"/>
                    </a:lnTo>
                    <a:lnTo>
                      <a:pt x="149" y="564"/>
                    </a:lnTo>
                    <a:lnTo>
                      <a:pt x="133" y="559"/>
                    </a:lnTo>
                    <a:lnTo>
                      <a:pt x="116" y="554"/>
                    </a:lnTo>
                    <a:lnTo>
                      <a:pt x="99" y="548"/>
                    </a:lnTo>
                    <a:lnTo>
                      <a:pt x="81" y="541"/>
                    </a:lnTo>
                    <a:lnTo>
                      <a:pt x="62" y="534"/>
                    </a:lnTo>
                    <a:lnTo>
                      <a:pt x="43" y="525"/>
                    </a:lnTo>
                    <a:lnTo>
                      <a:pt x="24" y="516"/>
                    </a:lnTo>
                    <a:lnTo>
                      <a:pt x="4" y="506"/>
                    </a:lnTo>
                    <a:lnTo>
                      <a:pt x="3" y="507"/>
                    </a:lnTo>
                    <a:lnTo>
                      <a:pt x="2" y="509"/>
                    </a:lnTo>
                    <a:lnTo>
                      <a:pt x="1" y="510"/>
                    </a:lnTo>
                    <a:lnTo>
                      <a:pt x="0" y="512"/>
                    </a:lnTo>
                    <a:lnTo>
                      <a:pt x="28" y="528"/>
                    </a:lnTo>
                    <a:lnTo>
                      <a:pt x="55" y="543"/>
                    </a:lnTo>
                    <a:lnTo>
                      <a:pt x="81" y="556"/>
                    </a:lnTo>
                    <a:lnTo>
                      <a:pt x="106" y="568"/>
                    </a:lnTo>
                    <a:lnTo>
                      <a:pt x="131" y="578"/>
                    </a:lnTo>
                    <a:lnTo>
                      <a:pt x="154" y="587"/>
                    </a:lnTo>
                    <a:lnTo>
                      <a:pt x="177" y="595"/>
                    </a:lnTo>
                    <a:lnTo>
                      <a:pt x="199" y="601"/>
                    </a:lnTo>
                    <a:lnTo>
                      <a:pt x="220" y="607"/>
                    </a:lnTo>
                    <a:lnTo>
                      <a:pt x="241" y="612"/>
                    </a:lnTo>
                    <a:lnTo>
                      <a:pt x="261" y="616"/>
                    </a:lnTo>
                    <a:lnTo>
                      <a:pt x="281" y="620"/>
                    </a:lnTo>
                    <a:lnTo>
                      <a:pt x="300" y="623"/>
                    </a:lnTo>
                    <a:lnTo>
                      <a:pt x="319" y="625"/>
                    </a:lnTo>
                    <a:lnTo>
                      <a:pt x="337" y="628"/>
                    </a:lnTo>
                    <a:lnTo>
                      <a:pt x="355" y="630"/>
                    </a:lnTo>
                    <a:lnTo>
                      <a:pt x="372" y="632"/>
                    </a:lnTo>
                    <a:lnTo>
                      <a:pt x="390" y="635"/>
                    </a:lnTo>
                    <a:lnTo>
                      <a:pt x="407" y="637"/>
                    </a:lnTo>
                    <a:lnTo>
                      <a:pt x="424" y="640"/>
                    </a:lnTo>
                    <a:lnTo>
                      <a:pt x="441" y="644"/>
                    </a:lnTo>
                    <a:lnTo>
                      <a:pt x="457" y="648"/>
                    </a:lnTo>
                    <a:lnTo>
                      <a:pt x="474" y="652"/>
                    </a:lnTo>
                    <a:lnTo>
                      <a:pt x="490" y="658"/>
                    </a:lnTo>
                    <a:lnTo>
                      <a:pt x="507" y="665"/>
                    </a:lnTo>
                    <a:lnTo>
                      <a:pt x="524" y="672"/>
                    </a:lnTo>
                    <a:lnTo>
                      <a:pt x="541" y="680"/>
                    </a:lnTo>
                    <a:lnTo>
                      <a:pt x="557" y="690"/>
                    </a:lnTo>
                    <a:lnTo>
                      <a:pt x="575" y="702"/>
                    </a:lnTo>
                    <a:lnTo>
                      <a:pt x="592" y="715"/>
                    </a:lnTo>
                    <a:lnTo>
                      <a:pt x="610" y="729"/>
                    </a:lnTo>
                    <a:lnTo>
                      <a:pt x="628" y="745"/>
                    </a:lnTo>
                    <a:lnTo>
                      <a:pt x="632" y="713"/>
                    </a:lnTo>
                    <a:lnTo>
                      <a:pt x="636" y="682"/>
                    </a:lnTo>
                    <a:lnTo>
                      <a:pt x="642" y="651"/>
                    </a:lnTo>
                    <a:lnTo>
                      <a:pt x="648" y="621"/>
                    </a:lnTo>
                    <a:lnTo>
                      <a:pt x="656" y="591"/>
                    </a:lnTo>
                    <a:lnTo>
                      <a:pt x="665" y="563"/>
                    </a:lnTo>
                    <a:lnTo>
                      <a:pt x="675" y="535"/>
                    </a:lnTo>
                    <a:lnTo>
                      <a:pt x="686" y="507"/>
                    </a:lnTo>
                    <a:lnTo>
                      <a:pt x="698" y="481"/>
                    </a:lnTo>
                    <a:lnTo>
                      <a:pt x="711" y="455"/>
                    </a:lnTo>
                    <a:lnTo>
                      <a:pt x="726" y="430"/>
                    </a:lnTo>
                    <a:lnTo>
                      <a:pt x="741" y="405"/>
                    </a:lnTo>
                    <a:lnTo>
                      <a:pt x="758" y="382"/>
                    </a:lnTo>
                    <a:lnTo>
                      <a:pt x="775" y="359"/>
                    </a:lnTo>
                    <a:lnTo>
                      <a:pt x="794" y="337"/>
                    </a:lnTo>
                    <a:lnTo>
                      <a:pt x="814" y="316"/>
                    </a:lnTo>
                    <a:lnTo>
                      <a:pt x="797" y="295"/>
                    </a:lnTo>
                    <a:lnTo>
                      <a:pt x="780" y="277"/>
                    </a:lnTo>
                    <a:lnTo>
                      <a:pt x="764" y="260"/>
                    </a:lnTo>
                    <a:lnTo>
                      <a:pt x="747" y="246"/>
                    </a:lnTo>
                    <a:lnTo>
                      <a:pt x="730" y="233"/>
                    </a:lnTo>
                    <a:lnTo>
                      <a:pt x="713" y="222"/>
                    </a:lnTo>
                    <a:lnTo>
                      <a:pt x="696" y="212"/>
                    </a:lnTo>
                    <a:lnTo>
                      <a:pt x="680" y="203"/>
                    </a:lnTo>
                    <a:lnTo>
                      <a:pt x="663" y="196"/>
                    </a:lnTo>
                    <a:lnTo>
                      <a:pt x="646" y="189"/>
                    </a:lnTo>
                    <a:lnTo>
                      <a:pt x="629" y="184"/>
                    </a:lnTo>
                    <a:lnTo>
                      <a:pt x="611" y="179"/>
                    </a:lnTo>
                    <a:lnTo>
                      <a:pt x="594" y="175"/>
                    </a:lnTo>
                    <a:lnTo>
                      <a:pt x="577" y="171"/>
                    </a:lnTo>
                    <a:lnTo>
                      <a:pt x="559" y="167"/>
                    </a:lnTo>
                    <a:lnTo>
                      <a:pt x="541" y="163"/>
                    </a:lnTo>
                    <a:lnTo>
                      <a:pt x="523" y="160"/>
                    </a:lnTo>
                    <a:lnTo>
                      <a:pt x="505" y="156"/>
                    </a:lnTo>
                    <a:lnTo>
                      <a:pt x="487" y="152"/>
                    </a:lnTo>
                    <a:lnTo>
                      <a:pt x="468" y="148"/>
                    </a:lnTo>
                    <a:lnTo>
                      <a:pt x="449" y="142"/>
                    </a:lnTo>
                    <a:lnTo>
                      <a:pt x="430" y="136"/>
                    </a:lnTo>
                    <a:lnTo>
                      <a:pt x="411" y="129"/>
                    </a:lnTo>
                    <a:lnTo>
                      <a:pt x="391" y="121"/>
                    </a:lnTo>
                    <a:lnTo>
                      <a:pt x="371" y="112"/>
                    </a:lnTo>
                    <a:lnTo>
                      <a:pt x="350" y="101"/>
                    </a:lnTo>
                    <a:lnTo>
                      <a:pt x="330" y="89"/>
                    </a:lnTo>
                    <a:lnTo>
                      <a:pt x="309" y="75"/>
                    </a:lnTo>
                    <a:lnTo>
                      <a:pt x="288" y="59"/>
                    </a:lnTo>
                    <a:lnTo>
                      <a:pt x="266" y="42"/>
                    </a:lnTo>
                    <a:lnTo>
                      <a:pt x="244" y="2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7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4084" y="2681"/>
                <a:ext cx="256" cy="282"/>
              </a:xfrm>
              <a:custGeom>
                <a:avLst/>
                <a:gdLst>
                  <a:gd name="T0" fmla="*/ 256 w 256"/>
                  <a:gd name="T1" fmla="*/ 0 h 282"/>
                  <a:gd name="T2" fmla="*/ 0 w 256"/>
                  <a:gd name="T3" fmla="*/ 0 h 282"/>
                  <a:gd name="T4" fmla="*/ 0 w 256"/>
                  <a:gd name="T5" fmla="*/ 261 h 282"/>
                  <a:gd name="T6" fmla="*/ 75 w 256"/>
                  <a:gd name="T7" fmla="*/ 261 h 282"/>
                  <a:gd name="T8" fmla="*/ 93 w 256"/>
                  <a:gd name="T9" fmla="*/ 282 h 282"/>
                  <a:gd name="T10" fmla="*/ 165 w 256"/>
                  <a:gd name="T11" fmla="*/ 282 h 282"/>
                  <a:gd name="T12" fmla="*/ 185 w 256"/>
                  <a:gd name="T13" fmla="*/ 261 h 282"/>
                  <a:gd name="T14" fmla="*/ 256 w 256"/>
                  <a:gd name="T15" fmla="*/ 261 h 282"/>
                  <a:gd name="T16" fmla="*/ 256 w 256"/>
                  <a:gd name="T1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82">
                    <a:moveTo>
                      <a:pt x="256" y="0"/>
                    </a:moveTo>
                    <a:lnTo>
                      <a:pt x="0" y="0"/>
                    </a:lnTo>
                    <a:lnTo>
                      <a:pt x="0" y="261"/>
                    </a:lnTo>
                    <a:lnTo>
                      <a:pt x="75" y="261"/>
                    </a:lnTo>
                    <a:lnTo>
                      <a:pt x="93" y="282"/>
                    </a:lnTo>
                    <a:lnTo>
                      <a:pt x="165" y="282"/>
                    </a:lnTo>
                    <a:lnTo>
                      <a:pt x="185" y="261"/>
                    </a:lnTo>
                    <a:lnTo>
                      <a:pt x="256" y="26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4098" y="2696"/>
                <a:ext cx="228" cy="253"/>
              </a:xfrm>
              <a:custGeom>
                <a:avLst/>
                <a:gdLst>
                  <a:gd name="T0" fmla="*/ 145 w 228"/>
                  <a:gd name="T1" fmla="*/ 253 h 253"/>
                  <a:gd name="T2" fmla="*/ 86 w 228"/>
                  <a:gd name="T3" fmla="*/ 253 h 253"/>
                  <a:gd name="T4" fmla="*/ 68 w 228"/>
                  <a:gd name="T5" fmla="*/ 231 h 253"/>
                  <a:gd name="T6" fmla="*/ 0 w 228"/>
                  <a:gd name="T7" fmla="*/ 231 h 253"/>
                  <a:gd name="T8" fmla="*/ 0 w 228"/>
                  <a:gd name="T9" fmla="*/ 0 h 253"/>
                  <a:gd name="T10" fmla="*/ 228 w 228"/>
                  <a:gd name="T11" fmla="*/ 0 h 253"/>
                  <a:gd name="T12" fmla="*/ 228 w 228"/>
                  <a:gd name="T13" fmla="*/ 231 h 253"/>
                  <a:gd name="T14" fmla="*/ 165 w 228"/>
                  <a:gd name="T15" fmla="*/ 231 h 253"/>
                  <a:gd name="T16" fmla="*/ 145 w 228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253">
                    <a:moveTo>
                      <a:pt x="145" y="253"/>
                    </a:moveTo>
                    <a:lnTo>
                      <a:pt x="86" y="253"/>
                    </a:lnTo>
                    <a:lnTo>
                      <a:pt x="68" y="231"/>
                    </a:lnTo>
                    <a:lnTo>
                      <a:pt x="0" y="231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231"/>
                    </a:lnTo>
                    <a:lnTo>
                      <a:pt x="165" y="231"/>
                    </a:lnTo>
                    <a:lnTo>
                      <a:pt x="145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>
                <a:off x="4123" y="2721"/>
                <a:ext cx="180" cy="1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4038" y="2978"/>
                <a:ext cx="339" cy="1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1" name="Rectangle 22"/>
              <p:cNvSpPr>
                <a:spLocks noChangeArrowheads="1"/>
              </p:cNvSpPr>
              <p:nvPr/>
            </p:nvSpPr>
            <p:spPr bwMode="auto">
              <a:xfrm>
                <a:off x="4053" y="2992"/>
                <a:ext cx="310" cy="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4244" y="3020"/>
                <a:ext cx="90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3" name="Rectangle 24"/>
              <p:cNvSpPr>
                <a:spLocks noChangeArrowheads="1"/>
              </p:cNvSpPr>
              <p:nvPr/>
            </p:nvSpPr>
            <p:spPr bwMode="auto">
              <a:xfrm>
                <a:off x="4197" y="2922"/>
                <a:ext cx="3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3908" y="2816"/>
                <a:ext cx="180" cy="277"/>
              </a:xfrm>
              <a:custGeom>
                <a:avLst/>
                <a:gdLst>
                  <a:gd name="T0" fmla="*/ 34 w 180"/>
                  <a:gd name="T1" fmla="*/ 158 h 277"/>
                  <a:gd name="T2" fmla="*/ 18 w 180"/>
                  <a:gd name="T3" fmla="*/ 168 h 277"/>
                  <a:gd name="T4" fmla="*/ 7 w 180"/>
                  <a:gd name="T5" fmla="*/ 184 h 277"/>
                  <a:gd name="T6" fmla="*/ 0 w 180"/>
                  <a:gd name="T7" fmla="*/ 205 h 277"/>
                  <a:gd name="T8" fmla="*/ 0 w 180"/>
                  <a:gd name="T9" fmla="*/ 223 h 277"/>
                  <a:gd name="T10" fmla="*/ 2 w 180"/>
                  <a:gd name="T11" fmla="*/ 236 h 277"/>
                  <a:gd name="T12" fmla="*/ 7 w 180"/>
                  <a:gd name="T13" fmla="*/ 248 h 277"/>
                  <a:gd name="T14" fmla="*/ 14 w 180"/>
                  <a:gd name="T15" fmla="*/ 259 h 277"/>
                  <a:gd name="T16" fmla="*/ 21 w 180"/>
                  <a:gd name="T17" fmla="*/ 266 h 277"/>
                  <a:gd name="T18" fmla="*/ 29 w 180"/>
                  <a:gd name="T19" fmla="*/ 272 h 277"/>
                  <a:gd name="T20" fmla="*/ 36 w 180"/>
                  <a:gd name="T21" fmla="*/ 275 h 277"/>
                  <a:gd name="T22" fmla="*/ 45 w 180"/>
                  <a:gd name="T23" fmla="*/ 277 h 277"/>
                  <a:gd name="T24" fmla="*/ 53 w 180"/>
                  <a:gd name="T25" fmla="*/ 277 h 277"/>
                  <a:gd name="T26" fmla="*/ 62 w 180"/>
                  <a:gd name="T27" fmla="*/ 275 h 277"/>
                  <a:gd name="T28" fmla="*/ 70 w 180"/>
                  <a:gd name="T29" fmla="*/ 272 h 277"/>
                  <a:gd name="T30" fmla="*/ 77 w 180"/>
                  <a:gd name="T31" fmla="*/ 266 h 277"/>
                  <a:gd name="T32" fmla="*/ 85 w 180"/>
                  <a:gd name="T33" fmla="*/ 259 h 277"/>
                  <a:gd name="T34" fmla="*/ 91 w 180"/>
                  <a:gd name="T35" fmla="*/ 248 h 277"/>
                  <a:gd name="T36" fmla="*/ 96 w 180"/>
                  <a:gd name="T37" fmla="*/ 236 h 277"/>
                  <a:gd name="T38" fmla="*/ 98 w 180"/>
                  <a:gd name="T39" fmla="*/ 223 h 277"/>
                  <a:gd name="T40" fmla="*/ 98 w 180"/>
                  <a:gd name="T41" fmla="*/ 209 h 277"/>
                  <a:gd name="T42" fmla="*/ 96 w 180"/>
                  <a:gd name="T43" fmla="*/ 196 h 277"/>
                  <a:gd name="T44" fmla="*/ 91 w 180"/>
                  <a:gd name="T45" fmla="*/ 184 h 277"/>
                  <a:gd name="T46" fmla="*/ 85 w 180"/>
                  <a:gd name="T47" fmla="*/ 173 h 277"/>
                  <a:gd name="T48" fmla="*/ 78 w 180"/>
                  <a:gd name="T49" fmla="*/ 166 h 277"/>
                  <a:gd name="T50" fmla="*/ 72 w 180"/>
                  <a:gd name="T51" fmla="*/ 162 h 277"/>
                  <a:gd name="T52" fmla="*/ 67 w 180"/>
                  <a:gd name="T53" fmla="*/ 159 h 277"/>
                  <a:gd name="T54" fmla="*/ 60 w 180"/>
                  <a:gd name="T55" fmla="*/ 157 h 277"/>
                  <a:gd name="T56" fmla="*/ 58 w 180"/>
                  <a:gd name="T57" fmla="*/ 141 h 277"/>
                  <a:gd name="T58" fmla="*/ 65 w 180"/>
                  <a:gd name="T59" fmla="*/ 112 h 277"/>
                  <a:gd name="T60" fmla="*/ 78 w 180"/>
                  <a:gd name="T61" fmla="*/ 85 h 277"/>
                  <a:gd name="T62" fmla="*/ 95 w 180"/>
                  <a:gd name="T63" fmla="*/ 60 h 277"/>
                  <a:gd name="T64" fmla="*/ 108 w 180"/>
                  <a:gd name="T65" fmla="*/ 46 h 277"/>
                  <a:gd name="T66" fmla="*/ 114 w 180"/>
                  <a:gd name="T67" fmla="*/ 40 h 277"/>
                  <a:gd name="T68" fmla="*/ 122 w 180"/>
                  <a:gd name="T69" fmla="*/ 34 h 277"/>
                  <a:gd name="T70" fmla="*/ 131 w 180"/>
                  <a:gd name="T71" fmla="*/ 29 h 277"/>
                  <a:gd name="T72" fmla="*/ 140 w 180"/>
                  <a:gd name="T73" fmla="*/ 24 h 277"/>
                  <a:gd name="T74" fmla="*/ 151 w 180"/>
                  <a:gd name="T75" fmla="*/ 20 h 277"/>
                  <a:gd name="T76" fmla="*/ 162 w 180"/>
                  <a:gd name="T77" fmla="*/ 17 h 277"/>
                  <a:gd name="T78" fmla="*/ 174 w 180"/>
                  <a:gd name="T79" fmla="*/ 15 h 277"/>
                  <a:gd name="T80" fmla="*/ 180 w 180"/>
                  <a:gd name="T81" fmla="*/ 0 h 277"/>
                  <a:gd name="T82" fmla="*/ 152 w 180"/>
                  <a:gd name="T83" fmla="*/ 4 h 277"/>
                  <a:gd name="T84" fmla="*/ 127 w 180"/>
                  <a:gd name="T85" fmla="*/ 14 h 277"/>
                  <a:gd name="T86" fmla="*/ 104 w 180"/>
                  <a:gd name="T87" fmla="*/ 30 h 277"/>
                  <a:gd name="T88" fmla="*/ 84 w 180"/>
                  <a:gd name="T89" fmla="*/ 50 h 277"/>
                  <a:gd name="T90" fmla="*/ 67 w 180"/>
                  <a:gd name="T91" fmla="*/ 74 h 277"/>
                  <a:gd name="T92" fmla="*/ 54 w 180"/>
                  <a:gd name="T93" fmla="*/ 100 h 277"/>
                  <a:gd name="T94" fmla="*/ 46 w 180"/>
                  <a:gd name="T95" fmla="*/ 128 h 277"/>
                  <a:gd name="T96" fmla="*/ 43 w 180"/>
                  <a:gd name="T97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0" h="277">
                    <a:moveTo>
                      <a:pt x="43" y="156"/>
                    </a:moveTo>
                    <a:lnTo>
                      <a:pt x="34" y="158"/>
                    </a:lnTo>
                    <a:lnTo>
                      <a:pt x="26" y="162"/>
                    </a:lnTo>
                    <a:lnTo>
                      <a:pt x="18" y="168"/>
                    </a:lnTo>
                    <a:lnTo>
                      <a:pt x="12" y="176"/>
                    </a:lnTo>
                    <a:lnTo>
                      <a:pt x="7" y="184"/>
                    </a:lnTo>
                    <a:lnTo>
                      <a:pt x="3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3"/>
                    </a:lnTo>
                    <a:lnTo>
                      <a:pt x="1" y="229"/>
                    </a:lnTo>
                    <a:lnTo>
                      <a:pt x="2" y="236"/>
                    </a:lnTo>
                    <a:lnTo>
                      <a:pt x="5" y="242"/>
                    </a:lnTo>
                    <a:lnTo>
                      <a:pt x="7" y="248"/>
                    </a:lnTo>
                    <a:lnTo>
                      <a:pt x="10" y="254"/>
                    </a:lnTo>
                    <a:lnTo>
                      <a:pt x="14" y="259"/>
                    </a:lnTo>
                    <a:lnTo>
                      <a:pt x="18" y="263"/>
                    </a:lnTo>
                    <a:lnTo>
                      <a:pt x="21" y="266"/>
                    </a:lnTo>
                    <a:lnTo>
                      <a:pt x="25" y="269"/>
                    </a:lnTo>
                    <a:lnTo>
                      <a:pt x="29" y="272"/>
                    </a:lnTo>
                    <a:lnTo>
                      <a:pt x="33" y="273"/>
                    </a:lnTo>
                    <a:lnTo>
                      <a:pt x="36" y="275"/>
                    </a:lnTo>
                    <a:lnTo>
                      <a:pt x="41" y="276"/>
                    </a:lnTo>
                    <a:lnTo>
                      <a:pt x="45" y="277"/>
                    </a:lnTo>
                    <a:lnTo>
                      <a:pt x="49" y="277"/>
                    </a:lnTo>
                    <a:lnTo>
                      <a:pt x="53" y="277"/>
                    </a:lnTo>
                    <a:lnTo>
                      <a:pt x="58" y="276"/>
                    </a:lnTo>
                    <a:lnTo>
                      <a:pt x="62" y="275"/>
                    </a:lnTo>
                    <a:lnTo>
                      <a:pt x="66" y="273"/>
                    </a:lnTo>
                    <a:lnTo>
                      <a:pt x="70" y="272"/>
                    </a:lnTo>
                    <a:lnTo>
                      <a:pt x="73" y="269"/>
                    </a:lnTo>
                    <a:lnTo>
                      <a:pt x="77" y="266"/>
                    </a:lnTo>
                    <a:lnTo>
                      <a:pt x="80" y="263"/>
                    </a:lnTo>
                    <a:lnTo>
                      <a:pt x="85" y="259"/>
                    </a:lnTo>
                    <a:lnTo>
                      <a:pt x="88" y="254"/>
                    </a:lnTo>
                    <a:lnTo>
                      <a:pt x="91" y="248"/>
                    </a:lnTo>
                    <a:lnTo>
                      <a:pt x="94" y="242"/>
                    </a:lnTo>
                    <a:lnTo>
                      <a:pt x="96" y="236"/>
                    </a:lnTo>
                    <a:lnTo>
                      <a:pt x="98" y="229"/>
                    </a:lnTo>
                    <a:lnTo>
                      <a:pt x="98" y="223"/>
                    </a:lnTo>
                    <a:lnTo>
                      <a:pt x="99" y="216"/>
                    </a:lnTo>
                    <a:lnTo>
                      <a:pt x="98" y="209"/>
                    </a:lnTo>
                    <a:lnTo>
                      <a:pt x="98" y="203"/>
                    </a:lnTo>
                    <a:lnTo>
                      <a:pt x="96" y="196"/>
                    </a:lnTo>
                    <a:lnTo>
                      <a:pt x="94" y="190"/>
                    </a:lnTo>
                    <a:lnTo>
                      <a:pt x="91" y="184"/>
                    </a:lnTo>
                    <a:lnTo>
                      <a:pt x="88" y="178"/>
                    </a:lnTo>
                    <a:lnTo>
                      <a:pt x="85" y="173"/>
                    </a:lnTo>
                    <a:lnTo>
                      <a:pt x="80" y="169"/>
                    </a:lnTo>
                    <a:lnTo>
                      <a:pt x="78" y="166"/>
                    </a:lnTo>
                    <a:lnTo>
                      <a:pt x="75" y="164"/>
                    </a:lnTo>
                    <a:lnTo>
                      <a:pt x="72" y="162"/>
                    </a:lnTo>
                    <a:lnTo>
                      <a:pt x="70" y="160"/>
                    </a:lnTo>
                    <a:lnTo>
                      <a:pt x="67" y="159"/>
                    </a:lnTo>
                    <a:lnTo>
                      <a:pt x="63" y="157"/>
                    </a:lnTo>
                    <a:lnTo>
                      <a:pt x="60" y="157"/>
                    </a:lnTo>
                    <a:lnTo>
                      <a:pt x="57" y="156"/>
                    </a:lnTo>
                    <a:lnTo>
                      <a:pt x="58" y="141"/>
                    </a:lnTo>
                    <a:lnTo>
                      <a:pt x="61" y="127"/>
                    </a:lnTo>
                    <a:lnTo>
                      <a:pt x="65" y="112"/>
                    </a:lnTo>
                    <a:lnTo>
                      <a:pt x="71" y="98"/>
                    </a:lnTo>
                    <a:lnTo>
                      <a:pt x="78" y="85"/>
                    </a:lnTo>
                    <a:lnTo>
                      <a:pt x="85" y="72"/>
                    </a:lnTo>
                    <a:lnTo>
                      <a:pt x="95" y="60"/>
                    </a:lnTo>
                    <a:lnTo>
                      <a:pt x="105" y="49"/>
                    </a:lnTo>
                    <a:lnTo>
                      <a:pt x="108" y="46"/>
                    </a:lnTo>
                    <a:lnTo>
                      <a:pt x="111" y="43"/>
                    </a:lnTo>
                    <a:lnTo>
                      <a:pt x="114" y="40"/>
                    </a:lnTo>
                    <a:lnTo>
                      <a:pt x="118" y="37"/>
                    </a:lnTo>
                    <a:lnTo>
                      <a:pt x="122" y="34"/>
                    </a:lnTo>
                    <a:lnTo>
                      <a:pt x="127" y="31"/>
                    </a:lnTo>
                    <a:lnTo>
                      <a:pt x="131" y="29"/>
                    </a:lnTo>
                    <a:lnTo>
                      <a:pt x="136" y="26"/>
                    </a:lnTo>
                    <a:lnTo>
                      <a:pt x="140" y="24"/>
                    </a:lnTo>
                    <a:lnTo>
                      <a:pt x="145" y="22"/>
                    </a:lnTo>
                    <a:lnTo>
                      <a:pt x="151" y="20"/>
                    </a:lnTo>
                    <a:lnTo>
                      <a:pt x="156" y="18"/>
                    </a:lnTo>
                    <a:lnTo>
                      <a:pt x="162" y="17"/>
                    </a:lnTo>
                    <a:lnTo>
                      <a:pt x="168" y="16"/>
                    </a:lnTo>
                    <a:lnTo>
                      <a:pt x="174" y="15"/>
                    </a:lnTo>
                    <a:lnTo>
                      <a:pt x="180" y="15"/>
                    </a:lnTo>
                    <a:lnTo>
                      <a:pt x="180" y="0"/>
                    </a:lnTo>
                    <a:lnTo>
                      <a:pt x="166" y="1"/>
                    </a:lnTo>
                    <a:lnTo>
                      <a:pt x="152" y="4"/>
                    </a:lnTo>
                    <a:lnTo>
                      <a:pt x="139" y="8"/>
                    </a:lnTo>
                    <a:lnTo>
                      <a:pt x="127" y="14"/>
                    </a:lnTo>
                    <a:lnTo>
                      <a:pt x="115" y="21"/>
                    </a:lnTo>
                    <a:lnTo>
                      <a:pt x="104" y="30"/>
                    </a:lnTo>
                    <a:lnTo>
                      <a:pt x="93" y="39"/>
                    </a:lnTo>
                    <a:lnTo>
                      <a:pt x="84" y="50"/>
                    </a:lnTo>
                    <a:lnTo>
                      <a:pt x="75" y="61"/>
                    </a:lnTo>
                    <a:lnTo>
                      <a:pt x="67" y="74"/>
                    </a:lnTo>
                    <a:lnTo>
                      <a:pt x="60" y="86"/>
                    </a:lnTo>
                    <a:lnTo>
                      <a:pt x="54" y="100"/>
                    </a:lnTo>
                    <a:lnTo>
                      <a:pt x="50" y="114"/>
                    </a:lnTo>
                    <a:lnTo>
                      <a:pt x="46" y="128"/>
                    </a:lnTo>
                    <a:lnTo>
                      <a:pt x="44" y="142"/>
                    </a:lnTo>
                    <a:lnTo>
                      <a:pt x="43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3922" y="3018"/>
                <a:ext cx="70" cy="60"/>
              </a:xfrm>
              <a:custGeom>
                <a:avLst/>
                <a:gdLst>
                  <a:gd name="T0" fmla="*/ 35 w 70"/>
                  <a:gd name="T1" fmla="*/ 60 h 60"/>
                  <a:gd name="T2" fmla="*/ 32 w 70"/>
                  <a:gd name="T3" fmla="*/ 60 h 60"/>
                  <a:gd name="T4" fmla="*/ 30 w 70"/>
                  <a:gd name="T5" fmla="*/ 60 h 60"/>
                  <a:gd name="T6" fmla="*/ 27 w 70"/>
                  <a:gd name="T7" fmla="*/ 59 h 60"/>
                  <a:gd name="T8" fmla="*/ 24 w 70"/>
                  <a:gd name="T9" fmla="*/ 58 h 60"/>
                  <a:gd name="T10" fmla="*/ 22 w 70"/>
                  <a:gd name="T11" fmla="*/ 57 h 60"/>
                  <a:gd name="T12" fmla="*/ 19 w 70"/>
                  <a:gd name="T13" fmla="*/ 55 h 60"/>
                  <a:gd name="T14" fmla="*/ 17 w 70"/>
                  <a:gd name="T15" fmla="*/ 53 h 60"/>
                  <a:gd name="T16" fmla="*/ 14 w 70"/>
                  <a:gd name="T17" fmla="*/ 51 h 60"/>
                  <a:gd name="T18" fmla="*/ 11 w 70"/>
                  <a:gd name="T19" fmla="*/ 47 h 60"/>
                  <a:gd name="T20" fmla="*/ 8 w 70"/>
                  <a:gd name="T21" fmla="*/ 44 h 60"/>
                  <a:gd name="T22" fmla="*/ 6 w 70"/>
                  <a:gd name="T23" fmla="*/ 39 h 60"/>
                  <a:gd name="T24" fmla="*/ 4 w 70"/>
                  <a:gd name="T25" fmla="*/ 34 h 60"/>
                  <a:gd name="T26" fmla="*/ 2 w 70"/>
                  <a:gd name="T27" fmla="*/ 30 h 60"/>
                  <a:gd name="T28" fmla="*/ 1 w 70"/>
                  <a:gd name="T29" fmla="*/ 25 h 60"/>
                  <a:gd name="T30" fmla="*/ 1 w 70"/>
                  <a:gd name="T31" fmla="*/ 19 h 60"/>
                  <a:gd name="T32" fmla="*/ 0 w 70"/>
                  <a:gd name="T33" fmla="*/ 14 h 60"/>
                  <a:gd name="T34" fmla="*/ 0 w 70"/>
                  <a:gd name="T35" fmla="*/ 10 h 60"/>
                  <a:gd name="T36" fmla="*/ 1 w 70"/>
                  <a:gd name="T37" fmla="*/ 7 h 60"/>
                  <a:gd name="T38" fmla="*/ 1 w 70"/>
                  <a:gd name="T39" fmla="*/ 3 h 60"/>
                  <a:gd name="T40" fmla="*/ 2 w 70"/>
                  <a:gd name="T41" fmla="*/ 0 h 60"/>
                  <a:gd name="T42" fmla="*/ 69 w 70"/>
                  <a:gd name="T43" fmla="*/ 0 h 60"/>
                  <a:gd name="T44" fmla="*/ 69 w 70"/>
                  <a:gd name="T45" fmla="*/ 3 h 60"/>
                  <a:gd name="T46" fmla="*/ 70 w 70"/>
                  <a:gd name="T47" fmla="*/ 7 h 60"/>
                  <a:gd name="T48" fmla="*/ 70 w 70"/>
                  <a:gd name="T49" fmla="*/ 10 h 60"/>
                  <a:gd name="T50" fmla="*/ 70 w 70"/>
                  <a:gd name="T51" fmla="*/ 14 h 60"/>
                  <a:gd name="T52" fmla="*/ 69 w 70"/>
                  <a:gd name="T53" fmla="*/ 23 h 60"/>
                  <a:gd name="T54" fmla="*/ 67 w 70"/>
                  <a:gd name="T55" fmla="*/ 32 h 60"/>
                  <a:gd name="T56" fmla="*/ 64 w 70"/>
                  <a:gd name="T57" fmla="*/ 40 h 60"/>
                  <a:gd name="T58" fmla="*/ 60 w 70"/>
                  <a:gd name="T59" fmla="*/ 47 h 60"/>
                  <a:gd name="T60" fmla="*/ 55 w 70"/>
                  <a:gd name="T61" fmla="*/ 52 h 60"/>
                  <a:gd name="T62" fmla="*/ 49 w 70"/>
                  <a:gd name="T63" fmla="*/ 57 h 60"/>
                  <a:gd name="T64" fmla="*/ 42 w 70"/>
                  <a:gd name="T65" fmla="*/ 59 h 60"/>
                  <a:gd name="T66" fmla="*/ 35 w 70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60">
                    <a:moveTo>
                      <a:pt x="35" y="60"/>
                    </a:moveTo>
                    <a:lnTo>
                      <a:pt x="32" y="60"/>
                    </a:lnTo>
                    <a:lnTo>
                      <a:pt x="30" y="60"/>
                    </a:lnTo>
                    <a:lnTo>
                      <a:pt x="27" y="59"/>
                    </a:lnTo>
                    <a:lnTo>
                      <a:pt x="24" y="58"/>
                    </a:lnTo>
                    <a:lnTo>
                      <a:pt x="22" y="57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11" y="47"/>
                    </a:lnTo>
                    <a:lnTo>
                      <a:pt x="8" y="44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69" y="0"/>
                    </a:lnTo>
                    <a:lnTo>
                      <a:pt x="69" y="3"/>
                    </a:lnTo>
                    <a:lnTo>
                      <a:pt x="70" y="7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69" y="23"/>
                    </a:lnTo>
                    <a:lnTo>
                      <a:pt x="67" y="32"/>
                    </a:lnTo>
                    <a:lnTo>
                      <a:pt x="64" y="40"/>
                    </a:lnTo>
                    <a:lnTo>
                      <a:pt x="60" y="47"/>
                    </a:lnTo>
                    <a:lnTo>
                      <a:pt x="55" y="52"/>
                    </a:lnTo>
                    <a:lnTo>
                      <a:pt x="49" y="57"/>
                    </a:lnTo>
                    <a:lnTo>
                      <a:pt x="42" y="59"/>
                    </a:lnTo>
                    <a:lnTo>
                      <a:pt x="35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3930" y="2986"/>
                <a:ext cx="55" cy="17"/>
              </a:xfrm>
              <a:custGeom>
                <a:avLst/>
                <a:gdLst>
                  <a:gd name="T0" fmla="*/ 55 w 55"/>
                  <a:gd name="T1" fmla="*/ 17 h 17"/>
                  <a:gd name="T2" fmla="*/ 0 w 55"/>
                  <a:gd name="T3" fmla="*/ 17 h 17"/>
                  <a:gd name="T4" fmla="*/ 1 w 55"/>
                  <a:gd name="T5" fmla="*/ 15 h 17"/>
                  <a:gd name="T6" fmla="*/ 3 w 55"/>
                  <a:gd name="T7" fmla="*/ 13 h 17"/>
                  <a:gd name="T8" fmla="*/ 4 w 55"/>
                  <a:gd name="T9" fmla="*/ 11 h 17"/>
                  <a:gd name="T10" fmla="*/ 6 w 55"/>
                  <a:gd name="T11" fmla="*/ 9 h 17"/>
                  <a:gd name="T12" fmla="*/ 9 w 55"/>
                  <a:gd name="T13" fmla="*/ 7 h 17"/>
                  <a:gd name="T14" fmla="*/ 11 w 55"/>
                  <a:gd name="T15" fmla="*/ 5 h 17"/>
                  <a:gd name="T16" fmla="*/ 14 w 55"/>
                  <a:gd name="T17" fmla="*/ 3 h 17"/>
                  <a:gd name="T18" fmla="*/ 16 w 55"/>
                  <a:gd name="T19" fmla="*/ 2 h 17"/>
                  <a:gd name="T20" fmla="*/ 19 w 55"/>
                  <a:gd name="T21" fmla="*/ 1 h 17"/>
                  <a:gd name="T22" fmla="*/ 22 w 55"/>
                  <a:gd name="T23" fmla="*/ 0 h 17"/>
                  <a:gd name="T24" fmla="*/ 24 w 55"/>
                  <a:gd name="T25" fmla="*/ 0 h 17"/>
                  <a:gd name="T26" fmla="*/ 27 w 55"/>
                  <a:gd name="T27" fmla="*/ 0 h 17"/>
                  <a:gd name="T28" fmla="*/ 30 w 55"/>
                  <a:gd name="T29" fmla="*/ 0 h 17"/>
                  <a:gd name="T30" fmla="*/ 33 w 55"/>
                  <a:gd name="T31" fmla="*/ 0 h 17"/>
                  <a:gd name="T32" fmla="*/ 35 w 55"/>
                  <a:gd name="T33" fmla="*/ 1 h 17"/>
                  <a:gd name="T34" fmla="*/ 38 w 55"/>
                  <a:gd name="T35" fmla="*/ 2 h 17"/>
                  <a:gd name="T36" fmla="*/ 41 w 55"/>
                  <a:gd name="T37" fmla="*/ 3 h 17"/>
                  <a:gd name="T38" fmla="*/ 43 w 55"/>
                  <a:gd name="T39" fmla="*/ 5 h 17"/>
                  <a:gd name="T40" fmla="*/ 46 w 55"/>
                  <a:gd name="T41" fmla="*/ 7 h 17"/>
                  <a:gd name="T42" fmla="*/ 48 w 55"/>
                  <a:gd name="T43" fmla="*/ 9 h 17"/>
                  <a:gd name="T44" fmla="*/ 50 w 55"/>
                  <a:gd name="T45" fmla="*/ 11 h 17"/>
                  <a:gd name="T46" fmla="*/ 51 w 55"/>
                  <a:gd name="T47" fmla="*/ 13 h 17"/>
                  <a:gd name="T48" fmla="*/ 53 w 55"/>
                  <a:gd name="T49" fmla="*/ 15 h 17"/>
                  <a:gd name="T50" fmla="*/ 55 w 5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17">
                    <a:moveTo>
                      <a:pt x="55" y="17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3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4149" y="2745"/>
                <a:ext cx="125" cy="125"/>
              </a:xfrm>
              <a:custGeom>
                <a:avLst/>
                <a:gdLst>
                  <a:gd name="T0" fmla="*/ 124 w 125"/>
                  <a:gd name="T1" fmla="*/ 56 h 125"/>
                  <a:gd name="T2" fmla="*/ 122 w 125"/>
                  <a:gd name="T3" fmla="*/ 44 h 125"/>
                  <a:gd name="T4" fmla="*/ 118 w 125"/>
                  <a:gd name="T5" fmla="*/ 33 h 125"/>
                  <a:gd name="T6" fmla="*/ 110 w 125"/>
                  <a:gd name="T7" fmla="*/ 23 h 125"/>
                  <a:gd name="T8" fmla="*/ 102 w 125"/>
                  <a:gd name="T9" fmla="*/ 14 h 125"/>
                  <a:gd name="T10" fmla="*/ 92 w 125"/>
                  <a:gd name="T11" fmla="*/ 7 h 125"/>
                  <a:gd name="T12" fmla="*/ 81 w 125"/>
                  <a:gd name="T13" fmla="*/ 2 h 125"/>
                  <a:gd name="T14" fmla="*/ 69 w 125"/>
                  <a:gd name="T15" fmla="*/ 0 h 125"/>
                  <a:gd name="T16" fmla="*/ 50 w 125"/>
                  <a:gd name="T17" fmla="*/ 1 h 125"/>
                  <a:gd name="T18" fmla="*/ 28 w 125"/>
                  <a:gd name="T19" fmla="*/ 11 h 125"/>
                  <a:gd name="T20" fmla="*/ 11 w 125"/>
                  <a:gd name="T21" fmla="*/ 27 h 125"/>
                  <a:gd name="T22" fmla="*/ 2 w 125"/>
                  <a:gd name="T23" fmla="*/ 50 h 125"/>
                  <a:gd name="T24" fmla="*/ 1 w 125"/>
                  <a:gd name="T25" fmla="*/ 68 h 125"/>
                  <a:gd name="T26" fmla="*/ 3 w 125"/>
                  <a:gd name="T27" fmla="*/ 80 h 125"/>
                  <a:gd name="T28" fmla="*/ 8 w 125"/>
                  <a:gd name="T29" fmla="*/ 91 h 125"/>
                  <a:gd name="T30" fmla="*/ 15 w 125"/>
                  <a:gd name="T31" fmla="*/ 101 h 125"/>
                  <a:gd name="T32" fmla="*/ 23 w 125"/>
                  <a:gd name="T33" fmla="*/ 109 h 125"/>
                  <a:gd name="T34" fmla="*/ 30 w 125"/>
                  <a:gd name="T35" fmla="*/ 115 h 125"/>
                  <a:gd name="T36" fmla="*/ 39 w 125"/>
                  <a:gd name="T37" fmla="*/ 120 h 125"/>
                  <a:gd name="T38" fmla="*/ 49 w 125"/>
                  <a:gd name="T39" fmla="*/ 123 h 125"/>
                  <a:gd name="T40" fmla="*/ 56 w 125"/>
                  <a:gd name="T41" fmla="*/ 124 h 125"/>
                  <a:gd name="T42" fmla="*/ 60 w 125"/>
                  <a:gd name="T43" fmla="*/ 125 h 125"/>
                  <a:gd name="T44" fmla="*/ 61 w 125"/>
                  <a:gd name="T45" fmla="*/ 124 h 125"/>
                  <a:gd name="T46" fmla="*/ 64 w 125"/>
                  <a:gd name="T47" fmla="*/ 124 h 125"/>
                  <a:gd name="T48" fmla="*/ 66 w 125"/>
                  <a:gd name="T49" fmla="*/ 124 h 125"/>
                  <a:gd name="T50" fmla="*/ 68 w 125"/>
                  <a:gd name="T51" fmla="*/ 125 h 125"/>
                  <a:gd name="T52" fmla="*/ 72 w 125"/>
                  <a:gd name="T53" fmla="*/ 124 h 125"/>
                  <a:gd name="T54" fmla="*/ 79 w 125"/>
                  <a:gd name="T55" fmla="*/ 122 h 125"/>
                  <a:gd name="T56" fmla="*/ 87 w 125"/>
                  <a:gd name="T57" fmla="*/ 119 h 125"/>
                  <a:gd name="T58" fmla="*/ 95 w 125"/>
                  <a:gd name="T59" fmla="*/ 115 h 125"/>
                  <a:gd name="T60" fmla="*/ 103 w 125"/>
                  <a:gd name="T61" fmla="*/ 109 h 125"/>
                  <a:gd name="T62" fmla="*/ 110 w 125"/>
                  <a:gd name="T63" fmla="*/ 101 h 125"/>
                  <a:gd name="T64" fmla="*/ 118 w 125"/>
                  <a:gd name="T65" fmla="*/ 91 h 125"/>
                  <a:gd name="T66" fmla="*/ 122 w 125"/>
                  <a:gd name="T67" fmla="*/ 80 h 125"/>
                  <a:gd name="T68" fmla="*/ 124 w 125"/>
                  <a:gd name="T69" fmla="*/ 6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25">
                    <a:moveTo>
                      <a:pt x="125" y="62"/>
                    </a:moveTo>
                    <a:lnTo>
                      <a:pt x="124" y="56"/>
                    </a:lnTo>
                    <a:lnTo>
                      <a:pt x="123" y="50"/>
                    </a:lnTo>
                    <a:lnTo>
                      <a:pt x="122" y="44"/>
                    </a:lnTo>
                    <a:lnTo>
                      <a:pt x="120" y="38"/>
                    </a:lnTo>
                    <a:lnTo>
                      <a:pt x="118" y="33"/>
                    </a:lnTo>
                    <a:lnTo>
                      <a:pt x="114" y="28"/>
                    </a:lnTo>
                    <a:lnTo>
                      <a:pt x="110" y="23"/>
                    </a:lnTo>
                    <a:lnTo>
                      <a:pt x="106" y="18"/>
                    </a:lnTo>
                    <a:lnTo>
                      <a:pt x="102" y="14"/>
                    </a:lnTo>
                    <a:lnTo>
                      <a:pt x="97" y="10"/>
                    </a:lnTo>
                    <a:lnTo>
                      <a:pt x="92" y="7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5" y="1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1" y="27"/>
                    </a:lnTo>
                    <a:lnTo>
                      <a:pt x="5" y="38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2" y="74"/>
                    </a:lnTo>
                    <a:lnTo>
                      <a:pt x="3" y="80"/>
                    </a:lnTo>
                    <a:lnTo>
                      <a:pt x="5" y="86"/>
                    </a:lnTo>
                    <a:lnTo>
                      <a:pt x="8" y="91"/>
                    </a:lnTo>
                    <a:lnTo>
                      <a:pt x="11" y="96"/>
                    </a:lnTo>
                    <a:lnTo>
                      <a:pt x="15" y="101"/>
                    </a:lnTo>
                    <a:lnTo>
                      <a:pt x="19" y="106"/>
                    </a:lnTo>
                    <a:lnTo>
                      <a:pt x="23" y="109"/>
                    </a:lnTo>
                    <a:lnTo>
                      <a:pt x="26" y="113"/>
                    </a:lnTo>
                    <a:lnTo>
                      <a:pt x="30" y="115"/>
                    </a:lnTo>
                    <a:lnTo>
                      <a:pt x="35" y="118"/>
                    </a:lnTo>
                    <a:lnTo>
                      <a:pt x="39" y="120"/>
                    </a:lnTo>
                    <a:lnTo>
                      <a:pt x="44" y="121"/>
                    </a:lnTo>
                    <a:lnTo>
                      <a:pt x="49" y="123"/>
                    </a:lnTo>
                    <a:lnTo>
                      <a:pt x="54" y="124"/>
                    </a:lnTo>
                    <a:lnTo>
                      <a:pt x="56" y="124"/>
                    </a:lnTo>
                    <a:lnTo>
                      <a:pt x="58" y="125"/>
                    </a:lnTo>
                    <a:lnTo>
                      <a:pt x="60" y="125"/>
                    </a:lnTo>
                    <a:lnTo>
                      <a:pt x="61" y="125"/>
                    </a:lnTo>
                    <a:lnTo>
                      <a:pt x="61" y="124"/>
                    </a:lnTo>
                    <a:lnTo>
                      <a:pt x="63" y="124"/>
                    </a:lnTo>
                    <a:lnTo>
                      <a:pt x="64" y="124"/>
                    </a:lnTo>
                    <a:lnTo>
                      <a:pt x="65" y="124"/>
                    </a:lnTo>
                    <a:lnTo>
                      <a:pt x="66" y="124"/>
                    </a:lnTo>
                    <a:lnTo>
                      <a:pt x="66" y="125"/>
                    </a:lnTo>
                    <a:lnTo>
                      <a:pt x="68" y="125"/>
                    </a:lnTo>
                    <a:lnTo>
                      <a:pt x="70" y="125"/>
                    </a:lnTo>
                    <a:lnTo>
                      <a:pt x="72" y="124"/>
                    </a:lnTo>
                    <a:lnTo>
                      <a:pt x="74" y="123"/>
                    </a:lnTo>
                    <a:lnTo>
                      <a:pt x="79" y="122"/>
                    </a:lnTo>
                    <a:lnTo>
                      <a:pt x="83" y="121"/>
                    </a:lnTo>
                    <a:lnTo>
                      <a:pt x="87" y="119"/>
                    </a:lnTo>
                    <a:lnTo>
                      <a:pt x="92" y="117"/>
                    </a:lnTo>
                    <a:lnTo>
                      <a:pt x="95" y="115"/>
                    </a:lnTo>
                    <a:lnTo>
                      <a:pt x="99" y="112"/>
                    </a:lnTo>
                    <a:lnTo>
                      <a:pt x="103" y="109"/>
                    </a:lnTo>
                    <a:lnTo>
                      <a:pt x="106" y="106"/>
                    </a:lnTo>
                    <a:lnTo>
                      <a:pt x="110" y="101"/>
                    </a:lnTo>
                    <a:lnTo>
                      <a:pt x="114" y="96"/>
                    </a:lnTo>
                    <a:lnTo>
                      <a:pt x="118" y="91"/>
                    </a:lnTo>
                    <a:lnTo>
                      <a:pt x="120" y="86"/>
                    </a:lnTo>
                    <a:lnTo>
                      <a:pt x="122" y="80"/>
                    </a:lnTo>
                    <a:lnTo>
                      <a:pt x="123" y="74"/>
                    </a:lnTo>
                    <a:lnTo>
                      <a:pt x="124" y="68"/>
                    </a:lnTo>
                    <a:lnTo>
                      <a:pt x="12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4235" y="2759"/>
                <a:ext cx="30" cy="43"/>
              </a:xfrm>
              <a:custGeom>
                <a:avLst/>
                <a:gdLst>
                  <a:gd name="T0" fmla="*/ 30 w 30"/>
                  <a:gd name="T1" fmla="*/ 43 h 43"/>
                  <a:gd name="T2" fmla="*/ 12 w 30"/>
                  <a:gd name="T3" fmla="*/ 43 h 43"/>
                  <a:gd name="T4" fmla="*/ 11 w 30"/>
                  <a:gd name="T5" fmla="*/ 30 h 43"/>
                  <a:gd name="T6" fmla="*/ 8 w 30"/>
                  <a:gd name="T7" fmla="*/ 19 h 43"/>
                  <a:gd name="T8" fmla="*/ 4 w 30"/>
                  <a:gd name="T9" fmla="*/ 8 h 43"/>
                  <a:gd name="T10" fmla="*/ 0 w 30"/>
                  <a:gd name="T11" fmla="*/ 0 h 43"/>
                  <a:gd name="T12" fmla="*/ 2 w 30"/>
                  <a:gd name="T13" fmla="*/ 1 h 43"/>
                  <a:gd name="T14" fmla="*/ 4 w 30"/>
                  <a:gd name="T15" fmla="*/ 2 h 43"/>
                  <a:gd name="T16" fmla="*/ 6 w 30"/>
                  <a:gd name="T17" fmla="*/ 3 h 43"/>
                  <a:gd name="T18" fmla="*/ 8 w 30"/>
                  <a:gd name="T19" fmla="*/ 4 h 43"/>
                  <a:gd name="T20" fmla="*/ 9 w 30"/>
                  <a:gd name="T21" fmla="*/ 6 h 43"/>
                  <a:gd name="T22" fmla="*/ 11 w 30"/>
                  <a:gd name="T23" fmla="*/ 7 h 43"/>
                  <a:gd name="T24" fmla="*/ 13 w 30"/>
                  <a:gd name="T25" fmla="*/ 8 h 43"/>
                  <a:gd name="T26" fmla="*/ 14 w 30"/>
                  <a:gd name="T27" fmla="*/ 10 h 43"/>
                  <a:gd name="T28" fmla="*/ 17 w 30"/>
                  <a:gd name="T29" fmla="*/ 13 h 43"/>
                  <a:gd name="T30" fmla="*/ 20 w 30"/>
                  <a:gd name="T31" fmla="*/ 17 h 43"/>
                  <a:gd name="T32" fmla="*/ 23 w 30"/>
                  <a:gd name="T33" fmla="*/ 21 h 43"/>
                  <a:gd name="T34" fmla="*/ 25 w 30"/>
                  <a:gd name="T35" fmla="*/ 25 h 43"/>
                  <a:gd name="T36" fmla="*/ 27 w 30"/>
                  <a:gd name="T37" fmla="*/ 29 h 43"/>
                  <a:gd name="T38" fmla="*/ 28 w 30"/>
                  <a:gd name="T39" fmla="*/ 34 h 43"/>
                  <a:gd name="T40" fmla="*/ 29 w 30"/>
                  <a:gd name="T41" fmla="*/ 38 h 43"/>
                  <a:gd name="T42" fmla="*/ 30 w 30"/>
                  <a:gd name="T4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43">
                    <a:moveTo>
                      <a:pt x="30" y="43"/>
                    </a:moveTo>
                    <a:lnTo>
                      <a:pt x="12" y="43"/>
                    </a:lnTo>
                    <a:lnTo>
                      <a:pt x="11" y="30"/>
                    </a:lnTo>
                    <a:lnTo>
                      <a:pt x="8" y="19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4" y="10"/>
                    </a:lnTo>
                    <a:lnTo>
                      <a:pt x="17" y="13"/>
                    </a:lnTo>
                    <a:lnTo>
                      <a:pt x="20" y="17"/>
                    </a:lnTo>
                    <a:lnTo>
                      <a:pt x="23" y="21"/>
                    </a:lnTo>
                    <a:lnTo>
                      <a:pt x="25" y="25"/>
                    </a:lnTo>
                    <a:lnTo>
                      <a:pt x="27" y="29"/>
                    </a:lnTo>
                    <a:lnTo>
                      <a:pt x="28" y="34"/>
                    </a:lnTo>
                    <a:lnTo>
                      <a:pt x="29" y="38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4216" y="2810"/>
                <a:ext cx="22" cy="50"/>
              </a:xfrm>
              <a:custGeom>
                <a:avLst/>
                <a:gdLst>
                  <a:gd name="T0" fmla="*/ 5 w 22"/>
                  <a:gd name="T1" fmla="*/ 50 h 50"/>
                  <a:gd name="T2" fmla="*/ 4 w 22"/>
                  <a:gd name="T3" fmla="*/ 50 h 50"/>
                  <a:gd name="T4" fmla="*/ 2 w 22"/>
                  <a:gd name="T5" fmla="*/ 50 h 50"/>
                  <a:gd name="T6" fmla="*/ 1 w 22"/>
                  <a:gd name="T7" fmla="*/ 50 h 50"/>
                  <a:gd name="T8" fmla="*/ 0 w 22"/>
                  <a:gd name="T9" fmla="*/ 50 h 50"/>
                  <a:gd name="T10" fmla="*/ 0 w 22"/>
                  <a:gd name="T11" fmla="*/ 0 h 50"/>
                  <a:gd name="T12" fmla="*/ 22 w 22"/>
                  <a:gd name="T13" fmla="*/ 0 h 50"/>
                  <a:gd name="T14" fmla="*/ 22 w 22"/>
                  <a:gd name="T15" fmla="*/ 10 h 50"/>
                  <a:gd name="T16" fmla="*/ 20 w 22"/>
                  <a:gd name="T17" fmla="*/ 18 h 50"/>
                  <a:gd name="T18" fmla="*/ 19 w 22"/>
                  <a:gd name="T19" fmla="*/ 26 h 50"/>
                  <a:gd name="T20" fmla="*/ 17 w 22"/>
                  <a:gd name="T21" fmla="*/ 33 h 50"/>
                  <a:gd name="T22" fmla="*/ 14 w 22"/>
                  <a:gd name="T23" fmla="*/ 38 h 50"/>
                  <a:gd name="T24" fmla="*/ 11 w 22"/>
                  <a:gd name="T25" fmla="*/ 44 h 50"/>
                  <a:gd name="T26" fmla="*/ 8 w 22"/>
                  <a:gd name="T27" fmla="*/ 47 h 50"/>
                  <a:gd name="T28" fmla="*/ 5 w 22"/>
                  <a:gd name="T2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50">
                    <a:moveTo>
                      <a:pt x="5" y="50"/>
                    </a:moveTo>
                    <a:lnTo>
                      <a:pt x="4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0"/>
                    </a:lnTo>
                    <a:lnTo>
                      <a:pt x="20" y="18"/>
                    </a:lnTo>
                    <a:lnTo>
                      <a:pt x="19" y="26"/>
                    </a:lnTo>
                    <a:lnTo>
                      <a:pt x="17" y="33"/>
                    </a:lnTo>
                    <a:lnTo>
                      <a:pt x="14" y="38"/>
                    </a:lnTo>
                    <a:lnTo>
                      <a:pt x="11" y="44"/>
                    </a:lnTo>
                    <a:lnTo>
                      <a:pt x="8" y="47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4187" y="2810"/>
                <a:ext cx="21" cy="50"/>
              </a:xfrm>
              <a:custGeom>
                <a:avLst/>
                <a:gdLst>
                  <a:gd name="T0" fmla="*/ 14 w 21"/>
                  <a:gd name="T1" fmla="*/ 47 h 50"/>
                  <a:gd name="T2" fmla="*/ 11 w 21"/>
                  <a:gd name="T3" fmla="*/ 43 h 50"/>
                  <a:gd name="T4" fmla="*/ 8 w 21"/>
                  <a:gd name="T5" fmla="*/ 39 h 50"/>
                  <a:gd name="T6" fmla="*/ 6 w 21"/>
                  <a:gd name="T7" fmla="*/ 34 h 50"/>
                  <a:gd name="T8" fmla="*/ 4 w 21"/>
                  <a:gd name="T9" fmla="*/ 28 h 50"/>
                  <a:gd name="T10" fmla="*/ 3 w 21"/>
                  <a:gd name="T11" fmla="*/ 22 h 50"/>
                  <a:gd name="T12" fmla="*/ 1 w 21"/>
                  <a:gd name="T13" fmla="*/ 15 h 50"/>
                  <a:gd name="T14" fmla="*/ 0 w 21"/>
                  <a:gd name="T15" fmla="*/ 8 h 50"/>
                  <a:gd name="T16" fmla="*/ 0 w 21"/>
                  <a:gd name="T17" fmla="*/ 0 h 50"/>
                  <a:gd name="T18" fmla="*/ 21 w 21"/>
                  <a:gd name="T19" fmla="*/ 0 h 50"/>
                  <a:gd name="T20" fmla="*/ 21 w 21"/>
                  <a:gd name="T21" fmla="*/ 50 h 50"/>
                  <a:gd name="T22" fmla="*/ 19 w 21"/>
                  <a:gd name="T23" fmla="*/ 50 h 50"/>
                  <a:gd name="T24" fmla="*/ 17 w 21"/>
                  <a:gd name="T25" fmla="*/ 49 h 50"/>
                  <a:gd name="T26" fmla="*/ 16 w 21"/>
                  <a:gd name="T27" fmla="*/ 48 h 50"/>
                  <a:gd name="T28" fmla="*/ 14 w 21"/>
                  <a:gd name="T2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50">
                    <a:moveTo>
                      <a:pt x="14" y="47"/>
                    </a:moveTo>
                    <a:lnTo>
                      <a:pt x="11" y="43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4" y="28"/>
                    </a:lnTo>
                    <a:lnTo>
                      <a:pt x="3" y="22"/>
                    </a:lnTo>
                    <a:lnTo>
                      <a:pt x="1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4187" y="2755"/>
                <a:ext cx="21" cy="47"/>
              </a:xfrm>
              <a:custGeom>
                <a:avLst/>
                <a:gdLst>
                  <a:gd name="T0" fmla="*/ 21 w 21"/>
                  <a:gd name="T1" fmla="*/ 0 h 47"/>
                  <a:gd name="T2" fmla="*/ 21 w 21"/>
                  <a:gd name="T3" fmla="*/ 47 h 47"/>
                  <a:gd name="T4" fmla="*/ 0 w 21"/>
                  <a:gd name="T5" fmla="*/ 47 h 47"/>
                  <a:gd name="T6" fmla="*/ 0 w 21"/>
                  <a:gd name="T7" fmla="*/ 40 h 47"/>
                  <a:gd name="T8" fmla="*/ 1 w 21"/>
                  <a:gd name="T9" fmla="*/ 33 h 47"/>
                  <a:gd name="T10" fmla="*/ 3 w 21"/>
                  <a:gd name="T11" fmla="*/ 27 h 47"/>
                  <a:gd name="T12" fmla="*/ 5 w 21"/>
                  <a:gd name="T13" fmla="*/ 22 h 47"/>
                  <a:gd name="T14" fmla="*/ 6 w 21"/>
                  <a:gd name="T15" fmla="*/ 16 h 47"/>
                  <a:gd name="T16" fmla="*/ 9 w 21"/>
                  <a:gd name="T17" fmla="*/ 12 h 47"/>
                  <a:gd name="T18" fmla="*/ 11 w 21"/>
                  <a:gd name="T19" fmla="*/ 7 h 47"/>
                  <a:gd name="T20" fmla="*/ 14 w 21"/>
                  <a:gd name="T21" fmla="*/ 4 h 47"/>
                  <a:gd name="T22" fmla="*/ 16 w 21"/>
                  <a:gd name="T23" fmla="*/ 3 h 47"/>
                  <a:gd name="T24" fmla="*/ 18 w 21"/>
                  <a:gd name="T25" fmla="*/ 2 h 47"/>
                  <a:gd name="T26" fmla="*/ 19 w 21"/>
                  <a:gd name="T27" fmla="*/ 1 h 47"/>
                  <a:gd name="T28" fmla="*/ 21 w 21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47">
                    <a:moveTo>
                      <a:pt x="21" y="0"/>
                    </a:moveTo>
                    <a:lnTo>
                      <a:pt x="21" y="47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1" y="33"/>
                    </a:lnTo>
                    <a:lnTo>
                      <a:pt x="3" y="27"/>
                    </a:lnTo>
                    <a:lnTo>
                      <a:pt x="5" y="22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4216" y="2754"/>
                <a:ext cx="22" cy="48"/>
              </a:xfrm>
              <a:custGeom>
                <a:avLst/>
                <a:gdLst>
                  <a:gd name="T0" fmla="*/ 0 w 22"/>
                  <a:gd name="T1" fmla="*/ 48 h 48"/>
                  <a:gd name="T2" fmla="*/ 0 w 22"/>
                  <a:gd name="T3" fmla="*/ 0 h 48"/>
                  <a:gd name="T4" fmla="*/ 2 w 22"/>
                  <a:gd name="T5" fmla="*/ 1 h 48"/>
                  <a:gd name="T6" fmla="*/ 5 w 22"/>
                  <a:gd name="T7" fmla="*/ 2 h 48"/>
                  <a:gd name="T8" fmla="*/ 6 w 22"/>
                  <a:gd name="T9" fmla="*/ 3 h 48"/>
                  <a:gd name="T10" fmla="*/ 8 w 22"/>
                  <a:gd name="T11" fmla="*/ 5 h 48"/>
                  <a:gd name="T12" fmla="*/ 11 w 22"/>
                  <a:gd name="T13" fmla="*/ 8 h 48"/>
                  <a:gd name="T14" fmla="*/ 14 w 22"/>
                  <a:gd name="T15" fmla="*/ 13 h 48"/>
                  <a:gd name="T16" fmla="*/ 16 w 22"/>
                  <a:gd name="T17" fmla="*/ 17 h 48"/>
                  <a:gd name="T18" fmla="*/ 18 w 22"/>
                  <a:gd name="T19" fmla="*/ 23 h 48"/>
                  <a:gd name="T20" fmla="*/ 20 w 22"/>
                  <a:gd name="T21" fmla="*/ 28 h 48"/>
                  <a:gd name="T22" fmla="*/ 21 w 22"/>
                  <a:gd name="T23" fmla="*/ 34 h 48"/>
                  <a:gd name="T24" fmla="*/ 22 w 22"/>
                  <a:gd name="T25" fmla="*/ 41 h 48"/>
                  <a:gd name="T26" fmla="*/ 22 w 22"/>
                  <a:gd name="T27" fmla="*/ 48 h 48"/>
                  <a:gd name="T28" fmla="*/ 0 w 22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48">
                    <a:moveTo>
                      <a:pt x="0" y="48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3"/>
                    </a:lnTo>
                    <a:lnTo>
                      <a:pt x="16" y="17"/>
                    </a:lnTo>
                    <a:lnTo>
                      <a:pt x="18" y="23"/>
                    </a:lnTo>
                    <a:lnTo>
                      <a:pt x="20" y="28"/>
                    </a:lnTo>
                    <a:lnTo>
                      <a:pt x="21" y="34"/>
                    </a:lnTo>
                    <a:lnTo>
                      <a:pt x="22" y="41"/>
                    </a:lnTo>
                    <a:lnTo>
                      <a:pt x="2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4159" y="2758"/>
                <a:ext cx="32" cy="44"/>
              </a:xfrm>
              <a:custGeom>
                <a:avLst/>
                <a:gdLst>
                  <a:gd name="T0" fmla="*/ 15 w 32"/>
                  <a:gd name="T1" fmla="*/ 11 h 44"/>
                  <a:gd name="T2" fmla="*/ 17 w 32"/>
                  <a:gd name="T3" fmla="*/ 9 h 44"/>
                  <a:gd name="T4" fmla="*/ 19 w 32"/>
                  <a:gd name="T5" fmla="*/ 8 h 44"/>
                  <a:gd name="T6" fmla="*/ 21 w 32"/>
                  <a:gd name="T7" fmla="*/ 6 h 44"/>
                  <a:gd name="T8" fmla="*/ 23 w 32"/>
                  <a:gd name="T9" fmla="*/ 4 h 44"/>
                  <a:gd name="T10" fmla="*/ 26 w 32"/>
                  <a:gd name="T11" fmla="*/ 3 h 44"/>
                  <a:gd name="T12" fmla="*/ 28 w 32"/>
                  <a:gd name="T13" fmla="*/ 2 h 44"/>
                  <a:gd name="T14" fmla="*/ 30 w 32"/>
                  <a:gd name="T15" fmla="*/ 1 h 44"/>
                  <a:gd name="T16" fmla="*/ 32 w 32"/>
                  <a:gd name="T17" fmla="*/ 0 h 44"/>
                  <a:gd name="T18" fmla="*/ 30 w 32"/>
                  <a:gd name="T19" fmla="*/ 4 h 44"/>
                  <a:gd name="T20" fmla="*/ 27 w 32"/>
                  <a:gd name="T21" fmla="*/ 8 h 44"/>
                  <a:gd name="T22" fmla="*/ 25 w 32"/>
                  <a:gd name="T23" fmla="*/ 13 h 44"/>
                  <a:gd name="T24" fmla="*/ 23 w 32"/>
                  <a:gd name="T25" fmla="*/ 19 h 44"/>
                  <a:gd name="T26" fmla="*/ 22 w 32"/>
                  <a:gd name="T27" fmla="*/ 24 h 44"/>
                  <a:gd name="T28" fmla="*/ 20 w 32"/>
                  <a:gd name="T29" fmla="*/ 30 h 44"/>
                  <a:gd name="T30" fmla="*/ 20 w 32"/>
                  <a:gd name="T31" fmla="*/ 37 h 44"/>
                  <a:gd name="T32" fmla="*/ 19 w 32"/>
                  <a:gd name="T33" fmla="*/ 44 h 44"/>
                  <a:gd name="T34" fmla="*/ 0 w 32"/>
                  <a:gd name="T35" fmla="*/ 44 h 44"/>
                  <a:gd name="T36" fmla="*/ 0 w 32"/>
                  <a:gd name="T37" fmla="*/ 39 h 44"/>
                  <a:gd name="T38" fmla="*/ 1 w 32"/>
                  <a:gd name="T39" fmla="*/ 35 h 44"/>
                  <a:gd name="T40" fmla="*/ 2 w 32"/>
                  <a:gd name="T41" fmla="*/ 30 h 44"/>
                  <a:gd name="T42" fmla="*/ 5 w 32"/>
                  <a:gd name="T43" fmla="*/ 26 h 44"/>
                  <a:gd name="T44" fmla="*/ 7 w 32"/>
                  <a:gd name="T45" fmla="*/ 22 h 44"/>
                  <a:gd name="T46" fmla="*/ 9 w 32"/>
                  <a:gd name="T47" fmla="*/ 18 h 44"/>
                  <a:gd name="T48" fmla="*/ 12 w 32"/>
                  <a:gd name="T49" fmla="*/ 14 h 44"/>
                  <a:gd name="T50" fmla="*/ 15 w 32"/>
                  <a:gd name="T5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44">
                    <a:moveTo>
                      <a:pt x="15" y="11"/>
                    </a:moveTo>
                    <a:lnTo>
                      <a:pt x="17" y="9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30" y="1"/>
                    </a:lnTo>
                    <a:lnTo>
                      <a:pt x="32" y="0"/>
                    </a:lnTo>
                    <a:lnTo>
                      <a:pt x="30" y="4"/>
                    </a:lnTo>
                    <a:lnTo>
                      <a:pt x="27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4"/>
                    </a:lnTo>
                    <a:lnTo>
                      <a:pt x="20" y="30"/>
                    </a:lnTo>
                    <a:lnTo>
                      <a:pt x="20" y="37"/>
                    </a:lnTo>
                    <a:lnTo>
                      <a:pt x="19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2" y="30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8"/>
                    </a:lnTo>
                    <a:lnTo>
                      <a:pt x="12" y="14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4159" y="2810"/>
                <a:ext cx="31" cy="46"/>
              </a:xfrm>
              <a:custGeom>
                <a:avLst/>
                <a:gdLst>
                  <a:gd name="T0" fmla="*/ 0 w 31"/>
                  <a:gd name="T1" fmla="*/ 0 h 46"/>
                  <a:gd name="T2" fmla="*/ 19 w 31"/>
                  <a:gd name="T3" fmla="*/ 0 h 46"/>
                  <a:gd name="T4" fmla="*/ 20 w 31"/>
                  <a:gd name="T5" fmla="*/ 13 h 46"/>
                  <a:gd name="T6" fmla="*/ 23 w 31"/>
                  <a:gd name="T7" fmla="*/ 26 h 46"/>
                  <a:gd name="T8" fmla="*/ 26 w 31"/>
                  <a:gd name="T9" fmla="*/ 36 h 46"/>
                  <a:gd name="T10" fmla="*/ 31 w 31"/>
                  <a:gd name="T11" fmla="*/ 46 h 46"/>
                  <a:gd name="T12" fmla="*/ 28 w 31"/>
                  <a:gd name="T13" fmla="*/ 45 h 46"/>
                  <a:gd name="T14" fmla="*/ 26 w 31"/>
                  <a:gd name="T15" fmla="*/ 44 h 46"/>
                  <a:gd name="T16" fmla="*/ 24 w 31"/>
                  <a:gd name="T17" fmla="*/ 42 h 46"/>
                  <a:gd name="T18" fmla="*/ 22 w 31"/>
                  <a:gd name="T19" fmla="*/ 41 h 46"/>
                  <a:gd name="T20" fmla="*/ 20 w 31"/>
                  <a:gd name="T21" fmla="*/ 39 h 46"/>
                  <a:gd name="T22" fmla="*/ 18 w 31"/>
                  <a:gd name="T23" fmla="*/ 38 h 46"/>
                  <a:gd name="T24" fmla="*/ 17 w 31"/>
                  <a:gd name="T25" fmla="*/ 36 h 46"/>
                  <a:gd name="T26" fmla="*/ 15 w 31"/>
                  <a:gd name="T27" fmla="*/ 35 h 46"/>
                  <a:gd name="T28" fmla="*/ 12 w 31"/>
                  <a:gd name="T29" fmla="*/ 31 h 46"/>
                  <a:gd name="T30" fmla="*/ 9 w 31"/>
                  <a:gd name="T31" fmla="*/ 27 h 46"/>
                  <a:gd name="T32" fmla="*/ 6 w 31"/>
                  <a:gd name="T33" fmla="*/ 23 h 46"/>
                  <a:gd name="T34" fmla="*/ 4 w 31"/>
                  <a:gd name="T35" fmla="*/ 19 h 46"/>
                  <a:gd name="T36" fmla="*/ 2 w 31"/>
                  <a:gd name="T37" fmla="*/ 15 h 46"/>
                  <a:gd name="T38" fmla="*/ 1 w 31"/>
                  <a:gd name="T39" fmla="*/ 10 h 46"/>
                  <a:gd name="T40" fmla="*/ 0 w 31"/>
                  <a:gd name="T41" fmla="*/ 5 h 46"/>
                  <a:gd name="T42" fmla="*/ 0 w 31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46">
                    <a:moveTo>
                      <a:pt x="0" y="0"/>
                    </a:moveTo>
                    <a:lnTo>
                      <a:pt x="19" y="0"/>
                    </a:lnTo>
                    <a:lnTo>
                      <a:pt x="20" y="13"/>
                    </a:lnTo>
                    <a:lnTo>
                      <a:pt x="23" y="26"/>
                    </a:lnTo>
                    <a:lnTo>
                      <a:pt x="26" y="36"/>
                    </a:lnTo>
                    <a:lnTo>
                      <a:pt x="31" y="46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4" y="42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2" y="31"/>
                    </a:lnTo>
                    <a:lnTo>
                      <a:pt x="9" y="27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4236" y="2810"/>
                <a:ext cx="29" cy="44"/>
              </a:xfrm>
              <a:custGeom>
                <a:avLst/>
                <a:gdLst>
                  <a:gd name="T0" fmla="*/ 0 w 29"/>
                  <a:gd name="T1" fmla="*/ 44 h 44"/>
                  <a:gd name="T2" fmla="*/ 5 w 29"/>
                  <a:gd name="T3" fmla="*/ 35 h 44"/>
                  <a:gd name="T4" fmla="*/ 8 w 29"/>
                  <a:gd name="T5" fmla="*/ 25 h 44"/>
                  <a:gd name="T6" fmla="*/ 10 w 29"/>
                  <a:gd name="T7" fmla="*/ 13 h 44"/>
                  <a:gd name="T8" fmla="*/ 11 w 29"/>
                  <a:gd name="T9" fmla="*/ 0 h 44"/>
                  <a:gd name="T10" fmla="*/ 29 w 29"/>
                  <a:gd name="T11" fmla="*/ 0 h 44"/>
                  <a:gd name="T12" fmla="*/ 28 w 29"/>
                  <a:gd name="T13" fmla="*/ 8 h 44"/>
                  <a:gd name="T14" fmla="*/ 26 w 29"/>
                  <a:gd name="T15" fmla="*/ 14 h 44"/>
                  <a:gd name="T16" fmla="*/ 23 w 29"/>
                  <a:gd name="T17" fmla="*/ 20 h 44"/>
                  <a:gd name="T18" fmla="*/ 20 w 29"/>
                  <a:gd name="T19" fmla="*/ 26 h 44"/>
                  <a:gd name="T20" fmla="*/ 16 w 29"/>
                  <a:gd name="T21" fmla="*/ 31 h 44"/>
                  <a:gd name="T22" fmla="*/ 11 w 29"/>
                  <a:gd name="T23" fmla="*/ 36 h 44"/>
                  <a:gd name="T24" fmla="*/ 6 w 29"/>
                  <a:gd name="T25" fmla="*/ 41 h 44"/>
                  <a:gd name="T26" fmla="*/ 0 w 29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44">
                    <a:moveTo>
                      <a:pt x="0" y="44"/>
                    </a:moveTo>
                    <a:lnTo>
                      <a:pt x="5" y="35"/>
                    </a:lnTo>
                    <a:lnTo>
                      <a:pt x="8" y="25"/>
                    </a:lnTo>
                    <a:lnTo>
                      <a:pt x="10" y="13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3" y="20"/>
                    </a:lnTo>
                    <a:lnTo>
                      <a:pt x="20" y="26"/>
                    </a:lnTo>
                    <a:lnTo>
                      <a:pt x="16" y="31"/>
                    </a:lnTo>
                    <a:lnTo>
                      <a:pt x="11" y="36"/>
                    </a:lnTo>
                    <a:lnTo>
                      <a:pt x="6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4070" y="30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9 w 12"/>
                  <a:gd name="T3" fmla="*/ 12 h 12"/>
                  <a:gd name="T4" fmla="*/ 11 w 12"/>
                  <a:gd name="T5" fmla="*/ 11 h 12"/>
                  <a:gd name="T6" fmla="*/ 12 w 12"/>
                  <a:gd name="T7" fmla="*/ 9 h 12"/>
                  <a:gd name="T8" fmla="*/ 12 w 12"/>
                  <a:gd name="T9" fmla="*/ 6 h 12"/>
                  <a:gd name="T10" fmla="*/ 12 w 12"/>
                  <a:gd name="T11" fmla="*/ 4 h 12"/>
                  <a:gd name="T12" fmla="*/ 11 w 12"/>
                  <a:gd name="T13" fmla="*/ 2 h 12"/>
                  <a:gd name="T14" fmla="*/ 9 w 12"/>
                  <a:gd name="T15" fmla="*/ 1 h 12"/>
                  <a:gd name="T16" fmla="*/ 6 w 12"/>
                  <a:gd name="T17" fmla="*/ 0 h 12"/>
                  <a:gd name="T18" fmla="*/ 3 w 12"/>
                  <a:gd name="T19" fmla="*/ 1 h 12"/>
                  <a:gd name="T20" fmla="*/ 2 w 12"/>
                  <a:gd name="T21" fmla="*/ 2 h 12"/>
                  <a:gd name="T22" fmla="*/ 1 w 12"/>
                  <a:gd name="T23" fmla="*/ 4 h 12"/>
                  <a:gd name="T24" fmla="*/ 0 w 12"/>
                  <a:gd name="T25" fmla="*/ 6 h 12"/>
                  <a:gd name="T26" fmla="*/ 1 w 12"/>
                  <a:gd name="T27" fmla="*/ 9 h 12"/>
                  <a:gd name="T28" fmla="*/ 2 w 12"/>
                  <a:gd name="T29" fmla="*/ 11 h 12"/>
                  <a:gd name="T30" fmla="*/ 3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4093" y="3005"/>
                <a:ext cx="13" cy="12"/>
              </a:xfrm>
              <a:custGeom>
                <a:avLst/>
                <a:gdLst>
                  <a:gd name="T0" fmla="*/ 6 w 13"/>
                  <a:gd name="T1" fmla="*/ 12 h 12"/>
                  <a:gd name="T2" fmla="*/ 9 w 13"/>
                  <a:gd name="T3" fmla="*/ 12 h 12"/>
                  <a:gd name="T4" fmla="*/ 11 w 13"/>
                  <a:gd name="T5" fmla="*/ 11 h 12"/>
                  <a:gd name="T6" fmla="*/ 12 w 13"/>
                  <a:gd name="T7" fmla="*/ 9 h 12"/>
                  <a:gd name="T8" fmla="*/ 13 w 13"/>
                  <a:gd name="T9" fmla="*/ 6 h 12"/>
                  <a:gd name="T10" fmla="*/ 12 w 13"/>
                  <a:gd name="T11" fmla="*/ 4 h 12"/>
                  <a:gd name="T12" fmla="*/ 11 w 13"/>
                  <a:gd name="T13" fmla="*/ 2 h 12"/>
                  <a:gd name="T14" fmla="*/ 9 w 13"/>
                  <a:gd name="T15" fmla="*/ 1 h 12"/>
                  <a:gd name="T16" fmla="*/ 6 w 13"/>
                  <a:gd name="T17" fmla="*/ 0 h 12"/>
                  <a:gd name="T18" fmla="*/ 4 w 13"/>
                  <a:gd name="T19" fmla="*/ 1 h 12"/>
                  <a:gd name="T20" fmla="*/ 2 w 13"/>
                  <a:gd name="T21" fmla="*/ 2 h 12"/>
                  <a:gd name="T22" fmla="*/ 1 w 13"/>
                  <a:gd name="T23" fmla="*/ 4 h 12"/>
                  <a:gd name="T24" fmla="*/ 0 w 13"/>
                  <a:gd name="T25" fmla="*/ 6 h 12"/>
                  <a:gd name="T26" fmla="*/ 1 w 13"/>
                  <a:gd name="T27" fmla="*/ 9 h 12"/>
                  <a:gd name="T28" fmla="*/ 2 w 13"/>
                  <a:gd name="T29" fmla="*/ 11 h 12"/>
                  <a:gd name="T30" fmla="*/ 4 w 13"/>
                  <a:gd name="T31" fmla="*/ 12 h 12"/>
                  <a:gd name="T32" fmla="*/ 6 w 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4117" y="3005"/>
                <a:ext cx="12" cy="12"/>
              </a:xfrm>
              <a:custGeom>
                <a:avLst/>
                <a:gdLst>
                  <a:gd name="T0" fmla="*/ 5 w 12"/>
                  <a:gd name="T1" fmla="*/ 12 h 12"/>
                  <a:gd name="T2" fmla="*/ 8 w 12"/>
                  <a:gd name="T3" fmla="*/ 12 h 12"/>
                  <a:gd name="T4" fmla="*/ 10 w 12"/>
                  <a:gd name="T5" fmla="*/ 11 h 12"/>
                  <a:gd name="T6" fmla="*/ 11 w 12"/>
                  <a:gd name="T7" fmla="*/ 9 h 12"/>
                  <a:gd name="T8" fmla="*/ 12 w 12"/>
                  <a:gd name="T9" fmla="*/ 6 h 12"/>
                  <a:gd name="T10" fmla="*/ 11 w 12"/>
                  <a:gd name="T11" fmla="*/ 4 h 12"/>
                  <a:gd name="T12" fmla="*/ 10 w 12"/>
                  <a:gd name="T13" fmla="*/ 2 h 12"/>
                  <a:gd name="T14" fmla="*/ 8 w 12"/>
                  <a:gd name="T15" fmla="*/ 1 h 12"/>
                  <a:gd name="T16" fmla="*/ 5 w 12"/>
                  <a:gd name="T17" fmla="*/ 0 h 12"/>
                  <a:gd name="T18" fmla="*/ 3 w 12"/>
                  <a:gd name="T19" fmla="*/ 1 h 12"/>
                  <a:gd name="T20" fmla="*/ 1 w 12"/>
                  <a:gd name="T21" fmla="*/ 2 h 12"/>
                  <a:gd name="T22" fmla="*/ 0 w 12"/>
                  <a:gd name="T23" fmla="*/ 4 h 12"/>
                  <a:gd name="T24" fmla="*/ 0 w 12"/>
                  <a:gd name="T25" fmla="*/ 6 h 12"/>
                  <a:gd name="T26" fmla="*/ 0 w 12"/>
                  <a:gd name="T27" fmla="*/ 9 h 12"/>
                  <a:gd name="T28" fmla="*/ 1 w 12"/>
                  <a:gd name="T29" fmla="*/ 11 h 12"/>
                  <a:gd name="T30" fmla="*/ 3 w 12"/>
                  <a:gd name="T31" fmla="*/ 12 h 12"/>
                  <a:gd name="T32" fmla="*/ 5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79" name="Freeform 40"/>
              <p:cNvSpPr>
                <a:spLocks/>
              </p:cNvSpPr>
              <p:nvPr/>
            </p:nvSpPr>
            <p:spPr bwMode="auto">
              <a:xfrm>
                <a:off x="4140" y="30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8 w 12"/>
                  <a:gd name="T3" fmla="*/ 12 h 12"/>
                  <a:gd name="T4" fmla="*/ 11 w 12"/>
                  <a:gd name="T5" fmla="*/ 11 h 12"/>
                  <a:gd name="T6" fmla="*/ 12 w 12"/>
                  <a:gd name="T7" fmla="*/ 9 h 12"/>
                  <a:gd name="T8" fmla="*/ 12 w 12"/>
                  <a:gd name="T9" fmla="*/ 6 h 12"/>
                  <a:gd name="T10" fmla="*/ 12 w 12"/>
                  <a:gd name="T11" fmla="*/ 4 h 12"/>
                  <a:gd name="T12" fmla="*/ 11 w 12"/>
                  <a:gd name="T13" fmla="*/ 2 h 12"/>
                  <a:gd name="T14" fmla="*/ 8 w 12"/>
                  <a:gd name="T15" fmla="*/ 1 h 12"/>
                  <a:gd name="T16" fmla="*/ 6 w 12"/>
                  <a:gd name="T17" fmla="*/ 0 h 12"/>
                  <a:gd name="T18" fmla="*/ 3 w 12"/>
                  <a:gd name="T19" fmla="*/ 1 h 12"/>
                  <a:gd name="T20" fmla="*/ 2 w 12"/>
                  <a:gd name="T21" fmla="*/ 2 h 12"/>
                  <a:gd name="T22" fmla="*/ 0 w 12"/>
                  <a:gd name="T23" fmla="*/ 4 h 12"/>
                  <a:gd name="T24" fmla="*/ 0 w 12"/>
                  <a:gd name="T25" fmla="*/ 6 h 12"/>
                  <a:gd name="T26" fmla="*/ 0 w 12"/>
                  <a:gd name="T27" fmla="*/ 9 h 12"/>
                  <a:gd name="T28" fmla="*/ 2 w 12"/>
                  <a:gd name="T29" fmla="*/ 11 h 12"/>
                  <a:gd name="T30" fmla="*/ 3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4070" y="3027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9 w 12"/>
                  <a:gd name="T3" fmla="*/ 12 h 12"/>
                  <a:gd name="T4" fmla="*/ 11 w 12"/>
                  <a:gd name="T5" fmla="*/ 10 h 12"/>
                  <a:gd name="T6" fmla="*/ 12 w 12"/>
                  <a:gd name="T7" fmla="*/ 9 h 12"/>
                  <a:gd name="T8" fmla="*/ 12 w 12"/>
                  <a:gd name="T9" fmla="*/ 6 h 12"/>
                  <a:gd name="T10" fmla="*/ 12 w 12"/>
                  <a:gd name="T11" fmla="*/ 4 h 12"/>
                  <a:gd name="T12" fmla="*/ 11 w 12"/>
                  <a:gd name="T13" fmla="*/ 2 h 12"/>
                  <a:gd name="T14" fmla="*/ 9 w 12"/>
                  <a:gd name="T15" fmla="*/ 0 h 12"/>
                  <a:gd name="T16" fmla="*/ 6 w 12"/>
                  <a:gd name="T17" fmla="*/ 0 h 12"/>
                  <a:gd name="T18" fmla="*/ 3 w 12"/>
                  <a:gd name="T19" fmla="*/ 0 h 12"/>
                  <a:gd name="T20" fmla="*/ 2 w 12"/>
                  <a:gd name="T21" fmla="*/ 2 h 12"/>
                  <a:gd name="T22" fmla="*/ 1 w 12"/>
                  <a:gd name="T23" fmla="*/ 4 h 12"/>
                  <a:gd name="T24" fmla="*/ 0 w 12"/>
                  <a:gd name="T25" fmla="*/ 6 h 12"/>
                  <a:gd name="T26" fmla="*/ 1 w 12"/>
                  <a:gd name="T27" fmla="*/ 9 h 12"/>
                  <a:gd name="T28" fmla="*/ 2 w 12"/>
                  <a:gd name="T29" fmla="*/ 10 h 12"/>
                  <a:gd name="T30" fmla="*/ 3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9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4093" y="3027"/>
                <a:ext cx="13" cy="12"/>
              </a:xfrm>
              <a:custGeom>
                <a:avLst/>
                <a:gdLst>
                  <a:gd name="T0" fmla="*/ 6 w 13"/>
                  <a:gd name="T1" fmla="*/ 12 h 12"/>
                  <a:gd name="T2" fmla="*/ 9 w 13"/>
                  <a:gd name="T3" fmla="*/ 12 h 12"/>
                  <a:gd name="T4" fmla="*/ 11 w 13"/>
                  <a:gd name="T5" fmla="*/ 10 h 12"/>
                  <a:gd name="T6" fmla="*/ 12 w 13"/>
                  <a:gd name="T7" fmla="*/ 9 h 12"/>
                  <a:gd name="T8" fmla="*/ 13 w 13"/>
                  <a:gd name="T9" fmla="*/ 6 h 12"/>
                  <a:gd name="T10" fmla="*/ 12 w 13"/>
                  <a:gd name="T11" fmla="*/ 4 h 12"/>
                  <a:gd name="T12" fmla="*/ 11 w 13"/>
                  <a:gd name="T13" fmla="*/ 2 h 12"/>
                  <a:gd name="T14" fmla="*/ 9 w 13"/>
                  <a:gd name="T15" fmla="*/ 0 h 12"/>
                  <a:gd name="T16" fmla="*/ 6 w 13"/>
                  <a:gd name="T17" fmla="*/ 0 h 12"/>
                  <a:gd name="T18" fmla="*/ 4 w 13"/>
                  <a:gd name="T19" fmla="*/ 0 h 12"/>
                  <a:gd name="T20" fmla="*/ 2 w 13"/>
                  <a:gd name="T21" fmla="*/ 2 h 12"/>
                  <a:gd name="T22" fmla="*/ 1 w 13"/>
                  <a:gd name="T23" fmla="*/ 4 h 12"/>
                  <a:gd name="T24" fmla="*/ 0 w 13"/>
                  <a:gd name="T25" fmla="*/ 6 h 12"/>
                  <a:gd name="T26" fmla="*/ 1 w 13"/>
                  <a:gd name="T27" fmla="*/ 9 h 12"/>
                  <a:gd name="T28" fmla="*/ 2 w 13"/>
                  <a:gd name="T29" fmla="*/ 10 h 12"/>
                  <a:gd name="T30" fmla="*/ 4 w 13"/>
                  <a:gd name="T31" fmla="*/ 12 h 12"/>
                  <a:gd name="T32" fmla="*/ 6 w 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lnTo>
                      <a:pt x="9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4117" y="3027"/>
                <a:ext cx="12" cy="12"/>
              </a:xfrm>
              <a:custGeom>
                <a:avLst/>
                <a:gdLst>
                  <a:gd name="T0" fmla="*/ 5 w 12"/>
                  <a:gd name="T1" fmla="*/ 12 h 12"/>
                  <a:gd name="T2" fmla="*/ 8 w 12"/>
                  <a:gd name="T3" fmla="*/ 12 h 12"/>
                  <a:gd name="T4" fmla="*/ 10 w 12"/>
                  <a:gd name="T5" fmla="*/ 10 h 12"/>
                  <a:gd name="T6" fmla="*/ 11 w 12"/>
                  <a:gd name="T7" fmla="*/ 9 h 12"/>
                  <a:gd name="T8" fmla="*/ 12 w 12"/>
                  <a:gd name="T9" fmla="*/ 6 h 12"/>
                  <a:gd name="T10" fmla="*/ 11 w 12"/>
                  <a:gd name="T11" fmla="*/ 4 h 12"/>
                  <a:gd name="T12" fmla="*/ 10 w 12"/>
                  <a:gd name="T13" fmla="*/ 2 h 12"/>
                  <a:gd name="T14" fmla="*/ 8 w 12"/>
                  <a:gd name="T15" fmla="*/ 0 h 12"/>
                  <a:gd name="T16" fmla="*/ 5 w 12"/>
                  <a:gd name="T17" fmla="*/ 0 h 12"/>
                  <a:gd name="T18" fmla="*/ 3 w 12"/>
                  <a:gd name="T19" fmla="*/ 0 h 12"/>
                  <a:gd name="T20" fmla="*/ 1 w 12"/>
                  <a:gd name="T21" fmla="*/ 2 h 12"/>
                  <a:gd name="T22" fmla="*/ 0 w 12"/>
                  <a:gd name="T23" fmla="*/ 4 h 12"/>
                  <a:gd name="T24" fmla="*/ 0 w 12"/>
                  <a:gd name="T25" fmla="*/ 6 h 12"/>
                  <a:gd name="T26" fmla="*/ 0 w 12"/>
                  <a:gd name="T27" fmla="*/ 9 h 12"/>
                  <a:gd name="T28" fmla="*/ 1 w 12"/>
                  <a:gd name="T29" fmla="*/ 10 h 12"/>
                  <a:gd name="T30" fmla="*/ 3 w 12"/>
                  <a:gd name="T31" fmla="*/ 12 h 12"/>
                  <a:gd name="T32" fmla="*/ 5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lnTo>
                      <a:pt x="8" y="12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4140" y="3027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8 w 12"/>
                  <a:gd name="T3" fmla="*/ 12 h 12"/>
                  <a:gd name="T4" fmla="*/ 11 w 12"/>
                  <a:gd name="T5" fmla="*/ 10 h 12"/>
                  <a:gd name="T6" fmla="*/ 12 w 12"/>
                  <a:gd name="T7" fmla="*/ 9 h 12"/>
                  <a:gd name="T8" fmla="*/ 12 w 12"/>
                  <a:gd name="T9" fmla="*/ 6 h 12"/>
                  <a:gd name="T10" fmla="*/ 12 w 12"/>
                  <a:gd name="T11" fmla="*/ 4 h 12"/>
                  <a:gd name="T12" fmla="*/ 11 w 12"/>
                  <a:gd name="T13" fmla="*/ 2 h 12"/>
                  <a:gd name="T14" fmla="*/ 8 w 12"/>
                  <a:gd name="T15" fmla="*/ 0 h 12"/>
                  <a:gd name="T16" fmla="*/ 6 w 12"/>
                  <a:gd name="T17" fmla="*/ 0 h 12"/>
                  <a:gd name="T18" fmla="*/ 3 w 12"/>
                  <a:gd name="T19" fmla="*/ 0 h 12"/>
                  <a:gd name="T20" fmla="*/ 2 w 12"/>
                  <a:gd name="T21" fmla="*/ 2 h 12"/>
                  <a:gd name="T22" fmla="*/ 0 w 12"/>
                  <a:gd name="T23" fmla="*/ 4 h 12"/>
                  <a:gd name="T24" fmla="*/ 0 w 12"/>
                  <a:gd name="T25" fmla="*/ 6 h 12"/>
                  <a:gd name="T26" fmla="*/ 0 w 12"/>
                  <a:gd name="T27" fmla="*/ 9 h 12"/>
                  <a:gd name="T28" fmla="*/ 2 w 12"/>
                  <a:gd name="T29" fmla="*/ 10 h 12"/>
                  <a:gd name="T30" fmla="*/ 3 w 12"/>
                  <a:gd name="T31" fmla="*/ 12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8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4070" y="304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9 w 12"/>
                  <a:gd name="T3" fmla="*/ 11 h 12"/>
                  <a:gd name="T4" fmla="*/ 11 w 12"/>
                  <a:gd name="T5" fmla="*/ 10 h 12"/>
                  <a:gd name="T6" fmla="*/ 12 w 12"/>
                  <a:gd name="T7" fmla="*/ 8 h 12"/>
                  <a:gd name="T8" fmla="*/ 12 w 12"/>
                  <a:gd name="T9" fmla="*/ 6 h 12"/>
                  <a:gd name="T10" fmla="*/ 12 w 12"/>
                  <a:gd name="T11" fmla="*/ 3 h 12"/>
                  <a:gd name="T12" fmla="*/ 11 w 12"/>
                  <a:gd name="T13" fmla="*/ 1 h 12"/>
                  <a:gd name="T14" fmla="*/ 9 w 12"/>
                  <a:gd name="T15" fmla="*/ 0 h 12"/>
                  <a:gd name="T16" fmla="*/ 6 w 12"/>
                  <a:gd name="T17" fmla="*/ 0 h 12"/>
                  <a:gd name="T18" fmla="*/ 3 w 12"/>
                  <a:gd name="T19" fmla="*/ 0 h 12"/>
                  <a:gd name="T20" fmla="*/ 2 w 12"/>
                  <a:gd name="T21" fmla="*/ 1 h 12"/>
                  <a:gd name="T22" fmla="*/ 1 w 12"/>
                  <a:gd name="T23" fmla="*/ 3 h 12"/>
                  <a:gd name="T24" fmla="*/ 0 w 12"/>
                  <a:gd name="T25" fmla="*/ 6 h 12"/>
                  <a:gd name="T26" fmla="*/ 1 w 12"/>
                  <a:gd name="T27" fmla="*/ 8 h 12"/>
                  <a:gd name="T28" fmla="*/ 2 w 12"/>
                  <a:gd name="T29" fmla="*/ 10 h 12"/>
                  <a:gd name="T30" fmla="*/ 3 w 12"/>
                  <a:gd name="T31" fmla="*/ 11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9" y="11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4093" y="3049"/>
                <a:ext cx="13" cy="12"/>
              </a:xfrm>
              <a:custGeom>
                <a:avLst/>
                <a:gdLst>
                  <a:gd name="T0" fmla="*/ 6 w 13"/>
                  <a:gd name="T1" fmla="*/ 12 h 12"/>
                  <a:gd name="T2" fmla="*/ 9 w 13"/>
                  <a:gd name="T3" fmla="*/ 11 h 12"/>
                  <a:gd name="T4" fmla="*/ 11 w 13"/>
                  <a:gd name="T5" fmla="*/ 10 h 12"/>
                  <a:gd name="T6" fmla="*/ 12 w 13"/>
                  <a:gd name="T7" fmla="*/ 8 h 12"/>
                  <a:gd name="T8" fmla="*/ 13 w 13"/>
                  <a:gd name="T9" fmla="*/ 6 h 12"/>
                  <a:gd name="T10" fmla="*/ 12 w 13"/>
                  <a:gd name="T11" fmla="*/ 3 h 12"/>
                  <a:gd name="T12" fmla="*/ 11 w 13"/>
                  <a:gd name="T13" fmla="*/ 1 h 12"/>
                  <a:gd name="T14" fmla="*/ 9 w 13"/>
                  <a:gd name="T15" fmla="*/ 0 h 12"/>
                  <a:gd name="T16" fmla="*/ 6 w 13"/>
                  <a:gd name="T17" fmla="*/ 0 h 12"/>
                  <a:gd name="T18" fmla="*/ 4 w 13"/>
                  <a:gd name="T19" fmla="*/ 0 h 12"/>
                  <a:gd name="T20" fmla="*/ 2 w 13"/>
                  <a:gd name="T21" fmla="*/ 1 h 12"/>
                  <a:gd name="T22" fmla="*/ 1 w 13"/>
                  <a:gd name="T23" fmla="*/ 3 h 12"/>
                  <a:gd name="T24" fmla="*/ 0 w 13"/>
                  <a:gd name="T25" fmla="*/ 6 h 12"/>
                  <a:gd name="T26" fmla="*/ 1 w 13"/>
                  <a:gd name="T27" fmla="*/ 8 h 12"/>
                  <a:gd name="T28" fmla="*/ 2 w 13"/>
                  <a:gd name="T29" fmla="*/ 10 h 12"/>
                  <a:gd name="T30" fmla="*/ 4 w 13"/>
                  <a:gd name="T31" fmla="*/ 11 h 12"/>
                  <a:gd name="T32" fmla="*/ 6 w 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lnTo>
                      <a:pt x="9" y="11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4117" y="3049"/>
                <a:ext cx="12" cy="12"/>
              </a:xfrm>
              <a:custGeom>
                <a:avLst/>
                <a:gdLst>
                  <a:gd name="T0" fmla="*/ 5 w 12"/>
                  <a:gd name="T1" fmla="*/ 12 h 12"/>
                  <a:gd name="T2" fmla="*/ 8 w 12"/>
                  <a:gd name="T3" fmla="*/ 11 h 12"/>
                  <a:gd name="T4" fmla="*/ 10 w 12"/>
                  <a:gd name="T5" fmla="*/ 10 h 12"/>
                  <a:gd name="T6" fmla="*/ 11 w 12"/>
                  <a:gd name="T7" fmla="*/ 8 h 12"/>
                  <a:gd name="T8" fmla="*/ 12 w 12"/>
                  <a:gd name="T9" fmla="*/ 6 h 12"/>
                  <a:gd name="T10" fmla="*/ 11 w 12"/>
                  <a:gd name="T11" fmla="*/ 3 h 12"/>
                  <a:gd name="T12" fmla="*/ 10 w 12"/>
                  <a:gd name="T13" fmla="*/ 1 h 12"/>
                  <a:gd name="T14" fmla="*/ 8 w 12"/>
                  <a:gd name="T15" fmla="*/ 0 h 12"/>
                  <a:gd name="T16" fmla="*/ 5 w 12"/>
                  <a:gd name="T17" fmla="*/ 0 h 12"/>
                  <a:gd name="T18" fmla="*/ 3 w 12"/>
                  <a:gd name="T19" fmla="*/ 0 h 12"/>
                  <a:gd name="T20" fmla="*/ 1 w 12"/>
                  <a:gd name="T21" fmla="*/ 1 h 12"/>
                  <a:gd name="T22" fmla="*/ 0 w 12"/>
                  <a:gd name="T23" fmla="*/ 3 h 12"/>
                  <a:gd name="T24" fmla="*/ 0 w 12"/>
                  <a:gd name="T25" fmla="*/ 6 h 12"/>
                  <a:gd name="T26" fmla="*/ 0 w 12"/>
                  <a:gd name="T27" fmla="*/ 8 h 12"/>
                  <a:gd name="T28" fmla="*/ 1 w 12"/>
                  <a:gd name="T29" fmla="*/ 10 h 12"/>
                  <a:gd name="T30" fmla="*/ 3 w 12"/>
                  <a:gd name="T31" fmla="*/ 11 h 12"/>
                  <a:gd name="T32" fmla="*/ 5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4140" y="304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8 w 12"/>
                  <a:gd name="T3" fmla="*/ 11 h 12"/>
                  <a:gd name="T4" fmla="*/ 11 w 12"/>
                  <a:gd name="T5" fmla="*/ 10 h 12"/>
                  <a:gd name="T6" fmla="*/ 12 w 12"/>
                  <a:gd name="T7" fmla="*/ 8 h 12"/>
                  <a:gd name="T8" fmla="*/ 12 w 12"/>
                  <a:gd name="T9" fmla="*/ 6 h 12"/>
                  <a:gd name="T10" fmla="*/ 12 w 12"/>
                  <a:gd name="T11" fmla="*/ 3 h 12"/>
                  <a:gd name="T12" fmla="*/ 11 w 12"/>
                  <a:gd name="T13" fmla="*/ 1 h 12"/>
                  <a:gd name="T14" fmla="*/ 8 w 12"/>
                  <a:gd name="T15" fmla="*/ 0 h 12"/>
                  <a:gd name="T16" fmla="*/ 6 w 12"/>
                  <a:gd name="T17" fmla="*/ 0 h 12"/>
                  <a:gd name="T18" fmla="*/ 3 w 12"/>
                  <a:gd name="T19" fmla="*/ 0 h 12"/>
                  <a:gd name="T20" fmla="*/ 2 w 12"/>
                  <a:gd name="T21" fmla="*/ 1 h 12"/>
                  <a:gd name="T22" fmla="*/ 0 w 12"/>
                  <a:gd name="T23" fmla="*/ 3 h 12"/>
                  <a:gd name="T24" fmla="*/ 0 w 12"/>
                  <a:gd name="T25" fmla="*/ 6 h 12"/>
                  <a:gd name="T26" fmla="*/ 0 w 12"/>
                  <a:gd name="T27" fmla="*/ 8 h 12"/>
                  <a:gd name="T28" fmla="*/ 2 w 12"/>
                  <a:gd name="T29" fmla="*/ 10 h 12"/>
                  <a:gd name="T30" fmla="*/ 3 w 12"/>
                  <a:gd name="T31" fmla="*/ 11 h 12"/>
                  <a:gd name="T32" fmla="*/ 6 w 12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8" y="11"/>
                    </a:lnTo>
                    <a:lnTo>
                      <a:pt x="11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6117951" y="4494746"/>
              <a:ext cx="1234282" cy="42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Self</a:t>
              </a:r>
              <a:r>
                <a:rPr kumimoji="0" lang="da-DK" altLang="da-DK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a-DK" alt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registration</a:t>
              </a:r>
              <a:r>
                <a:rPr kumimoji="0" lang="da-DK" altLang="da-DK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via Internet</a:t>
              </a:r>
              <a:endParaRPr kumimoji="0" lang="da-DK" altLang="da-D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4133577" y="2970436"/>
              <a:ext cx="923925" cy="574675"/>
              <a:chOff x="2603" y="1951"/>
              <a:chExt cx="582" cy="362"/>
            </a:xfrm>
          </p:grpSpPr>
          <p:sp>
            <p:nvSpPr>
              <p:cNvPr id="51" name="Freeform 55"/>
              <p:cNvSpPr>
                <a:spLocks/>
              </p:cNvSpPr>
              <p:nvPr/>
            </p:nvSpPr>
            <p:spPr bwMode="auto">
              <a:xfrm>
                <a:off x="2603" y="1951"/>
                <a:ext cx="582" cy="362"/>
              </a:xfrm>
              <a:custGeom>
                <a:avLst/>
                <a:gdLst>
                  <a:gd name="T0" fmla="*/ 520 w 6667"/>
                  <a:gd name="T1" fmla="*/ 0 h 4158"/>
                  <a:gd name="T2" fmla="*/ 0 w 6667"/>
                  <a:gd name="T3" fmla="*/ 520 h 4158"/>
                  <a:gd name="T4" fmla="*/ 0 w 6667"/>
                  <a:gd name="T5" fmla="*/ 3639 h 4158"/>
                  <a:gd name="T6" fmla="*/ 520 w 6667"/>
                  <a:gd name="T7" fmla="*/ 4158 h 4158"/>
                  <a:gd name="T8" fmla="*/ 6147 w 6667"/>
                  <a:gd name="T9" fmla="*/ 4158 h 4158"/>
                  <a:gd name="T10" fmla="*/ 6667 w 6667"/>
                  <a:gd name="T11" fmla="*/ 3639 h 4158"/>
                  <a:gd name="T12" fmla="*/ 6667 w 6667"/>
                  <a:gd name="T13" fmla="*/ 520 h 4158"/>
                  <a:gd name="T14" fmla="*/ 6147 w 6667"/>
                  <a:gd name="T15" fmla="*/ 0 h 4158"/>
                  <a:gd name="T16" fmla="*/ 520 w 6667"/>
                  <a:gd name="T17" fmla="*/ 0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67" h="4158">
                    <a:moveTo>
                      <a:pt x="520" y="0"/>
                    </a:moveTo>
                    <a:cubicBezTo>
                      <a:pt x="233" y="0"/>
                      <a:pt x="0" y="233"/>
                      <a:pt x="0" y="520"/>
                    </a:cubicBezTo>
                    <a:lnTo>
                      <a:pt x="0" y="3639"/>
                    </a:lnTo>
                    <a:cubicBezTo>
                      <a:pt x="0" y="3926"/>
                      <a:pt x="233" y="4158"/>
                      <a:pt x="520" y="4158"/>
                    </a:cubicBezTo>
                    <a:lnTo>
                      <a:pt x="6147" y="4158"/>
                    </a:lnTo>
                    <a:cubicBezTo>
                      <a:pt x="6434" y="4158"/>
                      <a:pt x="6667" y="3926"/>
                      <a:pt x="6667" y="3639"/>
                    </a:cubicBezTo>
                    <a:lnTo>
                      <a:pt x="6667" y="520"/>
                    </a:lnTo>
                    <a:cubicBezTo>
                      <a:pt x="6667" y="233"/>
                      <a:pt x="6434" y="0"/>
                      <a:pt x="6147" y="0"/>
                    </a:cubicBez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Freeform 56"/>
              <p:cNvSpPr>
                <a:spLocks/>
              </p:cNvSpPr>
              <p:nvPr/>
            </p:nvSpPr>
            <p:spPr bwMode="auto">
              <a:xfrm>
                <a:off x="2603" y="1951"/>
                <a:ext cx="582" cy="362"/>
              </a:xfrm>
              <a:custGeom>
                <a:avLst/>
                <a:gdLst>
                  <a:gd name="T0" fmla="*/ 520 w 6667"/>
                  <a:gd name="T1" fmla="*/ 0 h 4158"/>
                  <a:gd name="T2" fmla="*/ 0 w 6667"/>
                  <a:gd name="T3" fmla="*/ 520 h 4158"/>
                  <a:gd name="T4" fmla="*/ 0 w 6667"/>
                  <a:gd name="T5" fmla="*/ 3639 h 4158"/>
                  <a:gd name="T6" fmla="*/ 520 w 6667"/>
                  <a:gd name="T7" fmla="*/ 4158 h 4158"/>
                  <a:gd name="T8" fmla="*/ 6147 w 6667"/>
                  <a:gd name="T9" fmla="*/ 4158 h 4158"/>
                  <a:gd name="T10" fmla="*/ 6667 w 6667"/>
                  <a:gd name="T11" fmla="*/ 3639 h 4158"/>
                  <a:gd name="T12" fmla="*/ 6667 w 6667"/>
                  <a:gd name="T13" fmla="*/ 520 h 4158"/>
                  <a:gd name="T14" fmla="*/ 6147 w 6667"/>
                  <a:gd name="T15" fmla="*/ 0 h 4158"/>
                  <a:gd name="T16" fmla="*/ 520 w 6667"/>
                  <a:gd name="T17" fmla="*/ 0 h 4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67" h="4158">
                    <a:moveTo>
                      <a:pt x="520" y="0"/>
                    </a:moveTo>
                    <a:cubicBezTo>
                      <a:pt x="233" y="0"/>
                      <a:pt x="0" y="233"/>
                      <a:pt x="0" y="520"/>
                    </a:cubicBezTo>
                    <a:lnTo>
                      <a:pt x="0" y="3639"/>
                    </a:lnTo>
                    <a:cubicBezTo>
                      <a:pt x="0" y="3926"/>
                      <a:pt x="233" y="4158"/>
                      <a:pt x="520" y="4158"/>
                    </a:cubicBezTo>
                    <a:lnTo>
                      <a:pt x="6147" y="4158"/>
                    </a:lnTo>
                    <a:cubicBezTo>
                      <a:pt x="6434" y="4158"/>
                      <a:pt x="6667" y="3926"/>
                      <a:pt x="6667" y="3639"/>
                    </a:cubicBezTo>
                    <a:lnTo>
                      <a:pt x="6667" y="520"/>
                    </a:lnTo>
                    <a:cubicBezTo>
                      <a:pt x="6667" y="233"/>
                      <a:pt x="6434" y="0"/>
                      <a:pt x="6147" y="0"/>
                    </a:cubicBezTo>
                    <a:lnTo>
                      <a:pt x="52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4247877" y="3133949"/>
              <a:ext cx="690526" cy="21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Frutiger Cn" pitchFamily="34" charset="0"/>
                  <a:cs typeface="Arial" pitchFamily="34" charset="0"/>
                </a:rPr>
                <a:t>Legal units</a:t>
              </a:r>
              <a:endParaRPr kumimoji="0" lang="da-DK" altLang="da-D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59"/>
            <p:cNvSpPr>
              <a:spLocks noChangeArrowheads="1"/>
            </p:cNvSpPr>
            <p:nvPr/>
          </p:nvSpPr>
          <p:spPr bwMode="auto">
            <a:xfrm>
              <a:off x="1518964" y="2341786"/>
              <a:ext cx="1927224" cy="471488"/>
            </a:xfrm>
            <a:prstGeom prst="rect">
              <a:avLst/>
            </a:prstGeom>
            <a:solidFill>
              <a:srgbClr val="CC00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dirty="0" smtClean="0"/>
                <a:t>Danish Business Authority</a:t>
              </a:r>
              <a:endParaRPr lang="da-DK" dirty="0"/>
            </a:p>
          </p:txBody>
        </p:sp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1491977" y="3022824"/>
              <a:ext cx="1954212" cy="471488"/>
            </a:xfrm>
            <a:prstGeom prst="rect">
              <a:avLst/>
            </a:prstGeom>
            <a:solidFill>
              <a:srgbClr val="CC00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sz="1600" dirty="0" smtClean="0"/>
                <a:t>Central Customs and </a:t>
              </a:r>
              <a:r>
                <a:rPr lang="da-DK" sz="1600" dirty="0" err="1" smtClean="0"/>
                <a:t>Tax</a:t>
              </a:r>
              <a:r>
                <a:rPr lang="da-DK" sz="1600" dirty="0" smtClean="0"/>
                <a:t> administration</a:t>
              </a:r>
              <a:endParaRPr lang="da-DK" sz="1600" dirty="0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1491978" y="3702274"/>
              <a:ext cx="1954212" cy="415764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da-DK" dirty="0" err="1" smtClean="0"/>
                <a:t>Statistics</a:t>
              </a:r>
              <a:r>
                <a:rPr lang="da-DK" dirty="0" smtClean="0"/>
                <a:t> Denmark</a:t>
              </a:r>
              <a:endParaRPr lang="da-DK" dirty="0"/>
            </a:p>
          </p:txBody>
        </p:sp>
        <p:sp>
          <p:nvSpPr>
            <p:cNvPr id="32" name="Rectangle 94"/>
            <p:cNvSpPr>
              <a:spLocks noChangeArrowheads="1"/>
            </p:cNvSpPr>
            <p:nvPr/>
          </p:nvSpPr>
          <p:spPr bwMode="auto">
            <a:xfrm>
              <a:off x="1625327" y="1925861"/>
              <a:ext cx="206216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Primary data providers</a:t>
              </a:r>
              <a:endPara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95"/>
            <p:cNvSpPr>
              <a:spLocks noChangeArrowheads="1"/>
            </p:cNvSpPr>
            <p:nvPr/>
          </p:nvSpPr>
          <p:spPr bwMode="auto">
            <a:xfrm>
              <a:off x="5554389" y="1925861"/>
              <a:ext cx="227647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altLang="da-DK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Secondary data providers</a:t>
              </a:r>
              <a:endParaRPr kumimoji="0" lang="da-DK" alt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96"/>
            <p:cNvSpPr>
              <a:spLocks noChangeArrowheads="1"/>
            </p:cNvSpPr>
            <p:nvPr/>
          </p:nvSpPr>
          <p:spPr bwMode="auto">
            <a:xfrm>
              <a:off x="5705218" y="2341786"/>
              <a:ext cx="1676403" cy="4714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sz="1600" dirty="0" smtClean="0"/>
                <a:t>Central Register of persons</a:t>
              </a:r>
              <a:endParaRPr lang="da-DK" sz="1600" dirty="0"/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5714198" y="2986761"/>
              <a:ext cx="1676400" cy="49405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sz="1600" dirty="0" smtClean="0"/>
                <a:t>Official Journal of the Danish State</a:t>
              </a:r>
              <a:endParaRPr lang="da-DK" sz="1600" dirty="0"/>
            </a:p>
          </p:txBody>
        </p:sp>
        <p:sp>
          <p:nvSpPr>
            <p:cNvPr id="36" name="Freeform 110"/>
            <p:cNvSpPr>
              <a:spLocks noEditPoints="1"/>
            </p:cNvSpPr>
            <p:nvPr/>
          </p:nvSpPr>
          <p:spPr bwMode="auto">
            <a:xfrm>
              <a:off x="5076552" y="2557686"/>
              <a:ext cx="538162" cy="463550"/>
            </a:xfrm>
            <a:custGeom>
              <a:avLst/>
              <a:gdLst>
                <a:gd name="T0" fmla="*/ 311 w 339"/>
                <a:gd name="T1" fmla="*/ 35 h 292"/>
                <a:gd name="T2" fmla="*/ 39 w 339"/>
                <a:gd name="T3" fmla="*/ 270 h 292"/>
                <a:gd name="T4" fmla="*/ 27 w 339"/>
                <a:gd name="T5" fmla="*/ 257 h 292"/>
                <a:gd name="T6" fmla="*/ 300 w 339"/>
                <a:gd name="T7" fmla="*/ 22 h 292"/>
                <a:gd name="T8" fmla="*/ 311 w 339"/>
                <a:gd name="T9" fmla="*/ 35 h 292"/>
                <a:gd name="T10" fmla="*/ 282 w 339"/>
                <a:gd name="T11" fmla="*/ 15 h 292"/>
                <a:gd name="T12" fmla="*/ 339 w 339"/>
                <a:gd name="T13" fmla="*/ 0 h 292"/>
                <a:gd name="T14" fmla="*/ 316 w 339"/>
                <a:gd name="T15" fmla="*/ 54 h 292"/>
                <a:gd name="T16" fmla="*/ 282 w 339"/>
                <a:gd name="T17" fmla="*/ 15 h 292"/>
                <a:gd name="T18" fmla="*/ 57 w 339"/>
                <a:gd name="T19" fmla="*/ 278 h 292"/>
                <a:gd name="T20" fmla="*/ 0 w 339"/>
                <a:gd name="T21" fmla="*/ 292 h 292"/>
                <a:gd name="T22" fmla="*/ 22 w 339"/>
                <a:gd name="T23" fmla="*/ 238 h 292"/>
                <a:gd name="T24" fmla="*/ 57 w 339"/>
                <a:gd name="T25" fmla="*/ 27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292">
                  <a:moveTo>
                    <a:pt x="311" y="35"/>
                  </a:moveTo>
                  <a:lnTo>
                    <a:pt x="39" y="270"/>
                  </a:lnTo>
                  <a:lnTo>
                    <a:pt x="27" y="257"/>
                  </a:lnTo>
                  <a:lnTo>
                    <a:pt x="300" y="22"/>
                  </a:lnTo>
                  <a:lnTo>
                    <a:pt x="311" y="35"/>
                  </a:lnTo>
                  <a:close/>
                  <a:moveTo>
                    <a:pt x="282" y="15"/>
                  </a:moveTo>
                  <a:lnTo>
                    <a:pt x="339" y="0"/>
                  </a:lnTo>
                  <a:lnTo>
                    <a:pt x="316" y="54"/>
                  </a:lnTo>
                  <a:lnTo>
                    <a:pt x="282" y="15"/>
                  </a:lnTo>
                  <a:close/>
                  <a:moveTo>
                    <a:pt x="57" y="278"/>
                  </a:moveTo>
                  <a:lnTo>
                    <a:pt x="0" y="292"/>
                  </a:lnTo>
                  <a:lnTo>
                    <a:pt x="22" y="238"/>
                  </a:lnTo>
                  <a:lnTo>
                    <a:pt x="57" y="27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11"/>
            <p:cNvSpPr>
              <a:spLocks noEditPoints="1"/>
            </p:cNvSpPr>
            <p:nvPr/>
          </p:nvSpPr>
          <p:spPr bwMode="auto">
            <a:xfrm>
              <a:off x="5128939" y="3189511"/>
              <a:ext cx="515937" cy="84138"/>
            </a:xfrm>
            <a:custGeom>
              <a:avLst/>
              <a:gdLst>
                <a:gd name="T0" fmla="*/ 282 w 325"/>
                <a:gd name="T1" fmla="*/ 35 h 53"/>
                <a:gd name="T2" fmla="*/ 43 w 325"/>
                <a:gd name="T3" fmla="*/ 35 h 53"/>
                <a:gd name="T4" fmla="*/ 43 w 325"/>
                <a:gd name="T5" fmla="*/ 18 h 53"/>
                <a:gd name="T6" fmla="*/ 282 w 325"/>
                <a:gd name="T7" fmla="*/ 18 h 53"/>
                <a:gd name="T8" fmla="*/ 282 w 325"/>
                <a:gd name="T9" fmla="*/ 35 h 53"/>
                <a:gd name="T10" fmla="*/ 273 w 325"/>
                <a:gd name="T11" fmla="*/ 0 h 53"/>
                <a:gd name="T12" fmla="*/ 325 w 325"/>
                <a:gd name="T13" fmla="*/ 27 h 53"/>
                <a:gd name="T14" fmla="*/ 273 w 325"/>
                <a:gd name="T15" fmla="*/ 53 h 53"/>
                <a:gd name="T16" fmla="*/ 273 w 325"/>
                <a:gd name="T17" fmla="*/ 0 h 53"/>
                <a:gd name="T18" fmla="*/ 52 w 325"/>
                <a:gd name="T19" fmla="*/ 53 h 53"/>
                <a:gd name="T20" fmla="*/ 0 w 325"/>
                <a:gd name="T21" fmla="*/ 27 h 53"/>
                <a:gd name="T22" fmla="*/ 52 w 325"/>
                <a:gd name="T23" fmla="*/ 0 h 53"/>
                <a:gd name="T24" fmla="*/ 52 w 325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53">
                  <a:moveTo>
                    <a:pt x="282" y="35"/>
                  </a:moveTo>
                  <a:lnTo>
                    <a:pt x="43" y="35"/>
                  </a:lnTo>
                  <a:lnTo>
                    <a:pt x="43" y="18"/>
                  </a:lnTo>
                  <a:lnTo>
                    <a:pt x="282" y="18"/>
                  </a:lnTo>
                  <a:lnTo>
                    <a:pt x="282" y="35"/>
                  </a:lnTo>
                  <a:close/>
                  <a:moveTo>
                    <a:pt x="273" y="0"/>
                  </a:moveTo>
                  <a:lnTo>
                    <a:pt x="325" y="27"/>
                  </a:lnTo>
                  <a:lnTo>
                    <a:pt x="273" y="53"/>
                  </a:lnTo>
                  <a:lnTo>
                    <a:pt x="273" y="0"/>
                  </a:lnTo>
                  <a:close/>
                  <a:moveTo>
                    <a:pt x="52" y="53"/>
                  </a:moveTo>
                  <a:lnTo>
                    <a:pt x="0" y="27"/>
                  </a:lnTo>
                  <a:lnTo>
                    <a:pt x="52" y="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12"/>
            <p:cNvSpPr>
              <a:spLocks noEditPoints="1"/>
            </p:cNvSpPr>
            <p:nvPr/>
          </p:nvSpPr>
          <p:spPr bwMode="auto">
            <a:xfrm>
              <a:off x="3504927" y="2603724"/>
              <a:ext cx="523875" cy="471488"/>
            </a:xfrm>
            <a:custGeom>
              <a:avLst/>
              <a:gdLst>
                <a:gd name="T0" fmla="*/ 38 w 330"/>
                <a:gd name="T1" fmla="*/ 23 h 297"/>
                <a:gd name="T2" fmla="*/ 304 w 330"/>
                <a:gd name="T3" fmla="*/ 261 h 297"/>
                <a:gd name="T4" fmla="*/ 292 w 330"/>
                <a:gd name="T5" fmla="*/ 274 h 297"/>
                <a:gd name="T6" fmla="*/ 27 w 330"/>
                <a:gd name="T7" fmla="*/ 36 h 297"/>
                <a:gd name="T8" fmla="*/ 38 w 330"/>
                <a:gd name="T9" fmla="*/ 23 h 297"/>
                <a:gd name="T10" fmla="*/ 22 w 330"/>
                <a:gd name="T11" fmla="*/ 55 h 297"/>
                <a:gd name="T12" fmla="*/ 0 w 330"/>
                <a:gd name="T13" fmla="*/ 0 h 297"/>
                <a:gd name="T14" fmla="*/ 57 w 330"/>
                <a:gd name="T15" fmla="*/ 16 h 297"/>
                <a:gd name="T16" fmla="*/ 22 w 330"/>
                <a:gd name="T17" fmla="*/ 55 h 297"/>
                <a:gd name="T18" fmla="*/ 309 w 330"/>
                <a:gd name="T19" fmla="*/ 242 h 297"/>
                <a:gd name="T20" fmla="*/ 330 w 330"/>
                <a:gd name="T21" fmla="*/ 297 h 297"/>
                <a:gd name="T22" fmla="*/ 274 w 330"/>
                <a:gd name="T23" fmla="*/ 281 h 297"/>
                <a:gd name="T24" fmla="*/ 309 w 330"/>
                <a:gd name="T25" fmla="*/ 24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297">
                  <a:moveTo>
                    <a:pt x="38" y="23"/>
                  </a:moveTo>
                  <a:lnTo>
                    <a:pt x="304" y="261"/>
                  </a:lnTo>
                  <a:lnTo>
                    <a:pt x="292" y="274"/>
                  </a:lnTo>
                  <a:lnTo>
                    <a:pt x="27" y="36"/>
                  </a:lnTo>
                  <a:lnTo>
                    <a:pt x="38" y="23"/>
                  </a:lnTo>
                  <a:close/>
                  <a:moveTo>
                    <a:pt x="22" y="55"/>
                  </a:moveTo>
                  <a:lnTo>
                    <a:pt x="0" y="0"/>
                  </a:lnTo>
                  <a:lnTo>
                    <a:pt x="57" y="16"/>
                  </a:lnTo>
                  <a:lnTo>
                    <a:pt x="22" y="55"/>
                  </a:lnTo>
                  <a:close/>
                  <a:moveTo>
                    <a:pt x="309" y="242"/>
                  </a:moveTo>
                  <a:lnTo>
                    <a:pt x="330" y="297"/>
                  </a:lnTo>
                  <a:lnTo>
                    <a:pt x="274" y="281"/>
                  </a:lnTo>
                  <a:lnTo>
                    <a:pt x="309" y="24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13"/>
            <p:cNvSpPr>
              <a:spLocks noEditPoints="1"/>
            </p:cNvSpPr>
            <p:nvPr/>
          </p:nvSpPr>
          <p:spPr bwMode="auto">
            <a:xfrm>
              <a:off x="3504927" y="3189511"/>
              <a:ext cx="576262" cy="84138"/>
            </a:xfrm>
            <a:custGeom>
              <a:avLst/>
              <a:gdLst>
                <a:gd name="T0" fmla="*/ 44 w 363"/>
                <a:gd name="T1" fmla="*/ 18 h 53"/>
                <a:gd name="T2" fmla="*/ 319 w 363"/>
                <a:gd name="T3" fmla="*/ 18 h 53"/>
                <a:gd name="T4" fmla="*/ 319 w 363"/>
                <a:gd name="T5" fmla="*/ 35 h 53"/>
                <a:gd name="T6" fmla="*/ 44 w 363"/>
                <a:gd name="T7" fmla="*/ 35 h 53"/>
                <a:gd name="T8" fmla="*/ 44 w 363"/>
                <a:gd name="T9" fmla="*/ 18 h 53"/>
                <a:gd name="T10" fmla="*/ 52 w 363"/>
                <a:gd name="T11" fmla="*/ 53 h 53"/>
                <a:gd name="T12" fmla="*/ 0 w 363"/>
                <a:gd name="T13" fmla="*/ 27 h 53"/>
                <a:gd name="T14" fmla="*/ 52 w 363"/>
                <a:gd name="T15" fmla="*/ 0 h 53"/>
                <a:gd name="T16" fmla="*/ 52 w 363"/>
                <a:gd name="T17" fmla="*/ 53 h 53"/>
                <a:gd name="T18" fmla="*/ 311 w 363"/>
                <a:gd name="T19" fmla="*/ 0 h 53"/>
                <a:gd name="T20" fmla="*/ 363 w 363"/>
                <a:gd name="T21" fmla="*/ 27 h 53"/>
                <a:gd name="T22" fmla="*/ 311 w 363"/>
                <a:gd name="T23" fmla="*/ 53 h 53"/>
                <a:gd name="T24" fmla="*/ 311 w 363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53">
                  <a:moveTo>
                    <a:pt x="44" y="18"/>
                  </a:moveTo>
                  <a:lnTo>
                    <a:pt x="319" y="18"/>
                  </a:lnTo>
                  <a:lnTo>
                    <a:pt x="319" y="35"/>
                  </a:lnTo>
                  <a:lnTo>
                    <a:pt x="44" y="35"/>
                  </a:lnTo>
                  <a:lnTo>
                    <a:pt x="44" y="18"/>
                  </a:lnTo>
                  <a:close/>
                  <a:moveTo>
                    <a:pt x="52" y="53"/>
                  </a:moveTo>
                  <a:lnTo>
                    <a:pt x="0" y="27"/>
                  </a:lnTo>
                  <a:lnTo>
                    <a:pt x="52" y="0"/>
                  </a:lnTo>
                  <a:lnTo>
                    <a:pt x="52" y="53"/>
                  </a:lnTo>
                  <a:close/>
                  <a:moveTo>
                    <a:pt x="311" y="0"/>
                  </a:moveTo>
                  <a:lnTo>
                    <a:pt x="363" y="27"/>
                  </a:lnTo>
                  <a:lnTo>
                    <a:pt x="311" y="5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14"/>
            <p:cNvSpPr>
              <a:spLocks noEditPoints="1"/>
            </p:cNvSpPr>
            <p:nvPr/>
          </p:nvSpPr>
          <p:spPr bwMode="auto">
            <a:xfrm>
              <a:off x="3557315" y="3440336"/>
              <a:ext cx="523875" cy="419100"/>
            </a:xfrm>
            <a:custGeom>
              <a:avLst/>
              <a:gdLst>
                <a:gd name="T0" fmla="*/ 28 w 330"/>
                <a:gd name="T1" fmla="*/ 230 h 264"/>
                <a:gd name="T2" fmla="*/ 290 w 330"/>
                <a:gd name="T3" fmla="*/ 21 h 264"/>
                <a:gd name="T4" fmla="*/ 301 w 330"/>
                <a:gd name="T5" fmla="*/ 34 h 264"/>
                <a:gd name="T6" fmla="*/ 39 w 330"/>
                <a:gd name="T7" fmla="*/ 244 h 264"/>
                <a:gd name="T8" fmla="*/ 28 w 330"/>
                <a:gd name="T9" fmla="*/ 230 h 264"/>
                <a:gd name="T10" fmla="*/ 57 w 330"/>
                <a:gd name="T11" fmla="*/ 252 h 264"/>
                <a:gd name="T12" fmla="*/ 0 w 330"/>
                <a:gd name="T13" fmla="*/ 264 h 264"/>
                <a:gd name="T14" fmla="*/ 24 w 330"/>
                <a:gd name="T15" fmla="*/ 211 h 264"/>
                <a:gd name="T16" fmla="*/ 57 w 330"/>
                <a:gd name="T17" fmla="*/ 252 h 264"/>
                <a:gd name="T18" fmla="*/ 273 w 330"/>
                <a:gd name="T19" fmla="*/ 12 h 264"/>
                <a:gd name="T20" fmla="*/ 330 w 330"/>
                <a:gd name="T21" fmla="*/ 0 h 264"/>
                <a:gd name="T22" fmla="*/ 305 w 330"/>
                <a:gd name="T23" fmla="*/ 53 h 264"/>
                <a:gd name="T24" fmla="*/ 273 w 330"/>
                <a:gd name="T25" fmla="*/ 1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264">
                  <a:moveTo>
                    <a:pt x="28" y="230"/>
                  </a:moveTo>
                  <a:lnTo>
                    <a:pt x="290" y="21"/>
                  </a:lnTo>
                  <a:lnTo>
                    <a:pt x="301" y="34"/>
                  </a:lnTo>
                  <a:lnTo>
                    <a:pt x="39" y="244"/>
                  </a:lnTo>
                  <a:lnTo>
                    <a:pt x="28" y="230"/>
                  </a:lnTo>
                  <a:close/>
                  <a:moveTo>
                    <a:pt x="57" y="252"/>
                  </a:moveTo>
                  <a:lnTo>
                    <a:pt x="0" y="264"/>
                  </a:lnTo>
                  <a:lnTo>
                    <a:pt x="24" y="211"/>
                  </a:lnTo>
                  <a:lnTo>
                    <a:pt x="57" y="252"/>
                  </a:lnTo>
                  <a:close/>
                  <a:moveTo>
                    <a:pt x="273" y="12"/>
                  </a:moveTo>
                  <a:lnTo>
                    <a:pt x="330" y="0"/>
                  </a:lnTo>
                  <a:lnTo>
                    <a:pt x="305" y="53"/>
                  </a:lnTo>
                  <a:lnTo>
                    <a:pt x="273" y="1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18"/>
            <p:cNvSpPr>
              <a:spLocks noEditPoints="1"/>
            </p:cNvSpPr>
            <p:nvPr/>
          </p:nvSpPr>
          <p:spPr bwMode="auto">
            <a:xfrm>
              <a:off x="1382440" y="3538761"/>
              <a:ext cx="2497137" cy="785813"/>
            </a:xfrm>
            <a:custGeom>
              <a:avLst/>
              <a:gdLst>
                <a:gd name="T0" fmla="*/ 9009 w 18018"/>
                <a:gd name="T1" fmla="*/ 0 h 5675"/>
                <a:gd name="T2" fmla="*/ 7273 w 18018"/>
                <a:gd name="T3" fmla="*/ 253 h 5675"/>
                <a:gd name="T4" fmla="*/ 6678 w 18018"/>
                <a:gd name="T5" fmla="*/ 296 h 5675"/>
                <a:gd name="T6" fmla="*/ 5935 w 18018"/>
                <a:gd name="T7" fmla="*/ 167 h 5675"/>
                <a:gd name="T8" fmla="*/ 5160 w 18018"/>
                <a:gd name="T9" fmla="*/ 470 h 5675"/>
                <a:gd name="T10" fmla="*/ 5133 w 18018"/>
                <a:gd name="T11" fmla="*/ 271 h 5675"/>
                <a:gd name="T12" fmla="*/ 3366 w 18018"/>
                <a:gd name="T13" fmla="*/ 823 h 5675"/>
                <a:gd name="T14" fmla="*/ 3879 w 18018"/>
                <a:gd name="T15" fmla="*/ 499 h 5675"/>
                <a:gd name="T16" fmla="*/ 1907 w 18018"/>
                <a:gd name="T17" fmla="*/ 1294 h 5675"/>
                <a:gd name="T18" fmla="*/ 2384 w 18018"/>
                <a:gd name="T19" fmla="*/ 902 h 5675"/>
                <a:gd name="T20" fmla="*/ 1030 w 18018"/>
                <a:gd name="T21" fmla="*/ 1737 h 5675"/>
                <a:gd name="T22" fmla="*/ 579 w 18018"/>
                <a:gd name="T23" fmla="*/ 1819 h 5675"/>
                <a:gd name="T24" fmla="*/ 1303 w 18018"/>
                <a:gd name="T25" fmla="*/ 1579 h 5675"/>
                <a:gd name="T26" fmla="*/ 210 w 18018"/>
                <a:gd name="T27" fmla="*/ 2721 h 5675"/>
                <a:gd name="T28" fmla="*/ 210 w 18018"/>
                <a:gd name="T29" fmla="*/ 2956 h 5675"/>
                <a:gd name="T30" fmla="*/ 54 w 18018"/>
                <a:gd name="T31" fmla="*/ 3157 h 5675"/>
                <a:gd name="T32" fmla="*/ 1 w 18018"/>
                <a:gd name="T33" fmla="*/ 2830 h 5675"/>
                <a:gd name="T34" fmla="*/ 117 w 18018"/>
                <a:gd name="T35" fmla="*/ 2371 h 5675"/>
                <a:gd name="T36" fmla="*/ 862 w 18018"/>
                <a:gd name="T37" fmla="*/ 3826 h 5675"/>
                <a:gd name="T38" fmla="*/ 739 w 18018"/>
                <a:gd name="T39" fmla="*/ 3983 h 5675"/>
                <a:gd name="T40" fmla="*/ 1910 w 18018"/>
                <a:gd name="T41" fmla="*/ 4385 h 5675"/>
                <a:gd name="T42" fmla="*/ 2381 w 18018"/>
                <a:gd name="T43" fmla="*/ 4773 h 5675"/>
                <a:gd name="T44" fmla="*/ 3037 w 18018"/>
                <a:gd name="T45" fmla="*/ 4766 h 5675"/>
                <a:gd name="T46" fmla="*/ 3763 w 18018"/>
                <a:gd name="T47" fmla="*/ 5153 h 5675"/>
                <a:gd name="T48" fmla="*/ 3037 w 18018"/>
                <a:gd name="T49" fmla="*/ 4766 h 5675"/>
                <a:gd name="T50" fmla="*/ 5175 w 18018"/>
                <a:gd name="T51" fmla="*/ 5209 h 5675"/>
                <a:gd name="T52" fmla="*/ 4353 w 18018"/>
                <a:gd name="T53" fmla="*/ 5274 h 5675"/>
                <a:gd name="T54" fmla="*/ 6561 w 18018"/>
                <a:gd name="T55" fmla="*/ 5370 h 5675"/>
                <a:gd name="T56" fmla="*/ 5768 w 18018"/>
                <a:gd name="T57" fmla="*/ 5287 h 5675"/>
                <a:gd name="T58" fmla="*/ 7945 w 18018"/>
                <a:gd name="T59" fmla="*/ 5655 h 5675"/>
                <a:gd name="T60" fmla="*/ 8551 w 18018"/>
                <a:gd name="T61" fmla="*/ 5471 h 5675"/>
                <a:gd name="T62" fmla="*/ 9008 w 18018"/>
                <a:gd name="T63" fmla="*/ 5675 h 5675"/>
                <a:gd name="T64" fmla="*/ 10361 w 18018"/>
                <a:gd name="T65" fmla="*/ 5444 h 5675"/>
                <a:gd name="T66" fmla="*/ 9945 w 18018"/>
                <a:gd name="T67" fmla="*/ 5460 h 5675"/>
                <a:gd name="T68" fmla="*/ 12154 w 18018"/>
                <a:gd name="T69" fmla="*/ 5500 h 5675"/>
                <a:gd name="T70" fmla="*/ 12724 w 18018"/>
                <a:gd name="T71" fmla="*/ 5225 h 5675"/>
                <a:gd name="T72" fmla="*/ 13271 w 18018"/>
                <a:gd name="T73" fmla="*/ 5344 h 5675"/>
                <a:gd name="T74" fmla="*/ 14318 w 18018"/>
                <a:gd name="T75" fmla="*/ 4934 h 5675"/>
                <a:gd name="T76" fmla="*/ 14361 w 18018"/>
                <a:gd name="T77" fmla="*/ 5129 h 5675"/>
                <a:gd name="T78" fmla="*/ 15850 w 18018"/>
                <a:gd name="T79" fmla="*/ 4485 h 5675"/>
                <a:gd name="T80" fmla="*/ 15917 w 18018"/>
                <a:gd name="T81" fmla="*/ 4674 h 5675"/>
                <a:gd name="T82" fmla="*/ 16796 w 18018"/>
                <a:gd name="T83" fmla="*/ 4055 h 5675"/>
                <a:gd name="T84" fmla="*/ 17488 w 18018"/>
                <a:gd name="T85" fmla="*/ 3814 h 5675"/>
                <a:gd name="T86" fmla="*/ 16807 w 18018"/>
                <a:gd name="T87" fmla="*/ 4276 h 5675"/>
                <a:gd name="T88" fmla="*/ 17774 w 18018"/>
                <a:gd name="T89" fmla="*/ 3095 h 5675"/>
                <a:gd name="T90" fmla="*/ 17806 w 18018"/>
                <a:gd name="T91" fmla="*/ 2706 h 5675"/>
                <a:gd name="T92" fmla="*/ 17943 w 18018"/>
                <a:gd name="T93" fmla="*/ 2470 h 5675"/>
                <a:gd name="T94" fmla="*/ 18017 w 18018"/>
                <a:gd name="T95" fmla="*/ 2830 h 5675"/>
                <a:gd name="T96" fmla="*/ 17964 w 18018"/>
                <a:gd name="T97" fmla="*/ 3157 h 5675"/>
                <a:gd name="T98" fmla="*/ 17310 w 18018"/>
                <a:gd name="T99" fmla="*/ 1972 h 5675"/>
                <a:gd name="T100" fmla="*/ 17096 w 18018"/>
                <a:gd name="T101" fmla="*/ 1569 h 5675"/>
                <a:gd name="T102" fmla="*/ 16292 w 18018"/>
                <a:gd name="T103" fmla="*/ 1371 h 5675"/>
                <a:gd name="T104" fmla="*/ 15616 w 18018"/>
                <a:gd name="T105" fmla="*/ 896 h 5675"/>
                <a:gd name="T106" fmla="*/ 16292 w 18018"/>
                <a:gd name="T107" fmla="*/ 1371 h 5675"/>
                <a:gd name="T108" fmla="*/ 14214 w 18018"/>
                <a:gd name="T109" fmla="*/ 720 h 5675"/>
                <a:gd name="T110" fmla="*/ 15040 w 18018"/>
                <a:gd name="T111" fmla="*/ 719 h 5675"/>
                <a:gd name="T112" fmla="*/ 12856 w 18018"/>
                <a:gd name="T113" fmla="*/ 469 h 5675"/>
                <a:gd name="T114" fmla="*/ 13648 w 18018"/>
                <a:gd name="T115" fmla="*/ 398 h 5675"/>
                <a:gd name="T116" fmla="*/ 11647 w 18018"/>
                <a:gd name="T117" fmla="*/ 323 h 5675"/>
                <a:gd name="T118" fmla="*/ 12276 w 18018"/>
                <a:gd name="T119" fmla="*/ 190 h 5675"/>
                <a:gd name="T120" fmla="*/ 10067 w 18018"/>
                <a:gd name="T121" fmla="*/ 221 h 5675"/>
                <a:gd name="T122" fmla="*/ 10863 w 18018"/>
                <a:gd name="T123" fmla="*/ 261 h 5675"/>
                <a:gd name="T124" fmla="*/ 9469 w 18018"/>
                <a:gd name="T125" fmla="*/ 205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18" h="5675">
                  <a:moveTo>
                    <a:pt x="9466" y="204"/>
                  </a:moveTo>
                  <a:lnTo>
                    <a:pt x="9008" y="200"/>
                  </a:lnTo>
                  <a:lnTo>
                    <a:pt x="8667" y="203"/>
                  </a:lnTo>
                  <a:lnTo>
                    <a:pt x="8666" y="3"/>
                  </a:lnTo>
                  <a:lnTo>
                    <a:pt x="9009" y="0"/>
                  </a:lnTo>
                  <a:lnTo>
                    <a:pt x="9467" y="4"/>
                  </a:lnTo>
                  <a:lnTo>
                    <a:pt x="9466" y="204"/>
                  </a:lnTo>
                  <a:close/>
                  <a:moveTo>
                    <a:pt x="8071" y="216"/>
                  </a:moveTo>
                  <a:lnTo>
                    <a:pt x="7656" y="232"/>
                  </a:lnTo>
                  <a:lnTo>
                    <a:pt x="7273" y="253"/>
                  </a:lnTo>
                  <a:lnTo>
                    <a:pt x="7262" y="54"/>
                  </a:lnTo>
                  <a:lnTo>
                    <a:pt x="7647" y="33"/>
                  </a:lnTo>
                  <a:lnTo>
                    <a:pt x="8063" y="16"/>
                  </a:lnTo>
                  <a:lnTo>
                    <a:pt x="8071" y="216"/>
                  </a:lnTo>
                  <a:close/>
                  <a:moveTo>
                    <a:pt x="6678" y="296"/>
                  </a:moveTo>
                  <a:lnTo>
                    <a:pt x="6368" y="323"/>
                  </a:lnTo>
                  <a:lnTo>
                    <a:pt x="5956" y="366"/>
                  </a:lnTo>
                  <a:lnTo>
                    <a:pt x="5885" y="375"/>
                  </a:lnTo>
                  <a:lnTo>
                    <a:pt x="5861" y="176"/>
                  </a:lnTo>
                  <a:lnTo>
                    <a:pt x="5935" y="167"/>
                  </a:lnTo>
                  <a:lnTo>
                    <a:pt x="6351" y="124"/>
                  </a:lnTo>
                  <a:lnTo>
                    <a:pt x="6660" y="97"/>
                  </a:lnTo>
                  <a:lnTo>
                    <a:pt x="6678" y="296"/>
                  </a:lnTo>
                  <a:close/>
                  <a:moveTo>
                    <a:pt x="5292" y="451"/>
                  </a:moveTo>
                  <a:lnTo>
                    <a:pt x="5160" y="470"/>
                  </a:lnTo>
                  <a:lnTo>
                    <a:pt x="4778" y="529"/>
                  </a:lnTo>
                  <a:lnTo>
                    <a:pt x="4506" y="577"/>
                  </a:lnTo>
                  <a:lnTo>
                    <a:pt x="4471" y="381"/>
                  </a:lnTo>
                  <a:lnTo>
                    <a:pt x="4747" y="332"/>
                  </a:lnTo>
                  <a:lnTo>
                    <a:pt x="5133" y="271"/>
                  </a:lnTo>
                  <a:lnTo>
                    <a:pt x="5264" y="253"/>
                  </a:lnTo>
                  <a:lnTo>
                    <a:pt x="5292" y="451"/>
                  </a:lnTo>
                  <a:close/>
                  <a:moveTo>
                    <a:pt x="3921" y="694"/>
                  </a:moveTo>
                  <a:lnTo>
                    <a:pt x="3700" y="742"/>
                  </a:lnTo>
                  <a:lnTo>
                    <a:pt x="3366" y="823"/>
                  </a:lnTo>
                  <a:lnTo>
                    <a:pt x="3148" y="881"/>
                  </a:lnTo>
                  <a:lnTo>
                    <a:pt x="3097" y="687"/>
                  </a:lnTo>
                  <a:lnTo>
                    <a:pt x="3319" y="628"/>
                  </a:lnTo>
                  <a:lnTo>
                    <a:pt x="3657" y="547"/>
                  </a:lnTo>
                  <a:lnTo>
                    <a:pt x="3879" y="499"/>
                  </a:lnTo>
                  <a:lnTo>
                    <a:pt x="3921" y="694"/>
                  </a:lnTo>
                  <a:close/>
                  <a:moveTo>
                    <a:pt x="2578" y="1050"/>
                  </a:moveTo>
                  <a:lnTo>
                    <a:pt x="2445" y="1093"/>
                  </a:lnTo>
                  <a:lnTo>
                    <a:pt x="2168" y="1191"/>
                  </a:lnTo>
                  <a:lnTo>
                    <a:pt x="1907" y="1294"/>
                  </a:lnTo>
                  <a:lnTo>
                    <a:pt x="1837" y="1324"/>
                  </a:lnTo>
                  <a:lnTo>
                    <a:pt x="1758" y="1140"/>
                  </a:lnTo>
                  <a:lnTo>
                    <a:pt x="1834" y="1107"/>
                  </a:lnTo>
                  <a:lnTo>
                    <a:pt x="2101" y="1002"/>
                  </a:lnTo>
                  <a:lnTo>
                    <a:pt x="2384" y="902"/>
                  </a:lnTo>
                  <a:lnTo>
                    <a:pt x="2517" y="860"/>
                  </a:lnTo>
                  <a:lnTo>
                    <a:pt x="2578" y="1050"/>
                  </a:lnTo>
                  <a:close/>
                  <a:moveTo>
                    <a:pt x="1303" y="1579"/>
                  </a:moveTo>
                  <a:lnTo>
                    <a:pt x="1223" y="1622"/>
                  </a:lnTo>
                  <a:lnTo>
                    <a:pt x="1030" y="1737"/>
                  </a:lnTo>
                  <a:lnTo>
                    <a:pt x="857" y="1855"/>
                  </a:lnTo>
                  <a:lnTo>
                    <a:pt x="702" y="1976"/>
                  </a:lnTo>
                  <a:lnTo>
                    <a:pt x="663" y="2012"/>
                  </a:lnTo>
                  <a:lnTo>
                    <a:pt x="528" y="1864"/>
                  </a:lnTo>
                  <a:lnTo>
                    <a:pt x="579" y="1819"/>
                  </a:lnTo>
                  <a:lnTo>
                    <a:pt x="744" y="1690"/>
                  </a:lnTo>
                  <a:lnTo>
                    <a:pt x="927" y="1566"/>
                  </a:lnTo>
                  <a:lnTo>
                    <a:pt x="1128" y="1445"/>
                  </a:lnTo>
                  <a:lnTo>
                    <a:pt x="1209" y="1402"/>
                  </a:lnTo>
                  <a:lnTo>
                    <a:pt x="1303" y="1579"/>
                  </a:lnTo>
                  <a:close/>
                  <a:moveTo>
                    <a:pt x="303" y="2449"/>
                  </a:moveTo>
                  <a:lnTo>
                    <a:pt x="290" y="2471"/>
                  </a:lnTo>
                  <a:lnTo>
                    <a:pt x="239" y="2597"/>
                  </a:lnTo>
                  <a:lnTo>
                    <a:pt x="244" y="2582"/>
                  </a:lnTo>
                  <a:lnTo>
                    <a:pt x="210" y="2721"/>
                  </a:lnTo>
                  <a:lnTo>
                    <a:pt x="212" y="2706"/>
                  </a:lnTo>
                  <a:lnTo>
                    <a:pt x="200" y="2847"/>
                  </a:lnTo>
                  <a:lnTo>
                    <a:pt x="200" y="2830"/>
                  </a:lnTo>
                  <a:lnTo>
                    <a:pt x="212" y="2971"/>
                  </a:lnTo>
                  <a:lnTo>
                    <a:pt x="210" y="2956"/>
                  </a:lnTo>
                  <a:lnTo>
                    <a:pt x="244" y="3095"/>
                  </a:lnTo>
                  <a:lnTo>
                    <a:pt x="239" y="3080"/>
                  </a:lnTo>
                  <a:lnTo>
                    <a:pt x="260" y="3132"/>
                  </a:lnTo>
                  <a:lnTo>
                    <a:pt x="76" y="3209"/>
                  </a:lnTo>
                  <a:lnTo>
                    <a:pt x="54" y="3157"/>
                  </a:lnTo>
                  <a:cubicBezTo>
                    <a:pt x="52" y="3152"/>
                    <a:pt x="51" y="3147"/>
                    <a:pt x="49" y="3142"/>
                  </a:cubicBezTo>
                  <a:lnTo>
                    <a:pt x="15" y="3003"/>
                  </a:lnTo>
                  <a:cubicBezTo>
                    <a:pt x="14" y="2998"/>
                    <a:pt x="13" y="2993"/>
                    <a:pt x="13" y="2988"/>
                  </a:cubicBezTo>
                  <a:lnTo>
                    <a:pt x="1" y="2847"/>
                  </a:lnTo>
                  <a:cubicBezTo>
                    <a:pt x="0" y="2841"/>
                    <a:pt x="0" y="2836"/>
                    <a:pt x="1" y="2830"/>
                  </a:cubicBezTo>
                  <a:lnTo>
                    <a:pt x="13" y="2689"/>
                  </a:lnTo>
                  <a:cubicBezTo>
                    <a:pt x="13" y="2684"/>
                    <a:pt x="14" y="2679"/>
                    <a:pt x="15" y="2674"/>
                  </a:cubicBezTo>
                  <a:lnTo>
                    <a:pt x="49" y="2535"/>
                  </a:lnTo>
                  <a:cubicBezTo>
                    <a:pt x="51" y="2530"/>
                    <a:pt x="52" y="2525"/>
                    <a:pt x="54" y="2520"/>
                  </a:cubicBezTo>
                  <a:lnTo>
                    <a:pt x="117" y="2371"/>
                  </a:lnTo>
                  <a:lnTo>
                    <a:pt x="130" y="2349"/>
                  </a:lnTo>
                  <a:lnTo>
                    <a:pt x="303" y="2449"/>
                  </a:lnTo>
                  <a:close/>
                  <a:moveTo>
                    <a:pt x="575" y="3585"/>
                  </a:moveTo>
                  <a:lnTo>
                    <a:pt x="708" y="3705"/>
                  </a:lnTo>
                  <a:lnTo>
                    <a:pt x="862" y="3826"/>
                  </a:lnTo>
                  <a:lnTo>
                    <a:pt x="1035" y="3943"/>
                  </a:lnTo>
                  <a:lnTo>
                    <a:pt x="1204" y="4044"/>
                  </a:lnTo>
                  <a:lnTo>
                    <a:pt x="1101" y="4216"/>
                  </a:lnTo>
                  <a:lnTo>
                    <a:pt x="922" y="4108"/>
                  </a:lnTo>
                  <a:lnTo>
                    <a:pt x="739" y="3983"/>
                  </a:lnTo>
                  <a:lnTo>
                    <a:pt x="575" y="3854"/>
                  </a:lnTo>
                  <a:lnTo>
                    <a:pt x="441" y="3734"/>
                  </a:lnTo>
                  <a:lnTo>
                    <a:pt x="575" y="3585"/>
                  </a:lnTo>
                  <a:close/>
                  <a:moveTo>
                    <a:pt x="1729" y="4306"/>
                  </a:moveTo>
                  <a:lnTo>
                    <a:pt x="1910" y="4385"/>
                  </a:lnTo>
                  <a:lnTo>
                    <a:pt x="2171" y="4486"/>
                  </a:lnTo>
                  <a:lnTo>
                    <a:pt x="2448" y="4584"/>
                  </a:lnTo>
                  <a:lnTo>
                    <a:pt x="2466" y="4590"/>
                  </a:lnTo>
                  <a:lnTo>
                    <a:pt x="2405" y="4780"/>
                  </a:lnTo>
                  <a:lnTo>
                    <a:pt x="2381" y="4773"/>
                  </a:lnTo>
                  <a:lnTo>
                    <a:pt x="2098" y="4673"/>
                  </a:lnTo>
                  <a:lnTo>
                    <a:pt x="1831" y="4568"/>
                  </a:lnTo>
                  <a:lnTo>
                    <a:pt x="1649" y="4489"/>
                  </a:lnTo>
                  <a:lnTo>
                    <a:pt x="1729" y="4306"/>
                  </a:lnTo>
                  <a:close/>
                  <a:moveTo>
                    <a:pt x="3037" y="4766"/>
                  </a:moveTo>
                  <a:lnTo>
                    <a:pt x="3047" y="4769"/>
                  </a:lnTo>
                  <a:lnTo>
                    <a:pt x="3368" y="4854"/>
                  </a:lnTo>
                  <a:lnTo>
                    <a:pt x="3702" y="4934"/>
                  </a:lnTo>
                  <a:lnTo>
                    <a:pt x="3806" y="4957"/>
                  </a:lnTo>
                  <a:lnTo>
                    <a:pt x="3763" y="5153"/>
                  </a:lnTo>
                  <a:lnTo>
                    <a:pt x="3655" y="5129"/>
                  </a:lnTo>
                  <a:lnTo>
                    <a:pt x="3317" y="5047"/>
                  </a:lnTo>
                  <a:lnTo>
                    <a:pt x="2990" y="4960"/>
                  </a:lnTo>
                  <a:lnTo>
                    <a:pt x="2980" y="4958"/>
                  </a:lnTo>
                  <a:lnTo>
                    <a:pt x="3037" y="4766"/>
                  </a:lnTo>
                  <a:close/>
                  <a:moveTo>
                    <a:pt x="4392" y="5078"/>
                  </a:moveTo>
                  <a:lnTo>
                    <a:pt x="4409" y="5081"/>
                  </a:lnTo>
                  <a:lnTo>
                    <a:pt x="4780" y="5147"/>
                  </a:lnTo>
                  <a:lnTo>
                    <a:pt x="5162" y="5207"/>
                  </a:lnTo>
                  <a:lnTo>
                    <a:pt x="5175" y="5209"/>
                  </a:lnTo>
                  <a:lnTo>
                    <a:pt x="5148" y="5407"/>
                  </a:lnTo>
                  <a:lnTo>
                    <a:pt x="5131" y="5404"/>
                  </a:lnTo>
                  <a:lnTo>
                    <a:pt x="4745" y="5344"/>
                  </a:lnTo>
                  <a:lnTo>
                    <a:pt x="4370" y="5278"/>
                  </a:lnTo>
                  <a:lnTo>
                    <a:pt x="4353" y="5274"/>
                  </a:lnTo>
                  <a:lnTo>
                    <a:pt x="4392" y="5078"/>
                  </a:lnTo>
                  <a:close/>
                  <a:moveTo>
                    <a:pt x="5768" y="5287"/>
                  </a:moveTo>
                  <a:lnTo>
                    <a:pt x="5957" y="5310"/>
                  </a:lnTo>
                  <a:lnTo>
                    <a:pt x="6370" y="5353"/>
                  </a:lnTo>
                  <a:lnTo>
                    <a:pt x="6561" y="5370"/>
                  </a:lnTo>
                  <a:lnTo>
                    <a:pt x="6543" y="5569"/>
                  </a:lnTo>
                  <a:lnTo>
                    <a:pt x="6349" y="5552"/>
                  </a:lnTo>
                  <a:lnTo>
                    <a:pt x="5933" y="5509"/>
                  </a:lnTo>
                  <a:lnTo>
                    <a:pt x="5744" y="5486"/>
                  </a:lnTo>
                  <a:lnTo>
                    <a:pt x="5768" y="5287"/>
                  </a:lnTo>
                  <a:close/>
                  <a:moveTo>
                    <a:pt x="7157" y="5415"/>
                  </a:moveTo>
                  <a:lnTo>
                    <a:pt x="7220" y="5420"/>
                  </a:lnTo>
                  <a:lnTo>
                    <a:pt x="7657" y="5444"/>
                  </a:lnTo>
                  <a:lnTo>
                    <a:pt x="7953" y="5456"/>
                  </a:lnTo>
                  <a:lnTo>
                    <a:pt x="7945" y="5655"/>
                  </a:lnTo>
                  <a:lnTo>
                    <a:pt x="7646" y="5643"/>
                  </a:lnTo>
                  <a:lnTo>
                    <a:pt x="7207" y="5619"/>
                  </a:lnTo>
                  <a:lnTo>
                    <a:pt x="7143" y="5615"/>
                  </a:lnTo>
                  <a:lnTo>
                    <a:pt x="7157" y="5415"/>
                  </a:lnTo>
                  <a:close/>
                  <a:moveTo>
                    <a:pt x="8551" y="5471"/>
                  </a:moveTo>
                  <a:lnTo>
                    <a:pt x="8553" y="5471"/>
                  </a:lnTo>
                  <a:lnTo>
                    <a:pt x="9009" y="5475"/>
                  </a:lnTo>
                  <a:lnTo>
                    <a:pt x="9348" y="5473"/>
                  </a:lnTo>
                  <a:lnTo>
                    <a:pt x="9350" y="5672"/>
                  </a:lnTo>
                  <a:lnTo>
                    <a:pt x="9008" y="5675"/>
                  </a:lnTo>
                  <a:lnTo>
                    <a:pt x="8548" y="5671"/>
                  </a:lnTo>
                  <a:lnTo>
                    <a:pt x="8547" y="5671"/>
                  </a:lnTo>
                  <a:lnTo>
                    <a:pt x="8551" y="5471"/>
                  </a:lnTo>
                  <a:close/>
                  <a:moveTo>
                    <a:pt x="9945" y="5460"/>
                  </a:moveTo>
                  <a:lnTo>
                    <a:pt x="10361" y="5444"/>
                  </a:lnTo>
                  <a:lnTo>
                    <a:pt x="10742" y="5423"/>
                  </a:lnTo>
                  <a:lnTo>
                    <a:pt x="10753" y="5622"/>
                  </a:lnTo>
                  <a:lnTo>
                    <a:pt x="10370" y="5643"/>
                  </a:lnTo>
                  <a:lnTo>
                    <a:pt x="9953" y="5660"/>
                  </a:lnTo>
                  <a:lnTo>
                    <a:pt x="9945" y="5460"/>
                  </a:lnTo>
                  <a:close/>
                  <a:moveTo>
                    <a:pt x="11338" y="5380"/>
                  </a:moveTo>
                  <a:lnTo>
                    <a:pt x="11650" y="5353"/>
                  </a:lnTo>
                  <a:lnTo>
                    <a:pt x="12061" y="5310"/>
                  </a:lnTo>
                  <a:lnTo>
                    <a:pt x="12130" y="5302"/>
                  </a:lnTo>
                  <a:lnTo>
                    <a:pt x="12154" y="5500"/>
                  </a:lnTo>
                  <a:lnTo>
                    <a:pt x="12082" y="5509"/>
                  </a:lnTo>
                  <a:lnTo>
                    <a:pt x="11667" y="5552"/>
                  </a:lnTo>
                  <a:lnTo>
                    <a:pt x="11355" y="5579"/>
                  </a:lnTo>
                  <a:lnTo>
                    <a:pt x="11338" y="5380"/>
                  </a:lnTo>
                  <a:close/>
                  <a:moveTo>
                    <a:pt x="12724" y="5225"/>
                  </a:moveTo>
                  <a:lnTo>
                    <a:pt x="12858" y="5206"/>
                  </a:lnTo>
                  <a:lnTo>
                    <a:pt x="13240" y="5147"/>
                  </a:lnTo>
                  <a:lnTo>
                    <a:pt x="13510" y="5099"/>
                  </a:lnTo>
                  <a:lnTo>
                    <a:pt x="13545" y="5296"/>
                  </a:lnTo>
                  <a:lnTo>
                    <a:pt x="13271" y="5344"/>
                  </a:lnTo>
                  <a:lnTo>
                    <a:pt x="12885" y="5405"/>
                  </a:lnTo>
                  <a:lnTo>
                    <a:pt x="12751" y="5423"/>
                  </a:lnTo>
                  <a:lnTo>
                    <a:pt x="12724" y="5225"/>
                  </a:lnTo>
                  <a:close/>
                  <a:moveTo>
                    <a:pt x="14094" y="4983"/>
                  </a:moveTo>
                  <a:lnTo>
                    <a:pt x="14318" y="4934"/>
                  </a:lnTo>
                  <a:lnTo>
                    <a:pt x="14652" y="4853"/>
                  </a:lnTo>
                  <a:lnTo>
                    <a:pt x="14867" y="4796"/>
                  </a:lnTo>
                  <a:lnTo>
                    <a:pt x="14919" y="4989"/>
                  </a:lnTo>
                  <a:lnTo>
                    <a:pt x="14699" y="5048"/>
                  </a:lnTo>
                  <a:lnTo>
                    <a:pt x="14361" y="5129"/>
                  </a:lnTo>
                  <a:lnTo>
                    <a:pt x="14137" y="5178"/>
                  </a:lnTo>
                  <a:lnTo>
                    <a:pt x="14094" y="4983"/>
                  </a:lnTo>
                  <a:close/>
                  <a:moveTo>
                    <a:pt x="15438" y="4627"/>
                  </a:moveTo>
                  <a:lnTo>
                    <a:pt x="15573" y="4583"/>
                  </a:lnTo>
                  <a:lnTo>
                    <a:pt x="15850" y="4485"/>
                  </a:lnTo>
                  <a:lnTo>
                    <a:pt x="16111" y="4383"/>
                  </a:lnTo>
                  <a:lnTo>
                    <a:pt x="16179" y="4354"/>
                  </a:lnTo>
                  <a:lnTo>
                    <a:pt x="16258" y="4537"/>
                  </a:lnTo>
                  <a:lnTo>
                    <a:pt x="16184" y="4570"/>
                  </a:lnTo>
                  <a:lnTo>
                    <a:pt x="15917" y="4674"/>
                  </a:lnTo>
                  <a:lnTo>
                    <a:pt x="15634" y="4774"/>
                  </a:lnTo>
                  <a:lnTo>
                    <a:pt x="15499" y="4817"/>
                  </a:lnTo>
                  <a:lnTo>
                    <a:pt x="15438" y="4627"/>
                  </a:lnTo>
                  <a:close/>
                  <a:moveTo>
                    <a:pt x="16713" y="4099"/>
                  </a:moveTo>
                  <a:lnTo>
                    <a:pt x="16796" y="4055"/>
                  </a:lnTo>
                  <a:lnTo>
                    <a:pt x="16987" y="3940"/>
                  </a:lnTo>
                  <a:lnTo>
                    <a:pt x="17161" y="3822"/>
                  </a:lnTo>
                  <a:lnTo>
                    <a:pt x="17315" y="3701"/>
                  </a:lnTo>
                  <a:lnTo>
                    <a:pt x="17353" y="3665"/>
                  </a:lnTo>
                  <a:lnTo>
                    <a:pt x="17488" y="3814"/>
                  </a:lnTo>
                  <a:lnTo>
                    <a:pt x="17438" y="3858"/>
                  </a:lnTo>
                  <a:lnTo>
                    <a:pt x="17273" y="3987"/>
                  </a:lnTo>
                  <a:lnTo>
                    <a:pt x="17090" y="4111"/>
                  </a:lnTo>
                  <a:lnTo>
                    <a:pt x="16889" y="4232"/>
                  </a:lnTo>
                  <a:lnTo>
                    <a:pt x="16807" y="4276"/>
                  </a:lnTo>
                  <a:lnTo>
                    <a:pt x="16713" y="4099"/>
                  </a:lnTo>
                  <a:close/>
                  <a:moveTo>
                    <a:pt x="17714" y="3230"/>
                  </a:moveTo>
                  <a:lnTo>
                    <a:pt x="17728" y="3205"/>
                  </a:lnTo>
                  <a:lnTo>
                    <a:pt x="17779" y="3080"/>
                  </a:lnTo>
                  <a:lnTo>
                    <a:pt x="17774" y="3095"/>
                  </a:lnTo>
                  <a:lnTo>
                    <a:pt x="17808" y="2956"/>
                  </a:lnTo>
                  <a:lnTo>
                    <a:pt x="17806" y="2971"/>
                  </a:lnTo>
                  <a:lnTo>
                    <a:pt x="17818" y="2830"/>
                  </a:lnTo>
                  <a:lnTo>
                    <a:pt x="17818" y="2847"/>
                  </a:lnTo>
                  <a:lnTo>
                    <a:pt x="17806" y="2706"/>
                  </a:lnTo>
                  <a:lnTo>
                    <a:pt x="17808" y="2721"/>
                  </a:lnTo>
                  <a:lnTo>
                    <a:pt x="17774" y="2582"/>
                  </a:lnTo>
                  <a:lnTo>
                    <a:pt x="17779" y="2597"/>
                  </a:lnTo>
                  <a:lnTo>
                    <a:pt x="17758" y="2547"/>
                  </a:lnTo>
                  <a:lnTo>
                    <a:pt x="17943" y="2470"/>
                  </a:lnTo>
                  <a:lnTo>
                    <a:pt x="17964" y="2520"/>
                  </a:lnTo>
                  <a:cubicBezTo>
                    <a:pt x="17966" y="2525"/>
                    <a:pt x="17967" y="2530"/>
                    <a:pt x="17969" y="2535"/>
                  </a:cubicBezTo>
                  <a:lnTo>
                    <a:pt x="18003" y="2674"/>
                  </a:lnTo>
                  <a:cubicBezTo>
                    <a:pt x="18004" y="2679"/>
                    <a:pt x="18005" y="2684"/>
                    <a:pt x="18005" y="2689"/>
                  </a:cubicBezTo>
                  <a:lnTo>
                    <a:pt x="18017" y="2830"/>
                  </a:lnTo>
                  <a:cubicBezTo>
                    <a:pt x="18018" y="2836"/>
                    <a:pt x="18018" y="2841"/>
                    <a:pt x="18017" y="2847"/>
                  </a:cubicBezTo>
                  <a:lnTo>
                    <a:pt x="18005" y="2988"/>
                  </a:lnTo>
                  <a:cubicBezTo>
                    <a:pt x="18005" y="2993"/>
                    <a:pt x="18004" y="2998"/>
                    <a:pt x="18003" y="3003"/>
                  </a:cubicBezTo>
                  <a:lnTo>
                    <a:pt x="17969" y="3142"/>
                  </a:lnTo>
                  <a:cubicBezTo>
                    <a:pt x="17967" y="3147"/>
                    <a:pt x="17966" y="3152"/>
                    <a:pt x="17964" y="3157"/>
                  </a:cubicBezTo>
                  <a:lnTo>
                    <a:pt x="17901" y="3305"/>
                  </a:lnTo>
                  <a:lnTo>
                    <a:pt x="17887" y="3330"/>
                  </a:lnTo>
                  <a:lnTo>
                    <a:pt x="17714" y="3230"/>
                  </a:lnTo>
                  <a:close/>
                  <a:moveTo>
                    <a:pt x="17444" y="2093"/>
                  </a:moveTo>
                  <a:lnTo>
                    <a:pt x="17310" y="1972"/>
                  </a:lnTo>
                  <a:lnTo>
                    <a:pt x="17156" y="1851"/>
                  </a:lnTo>
                  <a:lnTo>
                    <a:pt x="16983" y="1734"/>
                  </a:lnTo>
                  <a:lnTo>
                    <a:pt x="16816" y="1634"/>
                  </a:lnTo>
                  <a:lnTo>
                    <a:pt x="16918" y="1462"/>
                  </a:lnTo>
                  <a:lnTo>
                    <a:pt x="17096" y="1569"/>
                  </a:lnTo>
                  <a:lnTo>
                    <a:pt x="17279" y="1694"/>
                  </a:lnTo>
                  <a:lnTo>
                    <a:pt x="17443" y="1823"/>
                  </a:lnTo>
                  <a:lnTo>
                    <a:pt x="17578" y="1945"/>
                  </a:lnTo>
                  <a:lnTo>
                    <a:pt x="17444" y="2093"/>
                  </a:lnTo>
                  <a:close/>
                  <a:moveTo>
                    <a:pt x="16292" y="1371"/>
                  </a:moveTo>
                  <a:lnTo>
                    <a:pt x="16108" y="1292"/>
                  </a:lnTo>
                  <a:lnTo>
                    <a:pt x="15847" y="1190"/>
                  </a:lnTo>
                  <a:lnTo>
                    <a:pt x="15570" y="1092"/>
                  </a:lnTo>
                  <a:lnTo>
                    <a:pt x="15554" y="1087"/>
                  </a:lnTo>
                  <a:lnTo>
                    <a:pt x="15616" y="896"/>
                  </a:lnTo>
                  <a:lnTo>
                    <a:pt x="15637" y="903"/>
                  </a:lnTo>
                  <a:lnTo>
                    <a:pt x="15920" y="1003"/>
                  </a:lnTo>
                  <a:lnTo>
                    <a:pt x="16187" y="1109"/>
                  </a:lnTo>
                  <a:lnTo>
                    <a:pt x="16371" y="1187"/>
                  </a:lnTo>
                  <a:lnTo>
                    <a:pt x="16292" y="1371"/>
                  </a:lnTo>
                  <a:close/>
                  <a:moveTo>
                    <a:pt x="14983" y="911"/>
                  </a:moveTo>
                  <a:lnTo>
                    <a:pt x="14970" y="907"/>
                  </a:lnTo>
                  <a:lnTo>
                    <a:pt x="14650" y="822"/>
                  </a:lnTo>
                  <a:lnTo>
                    <a:pt x="14316" y="742"/>
                  </a:lnTo>
                  <a:lnTo>
                    <a:pt x="14214" y="720"/>
                  </a:lnTo>
                  <a:lnTo>
                    <a:pt x="14257" y="524"/>
                  </a:lnTo>
                  <a:lnTo>
                    <a:pt x="14363" y="547"/>
                  </a:lnTo>
                  <a:lnTo>
                    <a:pt x="14701" y="629"/>
                  </a:lnTo>
                  <a:lnTo>
                    <a:pt x="15027" y="716"/>
                  </a:lnTo>
                  <a:lnTo>
                    <a:pt x="15040" y="719"/>
                  </a:lnTo>
                  <a:lnTo>
                    <a:pt x="14983" y="911"/>
                  </a:lnTo>
                  <a:close/>
                  <a:moveTo>
                    <a:pt x="13628" y="598"/>
                  </a:moveTo>
                  <a:lnTo>
                    <a:pt x="13609" y="595"/>
                  </a:lnTo>
                  <a:lnTo>
                    <a:pt x="13238" y="529"/>
                  </a:lnTo>
                  <a:lnTo>
                    <a:pt x="12856" y="469"/>
                  </a:lnTo>
                  <a:lnTo>
                    <a:pt x="12845" y="468"/>
                  </a:lnTo>
                  <a:lnTo>
                    <a:pt x="12873" y="270"/>
                  </a:lnTo>
                  <a:lnTo>
                    <a:pt x="12887" y="272"/>
                  </a:lnTo>
                  <a:lnTo>
                    <a:pt x="13273" y="332"/>
                  </a:lnTo>
                  <a:lnTo>
                    <a:pt x="13648" y="398"/>
                  </a:lnTo>
                  <a:lnTo>
                    <a:pt x="13667" y="402"/>
                  </a:lnTo>
                  <a:lnTo>
                    <a:pt x="13628" y="598"/>
                  </a:lnTo>
                  <a:close/>
                  <a:moveTo>
                    <a:pt x="12252" y="389"/>
                  </a:moveTo>
                  <a:lnTo>
                    <a:pt x="12059" y="366"/>
                  </a:lnTo>
                  <a:lnTo>
                    <a:pt x="11647" y="323"/>
                  </a:lnTo>
                  <a:lnTo>
                    <a:pt x="11460" y="307"/>
                  </a:lnTo>
                  <a:lnTo>
                    <a:pt x="11477" y="107"/>
                  </a:lnTo>
                  <a:lnTo>
                    <a:pt x="11668" y="124"/>
                  </a:lnTo>
                  <a:lnTo>
                    <a:pt x="12083" y="167"/>
                  </a:lnTo>
                  <a:lnTo>
                    <a:pt x="12276" y="190"/>
                  </a:lnTo>
                  <a:lnTo>
                    <a:pt x="12252" y="389"/>
                  </a:lnTo>
                  <a:close/>
                  <a:moveTo>
                    <a:pt x="10863" y="261"/>
                  </a:moveTo>
                  <a:lnTo>
                    <a:pt x="10797" y="256"/>
                  </a:lnTo>
                  <a:lnTo>
                    <a:pt x="10360" y="232"/>
                  </a:lnTo>
                  <a:lnTo>
                    <a:pt x="10067" y="221"/>
                  </a:lnTo>
                  <a:lnTo>
                    <a:pt x="10075" y="21"/>
                  </a:lnTo>
                  <a:lnTo>
                    <a:pt x="10371" y="33"/>
                  </a:lnTo>
                  <a:lnTo>
                    <a:pt x="10810" y="57"/>
                  </a:lnTo>
                  <a:lnTo>
                    <a:pt x="10877" y="61"/>
                  </a:lnTo>
                  <a:lnTo>
                    <a:pt x="10863" y="261"/>
                  </a:lnTo>
                  <a:close/>
                  <a:moveTo>
                    <a:pt x="9469" y="205"/>
                  </a:moveTo>
                  <a:lnTo>
                    <a:pt x="9464" y="204"/>
                  </a:lnTo>
                  <a:lnTo>
                    <a:pt x="9469" y="4"/>
                  </a:lnTo>
                  <a:lnTo>
                    <a:pt x="9474" y="5"/>
                  </a:lnTo>
                  <a:lnTo>
                    <a:pt x="9469" y="205"/>
                  </a:lnTo>
                  <a:close/>
                </a:path>
              </a:pathLst>
            </a:custGeom>
            <a:solidFill>
              <a:srgbClr val="00FF00"/>
            </a:solidFill>
            <a:ln w="1588" cap="flat">
              <a:solidFill>
                <a:srgbClr val="00FF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53"/>
            <p:cNvSpPr>
              <a:spLocks noEditPoints="1"/>
            </p:cNvSpPr>
            <p:nvPr/>
          </p:nvSpPr>
          <p:spPr bwMode="auto">
            <a:xfrm>
              <a:off x="3533502" y="3978617"/>
              <a:ext cx="517081" cy="104936"/>
            </a:xfrm>
            <a:custGeom>
              <a:avLst/>
              <a:gdLst>
                <a:gd name="T0" fmla="*/ 418 w 462"/>
                <a:gd name="T1" fmla="*/ 35 h 53"/>
                <a:gd name="T2" fmla="*/ 44 w 462"/>
                <a:gd name="T3" fmla="*/ 35 h 53"/>
                <a:gd name="T4" fmla="*/ 44 w 462"/>
                <a:gd name="T5" fmla="*/ 18 h 53"/>
                <a:gd name="T6" fmla="*/ 418 w 462"/>
                <a:gd name="T7" fmla="*/ 18 h 53"/>
                <a:gd name="T8" fmla="*/ 418 w 462"/>
                <a:gd name="T9" fmla="*/ 35 h 53"/>
                <a:gd name="T10" fmla="*/ 410 w 462"/>
                <a:gd name="T11" fmla="*/ 0 h 53"/>
                <a:gd name="T12" fmla="*/ 462 w 462"/>
                <a:gd name="T13" fmla="*/ 26 h 53"/>
                <a:gd name="T14" fmla="*/ 410 w 462"/>
                <a:gd name="T15" fmla="*/ 53 h 53"/>
                <a:gd name="T16" fmla="*/ 410 w 462"/>
                <a:gd name="T17" fmla="*/ 0 h 53"/>
                <a:gd name="T18" fmla="*/ 52 w 462"/>
                <a:gd name="T19" fmla="*/ 53 h 53"/>
                <a:gd name="T20" fmla="*/ 0 w 462"/>
                <a:gd name="T21" fmla="*/ 26 h 53"/>
                <a:gd name="T22" fmla="*/ 52 w 462"/>
                <a:gd name="T23" fmla="*/ 0 h 53"/>
                <a:gd name="T24" fmla="*/ 52 w 462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53">
                  <a:moveTo>
                    <a:pt x="418" y="35"/>
                  </a:moveTo>
                  <a:lnTo>
                    <a:pt x="44" y="35"/>
                  </a:lnTo>
                  <a:lnTo>
                    <a:pt x="44" y="18"/>
                  </a:lnTo>
                  <a:lnTo>
                    <a:pt x="418" y="18"/>
                  </a:lnTo>
                  <a:lnTo>
                    <a:pt x="418" y="35"/>
                  </a:lnTo>
                  <a:close/>
                  <a:moveTo>
                    <a:pt x="410" y="0"/>
                  </a:moveTo>
                  <a:lnTo>
                    <a:pt x="462" y="26"/>
                  </a:lnTo>
                  <a:lnTo>
                    <a:pt x="410" y="53"/>
                  </a:lnTo>
                  <a:lnTo>
                    <a:pt x="410" y="0"/>
                  </a:lnTo>
                  <a:close/>
                  <a:moveTo>
                    <a:pt x="52" y="53"/>
                  </a:moveTo>
                  <a:lnTo>
                    <a:pt x="0" y="26"/>
                  </a:lnTo>
                  <a:lnTo>
                    <a:pt x="52" y="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cxnSp>
          <p:nvCxnSpPr>
            <p:cNvPr id="43" name="Lige pilforbindelse 42"/>
            <p:cNvCxnSpPr/>
            <p:nvPr/>
          </p:nvCxnSpPr>
          <p:spPr>
            <a:xfrm flipH="1">
              <a:off x="5157514" y="4118038"/>
              <a:ext cx="788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pilforbindelse 43"/>
            <p:cNvCxnSpPr/>
            <p:nvPr/>
          </p:nvCxnSpPr>
          <p:spPr>
            <a:xfrm flipH="1" flipV="1">
              <a:off x="5128939" y="3555430"/>
              <a:ext cx="898235" cy="3556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57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1600200"/>
            <a:ext cx="7056784" cy="4525963"/>
          </a:xfrm>
        </p:spPr>
        <p:txBody>
          <a:bodyPr/>
          <a:lstStyle/>
          <a:p>
            <a:r>
              <a:rPr lang="da-DK" dirty="0" smtClean="0"/>
              <a:t>Data model </a:t>
            </a:r>
            <a:r>
              <a:rPr lang="da-DK" dirty="0" err="1" smtClean="0"/>
              <a:t>completely</a:t>
            </a:r>
            <a:r>
              <a:rPr lang="da-DK" dirty="0" smtClean="0"/>
              <a:t> </a:t>
            </a:r>
            <a:r>
              <a:rPr lang="da-DK" dirty="0" err="1" smtClean="0"/>
              <a:t>rewritten</a:t>
            </a:r>
            <a:r>
              <a:rPr lang="da-DK" dirty="0" smtClean="0"/>
              <a:t> in 2016</a:t>
            </a:r>
          </a:p>
          <a:p>
            <a:r>
              <a:rPr lang="da-DK" dirty="0" err="1" smtClean="0"/>
              <a:t>Foreign</a:t>
            </a:r>
            <a:r>
              <a:rPr lang="da-DK" dirty="0" smtClean="0"/>
              <a:t> </a:t>
            </a:r>
            <a:r>
              <a:rPr lang="da-DK" dirty="0" err="1" smtClean="0"/>
              <a:t>subsiduaries</a:t>
            </a:r>
            <a:r>
              <a:rPr lang="da-DK" dirty="0" smtClean="0"/>
              <a:t> </a:t>
            </a:r>
            <a:r>
              <a:rPr lang="da-DK" dirty="0" err="1" smtClean="0"/>
              <a:t>delivered</a:t>
            </a:r>
            <a:r>
              <a:rPr lang="da-DK" dirty="0" smtClean="0"/>
              <a:t> by Commercial Data Provider CDP</a:t>
            </a:r>
          </a:p>
          <a:p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step out of the country</a:t>
            </a:r>
          </a:p>
          <a:p>
            <a:r>
              <a:rPr lang="da-DK" dirty="0" smtClean="0"/>
              <a:t>New </a:t>
            </a:r>
            <a:r>
              <a:rPr lang="da-DK" dirty="0" err="1" smtClean="0"/>
              <a:t>delivery</a:t>
            </a:r>
            <a:r>
              <a:rPr lang="da-DK" dirty="0" smtClean="0"/>
              <a:t> from CDP in 2019: Complete </a:t>
            </a:r>
            <a:r>
              <a:rPr lang="da-DK" dirty="0" err="1" smtClean="0"/>
              <a:t>structure</a:t>
            </a:r>
            <a:r>
              <a:rPr lang="da-DK" dirty="0" smtClean="0"/>
              <a:t> for 36 </a:t>
            </a:r>
            <a:r>
              <a:rPr lang="da-DK" dirty="0" err="1" smtClean="0"/>
              <a:t>groups</a:t>
            </a:r>
            <a:endParaRPr lang="da-DK" dirty="0" smtClean="0"/>
          </a:p>
          <a:p>
            <a:r>
              <a:rPr lang="da-DK" dirty="0" err="1" smtClean="0"/>
              <a:t>Expected</a:t>
            </a:r>
            <a:r>
              <a:rPr lang="da-DK" dirty="0" smtClean="0"/>
              <a:t> </a:t>
            </a:r>
            <a:r>
              <a:rPr lang="da-DK" dirty="0" err="1" smtClean="0"/>
              <a:t>implementation</a:t>
            </a:r>
            <a:r>
              <a:rPr lang="da-DK" dirty="0" smtClean="0"/>
              <a:t>: Spring 2019</a:t>
            </a:r>
          </a:p>
          <a:p>
            <a:r>
              <a:rPr lang="da-DK" dirty="0" err="1" smtClean="0"/>
              <a:t>Completion</a:t>
            </a:r>
            <a:r>
              <a:rPr lang="da-DK" dirty="0" smtClean="0"/>
              <a:t> (</a:t>
            </a:r>
            <a:r>
              <a:rPr lang="da-DK" dirty="0" err="1" smtClean="0"/>
              <a:t>frozen</a:t>
            </a:r>
            <a:r>
              <a:rPr lang="da-DK" dirty="0" smtClean="0"/>
              <a:t> frames, </a:t>
            </a:r>
            <a:r>
              <a:rPr lang="da-DK" dirty="0" err="1" smtClean="0"/>
              <a:t>extracts</a:t>
            </a:r>
            <a:r>
              <a:rPr lang="da-DK" dirty="0" smtClean="0"/>
              <a:t>): Fall 2019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Group Register: </a:t>
            </a:r>
            <a:r>
              <a:rPr lang="da-DK" dirty="0" err="1" smtClean="0"/>
              <a:t>Introduction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4</a:t>
            </a:fld>
            <a:endParaRPr lang="da-DK" dirty="0"/>
          </a:p>
        </p:txBody>
      </p:sp>
      <p:grpSp>
        <p:nvGrpSpPr>
          <p:cNvPr id="25" name="Gruppe 24"/>
          <p:cNvGrpSpPr/>
          <p:nvPr/>
        </p:nvGrpSpPr>
        <p:grpSpPr>
          <a:xfrm>
            <a:off x="7308304" y="2348880"/>
            <a:ext cx="1616885" cy="2278978"/>
            <a:chOff x="7308304" y="3581897"/>
            <a:chExt cx="1616885" cy="2278978"/>
          </a:xfrm>
        </p:grpSpPr>
        <p:sp>
          <p:nvSpPr>
            <p:cNvPr id="11" name="Rektangel 10"/>
            <p:cNvSpPr/>
            <p:nvPr/>
          </p:nvSpPr>
          <p:spPr>
            <a:xfrm>
              <a:off x="7308304" y="4513646"/>
              <a:ext cx="1616885" cy="51227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b="0" i="0" u="none" baseline="0" dirty="0" smtClean="0">
                  <a:solidFill>
                    <a:schemeClr val="tx1"/>
                  </a:solidFill>
                </a:rPr>
                <a:t>L</a:t>
              </a:r>
              <a:r>
                <a:rPr lang="da-DK" b="0" i="0" u="none" baseline="0" dirty="0" smtClean="0">
                  <a:solidFill>
                    <a:schemeClr val="tx1"/>
                  </a:solidFill>
                </a:rPr>
                <a:t>e</a:t>
              </a:r>
              <a:r>
                <a:rPr lang="en" b="0" i="0" u="none" baseline="0" dirty="0" smtClean="0">
                  <a:solidFill>
                    <a:schemeClr val="tx1"/>
                  </a:solidFill>
                </a:rPr>
                <a:t>gal Units</a:t>
              </a:r>
              <a:endParaRPr lang="en" dirty="0">
                <a:solidFill>
                  <a:schemeClr val="tx1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308304" y="5441399"/>
              <a:ext cx="1616885" cy="419476"/>
            </a:xfrm>
            <a:prstGeom prst="rect">
              <a:avLst/>
            </a:prstGeom>
            <a:solidFill>
              <a:srgbClr val="F8D7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b="0" i="0" u="none" baseline="0" dirty="0" smtClean="0">
                  <a:solidFill>
                    <a:schemeClr val="tx1"/>
                  </a:solidFill>
                </a:rPr>
                <a:t>Subsidiaries</a:t>
              </a:r>
              <a:endParaRPr lang="en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Lige pilforbindelse 12"/>
            <p:cNvCxnSpPr>
              <a:stCxn id="11" idx="2"/>
              <a:endCxn id="12" idx="0"/>
            </p:cNvCxnSpPr>
            <p:nvPr/>
          </p:nvCxnSpPr>
          <p:spPr>
            <a:xfrm>
              <a:off x="8116747" y="5025919"/>
              <a:ext cx="0" cy="4154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ktangel 16"/>
            <p:cNvSpPr/>
            <p:nvPr/>
          </p:nvSpPr>
          <p:spPr>
            <a:xfrm>
              <a:off x="7308304" y="3581897"/>
              <a:ext cx="1616885" cy="512273"/>
            </a:xfrm>
            <a:prstGeom prst="rect">
              <a:avLst/>
            </a:prstGeom>
            <a:solidFill>
              <a:srgbClr val="FCEEE4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b="0" i="0" u="none" baseline="0" dirty="0" smtClean="0">
                  <a:solidFill>
                    <a:schemeClr val="tx1"/>
                  </a:solidFill>
                </a:rPr>
                <a:t>Owners</a:t>
              </a:r>
              <a:endParaRPr lang="en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Lige pilforbindelse 17"/>
            <p:cNvCxnSpPr>
              <a:stCxn id="11" idx="0"/>
              <a:endCxn id="17" idx="2"/>
            </p:cNvCxnSpPr>
            <p:nvPr/>
          </p:nvCxnSpPr>
          <p:spPr>
            <a:xfrm flipV="1">
              <a:off x="8116747" y="4094170"/>
              <a:ext cx="0" cy="4194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35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Danish Group Register: Input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90" name="Tekstfelt 89"/>
          <p:cNvSpPr txBox="1"/>
          <p:nvPr/>
        </p:nvSpPr>
        <p:spPr>
          <a:xfrm>
            <a:off x="6171282" y="3686626"/>
            <a:ext cx="2520280" cy="2246769"/>
          </a:xfrm>
          <a:prstGeom prst="rect">
            <a:avLst/>
          </a:prstGeom>
          <a:solidFill>
            <a:srgbClr val="CFE2F6"/>
          </a:solidFill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CDP: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endParaRPr lang="da-D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EGR: Euro Group Register</a:t>
            </a:r>
          </a:p>
          <a:p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Voting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endParaRPr lang="da-D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Dates (from/to)</a:t>
            </a:r>
          </a:p>
          <a:p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Complete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Danish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755576" y="1838106"/>
            <a:ext cx="1578787" cy="337677"/>
          </a:xfrm>
          <a:prstGeom prst="rect">
            <a:avLst/>
          </a:prstGeom>
          <a:solidFill>
            <a:srgbClr val="0070C0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1" i="0" u="none" baseline="0" dirty="0">
                <a:solidFill>
                  <a:schemeClr val="bg1"/>
                </a:solidFill>
              </a:rPr>
              <a:t>Sources/Input</a:t>
            </a:r>
            <a:endParaRPr lang="en" sz="1600" b="1" dirty="0">
              <a:solidFill>
                <a:schemeClr val="bg1"/>
              </a:solidFill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2460011" y="2397856"/>
            <a:ext cx="829562" cy="527088"/>
          </a:xfrm>
          <a:prstGeom prst="rect">
            <a:avLst/>
          </a:prstGeom>
          <a:solidFill>
            <a:srgbClr val="A0C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tx1"/>
                </a:solidFill>
              </a:rPr>
              <a:t>36 trees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1858774" y="2297425"/>
            <a:ext cx="695643" cy="377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 smtClean="0">
                <a:solidFill>
                  <a:schemeClr val="tx1"/>
                </a:solidFill>
              </a:rPr>
              <a:t>CDP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3658974" y="2175783"/>
            <a:ext cx="1224136" cy="463353"/>
          </a:xfrm>
          <a:prstGeom prst="rect">
            <a:avLst/>
          </a:prstGeom>
          <a:solidFill>
            <a:srgbClr val="3964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bg1"/>
                </a:solidFill>
              </a:rPr>
              <a:t>Statistics Denmark</a:t>
            </a:r>
          </a:p>
        </p:txBody>
      </p:sp>
      <p:sp>
        <p:nvSpPr>
          <p:cNvPr id="116" name="Rektangel 115"/>
          <p:cNvSpPr/>
          <p:nvPr/>
        </p:nvSpPr>
        <p:spPr>
          <a:xfrm>
            <a:off x="5353878" y="2175783"/>
            <a:ext cx="969392" cy="483730"/>
          </a:xfrm>
          <a:prstGeom prst="rect">
            <a:avLst/>
          </a:prstGeom>
          <a:solidFill>
            <a:srgbClr val="194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bg1"/>
                </a:solidFill>
              </a:rPr>
              <a:t>EGR</a:t>
            </a:r>
          </a:p>
          <a:p>
            <a:pPr algn="ctr" rtl="0"/>
            <a:r>
              <a:rPr lang="en" sz="1600" b="0" i="0" u="none" baseline="0" dirty="0">
                <a:solidFill>
                  <a:schemeClr val="bg1"/>
                </a:solidFill>
              </a:rPr>
              <a:t>(Leid_nr)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2971469" y="3564798"/>
            <a:ext cx="1528523" cy="811674"/>
          </a:xfrm>
          <a:prstGeom prst="rect">
            <a:avLst/>
          </a:prstGeom>
          <a:solidFill>
            <a:srgbClr val="FCEEE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 smtClean="0">
                <a:solidFill>
                  <a:schemeClr val="tx1"/>
                </a:solidFill>
              </a:rPr>
              <a:t>Delivery file in various formats</a:t>
            </a:r>
            <a:endParaRPr lang="en" sz="1600" dirty="0">
              <a:solidFill>
                <a:schemeClr val="tx1"/>
              </a:solidFill>
            </a:endParaRPr>
          </a:p>
        </p:txBody>
      </p:sp>
      <p:cxnSp>
        <p:nvCxnSpPr>
          <p:cNvPr id="119" name="Vinklet forbindelse 118"/>
          <p:cNvCxnSpPr>
            <a:stCxn id="116" idx="2"/>
            <a:endCxn id="117" idx="0"/>
          </p:cNvCxnSpPr>
          <p:nvPr/>
        </p:nvCxnSpPr>
        <p:spPr>
          <a:xfrm rot="5400000">
            <a:off x="4334511" y="2060734"/>
            <a:ext cx="905285" cy="21028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ktangel 119"/>
          <p:cNvSpPr/>
          <p:nvPr/>
        </p:nvSpPr>
        <p:spPr>
          <a:xfrm>
            <a:off x="2971469" y="4949437"/>
            <a:ext cx="1528523" cy="567796"/>
          </a:xfrm>
          <a:prstGeom prst="rect">
            <a:avLst/>
          </a:prstGeom>
          <a:solidFill>
            <a:srgbClr val="F8D7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 smtClean="0">
                <a:solidFill>
                  <a:schemeClr val="tx1"/>
                </a:solidFill>
              </a:rPr>
              <a:t>Extract core data</a:t>
            </a:r>
            <a:endParaRPr lang="en" sz="1600" dirty="0">
              <a:solidFill>
                <a:schemeClr val="tx1"/>
              </a:solidFill>
            </a:endParaRPr>
          </a:p>
        </p:txBody>
      </p:sp>
      <p:cxnSp>
        <p:nvCxnSpPr>
          <p:cNvPr id="121" name="Lige pilforbindelse 120"/>
          <p:cNvCxnSpPr>
            <a:stCxn id="117" idx="2"/>
            <a:endCxn id="120" idx="0"/>
          </p:cNvCxnSpPr>
          <p:nvPr/>
        </p:nvCxnSpPr>
        <p:spPr>
          <a:xfrm>
            <a:off x="3735731" y="4376472"/>
            <a:ext cx="0" cy="5729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Vinklet forbindelse 127"/>
          <p:cNvCxnSpPr>
            <a:stCxn id="114" idx="2"/>
          </p:cNvCxnSpPr>
          <p:nvPr/>
        </p:nvCxnSpPr>
        <p:spPr>
          <a:xfrm rot="16200000" flipH="1">
            <a:off x="2755912" y="2125661"/>
            <a:ext cx="430502" cy="152913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>
            <a:stCxn id="115" idx="2"/>
          </p:cNvCxnSpPr>
          <p:nvPr/>
        </p:nvCxnSpPr>
        <p:spPr>
          <a:xfrm>
            <a:off x="4271042" y="2639136"/>
            <a:ext cx="0" cy="47301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8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Danish Group Register: Processing (1) with data integration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683568" y="1638424"/>
            <a:ext cx="1518893" cy="304873"/>
          </a:xfrm>
          <a:prstGeom prst="rect">
            <a:avLst/>
          </a:prstGeom>
          <a:solidFill>
            <a:srgbClr val="0070C0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1" i="0" u="none" baseline="0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1043608" y="2164083"/>
            <a:ext cx="7416824" cy="2921101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 sz="1013"/>
          </a:p>
        </p:txBody>
      </p:sp>
      <p:sp>
        <p:nvSpPr>
          <p:cNvPr id="7" name="Rektangel 6"/>
          <p:cNvSpPr/>
          <p:nvPr/>
        </p:nvSpPr>
        <p:spPr>
          <a:xfrm>
            <a:off x="1043608" y="2164083"/>
            <a:ext cx="1714906" cy="629799"/>
          </a:xfrm>
          <a:prstGeom prst="rect">
            <a:avLst/>
          </a:prstGeom>
          <a:solidFill>
            <a:srgbClr val="26A3DD"/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1" i="0" u="none" baseline="0" dirty="0">
                <a:solidFill>
                  <a:schemeClr val="bg1"/>
                </a:solidFill>
              </a:rPr>
              <a:t>Source-specific processing</a:t>
            </a:r>
            <a:endParaRPr lang="en" sz="1600" b="1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691681" y="2794195"/>
            <a:ext cx="1763398" cy="580775"/>
          </a:xfrm>
          <a:prstGeom prst="rect">
            <a:avLst/>
          </a:prstGeom>
          <a:solidFill>
            <a:srgbClr val="FCEEE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tx1"/>
                </a:solidFill>
              </a:rPr>
              <a:t>General troubleshooting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124991" y="2276873"/>
            <a:ext cx="3277790" cy="19442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No duplicates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No loops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Only active civil reg. nos</a:t>
            </a:r>
            <a:endParaRPr lang="en" sz="1600" dirty="0" smtClean="0">
              <a:solidFill>
                <a:schemeClr val="tx1"/>
              </a:solidFill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Clear persons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Data </a:t>
            </a:r>
            <a:r>
              <a:rPr lang="en" sz="1600" b="0" i="0" u="none" baseline="0" dirty="0" smtClean="0">
                <a:solidFill>
                  <a:schemeClr val="tx1"/>
                </a:solidFill>
              </a:rPr>
              <a:t>compliant with rules</a:t>
            </a:r>
            <a:endParaRPr lang="en" sz="1600" b="0" i="0" u="none" baseline="0" dirty="0">
              <a:solidFill>
                <a:schemeClr val="tx1"/>
              </a:solidFill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List of errors, if relevant</a:t>
            </a:r>
            <a:endParaRPr lang="en" sz="1600" dirty="0">
              <a:solidFill>
                <a:schemeClr val="tx1"/>
              </a:solidFill>
            </a:endParaRPr>
          </a:p>
        </p:txBody>
      </p:sp>
      <p:cxnSp>
        <p:nvCxnSpPr>
          <p:cNvPr id="10" name="Lige pilforbindelse 9"/>
          <p:cNvCxnSpPr>
            <a:stCxn id="8" idx="3"/>
          </p:cNvCxnSpPr>
          <p:nvPr/>
        </p:nvCxnSpPr>
        <p:spPr>
          <a:xfrm flipV="1">
            <a:off x="3455079" y="3068960"/>
            <a:ext cx="669912" cy="15623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691681" y="4216377"/>
            <a:ext cx="1763397" cy="580775"/>
          </a:xfrm>
          <a:prstGeom prst="rect">
            <a:avLst/>
          </a:prstGeom>
          <a:solidFill>
            <a:srgbClr val="F8D7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>
                <a:solidFill>
                  <a:schemeClr val="tx1"/>
                </a:solidFill>
              </a:rPr>
              <a:t>Check for overriding data</a:t>
            </a:r>
            <a:endParaRPr lang="en" sz="1600" dirty="0">
              <a:solidFill>
                <a:schemeClr val="tx1"/>
              </a:solidFill>
            </a:endParaRPr>
          </a:p>
        </p:txBody>
      </p:sp>
      <p:cxnSp>
        <p:nvCxnSpPr>
          <p:cNvPr id="12" name="Lige pilforbindelse 11"/>
          <p:cNvCxnSpPr>
            <a:stCxn id="8" idx="2"/>
            <a:endCxn id="11" idx="0"/>
          </p:cNvCxnSpPr>
          <p:nvPr/>
        </p:nvCxnSpPr>
        <p:spPr>
          <a:xfrm>
            <a:off x="2573380" y="3374970"/>
            <a:ext cx="0" cy="841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4124991" y="4005064"/>
            <a:ext cx="3277790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 smtClean="0">
                <a:solidFill>
                  <a:schemeClr val="tx1"/>
                </a:solidFill>
              </a:rPr>
              <a:t>Does </a:t>
            </a:r>
            <a:r>
              <a:rPr lang="en" sz="1600" b="0" i="0" u="none" baseline="0" dirty="0">
                <a:solidFill>
                  <a:schemeClr val="tx1"/>
                </a:solidFill>
              </a:rPr>
              <a:t>overriding data exist for the relation?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Which </a:t>
            </a:r>
            <a:r>
              <a:rPr lang="en" sz="1600" b="0" i="0" u="none" baseline="0" dirty="0" smtClean="0">
                <a:solidFill>
                  <a:schemeClr val="tx1"/>
                </a:solidFill>
              </a:rPr>
              <a:t>carries </a:t>
            </a:r>
            <a:r>
              <a:rPr lang="en" sz="1600" b="0" i="0" u="none" baseline="0" dirty="0">
                <a:solidFill>
                  <a:schemeClr val="tx1"/>
                </a:solidFill>
              </a:rPr>
              <a:t>the most </a:t>
            </a:r>
            <a:r>
              <a:rPr lang="en" sz="1600" b="0" i="0" u="none" baseline="0" dirty="0" smtClean="0">
                <a:solidFill>
                  <a:schemeClr val="tx1"/>
                </a:solidFill>
              </a:rPr>
              <a:t>weight?</a:t>
            </a:r>
            <a:endParaRPr lang="en" sz="1600" b="0" i="0" u="none" baseline="0" dirty="0">
              <a:solidFill>
                <a:schemeClr val="tx1"/>
              </a:solidFill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Ignore, adjust or list as error</a:t>
            </a:r>
            <a:endParaRPr lang="en" sz="1600" dirty="0">
              <a:solidFill>
                <a:schemeClr val="tx1"/>
              </a:solidFill>
            </a:endParaRPr>
          </a:p>
        </p:txBody>
      </p:sp>
      <p:cxnSp>
        <p:nvCxnSpPr>
          <p:cNvPr id="14" name="Lige pilforbindelse 13"/>
          <p:cNvCxnSpPr>
            <a:stCxn id="11" idx="3"/>
          </p:cNvCxnSpPr>
          <p:nvPr/>
        </p:nvCxnSpPr>
        <p:spPr>
          <a:xfrm flipV="1">
            <a:off x="3455078" y="4495853"/>
            <a:ext cx="669913" cy="10912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0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Danish Group Register: Processing </a:t>
            </a:r>
            <a:r>
              <a:rPr lang="da-DK" dirty="0" smtClean="0"/>
              <a:t>(2) with data integration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179512" y="1916831"/>
            <a:ext cx="8930547" cy="4848063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 sz="1600"/>
          </a:p>
        </p:txBody>
      </p:sp>
      <p:sp>
        <p:nvSpPr>
          <p:cNvPr id="7" name="Rektangel 6"/>
          <p:cNvSpPr/>
          <p:nvPr/>
        </p:nvSpPr>
        <p:spPr>
          <a:xfrm>
            <a:off x="2418484" y="2023579"/>
            <a:ext cx="1508267" cy="742585"/>
          </a:xfrm>
          <a:prstGeom prst="rect">
            <a:avLst/>
          </a:prstGeom>
          <a:solidFill>
            <a:srgbClr val="F5C5A5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tx1"/>
                </a:solidFill>
              </a:rPr>
              <a:t>Close terminated relations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36140" y="2060848"/>
            <a:ext cx="1508267" cy="699342"/>
          </a:xfrm>
          <a:prstGeom prst="rect">
            <a:avLst/>
          </a:prstGeom>
          <a:solidFill>
            <a:srgbClr val="F1AD7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>
                <a:solidFill>
                  <a:schemeClr val="tx1"/>
                </a:solidFill>
              </a:rPr>
              <a:t>Add new relations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736141" y="3115090"/>
            <a:ext cx="1508267" cy="804508"/>
          </a:xfrm>
          <a:prstGeom prst="rect">
            <a:avLst/>
          </a:prstGeom>
          <a:solidFill>
            <a:srgbClr val="ED9355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tx1"/>
                </a:solidFill>
              </a:rPr>
              <a:t>Adjust changed relations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736141" y="4294905"/>
            <a:ext cx="1508267" cy="718271"/>
          </a:xfrm>
          <a:prstGeom prst="rect">
            <a:avLst/>
          </a:prstGeom>
          <a:solidFill>
            <a:srgbClr val="E9782B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tx1"/>
                </a:solidFill>
              </a:rPr>
              <a:t>Update indirect parents</a:t>
            </a:r>
            <a:endParaRPr lang="en" sz="1600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736140" y="5371000"/>
            <a:ext cx="1508267" cy="578280"/>
          </a:xfrm>
          <a:prstGeom prst="rect">
            <a:avLst/>
          </a:prstGeom>
          <a:solidFill>
            <a:srgbClr val="93440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1" i="0" u="none" baseline="0">
                <a:solidFill>
                  <a:schemeClr val="bg1"/>
                </a:solidFill>
              </a:rPr>
              <a:t>Update group register</a:t>
            </a:r>
            <a:endParaRPr lang="en" sz="1600" b="1" dirty="0">
              <a:solidFill>
                <a:schemeClr val="bg1"/>
              </a:solidFill>
            </a:endParaRPr>
          </a:p>
        </p:txBody>
      </p:sp>
      <p:cxnSp>
        <p:nvCxnSpPr>
          <p:cNvPr id="12" name="Lige pilforbindelse 11"/>
          <p:cNvCxnSpPr>
            <a:stCxn id="7" idx="3"/>
            <a:endCxn id="8" idx="1"/>
          </p:cNvCxnSpPr>
          <p:nvPr/>
        </p:nvCxnSpPr>
        <p:spPr>
          <a:xfrm>
            <a:off x="3926751" y="2394872"/>
            <a:ext cx="2809389" cy="156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>
            <a:stCxn id="9" idx="2"/>
            <a:endCxn id="10" idx="0"/>
          </p:cNvCxnSpPr>
          <p:nvPr/>
        </p:nvCxnSpPr>
        <p:spPr>
          <a:xfrm>
            <a:off x="7490275" y="3919598"/>
            <a:ext cx="0" cy="3753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>
            <a:stCxn id="10" idx="2"/>
            <a:endCxn id="11" idx="0"/>
          </p:cNvCxnSpPr>
          <p:nvPr/>
        </p:nvCxnSpPr>
        <p:spPr>
          <a:xfrm flipH="1">
            <a:off x="7490274" y="5013176"/>
            <a:ext cx="1" cy="357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>
            <a:stCxn id="8" idx="2"/>
            <a:endCxn id="9" idx="0"/>
          </p:cNvCxnSpPr>
          <p:nvPr/>
        </p:nvCxnSpPr>
        <p:spPr>
          <a:xfrm>
            <a:off x="7490274" y="2760190"/>
            <a:ext cx="1" cy="354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1331640" y="2888560"/>
            <a:ext cx="4232567" cy="12795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Changes in addition to </a:t>
            </a:r>
            <a:r>
              <a:rPr lang="en" sz="1600" b="0" i="0" u="none" baseline="0" dirty="0" smtClean="0">
                <a:solidFill>
                  <a:schemeClr val="tx1"/>
                </a:solidFill>
              </a:rPr>
              <a:t>new/terminated</a:t>
            </a:r>
            <a:endParaRPr lang="en" sz="1600" b="0" i="0" u="none" baseline="0" dirty="0">
              <a:solidFill>
                <a:schemeClr val="tx1"/>
              </a:solidFill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Prioritise based on source/weight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Compare dates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Note change from/to check/no check</a:t>
            </a:r>
          </a:p>
        </p:txBody>
      </p:sp>
      <p:cxnSp>
        <p:nvCxnSpPr>
          <p:cNvPr id="17" name="Lige pilforbindelse 16"/>
          <p:cNvCxnSpPr>
            <a:stCxn id="16" idx="3"/>
            <a:endCxn id="9" idx="1"/>
          </p:cNvCxnSpPr>
          <p:nvPr/>
        </p:nvCxnSpPr>
        <p:spPr>
          <a:xfrm flipV="1">
            <a:off x="5564207" y="3517344"/>
            <a:ext cx="1171934" cy="10991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1331640" y="4437112"/>
            <a:ext cx="4250511" cy="16415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Validate that consistency is still observed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Many </a:t>
            </a:r>
            <a:r>
              <a:rPr lang="en" sz="1600" b="0" i="0" u="none" baseline="0" dirty="0" smtClean="0">
                <a:solidFill>
                  <a:schemeClr val="tx1"/>
                </a:solidFill>
              </a:rPr>
              <a:t>checkpoints </a:t>
            </a:r>
            <a:r>
              <a:rPr lang="en" sz="1600" b="0" i="0" u="none" baseline="0" dirty="0">
                <a:solidFill>
                  <a:schemeClr val="tx1"/>
                </a:solidFill>
              </a:rPr>
              <a:t>(after each step)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No duplicates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No loops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" sz="1600" b="0" i="0" u="none" baseline="0" dirty="0">
                <a:solidFill>
                  <a:schemeClr val="tx1"/>
                </a:solidFill>
              </a:rPr>
              <a:t>If relevant, stop and await</a:t>
            </a:r>
          </a:p>
        </p:txBody>
      </p:sp>
      <p:cxnSp>
        <p:nvCxnSpPr>
          <p:cNvPr id="19" name="Lige pilforbindelse 18"/>
          <p:cNvCxnSpPr>
            <a:stCxn id="18" idx="3"/>
            <a:endCxn id="11" idx="1"/>
          </p:cNvCxnSpPr>
          <p:nvPr/>
        </p:nvCxnSpPr>
        <p:spPr>
          <a:xfrm>
            <a:off x="5582151" y="5257887"/>
            <a:ext cx="1153989" cy="402253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922912" y="1417638"/>
            <a:ext cx="2064911" cy="499194"/>
          </a:xfrm>
          <a:prstGeom prst="rect">
            <a:avLst/>
          </a:prstGeom>
          <a:solidFill>
            <a:srgbClr val="2585B8"/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bg1"/>
                </a:solidFill>
              </a:rPr>
              <a:t>Cross-register processing</a:t>
            </a:r>
            <a:endParaRPr lang="e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Danish Group Register: Output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8</a:t>
            </a:fld>
            <a:endParaRPr lang="da-DK" dirty="0"/>
          </a:p>
        </p:txBody>
      </p:sp>
      <p:grpSp>
        <p:nvGrpSpPr>
          <p:cNvPr id="16" name="Gruppe 15"/>
          <p:cNvGrpSpPr/>
          <p:nvPr/>
        </p:nvGrpSpPr>
        <p:grpSpPr>
          <a:xfrm>
            <a:off x="395536" y="1403540"/>
            <a:ext cx="4765215" cy="2961565"/>
            <a:chOff x="1810854" y="2163524"/>
            <a:chExt cx="3951394" cy="2201580"/>
          </a:xfrm>
        </p:grpSpPr>
        <p:sp>
          <p:nvSpPr>
            <p:cNvPr id="5" name="Rektangel 4"/>
            <p:cNvSpPr/>
            <p:nvPr/>
          </p:nvSpPr>
          <p:spPr>
            <a:xfrm>
              <a:off x="1810854" y="2163524"/>
              <a:ext cx="1002723" cy="232019"/>
            </a:xfrm>
            <a:prstGeom prst="rect">
              <a:avLst/>
            </a:prstGeom>
            <a:solidFill>
              <a:srgbClr val="0F78C8"/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1" i="0" u="none" baseline="0" dirty="0">
                  <a:solidFill>
                    <a:schemeClr val="bg1"/>
                  </a:solidFill>
                </a:rPr>
                <a:t>Output</a:t>
              </a:r>
            </a:p>
          </p:txBody>
        </p:sp>
        <p:sp>
          <p:nvSpPr>
            <p:cNvPr id="6" name="Rektangel 5"/>
            <p:cNvSpPr/>
            <p:nvPr/>
          </p:nvSpPr>
          <p:spPr>
            <a:xfrm>
              <a:off x="1989985" y="2538154"/>
              <a:ext cx="3772263" cy="2822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1" i="0" u="none" baseline="0" dirty="0">
                  <a:solidFill>
                    <a:schemeClr val="tx1"/>
                  </a:solidFill>
                </a:rPr>
                <a:t>Group register</a:t>
              </a:r>
              <a:endParaRPr lang="en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2625500" y="3003731"/>
              <a:ext cx="1343735" cy="271558"/>
            </a:xfrm>
            <a:prstGeom prst="rect">
              <a:avLst/>
            </a:prstGeom>
            <a:solidFill>
              <a:srgbClr val="B1D799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 dirty="0">
                  <a:solidFill>
                    <a:schemeClr val="tx1"/>
                  </a:solidFill>
                </a:rPr>
                <a:t>DK entity</a:t>
              </a:r>
              <a:endParaRPr lang="en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4095611" y="2999764"/>
              <a:ext cx="1342718" cy="271559"/>
            </a:xfrm>
            <a:prstGeom prst="rect">
              <a:avLst/>
            </a:prstGeom>
            <a:solidFill>
              <a:srgbClr val="B1D799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 dirty="0">
                  <a:solidFill>
                    <a:schemeClr val="tx1"/>
                  </a:solidFill>
                </a:rPr>
                <a:t>Foreign entity</a:t>
              </a:r>
              <a:endParaRPr lang="en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2906116" y="3417900"/>
              <a:ext cx="1065888" cy="287427"/>
            </a:xfrm>
            <a:prstGeom prst="rect">
              <a:avLst/>
            </a:prstGeom>
            <a:solidFill>
              <a:srgbClr val="79BB5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>
                  <a:solidFill>
                    <a:schemeClr val="tx1"/>
                  </a:solidFill>
                </a:rPr>
                <a:t>Ownership</a:t>
              </a:r>
              <a:endParaRPr lang="en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4100167" y="3417900"/>
              <a:ext cx="1065888" cy="287427"/>
            </a:xfrm>
            <a:prstGeom prst="rect">
              <a:avLst/>
            </a:prstGeom>
            <a:solidFill>
              <a:srgbClr val="79BB5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>
                  <a:solidFill>
                    <a:schemeClr val="tx1"/>
                  </a:solidFill>
                </a:rPr>
                <a:t>Control</a:t>
              </a:r>
              <a:endParaRPr lang="en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989985" y="3839378"/>
              <a:ext cx="1065888" cy="525726"/>
            </a:xfrm>
            <a:prstGeom prst="rect">
              <a:avLst/>
            </a:prstGeom>
            <a:solidFill>
              <a:srgbClr val="54873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>
                  <a:solidFill>
                    <a:schemeClr val="bg1"/>
                  </a:solidFill>
                </a:rPr>
                <a:t>Groups</a:t>
              </a:r>
              <a:endParaRPr lang="en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184189" y="3840002"/>
              <a:ext cx="1385987" cy="525102"/>
            </a:xfrm>
            <a:prstGeom prst="rect">
              <a:avLst/>
            </a:prstGeom>
            <a:solidFill>
              <a:srgbClr val="54873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 dirty="0">
                  <a:solidFill>
                    <a:schemeClr val="bg1"/>
                  </a:solidFill>
                </a:rPr>
                <a:t>Group company relations</a:t>
              </a:r>
              <a:endParaRPr lang="en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696359" y="3839379"/>
              <a:ext cx="1065888" cy="525725"/>
            </a:xfrm>
            <a:prstGeom prst="rect">
              <a:avLst/>
            </a:prstGeom>
            <a:solidFill>
              <a:srgbClr val="54873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en" sz="1600" b="0" i="0" u="none" baseline="0" dirty="0">
                  <a:solidFill>
                    <a:schemeClr val="bg1"/>
                  </a:solidFill>
                </a:rPr>
                <a:t>Group type</a:t>
              </a:r>
              <a:endParaRPr lang="en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8067" t="8378" r="9715" b="9465"/>
          <a:stretch/>
        </p:blipFill>
        <p:spPr>
          <a:xfrm>
            <a:off x="2872326" y="2893751"/>
            <a:ext cx="6236178" cy="327155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6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120680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25963"/>
          </a:xfrm>
        </p:spPr>
        <p:txBody>
          <a:bodyPr>
            <a:noAutofit/>
          </a:bodyPr>
          <a:lstStyle/>
          <a:p>
            <a:r>
              <a:rPr lang="da-DK" sz="3000" dirty="0" smtClean="0">
                <a:solidFill>
                  <a:srgbClr val="002060"/>
                </a:solidFill>
              </a:rPr>
              <a:t>Not </a:t>
            </a:r>
            <a:r>
              <a:rPr lang="da-DK" sz="3000" dirty="0" err="1" smtClean="0">
                <a:solidFill>
                  <a:srgbClr val="002060"/>
                </a:solidFill>
              </a:rPr>
              <a:t>extensively</a:t>
            </a:r>
            <a:r>
              <a:rPr lang="da-DK" sz="3000" dirty="0" smtClean="0">
                <a:solidFill>
                  <a:srgbClr val="002060"/>
                </a:solidFill>
              </a:rPr>
              <a:t> </a:t>
            </a:r>
            <a:r>
              <a:rPr lang="da-DK" sz="3000" dirty="0" err="1" smtClean="0">
                <a:solidFill>
                  <a:srgbClr val="002060"/>
                </a:solidFill>
              </a:rPr>
              <a:t>used</a:t>
            </a:r>
            <a:r>
              <a:rPr lang="da-DK" sz="3000" dirty="0" smtClean="0">
                <a:solidFill>
                  <a:srgbClr val="002060"/>
                </a:solidFill>
              </a:rPr>
              <a:t> </a:t>
            </a:r>
            <a:r>
              <a:rPr lang="da-DK" sz="3000" dirty="0" err="1" smtClean="0">
                <a:solidFill>
                  <a:srgbClr val="002060"/>
                </a:solidFill>
              </a:rPr>
              <a:t>within</a:t>
            </a:r>
            <a:r>
              <a:rPr lang="da-DK" sz="3000" dirty="0" smtClean="0">
                <a:solidFill>
                  <a:srgbClr val="002060"/>
                </a:solidFill>
              </a:rPr>
              <a:t> </a:t>
            </a:r>
            <a:r>
              <a:rPr lang="da-DK" sz="3000" dirty="0" err="1" smtClean="0">
                <a:solidFill>
                  <a:srgbClr val="002060"/>
                </a:solidFill>
              </a:rPr>
              <a:t>Statistics</a:t>
            </a:r>
            <a:r>
              <a:rPr lang="da-DK" sz="3000" dirty="0" smtClean="0">
                <a:solidFill>
                  <a:srgbClr val="002060"/>
                </a:solidFill>
              </a:rPr>
              <a:t> Denmark</a:t>
            </a:r>
          </a:p>
          <a:p>
            <a:r>
              <a:rPr lang="da-DK" sz="3000" dirty="0" smtClean="0">
                <a:solidFill>
                  <a:srgbClr val="002060"/>
                </a:solidFill>
              </a:rPr>
              <a:t>Cross-division </a:t>
            </a:r>
            <a:r>
              <a:rPr lang="da-DK" sz="3000" dirty="0" err="1" smtClean="0">
                <a:solidFill>
                  <a:srgbClr val="002060"/>
                </a:solidFill>
              </a:rPr>
              <a:t>collaboration</a:t>
            </a:r>
            <a:r>
              <a:rPr lang="da-DK" sz="30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da-DK" sz="2600" dirty="0" err="1" smtClean="0">
                <a:solidFill>
                  <a:srgbClr val="002060"/>
                </a:solidFill>
              </a:rPr>
              <a:t>Error</a:t>
            </a:r>
            <a:r>
              <a:rPr lang="da-DK" sz="2600" dirty="0" smtClean="0">
                <a:solidFill>
                  <a:srgbClr val="002060"/>
                </a:solidFill>
              </a:rPr>
              <a:t> </a:t>
            </a:r>
            <a:r>
              <a:rPr lang="da-DK" sz="2600" dirty="0" err="1" smtClean="0">
                <a:solidFill>
                  <a:srgbClr val="002060"/>
                </a:solidFill>
              </a:rPr>
              <a:t>checking</a:t>
            </a:r>
            <a:endParaRPr lang="da-DK" sz="2600" dirty="0" smtClean="0">
              <a:solidFill>
                <a:srgbClr val="002060"/>
              </a:solidFill>
            </a:endParaRPr>
          </a:p>
          <a:p>
            <a:pPr lvl="1"/>
            <a:r>
              <a:rPr lang="da-DK" sz="2600" dirty="0" err="1" smtClean="0">
                <a:solidFill>
                  <a:srgbClr val="002060"/>
                </a:solidFill>
              </a:rPr>
              <a:t>StatDK</a:t>
            </a:r>
            <a:r>
              <a:rPr lang="da-DK" sz="2600" dirty="0" smtClean="0">
                <a:solidFill>
                  <a:srgbClr val="002060"/>
                </a:solidFill>
              </a:rPr>
              <a:t> </a:t>
            </a:r>
            <a:r>
              <a:rPr lang="da-DK" sz="2600" dirty="0" err="1" smtClean="0">
                <a:solidFill>
                  <a:srgbClr val="002060"/>
                </a:solidFill>
              </a:rPr>
              <a:t>internal</a:t>
            </a:r>
            <a:r>
              <a:rPr lang="da-DK" sz="2600" dirty="0" smtClean="0">
                <a:solidFill>
                  <a:srgbClr val="002060"/>
                </a:solidFill>
              </a:rPr>
              <a:t> </a:t>
            </a:r>
            <a:r>
              <a:rPr lang="da-DK" sz="2600" dirty="0" err="1" smtClean="0">
                <a:solidFill>
                  <a:srgbClr val="002060"/>
                </a:solidFill>
              </a:rPr>
              <a:t>corrections</a:t>
            </a:r>
            <a:r>
              <a:rPr lang="da-DK" sz="2600" dirty="0" smtClean="0">
                <a:solidFill>
                  <a:srgbClr val="002060"/>
                </a:solidFill>
              </a:rPr>
              <a:t> </a:t>
            </a:r>
            <a:r>
              <a:rPr lang="da-DK" sz="2600" dirty="0" err="1" smtClean="0">
                <a:solidFill>
                  <a:srgbClr val="002060"/>
                </a:solidFill>
              </a:rPr>
              <a:t>are</a:t>
            </a:r>
            <a:r>
              <a:rPr lang="da-DK" sz="2600" dirty="0">
                <a:solidFill>
                  <a:srgbClr val="002060"/>
                </a:solidFill>
              </a:rPr>
              <a:t> </a:t>
            </a:r>
            <a:r>
              <a:rPr lang="da-DK" sz="2600" dirty="0" smtClean="0">
                <a:solidFill>
                  <a:srgbClr val="002060"/>
                </a:solidFill>
              </a:rPr>
              <a:t>”</a:t>
            </a:r>
            <a:r>
              <a:rPr lang="da-DK" sz="2600" dirty="0" err="1" smtClean="0">
                <a:solidFill>
                  <a:srgbClr val="002060"/>
                </a:solidFill>
              </a:rPr>
              <a:t>authentic</a:t>
            </a:r>
            <a:r>
              <a:rPr lang="da-DK" sz="2600" dirty="0" smtClean="0">
                <a:solidFill>
                  <a:srgbClr val="002060"/>
                </a:solidFill>
              </a:rPr>
              <a:t> store”</a:t>
            </a:r>
          </a:p>
          <a:p>
            <a:r>
              <a:rPr lang="da-DK" sz="3000" dirty="0" smtClean="0">
                <a:solidFill>
                  <a:srgbClr val="002060"/>
                </a:solidFill>
              </a:rPr>
              <a:t>To </a:t>
            </a:r>
            <a:r>
              <a:rPr lang="da-DK" sz="3000" dirty="0" err="1" smtClean="0">
                <a:solidFill>
                  <a:srgbClr val="002060"/>
                </a:solidFill>
              </a:rPr>
              <a:t>be</a:t>
            </a:r>
            <a:r>
              <a:rPr lang="da-DK" sz="3000" dirty="0" smtClean="0">
                <a:solidFill>
                  <a:srgbClr val="002060"/>
                </a:solidFill>
              </a:rPr>
              <a:t> </a:t>
            </a:r>
            <a:r>
              <a:rPr lang="da-DK" sz="3000" dirty="0" err="1" smtClean="0">
                <a:solidFill>
                  <a:srgbClr val="002060"/>
                </a:solidFill>
              </a:rPr>
              <a:t>used</a:t>
            </a:r>
            <a:r>
              <a:rPr lang="da-DK" sz="3000" dirty="0" smtClean="0">
                <a:solidFill>
                  <a:srgbClr val="002060"/>
                </a:solidFill>
              </a:rPr>
              <a:t> for </a:t>
            </a:r>
            <a:r>
              <a:rPr lang="da-DK" sz="3000" dirty="0" err="1" smtClean="0">
                <a:solidFill>
                  <a:srgbClr val="002060"/>
                </a:solidFill>
              </a:rPr>
              <a:t>statistics</a:t>
            </a:r>
            <a:r>
              <a:rPr lang="da-DK" sz="3000" dirty="0" smtClean="0">
                <a:solidFill>
                  <a:srgbClr val="002060"/>
                </a:solidFill>
              </a:rPr>
              <a:t> on </a:t>
            </a:r>
            <a:r>
              <a:rPr lang="da-DK" sz="3000" dirty="0" err="1" smtClean="0">
                <a:solidFill>
                  <a:srgbClr val="002060"/>
                </a:solidFill>
              </a:rPr>
              <a:t>domestic</a:t>
            </a:r>
            <a:r>
              <a:rPr lang="da-DK" sz="3000" dirty="0" smtClean="0">
                <a:solidFill>
                  <a:srgbClr val="002060"/>
                </a:solidFill>
              </a:rPr>
              <a:t> </a:t>
            </a:r>
            <a:r>
              <a:rPr lang="da-DK" sz="3000" dirty="0" err="1" smtClean="0">
                <a:solidFill>
                  <a:srgbClr val="002060"/>
                </a:solidFill>
              </a:rPr>
              <a:t>groups</a:t>
            </a:r>
            <a:endParaRPr lang="da-DK" sz="3000" dirty="0" smtClean="0">
              <a:solidFill>
                <a:srgbClr val="002060"/>
              </a:solidFill>
            </a:endParaRPr>
          </a:p>
          <a:p>
            <a:pPr lvl="1"/>
            <a:r>
              <a:rPr lang="da-DK" sz="2600" dirty="0" smtClean="0">
                <a:solidFill>
                  <a:srgbClr val="002060"/>
                </a:solidFill>
              </a:rPr>
              <a:t>Register to </a:t>
            </a:r>
            <a:r>
              <a:rPr lang="da-DK" sz="2600" dirty="0" err="1" smtClean="0">
                <a:solidFill>
                  <a:srgbClr val="002060"/>
                </a:solidFill>
              </a:rPr>
              <a:t>be</a:t>
            </a:r>
            <a:r>
              <a:rPr lang="da-DK" sz="2600" dirty="0" smtClean="0">
                <a:solidFill>
                  <a:srgbClr val="002060"/>
                </a:solidFill>
              </a:rPr>
              <a:t> </a:t>
            </a:r>
            <a:r>
              <a:rPr lang="da-DK" sz="2600" dirty="0" err="1" smtClean="0">
                <a:solidFill>
                  <a:srgbClr val="002060"/>
                </a:solidFill>
              </a:rPr>
              <a:t>used</a:t>
            </a:r>
            <a:r>
              <a:rPr lang="da-DK" sz="2600" dirty="0" smtClean="0">
                <a:solidFill>
                  <a:srgbClr val="002060"/>
                </a:solidFill>
              </a:rPr>
              <a:t> as population from RY 2018</a:t>
            </a:r>
          </a:p>
          <a:p>
            <a:pPr marL="0" indent="0">
              <a:buNone/>
            </a:pPr>
            <a:endParaRPr lang="da-DK" sz="2800" dirty="0" smtClean="0"/>
          </a:p>
          <a:p>
            <a:pPr lvl="1"/>
            <a:endParaRPr lang="da-DK" sz="2400" dirty="0" smtClean="0"/>
          </a:p>
          <a:p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The Danish Group Register: Status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D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6DD"/>
      </a:accent1>
      <a:accent2>
        <a:srgbClr val="2585B8"/>
      </a:accent2>
      <a:accent3>
        <a:srgbClr val="A0B24F"/>
      </a:accent3>
      <a:accent4>
        <a:srgbClr val="6AB24F"/>
      </a:accent4>
      <a:accent5>
        <a:srgbClr val="D73858"/>
      </a:accent5>
      <a:accent6>
        <a:srgbClr val="F79646"/>
      </a:accent6>
      <a:hlink>
        <a:srgbClr val="0000FF"/>
      </a:hlink>
      <a:folHlink>
        <a:srgbClr val="800080"/>
      </a:folHlink>
    </a:clrScheme>
    <a:fontScheme name="DS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s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6DD"/>
    </a:accent1>
    <a:accent2>
      <a:srgbClr val="2585B8"/>
    </a:accent2>
    <a:accent3>
      <a:srgbClr val="A0B24F"/>
    </a:accent3>
    <a:accent4>
      <a:srgbClr val="6AB24F"/>
    </a:accent4>
    <a:accent5>
      <a:srgbClr val="D73858"/>
    </a:accent5>
    <a:accent6>
      <a:srgbClr val="F79646"/>
    </a:accent6>
    <a:hlink>
      <a:srgbClr val="0000FF"/>
    </a:hlink>
    <a:folHlink>
      <a:srgbClr val="800080"/>
    </a:folHlink>
  </a:clrScheme>
</a:themeOverrid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>DstBlue</Template>
  <TotalTime>724</TotalTime>
  <Words>517</Words>
  <Application>Microsoft Office PowerPoint</Application>
  <PresentationFormat>Skærmshow (4:3)</PresentationFormat>
  <Paragraphs>128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Frutiger Cn</vt:lpstr>
      <vt:lpstr>Georgia</vt:lpstr>
      <vt:lpstr>Lucida Sans</vt:lpstr>
      <vt:lpstr>Lucida Sans Unicode</vt:lpstr>
      <vt:lpstr>Verdana</vt:lpstr>
      <vt:lpstr>Wingdings</vt:lpstr>
      <vt:lpstr>Kontortema</vt:lpstr>
      <vt:lpstr>Multi-source data integration with Statistical Business Registers</vt:lpstr>
      <vt:lpstr>Overview</vt:lpstr>
      <vt:lpstr>The Danish SBR System</vt:lpstr>
      <vt:lpstr>Danish Group Register: Introduction</vt:lpstr>
      <vt:lpstr>The Danish Group Register: Input</vt:lpstr>
      <vt:lpstr>The Danish Group Register: Processing (1) with data integration</vt:lpstr>
      <vt:lpstr>The Danish Group Register: Processing (2) with data integration</vt:lpstr>
      <vt:lpstr>The Danish Group Register: Output</vt:lpstr>
      <vt:lpstr>The Danish Group Register: Status</vt:lpstr>
      <vt:lpstr>Suggested improvements for enhanced data integration in ESBRs</vt:lpstr>
      <vt:lpstr>PowerPoint-præsentation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Ilsabe Børsting</dc:creator>
  <cp:lastModifiedBy>Steen Eiberg-Jørgensen</cp:lastModifiedBy>
  <cp:revision>77</cp:revision>
  <cp:lastPrinted>2019-03-04T14:22:33Z</cp:lastPrinted>
  <dcterms:created xsi:type="dcterms:W3CDTF">2019-02-21T10:23:07Z</dcterms:created>
  <dcterms:modified xsi:type="dcterms:W3CDTF">2019-03-05T07:38:08Z</dcterms:modified>
</cp:coreProperties>
</file>