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8" autoAdjust="0"/>
  </p:normalViewPr>
  <p:slideViewPr>
    <p:cSldViewPr>
      <p:cViewPr varScale="1">
        <p:scale>
          <a:sx n="147" d="100"/>
          <a:sy n="147" d="100"/>
        </p:scale>
        <p:origin x="4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Conclusie / trends /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Optioneel datum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over 2 regels</a:t>
            </a:r>
          </a:p>
          <a:p>
            <a:pPr lvl="0"/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bold</a:t>
            </a:r>
            <a:r>
              <a:rPr lang="nl-NL" dirty="0" smtClean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Hoofdstuk titel</a:t>
            </a:r>
            <a:endParaRPr lang="nl-N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 smtClean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 smtClean="0">
                <a:solidFill>
                  <a:schemeClr val="bg1"/>
                </a:solidFill>
              </a:rPr>
              <a:t>Conclusies / trends / …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Korte opsomming van 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g.chessa@cbs.n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9552" y="2283718"/>
            <a:ext cx="8208912" cy="1025897"/>
          </a:xfrm>
        </p:spPr>
        <p:txBody>
          <a:bodyPr anchor="ctr" anchorCtr="0"/>
          <a:lstStyle/>
          <a:p>
            <a:pPr algn="ctr"/>
            <a:r>
              <a:rPr lang="en-US" smtClean="0"/>
              <a:t>MARS: A method for defining products and linking barcodes of item relaunches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nl-NL" b="1" smtClean="0"/>
              <a:t>Antonio Chessa</a:t>
            </a:r>
          </a:p>
          <a:p>
            <a:pPr algn="ctr"/>
            <a:r>
              <a:rPr lang="nl-NL" sz="2000" smtClean="0"/>
              <a:t>Statistics Netherlands, Consumer Prices</a:t>
            </a:r>
            <a:endParaRPr lang="nl-NL" smtClean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539552" y="4299942"/>
            <a:ext cx="7992690" cy="288032"/>
          </a:xfrm>
        </p:spPr>
        <p:txBody>
          <a:bodyPr/>
          <a:lstStyle/>
          <a:p>
            <a:pPr algn="ctr"/>
            <a:r>
              <a:rPr lang="nl-NL"/>
              <a:t>NTTS conference 2019, Brussels, 14 March 2019</a:t>
            </a: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0"/>
            <a:ext cx="7758000" cy="242347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CA951-4815-4987-9CD6-BB5D6648C0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271D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271D6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920880" cy="504056"/>
          </a:xfrm>
        </p:spPr>
        <p:txBody>
          <a:bodyPr/>
          <a:lstStyle/>
          <a:p>
            <a:r>
              <a:rPr lang="nl-NL" smtClean="0"/>
              <a:t>(3) </a:t>
            </a:r>
            <a:r>
              <a:rPr lang="nl-NL" smtClean="0"/>
              <a:t>By </a:t>
            </a:r>
            <a:r>
              <a:rPr lang="nl-NL" smtClean="0"/>
              <a:t>screen size, screen </a:t>
            </a:r>
            <a:r>
              <a:rPr lang="nl-NL" smtClean="0"/>
              <a:t>type and </a:t>
            </a:r>
            <a:r>
              <a:rPr lang="nl-NL" smtClean="0"/>
              <a:t>3D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01077" y="3723878"/>
            <a:ext cx="399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nl-NL" smtClean="0">
                <a:solidFill>
                  <a:prstClr val="black"/>
                </a:solidFill>
                <a:latin typeface="Calibri"/>
              </a:rPr>
              <a:t>(2) </a:t>
            </a:r>
            <a:r>
              <a:rPr lang="nl-NL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 (3): Homogeneity clearly improves</a:t>
            </a:r>
            <a:endParaRPr lang="nl-NL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605140" y="3723878"/>
            <a:ext cx="349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>
                <a:solidFill>
                  <a:prstClr val="black"/>
                </a:solidFill>
              </a:rPr>
              <a:t>(2) </a:t>
            </a:r>
            <a:r>
              <a:rPr lang="nl-NL">
                <a:solidFill>
                  <a:prstClr val="black"/>
                </a:solidFill>
                <a:sym typeface="Symbol" panose="05050102010706020507" pitchFamily="18" charset="2"/>
              </a:rPr>
              <a:t> (3</a:t>
            </a:r>
            <a:r>
              <a:rPr lang="nl-NL" smtClean="0">
                <a:solidFill>
                  <a:prstClr val="black"/>
                </a:solidFill>
                <a:sym typeface="Symbol" panose="05050102010706020507" pitchFamily="18" charset="2"/>
              </a:rPr>
              <a:t>): Product match stays high</a:t>
            </a:r>
            <a:endParaRPr lang="nl-NL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Pijl-omlaag 11"/>
          <p:cNvSpPr/>
          <p:nvPr/>
        </p:nvSpPr>
        <p:spPr>
          <a:xfrm>
            <a:off x="5724128" y="1419622"/>
            <a:ext cx="144016" cy="72008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jl-omlaag 13"/>
          <p:cNvSpPr/>
          <p:nvPr/>
        </p:nvSpPr>
        <p:spPr>
          <a:xfrm rot="10800000">
            <a:off x="1259633" y="1707798"/>
            <a:ext cx="144015" cy="215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ijl-omlaag 16"/>
          <p:cNvSpPr/>
          <p:nvPr/>
        </p:nvSpPr>
        <p:spPr>
          <a:xfrm>
            <a:off x="6912000" y="1419622"/>
            <a:ext cx="144016" cy="72008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ijl-omlaag 17"/>
          <p:cNvSpPr/>
          <p:nvPr/>
        </p:nvSpPr>
        <p:spPr>
          <a:xfrm>
            <a:off x="8064000" y="1419622"/>
            <a:ext cx="144016" cy="72008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ijl-omlaag 18"/>
          <p:cNvSpPr/>
          <p:nvPr/>
        </p:nvSpPr>
        <p:spPr>
          <a:xfrm rot="10800000">
            <a:off x="2339751" y="1671738"/>
            <a:ext cx="144016" cy="144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ijl-omlaag 19"/>
          <p:cNvSpPr/>
          <p:nvPr/>
        </p:nvSpPr>
        <p:spPr>
          <a:xfrm rot="10800000">
            <a:off x="3779912" y="1713467"/>
            <a:ext cx="144016" cy="144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678000" y="1105200"/>
            <a:ext cx="896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smtClean="0"/>
              <a:t>/continuity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11967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8560"/>
            <a:ext cx="4267200" cy="2669334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CA951-4815-4987-9CD6-BB5D6648C0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271D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271D6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920880" cy="504056"/>
          </a:xfrm>
        </p:spPr>
        <p:txBody>
          <a:bodyPr/>
          <a:lstStyle/>
          <a:p>
            <a:r>
              <a:rPr lang="nl-NL" smtClean="0"/>
              <a:t>MARS: Combining the two measures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363658" y="4011910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nl-NL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MARS =  Match Adjusted R Squared</a:t>
            </a:r>
            <a:endParaRPr lang="nl-NL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6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8560"/>
            <a:ext cx="4267200" cy="2669334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CA951-4815-4987-9CD6-BB5D6648C0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271D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271D6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920880" cy="504056"/>
          </a:xfrm>
        </p:spPr>
        <p:txBody>
          <a:bodyPr/>
          <a:lstStyle/>
          <a:p>
            <a:r>
              <a:rPr lang="nl-NL" smtClean="0"/>
              <a:t>Focus on last months of year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059832" y="1563638"/>
            <a:ext cx="36004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355976" y="1563638"/>
            <a:ext cx="36004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5652120" y="1563638"/>
            <a:ext cx="36004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4572000" y="3579862"/>
            <a:ext cx="115212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920880" cy="381642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Product definition:</a:t>
            </a:r>
            <a:endParaRPr lang="nl-NL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GTINs are fine for stable assortmens (e.g. food)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By set of attributes for more dynamic assortments (pharmacy products, clothing, electronics)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Relaunches and price increases are picked up by MARS</a:t>
            </a:r>
            <a:endParaRPr lang="nl-NL" sz="180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Range of application:</a:t>
            </a:r>
            <a:endParaRPr lang="nl-NL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Different types of product can be handled</a:t>
            </a:r>
            <a:endParaRPr lang="nl-NL" sz="1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MARS can be combined with any index method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Product definition can be automated to high degree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Summary of findings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8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920880" cy="381642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Applications to web scraped data</a:t>
            </a:r>
            <a:endParaRPr lang="nl-NL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/>
              <a:t>Applications beyond CPI?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Available </a:t>
            </a:r>
            <a:r>
              <a:rPr lang="nl-NL" smtClean="0"/>
              <a:t>metadata:</a:t>
            </a:r>
            <a:endParaRPr lang="nl-NL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Sparse: Are variables sufficient? Is it possible to establish this?</a:t>
            </a:r>
            <a:endParaRPr lang="nl-NL" sz="1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smtClean="0"/>
              <a:t>Rich: </a:t>
            </a:r>
            <a:r>
              <a:rPr lang="nl-NL" sz="1800" smtClean="0"/>
              <a:t>Combinations of variables too many to enumerate </a:t>
            </a:r>
            <a:r>
              <a:rPr lang="nl-NL" sz="1800" smtClean="0">
                <a:sym typeface="Symbol" panose="05050102010706020507" pitchFamily="18" charset="2"/>
              </a:rPr>
              <a:t> </a:t>
            </a:r>
            <a:r>
              <a:rPr lang="nl-NL" sz="1800" smtClean="0">
                <a:sym typeface="Symbol" panose="05050102010706020507" pitchFamily="18" charset="2"/>
              </a:rPr>
              <a:t>Efficient </a:t>
            </a:r>
            <a:r>
              <a:rPr lang="nl-NL" sz="1800" smtClean="0">
                <a:sym typeface="Symbol" panose="05050102010706020507" pitchFamily="18" charset="2"/>
              </a:rPr>
              <a:t>methods needed </a:t>
            </a:r>
            <a:r>
              <a:rPr lang="nl-NL" sz="1800" smtClean="0">
                <a:sym typeface="Symbol" panose="05050102010706020507" pitchFamily="18" charset="2"/>
              </a:rPr>
              <a:t>(e.g. combine MARS with simulated </a:t>
            </a:r>
            <a:r>
              <a:rPr lang="nl-NL" sz="1800" smtClean="0">
                <a:sym typeface="Symbol" panose="05050102010706020507" pitchFamily="18" charset="2"/>
              </a:rPr>
              <a:t>annealing</a:t>
            </a:r>
            <a:r>
              <a:rPr lang="nl-NL" sz="1800" smtClean="0">
                <a:sym typeface="Symbol" panose="05050102010706020507" pitchFamily="18" charset="2"/>
              </a:rPr>
              <a:t>?)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nl-NL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Future challenges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5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920880" cy="381642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A full paper is available</a:t>
            </a:r>
            <a:endParaRPr lang="nl-NL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mtClean="0"/>
              <a:t>Contact: </a:t>
            </a:r>
            <a:r>
              <a:rPr lang="nl-NL" smtClean="0">
                <a:hlinkClick r:id="rId2"/>
              </a:rPr>
              <a:t>ag.chessa@cbs.nl</a:t>
            </a:r>
            <a:r>
              <a:rPr lang="nl-NL" smtClean="0"/>
              <a:t> 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More info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632848" cy="4176464"/>
          </a:xfrm>
        </p:spPr>
        <p:txBody>
          <a:bodyPr anchor="ctr" anchorCtr="0"/>
          <a:lstStyle/>
          <a:p>
            <a:pPr algn="ctr"/>
            <a:r>
              <a:rPr lang="nl-NL" smtClean="0"/>
              <a:t>Thank you!</a:t>
            </a:r>
          </a:p>
          <a:p>
            <a:pPr algn="ctr"/>
            <a:r>
              <a:rPr lang="nl-NL" smtClean="0"/>
              <a:t>Questions?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632848" cy="381642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Product definition in the Consumer Price Index (CPI)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Modernisation of price collection</a:t>
            </a:r>
            <a:endParaRPr lang="nl-NL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MARS: A new approach to product definition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Illustration of the method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Final remarks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Outline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992888" cy="381642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Samples </a:t>
            </a:r>
            <a:r>
              <a:rPr lang="en-US" smtClean="0"/>
              <a:t>of products are set up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Products are defined in terms of </a:t>
            </a:r>
            <a:r>
              <a:rPr lang="en-US" smtClean="0"/>
              <a:t>attributes</a:t>
            </a:r>
            <a:endParaRPr lang="nl-NL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A representative item is chosen for each product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Item prices are recorded each month (in shops, by phone)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mtClean="0"/>
              <a:t>A replacement is chosen if an item is no longer available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Traditional price collection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0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CA951-4815-4987-9CD6-BB5D6648C0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271D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271D6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From pen-and-paper to electronic data sets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0" y="1563638"/>
            <a:ext cx="35136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84" y="1275606"/>
            <a:ext cx="1883338" cy="10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63" y="2462594"/>
            <a:ext cx="2370981" cy="13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4499992" y="2355726"/>
            <a:ext cx="576064" cy="469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11710"/>
            <a:ext cx="1649902" cy="19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Transaction (scanner) data</a:t>
            </a:r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29126"/>
              </p:ext>
            </p:extLst>
          </p:nvPr>
        </p:nvGraphicFramePr>
        <p:xfrm>
          <a:off x="611560" y="915566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2026785"/>
                    </a:ext>
                  </a:extLst>
                </a:gridCol>
                <a:gridCol w="2135560">
                  <a:extLst>
                    <a:ext uri="{9D8B030D-6E8A-4147-A177-3AD203B41FA5}">
                      <a16:colId xmlns:a16="http://schemas.microsoft.com/office/drawing/2014/main" val="106327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mtClean="0">
                          <a:solidFill>
                            <a:schemeClr val="bg1"/>
                          </a:solidFill>
                        </a:rPr>
                        <a:t>Variables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Values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Year + week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201502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GTIN</a:t>
                      </a:r>
                      <a:r>
                        <a:rPr lang="nl-NL" baseline="0" smtClean="0"/>
                        <a:t> (barcode)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smtClean="0"/>
                        <a:t>5410013119500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8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GTIN description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SPA REINE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4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Package size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1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Package volume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1</a:t>
                      </a:r>
                      <a:r>
                        <a:rPr lang="nl-NL" baseline="0" smtClean="0"/>
                        <a:t> L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7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Item group code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343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7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Item group description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Water uncarbonated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4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Sales</a:t>
                      </a:r>
                      <a:r>
                        <a:rPr lang="nl-NL" baseline="0" smtClean="0"/>
                        <a:t> value (expenditure)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71,000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0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mtClean="0"/>
                        <a:t>Sales quantity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100,000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51455"/>
                  </a:ext>
                </a:extLst>
              </a:tr>
            </a:tbl>
          </a:graphicData>
        </a:graphic>
      </p:graphicFrame>
      <p:grpSp>
        <p:nvGrpSpPr>
          <p:cNvPr id="9" name="Groep 8"/>
          <p:cNvGrpSpPr/>
          <p:nvPr/>
        </p:nvGrpSpPr>
        <p:grpSpPr>
          <a:xfrm>
            <a:off x="6804248" y="1452203"/>
            <a:ext cx="1593076" cy="792088"/>
            <a:chOff x="6723340" y="2348880"/>
            <a:chExt cx="1593076" cy="79208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340" y="2348880"/>
              <a:ext cx="1449060" cy="747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hthoek 10"/>
            <p:cNvSpPr/>
            <p:nvPr/>
          </p:nvSpPr>
          <p:spPr>
            <a:xfrm>
              <a:off x="6804248" y="2924944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94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GTINs as products: The ‘relaunch’ problem</a:t>
            </a:r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1637233" y="1000643"/>
            <a:ext cx="4247753" cy="2664297"/>
            <a:chOff x="1709241" y="1419625"/>
            <a:chExt cx="4247753" cy="2664297"/>
          </a:xfrm>
        </p:grpSpPr>
        <p:pic>
          <p:nvPicPr>
            <p:cNvPr id="6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241" y="1419625"/>
              <a:ext cx="3662373" cy="227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hoek 6"/>
            <p:cNvSpPr/>
            <p:nvPr/>
          </p:nvSpPr>
          <p:spPr bwMode="auto">
            <a:xfrm>
              <a:off x="3846588" y="3280404"/>
              <a:ext cx="2110406" cy="803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</p:grp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4228802" y="3219822"/>
            <a:ext cx="35115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Elvive </a:t>
            </a:r>
            <a:r>
              <a:rPr lang="nl-NL" altLang="nl-NL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shampoo 2-in-1 multivitamine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Volume: </a:t>
            </a:r>
            <a:r>
              <a:rPr lang="nl-NL" altLang="nl-NL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250 ML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Not yet sold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First price, week 39, 2011:  </a:t>
            </a:r>
            <a:r>
              <a:rPr lang="nl-NL" altLang="nl-NL" sz="1200" b="1" smtClean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€ 3,98</a:t>
            </a:r>
            <a:endParaRPr lang="nl-NL" altLang="nl-NL" sz="1200" b="1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2934321" y="405267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6300192" y="405267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274471" y="4268701"/>
            <a:ext cx="130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mtClean="0">
                <a:solidFill>
                  <a:srgbClr val="C00000"/>
                </a:solidFill>
              </a:rPr>
              <a:t>Clearance price</a:t>
            </a:r>
            <a:endParaRPr lang="nl-NL" sz="1400">
              <a:solidFill>
                <a:srgbClr val="C0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292080" y="4268701"/>
            <a:ext cx="2034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mtClean="0">
                <a:solidFill>
                  <a:srgbClr val="C00000"/>
                </a:solidFill>
              </a:rPr>
              <a:t>Price after reintroduction</a:t>
            </a:r>
            <a:endParaRPr lang="nl-NL" sz="1400">
              <a:solidFill>
                <a:srgbClr val="C0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55" y="2710696"/>
            <a:ext cx="949451" cy="632968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1259632" y="2854712"/>
            <a:ext cx="2062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16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GTIN: </a:t>
            </a:r>
            <a:r>
              <a:rPr lang="nl-NL" altLang="nl-NL" sz="1600" b="1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360052</a:t>
            </a:r>
            <a:r>
              <a:rPr lang="nl-NL" altLang="nl-NL" sz="1600" b="1" smtClean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1740767</a:t>
            </a:r>
            <a:endParaRPr lang="en-GB" sz="1600" b="1">
              <a:solidFill>
                <a:srgbClr val="C00000"/>
              </a:solidFill>
            </a:endParaRPr>
          </a:p>
        </p:txBody>
      </p:sp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1259632" y="3219822"/>
            <a:ext cx="298767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Elvive </a:t>
            </a:r>
            <a:r>
              <a:rPr lang="nl-NL" altLang="nl-NL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shampoo 2-in-1 multivitamine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Volume: </a:t>
            </a:r>
            <a:r>
              <a:rPr lang="nl-NL" altLang="nl-NL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250 ML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Price </a:t>
            </a:r>
            <a:r>
              <a:rPr lang="nl-NL" altLang="nl-NL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week 38, 2011:  </a:t>
            </a:r>
            <a:r>
              <a:rPr lang="nl-NL" altLang="nl-NL" sz="120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€ </a:t>
            </a:r>
            <a:r>
              <a:rPr lang="nl-NL" altLang="nl-NL" sz="1200" b="1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3,18</a:t>
            </a:r>
          </a:p>
          <a:p>
            <a:pPr eaLnBrk="1" hangingPunct="1">
              <a:lnSpc>
                <a:spcPct val="110000"/>
              </a:lnSpc>
            </a:pPr>
            <a:r>
              <a:rPr lang="nl-NL" altLang="nl-NL" sz="120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Price </a:t>
            </a:r>
            <a:r>
              <a:rPr lang="nl-NL" altLang="nl-NL"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week 39, 2011:  </a:t>
            </a:r>
            <a:r>
              <a:rPr lang="nl-NL" altLang="nl-NL" sz="120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€ </a:t>
            </a:r>
            <a:r>
              <a:rPr lang="nl-NL" altLang="nl-NL" sz="1200" b="1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2,00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211960" y="2854712"/>
            <a:ext cx="2062359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nl-NL" altLang="nl-NL" sz="16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GTIN: </a:t>
            </a:r>
            <a:r>
              <a:rPr lang="nl-NL" altLang="nl-NL" sz="1600" b="1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360052</a:t>
            </a:r>
            <a:r>
              <a:rPr lang="nl-NL" altLang="nl-NL" sz="1600" b="1" smtClean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2004998</a:t>
            </a:r>
            <a:endParaRPr lang="nl-NL" altLang="nl-NL" sz="1600" b="1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414408" y="987574"/>
            <a:ext cx="883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OLD</a:t>
            </a:r>
            <a:endParaRPr lang="nl-NL" sz="3200" b="0" cap="none" spc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5125820" y="1000640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3200" b="1" cap="none" spc="0" smtClean="0">
                <a:ln/>
                <a:solidFill>
                  <a:schemeClr val="accent3"/>
                </a:solidFill>
                <a:effectLst/>
              </a:rPr>
              <a:t>NEW</a:t>
            </a:r>
            <a:endParaRPr lang="nl-NL" sz="32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3203848" y="1936744"/>
            <a:ext cx="9657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992888" cy="504056"/>
          </a:xfrm>
        </p:spPr>
        <p:txBody>
          <a:bodyPr/>
          <a:lstStyle/>
          <a:p>
            <a:r>
              <a:rPr lang="nl-NL" smtClean="0"/>
              <a:t>Product definition: MARS balances two factors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7664" y="2067694"/>
            <a:ext cx="2520000" cy="1584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1547664" y="2859782"/>
            <a:ext cx="2520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3" idx="2"/>
            <a:endCxn id="3" idx="0"/>
          </p:cNvCxnSpPr>
          <p:nvPr/>
        </p:nvCxnSpPr>
        <p:spPr>
          <a:xfrm flipV="1">
            <a:off x="2807664" y="2067694"/>
            <a:ext cx="0" cy="15841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 rot="16200000">
            <a:off x="997172" y="2309849"/>
            <a:ext cx="792087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/>
              <a:t>T</a:t>
            </a:r>
            <a:r>
              <a:rPr lang="nl-NL" sz="1400" smtClean="0"/>
              <a:t>ight</a:t>
            </a:r>
            <a:endParaRPr lang="en-GB" sz="1400"/>
          </a:p>
        </p:txBody>
      </p:sp>
      <p:sp>
        <p:nvSpPr>
          <p:cNvPr id="27" name="Tekstvak 26"/>
          <p:cNvSpPr txBox="1"/>
          <p:nvPr/>
        </p:nvSpPr>
        <p:spPr>
          <a:xfrm rot="16200000">
            <a:off x="997173" y="3101937"/>
            <a:ext cx="792087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/>
              <a:t>B</a:t>
            </a:r>
            <a:r>
              <a:rPr lang="nl-NL" sz="1400" smtClean="0"/>
              <a:t>road</a:t>
            </a:r>
            <a:endParaRPr lang="en-GB" sz="1400"/>
          </a:p>
        </p:txBody>
      </p:sp>
      <p:sp>
        <p:nvSpPr>
          <p:cNvPr id="28" name="Tekstvak 27"/>
          <p:cNvSpPr txBox="1"/>
          <p:nvPr/>
        </p:nvSpPr>
        <p:spPr>
          <a:xfrm>
            <a:off x="1547384" y="1759917"/>
            <a:ext cx="1260000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smtClean="0">
                <a:solidFill>
                  <a:srgbClr val="0070C0"/>
                </a:solidFill>
              </a:rPr>
              <a:t>Homogeneity</a:t>
            </a:r>
            <a:endParaRPr lang="en-GB" sz="1400" b="1">
              <a:solidFill>
                <a:srgbClr val="0070C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807944" y="1759917"/>
            <a:ext cx="1260000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smtClean="0">
                <a:solidFill>
                  <a:srgbClr val="0070C0"/>
                </a:solidFill>
              </a:rPr>
              <a:t>Continuity</a:t>
            </a:r>
            <a:endParaRPr lang="en-GB" sz="1400" b="1">
              <a:solidFill>
                <a:srgbClr val="0070C0"/>
              </a:solidFill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428" y="2169061"/>
            <a:ext cx="589351" cy="58935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8" y="2972990"/>
            <a:ext cx="589351" cy="589351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8" y="2169061"/>
            <a:ext cx="589351" cy="589351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28" y="2961153"/>
            <a:ext cx="589347" cy="589347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1562643" y="1203598"/>
            <a:ext cx="25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smtClean="0"/>
              <a:t>Stable assortments </a:t>
            </a:r>
            <a:r>
              <a:rPr lang="nl-NL" sz="1600" smtClean="0">
                <a:sym typeface="Symbol" panose="05050102010706020507" pitchFamily="18" charset="2"/>
              </a:rPr>
              <a:t> GTINs</a:t>
            </a:r>
            <a:endParaRPr lang="en-GB" sz="1600"/>
          </a:p>
        </p:txBody>
      </p:sp>
      <p:sp>
        <p:nvSpPr>
          <p:cNvPr id="37" name="Pijl-rechts 36"/>
          <p:cNvSpPr/>
          <p:nvPr/>
        </p:nvSpPr>
        <p:spPr>
          <a:xfrm>
            <a:off x="611560" y="2313080"/>
            <a:ext cx="504056" cy="33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hthoek 37"/>
          <p:cNvSpPr/>
          <p:nvPr/>
        </p:nvSpPr>
        <p:spPr>
          <a:xfrm>
            <a:off x="5076056" y="2067694"/>
            <a:ext cx="2520000" cy="1584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Rechte verbindingslijn 38"/>
          <p:cNvCxnSpPr/>
          <p:nvPr/>
        </p:nvCxnSpPr>
        <p:spPr>
          <a:xfrm>
            <a:off x="5076056" y="2859782"/>
            <a:ext cx="2520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stCxn id="38" idx="2"/>
            <a:endCxn id="38" idx="0"/>
          </p:cNvCxnSpPr>
          <p:nvPr/>
        </p:nvCxnSpPr>
        <p:spPr>
          <a:xfrm flipV="1">
            <a:off x="6336056" y="2067694"/>
            <a:ext cx="0" cy="15841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 rot="16200000">
            <a:off x="4525564" y="2309849"/>
            <a:ext cx="792087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/>
              <a:t>T</a:t>
            </a:r>
            <a:r>
              <a:rPr lang="nl-NL" sz="1400" smtClean="0"/>
              <a:t>ight</a:t>
            </a:r>
            <a:endParaRPr lang="en-GB" sz="1400"/>
          </a:p>
        </p:txBody>
      </p:sp>
      <p:sp>
        <p:nvSpPr>
          <p:cNvPr id="42" name="Tekstvak 41"/>
          <p:cNvSpPr txBox="1"/>
          <p:nvPr/>
        </p:nvSpPr>
        <p:spPr>
          <a:xfrm rot="16200000">
            <a:off x="4525565" y="3101937"/>
            <a:ext cx="792087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/>
              <a:t>B</a:t>
            </a:r>
            <a:r>
              <a:rPr lang="nl-NL" sz="1400" smtClean="0"/>
              <a:t>road</a:t>
            </a:r>
            <a:endParaRPr lang="en-GB" sz="1400"/>
          </a:p>
        </p:txBody>
      </p:sp>
      <p:sp>
        <p:nvSpPr>
          <p:cNvPr id="43" name="Tekstvak 42"/>
          <p:cNvSpPr txBox="1"/>
          <p:nvPr/>
        </p:nvSpPr>
        <p:spPr>
          <a:xfrm>
            <a:off x="5075776" y="1759917"/>
            <a:ext cx="1260000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smtClean="0">
                <a:solidFill>
                  <a:srgbClr val="0070C0"/>
                </a:solidFill>
              </a:rPr>
              <a:t>Homogeneity</a:t>
            </a:r>
            <a:endParaRPr lang="en-GB" sz="1400" b="1">
              <a:solidFill>
                <a:srgbClr val="0070C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6336336" y="1759917"/>
            <a:ext cx="1260000" cy="307777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smtClean="0">
                <a:solidFill>
                  <a:srgbClr val="0070C0"/>
                </a:solidFill>
              </a:rPr>
              <a:t>Continuity</a:t>
            </a:r>
            <a:endParaRPr lang="en-GB" sz="1400" b="1">
              <a:solidFill>
                <a:srgbClr val="0070C0"/>
              </a:solidFill>
            </a:endParaRPr>
          </a:p>
        </p:txBody>
      </p:sp>
      <p:pic>
        <p:nvPicPr>
          <p:cNvPr id="45" name="Afbeelding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20" y="2169061"/>
            <a:ext cx="589351" cy="589351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60" y="2972990"/>
            <a:ext cx="589351" cy="589351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20" y="2961153"/>
            <a:ext cx="589347" cy="589347"/>
          </a:xfrm>
          <a:prstGeom prst="rect">
            <a:avLst/>
          </a:prstGeom>
        </p:spPr>
      </p:pic>
      <p:sp>
        <p:nvSpPr>
          <p:cNvPr id="49" name="Tekstvak 48"/>
          <p:cNvSpPr txBox="1"/>
          <p:nvPr/>
        </p:nvSpPr>
        <p:spPr>
          <a:xfrm>
            <a:off x="5220072" y="1203598"/>
            <a:ext cx="217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smtClean="0"/>
              <a:t>Dynamic assortments: ?</a:t>
            </a:r>
            <a:endParaRPr lang="en-GB" sz="1600"/>
          </a:p>
        </p:txBody>
      </p:sp>
      <p:cxnSp>
        <p:nvCxnSpPr>
          <p:cNvPr id="51" name="Rechte verbindingslijn met pijl 50"/>
          <p:cNvCxnSpPr/>
          <p:nvPr/>
        </p:nvCxnSpPr>
        <p:spPr>
          <a:xfrm flipV="1">
            <a:off x="4644008" y="2067693"/>
            <a:ext cx="0" cy="57606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>
            <a:off x="4644008" y="3075806"/>
            <a:ext cx="0" cy="5760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4468319" y="259817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smtClean="0">
                <a:solidFill>
                  <a:srgbClr val="0070C0"/>
                </a:solidFill>
              </a:rPr>
              <a:t>?</a:t>
            </a:r>
            <a:endParaRPr lang="en-GB" sz="2800" b="1">
              <a:solidFill>
                <a:srgbClr val="0070C0"/>
              </a:solidFill>
            </a:endParaRPr>
          </a:p>
        </p:txBody>
      </p:sp>
      <p:pic>
        <p:nvPicPr>
          <p:cNvPr id="57" name="Afbeelding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661" y="2169065"/>
            <a:ext cx="589347" cy="5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Illustration for TVs: (1) GTIN level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1"/>
            <a:ext cx="7755611" cy="24257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5576" y="3723878"/>
            <a:ext cx="342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GTINs: most detailed product level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4716016" y="3723878"/>
            <a:ext cx="350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High churn </a:t>
            </a:r>
            <a:r>
              <a:rPr lang="nl-NL" smtClean="0"/>
              <a:t>rate, low product match</a:t>
            </a:r>
          </a:p>
        </p:txBody>
      </p:sp>
      <p:sp>
        <p:nvSpPr>
          <p:cNvPr id="6" name="Ovaal 5"/>
          <p:cNvSpPr/>
          <p:nvPr/>
        </p:nvSpPr>
        <p:spPr>
          <a:xfrm>
            <a:off x="5076056" y="2787774"/>
            <a:ext cx="792088" cy="28803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6300192" y="2643758"/>
            <a:ext cx="792088" cy="28803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/>
          <p:nvPr/>
        </p:nvSpPr>
        <p:spPr>
          <a:xfrm>
            <a:off x="7524328" y="2715766"/>
            <a:ext cx="792088" cy="28803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678000" y="1105200"/>
            <a:ext cx="896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smtClean="0"/>
              <a:t>/continuity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41566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mtClean="0"/>
              <a:t>(2) TVs grouped by screen size only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899592" y="3723878"/>
            <a:ext cx="374441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l-NL" smtClean="0"/>
              <a:t>Homogeneity is affected:</a:t>
            </a:r>
          </a:p>
          <a:p>
            <a:r>
              <a:rPr lang="nl-NL" sz="1600" smtClean="0"/>
              <a:t>TVs of different screen types, brands, etc.</a:t>
            </a:r>
          </a:p>
          <a:p>
            <a:r>
              <a:rPr lang="nl-NL" sz="1600" smtClean="0"/>
              <a:t>end up in the same size clusters</a:t>
            </a:r>
            <a:endParaRPr lang="nl-NL" sz="1600"/>
          </a:p>
        </p:txBody>
      </p:sp>
      <p:sp>
        <p:nvSpPr>
          <p:cNvPr id="26" name="Tekstvak 25"/>
          <p:cNvSpPr txBox="1"/>
          <p:nvPr/>
        </p:nvSpPr>
        <p:spPr>
          <a:xfrm>
            <a:off x="5004048" y="3723878"/>
            <a:ext cx="281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Product match is maximised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0"/>
            <a:ext cx="7757508" cy="2426342"/>
          </a:xfrm>
          <a:prstGeom prst="rect">
            <a:avLst/>
          </a:prstGeom>
        </p:spPr>
      </p:pic>
      <p:sp>
        <p:nvSpPr>
          <p:cNvPr id="8" name="Pijl-omlaag 7"/>
          <p:cNvSpPr/>
          <p:nvPr/>
        </p:nvSpPr>
        <p:spPr>
          <a:xfrm>
            <a:off x="2411760" y="1491630"/>
            <a:ext cx="144016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1187624" y="1491630"/>
            <a:ext cx="144016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3635896" y="1491630"/>
            <a:ext cx="144016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0800000">
            <a:off x="5508104" y="1491630"/>
            <a:ext cx="144016" cy="129614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 rot="10800000">
            <a:off x="6660232" y="1491631"/>
            <a:ext cx="144016" cy="115212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0800000">
            <a:off x="7884368" y="1491630"/>
            <a:ext cx="144016" cy="129614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6678000" y="1105200"/>
            <a:ext cx="896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smtClean="0"/>
              <a:t>/continuity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42444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508</Words>
  <Application>Microsoft Office PowerPoint</Application>
  <PresentationFormat>Diavoorstelling (16:9)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Symbol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Chessa, A.G.</dc:creator>
  <cp:lastModifiedBy>Chessa, A.G.</cp:lastModifiedBy>
  <cp:revision>55</cp:revision>
  <dcterms:created xsi:type="dcterms:W3CDTF">2019-02-22T17:10:24Z</dcterms:created>
  <dcterms:modified xsi:type="dcterms:W3CDTF">2019-03-08T11:46:30Z</dcterms:modified>
</cp:coreProperties>
</file>