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20"/>
  </p:notesMasterIdLst>
  <p:sldIdLst>
    <p:sldId id="256" r:id="rId2"/>
    <p:sldId id="257" r:id="rId3"/>
    <p:sldId id="259" r:id="rId4"/>
    <p:sldId id="262" r:id="rId5"/>
    <p:sldId id="263" r:id="rId6"/>
    <p:sldId id="264" r:id="rId7"/>
    <p:sldId id="265" r:id="rId8"/>
    <p:sldId id="268" r:id="rId9"/>
    <p:sldId id="266" r:id="rId10"/>
    <p:sldId id="267" r:id="rId11"/>
    <p:sldId id="269" r:id="rId12"/>
    <p:sldId id="270" r:id="rId13"/>
    <p:sldId id="271" r:id="rId14"/>
    <p:sldId id="273" r:id="rId15"/>
    <p:sldId id="276" r:id="rId16"/>
    <p:sldId id="272" r:id="rId17"/>
    <p:sldId id="274" r:id="rId18"/>
    <p:sldId id="275" r:id="rId19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1D6C"/>
    <a:srgbClr val="CCC066"/>
    <a:srgbClr val="FF9933"/>
    <a:srgbClr val="FF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837" autoAdjust="0"/>
  </p:normalViewPr>
  <p:slideViewPr>
    <p:cSldViewPr>
      <p:cViewPr varScale="1">
        <p:scale>
          <a:sx n="131" d="100"/>
          <a:sy n="131" d="100"/>
        </p:scale>
        <p:origin x="96" y="6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3A025-B680-4046-800B-5A6B5AC6AF73}" type="datetimeFigureOut">
              <a:rPr lang="nl-NL" smtClean="0"/>
              <a:t>7-3-2019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FEE08-4F1D-4773-84E0-0730640F7E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330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92201" y="766684"/>
            <a:ext cx="2236528" cy="343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3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e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325"/>
            <a:ext cx="7704087" cy="3455988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lang="nl-NL" sz="2400" b="0" kern="1200" spc="40" baseline="0" dirty="0" smtClean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>
                <a:solidFill>
                  <a:srgbClr val="271D6C"/>
                </a:solidFill>
              </a:rPr>
              <a:t>Korte opsomming van conclusies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195263"/>
            <a:ext cx="7704087" cy="936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Conclusie / trends / …</a:t>
            </a:r>
          </a:p>
        </p:txBody>
      </p:sp>
    </p:spTree>
    <p:extLst>
      <p:ext uri="{BB962C8B-B14F-4D97-AF65-F5344CB8AC3E}">
        <p14:creationId xmlns:p14="http://schemas.microsoft.com/office/powerpoint/2010/main" val="409682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2914" y="1028651"/>
            <a:ext cx="1431167" cy="219893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00" y="3672000"/>
            <a:ext cx="7166794" cy="8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83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_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2914" y="1028651"/>
            <a:ext cx="1431167" cy="219893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35" y="3672000"/>
            <a:ext cx="7167542" cy="8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33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2279" r="85717" b="67123"/>
          <a:stretch/>
        </p:blipFill>
        <p:spPr>
          <a:xfrm>
            <a:off x="355278" y="121024"/>
            <a:ext cx="1511243" cy="2072915"/>
          </a:xfrm>
          <a:prstGeom prst="rect">
            <a:avLst/>
          </a:prstGeom>
        </p:spPr>
      </p:pic>
      <p:sp>
        <p:nvSpPr>
          <p:cNvPr id="9" name="Tijdelijke aanduiding voor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4227934"/>
            <a:ext cx="7992690" cy="288032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1600" b="0" kern="1200" spc="40" baseline="0" dirty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Naam auteur</a:t>
            </a:r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4515966"/>
            <a:ext cx="7992690" cy="288032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1600" b="0" kern="1200" spc="40" baseline="0" dirty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Optioneel datum</a:t>
            </a:r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2283718"/>
            <a:ext cx="7992690" cy="1025897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3000" b="1" kern="1200" spc="60" baseline="0" dirty="0">
                <a:solidFill>
                  <a:srgbClr val="271D6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  <a:p>
            <a:pPr lvl="0"/>
            <a:r>
              <a:rPr lang="nl-NL" dirty="0"/>
              <a:t>regel2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539552" y="3363838"/>
            <a:ext cx="7992690" cy="792088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2400" b="0" kern="1200" spc="40" baseline="0" dirty="0">
                <a:solidFill>
                  <a:srgbClr val="00A1CD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  <a:p>
            <a:pPr lvl="0"/>
            <a:r>
              <a:rPr lang="nl-NL" dirty="0"/>
              <a:t>regel2</a:t>
            </a:r>
          </a:p>
        </p:txBody>
      </p:sp>
    </p:spTree>
    <p:extLst>
      <p:ext uri="{BB962C8B-B14F-4D97-AF65-F5344CB8AC3E}">
        <p14:creationId xmlns:p14="http://schemas.microsoft.com/office/powerpoint/2010/main" val="3074125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059582"/>
            <a:ext cx="7776864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2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211710"/>
            <a:ext cx="7776864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776864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08704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563638"/>
            <a:ext cx="7632848" cy="30963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108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 over 2 regels</a:t>
            </a:r>
          </a:p>
          <a:p>
            <a:pPr lvl="0"/>
            <a:r>
              <a:rPr lang="nl-NL" dirty="0" err="1"/>
              <a:t>Calibri</a:t>
            </a:r>
            <a:r>
              <a:rPr lang="nl-NL" dirty="0"/>
              <a:t> </a:t>
            </a:r>
            <a:r>
              <a:rPr lang="nl-NL" dirty="0" err="1"/>
              <a:t>bold</a:t>
            </a:r>
            <a:r>
              <a:rPr lang="nl-NL" dirty="0"/>
              <a:t> 30</a:t>
            </a:r>
          </a:p>
        </p:txBody>
      </p:sp>
    </p:spTree>
    <p:extLst>
      <p:ext uri="{BB962C8B-B14F-4D97-AF65-F5344CB8AC3E}">
        <p14:creationId xmlns:p14="http://schemas.microsoft.com/office/powerpoint/2010/main" val="138938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987574"/>
            <a:ext cx="7632848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 1 regel</a:t>
            </a:r>
          </a:p>
        </p:txBody>
      </p:sp>
    </p:spTree>
    <p:extLst>
      <p:ext uri="{BB962C8B-B14F-4D97-AF65-F5344CB8AC3E}">
        <p14:creationId xmlns:p14="http://schemas.microsoft.com/office/powerpoint/2010/main" val="221898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titel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-3398" y="0"/>
            <a:ext cx="9144000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/>
          <a:lstStyle/>
          <a:p>
            <a:pPr algn="ctr"/>
            <a:fld id="{845CA951-4815-4987-9CD6-BB5D6648C0B5}" type="slidenum">
              <a:rPr lang="nl-NL" sz="1200">
                <a:solidFill>
                  <a:schemeClr val="bg1"/>
                </a:solidFill>
              </a:rPr>
              <a:pPr algn="ctr"/>
              <a:t>‹nr.›</a:t>
            </a:fld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611560" y="2006575"/>
            <a:ext cx="7776863" cy="565175"/>
          </a:xfrm>
          <a:prstGeom prst="rect">
            <a:avLst/>
          </a:prstGeom>
        </p:spPr>
        <p:txBody>
          <a:bodyPr/>
          <a:lstStyle>
            <a:lvl1pPr algn="l">
              <a:defRPr lang="nl-NL" sz="3000" b="1" kern="1200" spc="6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z="3000" b="1" dirty="0">
                <a:solidFill>
                  <a:schemeClr val="bg1"/>
                </a:solidFill>
              </a:rPr>
              <a:t>Hoofdstuk titel</a:t>
            </a:r>
          </a:p>
        </p:txBody>
      </p:sp>
    </p:spTree>
    <p:extLst>
      <p:ext uri="{BB962C8B-B14F-4D97-AF65-F5344CB8AC3E}">
        <p14:creationId xmlns:p14="http://schemas.microsoft.com/office/powerpoint/2010/main" val="26582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stre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598"/>
            <a:ext cx="7632079" cy="3455715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>
                <a:solidFill>
                  <a:srgbClr val="271D6C"/>
                </a:solidFill>
              </a:rPr>
              <a:t>Opsomming tekst</a:t>
            </a:r>
          </a:p>
        </p:txBody>
      </p:sp>
      <p:sp>
        <p:nvSpPr>
          <p:cNvPr id="6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23739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numm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599"/>
            <a:ext cx="7632079" cy="3455714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>
                <a:solidFill>
                  <a:srgbClr val="271D6C"/>
                </a:solidFill>
              </a:rPr>
              <a:t>Opsomming met nummering</a:t>
            </a:r>
          </a:p>
        </p:txBody>
      </p:sp>
      <p:sp>
        <p:nvSpPr>
          <p:cNvPr id="7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76121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e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 dirty="0"/>
          </a:p>
        </p:txBody>
      </p:sp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06374"/>
            <a:ext cx="7715746" cy="936000"/>
          </a:xfrm>
          <a:prstGeom prst="rect">
            <a:avLst/>
          </a:prstGeom>
        </p:spPr>
        <p:txBody>
          <a:bodyPr/>
          <a:lstStyle>
            <a:lvl1pPr algn="l">
              <a:defRPr lang="nl-NL" sz="3000" b="1" kern="1200" spc="6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z="3000" b="1" dirty="0">
                <a:solidFill>
                  <a:schemeClr val="bg1"/>
                </a:solidFill>
              </a:rPr>
              <a:t>Conclusies / trends / …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214041"/>
            <a:ext cx="7704137" cy="3382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sz="2400" b="0">
                <a:solidFill>
                  <a:schemeClr val="bg1"/>
                </a:solidFill>
              </a:defRPr>
            </a:lvl1pPr>
            <a:lvl2pPr marL="4572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Korte opsomming van conclusies</a:t>
            </a:r>
          </a:p>
        </p:txBody>
      </p:sp>
    </p:spTree>
    <p:extLst>
      <p:ext uri="{BB962C8B-B14F-4D97-AF65-F5344CB8AC3E}">
        <p14:creationId xmlns:p14="http://schemas.microsoft.com/office/powerpoint/2010/main" val="99636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14" name="Rechthoek 13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271D6C"/>
                </a:solidFill>
              </a:defRPr>
            </a:lvl1pPr>
          </a:lstStyle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5285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3" r:id="rId2"/>
    <p:sldLayoutId id="2147483660" r:id="rId3"/>
    <p:sldLayoutId id="2147483661" r:id="rId4"/>
    <p:sldLayoutId id="2147483665" r:id="rId5"/>
    <p:sldLayoutId id="2147483654" r:id="rId6"/>
    <p:sldLayoutId id="2147483662" r:id="rId7"/>
    <p:sldLayoutId id="2147483663" r:id="rId8"/>
    <p:sldLayoutId id="2147483656" r:id="rId9"/>
    <p:sldLayoutId id="2147483657" r:id="rId10"/>
    <p:sldLayoutId id="2147483655" r:id="rId11"/>
    <p:sldLayoutId id="214748366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github.com/sdcTools/protoTestCensus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CensusHub2/" TargetMode="Externa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github.com/sdcTools/protoTestCensus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49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10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i="1" dirty="0"/>
              <a:t>p</a:t>
            </a:r>
            <a:r>
              <a:rPr lang="en-US" dirty="0"/>
              <a:t>-table: Transition probabilities (R-package </a:t>
            </a:r>
            <a:r>
              <a:rPr lang="en-US" sz="1800" spc="4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ptable</a:t>
            </a:r>
            <a:r>
              <a:rPr lang="en-US" dirty="0"/>
              <a:t>)</a:t>
            </a:r>
          </a:p>
          <a:p>
            <a:pPr marL="0" lvl="1" indent="0">
              <a:buNone/>
            </a:pPr>
            <a:r>
              <a:rPr lang="en-US" dirty="0"/>
              <a:t>		</a:t>
            </a:r>
            <a:r>
              <a:rPr lang="en-US" i="1" dirty="0" err="1"/>
              <a:t>p</a:t>
            </a:r>
            <a:r>
              <a:rPr lang="en-US" i="1" baseline="-25000" dirty="0" err="1"/>
              <a:t>ij</a:t>
            </a:r>
            <a:r>
              <a:rPr lang="en-US" dirty="0"/>
              <a:t> = P(cell value </a:t>
            </a:r>
            <a:r>
              <a:rPr lang="en-US" i="1" dirty="0"/>
              <a:t>i</a:t>
            </a:r>
            <a:r>
              <a:rPr lang="en-US" dirty="0"/>
              <a:t> is changed into value </a:t>
            </a:r>
            <a:r>
              <a:rPr lang="en-US" i="1" dirty="0"/>
              <a:t>j</a:t>
            </a:r>
            <a:r>
              <a:rPr lang="en-US" dirty="0"/>
              <a:t>)</a:t>
            </a:r>
          </a:p>
          <a:p>
            <a:pPr marL="0" lvl="1" indent="0">
              <a:buNone/>
            </a:pPr>
            <a:r>
              <a:rPr lang="en-US" dirty="0"/>
              <a:t>E.g., probabilities			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1. Determine </a:t>
            </a:r>
            <a:r>
              <a:rPr lang="en-US" i="1" dirty="0"/>
              <a:t>p</a:t>
            </a:r>
            <a:r>
              <a:rPr lang="en-US" dirty="0"/>
              <a:t>-table</a:t>
            </a:r>
          </a:p>
          <a:p>
            <a:endParaRPr lang="en-US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185764"/>
              </p:ext>
            </p:extLst>
          </p:nvPr>
        </p:nvGraphicFramePr>
        <p:xfrm>
          <a:off x="251520" y="2571750"/>
          <a:ext cx="4122100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3705">
                  <a:extLst>
                    <a:ext uri="{9D8B030D-6E8A-4147-A177-3AD203B41FA5}">
                      <a16:colId xmlns:a16="http://schemas.microsoft.com/office/drawing/2014/main" val="1078241879"/>
                    </a:ext>
                  </a:extLst>
                </a:gridCol>
                <a:gridCol w="568642">
                  <a:extLst>
                    <a:ext uri="{9D8B030D-6E8A-4147-A177-3AD203B41FA5}">
                      <a16:colId xmlns:a16="http://schemas.microsoft.com/office/drawing/2014/main" val="1720451357"/>
                    </a:ext>
                  </a:extLst>
                </a:gridCol>
                <a:gridCol w="276543">
                  <a:extLst>
                    <a:ext uri="{9D8B030D-6E8A-4147-A177-3AD203B41FA5}">
                      <a16:colId xmlns:a16="http://schemas.microsoft.com/office/drawing/2014/main" val="3267103628"/>
                    </a:ext>
                  </a:extLst>
                </a:gridCol>
                <a:gridCol w="568642">
                  <a:extLst>
                    <a:ext uri="{9D8B030D-6E8A-4147-A177-3AD203B41FA5}">
                      <a16:colId xmlns:a16="http://schemas.microsoft.com/office/drawing/2014/main" val="416150815"/>
                    </a:ext>
                  </a:extLst>
                </a:gridCol>
                <a:gridCol w="568642">
                  <a:extLst>
                    <a:ext uri="{9D8B030D-6E8A-4147-A177-3AD203B41FA5}">
                      <a16:colId xmlns:a16="http://schemas.microsoft.com/office/drawing/2014/main" val="3033345248"/>
                    </a:ext>
                  </a:extLst>
                </a:gridCol>
                <a:gridCol w="568642">
                  <a:extLst>
                    <a:ext uri="{9D8B030D-6E8A-4147-A177-3AD203B41FA5}">
                      <a16:colId xmlns:a16="http://schemas.microsoft.com/office/drawing/2014/main" val="3978440190"/>
                    </a:ext>
                  </a:extLst>
                </a:gridCol>
                <a:gridCol w="568642">
                  <a:extLst>
                    <a:ext uri="{9D8B030D-6E8A-4147-A177-3AD203B41FA5}">
                      <a16:colId xmlns:a16="http://schemas.microsoft.com/office/drawing/2014/main" val="371154688"/>
                    </a:ext>
                  </a:extLst>
                </a:gridCol>
                <a:gridCol w="568642">
                  <a:extLst>
                    <a:ext uri="{9D8B030D-6E8A-4147-A177-3AD203B41FA5}">
                      <a16:colId xmlns:a16="http://schemas.microsoft.com/office/drawing/2014/main" val="36440753"/>
                    </a:ext>
                  </a:extLst>
                </a:gridCol>
              </a:tblGrid>
              <a:tr h="137477">
                <a:tc>
                  <a:txBody>
                    <a:bodyPr/>
                    <a:lstStyle/>
                    <a:p>
                      <a:r>
                        <a:rPr lang="en-US" sz="1000" b="1" i="1" baseline="-25000" dirty="0"/>
                        <a:t> i         </a:t>
                      </a:r>
                      <a:r>
                        <a:rPr lang="en-US" sz="1000" b="1" i="1" baseline="30000" dirty="0"/>
                        <a:t>j</a:t>
                      </a:r>
                      <a:endParaRPr lang="en-US" sz="1000" b="1" i="1" baseline="-25000" dirty="0"/>
                    </a:p>
                  </a:txBody>
                  <a:tcPr anchor="ctr"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5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6</a:t>
                      </a:r>
                      <a:endParaRPr lang="en-US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671699"/>
                  </a:ext>
                </a:extLst>
              </a:tr>
              <a:tr h="151189"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204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0.5133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0.4600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0.0267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5350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0.1656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0.5463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0.2449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0.0432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349079"/>
                  </a:ext>
                </a:extLst>
              </a:tr>
              <a:tr h="120317"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0.4208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0.2776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0.1824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0.1192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89262"/>
                  </a:ext>
                </a:extLst>
              </a:tr>
              <a:tr h="134029">
                <a:tc>
                  <a:txBody>
                    <a:bodyPr/>
                    <a:lstStyle/>
                    <a:p>
                      <a:r>
                        <a:rPr lang="en-US" sz="1000" dirty="0"/>
                        <a:t>4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0.0739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0.2442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0.3637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0.2442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0.0739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185692"/>
                  </a:ext>
                </a:extLst>
              </a:tr>
            </a:tbl>
          </a:graphicData>
        </a:graphic>
      </p:graphicFrame>
      <p:grpSp>
        <p:nvGrpSpPr>
          <p:cNvPr id="41" name="Groep 40"/>
          <p:cNvGrpSpPr/>
          <p:nvPr/>
        </p:nvGrpSpPr>
        <p:grpSpPr>
          <a:xfrm>
            <a:off x="5004048" y="2101442"/>
            <a:ext cx="2618496" cy="3042058"/>
            <a:chOff x="5004048" y="2101442"/>
            <a:chExt cx="2618496" cy="3042058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7"/>
            <a:stretch/>
          </p:blipFill>
          <p:spPr bwMode="auto">
            <a:xfrm>
              <a:off x="5076056" y="2443469"/>
              <a:ext cx="2546488" cy="27000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Rechthoek 37"/>
            <p:cNvSpPr/>
            <p:nvPr/>
          </p:nvSpPr>
          <p:spPr>
            <a:xfrm>
              <a:off x="5364088" y="4731990"/>
              <a:ext cx="1008112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kstvak 36"/>
            <p:cNvSpPr txBox="1"/>
            <p:nvPr/>
          </p:nvSpPr>
          <p:spPr>
            <a:xfrm>
              <a:off x="5330180" y="4694322"/>
              <a:ext cx="6742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i="1" dirty="0"/>
                <a:t>v</a:t>
              </a:r>
              <a:r>
                <a:rPr lang="en-US" sz="900" dirty="0"/>
                <a:t> = </a:t>
              </a:r>
              <a:r>
                <a:rPr lang="en-US" sz="900" i="1" dirty="0"/>
                <a:t>j</a:t>
              </a:r>
              <a:r>
                <a:rPr lang="en-US" sz="900" dirty="0"/>
                <a:t> – </a:t>
              </a:r>
              <a:r>
                <a:rPr lang="en-US" sz="900" i="1" dirty="0"/>
                <a:t>i</a:t>
              </a:r>
              <a:r>
                <a:rPr lang="en-US" sz="900" dirty="0"/>
                <a:t> :</a:t>
              </a:r>
              <a:endParaRPr lang="en-US" sz="1200" dirty="0"/>
            </a:p>
          </p:txBody>
        </p:sp>
        <p:sp>
          <p:nvSpPr>
            <p:cNvPr id="39" name="Rechthoek 38"/>
            <p:cNvSpPr/>
            <p:nvPr/>
          </p:nvSpPr>
          <p:spPr>
            <a:xfrm>
              <a:off x="5004048" y="2101442"/>
              <a:ext cx="159582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indent="0">
                <a:buNone/>
              </a:pPr>
              <a:r>
                <a:rPr lang="en-US" sz="2400" dirty="0">
                  <a:solidFill>
                    <a:srgbClr val="271D6C"/>
                  </a:solidFill>
                </a:rPr>
                <a:t>Cumulative</a:t>
              </a:r>
              <a:endParaRPr lang="en-US" dirty="0">
                <a:solidFill>
                  <a:srgbClr val="271D6C"/>
                </a:solidFill>
              </a:endParaRPr>
            </a:p>
          </p:txBody>
        </p:sp>
      </p:grpSp>
      <p:cxnSp>
        <p:nvCxnSpPr>
          <p:cNvPr id="28" name="Rechte verbindingslijn met pijl 27"/>
          <p:cNvCxnSpPr/>
          <p:nvPr/>
        </p:nvCxnSpPr>
        <p:spPr>
          <a:xfrm>
            <a:off x="1187624" y="3219822"/>
            <a:ext cx="4608512" cy="57606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met pijl 29"/>
          <p:cNvCxnSpPr/>
          <p:nvPr/>
        </p:nvCxnSpPr>
        <p:spPr>
          <a:xfrm>
            <a:off x="2051720" y="3219822"/>
            <a:ext cx="4680520" cy="57606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/>
          <p:nvPr/>
        </p:nvCxnSpPr>
        <p:spPr>
          <a:xfrm>
            <a:off x="2555776" y="3219822"/>
            <a:ext cx="4896544" cy="50405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37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11</a:t>
            </a:fld>
            <a:endParaRPr lang="nl-NL" sz="1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2.–4.  Draw record-keys and make cell-keys</a:t>
            </a:r>
          </a:p>
          <a:p>
            <a:endParaRPr lang="en-US" dirty="0"/>
          </a:p>
        </p:txBody>
      </p:sp>
      <p:graphicFrame>
        <p:nvGraphicFramePr>
          <p:cNvPr id="5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3371441"/>
              </p:ext>
            </p:extLst>
          </p:nvPr>
        </p:nvGraphicFramePr>
        <p:xfrm>
          <a:off x="611560" y="1131596"/>
          <a:ext cx="2448272" cy="37386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6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366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</a:t>
                      </a:r>
                      <a:endParaRPr lang="de-DE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</a:t>
                      </a:r>
                      <a:endParaRPr lang="de-DE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</a:t>
                      </a:r>
                      <a:endParaRPr lang="de-DE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Record</a:t>
                      </a:r>
                      <a:r>
                        <a:rPr lang="de-DE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Key</a:t>
                      </a:r>
                      <a:endParaRPr lang="de-DE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66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0.34582249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66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0.68438579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66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0.95880618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66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0.62902289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66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0.86598721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66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0.36307981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66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0.91420393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66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0.69629390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66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0.53460054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66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0.68511663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66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0.03426370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366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0.33696811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366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0.11181613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366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0.56526973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366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0.01047942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8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6266632"/>
              </p:ext>
            </p:extLst>
          </p:nvPr>
        </p:nvGraphicFramePr>
        <p:xfrm>
          <a:off x="5310370" y="1131596"/>
          <a:ext cx="2285966" cy="30376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4156">
                  <a:extLst>
                    <a:ext uri="{9D8B030D-6E8A-4147-A177-3AD203B41FA5}">
                      <a16:colId xmlns:a16="http://schemas.microsoft.com/office/drawing/2014/main" val="631792773"/>
                    </a:ext>
                  </a:extLst>
                </a:gridCol>
                <a:gridCol w="944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366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</a:t>
                      </a:r>
                      <a:endParaRPr lang="de-DE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</a:t>
                      </a:r>
                      <a:endParaRPr lang="de-DE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Cell</a:t>
                      </a:r>
                      <a:r>
                        <a:rPr lang="de-DE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Key</a:t>
                      </a:r>
                      <a:endParaRPr lang="de-DE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66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0.73611646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66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0.53206947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66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0.21194429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66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0.99210270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66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0.70435560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66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0.96679974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66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0.73755586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66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66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0.03176086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66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0.56526973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66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0.47438843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366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0.99210270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12" name="Rechte verbindingslijn met pijl 11"/>
          <p:cNvCxnSpPr>
            <a:endCxn id="20" idx="1"/>
          </p:cNvCxnSpPr>
          <p:nvPr/>
        </p:nvCxnSpPr>
        <p:spPr>
          <a:xfrm>
            <a:off x="3041542" y="2427734"/>
            <a:ext cx="594354" cy="474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>
            <a:endCxn id="20" idx="1"/>
          </p:cNvCxnSpPr>
          <p:nvPr/>
        </p:nvCxnSpPr>
        <p:spPr>
          <a:xfrm flipV="1">
            <a:off x="3041542" y="2902450"/>
            <a:ext cx="594354" cy="461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>
            <a:endCxn id="20" idx="1"/>
          </p:cNvCxnSpPr>
          <p:nvPr/>
        </p:nvCxnSpPr>
        <p:spPr>
          <a:xfrm flipV="1">
            <a:off x="3041542" y="2902450"/>
            <a:ext cx="594354" cy="1181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/>
          <p:cNvSpPr txBox="1"/>
          <p:nvPr/>
        </p:nvSpPr>
        <p:spPr>
          <a:xfrm>
            <a:off x="3635896" y="2771645"/>
            <a:ext cx="1061830" cy="261610"/>
          </a:xfrm>
          <a:prstGeom prst="rect">
            <a:avLst/>
          </a:prstGeom>
          <a:noFill/>
        </p:spPr>
        <p:txBody>
          <a:bodyPr wrap="square" lIns="36000" rIns="0" rtlCol="0">
            <a:spAutoFit/>
          </a:bodyPr>
          <a:lstStyle/>
          <a:p>
            <a:r>
              <a:rPr lang="en-US" sz="1100" dirty="0"/>
              <a:t>Sum=1.73755586</a:t>
            </a:r>
          </a:p>
        </p:txBody>
      </p:sp>
      <p:cxnSp>
        <p:nvCxnSpPr>
          <p:cNvPr id="10" name="Rechte verbindingslijn met pijl 9"/>
          <p:cNvCxnSpPr>
            <a:stCxn id="20" idx="3"/>
          </p:cNvCxnSpPr>
          <p:nvPr/>
        </p:nvCxnSpPr>
        <p:spPr>
          <a:xfrm>
            <a:off x="4697726" y="2902450"/>
            <a:ext cx="5943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/>
          <p:cNvSpPr txBox="1"/>
          <p:nvPr/>
        </p:nvSpPr>
        <p:spPr>
          <a:xfrm>
            <a:off x="3812040" y="2191226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Sex =</a:t>
            </a:r>
            <a:r>
              <a:rPr lang="en-US" dirty="0" smtClean="0"/>
              <a:t> </a:t>
            </a:r>
            <a:r>
              <a:rPr lang="en-US" sz="14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endParaRPr lang="en-US" sz="1100" dirty="0">
              <a:solidFill>
                <a:schemeClr val="dk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/>
              <a:t>Age = </a:t>
            </a:r>
            <a:r>
              <a:rPr lang="en-US" sz="14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endParaRPr lang="en-US" sz="1100" dirty="0">
              <a:solidFill>
                <a:schemeClr val="dk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4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12</a:t>
            </a:fld>
            <a:endParaRPr lang="nl-NL" sz="1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5. Determine amount of noise to add</a:t>
            </a:r>
          </a:p>
        </p:txBody>
      </p:sp>
      <p:grpSp>
        <p:nvGrpSpPr>
          <p:cNvPr id="5" name="Groep 4"/>
          <p:cNvGrpSpPr/>
          <p:nvPr/>
        </p:nvGrpSpPr>
        <p:grpSpPr>
          <a:xfrm>
            <a:off x="4283968" y="1236752"/>
            <a:ext cx="2618496" cy="3042058"/>
            <a:chOff x="5004048" y="2101442"/>
            <a:chExt cx="2618496" cy="3042058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7"/>
            <a:stretch/>
          </p:blipFill>
          <p:spPr bwMode="auto">
            <a:xfrm>
              <a:off x="5076056" y="2443469"/>
              <a:ext cx="2546488" cy="27000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hthoek 6"/>
            <p:cNvSpPr/>
            <p:nvPr/>
          </p:nvSpPr>
          <p:spPr>
            <a:xfrm>
              <a:off x="5364088" y="4731990"/>
              <a:ext cx="1008112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5330180" y="4694322"/>
              <a:ext cx="6742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i="1" dirty="0"/>
                <a:t>v</a:t>
              </a:r>
              <a:r>
                <a:rPr lang="en-US" sz="900" dirty="0"/>
                <a:t> = </a:t>
              </a:r>
              <a:r>
                <a:rPr lang="en-US" sz="900" i="1" dirty="0"/>
                <a:t>j</a:t>
              </a:r>
              <a:r>
                <a:rPr lang="en-US" sz="900" dirty="0"/>
                <a:t> – </a:t>
              </a:r>
              <a:r>
                <a:rPr lang="en-US" sz="900" i="1" dirty="0"/>
                <a:t>i</a:t>
              </a:r>
              <a:r>
                <a:rPr lang="en-US" sz="900" dirty="0"/>
                <a:t> :</a:t>
              </a:r>
              <a:endParaRPr lang="en-US" sz="1200" dirty="0"/>
            </a:p>
          </p:txBody>
        </p:sp>
        <p:sp>
          <p:nvSpPr>
            <p:cNvPr id="9" name="Rechthoek 8"/>
            <p:cNvSpPr/>
            <p:nvPr/>
          </p:nvSpPr>
          <p:spPr>
            <a:xfrm>
              <a:off x="5004048" y="2101442"/>
              <a:ext cx="159582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indent="0">
                <a:buNone/>
              </a:pPr>
              <a:r>
                <a:rPr lang="en-US" sz="2400" dirty="0">
                  <a:solidFill>
                    <a:srgbClr val="271D6C"/>
                  </a:solidFill>
                </a:rPr>
                <a:t>Cumulative</a:t>
              </a:r>
              <a:endParaRPr lang="en-US" dirty="0">
                <a:solidFill>
                  <a:srgbClr val="271D6C"/>
                </a:solidFill>
              </a:endParaRPr>
            </a:p>
          </p:txBody>
        </p:sp>
      </p:grpSp>
      <p:graphicFrame>
        <p:nvGraphicFramePr>
          <p:cNvPr id="10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3657388"/>
              </p:ext>
            </p:extLst>
          </p:nvPr>
        </p:nvGraphicFramePr>
        <p:xfrm>
          <a:off x="747658" y="1409965"/>
          <a:ext cx="2285966" cy="30376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4156">
                  <a:extLst>
                    <a:ext uri="{9D8B030D-6E8A-4147-A177-3AD203B41FA5}">
                      <a16:colId xmlns:a16="http://schemas.microsoft.com/office/drawing/2014/main" val="631792773"/>
                    </a:ext>
                  </a:extLst>
                </a:gridCol>
                <a:gridCol w="944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366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</a:t>
                      </a:r>
                      <a:endParaRPr lang="de-DE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</a:t>
                      </a:r>
                      <a:endParaRPr lang="de-DE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Cell</a:t>
                      </a:r>
                      <a:r>
                        <a:rPr lang="de-DE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Key</a:t>
                      </a:r>
                      <a:endParaRPr lang="de-DE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66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0.73611646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66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0.53206947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66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0.21194429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66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0.99210270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66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0.70435560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66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0.96679974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66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0.73755586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66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66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0.03176086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66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0.56526973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66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0.47438843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366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0.99210270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1" name="Ovaal 10"/>
          <p:cNvSpPr/>
          <p:nvPr/>
        </p:nvSpPr>
        <p:spPr>
          <a:xfrm>
            <a:off x="1774165" y="3120575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al 11"/>
          <p:cNvSpPr/>
          <p:nvPr/>
        </p:nvSpPr>
        <p:spPr>
          <a:xfrm>
            <a:off x="4533900" y="2124462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Rechte verbindingslijn 13"/>
          <p:cNvCxnSpPr>
            <a:stCxn id="11" idx="6"/>
            <a:endCxn id="12" idx="2"/>
          </p:cNvCxnSpPr>
          <p:nvPr/>
        </p:nvCxnSpPr>
        <p:spPr>
          <a:xfrm flipV="1">
            <a:off x="1918181" y="2196470"/>
            <a:ext cx="2615719" cy="996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 flipV="1">
            <a:off x="6228184" y="1698417"/>
            <a:ext cx="0" cy="1665421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>
            <a:off x="3033624" y="3192583"/>
            <a:ext cx="3194560" cy="213621"/>
          </a:xfrm>
          <a:prstGeom prst="line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/>
          <p:nvPr/>
        </p:nvCxnSpPr>
        <p:spPr>
          <a:xfrm flipH="1">
            <a:off x="6247234" y="2196470"/>
            <a:ext cx="144016" cy="186399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vak 20"/>
          <p:cNvSpPr txBox="1"/>
          <p:nvPr/>
        </p:nvSpPr>
        <p:spPr>
          <a:xfrm>
            <a:off x="4788024" y="4497645"/>
            <a:ext cx="1906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71D6C"/>
                </a:solidFill>
              </a:rPr>
              <a:t>(M, B): </a:t>
            </a:r>
            <a:r>
              <a:rPr lang="en-US" i="1" dirty="0">
                <a:solidFill>
                  <a:srgbClr val="271D6C"/>
                </a:solidFill>
              </a:rPr>
              <a:t>j</a:t>
            </a:r>
            <a:r>
              <a:rPr lang="en-US" dirty="0">
                <a:solidFill>
                  <a:srgbClr val="271D6C"/>
                </a:solidFill>
              </a:rPr>
              <a:t> = </a:t>
            </a:r>
            <a:r>
              <a:rPr lang="en-US" i="1" dirty="0">
                <a:solidFill>
                  <a:srgbClr val="271D6C"/>
                </a:solidFill>
              </a:rPr>
              <a:t>i</a:t>
            </a:r>
            <a:r>
              <a:rPr lang="en-US" dirty="0">
                <a:solidFill>
                  <a:srgbClr val="271D6C"/>
                </a:solidFill>
              </a:rPr>
              <a:t> + 1 = 4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1229380" y="4500920"/>
            <a:ext cx="1322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71D6C"/>
                </a:solidFill>
              </a:rPr>
              <a:t>(M, B): </a:t>
            </a:r>
            <a:r>
              <a:rPr lang="en-US" i="1" dirty="0">
                <a:solidFill>
                  <a:srgbClr val="271D6C"/>
                </a:solidFill>
              </a:rPr>
              <a:t>i</a:t>
            </a:r>
            <a:r>
              <a:rPr lang="en-US" dirty="0">
                <a:solidFill>
                  <a:srgbClr val="271D6C"/>
                </a:solidFill>
              </a:rPr>
              <a:t> = 3</a:t>
            </a:r>
          </a:p>
        </p:txBody>
      </p:sp>
      <p:sp>
        <p:nvSpPr>
          <p:cNvPr id="15" name="Vrije vorm 14"/>
          <p:cNvSpPr/>
          <p:nvPr/>
        </p:nvSpPr>
        <p:spPr>
          <a:xfrm>
            <a:off x="4921250" y="4469358"/>
            <a:ext cx="476250" cy="82684"/>
          </a:xfrm>
          <a:custGeom>
            <a:avLst/>
            <a:gdLst>
              <a:gd name="connsiteX0" fmla="*/ 0 w 476250"/>
              <a:gd name="connsiteY0" fmla="*/ 69939 h 82684"/>
              <a:gd name="connsiteX1" fmla="*/ 165100 w 476250"/>
              <a:gd name="connsiteY1" fmla="*/ 89 h 82684"/>
              <a:gd name="connsiteX2" fmla="*/ 298450 w 476250"/>
              <a:gd name="connsiteY2" fmla="*/ 82639 h 82684"/>
              <a:gd name="connsiteX3" fmla="*/ 476250 w 476250"/>
              <a:gd name="connsiteY3" fmla="*/ 12789 h 82684"/>
              <a:gd name="connsiteX4" fmla="*/ 476250 w 476250"/>
              <a:gd name="connsiteY4" fmla="*/ 12789 h 8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250" h="82684">
                <a:moveTo>
                  <a:pt x="0" y="69939"/>
                </a:moveTo>
                <a:cubicBezTo>
                  <a:pt x="57679" y="33955"/>
                  <a:pt x="115358" y="-2028"/>
                  <a:pt x="165100" y="89"/>
                </a:cubicBezTo>
                <a:cubicBezTo>
                  <a:pt x="214842" y="2206"/>
                  <a:pt x="246592" y="80522"/>
                  <a:pt x="298450" y="82639"/>
                </a:cubicBezTo>
                <a:cubicBezTo>
                  <a:pt x="350308" y="84756"/>
                  <a:pt x="476250" y="12789"/>
                  <a:pt x="476250" y="12789"/>
                </a:cubicBezTo>
                <a:lnTo>
                  <a:pt x="476250" y="12789"/>
                </a:lnTo>
              </a:path>
            </a:pathLst>
          </a:custGeom>
          <a:noFill/>
          <a:ln>
            <a:solidFill>
              <a:srgbClr val="271D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1D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5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13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Part of </a:t>
            </a:r>
            <a:r>
              <a:rPr lang="el-GR" dirty="0"/>
              <a:t>τ-</a:t>
            </a:r>
            <a:r>
              <a:rPr lang="en-US" dirty="0"/>
              <a:t>Argus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R-package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cellKey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ck_create_input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new_table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perturbTable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inp,dimList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All available through subpages of </a:t>
            </a:r>
            <a:r>
              <a:rPr lang="en-US" dirty="0" err="1"/>
              <a:t>CellKey</a:t>
            </a:r>
            <a:r>
              <a:rPr lang="en-US" dirty="0"/>
              <a:t> on</a:t>
            </a:r>
          </a:p>
          <a:p>
            <a:pPr marL="0" indent="0">
              <a:buNone/>
            </a:pP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/>
              <a:t>         </a:t>
            </a:r>
            <a:r>
              <a:rPr lang="en-US" sz="1800" dirty="0">
                <a:hlinkClick r:id="rId2"/>
              </a:rPr>
              <a:t>https://github.com/sdcTools/protoTestCensus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CKM implementation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83518"/>
            <a:ext cx="2808312" cy="218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0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14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8313" y="1203598"/>
            <a:ext cx="7832181" cy="34557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CKM implementations</a:t>
            </a:r>
          </a:p>
          <a:p>
            <a:r>
              <a:rPr lang="en-US" dirty="0"/>
              <a:t>Test set of up to 10 million records</a:t>
            </a:r>
          </a:p>
          <a:p>
            <a:r>
              <a:rPr lang="en-US" dirty="0"/>
              <a:t>2011 census </a:t>
            </a:r>
            <a:r>
              <a:rPr lang="en-US" dirty="0" err="1"/>
              <a:t>hypercubes</a:t>
            </a:r>
            <a:r>
              <a:rPr lang="en-US" dirty="0"/>
              <a:t> 9.1-9.4 and 11.1-11.2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	Acceptable runtime</a:t>
            </a:r>
          </a:p>
          <a:p>
            <a:r>
              <a:rPr lang="en-US" dirty="0"/>
              <a:t>Record keys </a:t>
            </a:r>
            <a:r>
              <a:rPr lang="en-US" dirty="0" smtClean="0"/>
              <a:t>and </a:t>
            </a:r>
            <a:r>
              <a:rPr lang="en-US" i="1" dirty="0" smtClean="0"/>
              <a:t>p</a:t>
            </a:r>
            <a:r>
              <a:rPr lang="en-US" dirty="0" smtClean="0"/>
              <a:t>-table need </a:t>
            </a:r>
            <a:r>
              <a:rPr lang="en-US" dirty="0"/>
              <a:t>to be generated </a:t>
            </a:r>
            <a:r>
              <a:rPr lang="en-US" i="1" dirty="0"/>
              <a:t>outside</a:t>
            </a:r>
            <a:r>
              <a:rPr lang="en-US" dirty="0"/>
              <a:t> of </a:t>
            </a:r>
            <a:r>
              <a:rPr lang="el-GR" dirty="0"/>
              <a:t>τ-</a:t>
            </a:r>
            <a:r>
              <a:rPr lang="en-US" dirty="0"/>
              <a:t>Argus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	To force same record keys and p-table between runs</a:t>
            </a:r>
          </a:p>
          <a:p>
            <a:r>
              <a:rPr lang="en-US" dirty="0"/>
              <a:t>Easy to use 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Preliminary tests by project partners</a:t>
            </a:r>
          </a:p>
        </p:txBody>
      </p:sp>
    </p:spTree>
    <p:extLst>
      <p:ext uri="{BB962C8B-B14F-4D97-AF65-F5344CB8AC3E}">
        <p14:creationId xmlns:p14="http://schemas.microsoft.com/office/powerpoint/2010/main" val="158502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15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TRS implementations</a:t>
            </a:r>
          </a:p>
          <a:p>
            <a:r>
              <a:rPr lang="en-US" dirty="0"/>
              <a:t>Only tested with relatively small datasets</a:t>
            </a:r>
          </a:p>
          <a:p>
            <a:r>
              <a:rPr lang="en-US" dirty="0"/>
              <a:t>Very fast</a:t>
            </a:r>
          </a:p>
          <a:p>
            <a:r>
              <a:rPr lang="en-US" dirty="0"/>
              <a:t>Easy to use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Preliminary tests by project partners</a:t>
            </a:r>
          </a:p>
        </p:txBody>
      </p:sp>
    </p:spTree>
    <p:extLst>
      <p:ext uri="{BB962C8B-B14F-4D97-AF65-F5344CB8AC3E}">
        <p14:creationId xmlns:p14="http://schemas.microsoft.com/office/powerpoint/2010/main" val="48382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16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Open for census teams to test the implementations</a:t>
            </a:r>
            <a:br>
              <a:rPr lang="en-US" dirty="0"/>
            </a:br>
            <a:r>
              <a:rPr lang="en-US" dirty="0"/>
              <a:t>(announced in Eurostat email on 17 December 2018)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Already some feedback: </a:t>
            </a:r>
          </a:p>
          <a:p>
            <a:r>
              <a:rPr lang="en-US" dirty="0"/>
              <a:t>some questions on how to install</a:t>
            </a:r>
          </a:p>
          <a:p>
            <a:r>
              <a:rPr lang="en-US" dirty="0"/>
              <a:t>some questions on how to choose parameters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Further tests</a:t>
            </a:r>
          </a:p>
        </p:txBody>
      </p:sp>
    </p:spTree>
    <p:extLst>
      <p:ext uri="{BB962C8B-B14F-4D97-AF65-F5344CB8AC3E}">
        <p14:creationId xmlns:p14="http://schemas.microsoft.com/office/powerpoint/2010/main" val="271685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17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Extend </a:t>
            </a:r>
            <a:r>
              <a:rPr lang="en-US" dirty="0"/>
              <a:t>risk and utility measures</a:t>
            </a:r>
          </a:p>
          <a:p>
            <a:r>
              <a:rPr lang="en-US" dirty="0"/>
              <a:t>Guidelines for appropriate parameter values</a:t>
            </a:r>
          </a:p>
          <a:p>
            <a:r>
              <a:rPr lang="en-US" dirty="0"/>
              <a:t>Communication of method to public (users)</a:t>
            </a:r>
          </a:p>
          <a:p>
            <a:pPr lvl="1"/>
            <a:r>
              <a:rPr lang="en-US" dirty="0"/>
              <a:t>What parameters / quality measures can be given?</a:t>
            </a:r>
          </a:p>
          <a:p>
            <a:pPr lvl="1"/>
            <a:r>
              <a:rPr lang="en-US" dirty="0"/>
              <a:t>How does method protect census </a:t>
            </a:r>
            <a:r>
              <a:rPr lang="en-US" dirty="0" smtClean="0"/>
              <a:t>information?</a:t>
            </a:r>
          </a:p>
          <a:p>
            <a:r>
              <a:rPr lang="en-US" dirty="0"/>
              <a:t>Extend idea of CKM to more general situations</a:t>
            </a:r>
          </a:p>
          <a:p>
            <a:pPr lvl="1"/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49074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18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Need (more) feedback from census teams on usage</a:t>
            </a:r>
          </a:p>
          <a:p>
            <a:r>
              <a:rPr lang="en-US" dirty="0"/>
              <a:t>Need feedback from users of protected tables</a:t>
            </a:r>
          </a:p>
          <a:p>
            <a:r>
              <a:rPr lang="en-US" smtClean="0"/>
              <a:t>Assess risk </a:t>
            </a:r>
            <a:r>
              <a:rPr lang="en-US" dirty="0"/>
              <a:t>related to</a:t>
            </a:r>
          </a:p>
          <a:p>
            <a:pPr lvl="1"/>
            <a:r>
              <a:rPr lang="en-US" sz="2000" dirty="0"/>
              <a:t>Grid cells versus administrative regions</a:t>
            </a:r>
          </a:p>
          <a:p>
            <a:pPr lvl="1"/>
            <a:r>
              <a:rPr lang="en-US" sz="2000" dirty="0"/>
              <a:t>European grid versus national grids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 smtClean="0">
                <a:solidFill>
                  <a:srgbClr val="00B0F0"/>
                </a:solidFill>
              </a:rPr>
              <a:t>	Any </a:t>
            </a:r>
            <a:r>
              <a:rPr lang="en-US" b="1" i="1" dirty="0">
                <a:solidFill>
                  <a:srgbClr val="00B0F0"/>
                </a:solidFill>
              </a:rPr>
              <a:t>help/input is welcome!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57" y="2112652"/>
            <a:ext cx="4796963" cy="291960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57" y="2112652"/>
            <a:ext cx="4796963" cy="29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3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noProof="0" dirty="0"/>
              <a:t>Peter-Paul de Wolf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/>
              <a:t>14 March 2019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noProof="0" dirty="0"/>
              <a:t>Perturbative methods for ESS census tables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800" noProof="0" dirty="0"/>
              <a:t>Current status of SGA N° 2018.0108 under the FPA N° 11112.2014.005-2014.533</a:t>
            </a:r>
          </a:p>
          <a:p>
            <a:r>
              <a:rPr lang="en-US" sz="1800" dirty="0"/>
              <a:t>Co-financed by the European Commission</a:t>
            </a:r>
            <a:endParaRPr lang="en-US" sz="1800" noProof="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7EF12CE-BFE8-4A25-BB99-D89E801965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34326"/>
            <a:ext cx="1291975" cy="45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7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3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8313" y="1203598"/>
            <a:ext cx="7992119" cy="3455715"/>
          </a:xfrm>
        </p:spPr>
        <p:txBody>
          <a:bodyPr/>
          <a:lstStyle/>
          <a:p>
            <a:pPr marL="0" indent="0">
              <a:buNone/>
            </a:pPr>
            <a:r>
              <a:rPr lang="en-US" noProof="0" dirty="0"/>
              <a:t>Population census has long history</a:t>
            </a:r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r>
              <a:rPr lang="en-US" noProof="0" dirty="0" smtClean="0"/>
              <a:t>Eurostat</a:t>
            </a:r>
            <a:r>
              <a:rPr lang="en-US" noProof="0" dirty="0"/>
              <a:t>: census hub (</a:t>
            </a:r>
            <a:r>
              <a:rPr lang="en-US" u="sng" noProof="0" dirty="0">
                <a:hlinkClick r:id="rId3"/>
              </a:rPr>
              <a:t>https://ec.europa.eu/CensusHub2/</a:t>
            </a:r>
            <a:r>
              <a:rPr lang="en-US" noProof="0" dirty="0"/>
              <a:t>)</a:t>
            </a:r>
          </a:p>
          <a:p>
            <a:pPr marL="0" indent="0">
              <a:buNone/>
            </a:pPr>
            <a:r>
              <a:rPr lang="en-US" sz="1800" noProof="0" dirty="0"/>
              <a:t>	data from 32 European </a:t>
            </a:r>
            <a:r>
              <a:rPr lang="en-US" sz="1800" noProof="0" dirty="0" smtClean="0"/>
              <a:t>countries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dirty="0" smtClean="0"/>
              <a:t>Big step: Harmonized </a:t>
            </a:r>
            <a:r>
              <a:rPr lang="en-US" dirty="0"/>
              <a:t>census </a:t>
            </a:r>
            <a:r>
              <a:rPr lang="en-US" dirty="0" smtClean="0"/>
              <a:t>output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dirty="0" smtClean="0"/>
              <a:t>But: No </a:t>
            </a:r>
            <a:r>
              <a:rPr lang="en-US" dirty="0"/>
              <a:t>harmonized statistical disclosure control </a:t>
            </a:r>
            <a:r>
              <a:rPr lang="en-US" dirty="0" smtClean="0"/>
              <a:t>approaches</a:t>
            </a:r>
            <a:br>
              <a:rPr lang="en-US" dirty="0" smtClean="0"/>
            </a:br>
            <a:r>
              <a:rPr lang="en-US" sz="2000" dirty="0" smtClean="0"/>
              <a:t>        </a:t>
            </a:r>
            <a:r>
              <a:rPr lang="en-US" sz="1800" dirty="0" smtClean="0"/>
              <a:t>(Member states used their own methods)</a:t>
            </a:r>
            <a:endParaRPr lang="en-US" sz="18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noProof="0" dirty="0"/>
              <a:t>Introduction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482" y="341702"/>
            <a:ext cx="1144528" cy="79163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268" y="534356"/>
            <a:ext cx="897483" cy="1245005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935855"/>
              </p:ext>
            </p:extLst>
          </p:nvPr>
        </p:nvGraphicFramePr>
        <p:xfrm>
          <a:off x="6300192" y="843558"/>
          <a:ext cx="861465" cy="1223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Acrobat Document" r:id="rId6" imgW="4752762" imgH="6753225" progId="AcroExch.Document.DC">
                  <p:embed/>
                </p:oleObj>
              </mc:Choice>
              <mc:Fallback>
                <p:oleObj name="Acrobat Document" r:id="rId6" imgW="4752762" imgH="675322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00192" y="843558"/>
                        <a:ext cx="861465" cy="1223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895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4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500606" y="1203598"/>
            <a:ext cx="7632079" cy="34557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Census 2021: also harmonized SDC ?</a:t>
            </a:r>
          </a:p>
          <a:p>
            <a:pPr marL="0" indent="0">
              <a:buNone/>
            </a:pPr>
            <a:r>
              <a:rPr lang="en-US" noProof="0" dirty="0" smtClean="0"/>
              <a:t>SGA </a:t>
            </a:r>
            <a:r>
              <a:rPr lang="en-US" noProof="0" dirty="0"/>
              <a:t>“Harmonized protection of census data in the ESS”</a:t>
            </a:r>
          </a:p>
          <a:p>
            <a:pPr marL="0" indent="0">
              <a:buNone/>
            </a:pPr>
            <a:endParaRPr lang="en-US" sz="500" noProof="0" dirty="0"/>
          </a:p>
          <a:p>
            <a:pPr marL="0" indent="0">
              <a:buNone/>
            </a:pP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Recommend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methods for protecting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census hyper-cubes</a:t>
            </a:r>
          </a:p>
          <a:p>
            <a:pPr marL="0" indent="0">
              <a:buNone/>
            </a:pPr>
            <a:endParaRPr lang="en-US" sz="1400" noProof="0" dirty="0" smtClean="0"/>
          </a:p>
          <a:p>
            <a:pPr marL="0" indent="0">
              <a:buNone/>
            </a:pPr>
            <a:r>
              <a:rPr lang="en-US" noProof="0" dirty="0"/>
              <a:t>	     Grid squares (1 km</a:t>
            </a:r>
            <a:r>
              <a:rPr lang="en-US" baseline="30000" noProof="0" dirty="0"/>
              <a:t>2</a:t>
            </a:r>
            <a:r>
              <a:rPr lang="en-US" noProof="0" dirty="0"/>
              <a:t>) AND administrative </a:t>
            </a:r>
            <a:r>
              <a:rPr lang="en-US" noProof="0" dirty="0" smtClean="0"/>
              <a:t>areas</a:t>
            </a:r>
            <a:endParaRPr lang="en-US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noProof="0" dirty="0"/>
              <a:t>Introduction</a:t>
            </a:r>
          </a:p>
        </p:txBody>
      </p:sp>
      <p:sp>
        <p:nvSpPr>
          <p:cNvPr id="5" name="Explosie 2 4"/>
          <p:cNvSpPr/>
          <p:nvPr/>
        </p:nvSpPr>
        <p:spPr>
          <a:xfrm>
            <a:off x="251520" y="2643758"/>
            <a:ext cx="1800200" cy="936104"/>
          </a:xfrm>
          <a:prstGeom prst="irregularSeal2">
            <a:avLst/>
          </a:prstGeom>
          <a:solidFill>
            <a:srgbClr val="FF6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lantUp">
              <a:avLst/>
            </a:prstTxWarp>
          </a:bodyPr>
          <a:lstStyle/>
          <a:p>
            <a:pPr algn="ctr"/>
            <a:r>
              <a:rPr lang="nl-N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new</a:t>
            </a:r>
            <a:endParaRPr lang="nl-NL" dirty="0">
              <a:solidFill>
                <a:srgbClr val="FFC000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895" y="3330617"/>
            <a:ext cx="3775345" cy="161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5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5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dirty="0"/>
              <a:t>Two suggested methods:</a:t>
            </a:r>
          </a:p>
          <a:p>
            <a:pPr marL="0" indent="0">
              <a:buNone/>
            </a:pPr>
            <a:endParaRPr lang="en-US" sz="3200" noProof="0" dirty="0"/>
          </a:p>
          <a:p>
            <a:pPr marL="0" indent="0">
              <a:buNone/>
            </a:pPr>
            <a:r>
              <a:rPr lang="en-US" noProof="0" dirty="0"/>
              <a:t>						(TRS)</a:t>
            </a:r>
          </a:p>
          <a:p>
            <a:pPr marL="0" indent="0">
              <a:buNone/>
            </a:pPr>
            <a:endParaRPr lang="en-US" sz="1600" noProof="0" dirty="0"/>
          </a:p>
          <a:p>
            <a:pPr marL="0" indent="0">
              <a:buNone/>
            </a:pPr>
            <a:r>
              <a:rPr lang="en-US" noProof="0" dirty="0"/>
              <a:t>			and / or</a:t>
            </a:r>
          </a:p>
          <a:p>
            <a:pPr marL="0" indent="0">
              <a:buNone/>
            </a:pPr>
            <a:endParaRPr lang="en-US" sz="1200" noProof="0" dirty="0"/>
          </a:p>
          <a:p>
            <a:pPr marL="0" indent="0">
              <a:buNone/>
            </a:pPr>
            <a:r>
              <a:rPr lang="en-US" noProof="0" dirty="0"/>
              <a:t>						(CKM)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noProof="0" dirty="0"/>
              <a:t>Introduction</a:t>
            </a:r>
          </a:p>
        </p:txBody>
      </p:sp>
      <p:sp>
        <p:nvSpPr>
          <p:cNvPr id="5" name="Afgeronde rechthoek 4"/>
          <p:cNvSpPr/>
          <p:nvPr/>
        </p:nvSpPr>
        <p:spPr>
          <a:xfrm>
            <a:off x="1907704" y="2211710"/>
            <a:ext cx="39604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Targeted Record Swapping</a:t>
            </a:r>
          </a:p>
        </p:txBody>
      </p:sp>
      <p:sp>
        <p:nvSpPr>
          <p:cNvPr id="6" name="Afgeronde rechthoek 5"/>
          <p:cNvSpPr/>
          <p:nvPr/>
        </p:nvSpPr>
        <p:spPr>
          <a:xfrm>
            <a:off x="1907704" y="3579862"/>
            <a:ext cx="39604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Adding noise using Cell </a:t>
            </a:r>
            <a:r>
              <a:rPr lang="en-US" dirty="0" smtClean="0"/>
              <a:t>Key </a:t>
            </a:r>
            <a:r>
              <a:rPr lang="en-US" dirty="0"/>
              <a:t>Method</a:t>
            </a:r>
          </a:p>
        </p:txBody>
      </p:sp>
    </p:spTree>
    <p:extLst>
      <p:ext uri="{BB962C8B-B14F-4D97-AF65-F5344CB8AC3E}">
        <p14:creationId xmlns:p14="http://schemas.microsoft.com/office/powerpoint/2010/main" val="266875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6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Pre-tabular method (changes in microdata)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dirty="0"/>
              <a:t>Preparation:</a:t>
            </a:r>
          </a:p>
          <a:p>
            <a:pPr lvl="1"/>
            <a:r>
              <a:rPr lang="en-GB" sz="2000" dirty="0"/>
              <a:t>Specify variables that define risk (</a:t>
            </a:r>
            <a:r>
              <a:rPr lang="en-GB" sz="2000" i="1" dirty="0"/>
              <a:t>k</a:t>
            </a:r>
            <a:r>
              <a:rPr lang="en-GB" sz="2000" dirty="0"/>
              <a:t>-anonymity)</a:t>
            </a:r>
          </a:p>
          <a:p>
            <a:pPr lvl="1"/>
            <a:r>
              <a:rPr lang="en-GB" sz="2000" dirty="0"/>
              <a:t>Specify variables that define regional hierarchy</a:t>
            </a:r>
          </a:p>
          <a:p>
            <a:pPr lvl="1"/>
            <a:r>
              <a:rPr lang="en-GB" sz="2000" dirty="0"/>
              <a:t>Calculate risk for all households at each regional level</a:t>
            </a:r>
          </a:p>
          <a:p>
            <a:pPr lvl="1"/>
            <a:r>
              <a:rPr lang="en-GB" sz="2000" dirty="0"/>
              <a:t>Specify variables that define “similar” households</a:t>
            </a:r>
          </a:p>
          <a:p>
            <a:pPr lvl="1"/>
            <a:r>
              <a:rPr lang="en-GB" sz="2000" dirty="0"/>
              <a:t>Specify minimum swap rate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Targeted Record Swapping</a:t>
            </a:r>
          </a:p>
        </p:txBody>
      </p:sp>
    </p:spTree>
    <p:extLst>
      <p:ext uri="{BB962C8B-B14F-4D97-AF65-F5344CB8AC3E}">
        <p14:creationId xmlns:p14="http://schemas.microsoft.com/office/powerpoint/2010/main" val="345851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8313" y="1203598"/>
            <a:ext cx="6387547" cy="34557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Go from highest regional level to lowest:</a:t>
            </a:r>
          </a:p>
          <a:p>
            <a:pPr marL="0" indent="0">
              <a:buNone/>
            </a:pPr>
            <a:endParaRPr lang="en-US" sz="800" dirty="0"/>
          </a:p>
          <a:p>
            <a:pPr lvl="1"/>
            <a:r>
              <a:rPr lang="en-US" sz="2000" dirty="0"/>
              <a:t>Make donor-set of households</a:t>
            </a:r>
          </a:p>
          <a:p>
            <a:pPr lvl="2"/>
            <a:r>
              <a:rPr lang="en-US" sz="2000" dirty="0"/>
              <a:t>“Similar” households of the high risk households</a:t>
            </a:r>
          </a:p>
          <a:p>
            <a:pPr lvl="1"/>
            <a:r>
              <a:rPr lang="en-US" sz="2000" dirty="0"/>
              <a:t>Draw a donor household for a high risk household</a:t>
            </a:r>
          </a:p>
          <a:p>
            <a:pPr lvl="2"/>
            <a:r>
              <a:rPr lang="en-US" sz="2000" dirty="0"/>
              <a:t>Same regional </a:t>
            </a:r>
            <a:r>
              <a:rPr lang="en-US" sz="2000" i="1" dirty="0"/>
              <a:t>level</a:t>
            </a:r>
            <a:r>
              <a:rPr lang="en-US" sz="2000" dirty="0"/>
              <a:t>, different </a:t>
            </a:r>
            <a:r>
              <a:rPr lang="en-US" sz="2000" i="1" dirty="0"/>
              <a:t>region</a:t>
            </a:r>
          </a:p>
          <a:p>
            <a:pPr lvl="2"/>
            <a:r>
              <a:rPr lang="en-US" sz="2000" dirty="0"/>
              <a:t>Swap all regional variables</a:t>
            </a:r>
          </a:p>
          <a:p>
            <a:pPr lvl="1"/>
            <a:r>
              <a:rPr lang="en-US" sz="2000" dirty="0"/>
              <a:t>If minimum swap rate is not reached, swap additional households at lowest regional level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5" name="Afbeelding 4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784" y="2150401"/>
            <a:ext cx="2520000" cy="2502973"/>
          </a:xfrm>
          <a:prstGeom prst="rect">
            <a:avLst/>
          </a:prstGeom>
        </p:spPr>
      </p:pic>
      <p:sp>
        <p:nvSpPr>
          <p:cNvPr id="6" name="Ovaal 5"/>
          <p:cNvSpPr/>
          <p:nvPr/>
        </p:nvSpPr>
        <p:spPr>
          <a:xfrm>
            <a:off x="7087712" y="3672407"/>
            <a:ext cx="22357" cy="229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al 6"/>
          <p:cNvSpPr/>
          <p:nvPr/>
        </p:nvSpPr>
        <p:spPr>
          <a:xfrm>
            <a:off x="7356028" y="3764047"/>
            <a:ext cx="22357" cy="229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al 7"/>
          <p:cNvSpPr/>
          <p:nvPr/>
        </p:nvSpPr>
        <p:spPr>
          <a:xfrm>
            <a:off x="7445467" y="3397487"/>
            <a:ext cx="22357" cy="2290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al 8"/>
          <p:cNvSpPr/>
          <p:nvPr/>
        </p:nvSpPr>
        <p:spPr>
          <a:xfrm>
            <a:off x="7333671" y="3030926"/>
            <a:ext cx="22357" cy="2290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al 9"/>
          <p:cNvSpPr/>
          <p:nvPr/>
        </p:nvSpPr>
        <p:spPr>
          <a:xfrm>
            <a:off x="6908834" y="2756006"/>
            <a:ext cx="22357" cy="2290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al 10"/>
          <p:cNvSpPr/>
          <p:nvPr/>
        </p:nvSpPr>
        <p:spPr>
          <a:xfrm>
            <a:off x="7098890" y="2756006"/>
            <a:ext cx="22357" cy="2290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al 11"/>
          <p:cNvSpPr/>
          <p:nvPr/>
        </p:nvSpPr>
        <p:spPr>
          <a:xfrm>
            <a:off x="6640517" y="2847646"/>
            <a:ext cx="22357" cy="229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al 12"/>
          <p:cNvSpPr/>
          <p:nvPr/>
        </p:nvSpPr>
        <p:spPr>
          <a:xfrm>
            <a:off x="7120903" y="3514817"/>
            <a:ext cx="22357" cy="2290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al 13"/>
          <p:cNvSpPr/>
          <p:nvPr/>
        </p:nvSpPr>
        <p:spPr>
          <a:xfrm>
            <a:off x="7095120" y="3191299"/>
            <a:ext cx="22357" cy="229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al 14"/>
          <p:cNvSpPr/>
          <p:nvPr/>
        </p:nvSpPr>
        <p:spPr>
          <a:xfrm>
            <a:off x="7713784" y="3683861"/>
            <a:ext cx="22357" cy="2290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al 15"/>
          <p:cNvSpPr/>
          <p:nvPr/>
        </p:nvSpPr>
        <p:spPr>
          <a:xfrm>
            <a:off x="7371170" y="4067325"/>
            <a:ext cx="22357" cy="229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al 16"/>
          <p:cNvSpPr/>
          <p:nvPr/>
        </p:nvSpPr>
        <p:spPr>
          <a:xfrm>
            <a:off x="7065354" y="4055871"/>
            <a:ext cx="22357" cy="2290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al 17"/>
          <p:cNvSpPr/>
          <p:nvPr/>
        </p:nvSpPr>
        <p:spPr>
          <a:xfrm>
            <a:off x="7803223" y="3947327"/>
            <a:ext cx="22357" cy="2290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al 18"/>
          <p:cNvSpPr/>
          <p:nvPr/>
        </p:nvSpPr>
        <p:spPr>
          <a:xfrm>
            <a:off x="7982101" y="3855687"/>
            <a:ext cx="22357" cy="229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al 19"/>
          <p:cNvSpPr/>
          <p:nvPr/>
        </p:nvSpPr>
        <p:spPr>
          <a:xfrm>
            <a:off x="7348813" y="3883861"/>
            <a:ext cx="22357" cy="2290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al 20"/>
          <p:cNvSpPr/>
          <p:nvPr/>
        </p:nvSpPr>
        <p:spPr>
          <a:xfrm>
            <a:off x="7527691" y="3792220"/>
            <a:ext cx="22357" cy="2290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7</a:t>
            </a:fld>
            <a:endParaRPr lang="nl-NL" sz="1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Targeted Record Swapping</a:t>
            </a:r>
          </a:p>
          <a:p>
            <a:endParaRPr lang="en-US" dirty="0"/>
          </a:p>
        </p:txBody>
      </p:sp>
      <p:sp>
        <p:nvSpPr>
          <p:cNvPr id="48" name="Ovaal 47"/>
          <p:cNvSpPr/>
          <p:nvPr/>
        </p:nvSpPr>
        <p:spPr>
          <a:xfrm>
            <a:off x="7690980" y="3833452"/>
            <a:ext cx="22357" cy="229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al 48"/>
          <p:cNvSpPr/>
          <p:nvPr/>
        </p:nvSpPr>
        <p:spPr>
          <a:xfrm>
            <a:off x="7956177" y="3644377"/>
            <a:ext cx="22357" cy="229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Rechte verbindingslijn met pijl 50"/>
          <p:cNvCxnSpPr>
            <a:stCxn id="13" idx="5"/>
            <a:endCxn id="15" idx="2"/>
          </p:cNvCxnSpPr>
          <p:nvPr/>
        </p:nvCxnSpPr>
        <p:spPr>
          <a:xfrm>
            <a:off x="7139986" y="3534369"/>
            <a:ext cx="573798" cy="160946"/>
          </a:xfrm>
          <a:prstGeom prst="straightConnector1">
            <a:avLst/>
          </a:prstGeom>
          <a:ln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met pijl 52"/>
          <p:cNvCxnSpPr>
            <a:stCxn id="12" idx="6"/>
            <a:endCxn id="16" idx="1"/>
          </p:cNvCxnSpPr>
          <p:nvPr/>
        </p:nvCxnSpPr>
        <p:spPr>
          <a:xfrm>
            <a:off x="6662874" y="2859100"/>
            <a:ext cx="711570" cy="1211580"/>
          </a:xfrm>
          <a:prstGeom prst="straightConnector1">
            <a:avLst/>
          </a:prstGeom>
          <a:ln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chte verbindingslijn met pijl 57"/>
          <p:cNvCxnSpPr>
            <a:stCxn id="48" idx="7"/>
            <a:endCxn id="49" idx="2"/>
          </p:cNvCxnSpPr>
          <p:nvPr/>
        </p:nvCxnSpPr>
        <p:spPr>
          <a:xfrm flipV="1">
            <a:off x="7710063" y="3655831"/>
            <a:ext cx="246114" cy="180976"/>
          </a:xfrm>
          <a:prstGeom prst="straightConnector1">
            <a:avLst/>
          </a:prstGeom>
          <a:ln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chte verbindingslijn met pijl 60"/>
          <p:cNvCxnSpPr>
            <a:stCxn id="11" idx="5"/>
            <a:endCxn id="9" idx="1"/>
          </p:cNvCxnSpPr>
          <p:nvPr/>
        </p:nvCxnSpPr>
        <p:spPr>
          <a:xfrm>
            <a:off x="7117973" y="2775558"/>
            <a:ext cx="218972" cy="258723"/>
          </a:xfrm>
          <a:prstGeom prst="straightConnector1">
            <a:avLst/>
          </a:prstGeom>
          <a:ln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chte verbindingslijn met pijl 66"/>
          <p:cNvCxnSpPr>
            <a:stCxn id="14" idx="4"/>
            <a:endCxn id="21" idx="1"/>
          </p:cNvCxnSpPr>
          <p:nvPr/>
        </p:nvCxnSpPr>
        <p:spPr>
          <a:xfrm>
            <a:off x="7106299" y="3214206"/>
            <a:ext cx="424666" cy="581369"/>
          </a:xfrm>
          <a:prstGeom prst="straightConnector1">
            <a:avLst/>
          </a:prstGeom>
          <a:ln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74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48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8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8313" y="1203598"/>
            <a:ext cx="8352159" cy="34557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C++ </a:t>
            </a:r>
            <a:r>
              <a:rPr lang="en-US" dirty="0" smtClean="0"/>
              <a:t>code (library)</a:t>
            </a:r>
            <a:endParaRPr lang="en-US" dirty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dirty="0"/>
              <a:t>Callable from µ-Argus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dirty="0"/>
              <a:t>Callable from </a:t>
            </a:r>
            <a:r>
              <a:rPr lang="en-US" dirty="0" smtClean="0"/>
              <a:t>R using </a:t>
            </a:r>
            <a:r>
              <a:rPr lang="en-US" dirty="0"/>
              <a:t>e.g., </a:t>
            </a:r>
            <a:r>
              <a:rPr lang="en-US" dirty="0" smtClean="0"/>
              <a:t>package</a:t>
            </a:r>
            <a:r>
              <a:rPr lang="en-US" baseline="30000" dirty="0" smtClean="0"/>
              <a:t>*</a:t>
            </a:r>
            <a:r>
              <a:rPr lang="en-US" dirty="0" smtClean="0"/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recordSwapping</a:t>
            </a:r>
            <a:endParaRPr lang="en-US" dirty="0"/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swapdata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recordSwap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data,similar,hierarchy,risk,hid,th,swaprate,seed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dirty="0"/>
              <a:t>All available through subpages of </a:t>
            </a:r>
            <a:r>
              <a:rPr lang="en-US" dirty="0" err="1"/>
              <a:t>TargetedRecordSwapping</a:t>
            </a:r>
            <a:r>
              <a:rPr lang="en-US" dirty="0"/>
              <a:t> on</a:t>
            </a:r>
          </a:p>
          <a:p>
            <a:pPr marL="0" indent="0">
              <a:buNone/>
            </a:pP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/>
              <a:t>         </a:t>
            </a:r>
            <a:r>
              <a:rPr lang="en-US" sz="1800" dirty="0">
                <a:hlinkClick r:id="rId2"/>
              </a:rPr>
              <a:t>https://github.com/sdcTools/protoTestCensus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endParaRPr lang="en-US" sz="1800" baseline="30000" dirty="0"/>
          </a:p>
          <a:p>
            <a:pPr marL="0" indent="0">
              <a:buNone/>
            </a:pPr>
            <a:r>
              <a:rPr lang="en-US" sz="1200" baseline="30000" dirty="0" smtClean="0"/>
              <a:t>*</a:t>
            </a:r>
            <a:r>
              <a:rPr lang="en-US" sz="1200" dirty="0" smtClean="0"/>
              <a:t>TRS will become </a:t>
            </a:r>
            <a:r>
              <a:rPr lang="en-US" sz="1200" dirty="0"/>
              <a:t>part of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sdcMicro</a:t>
            </a:r>
            <a:r>
              <a:rPr lang="en-US" sz="1200" dirty="0"/>
              <a:t> </a:t>
            </a:r>
            <a:r>
              <a:rPr lang="en-US" sz="1200" dirty="0" smtClean="0"/>
              <a:t>package</a:t>
            </a:r>
            <a:endParaRPr lang="en-US" sz="1600" baseline="300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TRS Implementation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11510"/>
            <a:ext cx="3786454" cy="203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7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9</a:t>
            </a:fld>
            <a:endParaRPr lang="nl-NL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tekst 2"/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Post tabular method (noise added to table cells)</a:t>
                </a:r>
              </a:p>
              <a:p>
                <a:pPr marL="0" indent="0">
                  <a:buNone/>
                </a:pPr>
                <a:endParaRPr lang="en-US" sz="9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Determine </a:t>
                </a:r>
                <a:r>
                  <a:rPr lang="en-US" b="1" i="1" dirty="0"/>
                  <a:t>p</a:t>
                </a:r>
                <a:r>
                  <a:rPr lang="en-US" b="1" dirty="0"/>
                  <a:t>-table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Draw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 value for each record</a:t>
                </a:r>
                <a:r>
                  <a:rPr lang="en-US" i="1" dirty="0"/>
                  <a:t> </a:t>
                </a:r>
                <a:r>
                  <a:rPr lang="en-US" dirty="0"/>
                  <a:t>= </a:t>
                </a:r>
                <a:r>
                  <a:rPr lang="en-US" i="1" dirty="0"/>
                  <a:t>record key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Sum record keys of records in each table cell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Assign fractional part of that sum as </a:t>
                </a:r>
                <a:r>
                  <a:rPr lang="en-US" b="1" i="1" dirty="0"/>
                  <a:t>cell key</a:t>
                </a:r>
                <a:r>
                  <a:rPr lang="en-US" dirty="0"/>
                  <a:t> to each table cell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Use </a:t>
                </a:r>
                <a:r>
                  <a:rPr lang="en-US" b="1" i="1" dirty="0"/>
                  <a:t>cell value </a:t>
                </a:r>
                <a:r>
                  <a:rPr lang="en-US" dirty="0"/>
                  <a:t>AND </a:t>
                </a:r>
                <a:r>
                  <a:rPr lang="en-US" b="1" i="1" dirty="0"/>
                  <a:t>cell key</a:t>
                </a:r>
                <a:r>
                  <a:rPr lang="en-US" b="1" dirty="0"/>
                  <a:t> </a:t>
                </a:r>
                <a:r>
                  <a:rPr lang="en-US" dirty="0"/>
                  <a:t>AND </a:t>
                </a:r>
                <a:r>
                  <a:rPr lang="en-US" b="1" i="1" dirty="0"/>
                  <a:t>p</a:t>
                </a:r>
                <a:r>
                  <a:rPr lang="en-US" b="1" dirty="0"/>
                  <a:t>-table</a:t>
                </a:r>
                <a:r>
                  <a:rPr lang="en-US" dirty="0"/>
                  <a:t> to get amount of noise to add to that cell</a:t>
                </a:r>
              </a:p>
            </p:txBody>
          </p:sp>
        </mc:Choice>
        <mc:Fallback xmlns="">
          <p:sp>
            <p:nvSpPr>
              <p:cNvPr id="3" name="Tijdelijke aanduiding voor teks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>
                <a:blip r:embed="rId2"/>
                <a:stretch>
                  <a:fillRect l="-1278" t="-1411" r="-399" b="-6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Noise addition using Cell Key Method</a:t>
            </a:r>
          </a:p>
        </p:txBody>
      </p:sp>
    </p:spTree>
    <p:extLst>
      <p:ext uri="{BB962C8B-B14F-4D97-AF65-F5344CB8AC3E}">
        <p14:creationId xmlns:p14="http://schemas.microsoft.com/office/powerpoint/2010/main" val="167691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S Powerpoint sjabloon.potx" id="{3F84EC74-2453-4463-BD10-B2CF18A54BA4}" vid="{0E4E9784-1400-4F35-9B79-2A92AF0134E7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CBS Powerpoint sjabloon</Template>
  <TotalTime>0</TotalTime>
  <Words>727</Words>
  <Application>Microsoft Office PowerPoint</Application>
  <PresentationFormat>Diavoorstelling (16:9)</PresentationFormat>
  <Paragraphs>365</Paragraphs>
  <Slides>18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 Math</vt:lpstr>
      <vt:lpstr>Courier New</vt:lpstr>
      <vt:lpstr>1_Aangepast ontwerp</vt:lpstr>
      <vt:lpstr>Acrobat Document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CBS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Wolf, P.P. de (Peter-Paul)</dc:creator>
  <cp:lastModifiedBy>Wolf, P.P. de (Peter-Paul)</cp:lastModifiedBy>
  <cp:revision>65</cp:revision>
  <dcterms:created xsi:type="dcterms:W3CDTF">2019-02-08T12:57:18Z</dcterms:created>
  <dcterms:modified xsi:type="dcterms:W3CDTF">2019-03-07T14:31:02Z</dcterms:modified>
</cp:coreProperties>
</file>