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513" r:id="rId6"/>
    <p:sldId id="515" r:id="rId7"/>
    <p:sldId id="516" r:id="rId8"/>
    <p:sldId id="517" r:id="rId9"/>
    <p:sldId id="528" r:id="rId10"/>
    <p:sldId id="518" r:id="rId11"/>
    <p:sldId id="519" r:id="rId12"/>
    <p:sldId id="529" r:id="rId13"/>
    <p:sldId id="520" r:id="rId14"/>
    <p:sldId id="521" r:id="rId15"/>
    <p:sldId id="523" r:id="rId16"/>
    <p:sldId id="525" r:id="rId17"/>
    <p:sldId id="530" r:id="rId18"/>
    <p:sldId id="526" r:id="rId19"/>
    <p:sldId id="527" r:id="rId20"/>
    <p:sldId id="531" r:id="rId21"/>
  </p:sldIdLst>
  <p:sldSz cx="9144000" cy="5143500" type="screen16x9"/>
  <p:notesSz cx="6797675" cy="9926638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11">
          <p15:clr>
            <a:srgbClr val="A4A3A4"/>
          </p15:clr>
        </p15:guide>
        <p15:guide id="2" orient="horz" pos="2132">
          <p15:clr>
            <a:srgbClr val="A4A3A4"/>
          </p15:clr>
        </p15:guide>
        <p15:guide id="3" pos="838">
          <p15:clr>
            <a:srgbClr val="A4A3A4"/>
          </p15:clr>
        </p15:guide>
        <p15:guide id="4" orient="horz" pos="1350">
          <p15:clr>
            <a:srgbClr val="A4A3A4"/>
          </p15:clr>
        </p15:guide>
        <p15:guide id="5" pos="3009">
          <p15:clr>
            <a:srgbClr val="A4A3A4"/>
          </p15:clr>
        </p15:guide>
        <p15:guide id="6" orient="horz" pos="3121">
          <p15:clr>
            <a:srgbClr val="A4A3A4"/>
          </p15:clr>
        </p15:guide>
        <p15:guide id="7" orient="horz" pos="177">
          <p15:clr>
            <a:srgbClr val="A4A3A4"/>
          </p15:clr>
        </p15:guide>
        <p15:guide id="8" pos="3706">
          <p15:clr>
            <a:srgbClr val="A4A3A4"/>
          </p15:clr>
        </p15:guide>
        <p15:guide id="9" pos="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Annalisa Cicerchia" initials="A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9CB"/>
    <a:srgbClr val="FFFF0A"/>
    <a:srgbClr val="AE1023"/>
    <a:srgbClr val="CF1E24"/>
    <a:srgbClr val="F4C34F"/>
    <a:srgbClr val="FDB409"/>
    <a:srgbClr val="CB6131"/>
    <a:srgbClr val="FB0005"/>
    <a:srgbClr val="7E76AD"/>
    <a:srgbClr val="918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1" autoAdjust="0"/>
    <p:restoredTop sz="93829" autoAdjust="0"/>
  </p:normalViewPr>
  <p:slideViewPr>
    <p:cSldViewPr snapToGrid="0" snapToObjects="1" showGuides="1">
      <p:cViewPr>
        <p:scale>
          <a:sx n="90" d="100"/>
          <a:sy n="90" d="100"/>
        </p:scale>
        <p:origin x="-1038" y="-480"/>
      </p:cViewPr>
      <p:guideLst>
        <p:guide orient="horz" pos="3411"/>
        <p:guide orient="horz" pos="2132"/>
        <p:guide orient="horz" pos="1350"/>
        <p:guide orient="horz" pos="3121"/>
        <p:guide orient="horz" pos="177"/>
        <p:guide pos="838"/>
        <p:guide pos="3009"/>
        <p:guide pos="3706"/>
        <p:guide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1938" y="708"/>
      </p:cViewPr>
      <p:guideLst>
        <p:guide orient="horz" pos="3126"/>
        <p:guide orient="horz" pos="3127"/>
        <p:guide pos="213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13/03/2019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13/03/2019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2772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7CAA9-259A-4C7A-9DCB-C4FAA5234B3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040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37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E3C8D-E3FB-47F4-91FA-E595459B5D12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4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7CAA9-259A-4C7A-9DCB-C4FAA5234B3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480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t>13/03/2019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t>13/03/2019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t>13/03/2019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t>13/03/2019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t>13/03/2019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t>13/03/2019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t>13/03/2019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t>13/03/2019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t>13/03/2019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8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t>13/03/2019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t>13/03/2019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t>13/03/2019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chim@istat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mailto:franconi@istat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ttps://CRAN.R-project.org/package=LabourMarketArea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cros/content/labour-market-areas_en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cran.r-project.org/" TargetMode="External"/><Relationship Id="rId4" Type="http://schemas.openxmlformats.org/officeDocument/2006/relationships/hyperlink" Target="ttps://CRAN.R-project.org/package=LabourMarketArea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ttps://CRAN.R-project.org/package=LabourMarketArea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1162539" y="-1"/>
            <a:ext cx="8049193" cy="333955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62540" y="1714500"/>
            <a:ext cx="7536960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en-US" sz="3200" b="1" dirty="0">
                <a:solidFill>
                  <a:srgbClr val="CF1E24"/>
                </a:solidFill>
              </a:rPr>
              <a:t>Functional geographies through the </a:t>
            </a:r>
            <a:endParaRPr lang="en-US" sz="3200" b="1" dirty="0" smtClean="0">
              <a:solidFill>
                <a:srgbClr val="CF1E24"/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en-US" sz="3200" b="1" dirty="0">
                <a:solidFill>
                  <a:srgbClr val="CF1E24"/>
                </a:solidFill>
              </a:rPr>
              <a:t> </a:t>
            </a:r>
            <a:r>
              <a:rPr lang="en-US" sz="3200" b="1" dirty="0" smtClean="0">
                <a:solidFill>
                  <a:srgbClr val="CF1E24"/>
                </a:solidFill>
              </a:rPr>
              <a:t>     </a:t>
            </a:r>
            <a:r>
              <a:rPr lang="en-US" sz="3200" b="1" dirty="0">
                <a:solidFill>
                  <a:srgbClr val="CF1E24"/>
                </a:solidFill>
              </a:rPr>
              <a:t>package </a:t>
            </a:r>
            <a:r>
              <a:rPr lang="en-US" sz="3200" b="1" i="1" dirty="0" err="1">
                <a:solidFill>
                  <a:srgbClr val="4479CB"/>
                </a:solidFill>
              </a:rPr>
              <a:t>LabourMarketAreas</a:t>
            </a:r>
            <a:r>
              <a:rPr lang="en-US" sz="3200" b="1" dirty="0">
                <a:solidFill>
                  <a:srgbClr val="CF1E24"/>
                </a:solidFill>
              </a:rPr>
              <a:t> </a:t>
            </a:r>
            <a:endParaRPr lang="it-IT" sz="3200" b="1" dirty="0">
              <a:solidFill>
                <a:srgbClr val="CF1E24"/>
              </a:solidFill>
            </a:endParaRPr>
          </a:p>
          <a:p>
            <a:pPr fontAlgn="base">
              <a:lnSpc>
                <a:spcPts val="3000"/>
              </a:lnSpc>
            </a:pPr>
            <a:endParaRPr lang="it-IT" sz="2000" b="1" dirty="0" smtClean="0"/>
          </a:p>
          <a:p>
            <a:pPr fontAlgn="base">
              <a:lnSpc>
                <a:spcPts val="3000"/>
              </a:lnSpc>
            </a:pPr>
            <a:endParaRPr lang="it-IT" sz="2000" b="1" dirty="0"/>
          </a:p>
          <a:p>
            <a:pPr fontAlgn="base">
              <a:lnSpc>
                <a:spcPts val="3000"/>
              </a:lnSpc>
            </a:pP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Daniela </a:t>
            </a:r>
            <a:r>
              <a:rPr lang="it-IT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Ichim</a:t>
            </a:r>
            <a:r>
              <a:rPr lang="it-I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Luisa </a:t>
            </a:r>
            <a:r>
              <a:rPr lang="it-I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Franconi</a:t>
            </a:r>
            <a:endParaRPr lang="it-IT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Istat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Italian National Statistical Institute</a:t>
            </a:r>
          </a:p>
          <a:p>
            <a:pPr fontAlgn="base">
              <a:lnSpc>
                <a:spcPts val="3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ichim@istat.it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franconi@istat.it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162540" y="203390"/>
            <a:ext cx="6296123" cy="597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it-IT" sz="1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C00000"/>
                </a:solidFill>
              </a:rPr>
              <a:t>NTTS 2019</a:t>
            </a:r>
            <a:endParaRPr lang="en-US" sz="1400" dirty="0">
              <a:solidFill>
                <a:srgbClr val="C00000"/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Brussels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 2019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39" y="2046150"/>
            <a:ext cx="537548" cy="4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72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64754" y="691017"/>
            <a:ext cx="770205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2000" dirty="0">
              <a:solidFill>
                <a:srgbClr val="FF0000"/>
              </a:solidFill>
            </a:endParaRPr>
          </a:p>
          <a:p>
            <a:pPr marL="536575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alt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Robustness</a:t>
            </a:r>
            <a:r>
              <a:rPr lang="it-IT" alt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of the           package </a:t>
            </a:r>
            <a:r>
              <a:rPr lang="it-IT" altLang="it-IT" sz="2000" i="1" dirty="0" err="1" smtClean="0">
                <a:solidFill>
                  <a:srgbClr val="4479CB"/>
                </a:solidFill>
                <a:cs typeface="Arial" panose="020B0604020202020204" pitchFamily="34" charset="0"/>
              </a:rPr>
              <a:t>LabourMarketAreas</a:t>
            </a:r>
            <a:endParaRPr lang="it-IT" altLang="it-IT" sz="2000" i="1" dirty="0" smtClean="0">
              <a:solidFill>
                <a:srgbClr val="4479CB"/>
              </a:solidFill>
              <a:cs typeface="Arial" panose="020B0604020202020204" pitchFamily="34" charset="0"/>
            </a:endParaRPr>
          </a:p>
          <a:p>
            <a:pPr marL="1450556" lvl="2" indent="-536575">
              <a:lnSpc>
                <a:spcPts val="12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altLang="it-IT" dirty="0" err="1"/>
              <a:t>Enumeration</a:t>
            </a:r>
            <a:r>
              <a:rPr lang="it-IT" altLang="it-IT" dirty="0"/>
              <a:t> </a:t>
            </a:r>
            <a:r>
              <a:rPr lang="it-IT" altLang="it-IT" dirty="0" err="1" smtClean="0"/>
              <a:t>areas</a:t>
            </a:r>
            <a:r>
              <a:rPr lang="it-IT" altLang="it-IT" dirty="0" smtClean="0"/>
              <a:t> (</a:t>
            </a:r>
            <a:r>
              <a:rPr lang="it-IT" altLang="it-IT" dirty="0" err="1" smtClean="0"/>
              <a:t>EAs</a:t>
            </a:r>
            <a:r>
              <a:rPr lang="it-IT" altLang="it-IT" dirty="0" smtClean="0"/>
              <a:t>) </a:t>
            </a:r>
            <a:r>
              <a:rPr lang="it-IT" altLang="it-IT" dirty="0"/>
              <a:t>/ </a:t>
            </a:r>
            <a:r>
              <a:rPr lang="it-IT" altLang="it-IT" dirty="0" err="1"/>
              <a:t>European</a:t>
            </a:r>
            <a:r>
              <a:rPr lang="it-IT" altLang="it-IT" dirty="0"/>
              <a:t> </a:t>
            </a:r>
            <a:r>
              <a:rPr lang="it-IT" altLang="it-IT" dirty="0" err="1"/>
              <a:t>grid</a:t>
            </a:r>
            <a:r>
              <a:rPr lang="it-IT" altLang="it-IT" dirty="0"/>
              <a:t> </a:t>
            </a:r>
            <a:r>
              <a:rPr lang="it-IT" altLang="it-IT" dirty="0" smtClean="0"/>
              <a:t>1km</a:t>
            </a:r>
            <a:endParaRPr lang="it-IT" altLang="it-IT" dirty="0"/>
          </a:p>
          <a:p>
            <a:pPr marL="1450556" lvl="2" indent="-536575">
              <a:lnSpc>
                <a:spcPts val="12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altLang="it-IT" dirty="0" err="1" smtClean="0"/>
              <a:t>Commuter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flows</a:t>
            </a:r>
            <a:r>
              <a:rPr lang="it-IT" altLang="it-IT" dirty="0" smtClean="0"/>
              <a:t> data from </a:t>
            </a:r>
            <a:r>
              <a:rPr lang="it-IT" altLang="it-IT" dirty="0" smtClean="0"/>
              <a:t>LAU </a:t>
            </a:r>
            <a:r>
              <a:rPr lang="it-IT" altLang="it-IT" dirty="0" smtClean="0"/>
              <a:t>to </a:t>
            </a:r>
            <a:r>
              <a:rPr lang="it-IT" altLang="it-IT" dirty="0" err="1" smtClean="0"/>
              <a:t>enumeration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areas</a:t>
            </a:r>
            <a:r>
              <a:rPr lang="it-IT" altLang="it-IT" dirty="0" smtClean="0"/>
              <a:t> </a:t>
            </a:r>
          </a:p>
          <a:p>
            <a:pPr marL="1907544" lvl="3" indent="-536575">
              <a:lnSpc>
                <a:spcPts val="12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altLang="it-IT" dirty="0" err="1" smtClean="0"/>
              <a:t>Spatial</a:t>
            </a:r>
            <a:r>
              <a:rPr lang="it-IT" altLang="it-IT" dirty="0" smtClean="0"/>
              <a:t> model; Istat web-site</a:t>
            </a:r>
            <a:endParaRPr lang="it-IT" altLang="it-IT" dirty="0">
              <a:solidFill>
                <a:srgbClr val="FF0000"/>
              </a:solidFill>
            </a:endParaRPr>
          </a:p>
          <a:p>
            <a:pPr marL="1450556" lvl="2" indent="-536575">
              <a:lnSpc>
                <a:spcPts val="12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altLang="it-IT" dirty="0" err="1" smtClean="0"/>
              <a:t>Commuter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flows</a:t>
            </a:r>
            <a:r>
              <a:rPr lang="it-IT" altLang="it-IT" dirty="0" smtClean="0"/>
              <a:t> from </a:t>
            </a:r>
            <a:r>
              <a:rPr lang="it-IT" altLang="it-IT" dirty="0" err="1" smtClean="0"/>
              <a:t>EAs</a:t>
            </a:r>
            <a:r>
              <a:rPr lang="it-IT" altLang="it-IT" dirty="0" smtClean="0"/>
              <a:t> </a:t>
            </a:r>
            <a:r>
              <a:rPr lang="it-IT" altLang="it-IT" dirty="0" smtClean="0"/>
              <a:t>to </a:t>
            </a:r>
            <a:r>
              <a:rPr lang="it-IT" altLang="it-IT" dirty="0" err="1" smtClean="0"/>
              <a:t>European</a:t>
            </a:r>
            <a:r>
              <a:rPr lang="it-IT" altLang="it-IT" dirty="0" smtClean="0"/>
              <a:t> </a:t>
            </a:r>
            <a:r>
              <a:rPr lang="it-IT" altLang="it-IT" dirty="0" smtClean="0"/>
              <a:t>1km </a:t>
            </a:r>
            <a:r>
              <a:rPr lang="it-IT" altLang="it-IT" dirty="0" err="1" smtClean="0"/>
              <a:t>grid</a:t>
            </a:r>
            <a:endParaRPr lang="it-IT" altLang="it-IT" dirty="0"/>
          </a:p>
          <a:p>
            <a:pPr marL="1450556" lvl="2" indent="-536575">
              <a:lnSpc>
                <a:spcPts val="12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endParaRPr lang="it-IT" alt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304925" y="13397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LMA at finer levels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45946"/>
            <a:ext cx="45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Techniques and Technologies for official Statistics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NTTS 2019 </a:t>
            </a:r>
            <a:endParaRPr lang="it-IT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Brussels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12–14 March 2019     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24012"/>
              </p:ext>
            </p:extLst>
          </p:nvPr>
        </p:nvGraphicFramePr>
        <p:xfrm>
          <a:off x="4039293" y="2959067"/>
          <a:ext cx="4987939" cy="1024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521">
                  <a:extLst>
                    <a:ext uri="{9D8B030D-6E8A-4147-A177-3AD203B41FA5}">
                      <a16:colId xmlns:a16="http://schemas.microsoft.com/office/drawing/2014/main" xmlns="" val="494775293"/>
                    </a:ext>
                  </a:extLst>
                </a:gridCol>
                <a:gridCol w="798213">
                  <a:extLst>
                    <a:ext uri="{9D8B030D-6E8A-4147-A177-3AD203B41FA5}">
                      <a16:colId xmlns:a16="http://schemas.microsoft.com/office/drawing/2014/main" xmlns="" val="972170493"/>
                    </a:ext>
                  </a:extLst>
                </a:gridCol>
                <a:gridCol w="595998">
                  <a:extLst>
                    <a:ext uri="{9D8B030D-6E8A-4147-A177-3AD203B41FA5}">
                      <a16:colId xmlns:a16="http://schemas.microsoft.com/office/drawing/2014/main" xmlns="" val="2908040799"/>
                    </a:ext>
                  </a:extLst>
                </a:gridCol>
                <a:gridCol w="798213">
                  <a:extLst>
                    <a:ext uri="{9D8B030D-6E8A-4147-A177-3AD203B41FA5}">
                      <a16:colId xmlns:a16="http://schemas.microsoft.com/office/drawing/2014/main" xmlns="" val="5547739"/>
                    </a:ext>
                  </a:extLst>
                </a:gridCol>
                <a:gridCol w="595998">
                  <a:extLst>
                    <a:ext uri="{9D8B030D-6E8A-4147-A177-3AD203B41FA5}">
                      <a16:colId xmlns:a16="http://schemas.microsoft.com/office/drawing/2014/main" xmlns="" val="781400822"/>
                    </a:ext>
                  </a:extLst>
                </a:gridCol>
                <a:gridCol w="595998">
                  <a:extLst>
                    <a:ext uri="{9D8B030D-6E8A-4147-A177-3AD203B41FA5}">
                      <a16:colId xmlns:a16="http://schemas.microsoft.com/office/drawing/2014/main" xmlns="" val="2421934352"/>
                    </a:ext>
                  </a:extLst>
                </a:gridCol>
                <a:gridCol w="595998">
                  <a:extLst>
                    <a:ext uri="{9D8B030D-6E8A-4147-A177-3AD203B41FA5}">
                      <a16:colId xmlns:a16="http://schemas.microsoft.com/office/drawing/2014/main" xmlns="" val="3609226311"/>
                    </a:ext>
                  </a:extLst>
                </a:gridCol>
              </a:tblGrid>
              <a:tr h="256109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Population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8247777"/>
                  </a:ext>
                </a:extLst>
              </a:tr>
              <a:tr h="256109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N </a:t>
                      </a:r>
                      <a:r>
                        <a:rPr lang="it-IT" sz="1200" u="none" strike="noStrike" dirty="0" err="1">
                          <a:effectLst/>
                        </a:rPr>
                        <a:t>units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N flows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% flows = 1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min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median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err="1">
                          <a:effectLst/>
                        </a:rPr>
                        <a:t>max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43263396"/>
                  </a:ext>
                </a:extLst>
              </a:tr>
              <a:tr h="25610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smtClean="0">
                          <a:effectLst/>
                        </a:rPr>
                        <a:t>EU </a:t>
                      </a:r>
                      <a:r>
                        <a:rPr lang="it-IT" sz="1200" u="none" strike="noStrike" dirty="0" err="1" smtClean="0">
                          <a:effectLst/>
                        </a:rPr>
                        <a:t>grid</a:t>
                      </a:r>
                      <a:r>
                        <a:rPr lang="it-IT" sz="1200" u="none" strike="noStrike" dirty="0" smtClean="0">
                          <a:effectLst/>
                        </a:rPr>
                        <a:t> 1km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310980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3925668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34151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10686574"/>
                  </a:ext>
                </a:extLst>
              </a:tr>
              <a:tr h="25610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smtClean="0">
                          <a:effectLst/>
                        </a:rPr>
                        <a:t>LAU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8092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538620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42%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2522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2617175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84581261"/>
                  </a:ext>
                </a:extLst>
              </a:tr>
            </a:tbl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40630" t="8484" r="15970" b="51165"/>
          <a:stretch/>
        </p:blipFill>
        <p:spPr>
          <a:xfrm>
            <a:off x="61848" y="2630990"/>
            <a:ext cx="3872455" cy="202423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04" y="1001671"/>
            <a:ext cx="396544" cy="3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55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304925" y="13397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000" b="1" dirty="0" smtClean="0">
                <a:solidFill>
                  <a:srgbClr val="4479CB"/>
                </a:solidFill>
                <a:latin typeface="+mj-lt"/>
              </a:rPr>
              <a:t>R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000" b="1" i="1" dirty="0" err="1" smtClean="0">
                <a:solidFill>
                  <a:schemeClr val="bg1"/>
                </a:solidFill>
                <a:latin typeface="+mj-lt"/>
              </a:rPr>
              <a:t>LabourMarketAreas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on grid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45946"/>
            <a:ext cx="45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Techniques and Technologies for official Statistics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NTTS 2019 </a:t>
            </a:r>
            <a:endParaRPr lang="it-IT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Brussels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12–14 March 2019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35328" t="3221" r="36068" b="5551"/>
          <a:stretch/>
        </p:blipFill>
        <p:spPr>
          <a:xfrm>
            <a:off x="1154073" y="576474"/>
            <a:ext cx="3005733" cy="3962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l="36314" t="2782" r="33973" b="5771"/>
          <a:stretch/>
        </p:blipFill>
        <p:spPr>
          <a:xfrm>
            <a:off x="6047874" y="570275"/>
            <a:ext cx="3083648" cy="39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0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304925" y="133976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000" b="1" dirty="0">
                <a:solidFill>
                  <a:srgbClr val="4479CB"/>
                </a:solidFill>
              </a:rPr>
              <a:t>R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i="1" dirty="0" err="1">
                <a:solidFill>
                  <a:schemeClr val="bg1"/>
                </a:solidFill>
              </a:rPr>
              <a:t>LabourMarketAreas</a:t>
            </a:r>
            <a:r>
              <a:rPr lang="en-GB" sz="2000" b="1" dirty="0">
                <a:solidFill>
                  <a:schemeClr val="bg1"/>
                </a:solidFill>
              </a:rPr>
              <a:t> on grid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45946"/>
            <a:ext cx="45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Techniques and Technologies for official Statistics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NTTS 2019 </a:t>
            </a:r>
            <a:endParaRPr lang="it-IT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Brussels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12–14 March 2019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30396" t="3221" r="24108" b="5113"/>
          <a:stretch/>
        </p:blipFill>
        <p:spPr>
          <a:xfrm>
            <a:off x="6015789" y="578207"/>
            <a:ext cx="3128211" cy="393030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/>
          <a:srcRect l="36314" t="2782" r="33973" b="5771"/>
          <a:stretch/>
        </p:blipFill>
        <p:spPr>
          <a:xfrm>
            <a:off x="1162539" y="568973"/>
            <a:ext cx="3083648" cy="39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44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18" y="1435397"/>
            <a:ext cx="5978505" cy="324664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91514" y="445287"/>
            <a:ext cx="88164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       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LabourMarketAreas</a:t>
            </a:r>
            <a:r>
              <a:rPr lang="en-GB" sz="2000" dirty="0" smtClean="0">
                <a:cs typeface="Arial" panose="020B0604020202020204" pitchFamily="34" charset="0"/>
              </a:rPr>
              <a:t> to build the </a:t>
            </a:r>
            <a:r>
              <a:rPr lang="en-GB" sz="2000" dirty="0">
                <a:cs typeface="Arial" panose="020B0604020202020204" pitchFamily="34" charset="0"/>
              </a:rPr>
              <a:t>building </a:t>
            </a:r>
            <a:r>
              <a:rPr lang="en-GB" sz="2000" dirty="0" smtClean="0">
                <a:solidFill>
                  <a:srgbClr val="505150"/>
                </a:solidFill>
              </a:rPr>
              <a:t>blocks</a:t>
            </a:r>
            <a:endParaRPr lang="en-GB" sz="2000" dirty="0" smtClean="0">
              <a:solidFill>
                <a:srgbClr val="C00000"/>
              </a:solidFill>
            </a:endParaRPr>
          </a:p>
          <a:p>
            <a:pPr marL="536575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       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LabourMarketAreas</a:t>
            </a:r>
            <a:r>
              <a:rPr lang="en-GB" sz="2000" dirty="0" smtClean="0">
                <a:cs typeface="Arial" panose="020B0604020202020204" pitchFamily="34" charset="0"/>
              </a:rPr>
              <a:t> </a:t>
            </a:r>
            <a:r>
              <a:rPr lang="en-GB" sz="2000" dirty="0">
                <a:cs typeface="Arial" panose="020B0604020202020204" pitchFamily="34" charset="0"/>
              </a:rPr>
              <a:t>using the </a:t>
            </a:r>
            <a:r>
              <a:rPr lang="en-GB" sz="2000" dirty="0" smtClean="0">
                <a:cs typeface="Arial" panose="020B0604020202020204" pitchFamily="34" charset="0"/>
              </a:rPr>
              <a:t>national parameters</a:t>
            </a:r>
          </a:p>
          <a:p>
            <a:pPr marL="536575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endParaRPr lang="en-GB" sz="2000" dirty="0">
              <a:cs typeface="Arial" panose="020B0604020202020204" pitchFamily="34" charset="0"/>
            </a:endParaRPr>
          </a:p>
          <a:p>
            <a:pPr marL="536575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endParaRPr lang="en-GB" sz="2000" dirty="0" smtClean="0">
              <a:cs typeface="Arial" panose="020B0604020202020204" pitchFamily="34" charset="0"/>
            </a:endParaRPr>
          </a:p>
          <a:p>
            <a:pPr marL="0" lvl="1">
              <a:spcAft>
                <a:spcPts val="1200"/>
              </a:spcAft>
              <a:buClr>
                <a:srgbClr val="D8202E"/>
              </a:buClr>
              <a:buSzPct val="160000"/>
            </a:pPr>
            <a:r>
              <a:rPr lang="en-GB" sz="2000" dirty="0" smtClean="0">
                <a:cs typeface="Arial" panose="020B0604020202020204" pitchFamily="34" charset="0"/>
              </a:rPr>
              <a:t>Sardinia</a:t>
            </a:r>
          </a:p>
          <a:p>
            <a:pPr marL="0" lvl="1">
              <a:spcAft>
                <a:spcPts val="1200"/>
              </a:spcAft>
              <a:buClr>
                <a:srgbClr val="D8202E"/>
              </a:buClr>
              <a:buSzPct val="160000"/>
            </a:pPr>
            <a:r>
              <a:rPr lang="en-GB" sz="2000" dirty="0" smtClean="0">
                <a:cs typeface="Arial" panose="020B0604020202020204" pitchFamily="34" charset="0"/>
              </a:rPr>
              <a:t>1</a:t>
            </a:r>
            <a:r>
              <a:rPr lang="en-GB" sz="2000" baseline="30000" dirty="0" smtClean="0">
                <a:cs typeface="Arial" panose="020B0604020202020204" pitchFamily="34" charset="0"/>
              </a:rPr>
              <a:t>st</a:t>
            </a:r>
            <a:r>
              <a:rPr lang="en-GB" sz="2000" dirty="0" smtClean="0">
                <a:cs typeface="Arial" panose="020B0604020202020204" pitchFamily="34" charset="0"/>
              </a:rPr>
              <a:t> stage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1162540" y="-1"/>
            <a:ext cx="8023182" cy="439613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6981">
              <a:spcBef>
                <a:spcPts val="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000" b="1" dirty="0" err="1" smtClean="0">
                <a:solidFill>
                  <a:prstClr val="white"/>
                </a:solidFill>
                <a:ea typeface="+mn-ea"/>
                <a:cs typeface="+mn-cs"/>
              </a:rPr>
              <a:t>LMAonLMA</a:t>
            </a:r>
            <a:r>
              <a:rPr lang="en-GB" altLang="it-IT" sz="2000" b="1" dirty="0" smtClean="0">
                <a:solidFill>
                  <a:prstClr val="white"/>
                </a:solidFill>
                <a:ea typeface="+mn-ea"/>
                <a:cs typeface="+mn-cs"/>
              </a:rPr>
              <a:t> on grid</a:t>
            </a:r>
            <a:endParaRPr lang="en-GB" sz="2000" b="1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213341" y="4645946"/>
            <a:ext cx="45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Techniques and Technologies for official Statistics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NTTS 2019 </a:t>
            </a:r>
            <a:endParaRPr lang="it-IT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Brussels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12–14 March 2019     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97" y="441646"/>
            <a:ext cx="396544" cy="346976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45" y="898844"/>
            <a:ext cx="396544" cy="3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304925" y="13397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000" b="1" dirty="0" err="1">
                <a:solidFill>
                  <a:prstClr val="white"/>
                </a:solidFill>
              </a:rPr>
              <a:t>LMAonLMA</a:t>
            </a:r>
            <a:r>
              <a:rPr lang="en-GB" altLang="it-IT" sz="2000" b="1" dirty="0">
                <a:solidFill>
                  <a:prstClr val="white"/>
                </a:solidFill>
              </a:rPr>
              <a:t> on grid</a:t>
            </a:r>
            <a:endParaRPr lang="en-GB" sz="2000" b="1" dirty="0">
              <a:solidFill>
                <a:prstClr val="white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23492" t="8704" r="34835" b="5990"/>
          <a:stretch/>
        </p:blipFill>
        <p:spPr>
          <a:xfrm>
            <a:off x="1203151" y="559688"/>
            <a:ext cx="3934404" cy="456777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293894" y="657729"/>
            <a:ext cx="386836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LAU	 </a:t>
            </a:r>
            <a:r>
              <a:rPr lang="it-IT" dirty="0" smtClean="0"/>
              <a:t>			</a:t>
            </a:r>
            <a:r>
              <a:rPr lang="it-IT" dirty="0" smtClean="0"/>
              <a:t> – </a:t>
            </a:r>
            <a:r>
              <a:rPr lang="it-IT" dirty="0" smtClean="0"/>
              <a:t>604 </a:t>
            </a:r>
            <a:r>
              <a:rPr lang="it-IT" dirty="0" err="1" smtClean="0"/>
              <a:t>LMAs</a:t>
            </a:r>
            <a:endParaRPr lang="it-IT" dirty="0" smtClean="0"/>
          </a:p>
          <a:p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smtClean="0"/>
              <a:t>1km </a:t>
            </a:r>
            <a:r>
              <a:rPr lang="it-IT" dirty="0" err="1" smtClean="0"/>
              <a:t>grid</a:t>
            </a:r>
            <a:r>
              <a:rPr lang="it-IT" dirty="0" smtClean="0"/>
              <a:t> </a:t>
            </a:r>
            <a:r>
              <a:rPr lang="it-IT" dirty="0" smtClean="0"/>
              <a:t>– 569 </a:t>
            </a:r>
            <a:r>
              <a:rPr lang="it-IT" dirty="0" err="1" smtClean="0"/>
              <a:t>LMAs</a:t>
            </a:r>
            <a:endParaRPr lang="it-IT" dirty="0" smtClean="0"/>
          </a:p>
          <a:p>
            <a:r>
              <a:rPr lang="it-IT" dirty="0" smtClean="0"/>
              <a:t>(1° stage </a:t>
            </a:r>
            <a:r>
              <a:rPr lang="it-IT" dirty="0" err="1" smtClean="0"/>
              <a:t>parameters</a:t>
            </a:r>
            <a:r>
              <a:rPr lang="it-IT" dirty="0" smtClean="0"/>
              <a:t> 50, 70, 0.3, 0.4)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6"/>
          <a:stretch/>
        </p:blipFill>
        <p:spPr>
          <a:xfrm>
            <a:off x="5184390" y="1909011"/>
            <a:ext cx="4206777" cy="278827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946232" y="2310063"/>
            <a:ext cx="17485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80% </a:t>
            </a:r>
            <a:r>
              <a:rPr lang="it-IT" dirty="0" err="1" smtClean="0">
                <a:solidFill>
                  <a:srgbClr val="FF0000"/>
                </a:solidFill>
              </a:rPr>
              <a:t>between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84.1 and 120.7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67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4135" y="691017"/>
            <a:ext cx="7702058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36575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it-IT" sz="2000" dirty="0" smtClean="0">
                <a:cs typeface="Arial" panose="020B0604020202020204" pitchFamily="34" charset="0"/>
              </a:rPr>
              <a:t>LMA on grid: </a:t>
            </a:r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it-IT" sz="2000" dirty="0" smtClean="0">
                <a:cs typeface="Arial" panose="020B0604020202020204" pitchFamily="34" charset="0"/>
              </a:rPr>
              <a:t>Free </a:t>
            </a:r>
            <a:r>
              <a:rPr lang="en-US" altLang="it-IT" sz="2000" dirty="0" smtClean="0">
                <a:cs typeface="Arial" panose="020B0604020202020204" pitchFamily="34" charset="0"/>
              </a:rPr>
              <a:t>from </a:t>
            </a:r>
            <a:r>
              <a:rPr lang="en-US" altLang="it-IT" sz="2000" dirty="0" smtClean="0">
                <a:cs typeface="Arial" panose="020B0604020202020204" pitchFamily="34" charset="0"/>
              </a:rPr>
              <a:t>any administrative borders</a:t>
            </a:r>
            <a:endParaRPr lang="en-US" altLang="it-IT" sz="2000" dirty="0" smtClean="0">
              <a:cs typeface="Arial" panose="020B0604020202020204" pitchFamily="34" charset="0"/>
            </a:endParaRPr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it-IT" sz="2000" dirty="0" smtClean="0">
                <a:cs typeface="Arial" panose="020B0604020202020204" pitchFamily="34" charset="0"/>
              </a:rPr>
              <a:t>Theoretical and computational issues to be considered</a:t>
            </a:r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it-IT" sz="2000" dirty="0" smtClean="0">
                <a:cs typeface="Arial" panose="020B0604020202020204" pitchFamily="34" charset="0"/>
              </a:rPr>
              <a:t>Structural problems (automatic fine tuning) to be solved</a:t>
            </a:r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it-IT" sz="2000" dirty="0" smtClean="0">
                <a:cs typeface="Arial" panose="020B0604020202020204" pitchFamily="34" charset="0"/>
              </a:rPr>
              <a:t>Grids and </a:t>
            </a:r>
            <a:r>
              <a:rPr lang="en-US" altLang="it-IT" sz="2000" dirty="0" smtClean="0">
                <a:cs typeface="Arial" panose="020B0604020202020204" pitchFamily="34" charset="0"/>
              </a:rPr>
              <a:t>LAU </a:t>
            </a:r>
            <a:r>
              <a:rPr lang="en-US" altLang="it-IT" sz="2000" dirty="0" smtClean="0">
                <a:cs typeface="Arial" panose="020B0604020202020204" pitchFamily="34" charset="0"/>
              </a:rPr>
              <a:t>similar LMAs</a:t>
            </a:r>
          </a:p>
          <a:p>
            <a:pPr marL="536575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it-IT" sz="2000" dirty="0" smtClean="0">
                <a:cs typeface="Arial" panose="020B0604020202020204" pitchFamily="34" charset="0"/>
              </a:rPr>
              <a:t>Robustness of the            </a:t>
            </a:r>
            <a:r>
              <a:rPr lang="en-US" altLang="it-IT" sz="2000" dirty="0" smtClean="0">
                <a:solidFill>
                  <a:srgbClr val="4479CB"/>
                </a:solidFill>
                <a:cs typeface="Arial" panose="020B0604020202020204" pitchFamily="34" charset="0"/>
              </a:rPr>
              <a:t>package</a:t>
            </a:r>
            <a:r>
              <a:rPr lang="en-US" altLang="it-IT" sz="2000" dirty="0" smtClean="0">
                <a:cs typeface="Arial" panose="020B0604020202020204" pitchFamily="34" charset="0"/>
              </a:rPr>
              <a:t> </a:t>
            </a:r>
            <a:r>
              <a:rPr lang="en-US" altLang="it-IT" sz="2000" i="1" dirty="0" err="1" smtClean="0">
                <a:solidFill>
                  <a:srgbClr val="4479CB"/>
                </a:solidFill>
                <a:cs typeface="Arial" panose="020B0604020202020204" pitchFamily="34" charset="0"/>
              </a:rPr>
              <a:t>LabourMarketAreas</a:t>
            </a:r>
            <a:r>
              <a:rPr lang="en-US" altLang="it-IT" sz="2000" dirty="0" smtClean="0">
                <a:cs typeface="Arial" panose="020B0604020202020204" pitchFamily="34" charset="0"/>
              </a:rPr>
              <a:t>; EU challenge</a:t>
            </a:r>
          </a:p>
          <a:p>
            <a:pPr marL="536575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it-IT" sz="2000" dirty="0" err="1" smtClean="0">
                <a:cs typeface="Arial" panose="020B0604020202020204" pitchFamily="34" charset="0"/>
              </a:rPr>
              <a:t>LMAonLMA</a:t>
            </a:r>
            <a:r>
              <a:rPr lang="en-US" altLang="it-IT" sz="2000" dirty="0" smtClean="0">
                <a:cs typeface="Arial" panose="020B0604020202020204" pitchFamily="34" charset="0"/>
              </a:rPr>
              <a:t> approach may be extended to other Member States/EU</a:t>
            </a:r>
          </a:p>
          <a:p>
            <a:pPr marL="536575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endParaRPr lang="en-US" altLang="it-IT" sz="2000" dirty="0" smtClean="0"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304925" y="13397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CONCLUSIONS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45946"/>
            <a:ext cx="45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Techniques and Technologies for official Statistics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NTTS 2019 </a:t>
            </a:r>
            <a:endParaRPr lang="it-IT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Brussels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12–14 March 2019    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8" y="2974851"/>
            <a:ext cx="396544" cy="3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905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xmlns="" id="{319A61F3-42BE-3A4E-93D1-ABEDBDE157DE}"/>
              </a:ext>
            </a:extLst>
          </p:cNvPr>
          <p:cNvSpPr txBox="1">
            <a:spLocks/>
          </p:cNvSpPr>
          <p:nvPr/>
        </p:nvSpPr>
        <p:spPr>
          <a:xfrm>
            <a:off x="1308100" y="1569509"/>
            <a:ext cx="2852738" cy="277071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endParaRPr lang="it-IT" sz="1800" u="sng" dirty="0">
              <a:solidFill>
                <a:srgbClr val="2844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 rot="10800000" flipV="1">
            <a:off x="1137686" y="1680022"/>
            <a:ext cx="6738020" cy="214769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288000" anchor="ctr">
            <a:noAutofit/>
          </a:bodyPr>
          <a:lstStyle/>
          <a:p>
            <a:pPr marL="444500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4400" dirty="0" err="1" smtClean="0">
                <a:solidFill>
                  <a:schemeClr val="bg1"/>
                </a:solidFill>
                <a:cs typeface="Chalkduster"/>
              </a:rPr>
              <a:t>Thank</a:t>
            </a:r>
            <a:r>
              <a:rPr lang="it-IT" altLang="it-IT" sz="4400" dirty="0" smtClean="0">
                <a:solidFill>
                  <a:schemeClr val="bg1"/>
                </a:solidFill>
                <a:cs typeface="Chalkduster"/>
              </a:rPr>
              <a:t> </a:t>
            </a:r>
            <a:r>
              <a:rPr lang="it-IT" altLang="it-IT" sz="4400" dirty="0" err="1" smtClean="0">
                <a:solidFill>
                  <a:schemeClr val="bg1"/>
                </a:solidFill>
                <a:cs typeface="Chalkduster"/>
              </a:rPr>
              <a:t>you</a:t>
            </a:r>
            <a:r>
              <a:rPr lang="it-IT" altLang="it-IT" sz="4400" dirty="0" smtClean="0">
                <a:solidFill>
                  <a:schemeClr val="bg1"/>
                </a:solidFill>
                <a:cs typeface="Chalkduster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87419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13341" y="1022317"/>
            <a:ext cx="7702058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36575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altLang="it-IT" sz="2000" dirty="0" err="1" smtClean="0">
                <a:cs typeface="Arial" panose="020B0604020202020204" pitchFamily="34" charset="0"/>
              </a:rPr>
              <a:t>Labour</a:t>
            </a:r>
            <a:r>
              <a:rPr lang="it-IT" altLang="it-IT" sz="2000" dirty="0" smtClean="0">
                <a:cs typeface="Arial" panose="020B0604020202020204" pitchFamily="34" charset="0"/>
              </a:rPr>
              <a:t> Market </a:t>
            </a:r>
            <a:r>
              <a:rPr lang="it-IT" altLang="it-IT" sz="2000" dirty="0" err="1" smtClean="0">
                <a:cs typeface="Arial" panose="020B0604020202020204" pitchFamily="34" charset="0"/>
              </a:rPr>
              <a:t>Areas</a:t>
            </a:r>
            <a:r>
              <a:rPr lang="it-IT" altLang="it-IT" sz="2000" dirty="0" smtClean="0">
                <a:cs typeface="Arial" panose="020B0604020202020204" pitchFamily="34" charset="0"/>
              </a:rPr>
              <a:t> (</a:t>
            </a:r>
            <a:r>
              <a:rPr lang="it-IT" altLang="it-IT" sz="2000" dirty="0" err="1" smtClean="0">
                <a:cs typeface="Arial" panose="020B0604020202020204" pitchFamily="34" charset="0"/>
              </a:rPr>
              <a:t>LMAs</a:t>
            </a:r>
            <a:r>
              <a:rPr lang="it-IT" altLang="it-IT" sz="2000" dirty="0" smtClean="0">
                <a:cs typeface="Arial" panose="020B0604020202020204" pitchFamily="34" charset="0"/>
              </a:rPr>
              <a:t>)</a:t>
            </a:r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cs typeface="Arial" panose="020B0604020202020204" pitchFamily="34" charset="0"/>
              </a:rPr>
              <a:t>Italy</a:t>
            </a:r>
            <a:endParaRPr lang="it-IT" altLang="it-IT" sz="2000" dirty="0" smtClean="0">
              <a:cs typeface="Arial" panose="020B0604020202020204" pitchFamily="34" charset="0"/>
            </a:endParaRPr>
          </a:p>
          <a:p>
            <a:pPr marL="536575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altLang="it-IT" sz="2000" dirty="0" err="1" smtClean="0">
                <a:cs typeface="Arial" panose="020B0604020202020204" pitchFamily="34" charset="0"/>
              </a:rPr>
              <a:t>Multisource</a:t>
            </a:r>
            <a:r>
              <a:rPr lang="it-IT" altLang="it-IT" sz="2000" dirty="0" smtClean="0"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cs typeface="Arial" panose="020B0604020202020204" pitchFamily="34" charset="0"/>
              </a:rPr>
              <a:t>travel</a:t>
            </a:r>
            <a:r>
              <a:rPr lang="it-IT" altLang="it-IT" sz="2000" dirty="0" smtClean="0">
                <a:cs typeface="Arial" panose="020B0604020202020204" pitchFamily="34" charset="0"/>
              </a:rPr>
              <a:t>-to-work </a:t>
            </a:r>
            <a:r>
              <a:rPr lang="it-IT" altLang="it-IT" sz="2000" dirty="0" err="1" smtClean="0">
                <a:cs typeface="Arial" panose="020B0604020202020204" pitchFamily="34" charset="0"/>
              </a:rPr>
              <a:t>commuting</a:t>
            </a:r>
            <a:r>
              <a:rPr lang="it-IT" altLang="it-IT" sz="2000" dirty="0" smtClean="0">
                <a:cs typeface="Arial" panose="020B0604020202020204" pitchFamily="34" charset="0"/>
              </a:rPr>
              <a:t> data</a:t>
            </a:r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cs typeface="Arial" panose="020B0604020202020204" pitchFamily="34" charset="0"/>
              </a:rPr>
              <a:t>Extensions – MS, Cross-</a:t>
            </a:r>
            <a:r>
              <a:rPr lang="it-IT" altLang="it-IT" sz="2000" dirty="0" err="1" smtClean="0">
                <a:cs typeface="Arial" panose="020B0604020202020204" pitchFamily="34" charset="0"/>
              </a:rPr>
              <a:t>Border</a:t>
            </a:r>
            <a:r>
              <a:rPr lang="it-IT" altLang="it-IT" sz="2000" dirty="0" smtClean="0"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cs typeface="Arial" panose="020B0604020202020204" pitchFamily="34" charset="0"/>
              </a:rPr>
              <a:t>LMAs</a:t>
            </a:r>
            <a:r>
              <a:rPr lang="it-IT" altLang="it-IT" sz="2000" dirty="0" smtClean="0">
                <a:cs typeface="Arial" panose="020B0604020202020204" pitchFamily="34" charset="0"/>
              </a:rPr>
              <a:t>, </a:t>
            </a:r>
            <a:r>
              <a:rPr lang="it-IT" altLang="it-IT" sz="2000" dirty="0" err="1" smtClean="0">
                <a:cs typeface="Arial" panose="020B0604020202020204" pitchFamily="34" charset="0"/>
              </a:rPr>
              <a:t>European</a:t>
            </a:r>
            <a:r>
              <a:rPr lang="it-IT" altLang="it-IT" sz="2000" dirty="0" smtClean="0"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cs typeface="Arial" panose="020B0604020202020204" pitchFamily="34" charset="0"/>
              </a:rPr>
              <a:t>LMAs</a:t>
            </a:r>
            <a:r>
              <a:rPr lang="it-IT" altLang="it-IT" sz="2000" dirty="0" smtClean="0">
                <a:cs typeface="Arial" panose="020B0604020202020204" pitchFamily="34" charset="0"/>
              </a:rPr>
              <a:t> (</a:t>
            </a:r>
            <a:r>
              <a:rPr lang="it-IT" altLang="it-IT" sz="2000" dirty="0" err="1" smtClean="0">
                <a:cs typeface="Arial" panose="020B0604020202020204" pitchFamily="34" charset="0"/>
              </a:rPr>
              <a:t>LMAonLMA</a:t>
            </a:r>
            <a:r>
              <a:rPr lang="it-IT" altLang="it-IT" sz="2000" dirty="0" smtClean="0">
                <a:cs typeface="Arial" panose="020B0604020202020204" pitchFamily="34" charset="0"/>
              </a:rPr>
              <a:t>)</a:t>
            </a:r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altLang="it-IT" sz="2000" dirty="0" smtClean="0">
                <a:cs typeface="Arial" panose="020B0604020202020204" pitchFamily="34" charset="0"/>
              </a:rPr>
              <a:t>Future Population Census</a:t>
            </a:r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altLang="it-IT" sz="2000" dirty="0" smtClean="0">
                <a:cs typeface="Arial" panose="020B0604020202020204" pitchFamily="34" charset="0"/>
              </a:rPr>
              <a:t>Feasibility of enumeration areas and European </a:t>
            </a:r>
            <a:r>
              <a:rPr lang="en-US" altLang="it-IT" sz="2000" dirty="0" smtClean="0">
                <a:cs typeface="Arial" panose="020B0604020202020204" pitchFamily="34" charset="0"/>
              </a:rPr>
              <a:t>1km grid</a:t>
            </a:r>
            <a:endParaRPr lang="en-US" altLang="it-IT" sz="2000" dirty="0" smtClean="0">
              <a:cs typeface="Arial" panose="020B0604020202020204" pitchFamily="34" charset="0"/>
            </a:endParaRPr>
          </a:p>
          <a:p>
            <a:pPr marL="536575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it-IT" sz="2000" dirty="0" smtClean="0">
                <a:cs typeface="Arial" panose="020B0604020202020204" pitchFamily="34" charset="0"/>
              </a:rPr>
              <a:t>Conclusions</a:t>
            </a:r>
            <a:endParaRPr lang="it-IT" altLang="it-IT" sz="2000" dirty="0" smtClean="0"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1" y="4645946"/>
            <a:ext cx="45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Techniques and Technologies for official Statistics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NTTS 2019 </a:t>
            </a:r>
            <a:endParaRPr lang="it-IT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Brussels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12–14 March 2019    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304925" y="13397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Outline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59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54072" y="573645"/>
            <a:ext cx="7989927" cy="3677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36575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altLang="it-IT" sz="2000" dirty="0" err="1" smtClean="0">
                <a:cs typeface="Arial" panose="020B0604020202020204" pitchFamily="34" charset="0"/>
              </a:rPr>
              <a:t>Labour</a:t>
            </a:r>
            <a:r>
              <a:rPr lang="it-IT" altLang="it-IT" sz="2000" dirty="0" smtClean="0">
                <a:cs typeface="Arial" panose="020B0604020202020204" pitchFamily="34" charset="0"/>
              </a:rPr>
              <a:t> Market </a:t>
            </a:r>
            <a:r>
              <a:rPr lang="it-IT" altLang="it-IT" sz="2000" dirty="0" err="1" smtClean="0">
                <a:cs typeface="Arial" panose="020B0604020202020204" pitchFamily="34" charset="0"/>
              </a:rPr>
              <a:t>Areas</a:t>
            </a:r>
            <a:endParaRPr lang="it-IT" altLang="it-IT" sz="2000" dirty="0">
              <a:cs typeface="Arial" panose="020B0604020202020204" pitchFamily="34" charset="0"/>
            </a:endParaRPr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C00000"/>
                </a:solidFill>
              </a:rPr>
              <a:t>Definition</a:t>
            </a:r>
            <a:r>
              <a:rPr lang="en-US" dirty="0" smtClean="0"/>
              <a:t> sub-regional </a:t>
            </a:r>
            <a:r>
              <a:rPr lang="en-US" dirty="0"/>
              <a:t>geographical areas where the majority of the </a:t>
            </a:r>
            <a:r>
              <a:rPr lang="en-US" dirty="0" err="1"/>
              <a:t>labour</a:t>
            </a:r>
            <a:r>
              <a:rPr lang="en-US" dirty="0"/>
              <a:t> force lives and </a:t>
            </a:r>
            <a:r>
              <a:rPr lang="en-US" dirty="0" smtClean="0"/>
              <a:t>works</a:t>
            </a:r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endParaRPr lang="en-US" dirty="0"/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C00000"/>
                </a:solidFill>
              </a:rPr>
              <a:t>Usage</a:t>
            </a:r>
            <a:r>
              <a:rPr lang="en-US" dirty="0" smtClean="0"/>
              <a:t> comparable territories </a:t>
            </a:r>
            <a:r>
              <a:rPr lang="en-US" dirty="0"/>
              <a:t>for </a:t>
            </a:r>
            <a:r>
              <a:rPr lang="en-US" dirty="0" smtClean="0"/>
              <a:t>policy making, reporting </a:t>
            </a:r>
            <a:r>
              <a:rPr lang="en-US" dirty="0"/>
              <a:t>and </a:t>
            </a:r>
            <a:r>
              <a:rPr lang="en-US" dirty="0" smtClean="0"/>
              <a:t>analyses</a:t>
            </a:r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13869" lvl="3" indent="-342900">
              <a:lnSpc>
                <a:spcPts val="10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cs typeface="Arial" panose="020B0604020202020204" pitchFamily="34" charset="0"/>
              </a:rPr>
              <a:t>Employment</a:t>
            </a:r>
            <a:r>
              <a:rPr lang="it-IT" altLang="it-IT" sz="2000" dirty="0" smtClean="0">
                <a:cs typeface="Arial" panose="020B0604020202020204" pitchFamily="34" charset="0"/>
              </a:rPr>
              <a:t>; </a:t>
            </a:r>
            <a:r>
              <a:rPr lang="it-IT" altLang="it-IT" sz="2000" dirty="0" err="1" smtClean="0">
                <a:cs typeface="Arial" panose="020B0604020202020204" pitchFamily="34" charset="0"/>
              </a:rPr>
              <a:t>unemployment</a:t>
            </a:r>
            <a:endParaRPr lang="it-IT" altLang="it-IT" sz="2000" dirty="0" smtClean="0">
              <a:cs typeface="Arial" panose="020B0604020202020204" pitchFamily="34" charset="0"/>
            </a:endParaRPr>
          </a:p>
          <a:p>
            <a:pPr marL="1713869" lvl="3" indent="-342900">
              <a:lnSpc>
                <a:spcPts val="10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altLang="it-IT" sz="2000" dirty="0" smtClean="0">
                <a:cs typeface="Arial" panose="020B0604020202020204" pitchFamily="34" charset="0"/>
              </a:rPr>
              <a:t>Complex and non complex </a:t>
            </a:r>
            <a:r>
              <a:rPr lang="en-US" altLang="it-IT" sz="2000" dirty="0">
                <a:cs typeface="Arial" panose="020B0604020202020204" pitchFamily="34" charset="0"/>
              </a:rPr>
              <a:t>industrial crisis areas </a:t>
            </a:r>
            <a:endParaRPr lang="en-US" altLang="it-IT" sz="2000" dirty="0" smtClean="0">
              <a:cs typeface="Arial" panose="020B0604020202020204" pitchFamily="34" charset="0"/>
            </a:endParaRPr>
          </a:p>
          <a:p>
            <a:pPr lvl="3">
              <a:lnSpc>
                <a:spcPts val="1000"/>
              </a:lnSpc>
              <a:spcAft>
                <a:spcPts val="1200"/>
              </a:spcAft>
              <a:buClr>
                <a:srgbClr val="D8202E"/>
              </a:buClr>
              <a:buSzPct val="160000"/>
            </a:pPr>
            <a:r>
              <a:rPr lang="en-US" altLang="it-IT" sz="2000" dirty="0">
                <a:cs typeface="Arial" panose="020B0604020202020204" pitchFamily="34" charset="0"/>
              </a:rPr>
              <a:t>	</a:t>
            </a:r>
            <a:r>
              <a:rPr lang="en-US" altLang="it-IT" sz="2000" dirty="0" smtClean="0">
                <a:cs typeface="Arial" panose="020B0604020202020204" pitchFamily="34" charset="0"/>
              </a:rPr>
              <a:t>		[</a:t>
            </a:r>
            <a:r>
              <a:rPr lang="en-US" altLang="it-IT" sz="2000" dirty="0">
                <a:cs typeface="Arial" panose="020B0604020202020204" pitchFamily="34" charset="0"/>
              </a:rPr>
              <a:t>DL </a:t>
            </a:r>
            <a:r>
              <a:rPr lang="en-US" altLang="it-IT" sz="2000" dirty="0" smtClean="0">
                <a:cs typeface="Arial" panose="020B0604020202020204" pitchFamily="34" charset="0"/>
              </a:rPr>
              <a:t>83/2012, …, DM </a:t>
            </a:r>
            <a:r>
              <a:rPr lang="en-US" altLang="it-IT" sz="2000" dirty="0">
                <a:cs typeface="Arial" panose="020B0604020202020204" pitchFamily="34" charset="0"/>
              </a:rPr>
              <a:t>4.08.2016]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304925" y="13397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Labour Market Areas - LMAs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45946"/>
            <a:ext cx="45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Techniques and Technologies for official Statistics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NTTS 2019 </a:t>
            </a:r>
            <a:endParaRPr lang="it-IT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Brussels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12–14 March 2019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3" t="20865" r="39843" b="24447"/>
          <a:stretch/>
        </p:blipFill>
        <p:spPr bwMode="auto">
          <a:xfrm>
            <a:off x="6666680" y="1590487"/>
            <a:ext cx="1095702" cy="132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t="53410"/>
          <a:stretch/>
        </p:blipFill>
        <p:spPr>
          <a:xfrm>
            <a:off x="3742410" y="1708162"/>
            <a:ext cx="1078647" cy="10851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/>
          <a:srcRect t="972" b="48749"/>
          <a:stretch/>
        </p:blipFill>
        <p:spPr>
          <a:xfrm>
            <a:off x="2111423" y="1674907"/>
            <a:ext cx="1060781" cy="1151672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>
            <a:off x="5391263" y="2146083"/>
            <a:ext cx="705210" cy="209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043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62539" y="1119421"/>
            <a:ext cx="7702058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sz="2000" dirty="0" smtClean="0">
                <a:cs typeface="Arial" panose="020B0604020202020204" pitchFamily="34" charset="0"/>
              </a:rPr>
              <a:t>2013-2017 work at European level</a:t>
            </a:r>
            <a:r>
              <a:rPr lang="en-US" dirty="0" smtClean="0"/>
              <a:t>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://ec.europa.eu/eurostat/cros/content/labour-market-areas_en</a:t>
            </a:r>
            <a:r>
              <a:rPr lang="en-US" sz="1600" dirty="0"/>
              <a:t> </a:t>
            </a:r>
          </a:p>
          <a:p>
            <a:pPr marL="1450556" lvl="2" indent="-536575"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hared sound methodology (greedy clustering algorithm)</a:t>
            </a:r>
          </a:p>
          <a:p>
            <a:pPr marL="993556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sz="2000" dirty="0">
                <a:cs typeface="Arial" panose="020B0604020202020204" pitchFamily="34" charset="0"/>
              </a:rPr>
              <a:t>2016</a:t>
            </a:r>
            <a:r>
              <a:rPr lang="en-US" dirty="0" smtClean="0"/>
              <a:t> </a:t>
            </a:r>
            <a:r>
              <a:rPr lang="en-US" dirty="0" err="1" smtClean="0"/>
              <a:t>Istat</a:t>
            </a:r>
            <a:r>
              <a:rPr lang="en-US" dirty="0" smtClean="0"/>
              <a:t> </a:t>
            </a:r>
            <a:r>
              <a:rPr lang="en-US" dirty="0"/>
              <a:t>released </a:t>
            </a:r>
            <a:r>
              <a:rPr lang="en-US" dirty="0" smtClean="0"/>
              <a:t>the          package</a:t>
            </a:r>
            <a:r>
              <a:rPr lang="en-US" dirty="0"/>
              <a:t> </a:t>
            </a:r>
            <a:r>
              <a:rPr lang="en-US" i="1" dirty="0" err="1" smtClean="0">
                <a:hlinkClick r:id="rId4"/>
              </a:rPr>
              <a:t>LabourMarketAreas</a:t>
            </a:r>
            <a:endParaRPr lang="en-US" i="1" dirty="0"/>
          </a:p>
          <a:p>
            <a:pPr marL="1450556" lvl="2" indent="-536575">
              <a:lnSpc>
                <a:spcPts val="12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sz="1600" dirty="0" smtClean="0">
                <a:hlinkClick r:id="rId5"/>
              </a:rPr>
              <a:t>www.cran.r-project.org</a:t>
            </a:r>
            <a:r>
              <a:rPr lang="it-IT" sz="1600" dirty="0" smtClean="0"/>
              <a:t> </a:t>
            </a:r>
            <a:endParaRPr lang="it-IT" sz="1600" dirty="0"/>
          </a:p>
          <a:p>
            <a:pPr marL="1450556" lvl="2" indent="-536575">
              <a:lnSpc>
                <a:spcPts val="12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omplete </a:t>
            </a:r>
            <a:r>
              <a:rPr lang="en-US" dirty="0"/>
              <a:t>documentation of the implementation</a:t>
            </a:r>
          </a:p>
          <a:p>
            <a:pPr marL="1450556" lvl="2" indent="-536575">
              <a:lnSpc>
                <a:spcPts val="12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 smtClean="0"/>
              <a:t>guidelines </a:t>
            </a:r>
            <a:r>
              <a:rPr lang="en-US" dirty="0"/>
              <a:t>on </a:t>
            </a:r>
            <a:r>
              <a:rPr lang="en-US" dirty="0" smtClean="0"/>
              <a:t>the LMA </a:t>
            </a:r>
            <a:r>
              <a:rPr lang="en-US" dirty="0"/>
              <a:t>delineation process</a:t>
            </a:r>
            <a:endParaRPr lang="it-IT" dirty="0"/>
          </a:p>
          <a:p>
            <a:pPr marL="1713869" lvl="3" indent="-342900">
              <a:lnSpc>
                <a:spcPts val="12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endParaRPr lang="en-US" dirty="0"/>
          </a:p>
          <a:p>
            <a:pPr marL="536575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endParaRPr lang="it-IT" altLang="it-IT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304925" y="13397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LMAs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45946"/>
            <a:ext cx="45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Techniques and Technologies for official Statistics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NTTS 2019 </a:t>
            </a:r>
            <a:endParaRPr lang="it-IT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Brussels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12–14 March 2019    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6" y="2181549"/>
            <a:ext cx="537548" cy="4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0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5"/>
          <p:cNvSpPr txBox="1">
            <a:spLocks noChangeArrowheads="1"/>
          </p:cNvSpPr>
          <p:nvPr/>
        </p:nvSpPr>
        <p:spPr bwMode="auto">
          <a:xfrm>
            <a:off x="1224884" y="296884"/>
            <a:ext cx="6888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	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304925" y="133976"/>
            <a:ext cx="7610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GB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package </a:t>
            </a:r>
            <a:r>
              <a:rPr lang="en-GB" sz="2000" b="1" i="1" dirty="0" err="1" smtClean="0">
                <a:solidFill>
                  <a:schemeClr val="bg1"/>
                </a:solidFill>
                <a:latin typeface="+mj-lt"/>
              </a:rPr>
              <a:t>LabourMarketAreas</a:t>
            </a:r>
            <a:r>
              <a:rPr lang="en-GB" sz="20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– modular structure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192610" y="807757"/>
            <a:ext cx="6707626" cy="4245204"/>
            <a:chOff x="1192610" y="807757"/>
            <a:chExt cx="6707626" cy="424520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4" t="14956" r="34249" b="19431"/>
            <a:stretch/>
          </p:blipFill>
          <p:spPr bwMode="auto">
            <a:xfrm>
              <a:off x="3748659" y="3275180"/>
              <a:ext cx="1965601" cy="177778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4" name="Gruppo 3"/>
            <p:cNvGrpSpPr/>
            <p:nvPr/>
          </p:nvGrpSpPr>
          <p:grpSpPr>
            <a:xfrm>
              <a:off x="1192610" y="807757"/>
              <a:ext cx="2325350" cy="2028785"/>
              <a:chOff x="66147" y="563526"/>
              <a:chExt cx="3100466" cy="2705046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45" t="16189" r="27501" b="19624"/>
              <a:stretch/>
            </p:blipFill>
            <p:spPr bwMode="auto">
              <a:xfrm>
                <a:off x="72527" y="946954"/>
                <a:ext cx="3094086" cy="232161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" name="CasellaDiTesto 1"/>
              <p:cNvSpPr txBox="1"/>
              <p:nvPr/>
            </p:nvSpPr>
            <p:spPr>
              <a:xfrm>
                <a:off x="66147" y="563526"/>
                <a:ext cx="3100466" cy="4154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25" b="1" dirty="0">
                    <a:solidFill>
                      <a:schemeClr val="bg1"/>
                    </a:solidFill>
                  </a:rPr>
                  <a:t>1. Preliminary treatment</a:t>
                </a:r>
              </a:p>
            </p:txBody>
          </p:sp>
        </p:grpSp>
        <p:pic>
          <p:nvPicPr>
            <p:cNvPr id="2053" name="Picture 5" descr="C:\Users\ichim\Desktop\pack\pippone.bmp.bmp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41" t="30698" r="3333" b="31783"/>
            <a:stretch/>
          </p:blipFill>
          <p:spPr bwMode="auto">
            <a:xfrm>
              <a:off x="3749999" y="1095329"/>
              <a:ext cx="1964261" cy="17412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sellaDiTesto 11"/>
            <p:cNvSpPr txBox="1"/>
            <p:nvPr/>
          </p:nvSpPr>
          <p:spPr>
            <a:xfrm>
              <a:off x="3749999" y="819493"/>
              <a:ext cx="1964261" cy="3116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25" b="1" dirty="0">
                  <a:solidFill>
                    <a:schemeClr val="bg1"/>
                  </a:solidFill>
                </a:rPr>
                <a:t>2. </a:t>
              </a:r>
              <a:r>
                <a:rPr lang="en-US" sz="1425" b="1" dirty="0">
                  <a:solidFill>
                    <a:schemeClr val="bg1"/>
                  </a:solidFill>
                </a:rPr>
                <a:t>Partition</a:t>
              </a: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4" t="32300" r="54568" b="37089"/>
            <a:stretch/>
          </p:blipFill>
          <p:spPr>
            <a:xfrm>
              <a:off x="5919020" y="1128196"/>
              <a:ext cx="1965601" cy="1729366"/>
            </a:xfrm>
            <a:prstGeom prst="rect">
              <a:avLst/>
            </a:prstGeom>
            <a:ln>
              <a:solidFill>
                <a:srgbClr val="FF0000"/>
              </a:solidFill>
              <a:miter lim="800000"/>
            </a:ln>
          </p:spPr>
        </p:pic>
        <p:grpSp>
          <p:nvGrpSpPr>
            <p:cNvPr id="13" name="Gruppo 12"/>
            <p:cNvGrpSpPr/>
            <p:nvPr/>
          </p:nvGrpSpPr>
          <p:grpSpPr>
            <a:xfrm>
              <a:off x="1224883" y="3001597"/>
              <a:ext cx="2317121" cy="2034119"/>
              <a:chOff x="109178" y="3483304"/>
              <a:chExt cx="3089494" cy="2712159"/>
            </a:xfrm>
          </p:grpSpPr>
          <p:pic>
            <p:nvPicPr>
              <p:cNvPr id="2054" name="Picture 6" descr="C:\Users\ichim\Desktop\pack\pippone.bmp.bmp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945" b="24031"/>
              <a:stretch/>
            </p:blipFill>
            <p:spPr bwMode="auto">
              <a:xfrm>
                <a:off x="109178" y="3848082"/>
                <a:ext cx="3089494" cy="23473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CasellaDiTesto 17"/>
              <p:cNvSpPr txBox="1"/>
              <p:nvPr/>
            </p:nvSpPr>
            <p:spPr>
              <a:xfrm>
                <a:off x="109178" y="3483304"/>
                <a:ext cx="3089494" cy="4154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25" b="1" dirty="0">
                    <a:solidFill>
                      <a:schemeClr val="bg1"/>
                    </a:solidFill>
                  </a:rPr>
                  <a:t>4. Analysis</a:t>
                </a:r>
              </a:p>
            </p:txBody>
          </p:sp>
        </p:grpSp>
        <p:sp>
          <p:nvSpPr>
            <p:cNvPr id="19" name="CasellaDiTesto 18"/>
            <p:cNvSpPr txBox="1"/>
            <p:nvPr/>
          </p:nvSpPr>
          <p:spPr>
            <a:xfrm>
              <a:off x="3748658" y="2988442"/>
              <a:ext cx="1965602" cy="3116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25" b="1" dirty="0">
                  <a:solidFill>
                    <a:schemeClr val="bg1"/>
                  </a:solidFill>
                </a:rPr>
                <a:t>5. Dissemination</a:t>
              </a:r>
              <a:endParaRPr lang="it-IT" sz="1425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934634" y="3001597"/>
              <a:ext cx="1965602" cy="3116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25" b="1" dirty="0">
                  <a:solidFill>
                    <a:schemeClr val="bg1"/>
                  </a:solidFill>
                </a:rPr>
                <a:t>6. Dissemination</a:t>
              </a:r>
              <a:endParaRPr lang="it-IT" sz="1425" b="1" dirty="0">
                <a:solidFill>
                  <a:schemeClr val="bg1"/>
                </a:solidFill>
              </a:endParaRPr>
            </a:p>
          </p:txBody>
        </p:sp>
        <p:pic>
          <p:nvPicPr>
            <p:cNvPr id="2056" name="Picture 8" descr="C:\Users\ichim\Desktop\scorus lisbona 2016\Size of establishments .bmp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5" t="13806" r="18370" b="16968"/>
            <a:stretch/>
          </p:blipFill>
          <p:spPr bwMode="auto">
            <a:xfrm>
              <a:off x="5934635" y="3275180"/>
              <a:ext cx="1949985" cy="17777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asellaDiTesto 22"/>
            <p:cNvSpPr txBox="1"/>
            <p:nvPr/>
          </p:nvSpPr>
          <p:spPr>
            <a:xfrm>
              <a:off x="5919020" y="807757"/>
              <a:ext cx="1964261" cy="3116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25" b="1" dirty="0" smtClean="0">
                  <a:solidFill>
                    <a:schemeClr val="bg1"/>
                  </a:solidFill>
                </a:rPr>
                <a:t>3. </a:t>
              </a:r>
              <a:r>
                <a:rPr lang="en-US" sz="1425" b="1" dirty="0" smtClean="0">
                  <a:solidFill>
                    <a:schemeClr val="bg1"/>
                  </a:solidFill>
                </a:rPr>
                <a:t>Fine tuning</a:t>
              </a:r>
              <a:endParaRPr lang="en-US" sz="1425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2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304925" y="13397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LMAs in Italy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754234"/>
            <a:ext cx="45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Techniques and Technologies for official Statistics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NTTS 2019 </a:t>
            </a:r>
            <a:endParaRPr lang="it-IT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Brussels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12–14 March 2019     </a:t>
            </a:r>
          </a:p>
        </p:txBody>
      </p:sp>
      <p:pic>
        <p:nvPicPr>
          <p:cNvPr id="10" name="Immagine 9" descr="LMA and NUTS2 ITA unemployment bi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3120" r="7368" b="4335"/>
          <a:stretch>
            <a:fillRect/>
          </a:stretch>
        </p:blipFill>
        <p:spPr bwMode="auto">
          <a:xfrm>
            <a:off x="1154073" y="575731"/>
            <a:ext cx="3274828" cy="41523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747673" y="4247232"/>
            <a:ext cx="2972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Istat,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Unemployment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rate, 2016</a:t>
            </a:r>
          </a:p>
        </p:txBody>
      </p:sp>
      <p:pic>
        <p:nvPicPr>
          <p:cNvPr id="12" name="Immagine 11" descr="LMA and NUTS2 ITA prod_lav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1343" r="2798" b="1193"/>
          <a:stretch>
            <a:fillRect/>
          </a:stretch>
        </p:blipFill>
        <p:spPr bwMode="auto">
          <a:xfrm>
            <a:off x="5697655" y="575733"/>
            <a:ext cx="3434317" cy="415234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5315278" y="4309596"/>
            <a:ext cx="37436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Istat,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Labour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productivity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2015 (1000 euro)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7747665" y="683186"/>
            <a:ext cx="1311275" cy="1785698"/>
            <a:chOff x="1122490" y="1111261"/>
            <a:chExt cx="19828" cy="22989"/>
          </a:xfrm>
        </p:grpSpPr>
        <p:pic>
          <p:nvPicPr>
            <p:cNvPr id="16" name="Picture 3" descr="LMA and NUTS2 ITA prod_lav_legend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" t="5077" r="87416" b="63611"/>
            <a:stretch>
              <a:fillRect/>
            </a:stretch>
          </p:blipFill>
          <p:spPr bwMode="auto">
            <a:xfrm>
              <a:off x="1125372" y="1111261"/>
              <a:ext cx="5224" cy="16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131570" y="1111707"/>
              <a:ext cx="10509" cy="3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it-IT" sz="1200" kern="14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&lt; 27</a:t>
              </a:r>
              <a:endParaRPr lang="it-IT" sz="1000" kern="14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1131485" y="1115579"/>
              <a:ext cx="10509" cy="3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it-IT" sz="1200" kern="14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27—34</a:t>
              </a:r>
              <a:endParaRPr lang="it-IT" sz="1000" kern="14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131809" y="1119520"/>
              <a:ext cx="10509" cy="3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it-IT" sz="1200" kern="14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34—44</a:t>
              </a:r>
              <a:endParaRPr lang="it-IT" sz="1000" kern="14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131587" y="1123802"/>
              <a:ext cx="10509" cy="3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it-IT" sz="1200" kern="14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&gt; 44</a:t>
              </a:r>
              <a:endParaRPr lang="it-IT" sz="1000" kern="14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pic>
          <p:nvPicPr>
            <p:cNvPr id="21" name="Picture 8" descr="LMA and NUTS2 ITA_legend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66" t="9889" r="51094" b="86084"/>
            <a:stretch>
              <a:fillRect/>
            </a:stretch>
          </p:blipFill>
          <p:spPr bwMode="auto">
            <a:xfrm>
              <a:off x="1122490" y="1127916"/>
              <a:ext cx="10247" cy="6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1131791" y="1129411"/>
              <a:ext cx="8378" cy="2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it-IT" sz="1200" kern="14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NUTS 2</a:t>
              </a:r>
              <a:endParaRPr lang="it-IT" sz="1000" kern="14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23" name="Gruppo 22"/>
          <p:cNvGrpSpPr>
            <a:grpSpLocks/>
          </p:cNvGrpSpPr>
          <p:nvPr/>
        </p:nvGrpSpPr>
        <p:grpSpPr bwMode="auto">
          <a:xfrm>
            <a:off x="3084770" y="538781"/>
            <a:ext cx="1525031" cy="1888680"/>
            <a:chOff x="1115261" y="1129509"/>
            <a:chExt cx="17674" cy="21523"/>
          </a:xfrm>
        </p:grpSpPr>
        <p:pic>
          <p:nvPicPr>
            <p:cNvPr id="24" name="Picture 14" descr="LMA and NUTS2 ITA unemployment bis_legend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" t="4335" r="87137" b="56573"/>
            <a:stretch>
              <a:fillRect/>
            </a:stretch>
          </p:blipFill>
          <p:spPr bwMode="auto">
            <a:xfrm>
              <a:off x="1118279" y="1129509"/>
              <a:ext cx="4140" cy="1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1122423" y="1130265"/>
              <a:ext cx="8378" cy="2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it-IT" sz="1200" kern="14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2.4—7.2</a:t>
              </a:r>
              <a:endParaRPr lang="it-IT" sz="1000" kern="14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1122461" y="1133368"/>
              <a:ext cx="8378" cy="2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it-IT" sz="1200" kern="14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7.2—9.2</a:t>
              </a:r>
              <a:endParaRPr lang="it-IT" sz="1000" kern="14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1122549" y="1136118"/>
              <a:ext cx="8377" cy="2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it-IT" sz="1200" kern="14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9.2—13.8</a:t>
              </a:r>
              <a:endParaRPr lang="it-IT" sz="1000" kern="14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1122536" y="1138869"/>
              <a:ext cx="8378" cy="2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it-IT" sz="1200" kern="14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13.8—19</a:t>
              </a:r>
              <a:endParaRPr lang="it-IT" sz="1000" kern="14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1122725" y="1141670"/>
              <a:ext cx="8377" cy="2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it-IT" sz="1200" kern="14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&gt; 19</a:t>
              </a:r>
              <a:endParaRPr lang="it-IT" sz="1000" kern="14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pic>
          <p:nvPicPr>
            <p:cNvPr id="30" name="Picture 20" descr="LMA and NUTS2 ITA_legend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66" t="9889" r="51094" b="86084"/>
            <a:stretch>
              <a:fillRect/>
            </a:stretch>
          </p:blipFill>
          <p:spPr bwMode="auto">
            <a:xfrm>
              <a:off x="1115261" y="1145286"/>
              <a:ext cx="9296" cy="5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1124558" y="1146781"/>
              <a:ext cx="8377" cy="2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it-IT" sz="1200" kern="14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NUTS 2</a:t>
              </a:r>
              <a:endParaRPr lang="it-IT" sz="1000" kern="14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4496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304925" y="13397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LMAs in Europe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45946"/>
            <a:ext cx="45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Techniques and Technologies for official Statistics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NTTS 2019 </a:t>
            </a:r>
            <a:endParaRPr lang="it-IT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Brussels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12–14 March 2019     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2592" r="32171" b="5823"/>
          <a:stretch/>
        </p:blipFill>
        <p:spPr>
          <a:xfrm>
            <a:off x="1154073" y="832209"/>
            <a:ext cx="3636626" cy="370952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857" y="1405416"/>
            <a:ext cx="2418262" cy="2563108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6586767" y="4084885"/>
            <a:ext cx="1639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NL, BE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85" y="634682"/>
            <a:ext cx="352715" cy="30862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793588" y="596754"/>
            <a:ext cx="345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package </a:t>
            </a:r>
            <a:r>
              <a:rPr lang="it-IT" b="1" i="1" dirty="0" err="1" smtClean="0">
                <a:solidFill>
                  <a:srgbClr val="0070C0"/>
                </a:solidFill>
              </a:rPr>
              <a:t>LabourMarketAreas</a:t>
            </a:r>
            <a:endParaRPr lang="it-IT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00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91514" y="445287"/>
            <a:ext cx="8816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0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EU Functional Areas </a:t>
            </a:r>
          </a:p>
          <a:p>
            <a:pPr marL="536575" lvl="1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using as building </a:t>
            </a:r>
            <a:r>
              <a:rPr lang="en-GB" sz="2000" dirty="0" smtClean="0">
                <a:solidFill>
                  <a:srgbClr val="505150"/>
                </a:solidFill>
              </a:rPr>
              <a:t>blocks the </a:t>
            </a:r>
            <a:r>
              <a:rPr lang="en-GB" sz="2000" dirty="0" smtClean="0">
                <a:solidFill>
                  <a:srgbClr val="C00000"/>
                </a:solidFill>
              </a:rPr>
              <a:t>national LMAs </a:t>
            </a:r>
          </a:p>
          <a:p>
            <a:pPr marL="1450556" lvl="2" indent="-536575">
              <a:lnSpc>
                <a:spcPts val="12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dirty="0"/>
              <a:t>built using the same parameters for the whole of Europe and </a:t>
            </a:r>
          </a:p>
          <a:p>
            <a:pPr marL="1450556" lvl="2" indent="-536575">
              <a:lnSpc>
                <a:spcPts val="12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dirty="0"/>
              <a:t>the same tool, </a:t>
            </a:r>
            <a:r>
              <a:rPr lang="en-GB" dirty="0" smtClean="0"/>
              <a:t>the package </a:t>
            </a:r>
            <a:r>
              <a:rPr lang="en-GB" i="1" dirty="0" err="1">
                <a:solidFill>
                  <a:srgbClr val="4479CB"/>
                </a:solidFill>
              </a:rPr>
              <a:t>LabourMarketAreas</a:t>
            </a:r>
            <a:endParaRPr lang="en-GB" i="1" dirty="0">
              <a:solidFill>
                <a:srgbClr val="4479CB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4477747"/>
            <a:ext cx="500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pic>
        <p:nvPicPr>
          <p:cNvPr id="7" name="Immagine 6" descr="C:\Users\admin\Desktop\Task Force 2018 LMA\programmi R\comuni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8" y="2391612"/>
            <a:ext cx="2080895" cy="204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C:\Users\admin\Desktop\Task Force 2018 LMA\programmi R\lmabis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56" y="2247179"/>
            <a:ext cx="2102485" cy="206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C:\Users\admin\Desktop\Task Force 2018 LMA\programmi R\lmaonlma.b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76" y="2332378"/>
            <a:ext cx="2112645" cy="207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51" y="2391611"/>
            <a:ext cx="534201" cy="35057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25" y="2391611"/>
            <a:ext cx="534201" cy="35057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217630" y="2726068"/>
            <a:ext cx="226724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9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64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45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4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3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28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LabourMarketAreas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641919" y="2726068"/>
            <a:ext cx="234661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81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9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64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45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4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33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28" algn="l" defTabSz="4569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LabourMarketAreas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2216905" y="3211879"/>
            <a:ext cx="760021" cy="258288"/>
          </a:xfrm>
          <a:prstGeom prst="rightArrow">
            <a:avLst/>
          </a:prstGeom>
          <a:solidFill>
            <a:srgbClr val="D5214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F142A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5708175" y="3211879"/>
            <a:ext cx="760021" cy="258288"/>
          </a:xfrm>
          <a:prstGeom prst="rightArrow">
            <a:avLst/>
          </a:prstGeom>
          <a:solidFill>
            <a:srgbClr val="D5214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F142A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63294" y="2965960"/>
            <a:ext cx="2267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/>
                </a:solidFill>
              </a:rPr>
              <a:t>National </a:t>
            </a:r>
            <a:r>
              <a:rPr lang="it-IT" sz="1600" dirty="0" err="1" smtClean="0">
                <a:solidFill>
                  <a:schemeClr val="tx2"/>
                </a:solidFill>
              </a:rPr>
              <a:t>parameters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952010" y="2965960"/>
            <a:ext cx="2256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/>
                </a:solidFill>
              </a:rPr>
              <a:t>Common EU </a:t>
            </a:r>
            <a:r>
              <a:rPr lang="it-IT" sz="1600" dirty="0" err="1" smtClean="0">
                <a:solidFill>
                  <a:schemeClr val="tx2"/>
                </a:solidFill>
              </a:rPr>
              <a:t>parameters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24557" y="4147904"/>
            <a:ext cx="89611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it-IT" dirty="0" err="1" smtClean="0"/>
              <a:t>LAUs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						      </a:t>
            </a:r>
            <a:r>
              <a:rPr lang="it-IT" dirty="0" err="1" smtClean="0"/>
              <a:t>LMAs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					       </a:t>
            </a:r>
            <a:r>
              <a:rPr lang="it-IT" dirty="0" smtClean="0"/>
              <a:t>EU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/>
              <a:t>Functional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endParaRPr lang="it-IT" dirty="0"/>
          </a:p>
        </p:txBody>
      </p:sp>
      <p:sp>
        <p:nvSpPr>
          <p:cNvPr id="16" name="Freccia a destra 15"/>
          <p:cNvSpPr/>
          <p:nvPr/>
        </p:nvSpPr>
        <p:spPr>
          <a:xfrm>
            <a:off x="1501255" y="4291648"/>
            <a:ext cx="2442949" cy="952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flipV="1">
            <a:off x="5117775" y="4286404"/>
            <a:ext cx="1927499" cy="1056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1162540" y="-1"/>
            <a:ext cx="8023182" cy="439613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6981">
              <a:spcBef>
                <a:spcPts val="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000" b="1" dirty="0">
                <a:solidFill>
                  <a:prstClr val="white"/>
                </a:solidFill>
                <a:ea typeface="+mn-ea"/>
                <a:cs typeface="+mn-cs"/>
              </a:rPr>
              <a:t>LMAs recent </a:t>
            </a:r>
            <a:r>
              <a:rPr lang="en-GB" altLang="it-IT" sz="2000" b="1" dirty="0" smtClean="0">
                <a:solidFill>
                  <a:prstClr val="white"/>
                </a:solidFill>
                <a:ea typeface="+mn-ea"/>
                <a:cs typeface="+mn-cs"/>
              </a:rPr>
              <a:t>developments: EU comparability</a:t>
            </a:r>
            <a:endParaRPr lang="en-GB" sz="2000" b="1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213341" y="4645946"/>
            <a:ext cx="45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Techniques and Technologies for official Statistics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NTTS 2019 </a:t>
            </a:r>
            <a:endParaRPr lang="it-IT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Brussels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12–14 March 2019     </a:t>
            </a:r>
          </a:p>
        </p:txBody>
      </p:sp>
    </p:spTree>
    <p:extLst>
      <p:ext uri="{BB962C8B-B14F-4D97-AF65-F5344CB8AC3E}">
        <p14:creationId xmlns:p14="http://schemas.microsoft.com/office/powerpoint/2010/main" val="22898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64752" y="915042"/>
            <a:ext cx="7702058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3869" lvl="3" indent="-342900">
              <a:lnSpc>
                <a:spcPts val="10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endParaRPr lang="en-US" sz="2000" dirty="0" smtClean="0">
              <a:cs typeface="Arial" panose="020B0604020202020204" pitchFamily="34" charset="0"/>
            </a:endParaRPr>
          </a:p>
          <a:p>
            <a:pPr marL="536575" lvl="3" indent="-536575">
              <a:lnSpc>
                <a:spcPts val="10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</a:rPr>
              <a:t>Census 2011 - complete </a:t>
            </a:r>
            <a:r>
              <a:rPr lang="en-US" sz="2000" b="1" dirty="0" smtClean="0">
                <a:solidFill>
                  <a:srgbClr val="FF0000"/>
                </a:solidFill>
              </a:rPr>
              <a:t>enumeration</a:t>
            </a:r>
            <a:endParaRPr lang="en-US" sz="2000" b="1" dirty="0">
              <a:solidFill>
                <a:srgbClr val="FF0000"/>
              </a:solidFill>
            </a:endParaRPr>
          </a:p>
          <a:p>
            <a:pPr marL="536575" lvl="3" indent="-536575">
              <a:lnSpc>
                <a:spcPts val="10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</a:rPr>
              <a:t>Census 2021 - administrative and survey data</a:t>
            </a:r>
          </a:p>
          <a:p>
            <a:pPr marL="1713869" lvl="3" indent="-342900">
              <a:lnSpc>
                <a:spcPts val="16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sz="2000" dirty="0" err="1" smtClean="0">
                <a:cs typeface="Arial" panose="020B0604020202020204" pitchFamily="34" charset="0"/>
              </a:rPr>
              <a:t>integration</a:t>
            </a:r>
            <a:r>
              <a:rPr lang="it-IT" sz="2000" dirty="0" smtClean="0">
                <a:cs typeface="Arial" panose="020B0604020202020204" pitchFamily="34" charset="0"/>
              </a:rPr>
              <a:t>/</a:t>
            </a:r>
            <a:r>
              <a:rPr lang="it-IT" sz="2000" dirty="0" err="1" smtClean="0">
                <a:cs typeface="Arial" panose="020B0604020202020204" pitchFamily="34" charset="0"/>
              </a:rPr>
              <a:t>estimation</a:t>
            </a:r>
            <a:r>
              <a:rPr lang="it-IT" sz="2000" dirty="0" smtClean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methods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need</a:t>
            </a:r>
            <a:r>
              <a:rPr lang="it-IT" sz="2000" dirty="0">
                <a:cs typeface="Arial" panose="020B0604020202020204" pitchFamily="34" charset="0"/>
              </a:rPr>
              <a:t> to be </a:t>
            </a:r>
            <a:r>
              <a:rPr lang="it-IT" sz="2000" dirty="0" err="1">
                <a:cs typeface="Arial" panose="020B0604020202020204" pitchFamily="34" charset="0"/>
              </a:rPr>
              <a:t>developed</a:t>
            </a:r>
            <a:endParaRPr lang="en-US" sz="2000" dirty="0">
              <a:cs typeface="Arial" panose="020B0604020202020204" pitchFamily="34" charset="0"/>
            </a:endParaRPr>
          </a:p>
          <a:p>
            <a:pPr marL="1713869" lvl="3" indent="-342900">
              <a:lnSpc>
                <a:spcPts val="16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s</a:t>
            </a:r>
            <a:r>
              <a:rPr lang="en-US" sz="2000" dirty="0" smtClean="0">
                <a:cs typeface="Arial" panose="020B0604020202020204" pitchFamily="34" charset="0"/>
              </a:rPr>
              <a:t>urvey data:  precise </a:t>
            </a:r>
            <a:r>
              <a:rPr lang="en-US" sz="2000" dirty="0">
                <a:cs typeface="Arial" panose="020B0604020202020204" pitchFamily="34" charset="0"/>
              </a:rPr>
              <a:t>definition of commuters </a:t>
            </a:r>
            <a:r>
              <a:rPr lang="en-US" sz="2000" dirty="0" smtClean="0">
                <a:cs typeface="Arial" panose="020B0604020202020204" pitchFamily="34" charset="0"/>
              </a:rPr>
              <a:t>but commuters </a:t>
            </a:r>
            <a:r>
              <a:rPr lang="en-US" sz="2000" dirty="0">
                <a:cs typeface="Arial" panose="020B0604020202020204" pitchFamily="34" charset="0"/>
              </a:rPr>
              <a:t>refer to different periods in time, possibly different sub-populations, </a:t>
            </a:r>
            <a:r>
              <a:rPr lang="en-US" sz="2000" dirty="0" smtClean="0">
                <a:cs typeface="Arial" panose="020B0604020202020204" pitchFamily="34" charset="0"/>
              </a:rPr>
              <a:t>samples </a:t>
            </a:r>
            <a:r>
              <a:rPr lang="en-US" sz="2000" dirty="0">
                <a:cs typeface="Arial" panose="020B0604020202020204" pitchFamily="34" charset="0"/>
              </a:rPr>
              <a:t>…. </a:t>
            </a:r>
          </a:p>
          <a:p>
            <a:pPr marL="1713869" lvl="3" indent="-342900">
              <a:lnSpc>
                <a:spcPts val="16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</a:t>
            </a:r>
            <a:r>
              <a:rPr lang="en-US" sz="2000" dirty="0" smtClean="0">
                <a:cs typeface="Arial" panose="020B0604020202020204" pitchFamily="34" charset="0"/>
              </a:rPr>
              <a:t>dministrative data: </a:t>
            </a:r>
            <a:r>
              <a:rPr lang="en-US" sz="2000" dirty="0">
                <a:cs typeface="Arial" panose="020B0604020202020204" pitchFamily="34" charset="0"/>
              </a:rPr>
              <a:t>possibly no side information on the type of </a:t>
            </a:r>
            <a:r>
              <a:rPr lang="en-US" sz="2000" dirty="0" smtClean="0">
                <a:cs typeface="Arial" panose="020B0604020202020204" pitchFamily="34" charset="0"/>
              </a:rPr>
              <a:t>workers, the </a:t>
            </a:r>
            <a:r>
              <a:rPr lang="en-US" sz="2000" dirty="0">
                <a:cs typeface="Arial" panose="020B0604020202020204" pitchFamily="34" charset="0"/>
              </a:rPr>
              <a:t>commuting, if any, and its </a:t>
            </a:r>
            <a:r>
              <a:rPr lang="en-US" sz="2000" dirty="0" smtClean="0">
                <a:cs typeface="Arial" panose="020B0604020202020204" pitchFamily="34" charset="0"/>
              </a:rPr>
              <a:t>intensity; </a:t>
            </a:r>
            <a:endParaRPr lang="en-US" sz="2000" dirty="0">
              <a:cs typeface="Arial" panose="020B0604020202020204" pitchFamily="34" charset="0"/>
            </a:endParaRPr>
          </a:p>
          <a:p>
            <a:pPr marL="1713869" lvl="3" indent="-342900">
              <a:lnSpc>
                <a:spcPts val="16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flexible outputs / increased detail: </a:t>
            </a:r>
            <a:r>
              <a:rPr lang="en-US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>spatial/geographic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536575" indent="-536575"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endParaRPr lang="it-IT" altLang="it-IT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304925" y="13397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LMAs – next round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45946"/>
            <a:ext cx="45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Techniques and Technologies for official Statistics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NTTS 2019 </a:t>
            </a:r>
            <a:endParaRPr lang="it-IT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Brussels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12–14 March 2019     </a:t>
            </a:r>
          </a:p>
        </p:txBody>
      </p:sp>
    </p:spTree>
    <p:extLst>
      <p:ext uri="{BB962C8B-B14F-4D97-AF65-F5344CB8AC3E}">
        <p14:creationId xmlns:p14="http://schemas.microsoft.com/office/powerpoint/2010/main" val="244684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INTRANET-14-77</_dlc_DocId>
    <_dlc_DocIdUrl xmlns="459159c4-d20a-4ff3-9b11-fbd127bd52e5">
      <Url>https://intranet.istat.it/Collaborativi/_layouts/15/DocIdRedir.aspx?ID=INTRANET-14-77</Url>
      <Description>INTRANET-14-77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2ad8b07f9840a1ce9cd199d874146b74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ffb0e16fb90ffea59fef1085e90ecca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0E81DE-5F0B-421A-93B4-EF95C1639E19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679261c3-551f-4e86-913f-177e0e529669"/>
    <ds:schemaRef ds:uri="459159c4-d20a-4ff3-9b11-fbd127bd52e5"/>
    <ds:schemaRef ds:uri="http://purl.org/dc/elements/1.1/"/>
    <ds:schemaRef ds:uri="http://schemas.openxmlformats.org/package/2006/metadata/core-properties"/>
    <ds:schemaRef ds:uri="http://purl.org/dc/terms/"/>
    <ds:schemaRef ds:uri="c58f2efd-82a8-4ecf-b395-8c25e928921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AAA0DE0-1792-4461-8C0E-C44FDC2F5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15147</TotalTime>
  <Words>693</Words>
  <Application>Microsoft Office PowerPoint</Application>
  <PresentationFormat>Presentazione su schermo (16:9)</PresentationFormat>
  <Paragraphs>183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Luisa Franconi</cp:lastModifiedBy>
  <cp:revision>1389</cp:revision>
  <cp:lastPrinted>2017-02-22T13:28:22Z</cp:lastPrinted>
  <dcterms:created xsi:type="dcterms:W3CDTF">2015-05-13T08:31:54Z</dcterms:created>
  <dcterms:modified xsi:type="dcterms:W3CDTF">2019-03-13T08:16:41Z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9e0de80d-cc6b-4586-a7d5-f445339ce8d5</vt:lpwstr>
  </property>
</Properties>
</file>