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8" r:id="rId2"/>
    <p:sldId id="397" r:id="rId3"/>
    <p:sldId id="383" r:id="rId4"/>
    <p:sldId id="411" r:id="rId5"/>
    <p:sldId id="406" r:id="rId6"/>
    <p:sldId id="404" r:id="rId7"/>
    <p:sldId id="405" r:id="rId8"/>
    <p:sldId id="429" r:id="rId9"/>
    <p:sldId id="430" r:id="rId10"/>
    <p:sldId id="408" r:id="rId11"/>
    <p:sldId id="431" r:id="rId12"/>
  </p:sldIdLst>
  <p:sldSz cx="9144000" cy="6858000" type="screen4x3"/>
  <p:notesSz cx="6797675" cy="9926638"/>
  <p:defaultTextStyle>
    <a:defPPr>
      <a:defRPr lang="nl-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73">
          <p15:clr>
            <a:srgbClr val="A4A3A4"/>
          </p15:clr>
        </p15:guide>
        <p15:guide id="2" pos="22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nkowska, P.K.P." initials="PP" lastIdx="5" clrIdx="0"/>
  <p:cmAuthor id="1" name="Paulina" initials="P" lastIdx="9" clrIdx="1">
    <p:extLst>
      <p:ext uri="{19B8F6BF-5375-455C-9EA6-DF929625EA0E}">
        <p15:presenceInfo xmlns:p15="http://schemas.microsoft.com/office/powerpoint/2012/main" userId="Paul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9FBCE5"/>
    <a:srgbClr val="91B3E5"/>
    <a:srgbClr val="FFFFFF"/>
    <a:srgbClr val="9EBBE5"/>
    <a:srgbClr val="969696"/>
    <a:srgbClr val="0084A9"/>
    <a:srgbClr val="33ADAC"/>
    <a:srgbClr val="A7235E"/>
    <a:srgbClr val="B11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8672" autoAdjust="0"/>
    <p:restoredTop sz="93943" autoAdjust="0"/>
  </p:normalViewPr>
  <p:slideViewPr>
    <p:cSldViewPr snapToGrid="0" snapToObjects="1">
      <p:cViewPr>
        <p:scale>
          <a:sx n="78" d="100"/>
          <a:sy n="78" d="100"/>
        </p:scale>
        <p:origin x="941" y="58"/>
      </p:cViewPr>
      <p:guideLst>
        <p:guide orient="horz" pos="4273"/>
        <p:guide pos="2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2B114-4589-4901-9881-DF924618952B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12C4D-58E3-4A4F-9777-082DC1D0F3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7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201E16-7309-405E-810B-5FCA9AFDD10F}" type="datetime1">
              <a:rPr lang="nl-NL"/>
              <a:pPr/>
              <a:t>12-3-2019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074B61-66BF-48FA-BB78-F79AE791C4D7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9054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74B61-66BF-48FA-BB78-F79AE791C4D7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8557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074B61-66BF-48FA-BB78-F79AE791C4D7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0067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74B61-66BF-48FA-BB78-F79AE791C4D7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8458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0"/>
          </p:nvPr>
        </p:nvSpPr>
        <p:spPr>
          <a:xfrm>
            <a:off x="5649915" y="5976939"/>
            <a:ext cx="3248025" cy="612775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1301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twee reg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  <a:endParaRPr lang="nl-NL" noProof="0" dirty="0"/>
          </a:p>
        </p:txBody>
      </p:sp>
      <p:pic>
        <p:nvPicPr>
          <p:cNvPr id="5" name="Afbeelding 7" descr="VUlogo_NL_Taglinezwart_Wi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40" y="5205414"/>
            <a:ext cx="2160587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eperen 8"/>
          <p:cNvGrpSpPr>
            <a:grpSpLocks/>
          </p:cNvGrpSpPr>
          <p:nvPr userDrawn="1"/>
        </p:nvGrpSpPr>
        <p:grpSpPr bwMode="auto">
          <a:xfrm>
            <a:off x="-28575" y="6381750"/>
            <a:ext cx="5392738" cy="503239"/>
            <a:chOff x="-27963" y="6381328"/>
            <a:chExt cx="5392126" cy="504056"/>
          </a:xfrm>
        </p:grpSpPr>
        <p:sp>
          <p:nvSpPr>
            <p:cNvPr id="7" name="Slide Number Placeholder 3"/>
            <p:cNvSpPr txBox="1">
              <a:spLocks/>
            </p:cNvSpPr>
            <p:nvPr userDrawn="1"/>
          </p:nvSpPr>
          <p:spPr bwMode="auto">
            <a:xfrm>
              <a:off x="-27963" y="6381328"/>
              <a:ext cx="611119" cy="504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lIns="0" tIns="0" rIns="0" bIns="0"/>
            <a:lstStyle>
              <a:lvl1pPr marL="271463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defRPr/>
              </a:pPr>
              <a:fld id="{25995696-5035-674A-80D6-7593AA9E2044}" type="slidenum">
                <a:rPr lang="nl-NL" sz="1200" smtClean="0">
                  <a:solidFill>
                    <a:schemeClr val="bg1"/>
                  </a:solidFill>
                  <a:latin typeface="Calibri" charset="0"/>
                  <a:cs typeface="Calibri" charset="0"/>
                </a:rPr>
                <a:pPr eaLnBrk="1" hangingPunct="1">
                  <a:spcBef>
                    <a:spcPct val="20000"/>
                  </a:spcBef>
                  <a:defRPr/>
                </a:pPr>
                <a:t>‹#›</a:t>
              </a:fld>
              <a:endParaRPr lang="nl-NL" sz="1200" dirty="0">
                <a:solidFill>
                  <a:schemeClr val="bg1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8" name="Footer Placeholder 2"/>
            <p:cNvSpPr txBox="1">
              <a:spLocks/>
            </p:cNvSpPr>
            <p:nvPr userDrawn="1"/>
          </p:nvSpPr>
          <p:spPr bwMode="auto">
            <a:xfrm>
              <a:off x="683156" y="6381328"/>
              <a:ext cx="4681007" cy="477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nl-NL" sz="1200" dirty="0">
                  <a:solidFill>
                    <a:schemeClr val="bg1"/>
                  </a:solidFill>
                  <a:latin typeface="Calibri" charset="0"/>
                  <a:cs typeface="Calibri" charset="0"/>
                </a:rPr>
                <a:t>Het begint met een idee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062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twee reg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  <a:endParaRPr lang="nl-NL" noProof="0" dirty="0"/>
          </a:p>
        </p:txBody>
      </p:sp>
      <p:grpSp>
        <p:nvGrpSpPr>
          <p:cNvPr id="6" name="Groeperen 8"/>
          <p:cNvGrpSpPr>
            <a:grpSpLocks/>
          </p:cNvGrpSpPr>
          <p:nvPr userDrawn="1"/>
        </p:nvGrpSpPr>
        <p:grpSpPr bwMode="auto">
          <a:xfrm>
            <a:off x="-28575" y="6381750"/>
            <a:ext cx="5392738" cy="503239"/>
            <a:chOff x="-27963" y="6381328"/>
            <a:chExt cx="5392126" cy="504056"/>
          </a:xfrm>
        </p:grpSpPr>
        <p:sp>
          <p:nvSpPr>
            <p:cNvPr id="7" name="Slide Number Placeholder 3"/>
            <p:cNvSpPr txBox="1">
              <a:spLocks/>
            </p:cNvSpPr>
            <p:nvPr userDrawn="1"/>
          </p:nvSpPr>
          <p:spPr bwMode="auto">
            <a:xfrm>
              <a:off x="-27963" y="6381328"/>
              <a:ext cx="611119" cy="504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lIns="0" tIns="0" rIns="0" bIns="0"/>
            <a:lstStyle>
              <a:lvl1pPr marL="271463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defRPr/>
              </a:pPr>
              <a:fld id="{25995696-5035-674A-80D6-7593AA9E2044}" type="slidenum">
                <a:rPr lang="nl-NL" sz="1200" smtClean="0">
                  <a:solidFill>
                    <a:schemeClr val="bg1"/>
                  </a:solidFill>
                  <a:latin typeface="Calibri" charset="0"/>
                  <a:cs typeface="Calibri" charset="0"/>
                </a:rPr>
                <a:pPr eaLnBrk="1" hangingPunct="1">
                  <a:spcBef>
                    <a:spcPct val="20000"/>
                  </a:spcBef>
                  <a:defRPr/>
                </a:pPr>
                <a:t>‹#›</a:t>
              </a:fld>
              <a:endParaRPr lang="nl-NL" sz="1200" dirty="0">
                <a:solidFill>
                  <a:schemeClr val="bg1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8" name="Footer Placeholder 2"/>
            <p:cNvSpPr txBox="1">
              <a:spLocks/>
            </p:cNvSpPr>
            <p:nvPr userDrawn="1"/>
          </p:nvSpPr>
          <p:spPr bwMode="auto">
            <a:xfrm>
              <a:off x="683156" y="6381328"/>
              <a:ext cx="4681007" cy="477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nl-NL" sz="1200" dirty="0">
                  <a:solidFill>
                    <a:schemeClr val="bg1"/>
                  </a:solidFill>
                  <a:latin typeface="Calibri" charset="0"/>
                  <a:cs typeface="Calibri" charset="0"/>
                </a:rPr>
                <a:t>Het begint met een idee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783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VU tekstdia me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eren 14"/>
          <p:cNvGrpSpPr>
            <a:grpSpLocks/>
          </p:cNvGrpSpPr>
          <p:nvPr userDrawn="1"/>
        </p:nvGrpSpPr>
        <p:grpSpPr bwMode="auto">
          <a:xfrm>
            <a:off x="-28575" y="6381750"/>
            <a:ext cx="5392738" cy="503239"/>
            <a:chOff x="-27963" y="6381328"/>
            <a:chExt cx="5392126" cy="504056"/>
          </a:xfrm>
        </p:grpSpPr>
        <p:sp>
          <p:nvSpPr>
            <p:cNvPr id="9" name="Slide Number Placeholder 3"/>
            <p:cNvSpPr txBox="1">
              <a:spLocks/>
            </p:cNvSpPr>
            <p:nvPr userDrawn="1"/>
          </p:nvSpPr>
          <p:spPr bwMode="auto">
            <a:xfrm>
              <a:off x="-27963" y="6381328"/>
              <a:ext cx="611119" cy="504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lIns="0" tIns="0" rIns="0" bIns="0"/>
            <a:lstStyle>
              <a:lvl1pPr marL="271463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defRPr/>
              </a:pPr>
              <a:fld id="{76662F47-1888-F84B-8E2D-EF5A159B11F8}" type="slidenum">
                <a:rPr lang="nl-NL" sz="1200" smtClean="0">
                  <a:solidFill>
                    <a:schemeClr val="bg1"/>
                  </a:solidFill>
                  <a:latin typeface="Calibri" charset="0"/>
                  <a:cs typeface="Calibri" charset="0"/>
                </a:rPr>
                <a:pPr eaLnBrk="1" hangingPunct="1">
                  <a:spcBef>
                    <a:spcPct val="20000"/>
                  </a:spcBef>
                  <a:defRPr/>
                </a:pPr>
                <a:t>‹#›</a:t>
              </a:fld>
              <a:endParaRPr lang="nl-NL" sz="1200" dirty="0">
                <a:solidFill>
                  <a:schemeClr val="bg1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1" name="Footer Placeholder 2"/>
            <p:cNvSpPr txBox="1">
              <a:spLocks/>
            </p:cNvSpPr>
            <p:nvPr userDrawn="1"/>
          </p:nvSpPr>
          <p:spPr bwMode="auto">
            <a:xfrm>
              <a:off x="683156" y="6381328"/>
              <a:ext cx="4681007" cy="477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nl-NL" sz="1200" dirty="0">
                  <a:solidFill>
                    <a:schemeClr val="bg1"/>
                  </a:solidFill>
                  <a:latin typeface="Calibri" charset="0"/>
                  <a:cs typeface="Calibri" charset="0"/>
                </a:rPr>
                <a:t>Het begint met een idee</a:t>
              </a:r>
            </a:p>
          </p:txBody>
        </p:sp>
      </p:grpSp>
      <p:pic>
        <p:nvPicPr>
          <p:cNvPr id="12" name="Afbeelding 12" descr="VU_NL_400px-1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2" y="6237288"/>
            <a:ext cx="1033463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0" y="6524626"/>
            <a:ext cx="6111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2714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fld id="{C97BC3CE-C4F1-7E45-893D-9B3CDCA986DA}" type="slidenum">
              <a:rPr lang="nl-NL" sz="1200" smtClean="0">
                <a:solidFill>
                  <a:schemeClr val="bg1"/>
                </a:solidFill>
                <a:latin typeface="Calibri" charset="0"/>
                <a:cs typeface="Calibri" charset="0"/>
              </a:rPr>
              <a:pPr eaLnBrk="1" hangingPunct="1">
                <a:spcBef>
                  <a:spcPct val="20000"/>
                </a:spcBef>
                <a:defRPr/>
              </a:pPr>
              <a:t>‹#›</a:t>
            </a:fld>
            <a:endParaRPr lang="nl-NL" sz="1200" dirty="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" name="Footer Placeholder 2"/>
          <p:cNvSpPr txBox="1">
            <a:spLocks/>
          </p:cNvSpPr>
          <p:nvPr userDrawn="1"/>
        </p:nvSpPr>
        <p:spPr bwMode="auto">
          <a:xfrm>
            <a:off x="611190" y="6492876"/>
            <a:ext cx="47529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nl-NL" sz="1200" dirty="0">
                <a:solidFill>
                  <a:srgbClr val="FFFFFF"/>
                </a:solidFill>
                <a:latin typeface="Calibri" charset="0"/>
                <a:cs typeface="Calibri" charset="0"/>
              </a:rPr>
              <a:t>Het begint met een idee</a:t>
            </a:r>
          </a:p>
        </p:txBody>
      </p:sp>
      <p:sp>
        <p:nvSpPr>
          <p:cNvPr id="10" name="Tijdelijke aanduiding voor tekst 19"/>
          <p:cNvSpPr>
            <a:spLocks noGrp="1"/>
          </p:cNvSpPr>
          <p:nvPr>
            <p:ph type="body" sz="quarter" idx="17"/>
          </p:nvPr>
        </p:nvSpPr>
        <p:spPr>
          <a:xfrm>
            <a:off x="4283968" y="1555531"/>
            <a:ext cx="4536504" cy="4681757"/>
          </a:xfrm>
          <a:prstGeom prst="rect">
            <a:avLst/>
          </a:prstGeom>
        </p:spPr>
        <p:txBody>
          <a:bodyPr lIns="0" tIns="0" bIns="0">
            <a:noAutofit/>
          </a:bodyPr>
          <a:lstStyle>
            <a:lvl1pPr marL="270000" indent="0">
              <a:spcBef>
                <a:spcPts val="0"/>
              </a:spcBef>
              <a:buFontTx/>
              <a:buNone/>
              <a:defRPr sz="2600">
                <a:latin typeface="Calibri"/>
                <a:cs typeface="Calibri"/>
              </a:defRPr>
            </a:lvl1pPr>
            <a:lvl2pPr marL="270000" indent="-270000">
              <a:spcBef>
                <a:spcPts val="0"/>
              </a:spcBef>
              <a:buClr>
                <a:srgbClr val="C00000"/>
              </a:buClr>
              <a:buFont typeface="Wingdings" charset="2"/>
              <a:buChar char="§"/>
              <a:defRPr sz="2600">
                <a:latin typeface="Calibri"/>
                <a:cs typeface="Calibri"/>
              </a:defRPr>
            </a:lvl2pPr>
            <a:lvl3pPr marL="536575" indent="-263525">
              <a:buClr>
                <a:srgbClr val="C00000"/>
              </a:buClr>
              <a:buFont typeface="Calibri" panose="020F0502020204030204" pitchFamily="34" charset="0"/>
              <a:buChar char="&gt;"/>
              <a:defRPr>
                <a:latin typeface="Calibri"/>
                <a:cs typeface="Calibri"/>
              </a:defRPr>
            </a:lvl3pPr>
            <a:lvl4pPr marL="536575" indent="-263525">
              <a:buClr>
                <a:srgbClr val="C00000"/>
              </a:buClr>
              <a:defRPr>
                <a:latin typeface="Calibri"/>
                <a:cs typeface="Calibri"/>
              </a:defRPr>
            </a:lvl4pPr>
            <a:lvl5pPr marL="536575" indent="-263525">
              <a:buClr>
                <a:srgbClr val="C00000"/>
              </a:buCl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4052888" cy="68580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0"/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373231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324000" y="1440000"/>
            <a:ext cx="8460000" cy="496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9" r:id="rId2"/>
    <p:sldLayoutId id="2147483663" r:id="rId3"/>
    <p:sldLayoutId id="2147483661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 Narrow Bold"/>
          <a:ea typeface="ＭＳ Ｐゴシック" charset="-128"/>
          <a:cs typeface="Arial Narrow Bold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Narrow Bold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Narrow Bold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Narrow Bold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Narrow Bold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Narrow Bold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Narrow Bold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Narrow Bold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Narrow Bold" charset="0"/>
          <a:ea typeface="ＭＳ Ｐゴシック" charset="-128"/>
        </a:defRPr>
      </a:lvl9pPr>
    </p:titleStyle>
    <p:bodyStyle>
      <a:lvl1pPr marL="273050" indent="0" algn="l" defTabSz="457200" rtl="0" eaLnBrk="0" fontAlgn="base" hangingPunct="0">
        <a:spcBef>
          <a:spcPts val="0"/>
        </a:spcBef>
        <a:spcAft>
          <a:spcPct val="0"/>
        </a:spcAft>
        <a:buFontTx/>
        <a:buNone/>
        <a:defRPr sz="2600" kern="1200">
          <a:solidFill>
            <a:schemeClr val="tx1"/>
          </a:solidFill>
          <a:latin typeface="Calibri" panose="020F0502020204030204" pitchFamily="34" charset="0"/>
          <a:ea typeface="ＭＳ Ｐゴシック" charset="-128"/>
          <a:cs typeface="Calibri" panose="020F0502020204030204" pitchFamily="34" charset="0"/>
        </a:defRPr>
      </a:lvl1pPr>
      <a:lvl2pPr marL="271463" indent="-271463" algn="l" defTabSz="457200" rtl="0" eaLnBrk="0" fontAlgn="base" hangingPunct="0">
        <a:spcBef>
          <a:spcPts val="0"/>
        </a:spcBef>
        <a:spcAft>
          <a:spcPct val="0"/>
        </a:spcAft>
        <a:buClr>
          <a:srgbClr val="C00000"/>
        </a:buClr>
        <a:buSzPct val="80000"/>
        <a:buFont typeface="Wingdings" panose="05000000000000000000" pitchFamily="2" charset="2"/>
        <a:buChar char="§"/>
        <a:defRPr sz="2600" kern="1200">
          <a:solidFill>
            <a:schemeClr val="tx1"/>
          </a:solidFill>
          <a:latin typeface="Calibri" panose="020F0502020204030204" pitchFamily="34" charset="0"/>
          <a:ea typeface="ＭＳ Ｐゴシック" charset="-128"/>
          <a:cs typeface="+mn-cs"/>
        </a:defRPr>
      </a:lvl2pPr>
      <a:lvl3pPr marL="542925" indent="-271463" algn="l" defTabSz="457200" rtl="0" eaLnBrk="0" fontAlgn="base" hangingPunct="0">
        <a:spcBef>
          <a:spcPts val="0"/>
        </a:spcBef>
        <a:spcAft>
          <a:spcPct val="0"/>
        </a:spcAft>
        <a:buClr>
          <a:srgbClr val="C00000"/>
        </a:buClr>
        <a:buSzPct val="80000"/>
        <a:buFont typeface="Lucida Grande"/>
        <a:buChar char="&gt;"/>
        <a:defRPr sz="2000" kern="1200">
          <a:solidFill>
            <a:schemeClr val="tx1"/>
          </a:solidFill>
          <a:latin typeface="Calibri" panose="020F0502020204030204" pitchFamily="34" charset="0"/>
          <a:ea typeface="ＭＳ Ｐゴシック" charset="-128"/>
          <a:cs typeface="+mn-cs"/>
        </a:defRPr>
      </a:lvl3pPr>
      <a:lvl4pPr marL="809625" indent="-266700" algn="l" defTabSz="457200" rtl="0" eaLnBrk="0" fontAlgn="base" hangingPunct="0">
        <a:spcBef>
          <a:spcPts val="0"/>
        </a:spcBef>
        <a:spcAft>
          <a:spcPct val="0"/>
        </a:spcAft>
        <a:buClr>
          <a:srgbClr val="C00000"/>
        </a:buClr>
        <a:buSzPct val="80000"/>
        <a:buFont typeface="Lucida Grande"/>
        <a:buChar char="&gt;"/>
        <a:defRPr sz="2000" kern="1200">
          <a:solidFill>
            <a:schemeClr val="tx1"/>
          </a:solidFill>
          <a:latin typeface="Calibri" panose="020F0502020204030204" pitchFamily="34" charset="0"/>
          <a:ea typeface="ＭＳ Ｐゴシック" charset="-128"/>
          <a:cs typeface="+mn-cs"/>
        </a:defRPr>
      </a:lvl4pPr>
      <a:lvl5pPr marL="1071563" indent="-261938" algn="l" defTabSz="457200" rtl="0" eaLnBrk="0" fontAlgn="base" hangingPunct="0">
        <a:spcBef>
          <a:spcPts val="0"/>
        </a:spcBef>
        <a:spcAft>
          <a:spcPct val="0"/>
        </a:spcAft>
        <a:buClr>
          <a:srgbClr val="C00000"/>
        </a:buClr>
        <a:buSzPct val="80000"/>
        <a:buFont typeface="Lucida Grande"/>
        <a:buChar char="&gt;"/>
        <a:defRPr sz="2000" kern="1200">
          <a:solidFill>
            <a:schemeClr val="tx1"/>
          </a:solidFill>
          <a:latin typeface="Calibri" panose="020F0502020204030204" pitchFamily="34" charset="0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mailto:d.pavlopoulos@vu.n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d.l.oberski@uu.nl" TargetMode="External"/><Relationship Id="rId5" Type="http://schemas.openxmlformats.org/officeDocument/2006/relationships/hyperlink" Target="mailto:bfm.bakker@cbs.nl" TargetMode="External"/><Relationship Id="rId4" Type="http://schemas.openxmlformats.org/officeDocument/2006/relationships/hyperlink" Target="mailto:p.k.p.pankowska@vu.n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34150" y="5131076"/>
            <a:ext cx="2219325" cy="1123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353" y="1739592"/>
            <a:ext cx="5182695" cy="3725781"/>
          </a:xfrm>
          <a:prstGeom prst="rect">
            <a:avLst/>
          </a:prstGeom>
        </p:spPr>
      </p:pic>
      <p:sp>
        <p:nvSpPr>
          <p:cNvPr id="15" name="Titel 1"/>
          <p:cNvSpPr txBox="1">
            <a:spLocks/>
          </p:cNvSpPr>
          <p:nvPr/>
        </p:nvSpPr>
        <p:spPr bwMode="auto">
          <a:xfrm>
            <a:off x="218363" y="200440"/>
            <a:ext cx="8677985" cy="1108075"/>
          </a:xfrm>
          <a:prstGeom prst="rect">
            <a:avLst/>
          </a:prstGeom>
          <a:solidFill>
            <a:srgbClr val="0089CF">
              <a:alpha val="89804"/>
            </a:srgbClr>
          </a:solidFill>
        </p:spPr>
        <p:txBody>
          <a:bodyPr lIns="72000" tIns="46800" rIns="72000" bIns="46800" anchor="ctr">
            <a:noAutofit/>
          </a:bodyPr>
          <a:lstStyle>
            <a:lvl1pPr algn="l">
              <a:lnSpc>
                <a:spcPts val="3300"/>
              </a:lnSpc>
              <a:defRPr cap="all">
                <a:solidFill>
                  <a:schemeClr val="bg1"/>
                </a:solidFill>
              </a:defRPr>
            </a:lvl1pPr>
          </a:lstStyle>
          <a:p>
            <a:pPr algn="ctr"/>
            <a:r>
              <a:rPr lang="en-US" sz="3200" b="1" dirty="0">
                <a:latin typeface="Calibri" panose="020F0502020204030204" pitchFamily="34" charset="0"/>
              </a:rPr>
              <a:t>Integration of inconsistent data sources using Hidden Markov Models (HMM</a:t>
            </a:r>
            <a:r>
              <a:rPr lang="en-US" sz="2000" b="1" dirty="0">
                <a:latin typeface="Calibri" panose="020F0502020204030204" pitchFamily="34" charset="0"/>
              </a:rPr>
              <a:t>s</a:t>
            </a:r>
            <a:r>
              <a:rPr lang="en-US" sz="3200" b="1" dirty="0">
                <a:latin typeface="Calibri" panose="020F0502020204030204" pitchFamily="34" charset="0"/>
              </a:rPr>
              <a:t>)</a:t>
            </a:r>
            <a:endParaRPr lang="en-US" sz="2000" b="1" dirty="0">
              <a:latin typeface="Calibri" panose="020F0502020204030204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 bwMode="auto">
          <a:xfrm>
            <a:off x="-26829" y="6074051"/>
            <a:ext cx="8896351" cy="639763"/>
          </a:xfrm>
          <a:prstGeom prst="rect">
            <a:avLst/>
          </a:prstGeom>
          <a:noFill/>
        </p:spPr>
        <p:txBody>
          <a:bodyPr lIns="72000" tIns="46800" rIns="72000" bIns="46800" anchor="ctr">
            <a:normAutofit/>
          </a:bodyPr>
          <a:lstStyle>
            <a:lvl1pPr algn="l">
              <a:lnSpc>
                <a:spcPts val="3300"/>
              </a:lnSpc>
              <a:defRPr cap="all">
                <a:solidFill>
                  <a:schemeClr val="bg1"/>
                </a:solidFill>
              </a:defRPr>
            </a:lvl1pPr>
          </a:lstStyle>
          <a:p>
            <a:pPr marL="270000" eaLnBrk="0" hangingPunct="0">
              <a:lnSpc>
                <a:spcPct val="100000"/>
              </a:lnSpc>
              <a:spcBef>
                <a:spcPts val="0"/>
              </a:spcBef>
              <a:defRPr/>
            </a:pPr>
            <a:endParaRPr lang="nl-NL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87" y="5312973"/>
            <a:ext cx="623792" cy="942053"/>
          </a:xfrm>
          <a:prstGeom prst="rect">
            <a:avLst/>
          </a:prstGeom>
        </p:spPr>
      </p:pic>
      <p:pic>
        <p:nvPicPr>
          <p:cNvPr id="11" name="Afbeelding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06"/>
          <a:stretch/>
        </p:blipFill>
        <p:spPr>
          <a:xfrm>
            <a:off x="6877049" y="5728252"/>
            <a:ext cx="2159187" cy="64107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5987" y="6309654"/>
            <a:ext cx="86779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000" eaLnBrk="0" hangingPunct="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200" dirty="0">
                <a:latin typeface="Calibri"/>
                <a:cs typeface="Calibri"/>
              </a:rPr>
              <a:t>Paulina Pankowska, Bart Bakker, Daniel Oberski &amp; Dimitris Pavlopoulos </a:t>
            </a:r>
            <a:endParaRPr lang="nl-NL" sz="2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4639739"/>
      </p:ext>
    </p:extLst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eperen 19"/>
          <p:cNvGrpSpPr>
            <a:grpSpLocks/>
          </p:cNvGrpSpPr>
          <p:nvPr/>
        </p:nvGrpSpPr>
        <p:grpSpPr bwMode="auto">
          <a:xfrm>
            <a:off x="2" y="6415088"/>
            <a:ext cx="5364163" cy="442912"/>
            <a:chOff x="0" y="6414797"/>
            <a:chExt cx="5364163" cy="443204"/>
          </a:xfrm>
        </p:grpSpPr>
        <p:sp>
          <p:nvSpPr>
            <p:cNvPr id="7" name="Slide Number Placeholder 3"/>
            <p:cNvSpPr txBox="1">
              <a:spLocks/>
            </p:cNvSpPr>
            <p:nvPr/>
          </p:nvSpPr>
          <p:spPr bwMode="auto">
            <a:xfrm>
              <a:off x="0" y="6453336"/>
              <a:ext cx="611188" cy="404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lIns="0" tIns="0" rIns="0" bIns="0"/>
            <a:lstStyle>
              <a:lvl1pPr marL="271463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fld id="{B6535939-1A7B-AE4D-A0E3-E82652A3CA2F}" type="slidenum">
                <a:rPr lang="nl-NL" sz="1200" smtClean="0">
                  <a:solidFill>
                    <a:srgbClr val="FFFFFF"/>
                  </a:solidFill>
                  <a:latin typeface="Calibri" charset="0"/>
                  <a:cs typeface="Calibri" charset="0"/>
                </a:rPr>
                <a:pPr eaLnBrk="1" hangingPunct="1">
                  <a:spcBef>
                    <a:spcPct val="20000"/>
                  </a:spcBef>
                </a:pPr>
                <a:t>10</a:t>
              </a:fld>
              <a:endParaRPr lang="nl-NL" sz="1200" dirty="0">
                <a:solidFill>
                  <a:srgbClr val="FFFFFF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8" name="Footer Placeholder 2"/>
            <p:cNvSpPr txBox="1">
              <a:spLocks/>
            </p:cNvSpPr>
            <p:nvPr/>
          </p:nvSpPr>
          <p:spPr bwMode="auto">
            <a:xfrm>
              <a:off x="611188" y="6414797"/>
              <a:ext cx="4752975" cy="443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200">
                  <a:solidFill>
                    <a:schemeClr val="bg1"/>
                  </a:solidFill>
                  <a:latin typeface="Calibri" charset="0"/>
                  <a:cs typeface="Calibri" charset="0"/>
                </a:rPr>
                <a:t>Faculty / department / title presentation </a:t>
              </a:r>
              <a:endParaRPr lang="nl-NL" sz="1200" dirty="0">
                <a:solidFill>
                  <a:schemeClr val="bg1"/>
                </a:solidFill>
                <a:latin typeface="Calibri" charset="0"/>
                <a:cs typeface="Calibri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38149" y="1562099"/>
            <a:ext cx="8427420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0"/>
              </a:spcAft>
            </a:pPr>
            <a:r>
              <a:rPr lang="en-US" sz="2800" b="1" dirty="0">
                <a:latin typeface="Calibri" panose="020F0502020204030204" pitchFamily="34" charset="0"/>
              </a:rPr>
              <a:t>HMMs can potentially be used in the production of official statistics? </a:t>
            </a:r>
            <a:endParaRPr lang="en-US" sz="2800" dirty="0">
              <a:latin typeface="Calibri" panose="020F050202020403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Inexpensive- possible to re-use (error) parameters</a:t>
            </a:r>
          </a:p>
          <a:p>
            <a:pPr lvl="1"/>
            <a:endParaRPr lang="en-US" sz="2800" dirty="0">
              <a:latin typeface="Calibri" panose="020F050202020403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Linkage error largely not a problem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Different data collection methods do not necessarily affect ME </a:t>
            </a:r>
            <a:endParaRPr lang="en-US" sz="2400" dirty="0">
              <a:latin typeface="Calibri" panose="020F0502020204030204" pitchFamily="34" charset="0"/>
            </a:endParaRPr>
          </a:p>
          <a:p>
            <a:pPr lvl="2">
              <a:buSzPct val="80000"/>
            </a:pPr>
            <a:endParaRPr lang="en-US" sz="240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</a:endParaRP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161925" y="158155"/>
            <a:ext cx="8819819" cy="1080000"/>
          </a:xfrm>
          <a:prstGeom prst="rect">
            <a:avLst/>
          </a:prstGeom>
          <a:solidFill>
            <a:srgbClr val="0089CF">
              <a:alpha val="89804"/>
            </a:srgbClr>
          </a:solidFill>
          <a:ln>
            <a:noFill/>
          </a:ln>
          <a:effectLst>
            <a:outerShdw blurRad="50800" dist="38100" dir="5400000" algn="ctr" rotWithShape="0">
              <a:srgbClr val="A6A6A6">
                <a:alpha val="40000"/>
              </a:srgbClr>
            </a:outerShdw>
          </a:effectLst>
        </p:spPr>
        <p:txBody>
          <a:bodyPr lIns="288000" tIns="144000" rIns="72000" bIns="72000" anchor="ctr">
            <a:normAutofit/>
          </a:bodyPr>
          <a:lstStyle>
            <a:lvl1pPr algn="l" defTabSz="457200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kern="1200" cap="all" baseline="0">
                <a:solidFill>
                  <a:schemeClr val="bg1"/>
                </a:solidFill>
                <a:latin typeface="Calibri"/>
                <a:ea typeface="ＭＳ Ｐゴシック" charset="-128"/>
                <a:cs typeface="Arial Narrow Bold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9pPr>
          </a:lstStyle>
          <a:p>
            <a:pPr marL="270000" algn="ctr">
              <a:spcBef>
                <a:spcPts val="600"/>
              </a:spcBef>
              <a:spcAft>
                <a:spcPts val="3000"/>
              </a:spcAft>
            </a:pPr>
            <a:r>
              <a:rPr lang="en-US" b="1" dirty="0"/>
              <a:t>Conclusions- what we know and what we want to know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992A28-8441-4FBB-8B98-56B2B92BC434}"/>
              </a:ext>
            </a:extLst>
          </p:cNvPr>
          <p:cNvSpPr txBox="1"/>
          <p:nvPr/>
        </p:nvSpPr>
        <p:spPr>
          <a:xfrm>
            <a:off x="305596" y="1393057"/>
            <a:ext cx="8630052" cy="46935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</a:rPr>
              <a:t>Can we use HMMs to correct for ME when:</a:t>
            </a:r>
          </a:p>
          <a:p>
            <a:pPr marL="914400" lvl="1" indent="-457200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" panose="020F0502020204030204" pitchFamily="34" charset="0"/>
              </a:rPr>
              <a:t>There are more than 3 contract categories</a:t>
            </a:r>
          </a:p>
          <a:p>
            <a:pPr marL="914400" lvl="1" indent="-457200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" panose="020F0502020204030204" pitchFamily="34" charset="0"/>
              </a:rPr>
              <a:t>There are more covariates affecting the structural and/or measurement part of the HMM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40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</a:rPr>
              <a:t>How robust are HMMs to changes in data collection processes?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</a:rPr>
              <a:t>How can we combine HMMs and MI?</a:t>
            </a:r>
          </a:p>
          <a:p>
            <a:pPr marL="914400" lvl="1" indent="-457200">
              <a:spcBef>
                <a:spcPts val="600"/>
              </a:spcBef>
              <a:buSzPct val="70000"/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" panose="020F0502020204030204" pitchFamily="34" charset="0"/>
              </a:rPr>
              <a:t>Allows correcting for error in microdata </a:t>
            </a:r>
          </a:p>
          <a:p>
            <a:pPr lvl="1">
              <a:buSzPct val="80000"/>
            </a:pP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" y="5917607"/>
            <a:ext cx="491958" cy="74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93657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eperen 19"/>
          <p:cNvGrpSpPr>
            <a:grpSpLocks/>
          </p:cNvGrpSpPr>
          <p:nvPr/>
        </p:nvGrpSpPr>
        <p:grpSpPr bwMode="auto">
          <a:xfrm>
            <a:off x="2" y="6415088"/>
            <a:ext cx="5364163" cy="442912"/>
            <a:chOff x="0" y="6414797"/>
            <a:chExt cx="5364163" cy="443204"/>
          </a:xfrm>
        </p:grpSpPr>
        <p:sp>
          <p:nvSpPr>
            <p:cNvPr id="7" name="Slide Number Placeholder 3"/>
            <p:cNvSpPr txBox="1">
              <a:spLocks/>
            </p:cNvSpPr>
            <p:nvPr/>
          </p:nvSpPr>
          <p:spPr bwMode="auto">
            <a:xfrm>
              <a:off x="0" y="6453336"/>
              <a:ext cx="611188" cy="404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lIns="0" tIns="0" rIns="0" bIns="0"/>
            <a:lstStyle>
              <a:lvl1pPr marL="271463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fld id="{B6535939-1A7B-AE4D-A0E3-E82652A3CA2F}" type="slidenum">
                <a:rPr lang="nl-NL" sz="1200" smtClean="0">
                  <a:solidFill>
                    <a:srgbClr val="FFFFFF"/>
                  </a:solidFill>
                  <a:latin typeface="Calibri" charset="0"/>
                  <a:cs typeface="Calibri" charset="0"/>
                </a:rPr>
                <a:pPr eaLnBrk="1" hangingPunct="1">
                  <a:spcBef>
                    <a:spcPct val="20000"/>
                  </a:spcBef>
                </a:pPr>
                <a:t>11</a:t>
              </a:fld>
              <a:endParaRPr lang="nl-NL" sz="1200" dirty="0">
                <a:solidFill>
                  <a:srgbClr val="FFFFFF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8" name="Footer Placeholder 2"/>
            <p:cNvSpPr txBox="1">
              <a:spLocks/>
            </p:cNvSpPr>
            <p:nvPr/>
          </p:nvSpPr>
          <p:spPr bwMode="auto">
            <a:xfrm>
              <a:off x="611188" y="6414797"/>
              <a:ext cx="4752975" cy="443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200">
                  <a:solidFill>
                    <a:schemeClr val="bg1"/>
                  </a:solidFill>
                  <a:latin typeface="Calibri" charset="0"/>
                  <a:cs typeface="Calibri" charset="0"/>
                </a:rPr>
                <a:t>Faculty / department / title presentation </a:t>
              </a:r>
              <a:endParaRPr lang="nl-NL" sz="1200" dirty="0">
                <a:solidFill>
                  <a:schemeClr val="bg1"/>
                </a:solidFill>
                <a:latin typeface="Calibri" charset="0"/>
                <a:cs typeface="Calibri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4" y="5917607"/>
            <a:ext cx="491958" cy="742957"/>
          </a:xfrm>
          <a:prstGeom prst="rect">
            <a:avLst/>
          </a:prstGeom>
        </p:spPr>
      </p:pic>
      <p:sp>
        <p:nvSpPr>
          <p:cNvPr id="10" name="Titel 1"/>
          <p:cNvSpPr txBox="1">
            <a:spLocks/>
          </p:cNvSpPr>
          <p:nvPr/>
        </p:nvSpPr>
        <p:spPr>
          <a:xfrm>
            <a:off x="161925" y="186435"/>
            <a:ext cx="8819819" cy="1080000"/>
          </a:xfrm>
          <a:prstGeom prst="rect">
            <a:avLst/>
          </a:prstGeom>
          <a:solidFill>
            <a:srgbClr val="0089CF">
              <a:alpha val="89804"/>
            </a:srgbClr>
          </a:solidFill>
          <a:ln>
            <a:noFill/>
          </a:ln>
          <a:effectLst>
            <a:outerShdw blurRad="50800" dist="38100" dir="5400000" algn="ctr" rotWithShape="0">
              <a:srgbClr val="A6A6A6">
                <a:alpha val="40000"/>
              </a:srgbClr>
            </a:outerShdw>
          </a:effectLst>
        </p:spPr>
        <p:txBody>
          <a:bodyPr lIns="288000" tIns="144000" rIns="72000" bIns="72000" anchor="ctr">
            <a:normAutofit/>
          </a:bodyPr>
          <a:lstStyle>
            <a:lvl1pPr algn="l" defTabSz="457200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kern="1200" cap="all" baseline="0">
                <a:solidFill>
                  <a:schemeClr val="bg1"/>
                </a:solidFill>
                <a:latin typeface="Calibri"/>
                <a:ea typeface="ＭＳ Ｐゴシック" charset="-128"/>
                <a:cs typeface="Arial Narrow Bold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9pPr>
          </a:lstStyle>
          <a:p>
            <a:pPr marL="270000" algn="ctr">
              <a:spcBef>
                <a:spcPts val="600"/>
              </a:spcBef>
              <a:spcAft>
                <a:spcPts val="3000"/>
              </a:spcAft>
            </a:pPr>
            <a:r>
              <a:rPr lang="en-US" b="1" dirty="0"/>
              <a:t>Thank you!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0BBBC80-E001-4CB1-902E-2E446518D821}"/>
              </a:ext>
            </a:extLst>
          </p:cNvPr>
          <p:cNvSpPr/>
          <p:nvPr/>
        </p:nvSpPr>
        <p:spPr>
          <a:xfrm>
            <a:off x="792164" y="1622231"/>
            <a:ext cx="781450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Paulina Pankowska 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p.k.p.pankowska@vu.nl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Bart Bakker</a:t>
            </a: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bfm.bakker@cbs.nl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Daniel 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Oberski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d.l.oberski@uu.nl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imitris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Pavlopoulos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d.pavlopoulos@vu.nl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417322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 txBox="1">
            <a:spLocks/>
          </p:cNvSpPr>
          <p:nvPr/>
        </p:nvSpPr>
        <p:spPr>
          <a:xfrm>
            <a:off x="541515" y="1394726"/>
            <a:ext cx="8880610" cy="5346246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>
            <a:lvl1pPr marL="270000" indent="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 sz="2600" kern="12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</a:defRPr>
            </a:lvl1pPr>
            <a:lvl2pPr marL="270000" indent="-270000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Wingdings" charset="2"/>
              <a:buChar char="§"/>
              <a:defRPr sz="2600" kern="12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</a:defRPr>
            </a:lvl2pPr>
            <a:lvl3pPr marL="536575" indent="-263525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Calibri" panose="020F0502020204030204" pitchFamily="34" charset="0"/>
              <a:buChar char="&gt;"/>
              <a:defRPr sz="2000" kern="12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</a:defRPr>
            </a:lvl3pPr>
            <a:lvl4pPr marL="536575" indent="-263525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Lucida Grande"/>
              <a:buChar char="&gt;"/>
              <a:defRPr sz="2000" kern="12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</a:defRPr>
            </a:lvl4pPr>
            <a:lvl5pPr marL="536575" indent="-263525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Lucida Grande"/>
              <a:buChar char="&gt;"/>
              <a:defRPr sz="2000" kern="12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900" indent="-342900">
              <a:spcAft>
                <a:spcPts val="3600"/>
              </a:spcAft>
              <a:buFont typeface="Arial" panose="020B0604020202020204" pitchFamily="34" charset="0"/>
              <a:buChar char="•"/>
            </a:pPr>
            <a:endParaRPr lang="en-US" sz="2800" i="1" dirty="0"/>
          </a:p>
          <a:p>
            <a:pPr marL="612900" indent="-342900">
              <a:spcAft>
                <a:spcPts val="3600"/>
              </a:spcAft>
              <a:buFont typeface="Arial" panose="020B0604020202020204" pitchFamily="34" charset="0"/>
              <a:buChar char="•"/>
            </a:pPr>
            <a:endParaRPr lang="en-US" sz="2800" i="1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161923" y="186408"/>
            <a:ext cx="8819819" cy="1080000"/>
          </a:xfrm>
          <a:prstGeom prst="rect">
            <a:avLst/>
          </a:prstGeom>
          <a:solidFill>
            <a:srgbClr val="0089CF">
              <a:alpha val="89804"/>
            </a:srgbClr>
          </a:solidFill>
          <a:ln>
            <a:noFill/>
          </a:ln>
          <a:effectLst>
            <a:outerShdw blurRad="50800" dist="38100" dir="5400000" algn="ctr" rotWithShape="0">
              <a:srgbClr val="A6A6A6">
                <a:alpha val="40000"/>
              </a:srgbClr>
            </a:outerShdw>
          </a:effectLst>
        </p:spPr>
        <p:txBody>
          <a:bodyPr lIns="288000" tIns="144000" rIns="72000" bIns="72000" anchor="ctr">
            <a:normAutofit/>
          </a:bodyPr>
          <a:lstStyle>
            <a:lvl1pPr algn="l" defTabSz="457200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kern="1200" cap="all" baseline="0">
                <a:solidFill>
                  <a:schemeClr val="bg1"/>
                </a:solidFill>
                <a:latin typeface="Calibri"/>
                <a:ea typeface="ＭＳ Ｐゴシック" charset="-128"/>
                <a:cs typeface="Arial Narrow Bold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9pPr>
          </a:lstStyle>
          <a:p>
            <a:pPr algn="ctr"/>
            <a:r>
              <a:rPr lang="en-US" b="1" dirty="0"/>
              <a:t>Background- measurement error and HMM</a:t>
            </a:r>
            <a:r>
              <a:rPr lang="en-US" sz="2000" b="1" dirty="0"/>
              <a:t>s</a:t>
            </a:r>
            <a:endParaRPr lang="en-US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776D76-3ACC-4F41-8C26-A7E9320532BB}"/>
              </a:ext>
            </a:extLst>
          </p:cNvPr>
          <p:cNvSpPr/>
          <p:nvPr/>
        </p:nvSpPr>
        <p:spPr>
          <a:xfrm>
            <a:off x="112777" y="1266408"/>
            <a:ext cx="9425413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l-NL" sz="2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Measurement error: threat to official statistics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2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</a:rPr>
              <a:t>NSI’s deal with the problem by:</a:t>
            </a:r>
          </a:p>
          <a:p>
            <a:pPr marL="9144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latin typeface="Calibri" panose="020F0502020204030204" pitchFamily="34" charset="0"/>
              </a:rPr>
              <a:t>Using only the “superior” data source (timely statistics)</a:t>
            </a:r>
          </a:p>
          <a:p>
            <a:pPr marL="9144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latin typeface="Calibri" panose="020F0502020204030204" pitchFamily="34" charset="0"/>
              </a:rPr>
              <a:t>Applying macro-integration (definite statistics)</a:t>
            </a:r>
          </a:p>
          <a:p>
            <a:pPr lvl="1">
              <a:spcBef>
                <a:spcPts val="1200"/>
              </a:spcBef>
            </a:pPr>
            <a:endParaRPr lang="en-US" sz="2200" dirty="0">
              <a:latin typeface="Calibri" panose="020F0502020204030204" pitchFamily="34" charset="0"/>
            </a:endParaRP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</a:rPr>
              <a:t>An alternative solution: </a:t>
            </a:r>
          </a:p>
          <a:p>
            <a:pPr marL="9144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latin typeface="Calibri" panose="020F0502020204030204" pitchFamily="34" charset="0"/>
              </a:rPr>
              <a:t>Applying latent variable modelling </a:t>
            </a:r>
          </a:p>
          <a:p>
            <a:pPr marL="1371600" lvl="2" indent="-4572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</a:rPr>
              <a:t>Latent class modelling (LCM)</a:t>
            </a:r>
          </a:p>
          <a:p>
            <a:pPr marL="1371600" lvl="2" indent="-4572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latin typeface="Calibri" panose="020F0502020204030204" pitchFamily="34" charset="0"/>
              </a:rPr>
              <a:t>Hidden Markov Models (HMMs)</a:t>
            </a:r>
          </a:p>
          <a:p>
            <a:pPr marL="1828800" lvl="3" indent="-457200">
              <a:spcBef>
                <a:spcPts val="1200"/>
              </a:spcBef>
              <a:buFont typeface="Wingdings" panose="05000000000000000000" pitchFamily="2" charset="2"/>
              <a:buChar char="Ø"/>
            </a:pPr>
            <a:endParaRPr lang="en-US" sz="24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F12B216A-C461-4CD6-9210-E7F2537DA6C6}"/>
              </a:ext>
            </a:extLst>
          </p:cNvPr>
          <p:cNvSpPr txBox="1">
            <a:spLocks/>
          </p:cNvSpPr>
          <p:nvPr/>
        </p:nvSpPr>
        <p:spPr>
          <a:xfrm>
            <a:off x="161927" y="1394726"/>
            <a:ext cx="8343900" cy="4836346"/>
          </a:xfrm>
          <a:prstGeom prst="rect">
            <a:avLst/>
          </a:prstGeom>
          <a:solidFill>
            <a:schemeClr val="bg1"/>
          </a:solidFill>
        </p:spPr>
        <p:txBody>
          <a:bodyPr vert="horz" lIns="0" tIns="0" rIns="91440" bIns="0" rtlCol="0">
            <a:noAutofit/>
          </a:bodyPr>
          <a:lstStyle>
            <a:lvl1pPr marL="270000" indent="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 sz="2600" kern="12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</a:defRPr>
            </a:lvl1pPr>
            <a:lvl2pPr marL="270000" indent="-270000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Wingdings" charset="2"/>
              <a:buChar char="§"/>
              <a:defRPr sz="2600" kern="12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</a:defRPr>
            </a:lvl2pPr>
            <a:lvl3pPr marL="536575" indent="-263525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Calibri" panose="020F0502020204030204" pitchFamily="34" charset="0"/>
              <a:buChar char="&gt;"/>
              <a:defRPr sz="2000" kern="12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</a:defRPr>
            </a:lvl3pPr>
            <a:lvl4pPr marL="536575" indent="-263525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Lucida Grande"/>
              <a:buChar char="&gt;"/>
              <a:defRPr sz="2000" kern="12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</a:defRPr>
            </a:lvl4pPr>
            <a:lvl5pPr marL="536575" indent="-263525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Lucida Grande"/>
              <a:buChar char="&gt;"/>
              <a:defRPr sz="2000" kern="12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en-US" sz="2800" b="1" dirty="0"/>
              <a:t>HMMs Consist of: </a:t>
            </a:r>
          </a:p>
          <a:p>
            <a:pPr marL="727200" indent="-457200" algn="just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 structural part (latent/ true)</a:t>
            </a:r>
          </a:p>
          <a:p>
            <a:pPr marL="727200" indent="-457200" algn="just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 measurement part (observed)</a:t>
            </a:r>
          </a:p>
          <a:p>
            <a:pPr algn="just">
              <a:spcBef>
                <a:spcPts val="3600"/>
              </a:spcBef>
            </a:pPr>
            <a:endParaRPr lang="en-US" sz="2800" dirty="0"/>
          </a:p>
          <a:p>
            <a:pPr algn="just"/>
            <a:endParaRPr lang="en-US" sz="2800" dirty="0"/>
          </a:p>
        </p:txBody>
      </p:sp>
      <p:pic>
        <p:nvPicPr>
          <p:cNvPr id="19" name="Picture 4">
            <a:extLst>
              <a:ext uri="{FF2B5EF4-FFF2-40B4-BE49-F238E27FC236}">
                <a16:creationId xmlns:a16="http://schemas.microsoft.com/office/drawing/2014/main" id="{FE37941D-4338-4243-ADD9-4AC710BBE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55" y="3633576"/>
            <a:ext cx="8107961" cy="136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id="{F16A910F-DA5E-45FF-8B69-5D1A5A39F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3334791"/>
            <a:ext cx="8107961" cy="220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6CBDBC0-D195-4865-A29C-9CEC50AD3E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45" b="11045"/>
          <a:stretch/>
        </p:blipFill>
        <p:spPr bwMode="auto">
          <a:xfrm>
            <a:off x="1484629" y="5543868"/>
            <a:ext cx="5375261" cy="501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" y="5910282"/>
            <a:ext cx="491958" cy="74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67983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0" y="1300335"/>
            <a:ext cx="8211687" cy="4622977"/>
          </a:xfrm>
          <a:ln>
            <a:solidFill>
              <a:schemeClr val="bg1"/>
            </a:solidFill>
          </a:ln>
        </p:spPr>
        <p:txBody>
          <a:bodyPr/>
          <a:lstStyle/>
          <a:p>
            <a:pPr lvl="2" indent="0" algn="just">
              <a:buNone/>
            </a:pPr>
            <a:r>
              <a:rPr lang="en-GB" sz="2800" dirty="0"/>
              <a:t>HMMs potentially </a:t>
            </a:r>
            <a:r>
              <a:rPr lang="en-GB" sz="2800" b="1" dirty="0"/>
              <a:t>attractive tool </a:t>
            </a:r>
            <a:r>
              <a:rPr lang="en-GB" sz="2800" dirty="0"/>
              <a:t>to correct for measurement error</a:t>
            </a:r>
          </a:p>
          <a:p>
            <a:pPr lvl="2" indent="0" algn="just">
              <a:buNone/>
            </a:pPr>
            <a:endParaRPr lang="en-GB" sz="2800" dirty="0"/>
          </a:p>
          <a:p>
            <a:r>
              <a:rPr lang="en-GB" sz="2800" b="1" dirty="0"/>
              <a:t>	 But…. </a:t>
            </a:r>
          </a:p>
          <a:p>
            <a:r>
              <a:rPr lang="en-GB" sz="2800" dirty="0"/>
              <a:t>			</a:t>
            </a:r>
          </a:p>
          <a:p>
            <a:pPr marL="993775" lvl="2" indent="-457200">
              <a:spcBef>
                <a:spcPts val="1800"/>
              </a:spcBef>
              <a:buClrTx/>
              <a:buFont typeface="Arial" panose="020B0604020202020204" pitchFamily="34" charset="0"/>
              <a:buChar char="•"/>
            </a:pPr>
            <a:r>
              <a:rPr lang="en-GB" sz="2800" dirty="0"/>
              <a:t>They are complex, time consuming and expensive</a:t>
            </a:r>
          </a:p>
          <a:p>
            <a:pPr marL="993775" lvl="2" indent="-457200">
              <a:spcBef>
                <a:spcPts val="1800"/>
              </a:spcBef>
              <a:buClrTx/>
              <a:buFont typeface="Arial" panose="020B0604020202020204" pitchFamily="34" charset="0"/>
              <a:buChar char="•"/>
            </a:pPr>
            <a:r>
              <a:rPr lang="en-GB" sz="2800" dirty="0"/>
              <a:t>In most cases they require record linkage</a:t>
            </a:r>
          </a:p>
          <a:p>
            <a:pPr marL="993775" lvl="2" indent="-457200">
              <a:spcBef>
                <a:spcPts val="1800"/>
              </a:spcBef>
              <a:buClrTx/>
              <a:buFont typeface="Arial" panose="020B0604020202020204" pitchFamily="34" charset="0"/>
              <a:buChar char="•"/>
            </a:pPr>
            <a:r>
              <a:rPr lang="en-GB" sz="2800" dirty="0"/>
              <a:t>Might be </a:t>
            </a:r>
            <a:r>
              <a:rPr lang="en-US" sz="2800" dirty="0"/>
              <a:t>(too) sensitive to changes in data collection processes</a:t>
            </a:r>
            <a:endParaRPr lang="en-GB" sz="2800" dirty="0"/>
          </a:p>
          <a:p>
            <a:r>
              <a:rPr lang="en-GB" sz="2800" dirty="0"/>
              <a:t>	  </a:t>
            </a:r>
          </a:p>
          <a:p>
            <a:endParaRPr lang="en-GB" sz="2800" dirty="0"/>
          </a:p>
          <a:p>
            <a:r>
              <a:rPr lang="en-GB" sz="2800" dirty="0"/>
              <a:t>	  </a:t>
            </a:r>
          </a:p>
        </p:txBody>
      </p:sp>
      <p:grpSp>
        <p:nvGrpSpPr>
          <p:cNvPr id="6" name="Groeperen 19"/>
          <p:cNvGrpSpPr>
            <a:grpSpLocks/>
          </p:cNvGrpSpPr>
          <p:nvPr/>
        </p:nvGrpSpPr>
        <p:grpSpPr bwMode="auto">
          <a:xfrm>
            <a:off x="2" y="6415088"/>
            <a:ext cx="5364163" cy="442912"/>
            <a:chOff x="0" y="6414797"/>
            <a:chExt cx="5364163" cy="443204"/>
          </a:xfrm>
        </p:grpSpPr>
        <p:sp>
          <p:nvSpPr>
            <p:cNvPr id="7" name="Slide Number Placeholder 3"/>
            <p:cNvSpPr txBox="1">
              <a:spLocks/>
            </p:cNvSpPr>
            <p:nvPr/>
          </p:nvSpPr>
          <p:spPr bwMode="auto">
            <a:xfrm>
              <a:off x="0" y="6453336"/>
              <a:ext cx="611188" cy="404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lIns="0" tIns="0" rIns="0" bIns="0"/>
            <a:lstStyle>
              <a:lvl1pPr marL="271463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fld id="{B6535939-1A7B-AE4D-A0E3-E82652A3CA2F}" type="slidenum">
                <a:rPr lang="nl-NL" sz="1200" smtClean="0">
                  <a:solidFill>
                    <a:srgbClr val="FFFFFF"/>
                  </a:solidFill>
                  <a:latin typeface="Calibri" charset="0"/>
                  <a:cs typeface="Calibri" charset="0"/>
                </a:rPr>
                <a:pPr eaLnBrk="1" hangingPunct="1">
                  <a:spcBef>
                    <a:spcPct val="20000"/>
                  </a:spcBef>
                </a:pPr>
                <a:t>3</a:t>
              </a:fld>
              <a:endParaRPr lang="nl-NL" sz="1200" dirty="0">
                <a:solidFill>
                  <a:srgbClr val="FFFFFF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8" name="Footer Placeholder 2"/>
            <p:cNvSpPr txBox="1">
              <a:spLocks/>
            </p:cNvSpPr>
            <p:nvPr/>
          </p:nvSpPr>
          <p:spPr bwMode="auto">
            <a:xfrm>
              <a:off x="611188" y="6414797"/>
              <a:ext cx="4752975" cy="443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nl-NL" sz="1200">
                  <a:solidFill>
                    <a:schemeClr val="bg1"/>
                  </a:solidFill>
                  <a:latin typeface="Calibri" charset="0"/>
                  <a:cs typeface="Calibri" charset="0"/>
                </a:rPr>
                <a:t>Faculty / department / title presentation </a:t>
              </a:r>
              <a:endParaRPr lang="nl-NL" sz="1200" dirty="0">
                <a:solidFill>
                  <a:schemeClr val="bg1"/>
                </a:solidFill>
                <a:latin typeface="Calibri" charset="0"/>
                <a:cs typeface="Calibri" charset="0"/>
              </a:endParaRPr>
            </a:p>
          </p:txBody>
        </p:sp>
      </p:grpSp>
      <p:sp>
        <p:nvSpPr>
          <p:cNvPr id="12" name="Titel 1"/>
          <p:cNvSpPr txBox="1">
            <a:spLocks/>
          </p:cNvSpPr>
          <p:nvPr/>
        </p:nvSpPr>
        <p:spPr>
          <a:xfrm>
            <a:off x="161924" y="186434"/>
            <a:ext cx="8819819" cy="1051815"/>
          </a:xfrm>
          <a:prstGeom prst="rect">
            <a:avLst/>
          </a:prstGeom>
          <a:solidFill>
            <a:srgbClr val="0089CF">
              <a:alpha val="89804"/>
            </a:srgbClr>
          </a:solidFill>
          <a:ln>
            <a:noFill/>
          </a:ln>
          <a:effectLst>
            <a:outerShdw blurRad="50800" dist="38100" dir="5400000" algn="ctr" rotWithShape="0">
              <a:srgbClr val="A6A6A6">
                <a:alpha val="40000"/>
              </a:srgbClr>
            </a:outerShdw>
          </a:effectLst>
        </p:spPr>
        <p:txBody>
          <a:bodyPr lIns="288000" tIns="144000" rIns="72000" bIns="72000" anchor="ctr">
            <a:normAutofit/>
          </a:bodyPr>
          <a:lstStyle>
            <a:lvl1pPr algn="l" defTabSz="457200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kern="1200" cap="all" baseline="0">
                <a:solidFill>
                  <a:schemeClr val="bg1"/>
                </a:solidFill>
                <a:latin typeface="Calibri"/>
                <a:ea typeface="ＭＳ Ｐゴシック" charset="-128"/>
                <a:cs typeface="Arial Narrow Bold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9pPr>
          </a:lstStyle>
          <a:p>
            <a:pPr algn="ctr"/>
            <a:r>
              <a:rPr lang="en-US" b="1" dirty="0"/>
              <a:t>HMM</a:t>
            </a:r>
            <a:r>
              <a:rPr lang="en-US" sz="2400" b="1" dirty="0"/>
              <a:t>s</a:t>
            </a:r>
            <a:r>
              <a:rPr lang="en-US" b="1" dirty="0"/>
              <a:t> </a:t>
            </a:r>
            <a:r>
              <a:rPr lang="en-US" b="1" dirty="0" err="1"/>
              <a:t>produCING</a:t>
            </a:r>
            <a:r>
              <a:rPr lang="en-US" b="1" dirty="0"/>
              <a:t> official statistics?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D596C97-3321-4012-8629-F389C6B75666}"/>
              </a:ext>
            </a:extLst>
          </p:cNvPr>
          <p:cNvSpPr txBox="1">
            <a:spLocks/>
          </p:cNvSpPr>
          <p:nvPr/>
        </p:nvSpPr>
        <p:spPr>
          <a:xfrm>
            <a:off x="161924" y="1309683"/>
            <a:ext cx="8505029" cy="4972077"/>
          </a:xfrm>
          <a:prstGeom prst="rect">
            <a:avLst/>
          </a:prstGeom>
          <a:solidFill>
            <a:schemeClr val="bg1"/>
          </a:solidFill>
        </p:spPr>
        <p:txBody>
          <a:bodyPr vert="horz" lIns="0" tIns="0" rIns="91440" bIns="0" rtlCol="0">
            <a:noAutofit/>
          </a:bodyPr>
          <a:lstStyle>
            <a:lvl1pPr marL="270000" indent="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 sz="2600" kern="12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</a:defRPr>
            </a:lvl1pPr>
            <a:lvl2pPr marL="270000" indent="-270000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Wingdings" charset="2"/>
              <a:buChar char="§"/>
              <a:defRPr sz="2600" kern="12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</a:defRPr>
            </a:lvl2pPr>
            <a:lvl3pPr marL="536575" indent="-263525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Calibri" panose="020F0502020204030204" pitchFamily="34" charset="0"/>
              <a:buChar char="&gt;"/>
              <a:defRPr sz="2000" kern="12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</a:defRPr>
            </a:lvl3pPr>
            <a:lvl4pPr marL="536575" indent="-263525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Lucida Grande"/>
              <a:buChar char="&gt;"/>
              <a:defRPr sz="2000" kern="12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</a:defRPr>
            </a:lvl4pPr>
            <a:lvl5pPr marL="536575" indent="-263525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Lucida Grande"/>
              <a:buChar char="&gt;"/>
              <a:defRPr sz="2000" kern="1200">
                <a:solidFill>
                  <a:schemeClr val="tx1"/>
                </a:solidFill>
                <a:latin typeface="Calibri"/>
                <a:ea typeface="ＭＳ Ｐゴシック" charset="-128"/>
                <a:cs typeface="Calibri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indent="0">
              <a:buClrTx/>
              <a:buFont typeface="Calibri" panose="020F0502020204030204" pitchFamily="34" charset="0"/>
              <a:buNone/>
            </a:pPr>
            <a:endParaRPr lang="en-GB" dirty="0"/>
          </a:p>
          <a:p>
            <a:pPr lvl="2" indent="0">
              <a:buClrTx/>
              <a:buFont typeface="Calibri" panose="020F0502020204030204" pitchFamily="34" charset="0"/>
              <a:buNone/>
            </a:pPr>
            <a:r>
              <a:rPr lang="en-GB" sz="2800" b="1" dirty="0"/>
              <a:t>Our research focus:</a:t>
            </a:r>
          </a:p>
          <a:p>
            <a:pPr lvl="2" indent="0">
              <a:buClrTx/>
              <a:buFont typeface="Calibri" panose="020F0502020204030204" pitchFamily="34" charset="0"/>
              <a:buNone/>
            </a:pPr>
            <a:endParaRPr lang="en-GB" sz="2800" b="1" dirty="0"/>
          </a:p>
          <a:p>
            <a:pPr lvl="2" indent="0">
              <a:buClrTx/>
              <a:buFont typeface="Calibri" panose="020F0502020204030204" pitchFamily="34" charset="0"/>
              <a:buNone/>
            </a:pPr>
            <a:r>
              <a:rPr lang="en-GB" sz="2800" i="1" dirty="0"/>
              <a:t>Can HMMs be used to correct for measurement error in official statistics?  </a:t>
            </a:r>
          </a:p>
          <a:p>
            <a:pPr marL="993775" lvl="2" indent="-457200">
              <a:buClrTx/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1084263" lvl="4" indent="-4572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GB" sz="2800" dirty="0"/>
              <a:t>Feasibility of parameter re-use</a:t>
            </a:r>
          </a:p>
          <a:p>
            <a:pPr marL="1084263" lvl="4" indent="-4572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endParaRPr lang="en-GB" dirty="0"/>
          </a:p>
          <a:p>
            <a:pPr marL="1084263" lvl="4" indent="-4572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GB" sz="2800" dirty="0"/>
              <a:t>Sensitivity to linkage error </a:t>
            </a:r>
          </a:p>
          <a:p>
            <a:pPr marL="1084263" lvl="4" indent="-4572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endParaRPr lang="en-GB" dirty="0"/>
          </a:p>
          <a:p>
            <a:pPr marL="1084263" lvl="4" indent="-4572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GB" sz="2800" dirty="0"/>
              <a:t>Effects of data collection processes (independent vs dependent interviewing) </a:t>
            </a:r>
          </a:p>
          <a:p>
            <a:pPr marL="993775" lvl="2" indent="-457200">
              <a:buClrTx/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993775" lvl="2" indent="-457200">
              <a:buClrTx/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993775" lvl="2" indent="-457200">
              <a:buClrTx/>
              <a:buFont typeface="Arial" panose="020B0604020202020204" pitchFamily="34" charset="0"/>
              <a:buChar char="•"/>
            </a:pPr>
            <a:endParaRPr lang="en-GB" sz="2800" b="1" dirty="0"/>
          </a:p>
          <a:p>
            <a:pPr marL="993775" lvl="4" indent="-457200">
              <a:buFont typeface="Arial" panose="020B0604020202020204" pitchFamily="34" charset="0"/>
              <a:buChar char="•"/>
            </a:pPr>
            <a:endParaRPr lang="en-GB" sz="2800" b="1" dirty="0"/>
          </a:p>
          <a:p>
            <a:pPr lvl="2" indent="0">
              <a:buClrTx/>
              <a:buFont typeface="Calibri" panose="020F0502020204030204" pitchFamily="34" charset="0"/>
              <a:buNone/>
            </a:pPr>
            <a:endParaRPr lang="en-GB" sz="2800" dirty="0"/>
          </a:p>
          <a:p>
            <a:pPr lvl="2" indent="0">
              <a:buClrTx/>
              <a:buFont typeface="Calibri" panose="020F0502020204030204" pitchFamily="34" charset="0"/>
              <a:buNone/>
            </a:pPr>
            <a:endParaRPr lang="en-GB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" y="5910282"/>
            <a:ext cx="491958" cy="74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34885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05596" y="1116506"/>
            <a:ext cx="8838404" cy="5627194"/>
          </a:xfrm>
        </p:spPr>
        <p:txBody>
          <a:bodyPr/>
          <a:lstStyle/>
          <a:p>
            <a:pPr lvl="2" indent="0">
              <a:buClrTx/>
              <a:buNone/>
            </a:pPr>
            <a:endParaRPr lang="en-GB" sz="2800" dirty="0"/>
          </a:p>
          <a:p>
            <a:pPr marL="727200" lvl="1" indent="-457200">
              <a:buClrTx/>
              <a:buFont typeface="Arial" panose="020B0604020202020204" pitchFamily="34" charset="0"/>
              <a:buChar char="•"/>
            </a:pPr>
            <a:r>
              <a:rPr lang="en-GB" sz="2800" b="1" dirty="0"/>
              <a:t>Linked dataset</a:t>
            </a:r>
            <a:r>
              <a:rPr lang="en-GB" sz="2800" dirty="0"/>
              <a:t>:</a:t>
            </a:r>
          </a:p>
          <a:p>
            <a:pPr marL="993775" lvl="2" indent="-457200">
              <a:spcBef>
                <a:spcPts val="1800"/>
              </a:spcBef>
              <a:buClrTx/>
              <a:buFont typeface="Courier New" panose="02070309020205020404" pitchFamily="49" charset="0"/>
              <a:buChar char="o"/>
            </a:pPr>
            <a:r>
              <a:rPr lang="en-GB" sz="2200" dirty="0"/>
              <a:t>Labour Force Survey (LFS) </a:t>
            </a:r>
          </a:p>
          <a:p>
            <a:pPr marL="993775" lvl="2" indent="-457200">
              <a:spcBef>
                <a:spcPts val="1800"/>
              </a:spcBef>
              <a:buClrTx/>
              <a:buFont typeface="Courier New" panose="02070309020205020404" pitchFamily="49" charset="0"/>
              <a:buChar char="o"/>
            </a:pPr>
            <a:r>
              <a:rPr lang="en-GB" sz="2200" dirty="0"/>
              <a:t>Employment Register (ER)</a:t>
            </a:r>
          </a:p>
          <a:p>
            <a:pPr lvl="1" indent="0">
              <a:buNone/>
            </a:pPr>
            <a:endParaRPr lang="en-GB" sz="2800" dirty="0"/>
          </a:p>
          <a:p>
            <a:pPr marL="727200" lvl="1" indent="-457200">
              <a:buClrTx/>
              <a:buFont typeface="Arial" panose="020B0604020202020204" pitchFamily="34" charset="0"/>
              <a:buChar char="•"/>
            </a:pPr>
            <a:r>
              <a:rPr lang="en-GB" sz="2800" dirty="0"/>
              <a:t>8,886 individuals aged 25 to 55</a:t>
            </a:r>
          </a:p>
          <a:p>
            <a:pPr lvl="1" indent="0">
              <a:buClrTx/>
              <a:buNone/>
            </a:pPr>
            <a:endParaRPr lang="en-GB" sz="2800" dirty="0"/>
          </a:p>
          <a:p>
            <a:pPr marL="727200" lvl="1" indent="-457200">
              <a:buClrTx/>
              <a:buFont typeface="Arial" panose="020B0604020202020204" pitchFamily="34" charset="0"/>
              <a:buChar char="•"/>
            </a:pPr>
            <a:r>
              <a:rPr lang="nl-NL" sz="2800" dirty="0"/>
              <a:t>15 time points (months) per individual </a:t>
            </a:r>
            <a:endParaRPr lang="en-GB" sz="2800" dirty="0"/>
          </a:p>
          <a:p>
            <a:pPr lvl="1" indent="0">
              <a:buClrTx/>
              <a:buNone/>
            </a:pPr>
            <a:endParaRPr lang="en-GB" sz="2800" dirty="0"/>
          </a:p>
          <a:p>
            <a:pPr lvl="1" indent="0">
              <a:buClrTx/>
              <a:buNone/>
            </a:pPr>
            <a:endParaRPr lang="en-GB" sz="2800" dirty="0"/>
          </a:p>
          <a:p>
            <a:pPr lvl="2" indent="0">
              <a:buClrTx/>
              <a:buNone/>
            </a:pPr>
            <a:endParaRPr lang="en-GB" sz="2800" dirty="0"/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161925" y="186435"/>
            <a:ext cx="8819819" cy="1080000"/>
          </a:xfrm>
          <a:prstGeom prst="rect">
            <a:avLst/>
          </a:prstGeom>
          <a:solidFill>
            <a:srgbClr val="0089CF">
              <a:alpha val="89804"/>
            </a:srgbClr>
          </a:solidFill>
          <a:ln>
            <a:noFill/>
          </a:ln>
          <a:effectLst>
            <a:outerShdw blurRad="50800" dist="38100" dir="5400000" algn="ctr" rotWithShape="0">
              <a:srgbClr val="A6A6A6">
                <a:alpha val="40000"/>
              </a:srgbClr>
            </a:outerShdw>
          </a:effectLst>
        </p:spPr>
        <p:txBody>
          <a:bodyPr lIns="288000" tIns="144000" rIns="72000" bIns="72000" anchor="ctr">
            <a:normAutofit/>
          </a:bodyPr>
          <a:lstStyle>
            <a:lvl1pPr algn="l" defTabSz="457200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kern="1200" cap="all" baseline="0">
                <a:solidFill>
                  <a:schemeClr val="bg1"/>
                </a:solidFill>
                <a:latin typeface="Calibri"/>
                <a:ea typeface="ＭＳ Ｐゴシック" charset="-128"/>
                <a:cs typeface="Arial Narrow Bold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9pPr>
          </a:lstStyle>
          <a:p>
            <a:pPr algn="ctr"/>
            <a:r>
              <a:rPr lang="en-US" b="1" dirty="0"/>
              <a:t>Data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" y="5910282"/>
            <a:ext cx="491958" cy="7429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D94519A-C44F-4984-BDC2-519383C338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554" y="4947033"/>
            <a:ext cx="7871148" cy="133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15770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05596" y="1116506"/>
            <a:ext cx="8505029" cy="5446219"/>
          </a:xfrm>
        </p:spPr>
        <p:txBody>
          <a:bodyPr/>
          <a:lstStyle/>
          <a:p>
            <a:pPr lvl="4" indent="0">
              <a:buNone/>
            </a:pPr>
            <a:endParaRPr lang="en-GB" sz="2400" dirty="0"/>
          </a:p>
          <a:p>
            <a:pPr lvl="4" indent="0">
              <a:buNone/>
            </a:pPr>
            <a:r>
              <a:rPr lang="en-GB" sz="2800" b="1" dirty="0"/>
              <a:t>An extended two-indicator HMM</a:t>
            </a:r>
          </a:p>
          <a:p>
            <a:pPr lvl="4" indent="0">
              <a:buNone/>
            </a:pPr>
            <a:endParaRPr lang="en-GB" sz="2800" b="1" dirty="0"/>
          </a:p>
          <a:p>
            <a:pPr lvl="4" indent="0">
              <a:buNone/>
            </a:pPr>
            <a:endParaRPr lang="en-GB" sz="2800" b="1" dirty="0"/>
          </a:p>
          <a:p>
            <a:pPr lvl="4" indent="0">
              <a:buNone/>
            </a:pPr>
            <a:endParaRPr lang="en-GB" sz="2800" b="1" dirty="0"/>
          </a:p>
          <a:p>
            <a:pPr lvl="4" indent="0">
              <a:buNone/>
            </a:pPr>
            <a:endParaRPr lang="en-GB" sz="2800" b="1" dirty="0"/>
          </a:p>
          <a:p>
            <a:pPr lvl="4" indent="0">
              <a:buNone/>
            </a:pPr>
            <a:endParaRPr lang="en-GB" sz="2800" b="1" dirty="0"/>
          </a:p>
          <a:p>
            <a:pPr marL="993775" lvl="4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800" b="1" dirty="0"/>
          </a:p>
          <a:p>
            <a:pPr marL="879475" lvl="4" indent="-3429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GB" sz="2200" dirty="0"/>
              <a:t>Two indicators per time point</a:t>
            </a:r>
          </a:p>
          <a:p>
            <a:pPr marL="879475" lvl="4" indent="-3429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GB" sz="2200" dirty="0"/>
              <a:t>Autocorrelation of error in register</a:t>
            </a:r>
          </a:p>
          <a:p>
            <a:pPr marL="879475" lvl="4" indent="-3429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GB" sz="2200" dirty="0"/>
              <a:t>(Un)observed heterogeneity in latent initial probabilities and transitions</a:t>
            </a:r>
          </a:p>
          <a:p>
            <a:pPr marL="879475" lvl="4" indent="-342900"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GB" sz="2200" dirty="0"/>
              <a:t>Heterogenous latent transitions </a:t>
            </a: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161925" y="186435"/>
            <a:ext cx="8819819" cy="1080000"/>
          </a:xfrm>
          <a:prstGeom prst="rect">
            <a:avLst/>
          </a:prstGeom>
          <a:solidFill>
            <a:srgbClr val="0089CF">
              <a:alpha val="89804"/>
            </a:srgbClr>
          </a:solidFill>
          <a:ln>
            <a:noFill/>
          </a:ln>
          <a:effectLst>
            <a:outerShdw blurRad="50800" dist="38100" dir="5400000" algn="ctr" rotWithShape="0">
              <a:srgbClr val="A6A6A6">
                <a:alpha val="40000"/>
              </a:srgbClr>
            </a:outerShdw>
          </a:effectLst>
        </p:spPr>
        <p:txBody>
          <a:bodyPr lIns="288000" tIns="144000" rIns="72000" bIns="72000" anchor="ctr">
            <a:normAutofit/>
          </a:bodyPr>
          <a:lstStyle>
            <a:lvl1pPr algn="l" defTabSz="457200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kern="1200" cap="all" baseline="0">
                <a:solidFill>
                  <a:schemeClr val="bg1"/>
                </a:solidFill>
                <a:latin typeface="Calibri"/>
                <a:ea typeface="ＭＳ Ｐゴシック" charset="-128"/>
                <a:cs typeface="Arial Narrow Bold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9pPr>
          </a:lstStyle>
          <a:p>
            <a:pPr algn="ctr"/>
            <a:r>
              <a:rPr lang="en-US" b="1" dirty="0"/>
              <a:t>The hidden </a:t>
            </a:r>
            <a:r>
              <a:rPr lang="en-US" b="1" dirty="0" err="1"/>
              <a:t>markov</a:t>
            </a:r>
            <a:r>
              <a:rPr lang="en-US" b="1" dirty="0"/>
              <a:t> Model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" y="5910282"/>
            <a:ext cx="491958" cy="7429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AC72B1D-1E3F-4873-B9E8-66B455E3C2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84" y="1878522"/>
            <a:ext cx="8409260" cy="2496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659223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05596" y="1506000"/>
            <a:ext cx="8505029" cy="4973814"/>
          </a:xfrm>
        </p:spPr>
        <p:txBody>
          <a:bodyPr/>
          <a:lstStyle/>
          <a:p>
            <a:pPr marL="727200" lvl="1" indent="-457200">
              <a:buClrTx/>
              <a:buFont typeface="Arial" panose="020B0604020202020204" pitchFamily="34" charset="0"/>
              <a:buChar char="•"/>
            </a:pPr>
            <a:r>
              <a:rPr lang="en-GB" sz="2800" b="1" dirty="0"/>
              <a:t>Analysing</a:t>
            </a:r>
            <a:r>
              <a:rPr lang="en-GB" sz="2800" dirty="0"/>
              <a:t> 2009 data </a:t>
            </a:r>
            <a:r>
              <a:rPr lang="en-GB" sz="2800" b="1" dirty="0"/>
              <a:t>‘from scratch’</a:t>
            </a:r>
          </a:p>
          <a:p>
            <a:pPr lvl="1" indent="0">
              <a:buClrTx/>
              <a:buNone/>
            </a:pPr>
            <a:endParaRPr lang="en-GB" sz="2800" dirty="0"/>
          </a:p>
          <a:p>
            <a:pPr lvl="1" indent="0">
              <a:buClrTx/>
              <a:buNone/>
            </a:pPr>
            <a:r>
              <a:rPr lang="en-GB" sz="2800" dirty="0"/>
              <a:t>	   compared to</a:t>
            </a:r>
          </a:p>
          <a:p>
            <a:pPr lvl="1" indent="0">
              <a:buClrTx/>
              <a:buNone/>
            </a:pPr>
            <a:endParaRPr lang="en-GB" sz="2800" dirty="0"/>
          </a:p>
          <a:p>
            <a:pPr marL="727200" lvl="1" indent="-457200">
              <a:buClrTx/>
              <a:buFont typeface="Arial" panose="020B0604020202020204" pitchFamily="34" charset="0"/>
              <a:buChar char="•"/>
            </a:pPr>
            <a:r>
              <a:rPr lang="en-GB" sz="2800" b="1" dirty="0"/>
              <a:t>Re-using error parameters</a:t>
            </a:r>
            <a:r>
              <a:rPr lang="en-GB" sz="2800" dirty="0"/>
              <a:t> based on 2007 model estimates from Pavlopoulos and Vermunt (2015)</a:t>
            </a:r>
          </a:p>
          <a:p>
            <a:pPr lvl="2" indent="0">
              <a:buClrTx/>
              <a:buNone/>
            </a:pPr>
            <a:endParaRPr lang="en-GB" sz="2800" dirty="0"/>
          </a:p>
          <a:p>
            <a:pPr lvl="2" indent="0">
              <a:buClrTx/>
              <a:buNone/>
            </a:pPr>
            <a:endParaRPr lang="en-GB" sz="2400" dirty="0"/>
          </a:p>
          <a:p>
            <a:pPr marL="879475" lvl="2" indent="-342900">
              <a:buClrTx/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1050925" lvl="2" indent="-514350">
              <a:buClrTx/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1050925" lvl="4" indent="-514350"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2682083" y="5771207"/>
            <a:ext cx="611188" cy="404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2714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B6535939-1A7B-AE4D-A0E3-E82652A3CA2F}" type="slidenum">
              <a:rPr lang="nl-NL" sz="1200" smtClean="0">
                <a:solidFill>
                  <a:srgbClr val="FFFFFF"/>
                </a:solidFill>
                <a:latin typeface="Calibri" charset="0"/>
                <a:cs typeface="Calibri" charset="0"/>
              </a:rPr>
              <a:pPr eaLnBrk="1" hangingPunct="1">
                <a:spcBef>
                  <a:spcPct val="20000"/>
                </a:spcBef>
              </a:pPr>
              <a:t>6</a:t>
            </a:fld>
            <a:endParaRPr lang="nl-NL" sz="1200" dirty="0">
              <a:solidFill>
                <a:srgbClr val="FFFFFF"/>
              </a:solidFill>
              <a:latin typeface="Calibri" charset="0"/>
              <a:cs typeface="Calibri" charset="0"/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161925" y="186435"/>
            <a:ext cx="8819819" cy="1080000"/>
          </a:xfrm>
          <a:prstGeom prst="rect">
            <a:avLst/>
          </a:prstGeom>
          <a:solidFill>
            <a:srgbClr val="0089CF">
              <a:alpha val="89804"/>
            </a:srgbClr>
          </a:solidFill>
          <a:ln>
            <a:noFill/>
          </a:ln>
          <a:effectLst>
            <a:outerShdw blurRad="50800" dist="38100" dir="5400000" algn="ctr" rotWithShape="0">
              <a:srgbClr val="A6A6A6">
                <a:alpha val="40000"/>
              </a:srgbClr>
            </a:outerShdw>
          </a:effectLst>
        </p:spPr>
        <p:txBody>
          <a:bodyPr lIns="288000" tIns="144000" rIns="72000" bIns="72000" anchor="ctr">
            <a:normAutofit/>
          </a:bodyPr>
          <a:lstStyle>
            <a:lvl1pPr algn="l" defTabSz="457200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kern="1200" cap="all" baseline="0">
                <a:solidFill>
                  <a:schemeClr val="bg1"/>
                </a:solidFill>
                <a:latin typeface="Calibri"/>
                <a:ea typeface="ＭＳ Ｐゴシック" charset="-128"/>
                <a:cs typeface="Arial Narrow Bold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9pPr>
          </a:lstStyle>
          <a:p>
            <a:pPr algn="ctr"/>
            <a:r>
              <a:rPr lang="en-US" b="1" dirty="0"/>
              <a:t>feasibility of parameter re-use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833418"/>
              </p:ext>
            </p:extLst>
          </p:nvPr>
        </p:nvGraphicFramePr>
        <p:xfrm>
          <a:off x="1028700" y="4439346"/>
          <a:ext cx="7324725" cy="173625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321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3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6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libri" panose="020F0502020204030204" pitchFamily="34" charset="0"/>
                        </a:rPr>
                        <a:t>3 monthly transition rates from temporary to permanent employment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559">
                <a:tc>
                  <a:txBody>
                    <a:bodyPr/>
                    <a:lstStyle/>
                    <a:p>
                      <a:pPr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LFS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/>
                          <a:cs typeface="Calibri"/>
                        </a:rPr>
                        <a:t>0.058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891">
                <a:tc>
                  <a:txBody>
                    <a:bodyPr/>
                    <a:lstStyle/>
                    <a:p>
                      <a:pPr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/>
                          <a:cs typeface="Calibri"/>
                        </a:rPr>
                        <a:t>0.073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25">
                <a:tc>
                  <a:txBody>
                    <a:bodyPr/>
                    <a:lstStyle/>
                    <a:p>
                      <a:pPr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Original analysis of 2009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38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0.017</a:t>
                      </a: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225">
                <a:tc>
                  <a:txBody>
                    <a:bodyPr/>
                    <a:lstStyle/>
                    <a:p>
                      <a:pPr marR="381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r>
                        <a:rPr lang="en-GB" sz="1200" b="1" baseline="0" dirty="0">
                          <a:effectLst/>
                          <a:latin typeface="Calibri" panose="020F0502020204030204" pitchFamily="34" charset="0"/>
                        </a:rPr>
                        <a:t>e-using parameters from 2007 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8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</a:rPr>
                        <a:t>0.016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" y="5910282"/>
            <a:ext cx="491958" cy="74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04973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05596" y="1629825"/>
            <a:ext cx="8505029" cy="4973814"/>
          </a:xfrm>
        </p:spPr>
        <p:txBody>
          <a:bodyPr/>
          <a:lstStyle/>
          <a:p>
            <a:pPr marL="993775" lvl="2" indent="-457200">
              <a:buClrTx/>
              <a:buAutoNum type="arabicPeriod" startAt="2"/>
            </a:pPr>
            <a:endParaRPr lang="en-GB" sz="2400" dirty="0"/>
          </a:p>
          <a:p>
            <a:pPr lvl="2" indent="0">
              <a:buClrTx/>
              <a:buNone/>
            </a:pPr>
            <a:endParaRPr lang="en-GB" sz="2400" dirty="0"/>
          </a:p>
          <a:p>
            <a:pPr marL="879475" lvl="2" indent="-342900">
              <a:buClrTx/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1050925" lvl="2" indent="-514350">
              <a:buClrTx/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1050925" lvl="4" indent="-514350"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2682083" y="5771207"/>
            <a:ext cx="611188" cy="404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2714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B6535939-1A7B-AE4D-A0E3-E82652A3CA2F}" type="slidenum">
              <a:rPr lang="nl-NL" sz="1200" smtClean="0">
                <a:solidFill>
                  <a:srgbClr val="FFFFFF"/>
                </a:solidFill>
                <a:latin typeface="Calibri" charset="0"/>
                <a:cs typeface="Calibri" charset="0"/>
              </a:rPr>
              <a:pPr eaLnBrk="1" hangingPunct="1">
                <a:spcBef>
                  <a:spcPct val="20000"/>
                </a:spcBef>
              </a:pPr>
              <a:t>7</a:t>
            </a:fld>
            <a:endParaRPr lang="nl-NL" sz="1200" dirty="0">
              <a:solidFill>
                <a:srgbClr val="FFFFFF"/>
              </a:solidFill>
              <a:latin typeface="Calibri" charset="0"/>
              <a:cs typeface="Calibri" charset="0"/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161925" y="186435"/>
            <a:ext cx="8819819" cy="1080000"/>
          </a:xfrm>
          <a:prstGeom prst="rect">
            <a:avLst/>
          </a:prstGeom>
          <a:solidFill>
            <a:srgbClr val="0089CF">
              <a:alpha val="89804"/>
            </a:srgbClr>
          </a:solidFill>
          <a:ln>
            <a:noFill/>
          </a:ln>
          <a:effectLst>
            <a:outerShdw blurRad="50800" dist="38100" dir="5400000" algn="ctr" rotWithShape="0">
              <a:srgbClr val="A6A6A6">
                <a:alpha val="40000"/>
              </a:srgbClr>
            </a:outerShdw>
          </a:effectLst>
        </p:spPr>
        <p:txBody>
          <a:bodyPr lIns="288000" tIns="144000" rIns="72000" bIns="72000" anchor="ctr">
            <a:normAutofit/>
          </a:bodyPr>
          <a:lstStyle>
            <a:lvl1pPr algn="l" defTabSz="457200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kern="1200" cap="all" baseline="0">
                <a:solidFill>
                  <a:schemeClr val="bg1"/>
                </a:solidFill>
                <a:latin typeface="Calibri"/>
                <a:ea typeface="ＭＳ Ｐゴシック" charset="-128"/>
                <a:cs typeface="Arial Narrow Bold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9pPr>
          </a:lstStyle>
          <a:p>
            <a:pPr algn="ctr"/>
            <a:r>
              <a:rPr lang="en-US" b="1" dirty="0"/>
              <a:t>Relative bias from linkage error</a:t>
            </a:r>
            <a:endParaRPr lang="en-US" sz="2400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94953A-D620-4EFB-A302-FD9EF9FC548A}"/>
              </a:ext>
            </a:extLst>
          </p:cNvPr>
          <p:cNvSpPr/>
          <p:nvPr/>
        </p:nvSpPr>
        <p:spPr>
          <a:xfrm>
            <a:off x="302572" y="1266435"/>
            <a:ext cx="8505029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000"/>
            <a:r>
              <a:rPr lang="en-GB" sz="2600" dirty="0"/>
              <a:t>Simulations with various degrees of </a:t>
            </a:r>
            <a:r>
              <a:rPr lang="en-GB" sz="2600" b="1" dirty="0"/>
              <a:t>false-negative (FN)</a:t>
            </a:r>
            <a:r>
              <a:rPr lang="en-GB" sz="2600" dirty="0"/>
              <a:t> and </a:t>
            </a:r>
            <a:r>
              <a:rPr lang="en-GB" sz="2600" b="1" dirty="0"/>
              <a:t>false-positive (FP) linkage errors: </a:t>
            </a:r>
          </a:p>
          <a:p>
            <a:endParaRPr lang="en-GB" sz="2800" dirty="0"/>
          </a:p>
          <a:p>
            <a:pPr marL="1108075" lvl="2" indent="-571500" algn="just">
              <a:buClrTx/>
              <a:buFont typeface="+mj-lt"/>
              <a:buAutoNum type="romanUcPeriod"/>
            </a:pPr>
            <a:r>
              <a:rPr lang="en-GB" sz="2400" dirty="0"/>
              <a:t>5, 10 and 20% of the individuals are excluded or </a:t>
            </a:r>
            <a:r>
              <a:rPr lang="en-GB" sz="2400" dirty="0" err="1"/>
              <a:t>mislinked</a:t>
            </a:r>
            <a:r>
              <a:rPr lang="en-GB" sz="2400" dirty="0"/>
              <a:t> </a:t>
            </a:r>
          </a:p>
          <a:p>
            <a:pPr marL="1108075" lvl="2" indent="-571500" algn="just">
              <a:buClrTx/>
              <a:buFont typeface="+mj-lt"/>
              <a:buAutoNum type="romanUcPeriod"/>
            </a:pPr>
            <a:endParaRPr lang="en-GB" sz="2400" dirty="0"/>
          </a:p>
          <a:p>
            <a:pPr marL="1108075" lvl="2" indent="-571500" algn="just">
              <a:buClrTx/>
              <a:buFont typeface="+mj-lt"/>
              <a:buAutoNum type="romanUcPeriod"/>
            </a:pPr>
            <a:r>
              <a:rPr lang="en-GB" sz="2400" dirty="0"/>
              <a:t>Probabilities are (</a:t>
            </a:r>
            <a:r>
              <a:rPr lang="en-GB" sz="2400" dirty="0" err="1"/>
              <a:t>i</a:t>
            </a:r>
            <a:r>
              <a:rPr lang="en-GB" sz="2400" dirty="0"/>
              <a:t>) random (ii) depend on covariates correlated with outcome variable</a:t>
            </a:r>
          </a:p>
          <a:p>
            <a:pPr marL="1108075" lvl="2" indent="-571500" algn="just">
              <a:buClrTx/>
              <a:buFont typeface="+mj-lt"/>
              <a:buAutoNum type="romanUcPeriod"/>
            </a:pPr>
            <a:endParaRPr lang="en-GB" sz="2400" dirty="0"/>
          </a:p>
          <a:p>
            <a:pPr marL="1108075" lvl="2" indent="-571500" algn="just">
              <a:buFont typeface="+mj-lt"/>
              <a:buAutoNum type="romanUcPeriod"/>
            </a:pPr>
            <a:r>
              <a:rPr lang="en-GB" sz="2400" dirty="0"/>
              <a:t>Individuals selected are </a:t>
            </a:r>
            <a:r>
              <a:rPr lang="en-GB" sz="2400" dirty="0" err="1"/>
              <a:t>mislinked</a:t>
            </a:r>
            <a:r>
              <a:rPr lang="en-GB" sz="2400" dirty="0"/>
              <a:t> (</a:t>
            </a:r>
            <a:r>
              <a:rPr lang="en-GB" sz="2400" dirty="0" err="1"/>
              <a:t>i</a:t>
            </a:r>
            <a:r>
              <a:rPr lang="en-GB" sz="2400" dirty="0"/>
              <a:t>) at random (ii) based on common characteristics – </a:t>
            </a:r>
            <a:r>
              <a:rPr lang="en-GB" sz="2400" b="1" dirty="0"/>
              <a:t>only for FP</a:t>
            </a:r>
          </a:p>
          <a:p>
            <a:pPr marL="1108075" lvl="2" indent="-571500" algn="just">
              <a:buClrTx/>
              <a:buFont typeface="+mj-lt"/>
              <a:buAutoNum type="romanUcPeriod"/>
            </a:pPr>
            <a:endParaRPr lang="en-GB" sz="2400" dirty="0"/>
          </a:p>
          <a:p>
            <a:pPr marL="1108075" lvl="2" indent="-571500" algn="just">
              <a:buFont typeface="+mj-lt"/>
              <a:buAutoNum type="romanUcPeriod"/>
            </a:pPr>
            <a:r>
              <a:rPr lang="en-GB" sz="2400" dirty="0"/>
              <a:t>HMM estimations for each scenario are compared to original (‘linkage error free’) results</a:t>
            </a:r>
          </a:p>
          <a:p>
            <a:pPr marL="1108075" lvl="2" indent="-571500" algn="just">
              <a:buClrTx/>
              <a:buFont typeface="+mj-lt"/>
              <a:buAutoNum type="romanUcPeriod"/>
            </a:pPr>
            <a:endParaRPr lang="en-GB" sz="2400" dirty="0"/>
          </a:p>
          <a:p>
            <a:pPr marL="1108075" lvl="2" indent="-571500" algn="just">
              <a:buClrTx/>
              <a:buFont typeface="+mj-lt"/>
              <a:buAutoNum type="romanUcPeriod"/>
            </a:pPr>
            <a:endParaRPr lang="en-GB" sz="2400" dirty="0"/>
          </a:p>
          <a:p>
            <a:pPr marL="1108075" lvl="2" indent="-571500" algn="just">
              <a:buClrTx/>
              <a:buFont typeface="+mj-lt"/>
              <a:buAutoNum type="romanUcPeriod"/>
            </a:pPr>
            <a:endParaRPr lang="en-GB" sz="2400" dirty="0"/>
          </a:p>
          <a:p>
            <a:pPr marL="1108075" lvl="2" indent="-571500" algn="just">
              <a:buClrTx/>
              <a:buFont typeface="+mj-lt"/>
              <a:buAutoNum type="romanUcPeriod"/>
            </a:pPr>
            <a:endParaRPr lang="en-GB" sz="2400" dirty="0"/>
          </a:p>
          <a:p>
            <a:pPr marL="1108075" lvl="2" indent="-571500" algn="just">
              <a:buFont typeface="+mj-lt"/>
              <a:buAutoNum type="romanUcPeriod"/>
            </a:pPr>
            <a:endParaRPr lang="en-GB" sz="2200" dirty="0"/>
          </a:p>
          <a:p>
            <a:pPr lvl="2" indent="0" algn="just">
              <a:buNone/>
            </a:pPr>
            <a:endParaRPr lang="en-GB" sz="28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7330EF9-44A4-4A0A-8DF9-2D01CFC038D0}"/>
              </a:ext>
            </a:extLst>
          </p:cNvPr>
          <p:cNvGrpSpPr/>
          <p:nvPr/>
        </p:nvGrpSpPr>
        <p:grpSpPr>
          <a:xfrm>
            <a:off x="408673" y="1307446"/>
            <a:ext cx="8699248" cy="5491147"/>
            <a:chOff x="444752" y="1371158"/>
            <a:chExt cx="8699248" cy="5491147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B340833-4C2C-4427-BD32-1A4DCD6FB1AF}"/>
                </a:ext>
              </a:extLst>
            </p:cNvPr>
            <p:cNvGrpSpPr/>
            <p:nvPr/>
          </p:nvGrpSpPr>
          <p:grpSpPr>
            <a:xfrm>
              <a:off x="444752" y="1371158"/>
              <a:ext cx="8699248" cy="5491147"/>
              <a:chOff x="389643" y="1301914"/>
              <a:chExt cx="8699248" cy="5491147"/>
            </a:xfrm>
          </p:grpSpPr>
          <p:sp>
            <p:nvSpPr>
              <p:cNvPr id="8" name="Text Placeholder 2">
                <a:extLst>
                  <a:ext uri="{FF2B5EF4-FFF2-40B4-BE49-F238E27FC236}">
                    <a16:creationId xmlns:a16="http://schemas.microsoft.com/office/drawing/2014/main" id="{448E986E-C04A-4F4B-940D-DA2402AF0A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89643" y="1301914"/>
                <a:ext cx="8505029" cy="539138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horz" lIns="0" tIns="0" rIns="91440" bIns="0" rtlCol="0">
                <a:noAutofit/>
              </a:bodyPr>
              <a:lstStyle>
                <a:lvl1pPr marL="270000" indent="0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FontTx/>
                  <a:buNone/>
                  <a:defRPr sz="2600" kern="1200">
                    <a:solidFill>
                      <a:schemeClr val="tx1"/>
                    </a:solidFill>
                    <a:latin typeface="Calibri"/>
                    <a:ea typeface="ＭＳ Ｐゴシック" charset="-128"/>
                    <a:cs typeface="Calibri"/>
                  </a:defRPr>
                </a:lvl1pPr>
                <a:lvl2pPr marL="270000" indent="-270000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Clr>
                    <a:srgbClr val="C00000"/>
                  </a:buClr>
                  <a:buSzPct val="80000"/>
                  <a:buFont typeface="Wingdings" charset="2"/>
                  <a:buChar char="§"/>
                  <a:defRPr sz="2600" kern="1200">
                    <a:solidFill>
                      <a:schemeClr val="tx1"/>
                    </a:solidFill>
                    <a:latin typeface="Calibri"/>
                    <a:ea typeface="ＭＳ Ｐゴシック" charset="-128"/>
                    <a:cs typeface="Calibri"/>
                  </a:defRPr>
                </a:lvl2pPr>
                <a:lvl3pPr marL="536575" indent="-263525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Clr>
                    <a:srgbClr val="C00000"/>
                  </a:buClr>
                  <a:buSzPct val="80000"/>
                  <a:buFont typeface="Calibri" panose="020F0502020204030204" pitchFamily="34" charset="0"/>
                  <a:buChar char="&gt;"/>
                  <a:defRPr sz="2000" kern="1200">
                    <a:solidFill>
                      <a:schemeClr val="tx1"/>
                    </a:solidFill>
                    <a:latin typeface="Calibri"/>
                    <a:ea typeface="ＭＳ Ｐゴシック" charset="-128"/>
                    <a:cs typeface="Calibri"/>
                  </a:defRPr>
                </a:lvl3pPr>
                <a:lvl4pPr marL="536575" indent="-263525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Clr>
                    <a:srgbClr val="C00000"/>
                  </a:buClr>
                  <a:buSzPct val="80000"/>
                  <a:buFont typeface="Lucida Grande"/>
                  <a:buChar char="&gt;"/>
                  <a:defRPr sz="2000" kern="1200">
                    <a:solidFill>
                      <a:schemeClr val="tx1"/>
                    </a:solidFill>
                    <a:latin typeface="Calibri"/>
                    <a:ea typeface="ＭＳ Ｐゴシック" charset="-128"/>
                    <a:cs typeface="Calibri"/>
                  </a:defRPr>
                </a:lvl4pPr>
                <a:lvl5pPr marL="536575" indent="-263525" algn="l" defTabSz="457200" rtl="0" eaLnBrk="0" fontAlgn="base" hangingPunct="0">
                  <a:spcBef>
                    <a:spcPts val="0"/>
                  </a:spcBef>
                  <a:spcAft>
                    <a:spcPct val="0"/>
                  </a:spcAft>
                  <a:buClr>
                    <a:srgbClr val="C00000"/>
                  </a:buClr>
                  <a:buSzPct val="80000"/>
                  <a:buFont typeface="Lucida Grande"/>
                  <a:buChar char="&gt;"/>
                  <a:defRPr sz="2000" kern="1200">
                    <a:solidFill>
                      <a:schemeClr val="tx1"/>
                    </a:solidFill>
                    <a:latin typeface="Calibri"/>
                    <a:ea typeface="ＭＳ Ｐゴシック" charset="-128"/>
                    <a:cs typeface="Calibri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2" indent="0">
                  <a:buClrTx/>
                  <a:buFont typeface="Calibri" panose="020F0502020204030204" pitchFamily="34" charset="0"/>
                  <a:buNone/>
                </a:pPr>
                <a:endParaRPr lang="en-GB" sz="2400" dirty="0"/>
              </a:p>
              <a:p>
                <a:pPr lvl="2" indent="0">
                  <a:buClrTx/>
                  <a:buFont typeface="Calibri" panose="020F0502020204030204" pitchFamily="34" charset="0"/>
                  <a:buNone/>
                </a:pPr>
                <a:endParaRPr lang="en-GB" sz="2400" dirty="0"/>
              </a:p>
              <a:p>
                <a:pPr marL="879475" lvl="2" indent="-342900">
                  <a:buClrTx/>
                  <a:buFont typeface="Arial" panose="020B0604020202020204" pitchFamily="34" charset="0"/>
                  <a:buChar char="•"/>
                </a:pPr>
                <a:endParaRPr lang="en-GB" sz="2400" dirty="0"/>
              </a:p>
              <a:p>
                <a:pPr marL="1050925" lvl="2" indent="-514350">
                  <a:buClrTx/>
                  <a:buFont typeface="Arial" panose="020B0604020202020204" pitchFamily="34" charset="0"/>
                  <a:buChar char="•"/>
                </a:pPr>
                <a:endParaRPr lang="en-GB" sz="2400" dirty="0"/>
              </a:p>
              <a:p>
                <a:pPr marL="1050925" lvl="4" indent="-514350">
                  <a:buFont typeface="Wingdings" panose="05000000000000000000" pitchFamily="2" charset="2"/>
                  <a:buChar char="Ø"/>
                </a:pPr>
                <a:endParaRPr lang="en-GB" dirty="0"/>
              </a:p>
            </p:txBody>
          </p:sp>
          <p:pic>
            <p:nvPicPr>
              <p:cNvPr id="2" name="Picture 1">
                <a:extLst>
                  <a:ext uri="{FF2B5EF4-FFF2-40B4-BE49-F238E27FC236}">
                    <a16:creationId xmlns:a16="http://schemas.microsoft.com/office/drawing/2014/main" id="{CF9AD2B3-500E-45FF-92EE-D4ADAE1615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917316" y="6202511"/>
                <a:ext cx="1171575" cy="590550"/>
              </a:xfrm>
              <a:prstGeom prst="rect">
                <a:avLst/>
              </a:prstGeom>
            </p:spPr>
          </p:pic>
        </p:grp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6785FCB-F7F9-4A41-A4DA-1AADC2CD7E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70987" y="2198867"/>
              <a:ext cx="4160356" cy="3094578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CEAD372-547F-4A20-A8C7-280B9C22B45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8992" y="2344593"/>
              <a:ext cx="4038877" cy="2996065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5796871-CCA6-4349-B8DB-E118EAD0C62C}"/>
                </a:ext>
              </a:extLst>
            </p:cNvPr>
            <p:cNvSpPr txBox="1"/>
            <p:nvPr/>
          </p:nvSpPr>
          <p:spPr>
            <a:xfrm>
              <a:off x="4863758" y="1882928"/>
              <a:ext cx="3809205" cy="46166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alibri" panose="020F0502020204030204" pitchFamily="34" charset="0"/>
                </a:rPr>
                <a:t>False-positive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9FA0F8D-B88B-41DD-AFA6-2D5C84F1DD77}"/>
                </a:ext>
              </a:extLst>
            </p:cNvPr>
            <p:cNvSpPr txBox="1"/>
            <p:nvPr/>
          </p:nvSpPr>
          <p:spPr>
            <a:xfrm>
              <a:off x="861782" y="1861542"/>
              <a:ext cx="3809205" cy="46166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alibri" panose="020F0502020204030204" pitchFamily="34" charset="0"/>
                </a:rPr>
                <a:t>False-negative</a:t>
              </a: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CCD6957D-CB07-43B6-BF52-E775E050FE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34" y="5988905"/>
            <a:ext cx="491958" cy="74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388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2682083" y="5771207"/>
            <a:ext cx="611188" cy="404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2714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B6535939-1A7B-AE4D-A0E3-E82652A3CA2F}" type="slidenum">
              <a:rPr lang="nl-NL" sz="1200" smtClean="0">
                <a:solidFill>
                  <a:srgbClr val="FFFFFF"/>
                </a:solidFill>
                <a:latin typeface="Calibri" charset="0"/>
                <a:cs typeface="Calibri" charset="0"/>
              </a:rPr>
              <a:pPr eaLnBrk="1" hangingPunct="1">
                <a:spcBef>
                  <a:spcPct val="20000"/>
                </a:spcBef>
              </a:pPr>
              <a:t>8</a:t>
            </a:fld>
            <a:endParaRPr lang="nl-NL" sz="1200" dirty="0">
              <a:solidFill>
                <a:srgbClr val="FFFFFF"/>
              </a:solidFill>
              <a:latin typeface="Calibri" charset="0"/>
              <a:cs typeface="Calibri" charset="0"/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148200" y="186435"/>
            <a:ext cx="8819819" cy="1080000"/>
          </a:xfrm>
          <a:prstGeom prst="rect">
            <a:avLst/>
          </a:prstGeom>
          <a:solidFill>
            <a:srgbClr val="0089CF">
              <a:alpha val="89804"/>
            </a:srgbClr>
          </a:solidFill>
          <a:ln>
            <a:noFill/>
          </a:ln>
          <a:effectLst>
            <a:outerShdw blurRad="50800" dist="38100" dir="5400000" algn="ctr" rotWithShape="0">
              <a:srgbClr val="A6A6A6">
                <a:alpha val="40000"/>
              </a:srgbClr>
            </a:outerShdw>
          </a:effectLst>
        </p:spPr>
        <p:txBody>
          <a:bodyPr lIns="288000" tIns="144000" rIns="72000" bIns="72000" anchor="ctr">
            <a:normAutofit/>
          </a:bodyPr>
          <a:lstStyle>
            <a:lvl1pPr algn="l" defTabSz="457200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kern="1200" cap="all" baseline="0">
                <a:solidFill>
                  <a:schemeClr val="bg1"/>
                </a:solidFill>
                <a:latin typeface="Calibri"/>
                <a:ea typeface="ＭＳ Ｐゴシック" charset="-128"/>
                <a:cs typeface="Arial Narrow Bold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9pPr>
          </a:lstStyle>
          <a:p>
            <a:pPr algn="ctr"/>
            <a:r>
              <a:rPr lang="en-US" b="1" dirty="0"/>
              <a:t>The effect of dependent interviewing </a:t>
            </a:r>
            <a:endParaRPr lang="en-US" sz="4000" b="1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5C3F31D-1200-44FB-BF80-97A0DA844977}"/>
              </a:ext>
            </a:extLst>
          </p:cNvPr>
          <p:cNvSpPr txBox="1">
            <a:spLocks noChangeArrowheads="1"/>
          </p:cNvSpPr>
          <p:nvPr/>
        </p:nvSpPr>
        <p:spPr>
          <a:xfrm>
            <a:off x="214313" y="1512888"/>
            <a:ext cx="8804275" cy="5133975"/>
          </a:xfrm>
          <a:prstGeom prst="rect">
            <a:avLst/>
          </a:prstGeom>
        </p:spPr>
        <p:txBody>
          <a:bodyPr/>
          <a:lstStyle>
            <a:lvl1pPr marL="273050" indent="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 sz="26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defRPr>
            </a:lvl1pPr>
            <a:lvl2pPr marL="271463" indent="-271463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Wingdings" panose="05000000000000000000" pitchFamily="2" charset="2"/>
              <a:buChar char="§"/>
              <a:defRPr sz="26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+mn-cs"/>
              </a:defRPr>
            </a:lvl2pPr>
            <a:lvl3pPr marL="542925" indent="-271463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Lucida Grande"/>
              <a:buChar char="&gt;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+mn-cs"/>
              </a:defRPr>
            </a:lvl3pPr>
            <a:lvl4pPr marL="809625" indent="-266700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Lucida Grande"/>
              <a:buChar char="&gt;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+mn-cs"/>
              </a:defRPr>
            </a:lvl4pPr>
            <a:lvl5pPr marL="1071563" indent="-261938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Lucida Grande"/>
              <a:buChar char="&gt;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en-US" sz="3000" b="1" dirty="0"/>
              <a:t>Temporary contracts </a:t>
            </a:r>
          </a:p>
          <a:p>
            <a:pPr eaLnBrk="1" hangingPunct="1">
              <a:defRPr/>
            </a:pPr>
            <a:endParaRPr lang="en-US" altLang="en-US" sz="2400" b="1" dirty="0"/>
          </a:p>
          <a:p>
            <a:pPr lvl="1"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/>
              <a:t>DI: </a:t>
            </a:r>
            <a:endParaRPr lang="en-US" altLang="en-US" sz="2800" dirty="0"/>
          </a:p>
          <a:p>
            <a:pPr lvl="3" eaLnBrk="1" hangingPunct="1">
              <a:buClrTx/>
              <a:buFont typeface="Courier New" panose="02070309020205020404" pitchFamily="49" charset="0"/>
              <a:buChar char="o"/>
              <a:defRPr/>
            </a:pPr>
            <a:r>
              <a:rPr lang="en-US" altLang="en-US" sz="2400" dirty="0"/>
              <a:t>In place until end of 2009 </a:t>
            </a:r>
          </a:p>
          <a:p>
            <a:pPr lvl="3" eaLnBrk="1" hangingPunct="1">
              <a:buClrTx/>
              <a:buFont typeface="Courier New" panose="02070309020205020404" pitchFamily="49" charset="0"/>
              <a:buChar char="o"/>
              <a:defRPr/>
            </a:pPr>
            <a:r>
              <a:rPr lang="en-US" altLang="en-US" sz="2400" dirty="0"/>
              <a:t>PDI- “remind, still” </a:t>
            </a:r>
          </a:p>
          <a:p>
            <a:pPr lvl="3" eaLnBrk="1" hangingPunct="1">
              <a:buClrTx/>
              <a:buFont typeface="Courier New" panose="02070309020205020404" pitchFamily="49" charset="0"/>
              <a:buChar char="o"/>
              <a:defRPr/>
            </a:pPr>
            <a:r>
              <a:rPr lang="en-US" altLang="en-US" sz="2400" dirty="0"/>
              <a:t>Only if no job change occurred  </a:t>
            </a:r>
          </a:p>
          <a:p>
            <a:pPr marL="457200" lvl="1" indent="0" eaLnBrk="1" hangingPunct="1">
              <a:buNone/>
              <a:defRPr/>
            </a:pPr>
            <a:endParaRPr lang="en-US" altLang="en-US" i="1" dirty="0"/>
          </a:p>
          <a:p>
            <a:pPr marL="457200" lvl="1" indent="0" eaLnBrk="1" hangingPunct="1">
              <a:buNone/>
              <a:defRPr/>
            </a:pPr>
            <a:endParaRPr lang="en-US" altLang="en-US" sz="2800" i="1" dirty="0"/>
          </a:p>
          <a:p>
            <a:pPr lvl="1" eaLnBrk="1" hangingPunct="1"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/>
              <a:t>INDI: </a:t>
            </a:r>
          </a:p>
          <a:p>
            <a:pPr lvl="3" eaLnBrk="1" hangingPunct="1">
              <a:buClrTx/>
              <a:buFont typeface="Courier New" panose="02070309020205020404" pitchFamily="49" charset="0"/>
              <a:buChar char="o"/>
              <a:defRPr/>
            </a:pPr>
            <a:r>
              <a:rPr lang="en-US" altLang="en-US" sz="2400" dirty="0"/>
              <a:t>In place since 2010</a:t>
            </a:r>
          </a:p>
          <a:p>
            <a:pPr lvl="3" eaLnBrk="1" hangingPunct="1">
              <a:buClrTx/>
              <a:buFont typeface="Courier New" panose="02070309020205020404" pitchFamily="49" charset="0"/>
              <a:buChar char="o"/>
              <a:defRPr/>
            </a:pPr>
            <a:r>
              <a:rPr lang="en-US" altLang="en-US" sz="2400" dirty="0"/>
              <a:t>Also in 2009 if job change occurred </a:t>
            </a:r>
          </a:p>
          <a:p>
            <a:pPr marL="457200" lvl="1" indent="0" eaLnBrk="1" hangingPunct="1">
              <a:buNone/>
              <a:defRPr/>
            </a:pPr>
            <a:endParaRPr lang="en-US" altLang="en-US" dirty="0"/>
          </a:p>
          <a:p>
            <a:pPr marL="0" lvl="1" indent="0" algn="r" eaLnBrk="1" hangingPunct="1">
              <a:buNone/>
              <a:defRPr/>
            </a:pPr>
            <a:endParaRPr lang="en-US" altLang="en-US" sz="2200" dirty="0"/>
          </a:p>
          <a:p>
            <a:pPr eaLnBrk="1" hangingPunct="1">
              <a:defRPr/>
            </a:pPr>
            <a:endParaRPr lang="en-US" altLang="en-US" sz="3000" b="1" dirty="0">
              <a:solidFill>
                <a:srgbClr val="FFFFF3"/>
              </a:solidFill>
            </a:endParaRPr>
          </a:p>
          <a:p>
            <a:pPr eaLnBrk="1" hangingPunct="1">
              <a:defRPr/>
            </a:pPr>
            <a:endParaRPr lang="en-US" altLang="en-US" sz="3000" dirty="0">
              <a:solidFill>
                <a:srgbClr val="FFFFF3"/>
              </a:solidFill>
            </a:endParaRPr>
          </a:p>
          <a:p>
            <a:pPr eaLnBrk="1" hangingPunct="1">
              <a:defRPr/>
            </a:pPr>
            <a:endParaRPr lang="en-US" altLang="en-US" sz="3000" dirty="0">
              <a:solidFill>
                <a:srgbClr val="FFFFF3"/>
              </a:solidFill>
            </a:endParaRPr>
          </a:p>
          <a:p>
            <a:pPr eaLnBrk="1" hangingPunct="1">
              <a:defRPr/>
            </a:pPr>
            <a:endParaRPr lang="en-US" altLang="en-US" sz="3000" dirty="0">
              <a:solidFill>
                <a:srgbClr val="FFFFF3"/>
              </a:solidFill>
            </a:endParaRPr>
          </a:p>
          <a:p>
            <a:pPr eaLnBrk="1" hangingPunct="1">
              <a:defRPr/>
            </a:pPr>
            <a:endParaRPr lang="en-US" altLang="en-US" sz="3000" dirty="0">
              <a:solidFill>
                <a:srgbClr val="FFFFF3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5140235" y="2083219"/>
            <a:ext cx="2624138" cy="2209800"/>
            <a:chOff x="5140235" y="2083219"/>
            <a:chExt cx="2624138" cy="2209800"/>
          </a:xfrm>
        </p:grpSpPr>
        <p:pic>
          <p:nvPicPr>
            <p:cNvPr id="19" name="Picture 5" descr="C:\Users\ppa390.VU\AppData\Local\Microsoft\Windows\Temporary Internet Files\Content.IE5\I7XUWS50\Speech_Balloon.svg[1].png"/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0235" y="2083219"/>
              <a:ext cx="2624138" cy="2209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TextBox 16"/>
            <p:cNvSpPr txBox="1">
              <a:spLocks noChangeArrowheads="1"/>
            </p:cNvSpPr>
            <p:nvPr/>
          </p:nvSpPr>
          <p:spPr bwMode="auto">
            <a:xfrm>
              <a:off x="5503862" y="2458857"/>
              <a:ext cx="2130426" cy="1600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>
                <a:spcBef>
                  <a:spcPct val="0"/>
                </a:spcBef>
                <a:buFontTx/>
                <a:buNone/>
              </a:pPr>
              <a:r>
                <a:rPr lang="en-US" altLang="en-US" sz="2000" b="1" i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“Last time you had a temporary contract. Is this still the case?”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346825" y="3884076"/>
            <a:ext cx="2574925" cy="2160588"/>
            <a:chOff x="6346825" y="3884076"/>
            <a:chExt cx="2574925" cy="2160588"/>
          </a:xfrm>
        </p:grpSpPr>
        <p:pic>
          <p:nvPicPr>
            <p:cNvPr id="23" name="Picture 5" descr="C:\Users\ppa390.VU\AppData\Local\Microsoft\Windows\Temporary Internet Files\Content.IE5\I7XUWS50\Speech_Balloon.svg[1].png"/>
            <p:cNvPicPr>
              <a:picLocks noChangeAspect="1" noChangeArrowheads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6825" y="3884076"/>
              <a:ext cx="2574925" cy="2160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Box 13"/>
            <p:cNvSpPr txBox="1">
              <a:spLocks noChangeArrowheads="1"/>
            </p:cNvSpPr>
            <p:nvPr/>
          </p:nvSpPr>
          <p:spPr bwMode="auto">
            <a:xfrm>
              <a:off x="6645346" y="4373713"/>
              <a:ext cx="2156546" cy="1292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>
                <a:spcBef>
                  <a:spcPct val="0"/>
                </a:spcBef>
                <a:buFontTx/>
                <a:buNone/>
              </a:pPr>
              <a:r>
                <a:rPr lang="en-US" altLang="en-US" sz="2000" b="1" i="1" dirty="0">
                  <a:latin typeface="Adobe Arabic" panose="02040503050201020203" pitchFamily="18" charset="-78"/>
                  <a:cs typeface="Adobe Arabic" panose="02040503050201020203" pitchFamily="18" charset="-78"/>
                </a:rPr>
                <a:t>“Do you currently have a permanent contract?” 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17270" y="1648691"/>
            <a:ext cx="8753706" cy="4357075"/>
            <a:chOff x="239597" y="1961966"/>
            <a:chExt cx="8753706" cy="4082698"/>
          </a:xfrm>
        </p:grpSpPr>
        <p:grpSp>
          <p:nvGrpSpPr>
            <p:cNvPr id="26" name="Group 25"/>
            <p:cNvGrpSpPr/>
            <p:nvPr/>
          </p:nvGrpSpPr>
          <p:grpSpPr>
            <a:xfrm>
              <a:off x="239597" y="1961966"/>
              <a:ext cx="8753706" cy="4082698"/>
              <a:chOff x="466130" y="1047787"/>
              <a:chExt cx="9832590" cy="6276153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466130" y="1047787"/>
                <a:ext cx="9832590" cy="6276153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1AC72B1D-1E3F-4873-B9E8-66B455E3C24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46709" y="2000324"/>
                <a:ext cx="8128233" cy="3942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6" name="Straight Arrow Connector 5"/>
            <p:cNvCxnSpPr/>
            <p:nvPr/>
          </p:nvCxnSpPr>
          <p:spPr>
            <a:xfrm>
              <a:off x="1429305" y="3810049"/>
              <a:ext cx="6045693" cy="1459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1429305" y="4023539"/>
              <a:ext cx="6045693" cy="9518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" y="5919661"/>
            <a:ext cx="491958" cy="74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36020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05596" y="1629825"/>
            <a:ext cx="8505029" cy="4973814"/>
          </a:xfrm>
        </p:spPr>
        <p:txBody>
          <a:bodyPr/>
          <a:lstStyle/>
          <a:p>
            <a:pPr lvl="2" indent="0">
              <a:buClrTx/>
              <a:buNone/>
            </a:pPr>
            <a:endParaRPr lang="en-GB" sz="2400" dirty="0"/>
          </a:p>
          <a:p>
            <a:pPr lvl="2" indent="0">
              <a:buClrTx/>
              <a:buNone/>
            </a:pPr>
            <a:endParaRPr lang="en-GB" sz="2400" dirty="0"/>
          </a:p>
          <a:p>
            <a:pPr lvl="2" indent="0">
              <a:buClrTx/>
              <a:buNone/>
            </a:pPr>
            <a:endParaRPr lang="en-GB" sz="2400" dirty="0"/>
          </a:p>
          <a:p>
            <a:pPr lvl="2" indent="0">
              <a:buClrTx/>
              <a:buNone/>
            </a:pPr>
            <a:endParaRPr lang="en-GB" sz="2400" dirty="0"/>
          </a:p>
          <a:p>
            <a:pPr lvl="2" indent="0">
              <a:buClrTx/>
              <a:buNone/>
            </a:pPr>
            <a:endParaRPr lang="en-GB" sz="2400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auto">
          <a:xfrm>
            <a:off x="2682083" y="5771207"/>
            <a:ext cx="611188" cy="404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2714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B6535939-1A7B-AE4D-A0E3-E82652A3CA2F}" type="slidenum">
              <a:rPr lang="nl-NL" sz="1200" smtClean="0">
                <a:solidFill>
                  <a:srgbClr val="FFFFFF"/>
                </a:solidFill>
                <a:latin typeface="Calibri" charset="0"/>
                <a:cs typeface="Calibri" charset="0"/>
              </a:rPr>
              <a:pPr eaLnBrk="1" hangingPunct="1">
                <a:spcBef>
                  <a:spcPct val="20000"/>
                </a:spcBef>
              </a:pPr>
              <a:t>9</a:t>
            </a:fld>
            <a:endParaRPr lang="nl-NL" sz="1200" dirty="0">
              <a:solidFill>
                <a:srgbClr val="FFFFFF"/>
              </a:solidFill>
              <a:latin typeface="Calibri" charset="0"/>
              <a:cs typeface="Calibri" charset="0"/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148200" y="186435"/>
            <a:ext cx="8819819" cy="1080000"/>
          </a:xfrm>
          <a:prstGeom prst="rect">
            <a:avLst/>
          </a:prstGeom>
          <a:solidFill>
            <a:srgbClr val="0089CF">
              <a:alpha val="89804"/>
            </a:srgbClr>
          </a:solidFill>
          <a:ln>
            <a:noFill/>
          </a:ln>
          <a:effectLst>
            <a:outerShdw blurRad="50800" dist="38100" dir="5400000" algn="ctr" rotWithShape="0">
              <a:srgbClr val="A6A6A6">
                <a:alpha val="40000"/>
              </a:srgbClr>
            </a:outerShdw>
          </a:effectLst>
        </p:spPr>
        <p:txBody>
          <a:bodyPr lIns="288000" tIns="144000" rIns="72000" bIns="72000" anchor="ctr">
            <a:normAutofit/>
          </a:bodyPr>
          <a:lstStyle>
            <a:lvl1pPr algn="l" defTabSz="457200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kern="1200" cap="all" baseline="0">
                <a:solidFill>
                  <a:schemeClr val="bg1"/>
                </a:solidFill>
                <a:latin typeface="Calibri"/>
                <a:ea typeface="ＭＳ Ｐゴシック" charset="-128"/>
                <a:cs typeface="Arial Narrow Bold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9pPr>
          </a:lstStyle>
          <a:p>
            <a:pPr algn="ctr"/>
            <a:r>
              <a:rPr lang="en-US" b="1" dirty="0"/>
              <a:t>The effect of dependent interviewing </a:t>
            </a:r>
            <a:endParaRPr lang="en-US" sz="4000" b="1" dirty="0"/>
          </a:p>
        </p:txBody>
      </p:sp>
      <p:sp>
        <p:nvSpPr>
          <p:cNvPr id="15" name="Content Placeholder 2"/>
          <p:cNvSpPr txBox="1">
            <a:spLocks noChangeArrowheads="1"/>
          </p:cNvSpPr>
          <p:nvPr/>
        </p:nvSpPr>
        <p:spPr>
          <a:xfrm>
            <a:off x="457200" y="1600200"/>
            <a:ext cx="8229600" cy="4708525"/>
          </a:xfrm>
          <a:prstGeom prst="rect">
            <a:avLst/>
          </a:prstGeom>
        </p:spPr>
        <p:txBody>
          <a:bodyPr/>
          <a:lstStyle>
            <a:lvl1pPr marL="273050" indent="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 sz="26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defRPr>
            </a:lvl1pPr>
            <a:lvl2pPr marL="271463" indent="-271463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Wingdings" panose="05000000000000000000" pitchFamily="2" charset="2"/>
              <a:buChar char="§"/>
              <a:defRPr sz="26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+mn-cs"/>
              </a:defRPr>
            </a:lvl2pPr>
            <a:lvl3pPr marL="542925" indent="-271463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Lucida Grande"/>
              <a:buChar char="&gt;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+mn-cs"/>
              </a:defRPr>
            </a:lvl3pPr>
            <a:lvl4pPr marL="809625" indent="-266700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Lucida Grande"/>
              <a:buChar char="&gt;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+mn-cs"/>
              </a:defRPr>
            </a:lvl4pPr>
            <a:lvl5pPr marL="1071563" indent="-261938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Lucida Grande"/>
              <a:buChar char="&gt;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025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DI reduces random measurement error</a:t>
            </a:r>
          </a:p>
          <a:p>
            <a:pPr eaLnBrk="1" hangingPunct="1"/>
            <a:r>
              <a:rPr lang="en-US" altLang="en-US" sz="2800" b="1" dirty="0"/>
              <a:t> </a:t>
            </a:r>
          </a:p>
          <a:p>
            <a:pPr eaLnBrk="1" hangingPunct="1"/>
            <a:endParaRPr lang="en-US" altLang="en-US" sz="2800" dirty="0"/>
          </a:p>
          <a:p>
            <a:pPr marL="730250" indent="-457200" eaLnBrk="1" hangingPunct="1"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marL="730250" indent="-457200" eaLnBrk="1" hangingPunct="1"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marL="73025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DI increases systematic error</a:t>
            </a:r>
          </a:p>
          <a:p>
            <a:pPr lvl="2" indent="0" eaLnBrk="1" hangingPunct="1">
              <a:buNone/>
            </a:pPr>
            <a:endParaRPr lang="en-US" altLang="en-US" sz="1600" dirty="0"/>
          </a:p>
          <a:p>
            <a:pPr eaLnBrk="1" hangingPunct="1"/>
            <a:r>
              <a:rPr lang="en-US" altLang="en-US" sz="2800" dirty="0">
                <a:solidFill>
                  <a:srgbClr val="FFFFF3"/>
                </a:solidFill>
              </a:rPr>
              <a:t>(overall and by wave)</a:t>
            </a:r>
          </a:p>
          <a:p>
            <a:pPr eaLnBrk="1" hangingPunct="1"/>
            <a:r>
              <a:rPr lang="en-US" altLang="en-US" sz="2800" dirty="0">
                <a:solidFill>
                  <a:srgbClr val="FFFFF3"/>
                </a:solidFill>
              </a:rPr>
              <a:t>(</a:t>
            </a:r>
            <a:r>
              <a:rPr lang="en-US" altLang="en-US" sz="2800" b="1" dirty="0">
                <a:solidFill>
                  <a:srgbClr val="FFFFF3"/>
                </a:solidFill>
              </a:rPr>
              <a:t>overall</a:t>
            </a:r>
            <a:r>
              <a:rPr lang="en-US" altLang="en-US" sz="2800" dirty="0">
                <a:solidFill>
                  <a:srgbClr val="FFFFF3"/>
                </a:solidFill>
              </a:rPr>
              <a:t> and by wave)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5C21BD6-E890-47F1-8268-7213BB3BF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369446"/>
              </p:ext>
            </p:extLst>
          </p:nvPr>
        </p:nvGraphicFramePr>
        <p:xfrm>
          <a:off x="797553" y="2399257"/>
          <a:ext cx="7621589" cy="110251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499254">
                  <a:extLst>
                    <a:ext uri="{9D8B030D-6E8A-4147-A177-3AD203B41FA5}">
                      <a16:colId xmlns:a16="http://schemas.microsoft.com/office/drawing/2014/main" val="2177848840"/>
                    </a:ext>
                  </a:extLst>
                </a:gridCol>
                <a:gridCol w="1421417">
                  <a:extLst>
                    <a:ext uri="{9D8B030D-6E8A-4147-A177-3AD203B41FA5}">
                      <a16:colId xmlns:a16="http://schemas.microsoft.com/office/drawing/2014/main" val="3125432268"/>
                    </a:ext>
                  </a:extLst>
                </a:gridCol>
                <a:gridCol w="1271795">
                  <a:extLst>
                    <a:ext uri="{9D8B030D-6E8A-4147-A177-3AD203B41FA5}">
                      <a16:colId xmlns:a16="http://schemas.microsoft.com/office/drawing/2014/main" val="4160960995"/>
                    </a:ext>
                  </a:extLst>
                </a:gridCol>
                <a:gridCol w="1303098">
                  <a:extLst>
                    <a:ext uri="{9D8B030D-6E8A-4147-A177-3AD203B41FA5}">
                      <a16:colId xmlns:a16="http://schemas.microsoft.com/office/drawing/2014/main" val="4172631034"/>
                    </a:ext>
                  </a:extLst>
                </a:gridCol>
                <a:gridCol w="1126025">
                  <a:extLst>
                    <a:ext uri="{9D8B030D-6E8A-4147-A177-3AD203B41FA5}">
                      <a16:colId xmlns:a16="http://schemas.microsoft.com/office/drawing/2014/main" val="2796421955"/>
                    </a:ext>
                  </a:extLst>
                </a:gridCol>
              </a:tblGrid>
              <a:tr h="360876">
                <a:tc rowSpan="2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</a:rPr>
                        <a:t>Transition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rate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33" marB="45733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2009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33" marB="45733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33" marB="45733"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157572"/>
                  </a:ext>
                </a:extLst>
              </a:tr>
              <a:tr h="37094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Observed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33" marB="45733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Latent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33" marB="45733"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Observed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33" marB="45733"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Latent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33" marB="45733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645408"/>
                  </a:ext>
                </a:extLst>
              </a:tr>
              <a:tr h="300016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Temp to perm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0" marR="91430" marT="45710" marB="45710"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FBC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0,07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33" marB="45733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BC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0,05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33" marB="45733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BC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0,11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33" marB="45733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BC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0,05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45733" marB="45733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FB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27026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863F136-67DF-4F28-A010-19FF24EC3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009766"/>
              </p:ext>
            </p:extLst>
          </p:nvPr>
        </p:nvGraphicFramePr>
        <p:xfrm>
          <a:off x="797554" y="4487722"/>
          <a:ext cx="7621589" cy="1463214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78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1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2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50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77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1025">
                <a:tc rowSpan="2"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Observed at t-1</a:t>
                      </a:r>
                    </a:p>
                  </a:txBody>
                  <a:tcPr marL="91436" marR="91436" marT="45729" marB="45729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Latent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at t-1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29" marB="4572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Latent at t</a:t>
                      </a:r>
                    </a:p>
                  </a:txBody>
                  <a:tcPr marL="91436" marR="91436" marT="45729" marB="45729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Observed at t</a:t>
                      </a:r>
                    </a:p>
                  </a:txBody>
                  <a:tcPr marL="91436" marR="91436" marT="45729" marB="45729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629">
                <a:tc vMerge="1">
                  <a:txBody>
                    <a:bodyPr/>
                    <a:lstStyle/>
                    <a:p>
                      <a:endParaRPr lang="en-US" b="1" baseline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b="1" baseline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Perm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29" marB="45729">
                    <a:lnL w="25400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Temp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29" marB="45729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Other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29" marB="45729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29">
                <a:tc>
                  <a:txBody>
                    <a:bodyPr/>
                    <a:lstStyle/>
                    <a:p>
                      <a:r>
                        <a:rPr lang="en-US" sz="1800" dirty="0"/>
                        <a:t>Temporary</a:t>
                      </a:r>
                      <a:endParaRPr lang="en-US" sz="1800" b="0" dirty="0"/>
                    </a:p>
                  </a:txBody>
                  <a:tcPr marL="91436" marR="91436" marT="45729" marB="45729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5400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Permanent </a:t>
                      </a:r>
                      <a:endParaRPr lang="en-US" sz="1800" b="0" dirty="0"/>
                    </a:p>
                  </a:txBody>
                  <a:tcPr marL="91436" marR="91436" marT="45729" marB="45729">
                    <a:lnT w="25400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Permanent</a:t>
                      </a:r>
                      <a:endParaRPr lang="en-US" sz="1800" b="0" dirty="0"/>
                    </a:p>
                  </a:txBody>
                  <a:tcPr marL="91436" marR="91436" marT="45729" marB="45729">
                    <a:lnT w="25400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0,10</a:t>
                      </a:r>
                      <a:endParaRPr lang="en-US" sz="1800" b="0" dirty="0"/>
                    </a:p>
                  </a:txBody>
                  <a:tcPr marL="91436" marR="91436" marT="45729" marB="45729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0,90</a:t>
                      </a:r>
                      <a:endParaRPr lang="en-US" sz="1800" b="1" dirty="0"/>
                    </a:p>
                  </a:txBody>
                  <a:tcPr marL="91436" marR="91436" marT="45729" marB="45729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0,00</a:t>
                      </a:r>
                      <a:endParaRPr lang="en-US" sz="1800" b="0" dirty="0"/>
                    </a:p>
                  </a:txBody>
                  <a:tcPr marL="91436" marR="91436" marT="45729" marB="45729"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Temporary</a:t>
                      </a:r>
                      <a:endParaRPr lang="en-US" sz="1800" b="0" dirty="0"/>
                    </a:p>
                  </a:txBody>
                  <a:tcPr marL="91436" marR="91436" marT="45729" marB="45729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Other</a:t>
                      </a:r>
                      <a:endParaRPr lang="en-US" sz="1800" b="0" dirty="0"/>
                    </a:p>
                  </a:txBody>
                  <a:tcPr marL="91436" marR="91436" marT="45729" marB="45729"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Other</a:t>
                      </a:r>
                      <a:endParaRPr lang="en-US" sz="1800" b="0" dirty="0"/>
                    </a:p>
                  </a:txBody>
                  <a:tcPr marL="91436" marR="91436" marT="45729" marB="45729"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0,00</a:t>
                      </a:r>
                      <a:endParaRPr lang="en-US" sz="1800" b="0" dirty="0"/>
                    </a:p>
                  </a:txBody>
                  <a:tcPr marL="91436" marR="91436" marT="45729" marB="45729"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0,87</a:t>
                      </a:r>
                      <a:endParaRPr lang="en-US" sz="1800" b="1" dirty="0"/>
                    </a:p>
                  </a:txBody>
                  <a:tcPr marL="91436" marR="91436" marT="45729" marB="45729"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0,13</a:t>
                      </a:r>
                      <a:endParaRPr lang="en-US" sz="1800" b="0" dirty="0"/>
                    </a:p>
                  </a:txBody>
                  <a:tcPr marL="91436" marR="91436" marT="45729" marB="45729"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CEAD4925-23B3-4400-B431-675E564F0385}"/>
              </a:ext>
            </a:extLst>
          </p:cNvPr>
          <p:cNvSpPr txBox="1">
            <a:spLocks noChangeArrowheads="1"/>
          </p:cNvSpPr>
          <p:nvPr/>
        </p:nvSpPr>
        <p:spPr>
          <a:xfrm>
            <a:off x="232388" y="1342747"/>
            <a:ext cx="8229600" cy="470852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273050" indent="0" algn="l" defTabSz="457200" rtl="0"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 sz="26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Calibri" panose="020F0502020204030204" pitchFamily="34" charset="0"/>
              </a:defRPr>
            </a:lvl1pPr>
            <a:lvl2pPr marL="271463" indent="-271463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Wingdings" panose="05000000000000000000" pitchFamily="2" charset="2"/>
              <a:buChar char="§"/>
              <a:defRPr sz="26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+mn-cs"/>
              </a:defRPr>
            </a:lvl2pPr>
            <a:lvl3pPr marL="542925" indent="-271463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Lucida Grande"/>
              <a:buChar char="&gt;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+mn-cs"/>
              </a:defRPr>
            </a:lvl3pPr>
            <a:lvl4pPr marL="809625" indent="-266700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Lucida Grande"/>
              <a:buChar char="&gt;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+mn-cs"/>
              </a:defRPr>
            </a:lvl4pPr>
            <a:lvl5pPr marL="1071563" indent="-261938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80000"/>
              <a:buFont typeface="Lucida Grande"/>
              <a:buChar char="&gt;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025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Misclassification rates for those who  had or would have had DI</a:t>
            </a:r>
          </a:p>
          <a:p>
            <a:pPr marL="730250" indent="-457200" eaLnBrk="1" hangingPunct="1"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marL="730250" indent="-457200" eaLnBrk="1" hangingPunct="1"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marL="730250" indent="-457200" eaLnBrk="1" hangingPunct="1"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eaLnBrk="1" hangingPunct="1"/>
            <a:endParaRPr lang="en-US" altLang="en-US" sz="2800" dirty="0"/>
          </a:p>
          <a:p>
            <a:pPr marL="73025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Contract distribution and transition rates </a:t>
            </a:r>
          </a:p>
          <a:p>
            <a:pPr marL="730250" indent="-457200" eaLnBrk="1" hangingPunct="1">
              <a:buFont typeface="Arial" panose="020B0604020202020204" pitchFamily="34" charset="0"/>
              <a:buChar char="•"/>
            </a:pPr>
            <a:endParaRPr lang="en-US" altLang="en-US" sz="2800" dirty="0">
              <a:solidFill>
                <a:srgbClr val="FFFFF3"/>
              </a:solidFill>
            </a:endParaRPr>
          </a:p>
          <a:p>
            <a:pPr marL="730250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FFFFF3"/>
                </a:solidFill>
              </a:rPr>
              <a:t>(overall and by wave)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53F6E650-9011-44AB-936B-967D983787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53236"/>
              </p:ext>
            </p:extLst>
          </p:nvPr>
        </p:nvGraphicFramePr>
        <p:xfrm>
          <a:off x="724347" y="2339708"/>
          <a:ext cx="7759084" cy="140823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155392">
                  <a:extLst>
                    <a:ext uri="{9D8B030D-6E8A-4147-A177-3AD203B41FA5}">
                      <a16:colId xmlns:a16="http://schemas.microsoft.com/office/drawing/2014/main" val="2177848840"/>
                    </a:ext>
                  </a:extLst>
                </a:gridCol>
                <a:gridCol w="1035150">
                  <a:extLst>
                    <a:ext uri="{9D8B030D-6E8A-4147-A177-3AD203B41FA5}">
                      <a16:colId xmlns:a16="http://schemas.microsoft.com/office/drawing/2014/main" val="3681598464"/>
                    </a:ext>
                  </a:extLst>
                </a:gridCol>
                <a:gridCol w="444932">
                  <a:extLst>
                    <a:ext uri="{9D8B030D-6E8A-4147-A177-3AD203B41FA5}">
                      <a16:colId xmlns:a16="http://schemas.microsoft.com/office/drawing/2014/main" val="3125432268"/>
                    </a:ext>
                  </a:extLst>
                </a:gridCol>
                <a:gridCol w="771822">
                  <a:extLst>
                    <a:ext uri="{9D8B030D-6E8A-4147-A177-3AD203B41FA5}">
                      <a16:colId xmlns:a16="http://schemas.microsoft.com/office/drawing/2014/main" val="4160960995"/>
                    </a:ext>
                  </a:extLst>
                </a:gridCol>
                <a:gridCol w="771822">
                  <a:extLst>
                    <a:ext uri="{9D8B030D-6E8A-4147-A177-3AD203B41FA5}">
                      <a16:colId xmlns:a16="http://schemas.microsoft.com/office/drawing/2014/main" val="4172631034"/>
                    </a:ext>
                  </a:extLst>
                </a:gridCol>
                <a:gridCol w="771822">
                  <a:extLst>
                    <a:ext uri="{9D8B030D-6E8A-4147-A177-3AD203B41FA5}">
                      <a16:colId xmlns:a16="http://schemas.microsoft.com/office/drawing/2014/main" val="2796421955"/>
                    </a:ext>
                  </a:extLst>
                </a:gridCol>
                <a:gridCol w="808144">
                  <a:extLst>
                    <a:ext uri="{9D8B030D-6E8A-4147-A177-3AD203B41FA5}">
                      <a16:colId xmlns:a16="http://schemas.microsoft.com/office/drawing/2014/main" val="452584985"/>
                    </a:ext>
                  </a:extLst>
                </a:gridCol>
              </a:tblGrid>
              <a:tr h="339507">
                <a:tc rowSpan="2"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600" kern="1200" dirty="0">
                          <a:solidFill>
                            <a:sysClr val="windowText" lastClr="000000"/>
                          </a:solidFill>
                        </a:rPr>
                        <a:t>Scenario</a:t>
                      </a:r>
                      <a:endParaRPr lang="en-GB" sz="1600" b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 marT="45701" marB="45701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dirty="0">
                          <a:solidFill>
                            <a:sysClr val="windowText" lastClr="000000"/>
                          </a:solidFill>
                        </a:rPr>
                        <a:t>Overall</a:t>
                      </a:r>
                      <a:endParaRPr lang="en-GB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4" marR="91434" marT="45701" marB="45701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ysClr val="windowText" lastClr="000000"/>
                          </a:solidFill>
                        </a:rPr>
                        <a:t>Wave</a:t>
                      </a:r>
                      <a:endParaRPr lang="en-GB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34" marR="91434" marT="45701" marB="45701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noFill/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832507"/>
                  </a:ext>
                </a:extLst>
              </a:tr>
              <a:tr h="33950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en-GB" sz="1600" b="1" kern="1200" dirty="0">
                        <a:solidFill>
                          <a:sysClr val="windowText" lastClr="00000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1434" marR="91434" marT="45701" marB="45701">
                    <a:lnL w="25400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GB" sz="1600" b="1" kern="1200" dirty="0">
                        <a:solidFill>
                          <a:sysClr val="windowText" lastClr="00000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1434" marR="91434" marT="45701" marB="4570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GB" sz="1600" b="1" kern="1200" dirty="0">
                        <a:solidFill>
                          <a:sysClr val="windowText" lastClr="00000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1434" marR="91434" marT="45701" marB="4570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en-GB" sz="1600" b="1" kern="1200" dirty="0">
                        <a:solidFill>
                          <a:sysClr val="windowText" lastClr="00000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1434" marR="91434" marT="45701" marB="45701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600" kern="1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en-GB" sz="1600" b="1" kern="1200" dirty="0">
                        <a:solidFill>
                          <a:sysClr val="windowText" lastClr="00000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1434" marR="91434" marT="45701" marB="45701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645408"/>
                  </a:ext>
                </a:extLst>
              </a:tr>
              <a:tr h="31121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US" sz="1600" dirty="0"/>
                        <a:t>No job change &amp; 2009- DI</a:t>
                      </a:r>
                      <a:endParaRPr lang="en-US" sz="1600" b="1" dirty="0"/>
                    </a:p>
                  </a:txBody>
                  <a:tcPr marL="91426" marR="91426" marT="45678" marB="45678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5400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US" sz="1600" dirty="0"/>
                        <a:t>0,301</a:t>
                      </a:r>
                      <a:endParaRPr lang="en-GB" sz="1600" b="1" dirty="0"/>
                    </a:p>
                  </a:txBody>
                  <a:tcPr marL="91434" marR="91434" marT="45701" marB="45701">
                    <a:lnT w="25400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US" sz="1600" dirty="0"/>
                        <a:t>-</a:t>
                      </a:r>
                      <a:endParaRPr lang="en-GB" sz="1600" dirty="0"/>
                    </a:p>
                  </a:txBody>
                  <a:tcPr marL="91434" marR="91434" marT="45701" marB="45701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US" sz="1600" dirty="0"/>
                        <a:t>0,301</a:t>
                      </a:r>
                      <a:endParaRPr lang="en-GB" sz="1600" dirty="0"/>
                    </a:p>
                  </a:txBody>
                  <a:tcPr marL="91434" marR="91434" marT="45701" marB="45701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US" sz="1600" dirty="0"/>
                        <a:t>0,290</a:t>
                      </a:r>
                      <a:endParaRPr lang="en-GB" sz="1600" dirty="0"/>
                    </a:p>
                  </a:txBody>
                  <a:tcPr marL="91434" marR="91434" marT="45701" marB="45701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US" sz="1600" dirty="0"/>
                        <a:t>0,307</a:t>
                      </a:r>
                      <a:endParaRPr lang="en-GB" sz="1600" dirty="0"/>
                    </a:p>
                  </a:txBody>
                  <a:tcPr marL="91434" marR="91434" marT="45701" marB="45701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US" sz="1600" dirty="0"/>
                        <a:t>0,306</a:t>
                      </a:r>
                      <a:endParaRPr lang="en-GB" sz="1600" dirty="0"/>
                    </a:p>
                  </a:txBody>
                  <a:tcPr marL="91434" marR="91434" marT="45701" marB="45701"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57270266"/>
                  </a:ext>
                </a:extLst>
              </a:tr>
              <a:tr h="39397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 job change &amp; 2010-</a:t>
                      </a:r>
                      <a:r>
                        <a:rPr lang="en-US" sz="1600" baseline="0" dirty="0"/>
                        <a:t> INDI</a:t>
                      </a:r>
                      <a:endParaRPr lang="en-US" sz="1600" b="1" dirty="0"/>
                    </a:p>
                  </a:txBody>
                  <a:tcPr marL="91426" marR="91426" marT="45678" marB="45678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US" sz="1600" dirty="0"/>
                        <a:t>0,297</a:t>
                      </a:r>
                      <a:endParaRPr lang="en-GB" sz="1600" b="1" dirty="0"/>
                    </a:p>
                  </a:txBody>
                  <a:tcPr marL="91434" marR="91434" marT="45701" marB="45701"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US" sz="1600" dirty="0"/>
                        <a:t>-</a:t>
                      </a:r>
                      <a:endParaRPr lang="en-GB" sz="1600" dirty="0"/>
                    </a:p>
                  </a:txBody>
                  <a:tcPr marL="91434" marR="91434" marT="45701" marB="45701"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US" sz="1600" dirty="0"/>
                        <a:t>0,291</a:t>
                      </a:r>
                      <a:endParaRPr lang="en-GB" sz="1600" dirty="0"/>
                    </a:p>
                  </a:txBody>
                  <a:tcPr marL="91434" marR="91434" marT="45701" marB="45701"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US" sz="1600" dirty="0"/>
                        <a:t>0,295</a:t>
                      </a:r>
                      <a:endParaRPr lang="en-GB" sz="1600" dirty="0"/>
                    </a:p>
                  </a:txBody>
                  <a:tcPr marL="91434" marR="91434" marT="45701" marB="45701"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US" sz="1600" dirty="0"/>
                        <a:t>0,300</a:t>
                      </a:r>
                      <a:endParaRPr lang="en-GB" sz="1600" dirty="0"/>
                    </a:p>
                  </a:txBody>
                  <a:tcPr marL="91434" marR="91434" marT="45701" marB="45701"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en-US" sz="1600" dirty="0"/>
                        <a:t>0,305</a:t>
                      </a:r>
                      <a:endParaRPr lang="en-GB" sz="1600" dirty="0"/>
                    </a:p>
                  </a:txBody>
                  <a:tcPr marL="91434" marR="91434" marT="45701" marB="45701"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736381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30F29BC9-CC65-4510-B556-CD82C2E952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995341"/>
              </p:ext>
            </p:extLst>
          </p:nvPr>
        </p:nvGraphicFramePr>
        <p:xfrm>
          <a:off x="724346" y="4452061"/>
          <a:ext cx="7759085" cy="1805679"/>
        </p:xfrm>
        <a:graphic>
          <a:graphicData uri="http://schemas.openxmlformats.org/drawingml/2006/table">
            <a:tbl>
              <a:tblPr rtl="1" firstRow="1" bandRow="1">
                <a:tableStyleId>{3C2FFA5D-87B4-456A-9821-1D502468CF0F}</a:tableStyleId>
              </a:tblPr>
              <a:tblGrid>
                <a:gridCol w="2709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16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30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</a:rPr>
                        <a:t>Autocorrelation not incl.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8" marR="91438" marT="45728" marB="45728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ysClr val="windowText" lastClr="000000"/>
                          </a:solidFill>
                        </a:rPr>
                        <a:t>Autocorrelation incl.</a:t>
                      </a:r>
                      <a:endParaRPr lang="en-GB" sz="16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8" marB="45728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ysClr val="windowText" lastClr="000000"/>
                          </a:solidFill>
                        </a:rPr>
                        <a:t>Contract type</a:t>
                      </a:r>
                      <a:endParaRPr lang="en-GB" sz="1600" b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8" marB="45728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5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0,59</a:t>
                      </a:r>
                      <a:endParaRPr lang="en-GB" sz="1600" dirty="0"/>
                    </a:p>
                  </a:txBody>
                  <a:tcPr marL="91430" marR="91430" marT="45705" marB="45705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0,60</a:t>
                      </a:r>
                      <a:endParaRPr lang="en-GB" sz="1600" dirty="0"/>
                    </a:p>
                  </a:txBody>
                  <a:tcPr marL="91438" marR="91438" marT="45728" marB="45728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Permanent</a:t>
                      </a:r>
                      <a:endParaRPr lang="en-US" sz="1600" b="1" dirty="0"/>
                    </a:p>
                  </a:txBody>
                  <a:tcPr marL="91430" marR="91430" marT="45705" marB="45705"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5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0,14</a:t>
                      </a:r>
                      <a:endParaRPr lang="en-GB" sz="1600" dirty="0"/>
                    </a:p>
                  </a:txBody>
                  <a:tcPr marL="91430" marR="91430" marT="45705" marB="45705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0,14</a:t>
                      </a:r>
                      <a:endParaRPr lang="en-GB" sz="1600" dirty="0"/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Temporary</a:t>
                      </a:r>
                      <a:endParaRPr lang="en-US" sz="1600" b="1" dirty="0"/>
                    </a:p>
                  </a:txBody>
                  <a:tcPr marL="91430" marR="91430" marT="45705" marB="45705"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7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0,27</a:t>
                      </a:r>
                      <a:endParaRPr lang="en-GB" sz="1600" dirty="0"/>
                    </a:p>
                  </a:txBody>
                  <a:tcPr marL="91430" marR="91430" marT="45705" marB="45705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0,26</a:t>
                      </a:r>
                      <a:endParaRPr lang="en-GB" sz="1600" dirty="0"/>
                    </a:p>
                  </a:txBody>
                  <a:tcPr marL="91438" marR="91438" marT="45728" marB="45728">
                    <a:lnB w="571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Other</a:t>
                      </a:r>
                      <a:endParaRPr lang="en-US" sz="1600" b="1" dirty="0"/>
                    </a:p>
                  </a:txBody>
                  <a:tcPr marL="91430" marR="91430" marT="45705" marB="45705"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771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0,044</a:t>
                      </a:r>
                    </a:p>
                  </a:txBody>
                  <a:tcPr marL="91430" marR="91430" marT="45705" marB="45705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0,051</a:t>
                      </a:r>
                    </a:p>
                  </a:txBody>
                  <a:tcPr marL="91438" marR="91438" marT="45728" marB="45728">
                    <a:lnT w="571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Temp</a:t>
                      </a:r>
                      <a:r>
                        <a:rPr lang="en-US" sz="1600" baseline="0" dirty="0"/>
                        <a:t> to perm transition rate</a:t>
                      </a:r>
                      <a:endParaRPr lang="en-US" sz="1600" b="0" dirty="0"/>
                    </a:p>
                  </a:txBody>
                  <a:tcPr marL="91430" marR="91430" marT="45705" marB="45705"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2248960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" y="5919661"/>
            <a:ext cx="491958" cy="74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91302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heme/theme1.xml><?xml version="1.0" encoding="utf-8"?>
<a:theme xmlns:a="http://schemas.openxmlformats.org/drawingml/2006/main" name="VU 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- klassiek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19765</TotalTime>
  <Words>719</Words>
  <Application>Microsoft Office PowerPoint</Application>
  <PresentationFormat>On-screen Show (4:3)</PresentationFormat>
  <Paragraphs>253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Adobe Arabic</vt:lpstr>
      <vt:lpstr>Arial</vt:lpstr>
      <vt:lpstr>Arial Narrow Bold</vt:lpstr>
      <vt:lpstr>Calibri</vt:lpstr>
      <vt:lpstr>Courier New</vt:lpstr>
      <vt:lpstr>Lucida Grande</vt:lpstr>
      <vt:lpstr>Wingdings</vt:lpstr>
      <vt:lpstr>VU 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vrije universiteit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heleen ten voorde ten Voorde</dc:creator>
  <cp:lastModifiedBy>Paulina Pankowska</cp:lastModifiedBy>
  <cp:revision>572</cp:revision>
  <cp:lastPrinted>2017-04-12T14:13:16Z</cp:lastPrinted>
  <dcterms:created xsi:type="dcterms:W3CDTF">2011-05-02T06:59:37Z</dcterms:created>
  <dcterms:modified xsi:type="dcterms:W3CDTF">2019-03-12T13:32:46Z</dcterms:modified>
</cp:coreProperties>
</file>