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8" r:id="rId19"/>
  </p:sldIdLst>
  <p:sldSz cx="9144000" cy="6858000" type="screen4x3"/>
  <p:notesSz cx="6797675" cy="987425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E643FF-BD7C-47D1-B2B5-964B08A5D185}" type="doc">
      <dgm:prSet loTypeId="urn:microsoft.com/office/officeart/2005/8/layout/process4" loCatId="list" qsTypeId="urn:microsoft.com/office/officeart/2005/8/quickstyle/simple1" qsCatId="simple" csTypeId="urn:microsoft.com/office/officeart/2005/8/colors/accent4_3" csCatId="accent4" phldr="1"/>
      <dgm:spPr/>
      <dgm:t>
        <a:bodyPr/>
        <a:lstStyle/>
        <a:p>
          <a:endParaRPr lang="fr-FR"/>
        </a:p>
      </dgm:t>
    </dgm:pt>
    <dgm:pt modelId="{50F1715A-3DA9-436E-B800-65262A8DDE8B}" type="pres">
      <dgm:prSet presAssocID="{83E643FF-BD7C-47D1-B2B5-964B08A5D18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</dgm:ptLst>
  <dgm:cxnLst>
    <dgm:cxn modelId="{2D06BBF6-8DDB-4DC2-B391-D7C63C16DE0B}" type="presOf" srcId="{83E643FF-BD7C-47D1-B2B5-964B08A5D185}" destId="{50F1715A-3DA9-436E-B800-65262A8DDE8B}" srcOrd="0" destOrd="0" presId="urn:microsoft.com/office/officeart/2005/8/layout/process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E643FF-BD7C-47D1-B2B5-964B08A5D185}" type="doc">
      <dgm:prSet loTypeId="urn:microsoft.com/office/officeart/2005/8/layout/process4" loCatId="list" qsTypeId="urn:microsoft.com/office/officeart/2005/8/quickstyle/simple1" qsCatId="simple" csTypeId="urn:microsoft.com/office/officeart/2005/8/colors/accent4_3" csCatId="accent4" phldr="1"/>
      <dgm:spPr/>
      <dgm:t>
        <a:bodyPr/>
        <a:lstStyle/>
        <a:p>
          <a:endParaRPr lang="fr-FR"/>
        </a:p>
      </dgm:t>
    </dgm:pt>
    <dgm:pt modelId="{45007AF6-F5BD-4EB7-B074-95F1D19EFED9}">
      <dgm:prSet phldrT="[Texte]" custT="1"/>
      <dgm:spPr>
        <a:xfrm rot="10800000">
          <a:off x="0" y="735"/>
          <a:ext cx="9144000" cy="880931"/>
        </a:xfrm>
        <a:solidFill>
          <a:srgbClr val="7CCA62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0"/>
          <a:r>
            <a:rPr lang="fr-FR" sz="1900" dirty="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1. </a:t>
          </a:r>
          <a:r>
            <a:rPr lang="en-US" sz="1900" dirty="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A clear display of the Commitment on Quality by Top Management.</a:t>
          </a:r>
          <a:endParaRPr lang="fr-FR" sz="19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905B405F-5009-40E8-BC03-BA5178EEC775}" type="parTrans" cxnId="{C3C7BF89-EBA1-4734-8286-02D6AA3A2CD3}">
      <dgm:prSet/>
      <dgm:spPr/>
      <dgm:t>
        <a:bodyPr/>
        <a:lstStyle/>
        <a:p>
          <a:endParaRPr lang="fr-FR"/>
        </a:p>
      </dgm:t>
    </dgm:pt>
    <dgm:pt modelId="{A8A55072-7F7F-486E-A7B3-ED5D618586C6}" type="sibTrans" cxnId="{C3C7BF89-EBA1-4734-8286-02D6AA3A2CD3}">
      <dgm:prSet/>
      <dgm:spPr/>
      <dgm:t>
        <a:bodyPr/>
        <a:lstStyle/>
        <a:p>
          <a:endParaRPr lang="fr-FR"/>
        </a:p>
      </dgm:t>
    </dgm:pt>
    <dgm:pt modelId="{DDF74EBF-07E6-47EB-AB28-440BFF99A51E}">
      <dgm:prSet phldrT="[Texte]" custT="1"/>
      <dgm:spPr>
        <a:xfrm rot="10800000">
          <a:off x="0" y="874608"/>
          <a:ext cx="9144000" cy="1086664"/>
        </a:xfrm>
        <a:solidFill>
          <a:srgbClr val="7CCA62">
            <a:lumMod val="5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fr-FR" sz="1900" dirty="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2. </a:t>
          </a:r>
          <a:r>
            <a:rPr lang="en-US" sz="1900" dirty="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The designation of the person (s) or unit in charge of quality support  as to inform the technical  departments.</a:t>
          </a:r>
          <a:endParaRPr lang="fr-FR" sz="19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5F9FAB73-F248-4E27-A4FA-91ACCE9099DB}" type="parTrans" cxnId="{006218A6-64A5-431E-AFE2-C41655019A2B}">
      <dgm:prSet/>
      <dgm:spPr/>
      <dgm:t>
        <a:bodyPr/>
        <a:lstStyle/>
        <a:p>
          <a:endParaRPr lang="fr-FR"/>
        </a:p>
      </dgm:t>
    </dgm:pt>
    <dgm:pt modelId="{3375C46C-75FD-49A0-B0BC-35048914DE09}" type="sibTrans" cxnId="{006218A6-64A5-431E-AFE2-C41655019A2B}">
      <dgm:prSet/>
      <dgm:spPr/>
      <dgm:t>
        <a:bodyPr/>
        <a:lstStyle/>
        <a:p>
          <a:endParaRPr lang="fr-FR"/>
        </a:p>
      </dgm:t>
    </dgm:pt>
    <dgm:pt modelId="{1348E6BB-C707-4F7D-B7E3-0E4F9705D63C}">
      <dgm:prSet phldrT="[Texte]" custT="1"/>
      <dgm:spPr>
        <a:xfrm rot="10800000">
          <a:off x="0" y="1952680"/>
          <a:ext cx="9144000" cy="793948"/>
        </a:xfrm>
        <a:solidFill>
          <a:srgbClr val="A5C249">
            <a:lumMod val="5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fr-FR" sz="1900" dirty="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3. </a:t>
          </a:r>
          <a:r>
            <a:rPr lang="en-US" sz="1900" dirty="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The presentation of Quality tools and related documentation by the Quality Unit</a:t>
          </a:r>
          <a:r>
            <a:rPr lang="fr-FR" sz="1900" dirty="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.</a:t>
          </a:r>
          <a:endParaRPr lang="fr-FR" sz="19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2AC7AB33-2FAE-428A-892B-2E50EF265B85}" type="parTrans" cxnId="{5072D55E-428A-4D70-BB23-D1071A929545}">
      <dgm:prSet/>
      <dgm:spPr/>
      <dgm:t>
        <a:bodyPr/>
        <a:lstStyle/>
        <a:p>
          <a:endParaRPr lang="fr-FR"/>
        </a:p>
      </dgm:t>
    </dgm:pt>
    <dgm:pt modelId="{B403475E-922C-4ACD-B8B5-8183227E331F}" type="sibTrans" cxnId="{5072D55E-428A-4D70-BB23-D1071A929545}">
      <dgm:prSet/>
      <dgm:spPr/>
      <dgm:t>
        <a:bodyPr/>
        <a:lstStyle/>
        <a:p>
          <a:endParaRPr lang="fr-FR"/>
        </a:p>
      </dgm:t>
    </dgm:pt>
    <dgm:pt modelId="{2E51523E-8A3F-4B35-9FD3-5794EC406907}">
      <dgm:prSet phldrT="[Texte]" custT="1"/>
      <dgm:spPr>
        <a:xfrm rot="10800000">
          <a:off x="0" y="2738037"/>
          <a:ext cx="9144000" cy="1309566"/>
        </a:xfrm>
        <a:solidFill>
          <a:srgbClr val="C0000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fr-FR" sz="1900" dirty="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4. </a:t>
          </a:r>
          <a:r>
            <a:rPr lang="en-US" sz="1900" dirty="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The implementation of the GSBPM to document the collection process for any structure deemed appropriate by Top Management.</a:t>
          </a:r>
          <a:endParaRPr lang="fr-FR" sz="19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AA082592-A7F1-471E-ACAB-F781BEDA70C4}" type="parTrans" cxnId="{64ECA944-C859-4178-9CD7-916B82E15734}">
      <dgm:prSet/>
      <dgm:spPr/>
      <dgm:t>
        <a:bodyPr/>
        <a:lstStyle/>
        <a:p>
          <a:endParaRPr lang="fr-FR"/>
        </a:p>
      </dgm:t>
    </dgm:pt>
    <dgm:pt modelId="{B15570DB-90A0-40B9-A70D-BAAEBB5AD3EF}" type="sibTrans" cxnId="{64ECA944-C859-4178-9CD7-916B82E15734}">
      <dgm:prSet/>
      <dgm:spPr/>
      <dgm:t>
        <a:bodyPr/>
        <a:lstStyle/>
        <a:p>
          <a:endParaRPr lang="fr-FR"/>
        </a:p>
      </dgm:t>
    </dgm:pt>
    <dgm:pt modelId="{9F3D6ED7-4786-4BF1-95DE-6487870CF2D1}">
      <dgm:prSet phldrT="[Texte]" custT="1"/>
      <dgm:spPr>
        <a:xfrm rot="10800000">
          <a:off x="0" y="3968096"/>
          <a:ext cx="9144000" cy="626905"/>
        </a:xfrm>
        <a:solidFill>
          <a:srgbClr val="8E470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fr-FR" sz="1900" dirty="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5. </a:t>
          </a:r>
          <a:r>
            <a:rPr lang="en-US" sz="1900" dirty="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The implementation of the SAQ by the departments having applied the GSBPM.</a:t>
          </a:r>
          <a:endParaRPr lang="fr-FR" sz="19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2AFBEBB3-FE61-40C7-89B6-049CEF1DCFAA}" type="parTrans" cxnId="{2C0E3FD4-EF11-44B8-ADD6-5F36A778AAA2}">
      <dgm:prSet/>
      <dgm:spPr/>
      <dgm:t>
        <a:bodyPr/>
        <a:lstStyle/>
        <a:p>
          <a:endParaRPr lang="fr-FR"/>
        </a:p>
      </dgm:t>
    </dgm:pt>
    <dgm:pt modelId="{D245E3F6-F28D-48FB-985B-C74290853F94}" type="sibTrans" cxnId="{2C0E3FD4-EF11-44B8-ADD6-5F36A778AAA2}">
      <dgm:prSet/>
      <dgm:spPr/>
      <dgm:t>
        <a:bodyPr/>
        <a:lstStyle/>
        <a:p>
          <a:endParaRPr lang="fr-FR"/>
        </a:p>
      </dgm:t>
    </dgm:pt>
    <dgm:pt modelId="{C2FA9594-F415-4175-8EBF-B750FC1750E6}">
      <dgm:prSet phldrT="[Texte]" custT="1"/>
      <dgm:spPr>
        <a:xfrm rot="10800000">
          <a:off x="0" y="4657325"/>
          <a:ext cx="9144000" cy="729560"/>
        </a:xfrm>
        <a:solidFill>
          <a:srgbClr val="009DD9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fr-FR" sz="1900" dirty="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6. </a:t>
          </a:r>
          <a:r>
            <a:rPr lang="en-US" sz="1900" dirty="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The implementation of the GSBPM and SAQ for the census.</a:t>
          </a:r>
          <a:endParaRPr lang="fr-FR" sz="19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82466898-2B24-40D4-9ABD-A6179C9FBC60}" type="parTrans" cxnId="{E24BC964-5604-4321-888C-586745E1056E}">
      <dgm:prSet/>
      <dgm:spPr/>
      <dgm:t>
        <a:bodyPr/>
        <a:lstStyle/>
        <a:p>
          <a:endParaRPr lang="fr-FR"/>
        </a:p>
      </dgm:t>
    </dgm:pt>
    <dgm:pt modelId="{E6A2334E-143A-4BEF-A7AA-E586D97D7485}" type="sibTrans" cxnId="{E24BC964-5604-4321-888C-586745E1056E}">
      <dgm:prSet/>
      <dgm:spPr/>
      <dgm:t>
        <a:bodyPr/>
        <a:lstStyle/>
        <a:p>
          <a:endParaRPr lang="fr-FR"/>
        </a:p>
      </dgm:t>
    </dgm:pt>
    <dgm:pt modelId="{E184CA9F-7D99-48D6-9C41-5A0C19B4525E}">
      <dgm:prSet phldrT="[Texte]" custT="1"/>
      <dgm:spPr>
        <a:xfrm>
          <a:off x="0" y="5380563"/>
          <a:ext cx="9144000" cy="477352"/>
        </a:xfrm>
        <a:solidFill>
          <a:srgbClr val="0F6FC6">
            <a:lumMod val="5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0"/>
          <a:r>
            <a:rPr lang="fr-FR" sz="1900" dirty="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7. </a:t>
          </a:r>
          <a:r>
            <a:rPr lang="en-US" sz="1900" dirty="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The implementation of the SAQ by the institution.</a:t>
          </a:r>
          <a:endParaRPr lang="fr-FR" sz="19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82F58BD8-1F6E-439A-BFF4-5BA5680E51D7}" type="parTrans" cxnId="{252A842E-104F-48E5-B626-61C08CFCB50A}">
      <dgm:prSet/>
      <dgm:spPr/>
      <dgm:t>
        <a:bodyPr/>
        <a:lstStyle/>
        <a:p>
          <a:endParaRPr lang="fr-FR"/>
        </a:p>
      </dgm:t>
    </dgm:pt>
    <dgm:pt modelId="{B849F697-64ED-43FE-979A-C60A12EF9A72}" type="sibTrans" cxnId="{252A842E-104F-48E5-B626-61C08CFCB50A}">
      <dgm:prSet/>
      <dgm:spPr/>
      <dgm:t>
        <a:bodyPr/>
        <a:lstStyle/>
        <a:p>
          <a:endParaRPr lang="fr-FR"/>
        </a:p>
      </dgm:t>
    </dgm:pt>
    <dgm:pt modelId="{50F1715A-3DA9-436E-B800-65262A8DDE8B}" type="pres">
      <dgm:prSet presAssocID="{83E643FF-BD7C-47D1-B2B5-964B08A5D18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7843557-C15E-41F2-A257-CBFDCE032D68}" type="pres">
      <dgm:prSet presAssocID="{E184CA9F-7D99-48D6-9C41-5A0C19B4525E}" presName="boxAndChildren" presStyleCnt="0"/>
      <dgm:spPr/>
    </dgm:pt>
    <dgm:pt modelId="{CC3C25F0-CD85-4A0B-A789-E503266A6F5E}" type="pres">
      <dgm:prSet presAssocID="{E184CA9F-7D99-48D6-9C41-5A0C19B4525E}" presName="parentTextBox" presStyleLbl="node1" presStyleIdx="0" presStyleCnt="7" custScaleY="83340" custLinFactNeighborX="-348" custLinFactNeighborY="2955"/>
      <dgm:spPr>
        <a:prstGeom prst="rect">
          <a:avLst/>
        </a:prstGeom>
      </dgm:spPr>
      <dgm:t>
        <a:bodyPr/>
        <a:lstStyle/>
        <a:p>
          <a:endParaRPr lang="fr-FR"/>
        </a:p>
      </dgm:t>
    </dgm:pt>
    <dgm:pt modelId="{7F4AF8EE-3BE3-46EC-93D6-00151C7BA8C5}" type="pres">
      <dgm:prSet presAssocID="{E6A2334E-143A-4BEF-A7AA-E586D97D7485}" presName="sp" presStyleCnt="0"/>
      <dgm:spPr/>
    </dgm:pt>
    <dgm:pt modelId="{ADC321C1-56C8-40B9-A2CC-270CE1922B50}" type="pres">
      <dgm:prSet presAssocID="{C2FA9594-F415-4175-8EBF-B750FC1750E6}" presName="arrowAndChildren" presStyleCnt="0"/>
      <dgm:spPr/>
    </dgm:pt>
    <dgm:pt modelId="{BC05492B-F608-46A1-9E7A-193CBB9C38E9}" type="pres">
      <dgm:prSet presAssocID="{C2FA9594-F415-4175-8EBF-B750FC1750E6}" presName="parentTextArrow" presStyleLbl="node1" presStyleIdx="1" presStyleCnt="7" custScaleY="82817"/>
      <dgm:spPr>
        <a:prstGeom prst="upArrowCallout">
          <a:avLst/>
        </a:prstGeom>
      </dgm:spPr>
      <dgm:t>
        <a:bodyPr/>
        <a:lstStyle/>
        <a:p>
          <a:endParaRPr lang="fr-FR"/>
        </a:p>
      </dgm:t>
    </dgm:pt>
    <dgm:pt modelId="{A15A5BFF-AB24-4A24-BEA4-D41D0CA7CDFA}" type="pres">
      <dgm:prSet presAssocID="{D245E3F6-F28D-48FB-985B-C74290853F94}" presName="sp" presStyleCnt="0"/>
      <dgm:spPr/>
    </dgm:pt>
    <dgm:pt modelId="{AE4C3AFC-D791-481D-ABFF-BE48BF196BBA}" type="pres">
      <dgm:prSet presAssocID="{9F3D6ED7-4786-4BF1-95DE-6487870CF2D1}" presName="arrowAndChildren" presStyleCnt="0"/>
      <dgm:spPr/>
    </dgm:pt>
    <dgm:pt modelId="{27971508-6D6C-4985-8921-088D8D6DD921}" type="pres">
      <dgm:prSet presAssocID="{9F3D6ED7-4786-4BF1-95DE-6487870CF2D1}" presName="parentTextArrow" presStyleLbl="node1" presStyleIdx="2" presStyleCnt="7" custScaleY="71164" custLinFactNeighborY="-8050"/>
      <dgm:spPr>
        <a:prstGeom prst="upArrowCallout">
          <a:avLst/>
        </a:prstGeom>
      </dgm:spPr>
      <dgm:t>
        <a:bodyPr/>
        <a:lstStyle/>
        <a:p>
          <a:endParaRPr lang="fr-FR"/>
        </a:p>
      </dgm:t>
    </dgm:pt>
    <dgm:pt modelId="{1587F937-3E75-410E-8E07-7775443B827F}" type="pres">
      <dgm:prSet presAssocID="{B15570DB-90A0-40B9-A70D-BAAEBB5AD3EF}" presName="sp" presStyleCnt="0"/>
      <dgm:spPr/>
    </dgm:pt>
    <dgm:pt modelId="{24212F3C-5F05-4A37-8E29-353181C08CA2}" type="pres">
      <dgm:prSet presAssocID="{2E51523E-8A3F-4B35-9FD3-5794EC406907}" presName="arrowAndChildren" presStyleCnt="0"/>
      <dgm:spPr/>
    </dgm:pt>
    <dgm:pt modelId="{9A9F3D62-FA64-41D0-9548-322C090639CC}" type="pres">
      <dgm:prSet presAssocID="{2E51523E-8A3F-4B35-9FD3-5794EC406907}" presName="parentTextArrow" presStyleLbl="node1" presStyleIdx="3" presStyleCnt="7" custScaleY="148657"/>
      <dgm:spPr>
        <a:prstGeom prst="upArrowCallout">
          <a:avLst/>
        </a:prstGeom>
      </dgm:spPr>
      <dgm:t>
        <a:bodyPr/>
        <a:lstStyle/>
        <a:p>
          <a:endParaRPr lang="fr-FR"/>
        </a:p>
      </dgm:t>
    </dgm:pt>
    <dgm:pt modelId="{285452C3-BFEE-40BC-BD22-010191FF9EB6}" type="pres">
      <dgm:prSet presAssocID="{B403475E-922C-4ACD-B8B5-8183227E331F}" presName="sp" presStyleCnt="0"/>
      <dgm:spPr/>
    </dgm:pt>
    <dgm:pt modelId="{0B69F019-2558-4E77-B773-5DF3E0789FD4}" type="pres">
      <dgm:prSet presAssocID="{1348E6BB-C707-4F7D-B7E3-0E4F9705D63C}" presName="arrowAndChildren" presStyleCnt="0"/>
      <dgm:spPr/>
    </dgm:pt>
    <dgm:pt modelId="{DFB291BA-E601-4BC4-A38A-22608E6864EC}" type="pres">
      <dgm:prSet presAssocID="{1348E6BB-C707-4F7D-B7E3-0E4F9705D63C}" presName="parentTextArrow" presStyleLbl="node1" presStyleIdx="4" presStyleCnt="7" custScaleY="90126"/>
      <dgm:spPr>
        <a:prstGeom prst="upArrowCallout">
          <a:avLst/>
        </a:prstGeom>
      </dgm:spPr>
      <dgm:t>
        <a:bodyPr/>
        <a:lstStyle/>
        <a:p>
          <a:endParaRPr lang="fr-FR"/>
        </a:p>
      </dgm:t>
    </dgm:pt>
    <dgm:pt modelId="{201DBBD9-A724-4452-BBE2-64A07B25C78B}" type="pres">
      <dgm:prSet presAssocID="{3375C46C-75FD-49A0-B0BC-35048914DE09}" presName="sp" presStyleCnt="0"/>
      <dgm:spPr/>
    </dgm:pt>
    <dgm:pt modelId="{8A7AD97E-D414-41A8-B7F3-00A3E3A2FC4C}" type="pres">
      <dgm:prSet presAssocID="{DDF74EBF-07E6-47EB-AB28-440BFF99A51E}" presName="arrowAndChildren" presStyleCnt="0"/>
      <dgm:spPr/>
    </dgm:pt>
    <dgm:pt modelId="{F2F1FBBE-5B7F-4B5F-953B-592743E998E9}" type="pres">
      <dgm:prSet presAssocID="{DDF74EBF-07E6-47EB-AB28-440BFF99A51E}" presName="parentTextArrow" presStyleLbl="node1" presStyleIdx="5" presStyleCnt="7" custScaleY="123354"/>
      <dgm:spPr>
        <a:prstGeom prst="upArrowCallout">
          <a:avLst/>
        </a:prstGeom>
      </dgm:spPr>
      <dgm:t>
        <a:bodyPr/>
        <a:lstStyle/>
        <a:p>
          <a:endParaRPr lang="fr-FR"/>
        </a:p>
      </dgm:t>
    </dgm:pt>
    <dgm:pt modelId="{333E2764-F29C-4E73-A6F7-ECB542EF3386}" type="pres">
      <dgm:prSet presAssocID="{A8A55072-7F7F-486E-A7B3-ED5D618586C6}" presName="sp" presStyleCnt="0"/>
      <dgm:spPr/>
    </dgm:pt>
    <dgm:pt modelId="{B53B86C7-A5B1-4972-8191-29D215888BAB}" type="pres">
      <dgm:prSet presAssocID="{45007AF6-F5BD-4EB7-B074-95F1D19EFED9}" presName="arrowAndChildren" presStyleCnt="0"/>
      <dgm:spPr/>
    </dgm:pt>
    <dgm:pt modelId="{696FA735-DD49-422C-8E69-4285CF28F001}" type="pres">
      <dgm:prSet presAssocID="{45007AF6-F5BD-4EB7-B074-95F1D19EFED9}" presName="parentTextArrow" presStyleLbl="node1" presStyleIdx="6" presStyleCnt="7" custLinFactNeighborX="-348" custLinFactNeighborY="-174"/>
      <dgm:spPr>
        <a:prstGeom prst="upArrowCallout">
          <a:avLst/>
        </a:prstGeom>
      </dgm:spPr>
      <dgm:t>
        <a:bodyPr/>
        <a:lstStyle/>
        <a:p>
          <a:endParaRPr lang="fr-FR"/>
        </a:p>
      </dgm:t>
    </dgm:pt>
  </dgm:ptLst>
  <dgm:cxnLst>
    <dgm:cxn modelId="{252A842E-104F-48E5-B626-61C08CFCB50A}" srcId="{83E643FF-BD7C-47D1-B2B5-964B08A5D185}" destId="{E184CA9F-7D99-48D6-9C41-5A0C19B4525E}" srcOrd="6" destOrd="0" parTransId="{82F58BD8-1F6E-439A-BFF4-5BA5680E51D7}" sibTransId="{B849F697-64ED-43FE-979A-C60A12EF9A72}"/>
    <dgm:cxn modelId="{CD04253C-EC54-4E29-BD8A-B3EFF003030C}" type="presOf" srcId="{E184CA9F-7D99-48D6-9C41-5A0C19B4525E}" destId="{CC3C25F0-CD85-4A0B-A789-E503266A6F5E}" srcOrd="0" destOrd="0" presId="urn:microsoft.com/office/officeart/2005/8/layout/process4"/>
    <dgm:cxn modelId="{6E0046AF-8638-491D-BC70-E5B46B72910D}" type="presOf" srcId="{2E51523E-8A3F-4B35-9FD3-5794EC406907}" destId="{9A9F3D62-FA64-41D0-9548-322C090639CC}" srcOrd="0" destOrd="0" presId="urn:microsoft.com/office/officeart/2005/8/layout/process4"/>
    <dgm:cxn modelId="{1F45F890-49F0-4DF8-BD0A-75611EAE33C1}" type="presOf" srcId="{9F3D6ED7-4786-4BF1-95DE-6487870CF2D1}" destId="{27971508-6D6C-4985-8921-088D8D6DD921}" srcOrd="0" destOrd="0" presId="urn:microsoft.com/office/officeart/2005/8/layout/process4"/>
    <dgm:cxn modelId="{C3C7BF89-EBA1-4734-8286-02D6AA3A2CD3}" srcId="{83E643FF-BD7C-47D1-B2B5-964B08A5D185}" destId="{45007AF6-F5BD-4EB7-B074-95F1D19EFED9}" srcOrd="0" destOrd="0" parTransId="{905B405F-5009-40E8-BC03-BA5178EEC775}" sibTransId="{A8A55072-7F7F-486E-A7B3-ED5D618586C6}"/>
    <dgm:cxn modelId="{5C805D6C-CFEF-4C2C-9283-0EE2EF394F4C}" type="presOf" srcId="{DDF74EBF-07E6-47EB-AB28-440BFF99A51E}" destId="{F2F1FBBE-5B7F-4B5F-953B-592743E998E9}" srcOrd="0" destOrd="0" presId="urn:microsoft.com/office/officeart/2005/8/layout/process4"/>
    <dgm:cxn modelId="{5072D55E-428A-4D70-BB23-D1071A929545}" srcId="{83E643FF-BD7C-47D1-B2B5-964B08A5D185}" destId="{1348E6BB-C707-4F7D-B7E3-0E4F9705D63C}" srcOrd="2" destOrd="0" parTransId="{2AC7AB33-2FAE-428A-892B-2E50EF265B85}" sibTransId="{B403475E-922C-4ACD-B8B5-8183227E331F}"/>
    <dgm:cxn modelId="{64ECA944-C859-4178-9CD7-916B82E15734}" srcId="{83E643FF-BD7C-47D1-B2B5-964B08A5D185}" destId="{2E51523E-8A3F-4B35-9FD3-5794EC406907}" srcOrd="3" destOrd="0" parTransId="{AA082592-A7F1-471E-ACAB-F781BEDA70C4}" sibTransId="{B15570DB-90A0-40B9-A70D-BAAEBB5AD3EF}"/>
    <dgm:cxn modelId="{E24BC964-5604-4321-888C-586745E1056E}" srcId="{83E643FF-BD7C-47D1-B2B5-964B08A5D185}" destId="{C2FA9594-F415-4175-8EBF-B750FC1750E6}" srcOrd="5" destOrd="0" parTransId="{82466898-2B24-40D4-9ABD-A6179C9FBC60}" sibTransId="{E6A2334E-143A-4BEF-A7AA-E586D97D7485}"/>
    <dgm:cxn modelId="{580269C5-CE13-4DBF-A0A6-0E76FAF0C7CB}" type="presOf" srcId="{45007AF6-F5BD-4EB7-B074-95F1D19EFED9}" destId="{696FA735-DD49-422C-8E69-4285CF28F001}" srcOrd="0" destOrd="0" presId="urn:microsoft.com/office/officeart/2005/8/layout/process4"/>
    <dgm:cxn modelId="{876DB837-573C-482D-8788-1A0AEBFCC842}" type="presOf" srcId="{1348E6BB-C707-4F7D-B7E3-0E4F9705D63C}" destId="{DFB291BA-E601-4BC4-A38A-22608E6864EC}" srcOrd="0" destOrd="0" presId="urn:microsoft.com/office/officeart/2005/8/layout/process4"/>
    <dgm:cxn modelId="{0DFFF0D6-6AA6-4D30-82C2-00589546EBAC}" type="presOf" srcId="{83E643FF-BD7C-47D1-B2B5-964B08A5D185}" destId="{50F1715A-3DA9-436E-B800-65262A8DDE8B}" srcOrd="0" destOrd="0" presId="urn:microsoft.com/office/officeart/2005/8/layout/process4"/>
    <dgm:cxn modelId="{CA2997D4-769C-4353-B58A-3420EFEFF988}" type="presOf" srcId="{C2FA9594-F415-4175-8EBF-B750FC1750E6}" destId="{BC05492B-F608-46A1-9E7A-193CBB9C38E9}" srcOrd="0" destOrd="0" presId="urn:microsoft.com/office/officeart/2005/8/layout/process4"/>
    <dgm:cxn modelId="{2C0E3FD4-EF11-44B8-ADD6-5F36A778AAA2}" srcId="{83E643FF-BD7C-47D1-B2B5-964B08A5D185}" destId="{9F3D6ED7-4786-4BF1-95DE-6487870CF2D1}" srcOrd="4" destOrd="0" parTransId="{2AFBEBB3-FE61-40C7-89B6-049CEF1DCFAA}" sibTransId="{D245E3F6-F28D-48FB-985B-C74290853F94}"/>
    <dgm:cxn modelId="{006218A6-64A5-431E-AFE2-C41655019A2B}" srcId="{83E643FF-BD7C-47D1-B2B5-964B08A5D185}" destId="{DDF74EBF-07E6-47EB-AB28-440BFF99A51E}" srcOrd="1" destOrd="0" parTransId="{5F9FAB73-F248-4E27-A4FA-91ACCE9099DB}" sibTransId="{3375C46C-75FD-49A0-B0BC-35048914DE09}"/>
    <dgm:cxn modelId="{DD787712-605F-4216-8089-20CE777284BA}" type="presParOf" srcId="{50F1715A-3DA9-436E-B800-65262A8DDE8B}" destId="{77843557-C15E-41F2-A257-CBFDCE032D68}" srcOrd="0" destOrd="0" presId="urn:microsoft.com/office/officeart/2005/8/layout/process4"/>
    <dgm:cxn modelId="{400BD9F3-6277-4D44-9F8C-50A299FD1C1B}" type="presParOf" srcId="{77843557-C15E-41F2-A257-CBFDCE032D68}" destId="{CC3C25F0-CD85-4A0B-A789-E503266A6F5E}" srcOrd="0" destOrd="0" presId="urn:microsoft.com/office/officeart/2005/8/layout/process4"/>
    <dgm:cxn modelId="{0818649A-E2B0-4662-A22A-61A2932A3DD3}" type="presParOf" srcId="{50F1715A-3DA9-436E-B800-65262A8DDE8B}" destId="{7F4AF8EE-3BE3-46EC-93D6-00151C7BA8C5}" srcOrd="1" destOrd="0" presId="urn:microsoft.com/office/officeart/2005/8/layout/process4"/>
    <dgm:cxn modelId="{C8461573-B5E1-4527-9B5C-215380C2E31A}" type="presParOf" srcId="{50F1715A-3DA9-436E-B800-65262A8DDE8B}" destId="{ADC321C1-56C8-40B9-A2CC-270CE1922B50}" srcOrd="2" destOrd="0" presId="urn:microsoft.com/office/officeart/2005/8/layout/process4"/>
    <dgm:cxn modelId="{D7C5370B-C104-498C-80A0-2CABA67F5E2D}" type="presParOf" srcId="{ADC321C1-56C8-40B9-A2CC-270CE1922B50}" destId="{BC05492B-F608-46A1-9E7A-193CBB9C38E9}" srcOrd="0" destOrd="0" presId="urn:microsoft.com/office/officeart/2005/8/layout/process4"/>
    <dgm:cxn modelId="{4718485A-10EA-4A5C-9178-E73D8A084B88}" type="presParOf" srcId="{50F1715A-3DA9-436E-B800-65262A8DDE8B}" destId="{A15A5BFF-AB24-4A24-BEA4-D41D0CA7CDFA}" srcOrd="3" destOrd="0" presId="urn:microsoft.com/office/officeart/2005/8/layout/process4"/>
    <dgm:cxn modelId="{81BBB999-C778-4D79-8597-3E158E3A9229}" type="presParOf" srcId="{50F1715A-3DA9-436E-B800-65262A8DDE8B}" destId="{AE4C3AFC-D791-481D-ABFF-BE48BF196BBA}" srcOrd="4" destOrd="0" presId="urn:microsoft.com/office/officeart/2005/8/layout/process4"/>
    <dgm:cxn modelId="{00CC185D-708B-4DF9-9EEC-C3F0322A2520}" type="presParOf" srcId="{AE4C3AFC-D791-481D-ABFF-BE48BF196BBA}" destId="{27971508-6D6C-4985-8921-088D8D6DD921}" srcOrd="0" destOrd="0" presId="urn:microsoft.com/office/officeart/2005/8/layout/process4"/>
    <dgm:cxn modelId="{B4CBFFB9-FA84-40B9-AEC5-ED075C605C30}" type="presParOf" srcId="{50F1715A-3DA9-436E-B800-65262A8DDE8B}" destId="{1587F937-3E75-410E-8E07-7775443B827F}" srcOrd="5" destOrd="0" presId="urn:microsoft.com/office/officeart/2005/8/layout/process4"/>
    <dgm:cxn modelId="{CAF9F1AA-FCB8-4A3D-ADC6-D46BE51CA3D9}" type="presParOf" srcId="{50F1715A-3DA9-436E-B800-65262A8DDE8B}" destId="{24212F3C-5F05-4A37-8E29-353181C08CA2}" srcOrd="6" destOrd="0" presId="urn:microsoft.com/office/officeart/2005/8/layout/process4"/>
    <dgm:cxn modelId="{B9BE88B1-F3B2-4983-ADBB-FD0DFE254ABD}" type="presParOf" srcId="{24212F3C-5F05-4A37-8E29-353181C08CA2}" destId="{9A9F3D62-FA64-41D0-9548-322C090639CC}" srcOrd="0" destOrd="0" presId="urn:microsoft.com/office/officeart/2005/8/layout/process4"/>
    <dgm:cxn modelId="{0980ABAD-AABE-40EC-AA23-6ADFE09F2BA8}" type="presParOf" srcId="{50F1715A-3DA9-436E-B800-65262A8DDE8B}" destId="{285452C3-BFEE-40BC-BD22-010191FF9EB6}" srcOrd="7" destOrd="0" presId="urn:microsoft.com/office/officeart/2005/8/layout/process4"/>
    <dgm:cxn modelId="{95B5BE71-8616-4D8F-9562-E5F8CF4A0E5D}" type="presParOf" srcId="{50F1715A-3DA9-436E-B800-65262A8DDE8B}" destId="{0B69F019-2558-4E77-B773-5DF3E0789FD4}" srcOrd="8" destOrd="0" presId="urn:microsoft.com/office/officeart/2005/8/layout/process4"/>
    <dgm:cxn modelId="{2B0D9064-0D4E-4BF2-9B17-DDA7448BD6AF}" type="presParOf" srcId="{0B69F019-2558-4E77-B773-5DF3E0789FD4}" destId="{DFB291BA-E601-4BC4-A38A-22608E6864EC}" srcOrd="0" destOrd="0" presId="urn:microsoft.com/office/officeart/2005/8/layout/process4"/>
    <dgm:cxn modelId="{A31166B5-1947-4576-BB28-BDE3AF0615B8}" type="presParOf" srcId="{50F1715A-3DA9-436E-B800-65262A8DDE8B}" destId="{201DBBD9-A724-4452-BBE2-64A07B25C78B}" srcOrd="9" destOrd="0" presId="urn:microsoft.com/office/officeart/2005/8/layout/process4"/>
    <dgm:cxn modelId="{51234798-5226-4C86-823A-AD5E5DA54E69}" type="presParOf" srcId="{50F1715A-3DA9-436E-B800-65262A8DDE8B}" destId="{8A7AD97E-D414-41A8-B7F3-00A3E3A2FC4C}" srcOrd="10" destOrd="0" presId="urn:microsoft.com/office/officeart/2005/8/layout/process4"/>
    <dgm:cxn modelId="{A1D454ED-5EF8-42BD-B136-3649ECE5AC49}" type="presParOf" srcId="{8A7AD97E-D414-41A8-B7F3-00A3E3A2FC4C}" destId="{F2F1FBBE-5B7F-4B5F-953B-592743E998E9}" srcOrd="0" destOrd="0" presId="urn:microsoft.com/office/officeart/2005/8/layout/process4"/>
    <dgm:cxn modelId="{637537D5-1299-4FFD-B127-0F6E8BBF9D9F}" type="presParOf" srcId="{50F1715A-3DA9-436E-B800-65262A8DDE8B}" destId="{333E2764-F29C-4E73-A6F7-ECB542EF3386}" srcOrd="11" destOrd="0" presId="urn:microsoft.com/office/officeart/2005/8/layout/process4"/>
    <dgm:cxn modelId="{D814851C-217D-4C00-927A-A8DC3B581405}" type="presParOf" srcId="{50F1715A-3DA9-436E-B800-65262A8DDE8B}" destId="{B53B86C7-A5B1-4972-8191-29D215888BAB}" srcOrd="12" destOrd="0" presId="urn:microsoft.com/office/officeart/2005/8/layout/process4"/>
    <dgm:cxn modelId="{E98B39F1-AF80-4422-8B7F-B529EA2CD3FB}" type="presParOf" srcId="{B53B86C7-A5B1-4972-8191-29D215888BAB}" destId="{696FA735-DD49-422C-8E69-4285CF28F001}" srcOrd="0" destOrd="0" presId="urn:microsoft.com/office/officeart/2005/8/layout/process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A13A77-618E-4A13-BC3A-7680B96D49B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>
        <a:scene3d>
          <a:camera prst="perspectiveFront"/>
          <a:lightRig rig="threePt" dir="t"/>
        </a:scene3d>
      </dgm:spPr>
      <dgm:t>
        <a:bodyPr/>
        <a:lstStyle/>
        <a:p>
          <a:endParaRPr lang="fr-FR"/>
        </a:p>
      </dgm:t>
    </dgm:pt>
    <dgm:pt modelId="{3211EAE8-FF49-45DB-812E-BDC758F7B645}" type="pres">
      <dgm:prSet presAssocID="{9FA13A77-618E-4A13-BC3A-7680B96D49B9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9F8F66B-A309-4865-B456-14345D15A4E3}" type="pres">
      <dgm:prSet presAssocID="{9FA13A77-618E-4A13-BC3A-7680B96D49B9}" presName="arrow" presStyleLbl="bgShp" presStyleIdx="0" presStyleCnt="1" custLinFactNeighborX="6132" custLinFactNeighborY="17910"/>
      <dgm:spPr>
        <a:noFill/>
      </dgm:spPr>
      <dgm:t>
        <a:bodyPr/>
        <a:lstStyle/>
        <a:p>
          <a:endParaRPr lang="fr-FR"/>
        </a:p>
      </dgm:t>
    </dgm:pt>
    <dgm:pt modelId="{CFA6C374-EEB3-4EA5-B0EB-712A6F5975B6}" type="pres">
      <dgm:prSet presAssocID="{9FA13A77-618E-4A13-BC3A-7680B96D49B9}" presName="linearProcess" presStyleCnt="0"/>
      <dgm:spPr/>
      <dgm:t>
        <a:bodyPr/>
        <a:lstStyle/>
        <a:p>
          <a:endParaRPr lang="fr-FR"/>
        </a:p>
      </dgm:t>
    </dgm:pt>
  </dgm:ptLst>
  <dgm:cxnLst>
    <dgm:cxn modelId="{14B2985A-B917-4125-96D2-3D20074ADC53}" type="presOf" srcId="{9FA13A77-618E-4A13-BC3A-7680B96D49B9}" destId="{3211EAE8-FF49-45DB-812E-BDC758F7B645}" srcOrd="0" destOrd="0" presId="urn:microsoft.com/office/officeart/2005/8/layout/hProcess9"/>
    <dgm:cxn modelId="{4067A1A3-CA4B-49FC-9D83-F916FB490EC8}" type="presParOf" srcId="{3211EAE8-FF49-45DB-812E-BDC758F7B645}" destId="{89F8F66B-A309-4865-B456-14345D15A4E3}" srcOrd="0" destOrd="0" presId="urn:microsoft.com/office/officeart/2005/8/layout/hProcess9"/>
    <dgm:cxn modelId="{DF8D0162-B3E7-47B9-BD8C-F2F0D2575DB9}" type="presParOf" srcId="{3211EAE8-FF49-45DB-812E-BDC758F7B645}" destId="{CFA6C374-EEB3-4EA5-B0EB-712A6F5975B6}" srcOrd="1" destOrd="0" presId="urn:microsoft.com/office/officeart/2005/8/layout/hProcess9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C997871-2518-429C-81D3-7FE32A25636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BA86481-19DF-4097-9B8E-671B4199A5F3}">
      <dgm:prSet phldrT="[Texte]" custT="1"/>
      <dgm:spPr>
        <a:xfrm>
          <a:off x="2103336" y="515815"/>
          <a:ext cx="4812817" cy="954171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0F6FC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kumimoji="0" lang="en-US" sz="1800" b="1" kern="1200" dirty="0" smtClean="0">
              <a:solidFill>
                <a:srgbClr val="003300"/>
              </a:solidFill>
              <a:effectLst/>
              <a:latin typeface="Lucida Sans"/>
              <a:ea typeface="+mn-ea"/>
              <a:cs typeface="+mn-cs"/>
            </a:rPr>
            <a:t>Workshops for the implementation                 of improvement actions.</a:t>
          </a:r>
          <a:r>
            <a:rPr kumimoji="0" lang="fr-FR" sz="1800" b="1" kern="1200" dirty="0" smtClean="0">
              <a:solidFill>
                <a:srgbClr val="B40000"/>
              </a:solidFill>
              <a:effectLst/>
              <a:latin typeface="Lucida Sans"/>
              <a:ea typeface="+mn-ea"/>
              <a:cs typeface="+mn-cs"/>
            </a:rPr>
            <a:t> </a:t>
          </a:r>
          <a:endParaRPr kumimoji="0" lang="fr-FR" sz="2000" b="1" kern="1200" dirty="0" smtClean="0">
            <a:solidFill>
              <a:srgbClr val="B40000"/>
            </a:solidFill>
            <a:effectLst/>
            <a:latin typeface="Lucida Sans"/>
            <a:ea typeface="+mn-ea"/>
            <a:cs typeface="+mn-cs"/>
          </a:endParaRPr>
        </a:p>
      </dgm:t>
    </dgm:pt>
    <dgm:pt modelId="{D27553C0-79C3-45FA-AE0F-3410F1BC2E81}" type="parTrans" cxnId="{0F3F9642-07C3-4F23-B6CA-FD01508AC16D}">
      <dgm:prSet/>
      <dgm:spPr/>
      <dgm:t>
        <a:bodyPr/>
        <a:lstStyle/>
        <a:p>
          <a:endParaRPr lang="fr-FR"/>
        </a:p>
      </dgm:t>
    </dgm:pt>
    <dgm:pt modelId="{03A3D04F-E1BD-41F2-9459-89228619F0FC}" type="sibTrans" cxnId="{0F3F9642-07C3-4F23-B6CA-FD01508AC16D}">
      <dgm:prSet/>
      <dgm:spPr/>
      <dgm:t>
        <a:bodyPr/>
        <a:lstStyle/>
        <a:p>
          <a:endParaRPr lang="fr-FR"/>
        </a:p>
      </dgm:t>
    </dgm:pt>
    <dgm:pt modelId="{ED569205-6FE2-4589-859B-7F0385730A47}">
      <dgm:prSet phldrT="[Texte]" custT="1"/>
      <dgm:spPr>
        <a:xfrm>
          <a:off x="285741" y="2566140"/>
          <a:ext cx="4321575" cy="1813807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0F6FC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kumimoji="0" lang="en-US" sz="1800" b="1" kern="1200" dirty="0" smtClean="0">
              <a:solidFill>
                <a:srgbClr val="336600"/>
              </a:solidFill>
              <a:effectLst/>
              <a:latin typeface="Lucida Sans"/>
              <a:ea typeface="+mn-ea"/>
              <a:cs typeface="+mn-cs"/>
            </a:rPr>
            <a:t>The enrichment of occupation codes based on the exploitation  of 10% of the surveyed districts from the September 2016 survey for each region.</a:t>
          </a:r>
          <a:endParaRPr kumimoji="0" lang="fr-FR" sz="1800" b="1" kern="1200" dirty="0" smtClean="0">
            <a:solidFill>
              <a:srgbClr val="336600"/>
            </a:solidFill>
            <a:effectLst/>
            <a:latin typeface="Lucida Sans"/>
            <a:ea typeface="+mn-ea"/>
            <a:cs typeface="+mn-cs"/>
          </a:endParaRPr>
        </a:p>
      </dgm:t>
    </dgm:pt>
    <dgm:pt modelId="{58D059FF-E1BA-492A-95DF-C5AFF031EB2E}" type="parTrans" cxnId="{FB9270B8-6B57-49CB-A8D1-88DED9AA62B8}">
      <dgm:prSet/>
      <dgm:spPr>
        <a:xfrm>
          <a:off x="2129152" y="1168478"/>
          <a:ext cx="2063216" cy="1096153"/>
        </a:xfrm>
        <a:noFill/>
        <a:ln w="25400" cap="flat" cmpd="sng" algn="ctr">
          <a:solidFill>
            <a:srgbClr val="0F6FC6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fr-FR"/>
        </a:p>
      </dgm:t>
    </dgm:pt>
    <dgm:pt modelId="{8780CDF9-AE98-40DC-A980-32AF28EC104A}" type="sibTrans" cxnId="{FB9270B8-6B57-49CB-A8D1-88DED9AA62B8}">
      <dgm:prSet/>
      <dgm:spPr/>
      <dgm:t>
        <a:bodyPr/>
        <a:lstStyle/>
        <a:p>
          <a:endParaRPr lang="fr-FR"/>
        </a:p>
      </dgm:t>
    </dgm:pt>
    <dgm:pt modelId="{E65B6999-8672-4823-8BC4-AD7B0F6F3F82}">
      <dgm:prSet phldrT="[Texte]" custT="1"/>
      <dgm:spPr>
        <a:xfrm>
          <a:off x="5275717" y="2566140"/>
          <a:ext cx="3435237" cy="1813807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0F6FC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kumimoji="0" lang="en-US" sz="1800" b="1" kern="1200" dirty="0" smtClean="0">
              <a:solidFill>
                <a:srgbClr val="336600"/>
              </a:solidFill>
              <a:effectLst/>
              <a:latin typeface="Lucida Sans"/>
              <a:ea typeface="+mn-ea"/>
              <a:cs typeface="+mn-cs"/>
            </a:rPr>
            <a:t>Development of an alphabetical index for professions codes.</a:t>
          </a:r>
          <a:endParaRPr kumimoji="0" lang="fr-FR" sz="1800" b="1" kern="1200" dirty="0" smtClean="0">
            <a:solidFill>
              <a:srgbClr val="336600"/>
            </a:solidFill>
            <a:effectLst/>
            <a:latin typeface="Lucida Sans"/>
            <a:ea typeface="+mn-ea"/>
            <a:cs typeface="+mn-cs"/>
          </a:endParaRPr>
        </a:p>
      </dgm:t>
    </dgm:pt>
    <dgm:pt modelId="{80AECB9D-A8BA-48C8-BD11-421BC42008AD}" type="parTrans" cxnId="{EBCFD820-C0D8-43C1-8806-C9B6CDC4EAA5}">
      <dgm:prSet/>
      <dgm:spPr>
        <a:xfrm>
          <a:off x="4192368" y="1168478"/>
          <a:ext cx="2483591" cy="1096153"/>
        </a:xfrm>
        <a:noFill/>
        <a:ln w="25400" cap="flat" cmpd="sng" algn="ctr">
          <a:solidFill>
            <a:srgbClr val="0F6FC6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fr-FR"/>
        </a:p>
      </dgm:t>
    </dgm:pt>
    <dgm:pt modelId="{8D1F5D20-DFF9-453C-9205-DD3B30128CDF}" type="sibTrans" cxnId="{EBCFD820-C0D8-43C1-8806-C9B6CDC4EAA5}">
      <dgm:prSet/>
      <dgm:spPr/>
      <dgm:t>
        <a:bodyPr/>
        <a:lstStyle/>
        <a:p>
          <a:endParaRPr lang="fr-FR"/>
        </a:p>
      </dgm:t>
    </dgm:pt>
    <dgm:pt modelId="{C6ED7C38-10A2-4388-AED4-E80C69FB7801}" type="pres">
      <dgm:prSet presAssocID="{4C997871-2518-429C-81D3-7FE32A25636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FE713481-F1D6-47D4-93ED-8694343B8E7B}" type="pres">
      <dgm:prSet presAssocID="{ABA86481-19DF-4097-9B8E-671B4199A5F3}" presName="hierRoot1" presStyleCnt="0"/>
      <dgm:spPr/>
    </dgm:pt>
    <dgm:pt modelId="{500EE05D-11C5-42AA-B9C7-F9ED9BCA8798}" type="pres">
      <dgm:prSet presAssocID="{ABA86481-19DF-4097-9B8E-671B4199A5F3}" presName="composite" presStyleCnt="0"/>
      <dgm:spPr/>
    </dgm:pt>
    <dgm:pt modelId="{F9295826-FFAF-4BE3-B623-3FDC6B9EA3C0}" type="pres">
      <dgm:prSet presAssocID="{ABA86481-19DF-4097-9B8E-671B4199A5F3}" presName="background" presStyleLbl="node0" presStyleIdx="0" presStyleCnt="1"/>
      <dgm:spPr>
        <a:xfrm>
          <a:off x="1785959" y="214307"/>
          <a:ext cx="4812817" cy="954171"/>
        </a:xfrm>
        <a:prstGeom prst="roundRect">
          <a:avLst>
            <a:gd name="adj" fmla="val 10000"/>
          </a:avLst>
        </a:prstGeom>
        <a:solidFill>
          <a:srgbClr val="0F6FC6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fr-FR"/>
        </a:p>
      </dgm:t>
    </dgm:pt>
    <dgm:pt modelId="{8FA75F35-3B9E-4E20-A543-9C86E8CBBF1E}" type="pres">
      <dgm:prSet presAssocID="{ABA86481-19DF-4097-9B8E-671B4199A5F3}" presName="text" presStyleLbl="fgAcc0" presStyleIdx="0" presStyleCnt="1" custScaleX="168493" custScaleY="52606" custLinFactNeighborX="-190" custLinFactNeighborY="-1409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fr-FR"/>
        </a:p>
      </dgm:t>
    </dgm:pt>
    <dgm:pt modelId="{46FBAC07-3826-4170-955B-F86D10F2742D}" type="pres">
      <dgm:prSet presAssocID="{ABA86481-19DF-4097-9B8E-671B4199A5F3}" presName="hierChild2" presStyleCnt="0"/>
      <dgm:spPr/>
    </dgm:pt>
    <dgm:pt modelId="{2C2E89F3-165F-4C18-97D7-D1EEFDD690F3}" type="pres">
      <dgm:prSet presAssocID="{58D059FF-E1BA-492A-95DF-C5AFF031EB2E}" presName="Name10" presStyleLbl="parChTrans1D2" presStyleIdx="0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2063216" y="0"/>
              </a:moveTo>
              <a:lnTo>
                <a:pt x="2063216" y="831540"/>
              </a:lnTo>
              <a:lnTo>
                <a:pt x="0" y="831540"/>
              </a:lnTo>
              <a:lnTo>
                <a:pt x="0" y="1096153"/>
              </a:lnTo>
            </a:path>
          </a:pathLst>
        </a:custGeom>
      </dgm:spPr>
      <dgm:t>
        <a:bodyPr/>
        <a:lstStyle/>
        <a:p>
          <a:endParaRPr lang="fr-FR"/>
        </a:p>
      </dgm:t>
    </dgm:pt>
    <dgm:pt modelId="{394D379E-9CEC-4062-A871-7DB373CABEDE}" type="pres">
      <dgm:prSet presAssocID="{ED569205-6FE2-4589-859B-7F0385730A47}" presName="hierRoot2" presStyleCnt="0"/>
      <dgm:spPr/>
    </dgm:pt>
    <dgm:pt modelId="{0C50D100-F5BC-4628-BC7E-1C5EE0039D84}" type="pres">
      <dgm:prSet presAssocID="{ED569205-6FE2-4589-859B-7F0385730A47}" presName="composite2" presStyleCnt="0"/>
      <dgm:spPr/>
    </dgm:pt>
    <dgm:pt modelId="{E126834C-0308-4496-9598-7678B090DDD0}" type="pres">
      <dgm:prSet presAssocID="{ED569205-6FE2-4589-859B-7F0385730A47}" presName="background2" presStyleLbl="node2" presStyleIdx="0" presStyleCnt="2"/>
      <dgm:spPr>
        <a:xfrm>
          <a:off x="-31635" y="2264632"/>
          <a:ext cx="4321575" cy="181380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fr-FR"/>
        </a:p>
      </dgm:t>
    </dgm:pt>
    <dgm:pt modelId="{19944CCC-69E3-4F39-A1A1-54371AF088D3}" type="pres">
      <dgm:prSet presAssocID="{ED569205-6FE2-4589-859B-7F0385730A47}" presName="text2" presStyleLbl="fgAcc2" presStyleIdx="0" presStyleCnt="2" custScaleX="151295" custLinFactNeighborX="-1178" custLinFactNeighborY="13535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fr-FR"/>
        </a:p>
      </dgm:t>
    </dgm:pt>
    <dgm:pt modelId="{2294CA96-D28C-4209-B543-23431B661768}" type="pres">
      <dgm:prSet presAssocID="{ED569205-6FE2-4589-859B-7F0385730A47}" presName="hierChild3" presStyleCnt="0"/>
      <dgm:spPr/>
    </dgm:pt>
    <dgm:pt modelId="{380A9E09-F9E7-4FCA-B582-A5FC0C3E7D45}" type="pres">
      <dgm:prSet presAssocID="{80AECB9D-A8BA-48C8-BD11-421BC42008AD}" presName="Name10" presStyleLbl="parChTrans1D2" presStyleIdx="1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1540"/>
              </a:lnTo>
              <a:lnTo>
                <a:pt x="2483591" y="831540"/>
              </a:lnTo>
              <a:lnTo>
                <a:pt x="2483591" y="1096153"/>
              </a:lnTo>
            </a:path>
          </a:pathLst>
        </a:custGeom>
      </dgm:spPr>
      <dgm:t>
        <a:bodyPr/>
        <a:lstStyle/>
        <a:p>
          <a:endParaRPr lang="fr-FR"/>
        </a:p>
      </dgm:t>
    </dgm:pt>
    <dgm:pt modelId="{16325B40-3D25-4B65-9547-B5D69C771BF1}" type="pres">
      <dgm:prSet presAssocID="{E65B6999-8672-4823-8BC4-AD7B0F6F3F82}" presName="hierRoot2" presStyleCnt="0"/>
      <dgm:spPr/>
    </dgm:pt>
    <dgm:pt modelId="{E50FB654-9C44-4755-9F35-BA2E983E23F9}" type="pres">
      <dgm:prSet presAssocID="{E65B6999-8672-4823-8BC4-AD7B0F6F3F82}" presName="composite2" presStyleCnt="0"/>
      <dgm:spPr/>
    </dgm:pt>
    <dgm:pt modelId="{A9F55B9D-748D-4733-8D0E-1A32E6ED20E2}" type="pres">
      <dgm:prSet presAssocID="{E65B6999-8672-4823-8BC4-AD7B0F6F3F82}" presName="background2" presStyleLbl="node2" presStyleIdx="1" presStyleCnt="2"/>
      <dgm:spPr>
        <a:xfrm>
          <a:off x="4958341" y="2264632"/>
          <a:ext cx="3435237" cy="181380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fr-FR"/>
        </a:p>
      </dgm:t>
    </dgm:pt>
    <dgm:pt modelId="{4CDEB55D-05ED-4720-9921-248931F5D0EB}" type="pres">
      <dgm:prSet presAssocID="{E65B6999-8672-4823-8BC4-AD7B0F6F3F82}" presName="text2" presStyleLbl="fgAcc2" presStyleIdx="1" presStyleCnt="2" custScaleX="120265" custLinFactNeighborY="14218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fr-FR"/>
        </a:p>
      </dgm:t>
    </dgm:pt>
    <dgm:pt modelId="{FA37010E-493E-4E7B-ACCA-7B88858EB874}" type="pres">
      <dgm:prSet presAssocID="{E65B6999-8672-4823-8BC4-AD7B0F6F3F82}" presName="hierChild3" presStyleCnt="0"/>
      <dgm:spPr/>
    </dgm:pt>
  </dgm:ptLst>
  <dgm:cxnLst>
    <dgm:cxn modelId="{177082EB-89EE-4089-8EA6-80AE2F31F825}" type="presOf" srcId="{4C997871-2518-429C-81D3-7FE32A256369}" destId="{C6ED7C38-10A2-4388-AED4-E80C69FB7801}" srcOrd="0" destOrd="0" presId="urn:microsoft.com/office/officeart/2005/8/layout/hierarchy1"/>
    <dgm:cxn modelId="{D1E28A09-6CEF-4426-9A0F-CD093397B9D8}" type="presOf" srcId="{58D059FF-E1BA-492A-95DF-C5AFF031EB2E}" destId="{2C2E89F3-165F-4C18-97D7-D1EEFDD690F3}" srcOrd="0" destOrd="0" presId="urn:microsoft.com/office/officeart/2005/8/layout/hierarchy1"/>
    <dgm:cxn modelId="{19746FA1-F5CB-4493-993B-4C7EFCD122E5}" type="presOf" srcId="{80AECB9D-A8BA-48C8-BD11-421BC42008AD}" destId="{380A9E09-F9E7-4FCA-B582-A5FC0C3E7D45}" srcOrd="0" destOrd="0" presId="urn:microsoft.com/office/officeart/2005/8/layout/hierarchy1"/>
    <dgm:cxn modelId="{FB9270B8-6B57-49CB-A8D1-88DED9AA62B8}" srcId="{ABA86481-19DF-4097-9B8E-671B4199A5F3}" destId="{ED569205-6FE2-4589-859B-7F0385730A47}" srcOrd="0" destOrd="0" parTransId="{58D059FF-E1BA-492A-95DF-C5AFF031EB2E}" sibTransId="{8780CDF9-AE98-40DC-A980-32AF28EC104A}"/>
    <dgm:cxn modelId="{EBCFD820-C0D8-43C1-8806-C9B6CDC4EAA5}" srcId="{ABA86481-19DF-4097-9B8E-671B4199A5F3}" destId="{E65B6999-8672-4823-8BC4-AD7B0F6F3F82}" srcOrd="1" destOrd="0" parTransId="{80AECB9D-A8BA-48C8-BD11-421BC42008AD}" sibTransId="{8D1F5D20-DFF9-453C-9205-DD3B30128CDF}"/>
    <dgm:cxn modelId="{5F9B4BF2-4205-4D54-8263-DE61D4A44A9B}" type="presOf" srcId="{E65B6999-8672-4823-8BC4-AD7B0F6F3F82}" destId="{4CDEB55D-05ED-4720-9921-248931F5D0EB}" srcOrd="0" destOrd="0" presId="urn:microsoft.com/office/officeart/2005/8/layout/hierarchy1"/>
    <dgm:cxn modelId="{49F63C29-DB45-4A53-90B3-03AD41D5B158}" type="presOf" srcId="{ABA86481-19DF-4097-9B8E-671B4199A5F3}" destId="{8FA75F35-3B9E-4E20-A543-9C86E8CBBF1E}" srcOrd="0" destOrd="0" presId="urn:microsoft.com/office/officeart/2005/8/layout/hierarchy1"/>
    <dgm:cxn modelId="{0F3F9642-07C3-4F23-B6CA-FD01508AC16D}" srcId="{4C997871-2518-429C-81D3-7FE32A256369}" destId="{ABA86481-19DF-4097-9B8E-671B4199A5F3}" srcOrd="0" destOrd="0" parTransId="{D27553C0-79C3-45FA-AE0F-3410F1BC2E81}" sibTransId="{03A3D04F-E1BD-41F2-9459-89228619F0FC}"/>
    <dgm:cxn modelId="{45D1E76F-35D8-4876-8133-DF1B7BFECE21}" type="presOf" srcId="{ED569205-6FE2-4589-859B-7F0385730A47}" destId="{19944CCC-69E3-4F39-A1A1-54371AF088D3}" srcOrd="0" destOrd="0" presId="urn:microsoft.com/office/officeart/2005/8/layout/hierarchy1"/>
    <dgm:cxn modelId="{8517AEE9-8C62-4A59-A977-1CC4586AE516}" type="presParOf" srcId="{C6ED7C38-10A2-4388-AED4-E80C69FB7801}" destId="{FE713481-F1D6-47D4-93ED-8694343B8E7B}" srcOrd="0" destOrd="0" presId="urn:microsoft.com/office/officeart/2005/8/layout/hierarchy1"/>
    <dgm:cxn modelId="{4C5D0CA9-7CA4-4318-B8BA-E4FB33F1FA40}" type="presParOf" srcId="{FE713481-F1D6-47D4-93ED-8694343B8E7B}" destId="{500EE05D-11C5-42AA-B9C7-F9ED9BCA8798}" srcOrd="0" destOrd="0" presId="urn:microsoft.com/office/officeart/2005/8/layout/hierarchy1"/>
    <dgm:cxn modelId="{F723560E-A754-40B6-BC58-3713AC8ECFB4}" type="presParOf" srcId="{500EE05D-11C5-42AA-B9C7-F9ED9BCA8798}" destId="{F9295826-FFAF-4BE3-B623-3FDC6B9EA3C0}" srcOrd="0" destOrd="0" presId="urn:microsoft.com/office/officeart/2005/8/layout/hierarchy1"/>
    <dgm:cxn modelId="{C83C5CB5-77D5-4C0B-A560-71F879B7D110}" type="presParOf" srcId="{500EE05D-11C5-42AA-B9C7-F9ED9BCA8798}" destId="{8FA75F35-3B9E-4E20-A543-9C86E8CBBF1E}" srcOrd="1" destOrd="0" presId="urn:microsoft.com/office/officeart/2005/8/layout/hierarchy1"/>
    <dgm:cxn modelId="{CCFFF4F2-DA9F-455A-9FA6-17D98C7D9C27}" type="presParOf" srcId="{FE713481-F1D6-47D4-93ED-8694343B8E7B}" destId="{46FBAC07-3826-4170-955B-F86D10F2742D}" srcOrd="1" destOrd="0" presId="urn:microsoft.com/office/officeart/2005/8/layout/hierarchy1"/>
    <dgm:cxn modelId="{E8BF2589-389C-488F-BDC2-5A77819A5140}" type="presParOf" srcId="{46FBAC07-3826-4170-955B-F86D10F2742D}" destId="{2C2E89F3-165F-4C18-97D7-D1EEFDD690F3}" srcOrd="0" destOrd="0" presId="urn:microsoft.com/office/officeart/2005/8/layout/hierarchy1"/>
    <dgm:cxn modelId="{B6B09D7A-C724-46B1-B230-7AFBECCB50ED}" type="presParOf" srcId="{46FBAC07-3826-4170-955B-F86D10F2742D}" destId="{394D379E-9CEC-4062-A871-7DB373CABEDE}" srcOrd="1" destOrd="0" presId="urn:microsoft.com/office/officeart/2005/8/layout/hierarchy1"/>
    <dgm:cxn modelId="{CD54A2A8-B467-4761-B5C0-A1B9BE085315}" type="presParOf" srcId="{394D379E-9CEC-4062-A871-7DB373CABEDE}" destId="{0C50D100-F5BC-4628-BC7E-1C5EE0039D84}" srcOrd="0" destOrd="0" presId="urn:microsoft.com/office/officeart/2005/8/layout/hierarchy1"/>
    <dgm:cxn modelId="{45DE2B31-25C9-47E1-86E7-0418E5C616F1}" type="presParOf" srcId="{0C50D100-F5BC-4628-BC7E-1C5EE0039D84}" destId="{E126834C-0308-4496-9598-7678B090DDD0}" srcOrd="0" destOrd="0" presId="urn:microsoft.com/office/officeart/2005/8/layout/hierarchy1"/>
    <dgm:cxn modelId="{946274D2-BBCA-4206-91D1-958FA8868E7C}" type="presParOf" srcId="{0C50D100-F5BC-4628-BC7E-1C5EE0039D84}" destId="{19944CCC-69E3-4F39-A1A1-54371AF088D3}" srcOrd="1" destOrd="0" presId="urn:microsoft.com/office/officeart/2005/8/layout/hierarchy1"/>
    <dgm:cxn modelId="{C033938B-0A81-49C1-868C-DD397B78B537}" type="presParOf" srcId="{394D379E-9CEC-4062-A871-7DB373CABEDE}" destId="{2294CA96-D28C-4209-B543-23431B661768}" srcOrd="1" destOrd="0" presId="urn:microsoft.com/office/officeart/2005/8/layout/hierarchy1"/>
    <dgm:cxn modelId="{EB0C3334-66DB-48D0-9CD5-178DE090FABA}" type="presParOf" srcId="{46FBAC07-3826-4170-955B-F86D10F2742D}" destId="{380A9E09-F9E7-4FCA-B582-A5FC0C3E7D45}" srcOrd="2" destOrd="0" presId="urn:microsoft.com/office/officeart/2005/8/layout/hierarchy1"/>
    <dgm:cxn modelId="{0C979F1F-227B-41A3-84FE-6D3F545F7A56}" type="presParOf" srcId="{46FBAC07-3826-4170-955B-F86D10F2742D}" destId="{16325B40-3D25-4B65-9547-B5D69C771BF1}" srcOrd="3" destOrd="0" presId="urn:microsoft.com/office/officeart/2005/8/layout/hierarchy1"/>
    <dgm:cxn modelId="{ADEE4746-3B25-4B8E-87A3-9FAF6CE4D03F}" type="presParOf" srcId="{16325B40-3D25-4B65-9547-B5D69C771BF1}" destId="{E50FB654-9C44-4755-9F35-BA2E983E23F9}" srcOrd="0" destOrd="0" presId="urn:microsoft.com/office/officeart/2005/8/layout/hierarchy1"/>
    <dgm:cxn modelId="{163A85EF-FBB6-4D7A-8ADF-C8FA729943C0}" type="presParOf" srcId="{E50FB654-9C44-4755-9F35-BA2E983E23F9}" destId="{A9F55B9D-748D-4733-8D0E-1A32E6ED20E2}" srcOrd="0" destOrd="0" presId="urn:microsoft.com/office/officeart/2005/8/layout/hierarchy1"/>
    <dgm:cxn modelId="{2595C884-0A05-4B56-B26C-D472A38C971E}" type="presParOf" srcId="{E50FB654-9C44-4755-9F35-BA2E983E23F9}" destId="{4CDEB55D-05ED-4720-9921-248931F5D0EB}" srcOrd="1" destOrd="0" presId="urn:microsoft.com/office/officeart/2005/8/layout/hierarchy1"/>
    <dgm:cxn modelId="{CD3C859B-2737-4477-BFAC-641B23586982}" type="presParOf" srcId="{16325B40-3D25-4B65-9547-B5D69C771BF1}" destId="{FA37010E-493E-4E7B-ACCA-7B88858EB874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 smtClean="0"/>
              <a:t>NTTS 2017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13432C-B58B-4261-B64C-9412AF871339}" type="datetimeFigureOut">
              <a:rPr lang="fr-FR" smtClean="0"/>
              <a:pPr/>
              <a:t>21/11/2018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C626EE-6C2F-41A7-9D6B-45D2D63F46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 smtClean="0"/>
              <a:t>NTTS 2017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4A575-5031-4C17-8508-1253BE10EEBA}" type="datetimeFigureOut">
              <a:rPr lang="fr-FR" smtClean="0"/>
              <a:pPr/>
              <a:t>21/11/2018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34300A-9294-4E38-977F-1FF579265BF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34300A-9294-4E38-977F-1FF579265BFF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5" name="Espace réservé de l'en-têt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fr-FR" smtClean="0"/>
              <a:t>NTTS 2017</a:t>
            </a:r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1009B-7AB7-47E7-8589-332C447B1604}" type="datetime1">
              <a:rPr lang="es-ES" smtClean="0"/>
              <a:t>21/11/2018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NTTS 2019, Brussels, Belgium, 12 to 14 March 2019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F951-E810-4012-AD83-AC87FAC8952C}" type="slidenum">
              <a:rPr lang="es-ES" smtClean="0"/>
              <a:pPr/>
              <a:t>‹N°›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211735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2F0AE-9462-4B59-A678-B9461D9C2888}" type="datetime1">
              <a:rPr lang="es-ES" smtClean="0"/>
              <a:t>21/11/2018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NTTS 2019, Brussels, Belgium, 12 to 14 March 2019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F951-E810-4012-AD83-AC87FAC8952C}" type="slidenum">
              <a:rPr lang="es-ES" smtClean="0"/>
              <a:pPr/>
              <a:t>‹N°›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592104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81C9-C530-49E3-BCD8-37D338D585AA}" type="datetime1">
              <a:rPr lang="es-ES" smtClean="0"/>
              <a:t>21/11/2018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NTTS 2019, Brussels, Belgium, 12 to 14 March 2019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F951-E810-4012-AD83-AC87FAC8952C}" type="slidenum">
              <a:rPr lang="es-ES" smtClean="0"/>
              <a:pPr/>
              <a:t>‹N°›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730832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39966-F1FD-476C-A484-F628D6706346}" type="datetime1">
              <a:rPr lang="es-ES" smtClean="0"/>
              <a:t>21/11/2018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NTTS 2019, Brussels, Belgium, 12 to 14 March 2019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F951-E810-4012-AD83-AC87FAC8952C}" type="slidenum">
              <a:rPr lang="es-ES" smtClean="0"/>
              <a:pPr/>
              <a:t>‹N°›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225060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8C14E-1D83-4842-BF57-753423729EEC}" type="datetime1">
              <a:rPr lang="es-ES" smtClean="0"/>
              <a:t>21/11/2018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NTTS 2019, Brussels, Belgium, 12 to 14 March 2019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F951-E810-4012-AD83-AC87FAC8952C}" type="slidenum">
              <a:rPr lang="es-ES" smtClean="0"/>
              <a:pPr/>
              <a:t>‹N°›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360434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309A1-49FD-45D8-8C68-C009EA0E68E0}" type="datetime1">
              <a:rPr lang="es-ES" smtClean="0"/>
              <a:t>21/11/2018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NTTS 2019, Brussels, Belgium, 12 to 14 March 2019</a:t>
            </a: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F951-E810-4012-AD83-AC87FAC8952C}" type="slidenum">
              <a:rPr lang="es-ES" smtClean="0"/>
              <a:pPr/>
              <a:t>‹N°›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46869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0F7AB-9BE0-4849-8769-C8B540A882F8}" type="datetime1">
              <a:rPr lang="es-ES" smtClean="0"/>
              <a:t>21/11/2018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NTTS 2019, Brussels, Belgium, 12 to 14 March 2019</a:t>
            </a:r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F951-E810-4012-AD83-AC87FAC8952C}" type="slidenum">
              <a:rPr lang="es-ES" smtClean="0"/>
              <a:pPr/>
              <a:t>‹N°›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862815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48D24-1114-47AF-8802-AA02382D8D84}" type="datetime1">
              <a:rPr lang="es-ES" smtClean="0"/>
              <a:t>21/11/2018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NTTS 2019, Brussels, Belgium, 12 to 14 March 2019</a:t>
            </a: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F951-E810-4012-AD83-AC87FAC8952C}" type="slidenum">
              <a:rPr lang="es-ES" smtClean="0"/>
              <a:pPr/>
              <a:t>‹N°›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637270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8D3A3-B75E-4994-9D7B-31DAD4EA516E}" type="datetime1">
              <a:rPr lang="es-ES" smtClean="0"/>
              <a:t>21/11/2018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NTTS 2019, Brussels, Belgium, 12 to 14 March 2019</a:t>
            </a: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F951-E810-4012-AD83-AC87FAC8952C}" type="slidenum">
              <a:rPr lang="es-ES" smtClean="0"/>
              <a:pPr/>
              <a:t>‹N°›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189749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AC6F-ADD1-4017-AC0A-76D3F97F5320}" type="datetime1">
              <a:rPr lang="es-ES" smtClean="0"/>
              <a:t>21/11/2018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NTTS 2019, Brussels, Belgium, 12 to 14 March 2019</a:t>
            </a: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F951-E810-4012-AD83-AC87FAC8952C}" type="slidenum">
              <a:rPr lang="es-ES" smtClean="0"/>
              <a:pPr/>
              <a:t>‹N°›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108724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92DD-329E-446F-9B9A-D3259191DC37}" type="datetime1">
              <a:rPr lang="es-ES" smtClean="0"/>
              <a:t>21/11/2018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NTTS 2019, Brussels, Belgium, 12 to 14 March 2019</a:t>
            </a: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F951-E810-4012-AD83-AC87FAC8952C}" type="slidenum">
              <a:rPr lang="es-ES" smtClean="0"/>
              <a:pPr/>
              <a:t>‹N°›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127022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16544-8EA4-46F9-BF2A-330686CE87CD}" type="datetime1">
              <a:rPr lang="es-ES" smtClean="0"/>
              <a:t>21/11/2018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NTTS 2019, Brussels, Belgium, 12 to 14 March 2019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4F951-E810-4012-AD83-AC87FAC8952C}" type="slidenum">
              <a:rPr lang="es-ES" smtClean="0"/>
              <a:pPr/>
              <a:t>‹N°›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84797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tarikbourezgue@gmail.com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11" Type="http://schemas.openxmlformats.org/officeDocument/2006/relationships/image" Target="../media/image3.png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11" Type="http://schemas.openxmlformats.org/officeDocument/2006/relationships/image" Target="../media/image3.png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tarikbourezgue@gmail.com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webons/new-template/logo_ON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1484" y="535578"/>
            <a:ext cx="1201809" cy="1135567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25517" y="2312275"/>
            <a:ext cx="8166538" cy="1082565"/>
          </a:xfrm>
        </p:spPr>
        <p:txBody>
          <a:bodyPr>
            <a:noAutofit/>
          </a:bodyPr>
          <a:lstStyle/>
          <a:p>
            <a:r>
              <a:rPr lang="fr-FR" sz="2800" b="1" dirty="0" smtClean="0"/>
              <a:t>‘QUALITY’ ROADMAP: </a:t>
            </a:r>
            <a:r>
              <a:rPr lang="en-US" sz="2400" b="1" i="1" dirty="0" smtClean="0"/>
              <a:t>Implementation</a:t>
            </a:r>
            <a:endParaRPr lang="fr-FR" sz="24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472726" y="5300515"/>
            <a:ext cx="50789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Dr. Tarik BOUREZGUE</a:t>
            </a:r>
          </a:p>
          <a:p>
            <a:r>
              <a:rPr lang="es-ES" dirty="0" smtClean="0"/>
              <a:t>Office </a:t>
            </a:r>
            <a:r>
              <a:rPr lang="es-ES" dirty="0" err="1" smtClean="0"/>
              <a:t>National</a:t>
            </a:r>
            <a:r>
              <a:rPr lang="es-ES" dirty="0" smtClean="0"/>
              <a:t> des </a:t>
            </a:r>
            <a:r>
              <a:rPr lang="es-ES" dirty="0" err="1" smtClean="0"/>
              <a:t>Statistiques</a:t>
            </a:r>
            <a:r>
              <a:rPr lang="es-ES" dirty="0" smtClean="0"/>
              <a:t>, </a:t>
            </a:r>
            <a:r>
              <a:rPr lang="es-ES" dirty="0" err="1" smtClean="0"/>
              <a:t>Algeria</a:t>
            </a:r>
            <a:endParaRPr lang="es-ES" dirty="0" smtClean="0"/>
          </a:p>
          <a:p>
            <a:r>
              <a:rPr lang="es-ES" dirty="0" smtClean="0">
                <a:hlinkClick r:id="rId4"/>
              </a:rPr>
              <a:t>tarikbourezgue@gmail.com</a:t>
            </a:r>
            <a:endParaRPr lang="es-ES" dirty="0" smtClean="0"/>
          </a:p>
        </p:txBody>
      </p:sp>
      <p:sp>
        <p:nvSpPr>
          <p:cNvPr id="6" name="CuadroTexto 5"/>
          <p:cNvSpPr txBox="1"/>
          <p:nvPr/>
        </p:nvSpPr>
        <p:spPr>
          <a:xfrm>
            <a:off x="2596044" y="3310765"/>
            <a:ext cx="39519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Charlemagne Conference </a:t>
            </a:r>
            <a:r>
              <a:rPr lang="en-GB" dirty="0" err="1" smtClean="0"/>
              <a:t>Center</a:t>
            </a:r>
            <a:r>
              <a:rPr lang="en-GB" dirty="0" smtClean="0"/>
              <a:t>, Brussels, Belgium, 12 to 14 March 2019</a:t>
            </a:r>
            <a:endParaRPr lang="en-GB" dirty="0"/>
          </a:p>
        </p:txBody>
      </p:sp>
      <p:pic>
        <p:nvPicPr>
          <p:cNvPr id="14338" name="Picture 2" descr="European Commission log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2148" y="183198"/>
            <a:ext cx="2476799" cy="1728000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3370218" y="744583"/>
            <a:ext cx="2873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NTTS 2019</a:t>
            </a:r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644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0" y="857232"/>
          <a:ext cx="9144000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4" descr="http://webons/new-template/logo_ONS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001F00"/>
              </a:clrFrom>
              <a:clrTo>
                <a:srgbClr val="001F00">
                  <a:alpha val="0"/>
                </a:srgbClr>
              </a:clrTo>
            </a:clrChange>
            <a:lum contrast="-10000"/>
          </a:blip>
          <a:srcRect/>
          <a:stretch>
            <a:fillRect/>
          </a:stretch>
        </p:blipFill>
        <p:spPr bwMode="auto">
          <a:xfrm>
            <a:off x="8411564" y="64578"/>
            <a:ext cx="661030" cy="649778"/>
          </a:xfrm>
          <a:prstGeom prst="ellipse">
            <a:avLst/>
          </a:prstGeom>
          <a:noFill/>
          <a:ln>
            <a:noFill/>
          </a:ln>
        </p:spPr>
      </p:pic>
      <p:sp>
        <p:nvSpPr>
          <p:cNvPr id="7" name="Espace réservé du contenu 2"/>
          <p:cNvSpPr txBox="1">
            <a:spLocks/>
          </p:cNvSpPr>
          <p:nvPr/>
        </p:nvSpPr>
        <p:spPr>
          <a:xfrm>
            <a:off x="0" y="0"/>
            <a:ext cx="8643966" cy="64294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3.3- </a:t>
            </a:r>
            <a:r>
              <a:rPr kumimoji="0" lang="fr-FR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Quality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road </a:t>
            </a:r>
            <a:r>
              <a:rPr kumimoji="0" lang="fr-FR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map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fr-FR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at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ONS:</a:t>
            </a:r>
          </a:p>
        </p:txBody>
      </p:sp>
      <p:graphicFrame>
        <p:nvGraphicFramePr>
          <p:cNvPr id="9" name="Espace réservé du contenu 3"/>
          <p:cNvGraphicFramePr>
            <a:graphicFrameLocks/>
          </p:cNvGraphicFramePr>
          <p:nvPr/>
        </p:nvGraphicFramePr>
        <p:xfrm>
          <a:off x="0" y="731519"/>
          <a:ext cx="9144000" cy="5512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NTTS 2019, Brussels, Belgium, 12 to 14 March 2019</a:t>
            </a:r>
            <a:endParaRPr lang="es-ES"/>
          </a:p>
        </p:txBody>
      </p:sp>
      <p:pic>
        <p:nvPicPr>
          <p:cNvPr id="10" name="Picture 2" descr="European Commission logo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60080" y="6139865"/>
            <a:ext cx="864984" cy="57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613954"/>
            <a:ext cx="8286808" cy="11719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3.4- </a:t>
            </a:r>
            <a:r>
              <a:rPr lang="fr-FR" sz="2800" b="1" dirty="0" err="1" smtClean="0">
                <a:solidFill>
                  <a:schemeClr val="accent1">
                    <a:lumMod val="75000"/>
                  </a:schemeClr>
                </a:solidFill>
              </a:rPr>
              <a:t>Implementation</a:t>
            </a: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2800" b="1" dirty="0" err="1" smtClean="0">
                <a:solidFill>
                  <a:schemeClr val="accent1">
                    <a:lumMod val="75000"/>
                  </a:schemeClr>
                </a:solidFill>
              </a:rPr>
              <a:t>timetable</a:t>
            </a:r>
            <a:r>
              <a:rPr lang="fr-FR" sz="2800" b="1" dirty="0" smtClean="0">
                <a:solidFill>
                  <a:srgbClr val="FF0000"/>
                </a:solidFill>
              </a:rPr>
              <a:t>*</a:t>
            </a: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 :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85719" y="1928802"/>
          <a:ext cx="8643999" cy="121626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66262"/>
                <a:gridCol w="451127"/>
                <a:gridCol w="783007"/>
                <a:gridCol w="1000132"/>
                <a:gridCol w="928694"/>
                <a:gridCol w="1500198"/>
                <a:gridCol w="1304685"/>
                <a:gridCol w="909894"/>
              </a:tblGrid>
              <a:tr h="71438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B40000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B40000"/>
                          </a:solidFill>
                        </a:rPr>
                        <a:t>12/2015</a:t>
                      </a:r>
                      <a:endParaRPr lang="fr-FR" dirty="0">
                        <a:solidFill>
                          <a:srgbClr val="B4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B40000"/>
                          </a:solidFill>
                        </a:rPr>
                        <a:t>2016</a:t>
                      </a:r>
                      <a:endParaRPr lang="fr-FR" dirty="0">
                        <a:solidFill>
                          <a:srgbClr val="B4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B40000"/>
                          </a:solidFill>
                        </a:rPr>
                        <a:t>2017</a:t>
                      </a:r>
                      <a:endParaRPr lang="fr-FR" dirty="0">
                        <a:solidFill>
                          <a:srgbClr val="B4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B40000"/>
                          </a:solidFill>
                        </a:rPr>
                        <a:t>2017/2018</a:t>
                      </a:r>
                      <a:endParaRPr lang="fr-FR" dirty="0">
                        <a:solidFill>
                          <a:srgbClr val="B4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B40000"/>
                          </a:solidFill>
                        </a:rPr>
                        <a:t>End</a:t>
                      </a:r>
                      <a:r>
                        <a:rPr lang="fr-FR" baseline="0" dirty="0" smtClean="0">
                          <a:solidFill>
                            <a:srgbClr val="B40000"/>
                          </a:solidFill>
                        </a:rPr>
                        <a:t> </a:t>
                      </a:r>
                      <a:r>
                        <a:rPr lang="fr-FR" dirty="0" smtClean="0">
                          <a:solidFill>
                            <a:srgbClr val="B40000"/>
                          </a:solidFill>
                        </a:rPr>
                        <a:t>2019</a:t>
                      </a:r>
                      <a:endParaRPr lang="fr-FR" dirty="0">
                        <a:solidFill>
                          <a:srgbClr val="B4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B40000"/>
                          </a:solidFill>
                        </a:rPr>
                        <a:t>2020</a:t>
                      </a:r>
                      <a:endParaRPr lang="fr-FR" dirty="0">
                        <a:solidFill>
                          <a:srgbClr val="B40000"/>
                        </a:solidFill>
                      </a:endParaRPr>
                    </a:p>
                  </a:txBody>
                  <a:tcPr/>
                </a:tc>
              </a:tr>
              <a:tr h="501885"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solidFill>
                            <a:srgbClr val="0033CC"/>
                          </a:solidFill>
                        </a:rPr>
                        <a:t>Action N°</a:t>
                      </a:r>
                      <a:endParaRPr lang="fr-FR" sz="1800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33CC"/>
                          </a:solidFill>
                        </a:rPr>
                        <a:t>1</a:t>
                      </a:r>
                      <a:endParaRPr lang="fr-FR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33CC"/>
                          </a:solidFill>
                        </a:rPr>
                        <a:t>2</a:t>
                      </a:r>
                      <a:endParaRPr lang="fr-FR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33CC"/>
                          </a:solidFill>
                        </a:rPr>
                        <a:t>3</a:t>
                      </a:r>
                      <a:endParaRPr lang="fr-FR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33CC"/>
                          </a:solidFill>
                        </a:rPr>
                        <a:t>4</a:t>
                      </a:r>
                      <a:endParaRPr lang="fr-FR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33CC"/>
                          </a:solidFill>
                        </a:rPr>
                        <a:t>5</a:t>
                      </a:r>
                      <a:endParaRPr lang="fr-FR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33CC"/>
                          </a:solidFill>
                        </a:rPr>
                        <a:t>6</a:t>
                      </a:r>
                      <a:endParaRPr lang="fr-FR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33CC"/>
                          </a:solidFill>
                        </a:rPr>
                        <a:t>7</a:t>
                      </a:r>
                      <a:endParaRPr lang="fr-FR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571472" y="3429000"/>
            <a:ext cx="800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*: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It should be noted that the population census has been deferred till 2020;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which postponed the implementation of actions 6 and 7 by a year.</a:t>
            </a: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12" name="Picture 4" descr="http://webons/new-template/logo_ONS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1F00"/>
              </a:clrFrom>
              <a:clrTo>
                <a:srgbClr val="001F00">
                  <a:alpha val="0"/>
                </a:srgbClr>
              </a:clrTo>
            </a:clrChange>
            <a:lum contrast="-10000"/>
          </a:blip>
          <a:srcRect/>
          <a:stretch>
            <a:fillRect/>
          </a:stretch>
        </p:blipFill>
        <p:spPr bwMode="auto">
          <a:xfrm>
            <a:off x="7982936" y="214290"/>
            <a:ext cx="732468" cy="7200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NTTS 2019, Brussels, Belgium, 12 to 14 March 2019</a:t>
            </a:r>
            <a:endParaRPr lang="es-ES"/>
          </a:p>
        </p:txBody>
      </p:sp>
      <p:pic>
        <p:nvPicPr>
          <p:cNvPr id="9" name="Picture 2" descr="European Commission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080" y="6139865"/>
            <a:ext cx="864984" cy="57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7154" y="509843"/>
            <a:ext cx="8501122" cy="64294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3.5- </a:t>
            </a:r>
            <a:r>
              <a:rPr lang="fr-FR" sz="2800" b="1" dirty="0" err="1" smtClean="0">
                <a:solidFill>
                  <a:schemeClr val="accent1">
                    <a:lumMod val="75000"/>
                  </a:schemeClr>
                </a:solidFill>
              </a:rPr>
              <a:t>Implementation</a:t>
            </a: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</p:txBody>
      </p:sp>
      <p:sp>
        <p:nvSpPr>
          <p:cNvPr id="5" name="Espace réservé du contenu 1"/>
          <p:cNvSpPr txBox="1">
            <a:spLocks/>
          </p:cNvSpPr>
          <p:nvPr/>
        </p:nvSpPr>
        <p:spPr>
          <a:xfrm>
            <a:off x="356343" y="1231978"/>
            <a:ext cx="8501122" cy="507209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180975" algn="just">
              <a:spcBef>
                <a:spcPts val="400"/>
              </a:spcBef>
              <a:buClr>
                <a:schemeClr val="accent1"/>
              </a:buClr>
              <a:buSzPct val="68000"/>
            </a:pPr>
            <a:endParaRPr lang="fr-FR" sz="900" dirty="0" smtClean="0"/>
          </a:p>
          <a:p>
            <a:pPr marL="180975" lvl="0" algn="just">
              <a:spcBef>
                <a:spcPts val="400"/>
              </a:spcBef>
              <a:buClr>
                <a:srgbClr val="FF0000"/>
              </a:buClr>
              <a:buSzPct val="68000"/>
              <a:buFont typeface="Wingdings" pitchFamily="2" charset="2"/>
              <a:buChar char="ü"/>
            </a:pPr>
            <a:r>
              <a:rPr lang="fr-FR" sz="2400" dirty="0" smtClean="0"/>
              <a:t> </a:t>
            </a:r>
            <a:r>
              <a:rPr lang="en-US" sz="2400" dirty="0" smtClean="0">
                <a:solidFill>
                  <a:srgbClr val="0033CC"/>
                </a:solidFill>
              </a:rPr>
              <a:t>Set up of a "Quality" unit at the Director General’s level               in 2013.</a:t>
            </a:r>
            <a:endParaRPr lang="fr-FR" sz="2400" dirty="0" smtClean="0">
              <a:solidFill>
                <a:srgbClr val="0033CC"/>
              </a:solidFill>
            </a:endParaRPr>
          </a:p>
          <a:p>
            <a:pPr marL="180975" lvl="0" algn="just">
              <a:spcBef>
                <a:spcPts val="400"/>
              </a:spcBef>
              <a:buClr>
                <a:schemeClr val="accent1"/>
              </a:buClr>
              <a:buSzPct val="68000"/>
            </a:pPr>
            <a:endParaRPr lang="fr-FR" sz="800" dirty="0">
              <a:solidFill>
                <a:srgbClr val="0033CC"/>
              </a:solidFill>
            </a:endParaRPr>
          </a:p>
          <a:p>
            <a:pPr marL="180975" lvl="0" algn="just">
              <a:spcBef>
                <a:spcPts val="400"/>
              </a:spcBef>
              <a:buClr>
                <a:srgbClr val="FF0000"/>
              </a:buClr>
              <a:buSzPct val="68000"/>
              <a:buFont typeface="Wingdings" pitchFamily="2" charset="2"/>
              <a:buChar char="ü"/>
            </a:pPr>
            <a:r>
              <a:rPr lang="fr-FR" sz="2400" dirty="0" smtClean="0">
                <a:solidFill>
                  <a:srgbClr val="0033CC"/>
                </a:solidFill>
              </a:rPr>
              <a:t> </a:t>
            </a:r>
            <a:r>
              <a:rPr lang="en-US" sz="2400" dirty="0" smtClean="0">
                <a:solidFill>
                  <a:srgbClr val="0033CC"/>
                </a:solidFill>
              </a:rPr>
              <a:t>The drafts of the Quality Assurance Framework                        and  the Code of Practice of the ENP-South working group were submitted to the various technical departments at ONS.</a:t>
            </a:r>
            <a:endParaRPr lang="fr-FR" sz="2400" dirty="0">
              <a:solidFill>
                <a:srgbClr val="0033CC"/>
              </a:solidFill>
            </a:endParaRPr>
          </a:p>
          <a:p>
            <a:pPr marL="180975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2" pitchFamily="18" charset="2"/>
              <a:buChar char="?"/>
            </a:pPr>
            <a:endParaRPr lang="fr-FR" sz="900" dirty="0">
              <a:solidFill>
                <a:srgbClr val="0033CC"/>
              </a:solidFill>
            </a:endParaRPr>
          </a:p>
          <a:p>
            <a:pPr marL="180975" algn="just">
              <a:spcBef>
                <a:spcPts val="400"/>
              </a:spcBef>
              <a:buClr>
                <a:srgbClr val="FF0000"/>
              </a:buClr>
              <a:buSzPct val="68000"/>
              <a:buFont typeface="Wingdings" pitchFamily="2" charset="2"/>
              <a:buChar char="ü"/>
            </a:pPr>
            <a:r>
              <a:rPr lang="fr-FR" sz="2400" dirty="0">
                <a:solidFill>
                  <a:srgbClr val="0033CC"/>
                </a:solidFill>
              </a:rPr>
              <a:t> </a:t>
            </a:r>
            <a:r>
              <a:rPr lang="en-US" sz="2400" dirty="0" smtClean="0">
                <a:solidFill>
                  <a:srgbClr val="0033CC"/>
                </a:solidFill>
              </a:rPr>
              <a:t>ONS publications are increasingly </a:t>
            </a:r>
            <a:r>
              <a:rPr lang="en-US" sz="2400" smtClean="0">
                <a:solidFill>
                  <a:srgbClr val="0033CC"/>
                </a:solidFill>
              </a:rPr>
              <a:t>presenting indicators of </a:t>
            </a:r>
            <a:r>
              <a:rPr lang="en-US" sz="2400" dirty="0" smtClean="0">
                <a:solidFill>
                  <a:srgbClr val="0033CC"/>
                </a:solidFill>
              </a:rPr>
              <a:t>confidence and accuracy.</a:t>
            </a:r>
            <a:endParaRPr lang="fr-FR" sz="2400" dirty="0" smtClean="0">
              <a:solidFill>
                <a:srgbClr val="0033CC"/>
              </a:solidFill>
            </a:endParaRPr>
          </a:p>
          <a:p>
            <a:pPr marL="180975" algn="just">
              <a:spcBef>
                <a:spcPts val="400"/>
              </a:spcBef>
              <a:buClr>
                <a:schemeClr val="accent1"/>
              </a:buClr>
              <a:buSzPct val="68000"/>
            </a:pPr>
            <a:endParaRPr lang="fr-FR" sz="800" dirty="0" smtClean="0">
              <a:solidFill>
                <a:srgbClr val="0033CC"/>
              </a:solidFill>
            </a:endParaRPr>
          </a:p>
          <a:p>
            <a:pPr marL="180975" algn="just">
              <a:spcBef>
                <a:spcPts val="400"/>
              </a:spcBef>
              <a:buClr>
                <a:srgbClr val="FF0000"/>
              </a:buClr>
              <a:buSzPct val="68000"/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0033CC"/>
                </a:solidFill>
              </a:rPr>
              <a:t>All ONS publications are systematically accompanied                  by metadata.</a:t>
            </a:r>
            <a:endParaRPr lang="fr-FR" sz="900" dirty="0"/>
          </a:p>
          <a:p>
            <a:pPr marL="180975">
              <a:spcBef>
                <a:spcPts val="400"/>
              </a:spcBef>
              <a:buClr>
                <a:schemeClr val="accent1"/>
              </a:buClr>
              <a:buSzPct val="68000"/>
            </a:pPr>
            <a:endParaRPr lang="fr-FR" sz="2400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kumimoji="0" lang="fr-FR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4" descr="http://webons/new-template/logo_ONS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1F00"/>
              </a:clrFrom>
              <a:clrTo>
                <a:srgbClr val="001F00">
                  <a:alpha val="0"/>
                </a:srgbClr>
              </a:clrTo>
            </a:clrChange>
            <a:lum contrast="-10000"/>
          </a:blip>
          <a:srcRect/>
          <a:stretch>
            <a:fillRect/>
          </a:stretch>
        </p:blipFill>
        <p:spPr bwMode="auto">
          <a:xfrm>
            <a:off x="7982936" y="214290"/>
            <a:ext cx="732468" cy="7200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NTTS 2019, Brussels, Belgium, 12 to 14 March 2019</a:t>
            </a:r>
            <a:endParaRPr lang="es-ES"/>
          </a:p>
        </p:txBody>
      </p:sp>
      <p:pic>
        <p:nvPicPr>
          <p:cNvPr id="7" name="Picture 2" descr="European Commission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080" y="6139865"/>
            <a:ext cx="864984" cy="57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4902" y="418404"/>
            <a:ext cx="8572528" cy="64294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3.5- </a:t>
            </a:r>
            <a:r>
              <a:rPr lang="fr-FR" sz="2800" b="1" dirty="0" err="1" smtClean="0">
                <a:solidFill>
                  <a:schemeClr val="accent1">
                    <a:lumMod val="75000"/>
                  </a:schemeClr>
                </a:solidFill>
              </a:rPr>
              <a:t>Implementation</a:t>
            </a:r>
            <a:r>
              <a:rPr lang="fr-FR" sz="2800" i="1" dirty="0" smtClean="0">
                <a:solidFill>
                  <a:schemeClr val="accent1">
                    <a:lumMod val="75000"/>
                  </a:schemeClr>
                </a:solidFill>
              </a:rPr>
              <a:t>(2) </a:t>
            </a: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</p:txBody>
      </p:sp>
      <p:sp>
        <p:nvSpPr>
          <p:cNvPr id="5" name="Espace réservé du contenu 1"/>
          <p:cNvSpPr txBox="1">
            <a:spLocks/>
          </p:cNvSpPr>
          <p:nvPr/>
        </p:nvSpPr>
        <p:spPr>
          <a:xfrm>
            <a:off x="330217" y="1323418"/>
            <a:ext cx="8501122" cy="48577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180975" algn="just">
              <a:spcBef>
                <a:spcPts val="400"/>
              </a:spcBef>
              <a:buClr>
                <a:schemeClr val="accent1"/>
              </a:buClr>
              <a:buSzPct val="68000"/>
            </a:pPr>
            <a:endParaRPr lang="fr-FR" sz="900" dirty="0" smtClean="0"/>
          </a:p>
          <a:p>
            <a:pPr marL="180975" lvl="0" algn="just">
              <a:spcBef>
                <a:spcPts val="400"/>
              </a:spcBef>
              <a:buClr>
                <a:srgbClr val="FF0000"/>
              </a:buClr>
              <a:buSzPct val="68000"/>
              <a:buFont typeface="Wingdings" pitchFamily="2" charset="2"/>
              <a:buChar char="ü"/>
            </a:pPr>
            <a:r>
              <a:rPr lang="fr-FR" sz="2400" dirty="0" smtClean="0"/>
              <a:t> </a:t>
            </a:r>
            <a:r>
              <a:rPr lang="en-US" sz="2400" dirty="0" smtClean="0">
                <a:solidFill>
                  <a:srgbClr val="0033CC"/>
                </a:solidFill>
              </a:rPr>
              <a:t>An increasingly important openness towards the media and users through seminars, interviews, appearances                    in the heavy media, press releases, etc.</a:t>
            </a:r>
            <a:endParaRPr lang="fr-FR" sz="2400" dirty="0" smtClean="0">
              <a:solidFill>
                <a:srgbClr val="0033CC"/>
              </a:solidFill>
            </a:endParaRPr>
          </a:p>
          <a:p>
            <a:pPr marL="180975" lvl="0">
              <a:spcBef>
                <a:spcPts val="400"/>
              </a:spcBef>
              <a:buClr>
                <a:schemeClr val="accent1"/>
              </a:buClr>
              <a:buSzPct val="68000"/>
            </a:pPr>
            <a:endParaRPr lang="fr-FR" sz="800" dirty="0">
              <a:solidFill>
                <a:srgbClr val="0033CC"/>
              </a:solidFill>
            </a:endParaRPr>
          </a:p>
          <a:p>
            <a:pPr marL="180975" lvl="0" algn="just">
              <a:spcBef>
                <a:spcPts val="400"/>
              </a:spcBef>
              <a:buClr>
                <a:srgbClr val="FF0000"/>
              </a:buClr>
              <a:buSzPct val="68000"/>
              <a:buFont typeface="Wingdings" pitchFamily="2" charset="2"/>
              <a:buChar char="ü"/>
            </a:pPr>
            <a:r>
              <a:rPr lang="fr-FR" sz="2400" dirty="0" smtClean="0">
                <a:solidFill>
                  <a:srgbClr val="0033CC"/>
                </a:solidFill>
              </a:rPr>
              <a:t> </a:t>
            </a:r>
            <a:r>
              <a:rPr lang="en-US" sz="2400" dirty="0" smtClean="0">
                <a:solidFill>
                  <a:srgbClr val="0033CC"/>
                </a:solidFill>
              </a:rPr>
              <a:t>An increasingly dynamic management of the website (provisional calendar of publications available).</a:t>
            </a:r>
            <a:endParaRPr lang="fr-FR" sz="2400" dirty="0">
              <a:solidFill>
                <a:srgbClr val="0033CC"/>
              </a:solidFill>
            </a:endParaRPr>
          </a:p>
          <a:p>
            <a:pPr marL="180975">
              <a:spcBef>
                <a:spcPts val="400"/>
              </a:spcBef>
              <a:buClr>
                <a:schemeClr val="accent1"/>
              </a:buClr>
              <a:buSzPct val="68000"/>
              <a:buFont typeface="Wingdings 2" pitchFamily="18" charset="2"/>
              <a:buChar char="?"/>
            </a:pPr>
            <a:endParaRPr lang="fr-FR" sz="900" dirty="0">
              <a:solidFill>
                <a:srgbClr val="0033CC"/>
              </a:solidFill>
            </a:endParaRPr>
          </a:p>
          <a:p>
            <a:pPr marL="180975" algn="just">
              <a:spcBef>
                <a:spcPts val="400"/>
              </a:spcBef>
              <a:buClr>
                <a:srgbClr val="FF0000"/>
              </a:buClr>
              <a:buSzPct val="68000"/>
              <a:buFont typeface="Wingdings" pitchFamily="2" charset="2"/>
              <a:buChar char="ü"/>
            </a:pPr>
            <a:r>
              <a:rPr lang="fr-FR" sz="2400" dirty="0">
                <a:solidFill>
                  <a:srgbClr val="0033CC"/>
                </a:solidFill>
              </a:rPr>
              <a:t> </a:t>
            </a:r>
            <a:r>
              <a:rPr lang="en-US" sz="2400" dirty="0" smtClean="0">
                <a:solidFill>
                  <a:srgbClr val="0033CC"/>
                </a:solidFill>
              </a:rPr>
              <a:t>The switchover of all publications on the website to move progressively towards a paperless environment.</a:t>
            </a:r>
            <a:endParaRPr lang="fr-FR" sz="2400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kumimoji="0" lang="fr-FR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4" descr="http://webons/new-template/logo_ONS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1F00"/>
              </a:clrFrom>
              <a:clrTo>
                <a:srgbClr val="001F00">
                  <a:alpha val="0"/>
                </a:srgbClr>
              </a:clrTo>
            </a:clrChange>
            <a:lum contrast="-10000"/>
          </a:blip>
          <a:srcRect/>
          <a:stretch>
            <a:fillRect/>
          </a:stretch>
        </p:blipFill>
        <p:spPr bwMode="auto">
          <a:xfrm>
            <a:off x="7982936" y="214290"/>
            <a:ext cx="732468" cy="7200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NTTS 2019, Brussels, Belgium, 12 to 14 March 2019</a:t>
            </a:r>
            <a:endParaRPr lang="es-ES"/>
          </a:p>
        </p:txBody>
      </p:sp>
      <p:pic>
        <p:nvPicPr>
          <p:cNvPr id="7" name="Picture 2" descr="European Commission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080" y="6139865"/>
            <a:ext cx="864984" cy="57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98783" y="1734122"/>
            <a:ext cx="8043890" cy="4018451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fr-FR" sz="2800" dirty="0" smtClean="0"/>
              <a:t>	</a:t>
            </a:r>
            <a:r>
              <a:rPr lang="en-US" sz="2800" dirty="0" smtClean="0">
                <a:solidFill>
                  <a:srgbClr val="002060"/>
                </a:solidFill>
                <a:latin typeface="Book Antiqua"/>
                <a:cs typeface="+mn-cs"/>
              </a:rPr>
              <a:t> The September 2016 employment survey was conducted following the approach                              of  a quality assurance framework taking into account </a:t>
            </a:r>
            <a:r>
              <a:rPr lang="en-US" sz="2800" b="1" dirty="0" smtClean="0">
                <a:solidFill>
                  <a:srgbClr val="002060"/>
                </a:solidFill>
                <a:latin typeface="Book Antiqua"/>
                <a:cs typeface="+mn-cs"/>
              </a:rPr>
              <a:t>the Generic Statistical Production Process Model (GSBPM)</a:t>
            </a:r>
            <a:r>
              <a:rPr lang="en-US" sz="2800" dirty="0" smtClean="0">
                <a:solidFill>
                  <a:srgbClr val="002060"/>
                </a:solidFill>
                <a:latin typeface="Book Antiqua"/>
                <a:cs typeface="+mn-cs"/>
              </a:rPr>
              <a:t>.</a:t>
            </a:r>
            <a:endParaRPr lang="fr-FR" sz="2800" dirty="0" smtClean="0">
              <a:solidFill>
                <a:srgbClr val="002060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0" y="470655"/>
            <a:ext cx="8501122" cy="64294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IV- The case of the </a:t>
            </a:r>
            <a:r>
              <a:rPr kumimoji="0" lang="fr-FR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labor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force </a:t>
            </a:r>
            <a:r>
              <a:rPr kumimoji="0" lang="fr-FR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survey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:</a:t>
            </a:r>
          </a:p>
        </p:txBody>
      </p:sp>
      <p:pic>
        <p:nvPicPr>
          <p:cNvPr id="12" name="Picture 4" descr="http://webons/new-template/logo_ONS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1F00"/>
              </a:clrFrom>
              <a:clrTo>
                <a:srgbClr val="001F00">
                  <a:alpha val="0"/>
                </a:srgbClr>
              </a:clrTo>
            </a:clrChange>
            <a:lum contrast="-10000"/>
          </a:blip>
          <a:srcRect/>
          <a:stretch>
            <a:fillRect/>
          </a:stretch>
        </p:blipFill>
        <p:spPr bwMode="auto">
          <a:xfrm>
            <a:off x="7982936" y="214290"/>
            <a:ext cx="732468" cy="7200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NTTS 2019, Brussels, Belgium, 12 to 14 March 2019</a:t>
            </a:r>
            <a:endParaRPr lang="es-ES"/>
          </a:p>
        </p:txBody>
      </p:sp>
      <p:pic>
        <p:nvPicPr>
          <p:cNvPr id="7" name="Picture 2" descr="European Commission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080" y="6139865"/>
            <a:ext cx="864984" cy="57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367774" y="270219"/>
            <a:ext cx="8143900" cy="1152128"/>
          </a:xfrm>
        </p:spPr>
        <p:txBody>
          <a:bodyPr>
            <a:noAutofit/>
          </a:bodyPr>
          <a:lstStyle/>
          <a:p>
            <a:pPr algn="l"/>
            <a:r>
              <a:rPr lang="fr-FR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</a:rPr>
              <a:t>IV- The case of the </a:t>
            </a:r>
            <a:r>
              <a:rPr lang="fr-FR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</a:rPr>
              <a:t>labor</a:t>
            </a:r>
            <a:r>
              <a:rPr lang="fr-FR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</a:rPr>
              <a:t> force </a:t>
            </a:r>
            <a:r>
              <a:rPr lang="fr-FR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</a:rPr>
              <a:t>survey</a:t>
            </a:r>
            <a:r>
              <a:rPr lang="fr-FR" b="0" i="1" dirty="0" smtClean="0">
                <a:solidFill>
                  <a:srgbClr val="0F6FC6">
                    <a:lumMod val="75000"/>
                  </a:srgbClr>
                </a:solidFill>
                <a:effectLst/>
              </a:rPr>
              <a:t>(2) </a:t>
            </a:r>
            <a:r>
              <a:rPr lang="fr-FR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</a:rPr>
              <a:t>:</a:t>
            </a:r>
            <a:r>
              <a:rPr lang="fr-FR" sz="280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</a:rPr>
              <a:t/>
            </a:r>
            <a:br>
              <a:rPr lang="fr-FR" sz="280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</a:rPr>
            </a:br>
            <a:r>
              <a:rPr lang="fr-FR" sz="8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fr-FR" sz="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effectLst/>
                <a:ea typeface="+mn-ea"/>
              </a:rPr>
              <a:t>4.1-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ffectLst/>
                <a:ea typeface="+mn-ea"/>
              </a:rPr>
              <a:t>Assessment of the September 2016 survey 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effectLst/>
                <a:ea typeface="+mn-ea"/>
              </a:rPr>
              <a:t>:</a:t>
            </a:r>
            <a:endParaRPr lang="fr-FR" sz="2400" dirty="0">
              <a:solidFill>
                <a:schemeClr val="accent1">
                  <a:lumMod val="75000"/>
                </a:schemeClr>
              </a:solidFill>
              <a:effectLst/>
              <a:ea typeface="+mn-ea"/>
            </a:endParaRPr>
          </a:p>
        </p:txBody>
      </p:sp>
      <p:pic>
        <p:nvPicPr>
          <p:cNvPr id="17" name="Picture 4" descr="http://webons/new-template/logo_ONS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1F00"/>
              </a:clrFrom>
              <a:clrTo>
                <a:srgbClr val="001F00">
                  <a:alpha val="0"/>
                </a:srgbClr>
              </a:clrTo>
            </a:clrChange>
            <a:lum contrast="-10000"/>
          </a:blip>
          <a:srcRect/>
          <a:stretch>
            <a:fillRect/>
          </a:stretch>
        </p:blipFill>
        <p:spPr bwMode="auto">
          <a:xfrm>
            <a:off x="8001024" y="142852"/>
            <a:ext cx="732468" cy="7200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15" name="Rectangle à coins arrondis 14"/>
          <p:cNvSpPr/>
          <p:nvPr/>
        </p:nvSpPr>
        <p:spPr>
          <a:xfrm>
            <a:off x="253471" y="1432413"/>
            <a:ext cx="3071834" cy="935534"/>
          </a:xfrm>
          <a:prstGeom prst="roundRect">
            <a:avLst/>
          </a:prstGeom>
          <a:solidFill>
            <a:srgbClr val="0F6FC6">
              <a:alpha val="10000"/>
            </a:srgbClr>
          </a:solidFill>
          <a:ln w="25400" cap="flat" cmpd="sng" algn="ctr">
            <a:solidFill>
              <a:srgbClr val="0F6FC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697D2B"/>
                </a:solidFill>
                <a:effectLst/>
                <a:uLnTx/>
                <a:uFillTx/>
                <a:latin typeface="Lucida Sans"/>
                <a:ea typeface="+mn-ea"/>
                <a:cs typeface="+mn-cs"/>
              </a:rPr>
              <a:t>Diagnostic report                     of the survey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697D2B"/>
              </a:solidFill>
              <a:effectLst/>
              <a:uLnTx/>
              <a:uFillTx/>
              <a:latin typeface="Lucida Sans"/>
              <a:ea typeface="+mn-ea"/>
              <a:cs typeface="+mn-cs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3502423" y="1419350"/>
            <a:ext cx="2664296" cy="1007542"/>
          </a:xfrm>
          <a:prstGeom prst="roundRect">
            <a:avLst/>
          </a:prstGeom>
          <a:solidFill>
            <a:srgbClr val="0F6FC6">
              <a:alpha val="10000"/>
            </a:srgbClr>
          </a:solidFill>
          <a:ln w="25400" cap="flat" cmpd="sng" algn="ctr">
            <a:solidFill>
              <a:srgbClr val="0F6FC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Lucida Sans"/>
                <a:ea typeface="+mn-ea"/>
                <a:cs typeface="+mn-cs"/>
              </a:rPr>
              <a:t>Improvement Recommendations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6316581" y="1497727"/>
            <a:ext cx="2592288" cy="1007542"/>
          </a:xfrm>
          <a:prstGeom prst="roundRect">
            <a:avLst/>
          </a:prstGeom>
          <a:solidFill>
            <a:srgbClr val="0F6FC6">
              <a:alpha val="10000"/>
            </a:srgbClr>
          </a:solidFill>
          <a:ln w="25400" cap="flat" cmpd="sng" algn="ctr">
            <a:solidFill>
              <a:srgbClr val="0F6FC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8E4700"/>
                </a:solidFill>
                <a:effectLst/>
                <a:uLnTx/>
                <a:uFillTx/>
                <a:latin typeface="Lucida Sans"/>
                <a:ea typeface="+mn-ea"/>
                <a:cs typeface="+mn-cs"/>
              </a:rPr>
              <a:t>Actions undertaken for the April 2017 survey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8E4700"/>
              </a:solidFill>
              <a:effectLst/>
              <a:uLnTx/>
              <a:uFillTx/>
              <a:latin typeface="Lucida Sans"/>
              <a:ea typeface="+mn-ea"/>
              <a:cs typeface="+mn-cs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168970" y="2347620"/>
            <a:ext cx="3286148" cy="3888432"/>
          </a:xfrm>
          <a:prstGeom prst="roundRect">
            <a:avLst>
              <a:gd name="adj" fmla="val 16667"/>
            </a:avLst>
          </a:prstGeom>
          <a:solidFill>
            <a:srgbClr val="C2D585"/>
          </a:solidFill>
          <a:ln w="25400" cap="flat" cmpd="sng" algn="ctr">
            <a:solidFill>
              <a:srgbClr val="0F6FC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-- Review of the survey process;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-- Training Review (Controllers, Interviewers);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--Examination of survey materials (questionnaires, interviewers manual, codification manuals);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-- Review of the quality field work, using the supervisory framework (field conditions and quality of  staff work);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-- Examination of the duration of the execution of the survey (collection, seizure) by region;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-- The constraints encountered.</a:t>
            </a:r>
            <a:endParaRPr kumimoji="0" lang="fr-FR" sz="13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3698595" y="2445754"/>
            <a:ext cx="2428892" cy="3816424"/>
          </a:xfrm>
          <a:prstGeom prst="roundRect">
            <a:avLst/>
          </a:prstGeom>
          <a:solidFill>
            <a:srgbClr val="99FFCC"/>
          </a:solidFill>
          <a:ln w="25400" cap="flat" cmpd="sng" algn="ctr">
            <a:solidFill>
              <a:srgbClr val="0F6FC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-- Harmonization of working methods and sharing of experience to benefit from good practices;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-- Accountability  and raising awareness among the controllers on the importance of the operation;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--Training of the controllers;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-</a:t>
            </a:r>
            <a:r>
              <a:rPr kumimoji="0" 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- Introduction of the quality dimension during the training.</a:t>
            </a:r>
            <a:endParaRPr kumimoji="0" lang="fr-FR" sz="13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6601427" y="2498006"/>
            <a:ext cx="2286016" cy="3816424"/>
          </a:xfrm>
          <a:prstGeom prst="roundRect">
            <a:avLst/>
          </a:prstGeom>
          <a:solidFill>
            <a:srgbClr val="FFD04B"/>
          </a:solidFill>
          <a:ln w="25400" cap="flat" cmpd="sng" algn="ctr">
            <a:solidFill>
              <a:srgbClr val="0F6FC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-- Enrich the interviewer's manual with more examples and more guidance on the formulation of questions.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-- A codification harmonization seminar has been set up.</a:t>
            </a:r>
            <a:endParaRPr kumimoji="0" lang="fr-FR" sz="20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NTTS 2019, Brussels, Belgium, 12 to 14 March 2019</a:t>
            </a:r>
            <a:endParaRPr lang="es-ES"/>
          </a:p>
        </p:txBody>
      </p:sp>
      <p:pic>
        <p:nvPicPr>
          <p:cNvPr id="11" name="Picture 2" descr="European Commission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080" y="6139865"/>
            <a:ext cx="864984" cy="57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357158" y="1500174"/>
          <a:ext cx="8496944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re 6"/>
          <p:cNvSpPr txBox="1">
            <a:spLocks/>
          </p:cNvSpPr>
          <p:nvPr/>
        </p:nvSpPr>
        <p:spPr>
          <a:xfrm>
            <a:off x="0" y="197966"/>
            <a:ext cx="8786842" cy="1152128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IV- </a:t>
            </a:r>
            <a:r>
              <a:rPr lang="fr-FR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The case of the </a:t>
            </a:r>
            <a:r>
              <a:rPr lang="fr-FR" sz="2800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labor</a:t>
            </a:r>
            <a:r>
              <a:rPr lang="fr-FR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force </a:t>
            </a:r>
            <a:r>
              <a:rPr lang="fr-FR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survey</a:t>
            </a:r>
            <a:r>
              <a:rPr kumimoji="0" lang="fr-FR" sz="2800" b="0" i="1" u="none" strike="noStrike" kern="1200" cap="none" spc="0" normalizeH="0" baseline="0" noProof="0" dirty="0" smtClean="0">
                <a:ln w="6350">
                  <a:noFill/>
                </a:ln>
                <a:solidFill>
                  <a:srgbClr val="0F6FC6">
                    <a:lumMod val="75000"/>
                  </a:srgb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(3) 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: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8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8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21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4.2- </a:t>
            </a:r>
            <a:r>
              <a:rPr lang="en-US" sz="2100" b="1" dirty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Implementing improvement actions for the April 2017 </a:t>
            </a:r>
            <a:r>
              <a:rPr lang="en-US" sz="2100" b="1" dirty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survey </a:t>
            </a:r>
            <a:r>
              <a:rPr kumimoji="0" lang="fr-FR" sz="21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:</a:t>
            </a:r>
            <a:endParaRPr kumimoji="0" lang="fr-FR" sz="2100" b="1" i="0" u="none" strike="noStrike" kern="1200" cap="none" spc="0" normalizeH="0" baseline="0" noProof="0" dirty="0">
              <a:ln w="6350"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4" descr="http://webons/new-template/logo_ONS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001F00"/>
              </a:clrFrom>
              <a:clrTo>
                <a:srgbClr val="001F00">
                  <a:alpha val="0"/>
                </a:srgbClr>
              </a:clrTo>
            </a:clrChange>
            <a:lum contrast="-10000"/>
          </a:blip>
          <a:srcRect/>
          <a:stretch>
            <a:fillRect/>
          </a:stretch>
        </p:blipFill>
        <p:spPr bwMode="auto">
          <a:xfrm>
            <a:off x="7982936" y="142852"/>
            <a:ext cx="732468" cy="720000"/>
          </a:xfrm>
          <a:prstGeom prst="ellipse">
            <a:avLst/>
          </a:prstGeom>
          <a:noFill/>
          <a:ln>
            <a:noFill/>
          </a:ln>
        </p:spPr>
      </p:pic>
      <p:graphicFrame>
        <p:nvGraphicFramePr>
          <p:cNvPr id="8" name="Diagramme 7"/>
          <p:cNvGraphicFramePr/>
          <p:nvPr/>
        </p:nvGraphicFramePr>
        <p:xfrm>
          <a:off x="182882" y="1424659"/>
          <a:ext cx="8712968" cy="4379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NTTS 2019, Brussels, Belgium, 12 to 14 March 2019</a:t>
            </a:r>
            <a:endParaRPr lang="es-ES"/>
          </a:p>
        </p:txBody>
      </p:sp>
      <p:pic>
        <p:nvPicPr>
          <p:cNvPr id="10" name="Picture 2" descr="European Commission logo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60080" y="6139865"/>
            <a:ext cx="864984" cy="57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1"/>
          <p:cNvSpPr txBox="1">
            <a:spLocks/>
          </p:cNvSpPr>
          <p:nvPr/>
        </p:nvSpPr>
        <p:spPr>
          <a:xfrm>
            <a:off x="662097" y="2304363"/>
            <a:ext cx="7643866" cy="2643206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180975" algn="just">
              <a:spcBef>
                <a:spcPts val="400"/>
              </a:spcBef>
              <a:buClr>
                <a:schemeClr val="accent1"/>
              </a:buClr>
              <a:buSzPct val="68000"/>
            </a:pPr>
            <a:endParaRPr lang="fr-FR" sz="900" dirty="0" smtClean="0"/>
          </a:p>
          <a:p>
            <a:pPr marL="180975" lvl="0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>
                <a:srgbClr val="0F6FC6"/>
              </a:buClr>
              <a:buSzPct val="68000"/>
            </a:pPr>
            <a:r>
              <a:rPr lang="en-US" sz="2600" b="1" dirty="0" smtClean="0">
                <a:solidFill>
                  <a:srgbClr val="7A1D00"/>
                </a:solidFill>
                <a:latin typeface="Book Antiqua"/>
              </a:rPr>
              <a:t>Summary document developed to assess                               the implementation of corrective actions                              and see their impact on the improvement                                of data quality.</a:t>
            </a:r>
            <a:endParaRPr lang="fr-FR" sz="2600" b="1" dirty="0" smtClean="0">
              <a:solidFill>
                <a:srgbClr val="7A1D00"/>
              </a:solidFill>
              <a:latin typeface="Book Antiqua"/>
            </a:endParaRPr>
          </a:p>
        </p:txBody>
      </p:sp>
      <p:sp>
        <p:nvSpPr>
          <p:cNvPr id="10" name="Titre 6"/>
          <p:cNvSpPr txBox="1">
            <a:spLocks/>
          </p:cNvSpPr>
          <p:nvPr/>
        </p:nvSpPr>
        <p:spPr>
          <a:xfrm>
            <a:off x="-1" y="565222"/>
            <a:ext cx="9144001" cy="1152128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IV- </a:t>
            </a:r>
            <a:r>
              <a:rPr lang="fr-FR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The case of the </a:t>
            </a:r>
            <a:r>
              <a:rPr lang="fr-FR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labor</a:t>
            </a:r>
            <a:r>
              <a:rPr lang="fr-FR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force </a:t>
            </a:r>
            <a:r>
              <a:rPr lang="fr-FR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survey</a:t>
            </a:r>
            <a:r>
              <a:rPr lang="fr-FR" sz="2800" i="1" dirty="0" smtClean="0">
                <a:ln w="6350">
                  <a:noFill/>
                </a:ln>
                <a:solidFill>
                  <a:srgbClr val="0F6F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(3) 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: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8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8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21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4.2- </a:t>
            </a:r>
            <a:r>
              <a:rPr lang="en-US" sz="2100" b="1" dirty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Implementing improvement actions for the April 2017 survey</a:t>
            </a:r>
            <a:r>
              <a:rPr lang="fr-FR" sz="2100" i="1" dirty="0" smtClean="0">
                <a:ln w="6350">
                  <a:noFill/>
                </a:ln>
                <a:solidFill>
                  <a:srgbClr val="0F6F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(2) </a:t>
            </a:r>
            <a:r>
              <a:rPr lang="en-US" sz="2100" b="1" dirty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fr-FR" sz="21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:</a:t>
            </a:r>
            <a:endParaRPr kumimoji="0" lang="fr-FR" sz="2100" b="1" i="0" u="none" strike="noStrike" kern="1200" cap="none" spc="0" normalizeH="0" baseline="0" noProof="0" dirty="0">
              <a:ln w="6350"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4" descr="http://webons/new-template/logo_ONS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1F00"/>
              </a:clrFrom>
              <a:clrTo>
                <a:srgbClr val="001F00">
                  <a:alpha val="0"/>
                </a:srgbClr>
              </a:clrTo>
            </a:clrChange>
            <a:lum contrast="-10000"/>
          </a:blip>
          <a:srcRect/>
          <a:stretch>
            <a:fillRect/>
          </a:stretch>
        </p:blipFill>
        <p:spPr bwMode="auto">
          <a:xfrm>
            <a:off x="7982936" y="214290"/>
            <a:ext cx="732468" cy="7200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NTTS 2019, Brussels, Belgium, 12 to 14 March 2019</a:t>
            </a:r>
            <a:endParaRPr lang="es-ES"/>
          </a:p>
        </p:txBody>
      </p:sp>
      <p:pic>
        <p:nvPicPr>
          <p:cNvPr id="7" name="Picture 2" descr="European Commission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080" y="6139865"/>
            <a:ext cx="864984" cy="57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1"/>
          <p:cNvSpPr txBox="1">
            <a:spLocks/>
          </p:cNvSpPr>
          <p:nvPr/>
        </p:nvSpPr>
        <p:spPr>
          <a:xfrm>
            <a:off x="662097" y="2304363"/>
            <a:ext cx="7643866" cy="264320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180975" algn="just">
              <a:spcBef>
                <a:spcPts val="400"/>
              </a:spcBef>
              <a:buClr>
                <a:schemeClr val="accent1"/>
              </a:buClr>
              <a:buSzPct val="68000"/>
            </a:pPr>
            <a:endParaRPr lang="fr-FR" sz="900" dirty="0" smtClean="0"/>
          </a:p>
        </p:txBody>
      </p:sp>
      <p:pic>
        <p:nvPicPr>
          <p:cNvPr id="6" name="Image 5"/>
          <p:cNvPicPr/>
          <p:nvPr/>
        </p:nvPicPr>
        <p:blipFill>
          <a:blip r:embed="rId2" cstate="print">
            <a:grayscl/>
            <a:extLst>
              <a:ext uri="{28A0092B-C50C-407E-A947-70E740481C1C}">
                <a14:useLocalDpi xmlns:lc="http://schemas.openxmlformats.org/drawingml/2006/lockedCanvas" xmlns:pic="http://schemas.openxmlformats.org/drawingml/2006/picture" xmlns:arto="http://schemas.microsoft.com/office/word/2006/arto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0" y="2053"/>
            <a:ext cx="9144000" cy="1748368"/>
          </a:xfrm>
          <a:prstGeom prst="rect">
            <a:avLst/>
          </a:prstGeom>
          <a:noFill/>
        </p:spPr>
      </p:pic>
      <p:sp>
        <p:nvSpPr>
          <p:cNvPr id="7" name="Tytuł 3"/>
          <p:cNvSpPr>
            <a:spLocks noGrp="1"/>
          </p:cNvSpPr>
          <p:nvPr>
            <p:ph type="title"/>
          </p:nvPr>
        </p:nvSpPr>
        <p:spPr>
          <a:xfrm>
            <a:off x="568235" y="1539575"/>
            <a:ext cx="7886700" cy="1099609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fr-FR" sz="3200" b="1" dirty="0" smtClean="0">
                <a:solidFill>
                  <a:srgbClr val="0033CC"/>
                </a:solidFill>
              </a:rPr>
              <a:t>‘QUALITY’ ROADMAP: </a:t>
            </a:r>
            <a:r>
              <a:rPr lang="en-US" sz="3200" b="1" i="1" dirty="0" smtClean="0">
                <a:solidFill>
                  <a:srgbClr val="0033CC"/>
                </a:solidFill>
              </a:rPr>
              <a:t>Implementation</a:t>
            </a:r>
          </a:p>
        </p:txBody>
      </p:sp>
      <p:sp>
        <p:nvSpPr>
          <p:cNvPr id="8" name="Symbol zastępczy tekstu 5"/>
          <p:cNvSpPr txBox="1">
            <a:spLocks/>
          </p:cNvSpPr>
          <p:nvPr/>
        </p:nvSpPr>
        <p:spPr>
          <a:xfrm>
            <a:off x="222070" y="2586452"/>
            <a:ext cx="8569234" cy="1605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1" i="0" u="none" strike="noStrike" kern="1200" cap="none" spc="0" normalizeH="0" baseline="0" noProof="0" smtClean="0">
                <a:ln>
                  <a:noFill/>
                </a:ln>
                <a:solidFill>
                  <a:srgbClr val="7A1D00"/>
                </a:solidFill>
                <a:effectLst/>
                <a:uLnTx/>
                <a:uFillTx/>
                <a:latin typeface="Algerian" pitchFamily="82" charset="0"/>
                <a:ea typeface="+mn-ea"/>
                <a:cs typeface="+mn-cs"/>
              </a:rPr>
              <a:t>ⵜⴰⵏⵎⵉⵔⵜⵃ </a:t>
            </a:r>
            <a:r>
              <a:rPr kumimoji="0" lang="fr-FR" sz="3200" b="0" i="0" u="none" strike="noStrike" kern="1200" cap="none" spc="0" normalizeH="0" baseline="0" noProof="0" smtClean="0">
                <a:ln>
                  <a:noFill/>
                </a:ln>
                <a:solidFill>
                  <a:srgbClr val="7A1D00"/>
                </a:solidFill>
                <a:effectLst/>
                <a:uLnTx/>
                <a:uFillTx/>
                <a:latin typeface="Algerian" pitchFamily="82" charset="0"/>
                <a:ea typeface="+mn-ea"/>
                <a:cs typeface="+mn-cs"/>
              </a:rPr>
              <a:t>(Tanmirth)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6000" b="1" i="0" u="none" strike="noStrike" kern="1200" cap="none" spc="0" normalizeH="0" baseline="0" noProof="0" smtClean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Andalus" pitchFamily="18" charset="-78"/>
                <a:ea typeface="+mn-ea"/>
                <a:cs typeface="Andalus" pitchFamily="18" charset="-78"/>
              </a:rPr>
              <a:t>شكرا</a:t>
            </a:r>
            <a:endParaRPr kumimoji="0" lang="fr-FR" sz="3200" b="1" i="0" u="none" strike="noStrike" kern="1200" cap="none" spc="0" normalizeH="0" baseline="0" noProof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ook Antiqua"/>
              <a:ea typeface="+mn-ea"/>
              <a:cs typeface="Andalus" pitchFamily="18" charset="-7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5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 Antiqua"/>
                <a:ea typeface="+mn-ea"/>
                <a:cs typeface="Andalus" pitchFamily="18" charset="-78"/>
              </a:rPr>
              <a:t>Thanks-</a:t>
            </a:r>
            <a:r>
              <a:rPr kumimoji="0" lang="fr-FR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36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 Antiqua"/>
                <a:ea typeface="+mn-ea"/>
                <a:cs typeface="Andalus" pitchFamily="18" charset="-78"/>
              </a:rPr>
              <a:t>Dankjewel-</a:t>
            </a:r>
            <a:r>
              <a:rPr kumimoji="0" lang="fr-FR" sz="35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 Antiqua"/>
                <a:ea typeface="+mn-ea"/>
                <a:cs typeface="Andalus" pitchFamily="18" charset="-78"/>
              </a:rPr>
              <a:t>Merci</a:t>
            </a:r>
            <a:endParaRPr kumimoji="0" lang="fr-FR" sz="3500" b="1" i="0" u="none" strike="noStrike" kern="1200" cap="none" spc="0" normalizeH="0" baseline="0" noProof="0" dirty="0" smtClean="0">
              <a:ln>
                <a:noFill/>
              </a:ln>
              <a:solidFill>
                <a:srgbClr val="A5C249">
                  <a:lumMod val="75000"/>
                </a:srgbClr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  <p:sp>
        <p:nvSpPr>
          <p:cNvPr id="9" name="Podtytuł 4"/>
          <p:cNvSpPr txBox="1">
            <a:spLocks/>
          </p:cNvSpPr>
          <p:nvPr/>
        </p:nvSpPr>
        <p:spPr>
          <a:xfrm>
            <a:off x="0" y="4516441"/>
            <a:ext cx="8961120" cy="102075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171450" marR="0" lvl="0" indent="-17145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Tarik BOUREZGUE, Office National des Statistiques, </a:t>
            </a:r>
            <a:r>
              <a:rPr kumimoji="0" lang="fr-FR" sz="1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Algeria</a:t>
            </a:r>
            <a:r>
              <a:rPr kumimoji="0" lang="fr-FR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</a:t>
            </a:r>
            <a:r>
              <a:rPr kumimoji="0" lang="fr-FR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hlinkClick r:id="rId3"/>
              </a:rPr>
              <a:t>tarikbourezgue@gmail.com</a:t>
            </a:r>
            <a:endParaRPr kumimoji="0" lang="fr-FR" sz="1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171450" marR="0" lvl="0" indent="-17145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2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171450" marR="0" lvl="0" indent="-17145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3600" b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fr-FR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www.ons.dz</a:t>
            </a:r>
            <a:endParaRPr kumimoji="0" lang="fr-FR" sz="21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2" descr="C:\Users\bourezgue\Pictures\logo_ON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32591" y="4850405"/>
            <a:ext cx="971550" cy="971550"/>
          </a:xfrm>
          <a:prstGeom prst="ellipse">
            <a:avLst/>
          </a:prstGeom>
          <a:noFill/>
          <a:ln>
            <a:noFill/>
          </a:ln>
        </p:spPr>
      </p:pic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NTTS 2019, Brussels, Belgium, 12 to 14 March 2019</a:t>
            </a:r>
            <a:endParaRPr lang="es-ES"/>
          </a:p>
        </p:txBody>
      </p:sp>
      <p:pic>
        <p:nvPicPr>
          <p:cNvPr id="12" name="Picture 2" descr="European Commission 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0080" y="6139865"/>
            <a:ext cx="864984" cy="57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65023"/>
            <a:ext cx="8858280" cy="50786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800" b="1" dirty="0" smtClean="0">
                <a:solidFill>
                  <a:schemeClr val="accent1">
                    <a:lumMod val="75000"/>
                  </a:schemeClr>
                </a:solidFill>
              </a:rPr>
              <a:t>PRESENTATION OUTLINE</a:t>
            </a:r>
          </a:p>
          <a:p>
            <a:pPr>
              <a:buNone/>
            </a:pPr>
            <a:endParaRPr lang="fr-FR" sz="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81228" indent="-5715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+mj-lt"/>
              <a:buAutoNum type="romanUcPeriod"/>
            </a:pPr>
            <a:r>
              <a:rPr lang="fr-FR" sz="3000" dirty="0" smtClean="0">
                <a:solidFill>
                  <a:srgbClr val="0033CC"/>
                </a:solidFill>
              </a:rPr>
              <a:t>National </a:t>
            </a:r>
            <a:r>
              <a:rPr lang="fr-FR" sz="3000" dirty="0" err="1" smtClean="0">
                <a:solidFill>
                  <a:srgbClr val="0033CC"/>
                </a:solidFill>
              </a:rPr>
              <a:t>Statistical</a:t>
            </a:r>
            <a:r>
              <a:rPr lang="fr-FR" sz="3000" dirty="0" smtClean="0">
                <a:solidFill>
                  <a:srgbClr val="0033CC"/>
                </a:solidFill>
              </a:rPr>
              <a:t> System (NSS).</a:t>
            </a:r>
          </a:p>
          <a:p>
            <a:pPr marL="681228" indent="-5715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+mj-lt"/>
              <a:buAutoNum type="romanUcPeriod"/>
            </a:pPr>
            <a:r>
              <a:rPr lang="en-US" sz="3000" dirty="0" smtClean="0">
                <a:solidFill>
                  <a:srgbClr val="0033CC"/>
                </a:solidFill>
              </a:rPr>
              <a:t>Commitments in terms of "Quality".</a:t>
            </a:r>
          </a:p>
          <a:p>
            <a:pPr marL="681228" indent="-5715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+mj-lt"/>
              <a:buAutoNum type="romanUcPeriod"/>
            </a:pPr>
            <a:r>
              <a:rPr lang="fr-FR" sz="3000" dirty="0" smtClean="0">
                <a:solidFill>
                  <a:srgbClr val="0033CC"/>
                </a:solidFill>
              </a:rPr>
              <a:t>The "</a:t>
            </a:r>
            <a:r>
              <a:rPr lang="fr-FR" sz="3000" dirty="0" err="1" smtClean="0">
                <a:solidFill>
                  <a:srgbClr val="0033CC"/>
                </a:solidFill>
              </a:rPr>
              <a:t>Quality</a:t>
            </a:r>
            <a:r>
              <a:rPr lang="fr-FR" sz="3000" dirty="0" smtClean="0">
                <a:solidFill>
                  <a:srgbClr val="0033CC"/>
                </a:solidFill>
              </a:rPr>
              <a:t>" </a:t>
            </a:r>
            <a:r>
              <a:rPr lang="fr-FR" sz="3000" dirty="0" err="1" smtClean="0">
                <a:solidFill>
                  <a:srgbClr val="0033CC"/>
                </a:solidFill>
              </a:rPr>
              <a:t>roadmap</a:t>
            </a:r>
            <a:r>
              <a:rPr lang="fr-FR" sz="3000" dirty="0" smtClean="0">
                <a:solidFill>
                  <a:srgbClr val="0033CC"/>
                </a:solidFill>
              </a:rPr>
              <a:t>: </a:t>
            </a:r>
            <a:r>
              <a:rPr lang="fr-FR" sz="3000" dirty="0" err="1" smtClean="0">
                <a:solidFill>
                  <a:srgbClr val="0033CC"/>
                </a:solidFill>
              </a:rPr>
              <a:t>Implementation</a:t>
            </a:r>
            <a:r>
              <a:rPr lang="fr-FR" sz="3000" dirty="0" smtClean="0">
                <a:solidFill>
                  <a:srgbClr val="0033CC"/>
                </a:solidFill>
              </a:rPr>
              <a:t>.</a:t>
            </a:r>
          </a:p>
          <a:p>
            <a:pPr marL="681228" indent="-5715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+mj-lt"/>
              <a:buAutoNum type="romanUcPeriod"/>
            </a:pPr>
            <a:r>
              <a:rPr lang="fr-FR" sz="3000" dirty="0" smtClean="0">
                <a:solidFill>
                  <a:srgbClr val="0033CC"/>
                </a:solidFill>
              </a:rPr>
              <a:t>Case </a:t>
            </a:r>
            <a:r>
              <a:rPr lang="fr-FR" sz="3000" dirty="0" err="1" smtClean="0">
                <a:solidFill>
                  <a:srgbClr val="0033CC"/>
                </a:solidFill>
              </a:rPr>
              <a:t>Study</a:t>
            </a:r>
            <a:r>
              <a:rPr lang="fr-FR" sz="3000" dirty="0" smtClean="0">
                <a:solidFill>
                  <a:srgbClr val="0033CC"/>
                </a:solidFill>
              </a:rPr>
              <a:t>: Labor Force Survey.</a:t>
            </a:r>
            <a:endParaRPr lang="fr-FR" sz="3000" dirty="0" smtClean="0"/>
          </a:p>
          <a:p>
            <a:endParaRPr lang="fr-FR" sz="3000" dirty="0" smtClean="0"/>
          </a:p>
          <a:p>
            <a:endParaRPr lang="fr-FR" sz="3000" dirty="0" smtClean="0"/>
          </a:p>
          <a:p>
            <a:endParaRPr lang="fr-FR" dirty="0"/>
          </a:p>
        </p:txBody>
      </p:sp>
      <p:pic>
        <p:nvPicPr>
          <p:cNvPr id="10" name="Picture 4" descr="http://webons/new-template/logo_ONS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1F00"/>
              </a:clrFrom>
              <a:clrTo>
                <a:srgbClr val="001F00">
                  <a:alpha val="0"/>
                </a:srgbClr>
              </a:clrTo>
            </a:clrChange>
            <a:lum contrast="-10000"/>
          </a:blip>
          <a:srcRect/>
          <a:stretch>
            <a:fillRect/>
          </a:stretch>
        </p:blipFill>
        <p:spPr bwMode="auto">
          <a:xfrm>
            <a:off x="7982936" y="214290"/>
            <a:ext cx="732468" cy="7200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NTTS 2019, Brussels, Belgium, 12 to 14 March 2019</a:t>
            </a:r>
            <a:endParaRPr lang="es-ES"/>
          </a:p>
        </p:txBody>
      </p:sp>
      <p:pic>
        <p:nvPicPr>
          <p:cNvPr id="6" name="Picture 2" descr="European Commission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080" y="6139865"/>
            <a:ext cx="864984" cy="57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98432"/>
            <a:ext cx="8229600" cy="6429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I- NSS :</a:t>
            </a:r>
          </a:p>
        </p:txBody>
      </p:sp>
      <p:sp>
        <p:nvSpPr>
          <p:cNvPr id="5" name="Espace réservé du contenu 1"/>
          <p:cNvSpPr txBox="1">
            <a:spLocks/>
          </p:cNvSpPr>
          <p:nvPr/>
        </p:nvSpPr>
        <p:spPr>
          <a:xfrm>
            <a:off x="1243018" y="2089230"/>
            <a:ext cx="7900982" cy="435769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>
              <a:spcBef>
                <a:spcPct val="50000"/>
              </a:spcBef>
            </a:pPr>
            <a:r>
              <a:rPr lang="fr-FR" dirty="0">
                <a:solidFill>
                  <a:srgbClr val="0033CC"/>
                </a:solidFill>
                <a:latin typeface="Arial" charset="0"/>
              </a:rPr>
              <a:t>ORGANIZATION OF THE </a:t>
            </a:r>
            <a:r>
              <a:rPr lang="fr-FR" dirty="0" smtClean="0">
                <a:solidFill>
                  <a:srgbClr val="0033CC"/>
                </a:solidFill>
                <a:latin typeface="Arial" charset="0"/>
              </a:rPr>
              <a:t>NATIONAL STATISTICAL </a:t>
            </a:r>
            <a:r>
              <a:rPr lang="fr-FR" dirty="0">
                <a:solidFill>
                  <a:srgbClr val="0033CC"/>
                </a:solidFill>
                <a:latin typeface="Arial" charset="0"/>
              </a:rPr>
              <a:t>SYSTEM:</a:t>
            </a:r>
          </a:p>
          <a:p>
            <a:pPr algn="ctr">
              <a:spcBef>
                <a:spcPct val="50000"/>
              </a:spcBef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r>
              <a:rPr lang="fr-FR" dirty="0">
                <a:solidFill>
                  <a:srgbClr val="0033CC"/>
                </a:solidFill>
                <a:latin typeface="Arial" charset="0"/>
              </a:rPr>
              <a:t> BODIES COORDINATION AND PRODUCTION</a:t>
            </a:r>
          </a:p>
          <a:p>
            <a:pPr algn="ctr">
              <a:spcBef>
                <a:spcPct val="50000"/>
              </a:spcBef>
              <a:buClr>
                <a:srgbClr val="C17529">
                  <a:lumMod val="75000"/>
                </a:srgbClr>
              </a:buClr>
              <a:buFont typeface="Wingdings" pitchFamily="2" charset="2"/>
              <a:buChar char="ü"/>
            </a:pPr>
            <a:r>
              <a:rPr lang="en-US" dirty="0">
                <a:solidFill>
                  <a:srgbClr val="0033CC"/>
                </a:solidFill>
                <a:latin typeface="Arial" charset="0"/>
              </a:rPr>
              <a:t>The National Statistics Council (CNS)</a:t>
            </a:r>
            <a:endParaRPr lang="fr-FR" dirty="0">
              <a:solidFill>
                <a:srgbClr val="0033CC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  <a:buClr>
                <a:srgbClr val="C17529">
                  <a:lumMod val="75000"/>
                </a:srgbClr>
              </a:buClr>
              <a:buFont typeface="Wingdings" pitchFamily="2" charset="2"/>
              <a:buChar char="ü"/>
            </a:pPr>
            <a:r>
              <a:rPr lang="en-US" dirty="0">
                <a:solidFill>
                  <a:srgbClr val="0033CC"/>
                </a:solidFill>
                <a:latin typeface="Arial" charset="0"/>
              </a:rPr>
              <a:t>The Central Institution of Statistics (ONS)</a:t>
            </a:r>
            <a:endParaRPr lang="fr-FR" dirty="0">
              <a:solidFill>
                <a:srgbClr val="0033CC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  <a:buClr>
                <a:srgbClr val="C17529">
                  <a:lumMod val="75000"/>
                </a:srgbClr>
              </a:buClr>
              <a:buFont typeface="Wingdings" pitchFamily="2" charset="2"/>
              <a:buChar char="ü"/>
            </a:pPr>
            <a:r>
              <a:rPr lang="en-US" dirty="0">
                <a:solidFill>
                  <a:srgbClr val="0033CC"/>
                </a:solidFill>
                <a:latin typeface="Arial" charset="0"/>
              </a:rPr>
              <a:t>Private and  Public Bodies of Statistics</a:t>
            </a:r>
          </a:p>
          <a:p>
            <a:pPr algn="ctr">
              <a:spcBef>
                <a:spcPct val="50000"/>
              </a:spcBef>
              <a:buFontTx/>
              <a:buChar char="-"/>
            </a:pPr>
            <a:endParaRPr lang="fr-FR" sz="700" dirty="0" smtClean="0">
              <a:solidFill>
                <a:srgbClr val="0033CC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r>
              <a:rPr lang="en-US" dirty="0" smtClean="0">
                <a:solidFill>
                  <a:srgbClr val="0033CC"/>
                </a:solidFill>
                <a:latin typeface="Arial" charset="0"/>
              </a:rPr>
              <a:t>  </a:t>
            </a:r>
            <a:r>
              <a:rPr lang="en-US" dirty="0">
                <a:solidFill>
                  <a:srgbClr val="0033CC"/>
                </a:solidFill>
                <a:latin typeface="Arial" charset="0"/>
              </a:rPr>
              <a:t>INSTRUMENTS AND STANDARD PROCEDURES</a:t>
            </a:r>
            <a:endParaRPr lang="fr-FR" dirty="0">
              <a:solidFill>
                <a:srgbClr val="0033CC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  <a:buClr>
                <a:srgbClr val="C17529">
                  <a:lumMod val="75000"/>
                </a:srgbClr>
              </a:buClr>
              <a:buFont typeface="Wingdings" pitchFamily="2" charset="2"/>
              <a:buChar char="ü"/>
            </a:pPr>
            <a:r>
              <a:rPr lang="en-US" dirty="0">
                <a:solidFill>
                  <a:srgbClr val="0033CC"/>
                </a:solidFill>
                <a:latin typeface="Arial" charset="0"/>
              </a:rPr>
              <a:t>The Statistics Identification Number (NIS)</a:t>
            </a:r>
            <a:endParaRPr lang="fr-FR" dirty="0">
              <a:solidFill>
                <a:srgbClr val="0033CC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  <a:buClr>
                <a:srgbClr val="C17529">
                  <a:lumMod val="75000"/>
                </a:srgbClr>
              </a:buClr>
              <a:buFont typeface="Wingdings" pitchFamily="2" charset="2"/>
              <a:buChar char="ü"/>
            </a:pPr>
            <a:r>
              <a:rPr lang="en-US" dirty="0">
                <a:solidFill>
                  <a:srgbClr val="0033CC"/>
                </a:solidFill>
                <a:latin typeface="Arial" charset="0"/>
              </a:rPr>
              <a:t>Statistics Registration (for Statistics Surveys)</a:t>
            </a:r>
            <a:endParaRPr lang="fr-FR" dirty="0">
              <a:solidFill>
                <a:srgbClr val="0033CC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  <a:buClr>
                <a:srgbClr val="C17529">
                  <a:lumMod val="75000"/>
                </a:srgbClr>
              </a:buClr>
              <a:buFont typeface="Wingdings" pitchFamily="2" charset="2"/>
              <a:buChar char="ü"/>
            </a:pPr>
            <a:r>
              <a:rPr lang="en-US" dirty="0">
                <a:solidFill>
                  <a:srgbClr val="0033CC"/>
                </a:solidFill>
                <a:latin typeface="Arial" charset="0"/>
              </a:rPr>
              <a:t>The National Statistics Program</a:t>
            </a:r>
            <a:endParaRPr lang="fr-FR" dirty="0">
              <a:solidFill>
                <a:srgbClr val="0033CC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  <a:buClr>
                <a:srgbClr val="C17529">
                  <a:lumMod val="75000"/>
                </a:srgbClr>
              </a:buClr>
              <a:buFont typeface="Wingdings" pitchFamily="2" charset="2"/>
              <a:buChar char="ü"/>
            </a:pPr>
            <a:r>
              <a:rPr lang="en-US" dirty="0">
                <a:solidFill>
                  <a:srgbClr val="0033CC"/>
                </a:solidFill>
                <a:latin typeface="Arial" charset="0"/>
              </a:rPr>
              <a:t>Codes and Classifications</a:t>
            </a:r>
            <a:endParaRPr lang="fr-FR" dirty="0">
              <a:solidFill>
                <a:srgbClr val="0033CC"/>
              </a:solidFill>
              <a:latin typeface="Arial" charset="0"/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</p:spPr>
        <p:txBody>
          <a:bodyPr>
            <a:noAutofit/>
          </a:bodyPr>
          <a:lstStyle/>
          <a:p>
            <a:pPr algn="l"/>
            <a:r>
              <a:rPr lang="fr-FR" sz="1800" dirty="0" smtClean="0"/>
              <a:t>        </a:t>
            </a:r>
            <a:endParaRPr lang="fr-FR" sz="1800" dirty="0">
              <a:solidFill>
                <a:srgbClr val="002060"/>
              </a:solidFill>
              <a:effectLst/>
            </a:endParaRPr>
          </a:p>
        </p:txBody>
      </p:sp>
      <p:pic>
        <p:nvPicPr>
          <p:cNvPr id="11" name="Picture 4" descr="http://webons/new-template/logo_ONS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1F00"/>
              </a:clrFrom>
              <a:clrTo>
                <a:srgbClr val="001F00">
                  <a:alpha val="0"/>
                </a:srgbClr>
              </a:clrTo>
            </a:clrChange>
            <a:lum contrast="-10000"/>
          </a:blip>
          <a:srcRect/>
          <a:stretch>
            <a:fillRect/>
          </a:stretch>
        </p:blipFill>
        <p:spPr bwMode="auto">
          <a:xfrm>
            <a:off x="7982936" y="142852"/>
            <a:ext cx="732468" cy="7200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Parchemin horizontal 11"/>
          <p:cNvSpPr/>
          <p:nvPr/>
        </p:nvSpPr>
        <p:spPr>
          <a:xfrm>
            <a:off x="1714480" y="1024600"/>
            <a:ext cx="7072362" cy="1071570"/>
          </a:xfrm>
          <a:prstGeom prst="horizontalScroll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b="1" dirty="0" smtClean="0">
                <a:solidFill>
                  <a:srgbClr val="C00000"/>
                </a:solidFill>
              </a:rPr>
              <a:t>Algerian Statistical Law (Legislative decree N°94-01, January 15th, 1994).</a:t>
            </a:r>
            <a:endParaRPr lang="fr-FR" sz="2000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19" name="Flèche courbée vers la droite 18"/>
          <p:cNvSpPr/>
          <p:nvPr/>
        </p:nvSpPr>
        <p:spPr>
          <a:xfrm>
            <a:off x="357158" y="1714488"/>
            <a:ext cx="1500198" cy="3071834"/>
          </a:xfrm>
          <a:prstGeom prst="curvedRightArrow">
            <a:avLst>
              <a:gd name="adj1" fmla="val 15018"/>
              <a:gd name="adj2" fmla="val 44045"/>
              <a:gd name="adj3" fmla="val 25000"/>
            </a:avLst>
          </a:prstGeom>
          <a:solidFill>
            <a:srgbClr val="B00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28575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NTTS 2019, Brussels, Belgium, 12 to 14 March 2019</a:t>
            </a:r>
            <a:endParaRPr lang="es-ES"/>
          </a:p>
        </p:txBody>
      </p:sp>
      <p:pic>
        <p:nvPicPr>
          <p:cNvPr id="9" name="Picture 2" descr="European Commission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080" y="6139865"/>
            <a:ext cx="864984" cy="57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ensées 8"/>
          <p:cNvSpPr/>
          <p:nvPr/>
        </p:nvSpPr>
        <p:spPr>
          <a:xfrm>
            <a:off x="0" y="3633106"/>
            <a:ext cx="9072594" cy="2571744"/>
          </a:xfrm>
          <a:prstGeom prst="cloudCallout">
            <a:avLst>
              <a:gd name="adj1" fmla="val -42800"/>
              <a:gd name="adj2" fmla="val -2373"/>
            </a:avLst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0054"/>
            <a:ext cx="8229600" cy="6429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I- NSS - ONS :</a:t>
            </a:r>
          </a:p>
        </p:txBody>
      </p:sp>
      <p:sp>
        <p:nvSpPr>
          <p:cNvPr id="5" name="Espace réservé du contenu 1"/>
          <p:cNvSpPr txBox="1">
            <a:spLocks/>
          </p:cNvSpPr>
          <p:nvPr/>
        </p:nvSpPr>
        <p:spPr>
          <a:xfrm>
            <a:off x="357158" y="834778"/>
            <a:ext cx="8543956" cy="550070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84138" lvl="0" algn="just">
              <a:spcBef>
                <a:spcPts val="600"/>
              </a:spcBef>
              <a:buClr>
                <a:schemeClr val="accent1"/>
              </a:buClr>
              <a:buSzPct val="68000"/>
              <a:defRPr/>
            </a:pPr>
            <a:r>
              <a:rPr lang="en-US" sz="2300" dirty="0">
                <a:solidFill>
                  <a:srgbClr val="0033CC"/>
                </a:solidFill>
              </a:rPr>
              <a:t>The </a:t>
            </a:r>
            <a:r>
              <a:rPr lang="en-US" sz="2300" dirty="0" smtClean="0">
                <a:solidFill>
                  <a:srgbClr val="0033CC"/>
                </a:solidFill>
              </a:rPr>
              <a:t>Office for National Statistics </a:t>
            </a:r>
            <a:r>
              <a:rPr lang="en-US" sz="2300" dirty="0">
                <a:solidFill>
                  <a:srgbClr val="0033CC"/>
                </a:solidFill>
              </a:rPr>
              <a:t>(ONS) ensures the availability of statistical data:</a:t>
            </a:r>
            <a:endParaRPr kumimoji="0" lang="fr-FR" sz="800" b="0" i="0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1792" lvl="1" indent="-228600">
              <a:spcBef>
                <a:spcPts val="324"/>
              </a:spcBef>
              <a:buClr>
                <a:srgbClr val="7030A0"/>
              </a:buClr>
              <a:buFont typeface="Wingdings" pitchFamily="2" charset="2"/>
              <a:buChar char="§"/>
              <a:defRPr/>
            </a:pPr>
            <a:r>
              <a:rPr lang="en-US" sz="2300" dirty="0">
                <a:solidFill>
                  <a:srgbClr val="0033CC"/>
                </a:solidFill>
              </a:rPr>
              <a:t>o</a:t>
            </a:r>
            <a:r>
              <a:rPr lang="en-US" sz="2300" dirty="0" smtClean="0">
                <a:solidFill>
                  <a:srgbClr val="0033CC"/>
                </a:solidFill>
              </a:rPr>
              <a:t>f good </a:t>
            </a:r>
            <a:r>
              <a:rPr lang="en-US" sz="2300" dirty="0">
                <a:solidFill>
                  <a:srgbClr val="0033CC"/>
                </a:solidFill>
              </a:rPr>
              <a:t>quality and in a transparent and objective manner</a:t>
            </a:r>
            <a:r>
              <a:rPr lang="en-US" sz="2300" dirty="0" smtClean="0">
                <a:solidFill>
                  <a:srgbClr val="0033CC"/>
                </a:solidFill>
              </a:rPr>
              <a:t>;</a:t>
            </a:r>
          </a:p>
          <a:p>
            <a:pPr marL="621792" lvl="1" indent="-228600">
              <a:spcBef>
                <a:spcPts val="324"/>
              </a:spcBef>
              <a:buClr>
                <a:srgbClr val="7030A0"/>
              </a:buClr>
              <a:buFont typeface="Wingdings" pitchFamily="2" charset="2"/>
              <a:buChar char="§"/>
              <a:defRPr/>
            </a:pPr>
            <a:endParaRPr lang="fr-FR" sz="800" dirty="0">
              <a:solidFill>
                <a:srgbClr val="0033CC"/>
              </a:solidFill>
            </a:endParaRPr>
          </a:p>
          <a:p>
            <a:pPr marL="621792" lvl="1" indent="-228600">
              <a:spcBef>
                <a:spcPts val="324"/>
              </a:spcBef>
              <a:buClr>
                <a:srgbClr val="7030A0"/>
              </a:buClr>
              <a:buFont typeface="Wingdings" pitchFamily="2" charset="2"/>
              <a:buChar char="§"/>
              <a:defRPr/>
            </a:pPr>
            <a:r>
              <a:rPr lang="en-US" sz="2300" dirty="0" smtClean="0">
                <a:solidFill>
                  <a:srgbClr val="0033CC"/>
                </a:solidFill>
              </a:rPr>
              <a:t>in accordance to professional </a:t>
            </a:r>
            <a:r>
              <a:rPr lang="en-US" sz="2300" dirty="0">
                <a:solidFill>
                  <a:srgbClr val="0033CC"/>
                </a:solidFill>
              </a:rPr>
              <a:t>and technical independence</a:t>
            </a:r>
            <a:r>
              <a:rPr lang="en-US" sz="2300" dirty="0" smtClean="0">
                <a:solidFill>
                  <a:srgbClr val="0033CC"/>
                </a:solidFill>
              </a:rPr>
              <a:t>;</a:t>
            </a:r>
          </a:p>
          <a:p>
            <a:pPr marL="621792" lvl="1" indent="-228600">
              <a:spcBef>
                <a:spcPts val="324"/>
              </a:spcBef>
              <a:buClr>
                <a:srgbClr val="7030A0"/>
              </a:buClr>
              <a:buFont typeface="Wingdings" pitchFamily="2" charset="2"/>
              <a:buChar char="§"/>
              <a:defRPr/>
            </a:pPr>
            <a:endParaRPr kumimoji="0" lang="fr-FR" sz="800" b="0" i="0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1792" lvl="1" indent="-228600">
              <a:spcBef>
                <a:spcPts val="324"/>
              </a:spcBef>
              <a:buClr>
                <a:srgbClr val="7030A0"/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33CC"/>
                </a:solidFill>
              </a:rPr>
              <a:t>in reference to international norms and standards;</a:t>
            </a:r>
          </a:p>
          <a:p>
            <a:pPr marL="621792" lvl="1" indent="-228600">
              <a:spcBef>
                <a:spcPts val="324"/>
              </a:spcBef>
              <a:buClr>
                <a:srgbClr val="7030A0"/>
              </a:buClr>
              <a:buFont typeface="Wingdings" pitchFamily="2" charset="2"/>
              <a:buChar char="§"/>
            </a:pPr>
            <a:endParaRPr kumimoji="0" lang="fr-FR" sz="800" b="0" i="0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1792" lvl="1" indent="-228600">
              <a:spcBef>
                <a:spcPts val="324"/>
              </a:spcBef>
              <a:buClr>
                <a:srgbClr val="7030A0"/>
              </a:buClr>
              <a:buFont typeface="Wingdings" pitchFamily="2" charset="2"/>
              <a:buChar char="§"/>
              <a:defRPr/>
            </a:pPr>
            <a:r>
              <a:rPr lang="en-US" sz="2300" dirty="0">
                <a:solidFill>
                  <a:srgbClr val="0033CC"/>
                </a:solidFill>
              </a:rPr>
              <a:t>using appropriate and sound methodologies</a:t>
            </a:r>
            <a:r>
              <a:rPr lang="en-US" sz="2300" dirty="0" smtClean="0">
                <a:solidFill>
                  <a:srgbClr val="0033CC"/>
                </a:solidFill>
              </a:rPr>
              <a:t>.</a:t>
            </a:r>
          </a:p>
          <a:p>
            <a:pPr marL="621792" lvl="1" indent="-228600">
              <a:spcBef>
                <a:spcPts val="324"/>
              </a:spcBef>
              <a:buClr>
                <a:srgbClr val="7030A0"/>
              </a:buClr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1792" lvl="1" indent="-228600">
              <a:spcBef>
                <a:spcPts val="324"/>
              </a:spcBef>
              <a:buClr>
                <a:srgbClr val="7030A0"/>
              </a:buClr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0363" lvl="1" algn="ctr">
              <a:spcBef>
                <a:spcPts val="324"/>
              </a:spcBef>
              <a:buClr>
                <a:schemeClr val="accent1"/>
              </a:buClr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</a:t>
            </a:r>
            <a:r>
              <a:rPr lang="en-US" sz="2400" b="1" dirty="0" smtClean="0">
                <a:solidFill>
                  <a:srgbClr val="7030A0"/>
                </a:solidFill>
              </a:rPr>
              <a:t>Consultation </a:t>
            </a:r>
            <a:r>
              <a:rPr lang="en-US" sz="2400" b="1" dirty="0">
                <a:solidFill>
                  <a:srgbClr val="7030A0"/>
                </a:solidFill>
              </a:rPr>
              <a:t>of users and producers of official statistics, through the </a:t>
            </a:r>
            <a:r>
              <a:rPr lang="en-US" sz="2400" b="1" dirty="0" smtClean="0">
                <a:solidFill>
                  <a:srgbClr val="7030A0"/>
                </a:solidFill>
              </a:rPr>
              <a:t>CNS, </a:t>
            </a:r>
            <a:r>
              <a:rPr lang="en-US" sz="2400" b="1" dirty="0">
                <a:solidFill>
                  <a:srgbClr val="7030A0"/>
                </a:solidFill>
              </a:rPr>
              <a:t>is an integral part of the process of producing information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</a:t>
            </a: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fr-FR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</p:spPr>
        <p:txBody>
          <a:bodyPr>
            <a:noAutofit/>
          </a:bodyPr>
          <a:lstStyle/>
          <a:p>
            <a:pPr algn="l"/>
            <a:r>
              <a:rPr lang="fr-FR" sz="1800" dirty="0" smtClean="0"/>
              <a:t>        </a:t>
            </a:r>
            <a:endParaRPr lang="fr-FR" sz="1800" dirty="0">
              <a:solidFill>
                <a:srgbClr val="002060"/>
              </a:solidFill>
              <a:effectLst/>
            </a:endParaRPr>
          </a:p>
        </p:txBody>
      </p:sp>
      <p:pic>
        <p:nvPicPr>
          <p:cNvPr id="11" name="Picture 4" descr="http://webons/new-template/logo_ONS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1F00"/>
              </a:clrFrom>
              <a:clrTo>
                <a:srgbClr val="001F00">
                  <a:alpha val="0"/>
                </a:srgbClr>
              </a:clrTo>
            </a:clrChange>
            <a:lum contrast="-10000"/>
          </a:blip>
          <a:srcRect/>
          <a:stretch>
            <a:fillRect/>
          </a:stretch>
        </p:blipFill>
        <p:spPr bwMode="auto">
          <a:xfrm>
            <a:off x="7982936" y="142852"/>
            <a:ext cx="732468" cy="7200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NTTS 2019, Brussels, Belgium, 12 to 14 March 2019</a:t>
            </a:r>
            <a:endParaRPr lang="es-ES"/>
          </a:p>
        </p:txBody>
      </p:sp>
      <p:pic>
        <p:nvPicPr>
          <p:cNvPr id="10" name="Picture 2" descr="European Commission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080" y="6139865"/>
            <a:ext cx="864984" cy="57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93904"/>
            <a:ext cx="8229600" cy="6429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I- NSS - CNS :</a:t>
            </a:r>
          </a:p>
        </p:txBody>
      </p:sp>
      <p:sp>
        <p:nvSpPr>
          <p:cNvPr id="5" name="Espace réservé du contenu 1"/>
          <p:cNvSpPr txBox="1">
            <a:spLocks/>
          </p:cNvSpPr>
          <p:nvPr/>
        </p:nvSpPr>
        <p:spPr>
          <a:xfrm>
            <a:off x="500034" y="991534"/>
            <a:ext cx="8643966" cy="5500702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84138" lvl="0" algn="just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sz="2500" dirty="0" smtClean="0">
                <a:solidFill>
                  <a:srgbClr val="0033CC"/>
                </a:solidFill>
              </a:rPr>
              <a:t>The mission of the CNS (Statistics Council) is to ensure,                   within the framework of the national statistical program:</a:t>
            </a:r>
          </a:p>
          <a:p>
            <a:pPr marL="84138" lvl="0" algn="just">
              <a:spcBef>
                <a:spcPts val="400"/>
              </a:spcBef>
              <a:buClr>
                <a:schemeClr val="accent1"/>
              </a:buClr>
              <a:buSzPct val="68000"/>
            </a:pPr>
            <a:endParaRPr kumimoji="0" lang="fr-FR" sz="900" b="0" i="0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22313" lvl="1" indent="-330200">
              <a:spcBef>
                <a:spcPts val="324"/>
              </a:spcBef>
              <a:buClr>
                <a:srgbClr val="A88000"/>
              </a:buClr>
              <a:buFont typeface="Wingdings" pitchFamily="2" charset="2"/>
              <a:buChar char="Ø"/>
            </a:pPr>
            <a:r>
              <a:rPr lang="en-US" sz="2500" dirty="0" smtClean="0">
                <a:solidFill>
                  <a:srgbClr val="0033CC"/>
                </a:solidFill>
              </a:rPr>
              <a:t>the statistical information needs of the main users are taken into account by the bodies of the statistical system;</a:t>
            </a:r>
          </a:p>
          <a:p>
            <a:pPr marL="722313" lvl="1" indent="-330200">
              <a:spcBef>
                <a:spcPts val="324"/>
              </a:spcBef>
              <a:buClr>
                <a:srgbClr val="A88000"/>
              </a:buClr>
              <a:buFont typeface="Wingdings" pitchFamily="2" charset="2"/>
              <a:buChar char="Ø"/>
            </a:pPr>
            <a:endParaRPr kumimoji="0" lang="fr-FR" sz="900" b="0" i="0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22313" lvl="1" indent="-330200">
              <a:spcBef>
                <a:spcPts val="324"/>
              </a:spcBef>
              <a:buClr>
                <a:srgbClr val="A88000"/>
              </a:buClr>
              <a:buFont typeface="Wingdings" pitchFamily="2" charset="2"/>
              <a:buChar char="Ø"/>
            </a:pPr>
            <a:r>
              <a:rPr lang="en-US" sz="2500" dirty="0" smtClean="0">
                <a:solidFill>
                  <a:srgbClr val="0033CC"/>
                </a:solidFill>
              </a:rPr>
              <a:t>the development of regulations on statistical information;</a:t>
            </a:r>
          </a:p>
          <a:p>
            <a:pPr marL="722313" lvl="1" indent="-330200">
              <a:spcBef>
                <a:spcPts val="324"/>
              </a:spcBef>
              <a:buClr>
                <a:srgbClr val="A88000"/>
              </a:buClr>
              <a:buFont typeface="Wingdings" pitchFamily="2" charset="2"/>
              <a:buChar char="Ø"/>
            </a:pPr>
            <a:endParaRPr kumimoji="0" lang="fr-FR" sz="900" b="0" i="0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22313" lvl="1" indent="-330200">
              <a:spcBef>
                <a:spcPts val="324"/>
              </a:spcBef>
              <a:buClr>
                <a:srgbClr val="A88000"/>
              </a:buClr>
              <a:buFont typeface="Wingdings" pitchFamily="2" charset="2"/>
              <a:buChar char="Ø"/>
            </a:pPr>
            <a:r>
              <a:rPr lang="en-US" sz="2500" dirty="0" smtClean="0">
                <a:solidFill>
                  <a:srgbClr val="0033CC"/>
                </a:solidFill>
              </a:rPr>
              <a:t>compliance with the statistical obligation;</a:t>
            </a:r>
          </a:p>
          <a:p>
            <a:pPr marL="722313" lvl="1" indent="-330200">
              <a:spcBef>
                <a:spcPts val="324"/>
              </a:spcBef>
              <a:buClr>
                <a:srgbClr val="A88000"/>
              </a:buClr>
              <a:buFont typeface="Wingdings" pitchFamily="2" charset="2"/>
              <a:buChar char="Ø"/>
            </a:pPr>
            <a:endParaRPr lang="fr-FR" sz="900" dirty="0" smtClean="0">
              <a:solidFill>
                <a:srgbClr val="0033CC"/>
              </a:solidFill>
            </a:endParaRPr>
          </a:p>
          <a:p>
            <a:pPr marL="722313" lvl="1" indent="-330200">
              <a:spcBef>
                <a:spcPts val="324"/>
              </a:spcBef>
              <a:buClr>
                <a:srgbClr val="A88000"/>
              </a:buClr>
              <a:buFont typeface="Wingdings" pitchFamily="2" charset="2"/>
              <a:buChar char="Ø"/>
            </a:pPr>
            <a:r>
              <a:rPr lang="en-US" sz="2500" dirty="0" smtClean="0">
                <a:solidFill>
                  <a:srgbClr val="0033CC"/>
                </a:solidFill>
              </a:rPr>
              <a:t>the use of scientifically based methods.</a:t>
            </a:r>
            <a:endParaRPr kumimoji="0" lang="fr-FR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1792" lvl="1" indent="-228600">
              <a:spcBef>
                <a:spcPts val="324"/>
              </a:spcBef>
              <a:buClr>
                <a:schemeClr val="accent1"/>
              </a:buClr>
            </a:pPr>
            <a:endParaRPr kumimoji="0" lang="fr-FR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4500" lvl="1" algn="ctr">
              <a:spcBef>
                <a:spcPts val="324"/>
              </a:spcBef>
              <a:buClr>
                <a:schemeClr val="accent1"/>
              </a:buClr>
            </a:pPr>
            <a:r>
              <a:rPr lang="en-US" sz="2600" b="1" dirty="0" smtClean="0">
                <a:solidFill>
                  <a:srgbClr val="A88000"/>
                </a:solidFill>
              </a:rPr>
              <a:t>The quality dimension within ONS</a:t>
            </a:r>
          </a:p>
          <a:p>
            <a:pPr marL="444500" lvl="1" algn="ctr">
              <a:spcBef>
                <a:spcPts val="324"/>
              </a:spcBef>
              <a:buClr>
                <a:schemeClr val="accent1"/>
              </a:buClr>
            </a:pPr>
            <a:r>
              <a:rPr lang="en-US" sz="2600" b="1" dirty="0" smtClean="0">
                <a:solidFill>
                  <a:srgbClr val="A88000"/>
                </a:solidFill>
              </a:rPr>
              <a:t>is under the authority of the DG,</a:t>
            </a:r>
          </a:p>
          <a:p>
            <a:pPr marL="444500" lvl="1" algn="ctr">
              <a:spcBef>
                <a:spcPts val="324"/>
              </a:spcBef>
              <a:buClr>
                <a:schemeClr val="accent1"/>
              </a:buClr>
            </a:pPr>
            <a:r>
              <a:rPr lang="en-US" sz="2600" b="1" dirty="0" smtClean="0">
                <a:solidFill>
                  <a:srgbClr val="A88000"/>
                </a:solidFill>
              </a:rPr>
              <a:t>Coordination of its implementation is</a:t>
            </a:r>
          </a:p>
          <a:p>
            <a:pPr marL="444500" lvl="1" algn="ctr">
              <a:spcBef>
                <a:spcPts val="324"/>
              </a:spcBef>
              <a:buClr>
                <a:schemeClr val="accent1"/>
              </a:buClr>
            </a:pPr>
            <a:r>
              <a:rPr lang="en-US" sz="2600" b="1" dirty="0" smtClean="0">
                <a:solidFill>
                  <a:srgbClr val="A88000"/>
                </a:solidFill>
              </a:rPr>
              <a:t>of the DST / CNS.</a:t>
            </a:r>
            <a:endParaRPr kumimoji="0" lang="fr-FR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1792" lvl="1" indent="-228600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</a:pPr>
            <a:endParaRPr kumimoji="0" lang="fr-FR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1792" marR="0" lvl="1" indent="-228600" algn="just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endParaRPr kumimoji="0" lang="fr-FR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fr-F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fr-FR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lèche courbée vers la droite 8"/>
          <p:cNvSpPr/>
          <p:nvPr/>
        </p:nvSpPr>
        <p:spPr>
          <a:xfrm rot="20224383">
            <a:off x="718930" y="4366731"/>
            <a:ext cx="860222" cy="1563479"/>
          </a:xfrm>
          <a:prstGeom prst="curvedRightArrow">
            <a:avLst>
              <a:gd name="adj1" fmla="val 3608"/>
              <a:gd name="adj2" fmla="val 50000"/>
              <a:gd name="adj3" fmla="val 25000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</p:spPr>
        <p:txBody>
          <a:bodyPr>
            <a:noAutofit/>
          </a:bodyPr>
          <a:lstStyle/>
          <a:p>
            <a:pPr algn="l"/>
            <a:r>
              <a:rPr lang="fr-FR" sz="1800" dirty="0" smtClean="0"/>
              <a:t>        </a:t>
            </a:r>
            <a:endParaRPr lang="fr-FR" sz="1800" dirty="0">
              <a:solidFill>
                <a:srgbClr val="002060"/>
              </a:solidFill>
              <a:effectLst/>
            </a:endParaRPr>
          </a:p>
        </p:txBody>
      </p:sp>
      <p:pic>
        <p:nvPicPr>
          <p:cNvPr id="11" name="Picture 4" descr="http://webons/new-template/logo_ONS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1F00"/>
              </a:clrFrom>
              <a:clrTo>
                <a:srgbClr val="001F00">
                  <a:alpha val="0"/>
                </a:srgbClr>
              </a:clrTo>
            </a:clrChange>
            <a:lum contrast="-10000"/>
          </a:blip>
          <a:srcRect/>
          <a:stretch>
            <a:fillRect/>
          </a:stretch>
        </p:blipFill>
        <p:spPr bwMode="auto">
          <a:xfrm>
            <a:off x="7982936" y="142852"/>
            <a:ext cx="732468" cy="7200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NTTS 2019, Brussels, Belgium, 12 to 14 March 2019</a:t>
            </a:r>
            <a:endParaRPr lang="es-ES"/>
          </a:p>
        </p:txBody>
      </p:sp>
      <p:pic>
        <p:nvPicPr>
          <p:cNvPr id="10" name="Picture 2" descr="European Commission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080" y="6139865"/>
            <a:ext cx="864984" cy="57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608218"/>
            <a:ext cx="8715404" cy="64294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II-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Commitments in terms of 'Quality' </a:t>
            </a: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</p:txBody>
      </p:sp>
      <p:sp>
        <p:nvSpPr>
          <p:cNvPr id="5" name="Espace réservé du contenu 1"/>
          <p:cNvSpPr txBox="1">
            <a:spLocks/>
          </p:cNvSpPr>
          <p:nvPr/>
        </p:nvSpPr>
        <p:spPr>
          <a:xfrm>
            <a:off x="500034" y="1322598"/>
            <a:ext cx="8501122" cy="478634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indent="-256032" algn="just">
              <a:spcBef>
                <a:spcPts val="400"/>
              </a:spcBef>
              <a:buClr>
                <a:srgbClr val="FF6600"/>
              </a:buClr>
              <a:buSzPct val="68000"/>
              <a:buFont typeface="Wingdings 3"/>
              <a:buChar char=""/>
            </a:pPr>
            <a:r>
              <a:rPr lang="en-US" sz="2300" dirty="0" smtClean="0">
                <a:solidFill>
                  <a:srgbClr val="0033CC"/>
                </a:solidFill>
              </a:rPr>
              <a:t>The adherence in April 2009 of Algeria to the General Data Dissemination System (GDDS) set up by the IMF in 1997;</a:t>
            </a:r>
          </a:p>
          <a:p>
            <a:pPr marL="365760" indent="-256032" algn="just">
              <a:spcBef>
                <a:spcPts val="400"/>
              </a:spcBef>
              <a:buClr>
                <a:srgbClr val="FF6600"/>
              </a:buClr>
              <a:buSzPct val="68000"/>
              <a:buFont typeface="Wingdings 3"/>
              <a:buChar char=""/>
            </a:pPr>
            <a:endParaRPr lang="fr-FR" sz="800" dirty="0" smtClean="0">
              <a:solidFill>
                <a:srgbClr val="0033CC"/>
              </a:solidFill>
            </a:endParaRPr>
          </a:p>
          <a:p>
            <a:pPr marL="365760" indent="-256032" algn="just">
              <a:spcBef>
                <a:spcPts val="400"/>
              </a:spcBef>
              <a:buClr>
                <a:srgbClr val="FF6600"/>
              </a:buClr>
              <a:buSzPct val="68000"/>
              <a:buFont typeface="Wingdings 3"/>
              <a:buChar char=""/>
            </a:pPr>
            <a:r>
              <a:rPr lang="en-US" sz="2300" dirty="0" smtClean="0">
                <a:solidFill>
                  <a:srgbClr val="0033CC"/>
                </a:solidFill>
              </a:rPr>
              <a:t>The prospect of adherence to the Special Data Dissemination Standard (SDDS);</a:t>
            </a:r>
          </a:p>
          <a:p>
            <a:pPr marL="365760" indent="-256032" algn="just">
              <a:spcBef>
                <a:spcPts val="400"/>
              </a:spcBef>
              <a:buClr>
                <a:srgbClr val="FF6600"/>
              </a:buClr>
              <a:buSzPct val="68000"/>
              <a:buFont typeface="Wingdings 3"/>
              <a:buChar char=""/>
            </a:pPr>
            <a:endParaRPr lang="fr-FR" sz="800" dirty="0" smtClean="0">
              <a:solidFill>
                <a:srgbClr val="0033CC"/>
              </a:solidFill>
            </a:endParaRPr>
          </a:p>
          <a:p>
            <a:pPr marL="365760" indent="-256032" algn="just">
              <a:spcBef>
                <a:spcPts val="400"/>
              </a:spcBef>
              <a:buClr>
                <a:srgbClr val="FF6600"/>
              </a:buClr>
              <a:buSzPct val="68000"/>
              <a:buFont typeface="Wingdings 3"/>
              <a:buChar char=""/>
            </a:pPr>
            <a:r>
              <a:rPr lang="en-US" sz="2300" dirty="0" smtClean="0">
                <a:solidFill>
                  <a:srgbClr val="0033CC"/>
                </a:solidFill>
              </a:rPr>
              <a:t>Participation in various international cooperation endeavors,                  </a:t>
            </a:r>
            <a:r>
              <a:rPr lang="en-US" sz="2300" dirty="0" err="1" smtClean="0">
                <a:solidFill>
                  <a:srgbClr val="0033CC"/>
                </a:solidFill>
              </a:rPr>
              <a:t>e.g</a:t>
            </a:r>
            <a:r>
              <a:rPr lang="en-US" sz="2300" dirty="0" smtClean="0">
                <a:solidFill>
                  <a:srgbClr val="0033CC"/>
                </a:solidFill>
              </a:rPr>
              <a:t> the International Comparison Program (ICP) with the African Development Bank (</a:t>
            </a:r>
            <a:r>
              <a:rPr lang="en-US" sz="2300" dirty="0" err="1" smtClean="0">
                <a:solidFill>
                  <a:srgbClr val="0033CC"/>
                </a:solidFill>
              </a:rPr>
              <a:t>AfDB</a:t>
            </a:r>
            <a:r>
              <a:rPr lang="en-US" sz="2300" dirty="0" smtClean="0">
                <a:solidFill>
                  <a:srgbClr val="0033CC"/>
                </a:solidFill>
              </a:rPr>
              <a:t>);</a:t>
            </a:r>
          </a:p>
          <a:p>
            <a:pPr marL="365760" indent="-256032" algn="just">
              <a:spcBef>
                <a:spcPts val="400"/>
              </a:spcBef>
              <a:buClr>
                <a:srgbClr val="FF6600"/>
              </a:buClr>
              <a:buSzPct val="68000"/>
              <a:buFont typeface="Wingdings 3"/>
              <a:buChar char=""/>
            </a:pPr>
            <a:endParaRPr lang="fr-FR" sz="800" dirty="0" smtClean="0">
              <a:solidFill>
                <a:srgbClr val="0033CC"/>
              </a:solidFill>
            </a:endParaRPr>
          </a:p>
          <a:p>
            <a:pPr marL="365760" indent="-256032" algn="just">
              <a:spcBef>
                <a:spcPts val="400"/>
              </a:spcBef>
              <a:buClr>
                <a:srgbClr val="FF6600"/>
              </a:buClr>
              <a:buSzPct val="68000"/>
              <a:buFont typeface="Wingdings 3"/>
              <a:buChar char=""/>
            </a:pPr>
            <a:r>
              <a:rPr lang="en-US" sz="2300" dirty="0" smtClean="0">
                <a:solidFill>
                  <a:srgbClr val="0033CC"/>
                </a:solidFill>
              </a:rPr>
              <a:t>Participation in the </a:t>
            </a:r>
            <a:r>
              <a:rPr lang="en-US" sz="2300" dirty="0" err="1" smtClean="0">
                <a:solidFill>
                  <a:srgbClr val="0033CC"/>
                </a:solidFill>
              </a:rPr>
              <a:t>Eurostat</a:t>
            </a:r>
            <a:r>
              <a:rPr lang="en-US" sz="2300" dirty="0" smtClean="0">
                <a:solidFill>
                  <a:srgbClr val="0033CC"/>
                </a:solidFill>
              </a:rPr>
              <a:t>-ENP South Quality Working Group;</a:t>
            </a:r>
            <a:endParaRPr lang="fr-FR" sz="2300" dirty="0" smtClean="0">
              <a:solidFill>
                <a:srgbClr val="0033CC"/>
              </a:solidFill>
            </a:endParaRPr>
          </a:p>
          <a:p>
            <a:pPr marL="365760" indent="-256032" algn="just">
              <a:spcBef>
                <a:spcPts val="400"/>
              </a:spcBef>
              <a:buClr>
                <a:srgbClr val="FF6600"/>
              </a:buClr>
              <a:buSzPct val="68000"/>
              <a:buFont typeface="Wingdings 3"/>
              <a:buChar char=""/>
            </a:pPr>
            <a:r>
              <a:rPr lang="en-US" sz="2300" dirty="0" smtClean="0">
                <a:solidFill>
                  <a:srgbClr val="0033CC"/>
                </a:solidFill>
              </a:rPr>
              <a:t>Active participation in international conferences on official statistics (Q and NTTS).</a:t>
            </a:r>
            <a:endParaRPr lang="fr-FR" sz="2300" dirty="0" smtClean="0">
              <a:solidFill>
                <a:srgbClr val="0033CC"/>
              </a:solidFill>
            </a:endParaRPr>
          </a:p>
          <a:p>
            <a:pPr marL="365760" indent="-256032" algn="just">
              <a:spcBef>
                <a:spcPts val="400"/>
              </a:spcBef>
              <a:buClr>
                <a:srgbClr val="FF6600"/>
              </a:buClr>
              <a:buSzPct val="68000"/>
              <a:buFont typeface="Wingdings 3"/>
              <a:buChar char=""/>
            </a:pPr>
            <a:endParaRPr lang="fr-FR" sz="2400" dirty="0" smtClean="0">
              <a:solidFill>
                <a:srgbClr val="0033CC"/>
              </a:solidFill>
            </a:endParaRPr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kumimoji="0" lang="fr-FR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4" descr="http://webons/new-template/logo_ONS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1F00"/>
              </a:clrFrom>
              <a:clrTo>
                <a:srgbClr val="001F00">
                  <a:alpha val="0"/>
                </a:srgbClr>
              </a:clrTo>
            </a:clrChange>
            <a:lum contrast="-10000"/>
          </a:blip>
          <a:srcRect/>
          <a:stretch>
            <a:fillRect/>
          </a:stretch>
        </p:blipFill>
        <p:spPr bwMode="auto">
          <a:xfrm>
            <a:off x="7982936" y="214290"/>
            <a:ext cx="732468" cy="7200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NTTS 2019, Brussels, Belgium, 12 to 14 March 2019</a:t>
            </a:r>
            <a:endParaRPr lang="es-ES"/>
          </a:p>
        </p:txBody>
      </p:sp>
      <p:pic>
        <p:nvPicPr>
          <p:cNvPr id="7" name="Picture 2" descr="European Commission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080" y="6139865"/>
            <a:ext cx="864984" cy="57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601283"/>
            <a:ext cx="8786842" cy="64294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III- </a:t>
            </a:r>
            <a:r>
              <a:rPr lang="fr-FR" sz="2800" b="1" dirty="0" err="1" smtClean="0">
                <a:solidFill>
                  <a:schemeClr val="accent1">
                    <a:lumMod val="75000"/>
                  </a:schemeClr>
                </a:solidFill>
              </a:rPr>
              <a:t>Roadmap</a:t>
            </a: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 :</a:t>
            </a:r>
          </a:p>
        </p:txBody>
      </p:sp>
      <p:sp>
        <p:nvSpPr>
          <p:cNvPr id="5" name="Espace réservé du contenu 1"/>
          <p:cNvSpPr txBox="1">
            <a:spLocks/>
          </p:cNvSpPr>
          <p:nvPr/>
        </p:nvSpPr>
        <p:spPr>
          <a:xfrm>
            <a:off x="331032" y="1185034"/>
            <a:ext cx="8643966" cy="478634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180975" lvl="0" algn="just">
              <a:spcBef>
                <a:spcPts val="400"/>
              </a:spcBef>
              <a:buClr>
                <a:srgbClr val="0F6FC6"/>
              </a:buClr>
              <a:buSzPct val="68000"/>
            </a:pPr>
            <a:r>
              <a:rPr lang="en-US" sz="2400" dirty="0" smtClean="0">
                <a:solidFill>
                  <a:srgbClr val="0033CC"/>
                </a:solidFill>
                <a:latin typeface="Book Antiqua"/>
              </a:rPr>
              <a:t>The 'Quality' approach at ONS is essentially based on the following principles:</a:t>
            </a:r>
          </a:p>
          <a:p>
            <a:pPr marL="180975" lvl="0" algn="just">
              <a:spcBef>
                <a:spcPts val="400"/>
              </a:spcBef>
              <a:buClr>
                <a:srgbClr val="0F6FC6"/>
              </a:buClr>
              <a:buSzPct val="68000"/>
            </a:pPr>
            <a:endParaRPr lang="fr-FR" sz="800" dirty="0" smtClean="0">
              <a:solidFill>
                <a:srgbClr val="0033CC"/>
              </a:solidFill>
              <a:latin typeface="Book Antiqua"/>
            </a:endParaRPr>
          </a:p>
          <a:p>
            <a:pPr marL="180975" lvl="0" algn="just">
              <a:spcBef>
                <a:spcPts val="400"/>
              </a:spcBef>
              <a:buClr>
                <a:srgbClr val="002060"/>
              </a:buClr>
              <a:buSzPct val="68000"/>
              <a:buFont typeface="Wingdings 2" pitchFamily="18" charset="2"/>
              <a:buChar char="?"/>
            </a:pPr>
            <a:r>
              <a:rPr lang="fr-FR" sz="2400" dirty="0" smtClean="0">
                <a:solidFill>
                  <a:srgbClr val="0033CC"/>
                </a:solidFill>
                <a:latin typeface="Book Antiqua"/>
              </a:rPr>
              <a:t> </a:t>
            </a:r>
            <a:r>
              <a:rPr lang="en-US" sz="2400" dirty="0" smtClean="0">
                <a:solidFill>
                  <a:srgbClr val="7CCA62">
                    <a:lumMod val="50000"/>
                  </a:srgbClr>
                </a:solidFill>
                <a:latin typeface="Book Antiqua"/>
              </a:rPr>
              <a:t>The capitalization of our cooperation with </a:t>
            </a:r>
            <a:r>
              <a:rPr lang="en-US" sz="2400" dirty="0" err="1" smtClean="0">
                <a:solidFill>
                  <a:srgbClr val="7CCA62">
                    <a:lumMod val="50000"/>
                  </a:srgbClr>
                </a:solidFill>
                <a:latin typeface="Book Antiqua"/>
              </a:rPr>
              <a:t>Eurostat</a:t>
            </a:r>
            <a:r>
              <a:rPr lang="en-US" sz="2400" dirty="0" smtClean="0">
                <a:solidFill>
                  <a:srgbClr val="7CCA62">
                    <a:lumMod val="50000"/>
                  </a:srgbClr>
                </a:solidFill>
                <a:latin typeface="Book Antiqua"/>
              </a:rPr>
              <a:t>                        on the principles of the European Quality Assurance Framework for Official Statistics (QAF).</a:t>
            </a:r>
            <a:endParaRPr lang="fr-FR" sz="2400" dirty="0" smtClean="0">
              <a:solidFill>
                <a:srgbClr val="7CCA62">
                  <a:lumMod val="50000"/>
                </a:srgbClr>
              </a:solidFill>
              <a:latin typeface="Book Antiqua"/>
            </a:endParaRPr>
          </a:p>
          <a:p>
            <a:pPr marL="180975" lvl="0">
              <a:spcBef>
                <a:spcPts val="400"/>
              </a:spcBef>
              <a:buClr>
                <a:srgbClr val="0F6FC6"/>
              </a:buClr>
              <a:buSzPct val="68000"/>
              <a:buFont typeface="Wingdings 2" pitchFamily="18" charset="2"/>
              <a:buChar char="?"/>
            </a:pPr>
            <a:endParaRPr lang="fr-FR" sz="800" dirty="0" smtClean="0">
              <a:solidFill>
                <a:srgbClr val="0033CC"/>
              </a:solidFill>
              <a:latin typeface="Book Antiqua"/>
            </a:endParaRPr>
          </a:p>
          <a:p>
            <a:pPr marL="180975" lvl="0" algn="just">
              <a:spcBef>
                <a:spcPts val="400"/>
              </a:spcBef>
              <a:buClr>
                <a:srgbClr val="003C54"/>
              </a:buClr>
              <a:buSzPct val="68000"/>
              <a:buFont typeface="Wingdings 2" pitchFamily="18" charset="2"/>
              <a:buChar char="?"/>
            </a:pPr>
            <a:r>
              <a:rPr lang="fr-FR" sz="2400" dirty="0" smtClean="0">
                <a:solidFill>
                  <a:srgbClr val="0033CC"/>
                </a:solidFill>
                <a:latin typeface="Book Antiqua"/>
              </a:rPr>
              <a:t> </a:t>
            </a:r>
            <a:r>
              <a:rPr lang="en-US" sz="2400" dirty="0" smtClean="0">
                <a:solidFill>
                  <a:srgbClr val="B40000"/>
                </a:solidFill>
                <a:latin typeface="Book Antiqua"/>
              </a:rPr>
              <a:t>Opting for a participatory and transparent process                        to enrich this approach and facilitate its appropriation.</a:t>
            </a:r>
            <a:endParaRPr lang="fr-FR" sz="2400" dirty="0" smtClean="0">
              <a:solidFill>
                <a:srgbClr val="B40000"/>
              </a:solidFill>
              <a:latin typeface="Book Antiqua"/>
            </a:endParaRPr>
          </a:p>
          <a:p>
            <a:pPr marL="180975" lvl="0">
              <a:spcBef>
                <a:spcPts val="400"/>
              </a:spcBef>
              <a:buClr>
                <a:srgbClr val="0F6FC6"/>
              </a:buClr>
              <a:buSzPct val="68000"/>
              <a:buFont typeface="Wingdings 2" pitchFamily="18" charset="2"/>
              <a:buChar char="?"/>
            </a:pPr>
            <a:endParaRPr lang="fr-FR" sz="800" dirty="0" smtClean="0">
              <a:solidFill>
                <a:srgbClr val="0033CC"/>
              </a:solidFill>
              <a:latin typeface="Book Antiqua"/>
            </a:endParaRPr>
          </a:p>
          <a:p>
            <a:pPr marL="180975" lvl="0" algn="just">
              <a:spcBef>
                <a:spcPts val="400"/>
              </a:spcBef>
              <a:buClr>
                <a:srgbClr val="003C54"/>
              </a:buClr>
              <a:buSzPct val="68000"/>
              <a:buFont typeface="Wingdings 2" pitchFamily="18" charset="2"/>
              <a:buChar char="?"/>
            </a:pPr>
            <a:r>
              <a:rPr lang="fr-FR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Book Antiqua"/>
              </a:rPr>
              <a:t> </a:t>
            </a:r>
            <a:r>
              <a:rPr lang="en-US" sz="24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and last but not least, conducting the process in steps,                   in order to optimize its steering.</a:t>
            </a:r>
            <a:endParaRPr lang="fr-FR" sz="2400" dirty="0" smtClean="0">
              <a:solidFill>
                <a:prstClr val="black">
                  <a:lumMod val="85000"/>
                  <a:lumOff val="15000"/>
                </a:prstClr>
              </a:solidFill>
              <a:latin typeface="Book Antiqua"/>
            </a:endParaRPr>
          </a:p>
        </p:txBody>
      </p:sp>
      <p:pic>
        <p:nvPicPr>
          <p:cNvPr id="10" name="Picture 4" descr="http://webons/new-template/logo_ONS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1F00"/>
              </a:clrFrom>
              <a:clrTo>
                <a:srgbClr val="001F00">
                  <a:alpha val="0"/>
                </a:srgbClr>
              </a:clrTo>
            </a:clrChange>
            <a:lum contrast="-10000"/>
          </a:blip>
          <a:srcRect/>
          <a:stretch>
            <a:fillRect/>
          </a:stretch>
        </p:blipFill>
        <p:spPr bwMode="auto">
          <a:xfrm>
            <a:off x="7982936" y="214290"/>
            <a:ext cx="732468" cy="7200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NTTS 2019, Brussels, Belgium, 12 to 14 March 2019</a:t>
            </a:r>
            <a:endParaRPr lang="es-ES"/>
          </a:p>
        </p:txBody>
      </p:sp>
      <p:pic>
        <p:nvPicPr>
          <p:cNvPr id="7" name="Picture 2" descr="European Commission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080" y="6139865"/>
            <a:ext cx="864984" cy="57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5716" y="464531"/>
            <a:ext cx="8572560" cy="64294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3.1-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Context of the Quality Approach </a:t>
            </a: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</p:txBody>
      </p:sp>
      <p:sp>
        <p:nvSpPr>
          <p:cNvPr id="5" name="Espace réservé du contenu 1"/>
          <p:cNvSpPr txBox="1">
            <a:spLocks/>
          </p:cNvSpPr>
          <p:nvPr/>
        </p:nvSpPr>
        <p:spPr>
          <a:xfrm>
            <a:off x="0" y="1094410"/>
            <a:ext cx="9144000" cy="4857784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180975" algn="just">
              <a:spcBef>
                <a:spcPts val="400"/>
              </a:spcBef>
              <a:buClr>
                <a:schemeClr val="accent1"/>
              </a:buClr>
              <a:buSzPct val="68000"/>
            </a:pPr>
            <a:endParaRPr lang="fr-FR" sz="900" dirty="0" smtClean="0"/>
          </a:p>
          <a:p>
            <a:pPr marL="180975" lvl="0" algn="just">
              <a:lnSpc>
                <a:spcPct val="17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sz="3100" dirty="0" smtClean="0">
                <a:solidFill>
                  <a:srgbClr val="0033CC"/>
                </a:solidFill>
              </a:rPr>
              <a:t>Our Quality approach is based on the experience                                       of the European Statistical System.</a:t>
            </a:r>
          </a:p>
          <a:p>
            <a:pPr marL="180975" lvl="0" algn="just">
              <a:spcBef>
                <a:spcPts val="400"/>
              </a:spcBef>
              <a:buClr>
                <a:schemeClr val="accent1"/>
              </a:buClr>
              <a:buSzPct val="68000"/>
            </a:pPr>
            <a:endParaRPr lang="en-US" sz="1500" dirty="0" smtClean="0">
              <a:solidFill>
                <a:srgbClr val="0033CC"/>
              </a:solidFill>
            </a:endParaRPr>
          </a:p>
          <a:p>
            <a:pPr marL="180975" lvl="0" algn="just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sz="3100" dirty="0" smtClean="0">
                <a:solidFill>
                  <a:srgbClr val="0033CC"/>
                </a:solidFill>
              </a:rPr>
              <a:t>Reference manuals:</a:t>
            </a:r>
            <a:endParaRPr lang="fr-FR" sz="3100" dirty="0" smtClean="0">
              <a:solidFill>
                <a:srgbClr val="0033CC"/>
              </a:solidFill>
            </a:endParaRPr>
          </a:p>
          <a:p>
            <a:pPr marL="180975" lvl="0" algn="just">
              <a:spcBef>
                <a:spcPts val="400"/>
              </a:spcBef>
              <a:buClr>
                <a:schemeClr val="accent1"/>
              </a:buClr>
              <a:buSzPct val="68000"/>
            </a:pPr>
            <a:endParaRPr lang="fr-FR" sz="900" dirty="0" smtClean="0">
              <a:solidFill>
                <a:srgbClr val="0033CC"/>
              </a:solidFill>
            </a:endParaRPr>
          </a:p>
          <a:p>
            <a:pPr marL="180975" lvl="0">
              <a:spcBef>
                <a:spcPts val="400"/>
              </a:spcBef>
              <a:buClr>
                <a:srgbClr val="990000"/>
              </a:buClr>
              <a:buSzPct val="68000"/>
              <a:buFont typeface="Wingdings" pitchFamily="2" charset="2"/>
              <a:buChar char="ü"/>
            </a:pPr>
            <a:r>
              <a:rPr lang="fr-FR" sz="2400" dirty="0" smtClean="0">
                <a:solidFill>
                  <a:srgbClr val="0033CC"/>
                </a:solidFill>
              </a:rPr>
              <a:t> </a:t>
            </a:r>
            <a:r>
              <a:rPr lang="en-US" sz="2600" b="1" dirty="0" smtClean="0">
                <a:solidFill>
                  <a:srgbClr val="0033CC"/>
                </a:solidFill>
              </a:rPr>
              <a:t>The Quality Assurance Framework (QAF): </a:t>
            </a:r>
          </a:p>
          <a:p>
            <a:pPr marL="180975" lvl="0">
              <a:spcBef>
                <a:spcPts val="400"/>
              </a:spcBef>
              <a:buClr>
                <a:srgbClr val="990000"/>
              </a:buClr>
              <a:buSzPct val="68000"/>
            </a:pPr>
            <a:r>
              <a:rPr lang="en-US" sz="2600" dirty="0" smtClean="0">
                <a:solidFill>
                  <a:srgbClr val="0033CC"/>
                </a:solidFill>
              </a:rPr>
              <a:t>principles of the Quality system.</a:t>
            </a:r>
            <a:endParaRPr lang="fr-FR" sz="2600" dirty="0" smtClean="0">
              <a:solidFill>
                <a:srgbClr val="0033CC"/>
              </a:solidFill>
            </a:endParaRPr>
          </a:p>
          <a:p>
            <a:pPr marL="180975" lvl="0" algn="just">
              <a:spcBef>
                <a:spcPts val="400"/>
              </a:spcBef>
              <a:buClr>
                <a:schemeClr val="accent1"/>
              </a:buClr>
              <a:buSzPct val="68000"/>
            </a:pPr>
            <a:endParaRPr lang="fr-FR" sz="900" dirty="0">
              <a:solidFill>
                <a:srgbClr val="0033CC"/>
              </a:solidFill>
            </a:endParaRPr>
          </a:p>
          <a:p>
            <a:pPr marL="180975" lvl="0">
              <a:spcBef>
                <a:spcPts val="400"/>
              </a:spcBef>
              <a:buClr>
                <a:srgbClr val="B40000"/>
              </a:buClr>
              <a:buSzPct val="68000"/>
              <a:buFont typeface="Wingdings" pitchFamily="2" charset="2"/>
              <a:buChar char="ü"/>
            </a:pPr>
            <a:r>
              <a:rPr lang="fr-FR" sz="2400" dirty="0" smtClean="0">
                <a:solidFill>
                  <a:srgbClr val="0033CC"/>
                </a:solidFill>
              </a:rPr>
              <a:t> </a:t>
            </a:r>
            <a:r>
              <a:rPr lang="en-US" sz="2600" b="1" dirty="0" smtClean="0">
                <a:solidFill>
                  <a:srgbClr val="0033CC"/>
                </a:solidFill>
              </a:rPr>
              <a:t>The Code of Practice (</a:t>
            </a:r>
            <a:r>
              <a:rPr lang="en-US" sz="2600" b="1" dirty="0" err="1" smtClean="0">
                <a:solidFill>
                  <a:srgbClr val="0033CC"/>
                </a:solidFill>
              </a:rPr>
              <a:t>CoP</a:t>
            </a:r>
            <a:r>
              <a:rPr lang="en-US" sz="2600" b="1" dirty="0" smtClean="0">
                <a:solidFill>
                  <a:srgbClr val="0033CC"/>
                </a:solidFill>
              </a:rPr>
              <a:t>): </a:t>
            </a:r>
          </a:p>
          <a:p>
            <a:pPr marL="180975" lvl="0">
              <a:spcBef>
                <a:spcPts val="400"/>
              </a:spcBef>
              <a:buClr>
                <a:srgbClr val="B40000"/>
              </a:buClr>
              <a:buSzPct val="68000"/>
            </a:pPr>
            <a:r>
              <a:rPr lang="en-US" sz="2600" dirty="0" smtClean="0">
                <a:solidFill>
                  <a:srgbClr val="0033CC"/>
                </a:solidFill>
              </a:rPr>
              <a:t>indicators measuring the implementation of the Quality system.</a:t>
            </a:r>
            <a:endParaRPr lang="fr-FR" sz="2600" dirty="0">
              <a:solidFill>
                <a:srgbClr val="0033CC"/>
              </a:solidFill>
            </a:endParaRPr>
          </a:p>
          <a:p>
            <a:pPr marL="180975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2" pitchFamily="18" charset="2"/>
              <a:buChar char="?"/>
            </a:pPr>
            <a:endParaRPr lang="fr-FR" sz="900" dirty="0">
              <a:solidFill>
                <a:srgbClr val="0033CC"/>
              </a:solidFill>
            </a:endParaRPr>
          </a:p>
          <a:p>
            <a:pPr marL="180975">
              <a:spcBef>
                <a:spcPts val="400"/>
              </a:spcBef>
              <a:buClr>
                <a:srgbClr val="B40000"/>
              </a:buClr>
              <a:buSzPct val="68000"/>
              <a:buFont typeface="Wingdings" pitchFamily="2" charset="2"/>
              <a:buChar char="ü"/>
            </a:pPr>
            <a:r>
              <a:rPr lang="fr-FR" sz="2600" dirty="0">
                <a:solidFill>
                  <a:srgbClr val="0033CC"/>
                </a:solidFill>
              </a:rPr>
              <a:t> </a:t>
            </a:r>
            <a:r>
              <a:rPr lang="en-US" sz="2600" b="1" dirty="0" smtClean="0">
                <a:solidFill>
                  <a:srgbClr val="0033CC"/>
                </a:solidFill>
              </a:rPr>
              <a:t>The Self Assessment Questionnaire (SAQ): </a:t>
            </a:r>
          </a:p>
          <a:p>
            <a:pPr marL="180975">
              <a:spcBef>
                <a:spcPts val="400"/>
              </a:spcBef>
              <a:buClr>
                <a:srgbClr val="B40000"/>
              </a:buClr>
              <a:buSzPct val="68000"/>
            </a:pPr>
            <a:r>
              <a:rPr lang="en-US" sz="2600" dirty="0" smtClean="0">
                <a:solidFill>
                  <a:srgbClr val="0033CC"/>
                </a:solidFill>
              </a:rPr>
              <a:t>measuring the implementation of the quality approach at these levels:</a:t>
            </a:r>
          </a:p>
          <a:p>
            <a:pPr marL="2924175" lvl="6">
              <a:spcBef>
                <a:spcPts val="400"/>
              </a:spcBef>
              <a:buClr>
                <a:srgbClr val="C00000"/>
              </a:buClr>
              <a:buSzPct val="68000"/>
              <a:buFont typeface="Wingdings" pitchFamily="2" charset="2"/>
              <a:buChar char="v"/>
            </a:pPr>
            <a:r>
              <a:rPr lang="en-US" sz="2600" b="1" dirty="0" smtClean="0">
                <a:solidFill>
                  <a:srgbClr val="0033CC"/>
                </a:solidFill>
              </a:rPr>
              <a:t>Institutional.</a:t>
            </a:r>
          </a:p>
          <a:p>
            <a:pPr marL="2924175" lvl="6">
              <a:spcBef>
                <a:spcPts val="400"/>
              </a:spcBef>
              <a:buClr>
                <a:srgbClr val="C00000"/>
              </a:buClr>
              <a:buSzPct val="68000"/>
              <a:buFont typeface="Wingdings" pitchFamily="2" charset="2"/>
              <a:buChar char="v"/>
            </a:pPr>
            <a:r>
              <a:rPr lang="en-US" sz="2600" b="1" dirty="0" smtClean="0">
                <a:solidFill>
                  <a:srgbClr val="0033CC"/>
                </a:solidFill>
              </a:rPr>
              <a:t>Process.</a:t>
            </a:r>
            <a:endParaRPr lang="fr-FR" sz="900" dirty="0">
              <a:solidFill>
                <a:srgbClr val="0033CC"/>
              </a:solidFill>
            </a:endParaRPr>
          </a:p>
          <a:p>
            <a:pPr marL="180975">
              <a:spcBef>
                <a:spcPts val="400"/>
              </a:spcBef>
              <a:buClr>
                <a:schemeClr val="accent1"/>
              </a:buClr>
              <a:buSzPct val="68000"/>
            </a:pPr>
            <a:endParaRPr lang="fr-FR" sz="2400" dirty="0" smtClean="0"/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kumimoji="0" lang="fr-FR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4" descr="http://webons/new-template/logo_ONS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1F00"/>
              </a:clrFrom>
              <a:clrTo>
                <a:srgbClr val="001F00">
                  <a:alpha val="0"/>
                </a:srgbClr>
              </a:clrTo>
            </a:clrChange>
            <a:lum contrast="-10000"/>
          </a:blip>
          <a:srcRect/>
          <a:stretch>
            <a:fillRect/>
          </a:stretch>
        </p:blipFill>
        <p:spPr bwMode="auto">
          <a:xfrm>
            <a:off x="7982936" y="214290"/>
            <a:ext cx="732468" cy="7200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NTTS 2019, Brussels, Belgium, 12 to 14 March 2019</a:t>
            </a:r>
            <a:endParaRPr lang="es-ES"/>
          </a:p>
        </p:txBody>
      </p:sp>
      <p:pic>
        <p:nvPicPr>
          <p:cNvPr id="7" name="Picture 2" descr="European Commission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080" y="6139865"/>
            <a:ext cx="864984" cy="57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326963"/>
            <a:ext cx="8858280" cy="64294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3.2-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Levels of implementation </a:t>
            </a: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</p:txBody>
      </p:sp>
      <p:sp>
        <p:nvSpPr>
          <p:cNvPr id="5" name="Espace réservé du contenu 1"/>
          <p:cNvSpPr txBox="1">
            <a:spLocks/>
          </p:cNvSpPr>
          <p:nvPr/>
        </p:nvSpPr>
        <p:spPr>
          <a:xfrm>
            <a:off x="220406" y="1297292"/>
            <a:ext cx="8715436" cy="48577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180975" algn="just">
              <a:spcBef>
                <a:spcPts val="400"/>
              </a:spcBef>
              <a:buClr>
                <a:schemeClr val="accent1"/>
              </a:buClr>
              <a:buSzPct val="68000"/>
            </a:pPr>
            <a:endParaRPr lang="fr-FR" sz="900" dirty="0" smtClean="0"/>
          </a:p>
          <a:p>
            <a:pPr marL="180975" lvl="0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sz="2400" dirty="0" smtClean="0">
                <a:solidFill>
                  <a:srgbClr val="0033CC"/>
                </a:solidFill>
              </a:rPr>
              <a:t>Our approach is progressive and revolves around four levels that motivate this step by step implementation:</a:t>
            </a:r>
          </a:p>
          <a:p>
            <a:pPr marL="180975" lvl="0">
              <a:spcBef>
                <a:spcPts val="400"/>
              </a:spcBef>
              <a:buClr>
                <a:schemeClr val="accent1"/>
              </a:buClr>
              <a:buSzPct val="68000"/>
            </a:pPr>
            <a:endParaRPr lang="fr-FR" sz="800" dirty="0" smtClean="0">
              <a:solidFill>
                <a:srgbClr val="0033CC"/>
              </a:solidFill>
            </a:endParaRPr>
          </a:p>
          <a:p>
            <a:pPr marL="638175" lvl="1">
              <a:spcBef>
                <a:spcPts val="400"/>
              </a:spcBef>
              <a:buClr>
                <a:srgbClr val="006600"/>
              </a:buClr>
              <a:buSzPct val="68000"/>
              <a:buFont typeface="Wingdings" pitchFamily="2" charset="2"/>
              <a:buChar char="ü"/>
            </a:pPr>
            <a:r>
              <a:rPr lang="fr-FR" sz="2400" dirty="0" smtClean="0">
                <a:solidFill>
                  <a:srgbClr val="0033CC"/>
                </a:solidFill>
              </a:rPr>
              <a:t> </a:t>
            </a:r>
            <a:r>
              <a:rPr lang="en-US" sz="2400" dirty="0" smtClean="0">
                <a:solidFill>
                  <a:srgbClr val="0033CC"/>
                </a:solidFill>
              </a:rPr>
              <a:t>Recurring surveys.</a:t>
            </a:r>
          </a:p>
          <a:p>
            <a:pPr marL="180975" lvl="0">
              <a:spcBef>
                <a:spcPts val="400"/>
              </a:spcBef>
              <a:buClr>
                <a:schemeClr val="accent1"/>
              </a:buClr>
              <a:buSzPct val="68000"/>
            </a:pPr>
            <a:endParaRPr lang="en-US" sz="800" dirty="0" smtClean="0">
              <a:solidFill>
                <a:srgbClr val="0033CC"/>
              </a:solidFill>
            </a:endParaRPr>
          </a:p>
          <a:p>
            <a:pPr marL="638175" lvl="1">
              <a:spcBef>
                <a:spcPts val="400"/>
              </a:spcBef>
              <a:buClr>
                <a:srgbClr val="006600"/>
              </a:buClr>
              <a:buSzPct val="68000"/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0033CC"/>
                </a:solidFill>
              </a:rPr>
              <a:t> Structuring surveys.</a:t>
            </a:r>
          </a:p>
          <a:p>
            <a:pPr marL="180975">
              <a:spcBef>
                <a:spcPts val="400"/>
              </a:spcBef>
              <a:buClr>
                <a:schemeClr val="accent1"/>
              </a:buClr>
              <a:buSzPct val="68000"/>
              <a:buFont typeface="Wingdings 2" pitchFamily="18" charset="2"/>
              <a:buChar char="?"/>
            </a:pPr>
            <a:endParaRPr lang="fr-FR" sz="800" dirty="0">
              <a:solidFill>
                <a:srgbClr val="0033CC"/>
              </a:solidFill>
            </a:endParaRPr>
          </a:p>
          <a:p>
            <a:pPr marL="638175" lvl="1">
              <a:spcBef>
                <a:spcPts val="400"/>
              </a:spcBef>
              <a:buClr>
                <a:srgbClr val="006600"/>
              </a:buClr>
              <a:buSzPct val="68000"/>
              <a:buFont typeface="Wingdings" pitchFamily="2" charset="2"/>
              <a:buChar char="ü"/>
            </a:pPr>
            <a:r>
              <a:rPr lang="fr-FR" sz="2400" dirty="0">
                <a:solidFill>
                  <a:srgbClr val="0033CC"/>
                </a:solidFill>
              </a:rPr>
              <a:t> </a:t>
            </a:r>
            <a:r>
              <a:rPr lang="en-US" sz="2400" dirty="0" smtClean="0">
                <a:solidFill>
                  <a:srgbClr val="0033CC"/>
                </a:solidFill>
              </a:rPr>
              <a:t>Major operations such as the census.</a:t>
            </a:r>
            <a:endParaRPr lang="fr-FR" sz="2400" dirty="0" smtClean="0">
              <a:solidFill>
                <a:srgbClr val="0033CC"/>
              </a:solidFill>
            </a:endParaRPr>
          </a:p>
          <a:p>
            <a:pPr marL="180975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</a:pPr>
            <a:endParaRPr lang="fr-FR" sz="800" dirty="0" smtClean="0">
              <a:solidFill>
                <a:srgbClr val="0033CC"/>
              </a:solidFill>
            </a:endParaRPr>
          </a:p>
          <a:p>
            <a:pPr marL="638175" lvl="1">
              <a:spcBef>
                <a:spcPts val="400"/>
              </a:spcBef>
              <a:buClr>
                <a:srgbClr val="006600"/>
              </a:buClr>
              <a:buSzPct val="68000"/>
              <a:buFont typeface="Wingdings" pitchFamily="2" charset="2"/>
              <a:buChar char="ü"/>
            </a:pPr>
            <a:r>
              <a:rPr lang="fr-FR" sz="2400" dirty="0" smtClean="0">
                <a:solidFill>
                  <a:srgbClr val="0033CC"/>
                </a:solidFill>
              </a:rPr>
              <a:t> The institution.</a:t>
            </a:r>
          </a:p>
        </p:txBody>
      </p:sp>
      <p:pic>
        <p:nvPicPr>
          <p:cNvPr id="10" name="Picture 4" descr="http://webons/new-template/logo_ONS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1F00"/>
              </a:clrFrom>
              <a:clrTo>
                <a:srgbClr val="001F00">
                  <a:alpha val="0"/>
                </a:srgbClr>
              </a:clrTo>
            </a:clrChange>
            <a:lum contrast="-10000"/>
          </a:blip>
          <a:srcRect/>
          <a:stretch>
            <a:fillRect/>
          </a:stretch>
        </p:blipFill>
        <p:spPr bwMode="auto">
          <a:xfrm>
            <a:off x="7982936" y="214290"/>
            <a:ext cx="732468" cy="7200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NTTS 2019, Brussels, Belgium, 12 to 14 March 2019</a:t>
            </a:r>
            <a:endParaRPr lang="es-ES"/>
          </a:p>
        </p:txBody>
      </p:sp>
      <p:pic>
        <p:nvPicPr>
          <p:cNvPr id="7" name="Picture 2" descr="European Commission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080" y="6139865"/>
            <a:ext cx="864984" cy="57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1394</Words>
  <Application>Microsoft Office PowerPoint</Application>
  <PresentationFormat>Affichage à l'écran (4:3)</PresentationFormat>
  <Paragraphs>205</Paragraphs>
  <Slides>18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Tema de Office</vt:lpstr>
      <vt:lpstr>‘QUALITY’ ROADMAP: Implementation</vt:lpstr>
      <vt:lpstr>Diapositive 2</vt:lpstr>
      <vt:lpstr>        </vt:lpstr>
      <vt:lpstr>        </vt:lpstr>
      <vt:lpstr>        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IV- The case of the labor force survey(2) :  4.1- Assessment of the September 2016 survey :</vt:lpstr>
      <vt:lpstr>Diapositive 16</vt:lpstr>
      <vt:lpstr>Diapositive 17</vt:lpstr>
      <vt:lpstr>‘QUALITY’ ROADMAP: Implementation</vt:lpstr>
    </vt:vector>
  </TitlesOfParts>
  <Company>INSTITUTO NACIONAL DE ESTADISTICA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ine</dc:creator>
  <cp:lastModifiedBy>user</cp:lastModifiedBy>
  <cp:revision>50</cp:revision>
  <dcterms:created xsi:type="dcterms:W3CDTF">2016-02-18T17:47:37Z</dcterms:created>
  <dcterms:modified xsi:type="dcterms:W3CDTF">2018-11-21T08:27:36Z</dcterms:modified>
</cp:coreProperties>
</file>