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60" r:id="rId4"/>
    <p:sldMasterId id="2147483673" r:id="rId5"/>
    <p:sldMasterId id="2147483699" r:id="rId6"/>
  </p:sldMasterIdLst>
  <p:notesMasterIdLst>
    <p:notesMasterId r:id="rId20"/>
  </p:notesMasterIdLst>
  <p:handoutMasterIdLst>
    <p:handoutMasterId r:id="rId21"/>
  </p:handoutMasterIdLst>
  <p:sldIdLst>
    <p:sldId id="301" r:id="rId7"/>
    <p:sldId id="336" r:id="rId8"/>
    <p:sldId id="282" r:id="rId9"/>
    <p:sldId id="277" r:id="rId10"/>
    <p:sldId id="283" r:id="rId11"/>
    <p:sldId id="284" r:id="rId12"/>
    <p:sldId id="286" r:id="rId13"/>
    <p:sldId id="278" r:id="rId14"/>
    <p:sldId id="287" r:id="rId15"/>
    <p:sldId id="288" r:id="rId16"/>
    <p:sldId id="292" r:id="rId17"/>
    <p:sldId id="305" r:id="rId18"/>
    <p:sldId id="300" r:id="rId19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Arial Rounded MT Bold" panose="020F0704030504030204" pitchFamily="34" charset="0"/>
      <p:regular r:id="rId26"/>
    </p:embeddedFont>
    <p:embeddedFont>
      <p:font typeface="Cambria Math" panose="02040503050406030204" pitchFamily="18" charset="0"/>
      <p:regular r:id="rId27"/>
    </p:embeddedFont>
    <p:embeddedFont>
      <p:font typeface="ＭＳ Ｐゴシック" panose="020B0600070205080204" pitchFamily="34" charset="-128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Wingdings 3" panose="05040102010807070707" pitchFamily="18" charset="2"/>
      <p:regular r:id="rId33"/>
    </p:embeddedFont>
    <p:embeddedFont>
      <p:font typeface="Arial Narrow" panose="020B0606020202030204" pitchFamily="34" charset="0"/>
      <p:regular r:id="rId34"/>
      <p:bold r:id="rId35"/>
      <p:italic r:id="rId36"/>
      <p:boldItalic r:id="rId37"/>
    </p:embeddedFont>
  </p:embeddedFontLst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54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a Tabanell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FD6A02"/>
    <a:srgbClr val="008000"/>
    <a:srgbClr val="009900"/>
    <a:srgbClr val="FF9B00"/>
    <a:srgbClr val="F6882E"/>
    <a:srgbClr val="D2DFEE"/>
    <a:srgbClr val="FF6600"/>
    <a:srgbClr val="23AFA2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3854" autoAdjust="0"/>
  </p:normalViewPr>
  <p:slideViewPr>
    <p:cSldViewPr snapToGrid="0" snapToObjects="1" showGuides="1">
      <p:cViewPr varScale="1">
        <p:scale>
          <a:sx n="74" d="100"/>
          <a:sy n="74" d="100"/>
        </p:scale>
        <p:origin x="-1416" y="-96"/>
      </p:cViewPr>
      <p:guideLst>
        <p:guide orient="horz" pos="1354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74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E611F-4C1C-4592-B436-2DA771988BF9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11FEE-638D-46EC-9818-E3D68E3BF27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18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ECD75-50CE-4145-A8DC-12428DD3EDB8}" type="datetimeFigureOut">
              <a:rPr lang="it-IT" smtClean="0"/>
              <a:t>13/03/2019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42196-3447-43B9-A3C5-5C967ABE7D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787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xmlns="" id="{065F3599-476D-2E49-BAA5-6AE823EE5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A91791-39B7-7B42-B733-753D30D84C45}" type="slidenum">
              <a:rPr lang="it-IT" altLang="it-IT" sz="1200"/>
              <a:pPr/>
              <a:t>1</a:t>
            </a:fld>
            <a:endParaRPr lang="it-IT" altLang="it-IT" sz="1200" dirty="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79DEB6C3-F655-014A-A897-8DEB29C26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AFBB228A-B974-ED47-9095-D2AA92CBE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872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073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Domain-specific sentiment indices have to be contrasted to ‘generic’/‘general purpose’ indices of the ‘Mood of the Nation’ kind, which inevitably mix up all the topics into a poorly defined measure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 initiatives have been put in place by other NSIs in recent times, notably: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CBS (NL) attempts to “mimic” the time evolution of the Dutch Consumer Confidence Index by means of a sentiment index based on social media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CBS (NL) project to derive daily measures of social tension from Twitter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INEGI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(MX)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provides a generic ‘mood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twitterers’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online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Wingdings" panose="05000000000000000000" pitchFamily="2" charset="2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7176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Filter’s major aims are the following: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dirty="0" smtClean="0"/>
              <a:t>increase relevance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dirty="0" smtClean="0"/>
              <a:t>decrease storage and</a:t>
            </a:r>
            <a:r>
              <a:rPr lang="en-US" baseline="0" dirty="0" smtClean="0"/>
              <a:t> </a:t>
            </a:r>
            <a:r>
              <a:rPr lang="en-US" dirty="0" smtClean="0"/>
              <a:t>computational complexity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dirty="0" smtClean="0"/>
              <a:t>increase accuracy of downstream analyses (by enhancing</a:t>
            </a:r>
            <a:r>
              <a:rPr lang="en-US" baseline="0" dirty="0" smtClean="0"/>
              <a:t> signal-to-noise ratio)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Current (end December 2018) stocks of tweets: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baseline="0" dirty="0" smtClean="0"/>
              <a:t>‘Social Mood on Economy’ filter: ~52 million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7176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Tweets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immediately visible to anyone, whether or not they have a Twitter account (note that this is the default setting of the Twitter platform)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contrary,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Protected Tweets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may only be visible the followers of the author of the Tweet.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0006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0006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7176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Popular sentiment indices typically involve counts or proportions of positive and negative Tweets: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dirty="0" smtClean="0"/>
              <a:t>S= card(P) ⁄ ( card(P)+card(N) ) 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dirty="0" smtClean="0"/>
              <a:t>S=( card(P) - card(N) ) ⁄ ( card(P) + card(N) + card(U) )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dirty="0" smtClean="0"/>
              <a:t>S= card(P) ⁄ card(N)</a:t>
            </a:r>
            <a:endParaRPr lang="en-US" dirty="0"/>
          </a:p>
          <a:p>
            <a:pPr marL="0" lvl="0" indent="0">
              <a:buFont typeface="Wingdings" panose="05000000000000000000" pitchFamily="2" charset="2"/>
              <a:buNone/>
            </a:pPr>
            <a:endParaRPr lang="en-US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370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 smtClean="0"/>
              <a:t>Volume of collected tweets doubled after the start of the new M5S-Lega government: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noProof="0" dirty="0" smtClean="0"/>
              <a:t>43,000 before - 79,000 after</a:t>
            </a:r>
          </a:p>
          <a:p>
            <a:endParaRPr lang="en-US" dirty="0" smtClean="0"/>
          </a:p>
          <a:p>
            <a:r>
              <a:rPr lang="en-US" dirty="0" smtClean="0"/>
              <a:t>Timeline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4</a:t>
            </a:r>
            <a:r>
              <a:rPr lang="en-US" baseline="0" dirty="0" smtClean="0"/>
              <a:t> March 2018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baseline="0" dirty="0" smtClean="0"/>
              <a:t>Italian general elections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5 March 2018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baseline="0" dirty="0" smtClean="0"/>
              <a:t>Elections results become clear (M5S and </a:t>
            </a:r>
            <a:r>
              <a:rPr lang="en-US" baseline="0" dirty="0" err="1" smtClean="0"/>
              <a:t>Lega</a:t>
            </a:r>
            <a:r>
              <a:rPr lang="en-US" baseline="0" dirty="0" smtClean="0"/>
              <a:t> won)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16 May 2018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baseline="0" dirty="0" smtClean="0"/>
              <a:t>A leaked draft of M5S-Lega Government </a:t>
            </a:r>
            <a:r>
              <a:rPr lang="en-US" b="0" baseline="0" dirty="0" smtClean="0">
                <a:latin typeface="+mn-lt"/>
              </a:rPr>
              <a:t>Contract reports that </a:t>
            </a:r>
            <a:r>
              <a:rPr lang="en-US" b="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“Italy will ask the ECB a debt write-off of 250 billion €” </a:t>
            </a:r>
            <a:r>
              <a:rPr lang="en-US" b="0" i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bought during ECB’s QE</a:t>
            </a:r>
            <a:r>
              <a:rPr lang="en-US" b="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en-US" b="0" i="1" baseline="0" dirty="0" smtClean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27 May 2018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baseline="0" dirty="0" smtClean="0"/>
              <a:t>President Sergio Mattarella rejects Paolo Savona as Minister of Finance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baseline="0" dirty="0" smtClean="0"/>
              <a:t>Giuseppe Conte resigns its designation to Mattarella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baseline="0" dirty="0" smtClean="0"/>
              <a:t>President Mattarella’s speaks to the nation</a:t>
            </a:r>
            <a:endParaRPr lang="en-US" baseline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28 May 2018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President Mattarella designates Carlo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Cottarelli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form a government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29 May 2018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Carlo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Cottarelli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runs into difficulties and cannot manage to form a government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European Commissioner Gunther Oettinger says: 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&lt;&lt;the markets will teach Italians how to vote right&gt;&gt;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Btp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-Bund Spread peaks and goes above 300 bps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 May 2018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M5S-Lega government sees the light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410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 qualitative features of the daily time series: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baseline="0" dirty="0" smtClean="0"/>
              <a:t>High volatility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baseline="0" dirty="0" smtClean="0"/>
              <a:t>MEANINGFUL PEAKS AND VALLEYS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baseline="0" dirty="0" smtClean="0"/>
              <a:t>DEFINITELY NON WHITE NOISE</a:t>
            </a: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 smtClean="0"/>
              <a:t>Short memory: values three or more lags away seem almost independent (HINT: </a:t>
            </a:r>
            <a:r>
              <a:rPr lang="en-US" baseline="0" dirty="0" smtClean="0"/>
              <a:t>average life-span of the News is 2-3 days)</a:t>
            </a: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baseline="0" dirty="0" smtClean="0"/>
              <a:t>Annual seasonality (but only 34 complete months so far…)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2196-3447-43B9-A3C5-5C967ABE7D3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41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75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595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9576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52220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97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27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7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4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83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582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981512" y="56524"/>
            <a:ext cx="7340368" cy="455204"/>
          </a:xfrm>
          <a:prstGeom prst="rect">
            <a:avLst/>
          </a:prstGeom>
        </p:spPr>
        <p:txBody>
          <a:bodyPr lIns="36000" tIns="36000" rIns="36000" bIns="36000" anchor="ctr" anchorCtr="1"/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2800" b="1" i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29175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baseline="0">
                <a:solidFill>
                  <a:srgbClr val="505150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Wingdings" panose="05000000000000000000" pitchFamily="2" charset="2"/>
              <a:buChar char="ü"/>
              <a:defRPr baseline="0">
                <a:solidFill>
                  <a:srgbClr val="505150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baseline="0">
                <a:solidFill>
                  <a:srgbClr val="505150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505150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baseline="0">
                <a:solidFill>
                  <a:srgbClr val="50515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4048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2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6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01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7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46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9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39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06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82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10987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747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9764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9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815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5B2-D9EB-4F83-8E55-B78782476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0A2E-39C4-48AA-A3CF-D6B6643F7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76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19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65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089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00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9292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4881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5">
            <a:extLst>
              <a:ext uri="{FF2B5EF4-FFF2-40B4-BE49-F238E27FC236}">
                <a16:creationId xmlns:a16="http://schemas.microsoft.com/office/drawing/2014/main" xmlns="" id="{EBC08A07-065F-1B46-A6D1-FC407C9DC7AA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90132" y="6318000"/>
            <a:ext cx="7784213" cy="0"/>
          </a:xfrm>
          <a:prstGeom prst="line">
            <a:avLst/>
          </a:prstGeom>
          <a:ln w="6350">
            <a:solidFill>
              <a:schemeClr val="accent1"/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it-IT" sz="2400" dirty="0"/>
          </a:p>
        </p:txBody>
      </p:sp>
      <p:sp>
        <p:nvSpPr>
          <p:cNvPr id="17" name="Segnaposto contenuto 19">
            <a:extLst>
              <a:ext uri="{FF2B5EF4-FFF2-40B4-BE49-F238E27FC236}">
                <a16:creationId xmlns:a16="http://schemas.microsoft.com/office/drawing/2014/main" xmlns="" id="{EF9F3A19-9F05-454A-9BB0-5E787A30EFE6}"/>
              </a:ext>
            </a:extLst>
          </p:cNvPr>
          <p:cNvSpPr txBox="1">
            <a:spLocks/>
          </p:cNvSpPr>
          <p:nvPr userDrawn="1"/>
        </p:nvSpPr>
        <p:spPr>
          <a:xfrm>
            <a:off x="5400627" y="6436800"/>
            <a:ext cx="3473718" cy="1893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Tx/>
              <a:buNone/>
              <a:defRPr sz="1000" b="1" i="0" kern="1200">
                <a:solidFill>
                  <a:srgbClr val="23AFA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chemeClr val="accent1"/>
                </a:solidFill>
              </a:rPr>
              <a:t>DIEGO ZARDETTO - ISTAT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20" name="Segnaposto numero diapositiva 5">
            <a:extLst>
              <a:ext uri="{FF2B5EF4-FFF2-40B4-BE49-F238E27FC236}">
                <a16:creationId xmlns:a16="http://schemas.microsoft.com/office/drawing/2014/main" xmlns="" id="{63A0B7FC-F837-A849-A594-258A0676ACC0}"/>
              </a:ext>
            </a:extLst>
          </p:cNvPr>
          <p:cNvSpPr txBox="1">
            <a:spLocks/>
          </p:cNvSpPr>
          <p:nvPr userDrawn="1"/>
        </p:nvSpPr>
        <p:spPr>
          <a:xfrm>
            <a:off x="1613033" y="5196183"/>
            <a:ext cx="288131" cy="365125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C362E0-3E9A-B843-9406-2A58E9E51BD2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0" y="0"/>
            <a:ext cx="2857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 userDrawn="1"/>
        </p:nvSpPr>
        <p:spPr>
          <a:xfrm>
            <a:off x="0" y="12393"/>
            <a:ext cx="695775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lang="it-IT" b="1" dirty="0" smtClean="0">
                <a:solidFill>
                  <a:srgbClr val="FD6A02"/>
                </a:solidFill>
                <a:latin typeface="Arial Narrow" panose="020B0606020202030204" pitchFamily="34" charset="0"/>
              </a:rPr>
              <a:t>NTTS 2019</a:t>
            </a:r>
            <a:endParaRPr lang="en-US" b="1" dirty="0">
              <a:solidFill>
                <a:srgbClr val="FD6A02"/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Picture 2"/>
          <p:cNvPicPr preferRelativeResize="0"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0" y="6318000"/>
            <a:ext cx="28575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tangolo 20"/>
          <p:cNvSpPr/>
          <p:nvPr userDrawn="1"/>
        </p:nvSpPr>
        <p:spPr>
          <a:xfrm>
            <a:off x="16777" y="6305756"/>
            <a:ext cx="602521" cy="5539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 smtClean="0">
                <a:solidFill>
                  <a:srgbClr val="FD6A02"/>
                </a:solidFill>
                <a:latin typeface="Arial Narrow" panose="020B0606020202030204" pitchFamily="34" charset="0"/>
              </a:rPr>
              <a:t>Bruxelles</a:t>
            </a:r>
            <a:endParaRPr lang="en-US" sz="1200" b="1" dirty="0" smtClean="0">
              <a:solidFill>
                <a:srgbClr val="FD6A02"/>
              </a:solidFill>
              <a:latin typeface="Arial Narrow" panose="020B0606020202030204" pitchFamily="34" charset="0"/>
            </a:endParaRPr>
          </a:p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 smtClean="0">
                <a:solidFill>
                  <a:srgbClr val="FD6A02"/>
                </a:solidFill>
                <a:latin typeface="Arial Narrow" panose="020B0606020202030204" pitchFamily="34" charset="0"/>
              </a:rPr>
              <a:t>14</a:t>
            </a:r>
            <a:r>
              <a:rPr lang="it-IT" sz="1200" b="1" baseline="0" dirty="0" smtClean="0">
                <a:solidFill>
                  <a:srgbClr val="FD6A02"/>
                </a:solidFill>
                <a:latin typeface="Arial Narrow" panose="020B0606020202030204" pitchFamily="34" charset="0"/>
              </a:rPr>
              <a:t> March</a:t>
            </a:r>
          </a:p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baseline="0" dirty="0" smtClean="0">
                <a:solidFill>
                  <a:srgbClr val="FD6A02"/>
                </a:solidFill>
                <a:latin typeface="Arial Narrow" panose="020B0606020202030204" pitchFamily="34" charset="0"/>
              </a:rPr>
              <a:t>2019</a:t>
            </a:r>
            <a:endParaRPr lang="en-US" sz="1200" b="1" dirty="0" smtClean="0">
              <a:solidFill>
                <a:srgbClr val="FD6A02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="" xmlns:a16="http://schemas.microsoft.com/office/drawing/2014/main" id="{63A0B7FC-F837-A849-A594-258A0676ACC0}"/>
              </a:ext>
            </a:extLst>
          </p:cNvPr>
          <p:cNvSpPr txBox="1">
            <a:spLocks/>
          </p:cNvSpPr>
          <p:nvPr userDrawn="1"/>
        </p:nvSpPr>
        <p:spPr>
          <a:xfrm>
            <a:off x="694323" y="6420976"/>
            <a:ext cx="288131" cy="365125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C362E0-3E9A-B843-9406-2A58E9E51BD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927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C45B2-D9EB-4F83-8E55-B787824760D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D0A2E-39C4-48AA-A3CF-D6B6643F7A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0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C45B2-D9EB-4F83-8E55-B787824760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D0A2E-39C4-48AA-A3CF-D6B6643F7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4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5-dev.istat.it/i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13">
            <a:extLst>
              <a:ext uri="{FF2B5EF4-FFF2-40B4-BE49-F238E27FC236}">
                <a16:creationId xmlns:a16="http://schemas.microsoft.com/office/drawing/2014/main" xmlns="" id="{F80A6B41-1D3D-894F-80B3-7BBC6A29C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47" y="918576"/>
            <a:ext cx="8226611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sz="3600" b="1" dirty="0">
                <a:solidFill>
                  <a:schemeClr val="accent1"/>
                </a:solidFill>
                <a:latin typeface="Century Gothic" panose="020B0502020202020204" pitchFamily="34" charset="0"/>
                <a:cs typeface="Arial Rounded MT Bold"/>
              </a:rPr>
              <a:t>New Experimental Statistics at </a:t>
            </a:r>
            <a:r>
              <a:rPr lang="en-US" sz="3600" b="1" dirty="0" smtClean="0">
                <a:solidFill>
                  <a:schemeClr val="accent1"/>
                </a:solidFill>
                <a:latin typeface="Century Gothic" panose="020B0502020202020204" pitchFamily="34" charset="0"/>
                <a:cs typeface="Arial Rounded MT Bold"/>
              </a:rPr>
              <a:t>Istat:</a:t>
            </a:r>
          </a:p>
          <a:p>
            <a:pPr>
              <a:defRPr/>
            </a:pPr>
            <a:r>
              <a:rPr lang="en-US" sz="3600" b="1" dirty="0" smtClean="0">
                <a:solidFill>
                  <a:schemeClr val="accent1"/>
                </a:solidFill>
                <a:latin typeface="Century Gothic" panose="020B0502020202020204" pitchFamily="34" charset="0"/>
                <a:cs typeface="Arial Rounded MT Bold"/>
              </a:rPr>
              <a:t>the ‘Social </a:t>
            </a:r>
            <a:r>
              <a:rPr lang="en-US" sz="3600" b="1" dirty="0">
                <a:solidFill>
                  <a:schemeClr val="accent1"/>
                </a:solidFill>
                <a:latin typeface="Century Gothic" panose="020B0502020202020204" pitchFamily="34" charset="0"/>
                <a:cs typeface="Arial Rounded MT Bold"/>
              </a:rPr>
              <a:t>Mood on </a:t>
            </a:r>
            <a:r>
              <a:rPr lang="en-US" sz="3600" b="1" dirty="0" smtClean="0">
                <a:solidFill>
                  <a:schemeClr val="accent1"/>
                </a:solidFill>
                <a:latin typeface="Century Gothic" panose="020B0502020202020204" pitchFamily="34" charset="0"/>
                <a:cs typeface="Arial Rounded MT Bold"/>
              </a:rPr>
              <a:t>Economy’ Index</a:t>
            </a:r>
            <a:endParaRPr lang="en-US" sz="3600" b="1" dirty="0">
              <a:solidFill>
                <a:schemeClr val="accent1"/>
              </a:solidFill>
              <a:latin typeface="Century Gothic" panose="020B0502020202020204" pitchFamily="34" charset="0"/>
              <a:cs typeface="Arial Rounded MT Bold"/>
            </a:endParaRPr>
          </a:p>
        </p:txBody>
      </p:sp>
      <p:sp>
        <p:nvSpPr>
          <p:cNvPr id="2055" name="Text Box 16">
            <a:extLst>
              <a:ext uri="{FF2B5EF4-FFF2-40B4-BE49-F238E27FC236}">
                <a16:creationId xmlns:a16="http://schemas.microsoft.com/office/drawing/2014/main" xmlns="" id="{EB9C99B0-8318-BA41-BB4A-226A0DD20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47" y="4194978"/>
            <a:ext cx="289010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it-IT" sz="2000" b="1" dirty="0" smtClean="0">
                <a:solidFill>
                  <a:srgbClr val="FD6A0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Diego Zardetto</a:t>
            </a:r>
            <a:endParaRPr lang="it-IT" sz="2000" b="1" dirty="0">
              <a:solidFill>
                <a:srgbClr val="FD6A0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  <a:defRPr/>
            </a:pPr>
            <a:r>
              <a:rPr lang="it-IT" sz="2000" b="1" dirty="0" smtClean="0">
                <a:solidFill>
                  <a:srgbClr val="FD6A0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Istat</a:t>
            </a:r>
          </a:p>
          <a:p>
            <a:pPr>
              <a:spcBef>
                <a:spcPts val="800"/>
              </a:spcBef>
              <a:defRPr/>
            </a:pPr>
            <a:r>
              <a:rPr lang="it-IT" sz="1800" dirty="0" smtClean="0">
                <a:solidFill>
                  <a:srgbClr val="FD6A0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work with: Cristina Fabbri, Pasquale Testa and      Luca Valentino</a:t>
            </a:r>
            <a:endParaRPr lang="it-IT" sz="1800" dirty="0">
              <a:solidFill>
                <a:srgbClr val="FD6A0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5">
            <a:extLst>
              <a:ext uri="{FF2B5EF4-FFF2-40B4-BE49-F238E27FC236}">
                <a16:creationId xmlns:a16="http://schemas.microsoft.com/office/drawing/2014/main" xmlns="" id="{2660740C-8713-3D46-AC08-84E811E85A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404" y="6149266"/>
            <a:ext cx="8208000" cy="0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it-IT" sz="2400" dirty="0"/>
          </a:p>
        </p:txBody>
      </p:sp>
      <p:pic>
        <p:nvPicPr>
          <p:cNvPr id="1026" name="Picture 2" descr="G:\PAPER_etc\Conferenze\NTTS2019_Bruxelles\SocialMoodOnEconomy\NT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304" y="2634604"/>
            <a:ext cx="53721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xmlns="" id="{EB9C99B0-8318-BA41-BB4A-226A0DD20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003" y="222566"/>
            <a:ext cx="57899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FD6A0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New Techniques and Technologies for Statistics</a:t>
            </a:r>
            <a:endParaRPr lang="en-US" sz="2000" dirty="0">
              <a:solidFill>
                <a:srgbClr val="FD6A0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xmlns="" id="{EB9C99B0-8318-BA41-BB4A-226A0DD20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438" y="6375760"/>
            <a:ext cx="43961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800" dirty="0" smtClean="0">
                <a:solidFill>
                  <a:schemeClr val="accent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NTTS 2019, Bruxelles, 12 – 14 March 2019</a:t>
            </a:r>
            <a:endParaRPr lang="en-US" sz="1800" dirty="0">
              <a:solidFill>
                <a:schemeClr val="accent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G:\PAPER_etc\Conferenze\NTTS2019_Bruxelles\SocialMoodOnEconomy\eurostat_log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6"/>
          <a:stretch/>
        </p:blipFill>
        <p:spPr bwMode="auto">
          <a:xfrm>
            <a:off x="458405" y="6272558"/>
            <a:ext cx="1577912" cy="48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68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715487" y="0"/>
            <a:ext cx="77130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Monitoring and Validation</a:t>
            </a:r>
            <a:endParaRPr lang="en-US" sz="3200" b="1" dirty="0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306000" y="702802"/>
            <a:ext cx="8532000" cy="5452397"/>
          </a:xfrm>
        </p:spPr>
        <p:txBody>
          <a:bodyPr/>
          <a:lstStyle/>
          <a:p>
            <a:r>
              <a:rPr lang="en-US" sz="2000" i="1" dirty="0" smtClean="0"/>
              <a:t>No filter is perfect!</a:t>
            </a:r>
            <a:r>
              <a:rPr lang="en-US" sz="2000" dirty="0" smtClean="0"/>
              <a:t> Thus we devoted special care to </a:t>
            </a:r>
            <a:r>
              <a:rPr lang="en-US" sz="2000" dirty="0"/>
              <a:t>make the index </a:t>
            </a:r>
            <a:r>
              <a:rPr lang="en-US" sz="2000" dirty="0">
                <a:solidFill>
                  <a:srgbClr val="C00000"/>
                </a:solidFill>
              </a:rPr>
              <a:t>robust</a:t>
            </a:r>
            <a:r>
              <a:rPr lang="en-US" sz="2000" dirty="0"/>
              <a:t> against possible </a:t>
            </a:r>
            <a:r>
              <a:rPr lang="en-US" sz="2000" dirty="0">
                <a:solidFill>
                  <a:srgbClr val="C00000"/>
                </a:solidFill>
              </a:rPr>
              <a:t>contaminations by off-topic tweets</a:t>
            </a:r>
            <a:r>
              <a:rPr lang="en-US" sz="2000" dirty="0"/>
              <a:t> that might pass </a:t>
            </a:r>
            <a:r>
              <a:rPr lang="en-US" sz="2000" dirty="0" smtClean="0"/>
              <a:t>the filter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We developed a </a:t>
            </a:r>
            <a:r>
              <a:rPr lang="en-US" sz="2000" dirty="0">
                <a:solidFill>
                  <a:srgbClr val="C00000"/>
                </a:solidFill>
              </a:rPr>
              <a:t>surveillance </a:t>
            </a:r>
            <a:r>
              <a:rPr lang="en-US" sz="2000" dirty="0" smtClean="0">
                <a:solidFill>
                  <a:srgbClr val="C00000"/>
                </a:solidFill>
              </a:rPr>
              <a:t>system</a:t>
            </a:r>
            <a:r>
              <a:rPr lang="en-US" sz="2000" dirty="0" smtClean="0"/>
              <a:t>, </a:t>
            </a:r>
            <a:r>
              <a:rPr lang="en-US" sz="2000" dirty="0"/>
              <a:t>which </a:t>
            </a:r>
            <a:r>
              <a:rPr lang="en-US" sz="2000" dirty="0" smtClean="0"/>
              <a:t>periodically </a:t>
            </a:r>
            <a:r>
              <a:rPr lang="en-US" sz="2000" dirty="0"/>
              <a:t>searches </a:t>
            </a:r>
            <a:r>
              <a:rPr lang="en-US" sz="2000" dirty="0" smtClean="0"/>
              <a:t>for </a:t>
            </a:r>
            <a:r>
              <a:rPr lang="en-US" sz="2000" dirty="0" smtClean="0">
                <a:solidFill>
                  <a:srgbClr val="C00000"/>
                </a:solidFill>
              </a:rPr>
              <a:t>anomalous </a:t>
            </a:r>
            <a:r>
              <a:rPr lang="en-US" sz="2000" dirty="0">
                <a:solidFill>
                  <a:srgbClr val="C00000"/>
                </a:solidFill>
              </a:rPr>
              <a:t>values</a:t>
            </a:r>
            <a:r>
              <a:rPr lang="en-US" sz="2000" dirty="0"/>
              <a:t> in the daily </a:t>
            </a:r>
            <a:r>
              <a:rPr lang="en-US" sz="2000" dirty="0" smtClean="0"/>
              <a:t>time series by </a:t>
            </a:r>
            <a:r>
              <a:rPr lang="en-US" sz="2000" dirty="0"/>
              <a:t>means of </a:t>
            </a:r>
            <a:r>
              <a:rPr lang="en-US" sz="2000" dirty="0">
                <a:solidFill>
                  <a:srgbClr val="C00000"/>
                </a:solidFill>
              </a:rPr>
              <a:t>two</a:t>
            </a:r>
            <a:r>
              <a:rPr lang="en-US" sz="2000" dirty="0"/>
              <a:t> independent and complementary </a:t>
            </a:r>
            <a:r>
              <a:rPr lang="en-US" sz="2000" dirty="0" smtClean="0">
                <a:solidFill>
                  <a:srgbClr val="C00000"/>
                </a:solidFill>
              </a:rPr>
              <a:t>outlier </a:t>
            </a:r>
            <a:r>
              <a:rPr lang="en-US" sz="2000" dirty="0">
                <a:solidFill>
                  <a:srgbClr val="C00000"/>
                </a:solidFill>
              </a:rPr>
              <a:t>detection </a:t>
            </a:r>
            <a:r>
              <a:rPr lang="en-US" sz="2000" dirty="0" smtClean="0">
                <a:solidFill>
                  <a:srgbClr val="C00000"/>
                </a:solidFill>
              </a:rPr>
              <a:t>routines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Daily values detected </a:t>
            </a:r>
            <a:r>
              <a:rPr lang="en-US" sz="1800" dirty="0"/>
              <a:t>as </a:t>
            </a:r>
            <a:r>
              <a:rPr lang="en-US" sz="1800" dirty="0">
                <a:solidFill>
                  <a:srgbClr val="C00000"/>
                </a:solidFill>
              </a:rPr>
              <a:t>potential outliers</a:t>
            </a:r>
            <a:r>
              <a:rPr lang="en-US" sz="1800" dirty="0"/>
              <a:t> cause the system to </a:t>
            </a:r>
            <a:r>
              <a:rPr lang="en-US" sz="1800" dirty="0" smtClean="0"/>
              <a:t>generate </a:t>
            </a:r>
            <a:r>
              <a:rPr lang="en-US" sz="1800" dirty="0"/>
              <a:t>a set of </a:t>
            </a:r>
            <a:r>
              <a:rPr lang="en-US" sz="1800" dirty="0" smtClean="0">
                <a:solidFill>
                  <a:srgbClr val="C00000"/>
                </a:solidFill>
              </a:rPr>
              <a:t>automated </a:t>
            </a:r>
            <a:r>
              <a:rPr lang="en-US" sz="1800" dirty="0">
                <a:solidFill>
                  <a:srgbClr val="C00000"/>
                </a:solidFill>
              </a:rPr>
              <a:t>diagnostic </a:t>
            </a:r>
            <a:r>
              <a:rPr lang="en-US" sz="1800" dirty="0" smtClean="0">
                <a:solidFill>
                  <a:srgbClr val="C00000"/>
                </a:solidFill>
              </a:rPr>
              <a:t>reports</a:t>
            </a:r>
          </a:p>
          <a:p>
            <a:pPr lvl="1">
              <a:spcBef>
                <a:spcPts val="800"/>
              </a:spcBef>
              <a:buClr>
                <a:srgbClr val="505150"/>
              </a:buClr>
            </a:pPr>
            <a:r>
              <a:rPr lang="en-US" sz="1800" dirty="0"/>
              <a:t>These </a:t>
            </a:r>
            <a:r>
              <a:rPr lang="en-US" sz="1800" dirty="0" smtClean="0"/>
              <a:t>are then </a:t>
            </a:r>
            <a:r>
              <a:rPr lang="en-US" sz="1800" dirty="0"/>
              <a:t>sent to </a:t>
            </a:r>
            <a:r>
              <a:rPr lang="en-US" sz="1800" dirty="0">
                <a:solidFill>
                  <a:srgbClr val="C00000"/>
                </a:solidFill>
              </a:rPr>
              <a:t>human reviewers</a:t>
            </a:r>
            <a:r>
              <a:rPr lang="en-US" sz="1800" dirty="0"/>
              <a:t> in charge of deciding whether the detected values are actually proper data points, or instead </a:t>
            </a:r>
            <a:r>
              <a:rPr lang="en-US" sz="1800" dirty="0">
                <a:solidFill>
                  <a:srgbClr val="C00000"/>
                </a:solidFill>
              </a:rPr>
              <a:t>truly </a:t>
            </a:r>
            <a:r>
              <a:rPr lang="en-US" sz="1800" dirty="0" smtClean="0">
                <a:solidFill>
                  <a:srgbClr val="C00000"/>
                </a:solidFill>
              </a:rPr>
              <a:t>anomalous</a:t>
            </a:r>
          </a:p>
          <a:p>
            <a:pPr>
              <a:spcBef>
                <a:spcPts val="1800"/>
              </a:spcBef>
              <a:buClr>
                <a:srgbClr val="505150"/>
              </a:buClr>
            </a:pPr>
            <a:r>
              <a:rPr lang="en-US" sz="2000" dirty="0" smtClean="0"/>
              <a:t>Truly anomalous data typically arise when </a:t>
            </a:r>
            <a:r>
              <a:rPr lang="en-US" sz="2000" dirty="0"/>
              <a:t>an </a:t>
            </a:r>
            <a:r>
              <a:rPr lang="en-US" sz="2000" dirty="0">
                <a:solidFill>
                  <a:srgbClr val="C00000"/>
                </a:solidFill>
              </a:rPr>
              <a:t>off-topic</a:t>
            </a:r>
            <a:r>
              <a:rPr lang="en-US" sz="2000" dirty="0"/>
              <a:t> tweet that happened to pass the filter becomes </a:t>
            </a:r>
            <a:r>
              <a:rPr lang="en-US" sz="2000" b="1" dirty="0">
                <a:solidFill>
                  <a:srgbClr val="C00000"/>
                </a:solidFill>
              </a:rPr>
              <a:t>“viral”</a:t>
            </a:r>
            <a:r>
              <a:rPr lang="en-US" sz="2000" dirty="0"/>
              <a:t> on </a:t>
            </a:r>
            <a:r>
              <a:rPr lang="en-US" sz="2000" dirty="0" smtClean="0"/>
              <a:t>Twitter</a:t>
            </a:r>
          </a:p>
          <a:p>
            <a:pPr lvl="1">
              <a:spcBef>
                <a:spcPts val="600"/>
              </a:spcBef>
              <a:buClr>
                <a:srgbClr val="505150"/>
              </a:buClr>
            </a:pPr>
            <a:r>
              <a:rPr lang="en-US" sz="1800" dirty="0"/>
              <a:t>Being re-twitted and quoted thousands of times in a day, viral tweets may have an </a:t>
            </a:r>
            <a:r>
              <a:rPr lang="en-US" sz="1800" dirty="0">
                <a:solidFill>
                  <a:srgbClr val="C00000"/>
                </a:solidFill>
              </a:rPr>
              <a:t>unduly impact</a:t>
            </a:r>
            <a:r>
              <a:rPr lang="en-US" sz="1800" dirty="0"/>
              <a:t> on the daily index and introduce </a:t>
            </a:r>
            <a:r>
              <a:rPr lang="en-US" sz="1800" dirty="0" smtClean="0">
                <a:solidFill>
                  <a:srgbClr val="C00000"/>
                </a:solidFill>
              </a:rPr>
              <a:t>bias</a:t>
            </a:r>
          </a:p>
          <a:p>
            <a:pPr>
              <a:spcBef>
                <a:spcPts val="1800"/>
              </a:spcBef>
              <a:buClr>
                <a:srgbClr val="505150"/>
              </a:buClr>
            </a:pPr>
            <a:r>
              <a:rPr lang="en-US" sz="2000" dirty="0" smtClean="0"/>
              <a:t>All </a:t>
            </a:r>
            <a:r>
              <a:rPr lang="en-US" sz="2000" dirty="0"/>
              <a:t>the daily index values classified as </a:t>
            </a:r>
            <a:r>
              <a:rPr lang="en-US" sz="2000" dirty="0">
                <a:solidFill>
                  <a:srgbClr val="C00000"/>
                </a:solidFill>
              </a:rPr>
              <a:t>truly anomalous</a:t>
            </a:r>
            <a:r>
              <a:rPr lang="en-US" sz="2000" dirty="0"/>
              <a:t> are eventually </a:t>
            </a:r>
            <a:r>
              <a:rPr lang="en-US" sz="2000" dirty="0">
                <a:solidFill>
                  <a:srgbClr val="C00000"/>
                </a:solidFill>
              </a:rPr>
              <a:t>imputed</a:t>
            </a:r>
            <a:r>
              <a:rPr lang="en-US" sz="2000" dirty="0"/>
              <a:t> via </a:t>
            </a:r>
            <a:r>
              <a:rPr lang="en-US" sz="2000" dirty="0" smtClean="0"/>
              <a:t>nearest-neighbor </a:t>
            </a:r>
            <a:r>
              <a:rPr lang="en-US" sz="2000" dirty="0"/>
              <a:t>interpolation</a:t>
            </a:r>
          </a:p>
        </p:txBody>
      </p:sp>
    </p:spTree>
    <p:extLst>
      <p:ext uri="{BB962C8B-B14F-4D97-AF65-F5344CB8AC3E}">
        <p14:creationId xmlns:p14="http://schemas.microsoft.com/office/powerpoint/2010/main" val="159056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PAPER_etc\Conferenze\NTTS2019_Bruxelles\SocialMoodOnEconomy\Volu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" y="744206"/>
            <a:ext cx="8932364" cy="54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1038979" y="25204"/>
            <a:ext cx="8039031" cy="534368"/>
          </a:xfrm>
          <a:prstGeom prst="rect">
            <a:avLst/>
          </a:prstGeom>
        </p:spPr>
        <p:txBody>
          <a:bodyPr wrap="square" lIns="36000" tIns="36000" rIns="36000" bIns="36000" anchor="ctr" anchorCtr="1">
            <a:spAutoFit/>
          </a:bodyPr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2800" b="1" i="0" kern="1200" dirty="0">
                <a:solidFill>
                  <a:srgbClr val="23AFA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1"/>
                </a:solidFill>
              </a:rPr>
              <a:t>Volume Burst</a:t>
            </a:r>
            <a:r>
              <a:rPr lang="en-US" sz="3000" dirty="0">
                <a:solidFill>
                  <a:schemeClr val="accent1"/>
                </a:solidFill>
              </a:rPr>
              <a:t> </a:t>
            </a:r>
            <a:r>
              <a:rPr lang="en-US" sz="3000" dirty="0" smtClean="0">
                <a:solidFill>
                  <a:schemeClr val="accent1"/>
                </a:solidFill>
              </a:rPr>
              <a:t>since 2018 Post-Election </a:t>
            </a:r>
            <a:r>
              <a:rPr lang="en-US" sz="3000" dirty="0">
                <a:solidFill>
                  <a:schemeClr val="accent1"/>
                </a:solidFill>
              </a:rPr>
              <a:t>Crisis</a:t>
            </a:r>
          </a:p>
        </p:txBody>
      </p:sp>
      <p:sp>
        <p:nvSpPr>
          <p:cNvPr id="7" name="Callout 2 6"/>
          <p:cNvSpPr/>
          <p:nvPr/>
        </p:nvSpPr>
        <p:spPr>
          <a:xfrm flipH="1">
            <a:off x="2345786" y="3668459"/>
            <a:ext cx="2455107" cy="903700"/>
          </a:xfrm>
          <a:prstGeom prst="borderCallout2">
            <a:avLst>
              <a:gd name="adj1" fmla="val 50410"/>
              <a:gd name="adj2" fmla="val -3719"/>
              <a:gd name="adj3" fmla="val 90127"/>
              <a:gd name="adj4" fmla="val -18493"/>
              <a:gd name="adj5" fmla="val 50521"/>
              <a:gd name="adj6" fmla="val -67347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5 March 2018</a:t>
            </a:r>
          </a:p>
          <a:p>
            <a:pPr marL="1080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Political Election Results</a:t>
            </a:r>
          </a:p>
          <a:p>
            <a:pPr marL="108000"/>
            <a:r>
              <a:rPr lang="en-US" b="1" dirty="0" smtClean="0">
                <a:solidFill>
                  <a:srgbClr val="FF0000"/>
                </a:solidFill>
              </a:rPr>
              <a:t>95,000 tweets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Callout 2 9"/>
          <p:cNvSpPr/>
          <p:nvPr/>
        </p:nvSpPr>
        <p:spPr>
          <a:xfrm flipH="1">
            <a:off x="2896936" y="2375999"/>
            <a:ext cx="2780779" cy="1180699"/>
          </a:xfrm>
          <a:prstGeom prst="borderCallout2">
            <a:avLst>
              <a:gd name="adj1" fmla="val 50410"/>
              <a:gd name="adj2" fmla="val -3719"/>
              <a:gd name="adj3" fmla="val 141735"/>
              <a:gd name="adj4" fmla="val -33637"/>
              <a:gd name="adj5" fmla="val 123008"/>
              <a:gd name="adj6" fmla="val -50685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16 May 2018</a:t>
            </a:r>
          </a:p>
          <a:p>
            <a:pPr marL="1080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“Italy will ask the ECB a debt write-off of 250 billion €”</a:t>
            </a:r>
          </a:p>
          <a:p>
            <a:pPr marL="108000"/>
            <a:r>
              <a:rPr lang="en-US" b="1" dirty="0" smtClean="0">
                <a:solidFill>
                  <a:srgbClr val="FF0000"/>
                </a:solidFill>
              </a:rPr>
              <a:t>110,000 tweets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Callout 2 10"/>
          <p:cNvSpPr/>
          <p:nvPr/>
        </p:nvSpPr>
        <p:spPr>
          <a:xfrm flipH="1">
            <a:off x="3888572" y="1340706"/>
            <a:ext cx="2816277" cy="903700"/>
          </a:xfrm>
          <a:prstGeom prst="borderCallout2">
            <a:avLst>
              <a:gd name="adj1" fmla="val 50410"/>
              <a:gd name="adj2" fmla="val -1940"/>
              <a:gd name="adj3" fmla="val 65177"/>
              <a:gd name="adj4" fmla="val -8237"/>
              <a:gd name="adj5" fmla="val 21533"/>
              <a:gd name="adj6" fmla="val -15712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29 May 2018</a:t>
            </a:r>
          </a:p>
          <a:p>
            <a:pPr marL="1080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Spread Peaks Above 300 bps</a:t>
            </a:r>
          </a:p>
          <a:p>
            <a:pPr marL="108000"/>
            <a:r>
              <a:rPr lang="en-US" b="1" dirty="0" smtClean="0">
                <a:solidFill>
                  <a:srgbClr val="FF0000"/>
                </a:solidFill>
              </a:rPr>
              <a:t>230,000 tweets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2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715487" y="9814"/>
            <a:ext cx="7713026" cy="565146"/>
          </a:xfrm>
          <a:prstGeom prst="rect">
            <a:avLst/>
          </a:prstGeom>
        </p:spPr>
        <p:txBody>
          <a:bodyPr wrap="square" lIns="36000" tIns="36000" rIns="36000" bIns="36000" anchor="ctr" anchorCtr="1">
            <a:spAutoFit/>
          </a:bodyPr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2800" b="1" i="0" kern="1200" dirty="0">
                <a:solidFill>
                  <a:srgbClr val="23AFA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/>
                </a:solidFill>
              </a:rPr>
              <a:t>A Highly Volatile Time Series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G:\PAPER_etc\Conferenze\NTTS2019_Bruxelles\SocialMoodOnEconomy\SME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" y="679494"/>
            <a:ext cx="9126000" cy="549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24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39689" y="690330"/>
            <a:ext cx="7264623" cy="3966746"/>
          </a:xfrm>
        </p:spPr>
        <p:txBody>
          <a:bodyPr/>
          <a:lstStyle/>
          <a:p>
            <a:pPr lvl="0"/>
            <a:r>
              <a:rPr lang="en-US" sz="2000" dirty="0"/>
              <a:t>The </a:t>
            </a:r>
            <a:r>
              <a:rPr lang="en-US" sz="2000" dirty="0" smtClean="0">
                <a:solidFill>
                  <a:srgbClr val="C00000"/>
                </a:solidFill>
              </a:rPr>
              <a:t>daily</a:t>
            </a:r>
            <a:r>
              <a:rPr lang="en-US" sz="2000" dirty="0" smtClean="0"/>
              <a:t> </a:t>
            </a:r>
            <a:r>
              <a:rPr lang="en-US" sz="2000" dirty="0"/>
              <a:t>time series of the </a:t>
            </a:r>
            <a:r>
              <a:rPr lang="en-US" sz="2000" dirty="0">
                <a:solidFill>
                  <a:srgbClr val="C00000"/>
                </a:solidFill>
              </a:rPr>
              <a:t>Social Mood on </a:t>
            </a:r>
            <a:r>
              <a:rPr lang="en-US" sz="2000" dirty="0" smtClean="0">
                <a:solidFill>
                  <a:srgbClr val="C00000"/>
                </a:solidFill>
              </a:rPr>
              <a:t>Economy</a:t>
            </a:r>
            <a:r>
              <a:rPr lang="en-US" sz="2000" dirty="0"/>
              <a:t> </a:t>
            </a:r>
            <a:r>
              <a:rPr lang="en-US" sz="2000" dirty="0" smtClean="0"/>
              <a:t>index      has </a:t>
            </a:r>
            <a:r>
              <a:rPr lang="en-US" sz="2000" dirty="0"/>
              <a:t>been released as </a:t>
            </a:r>
            <a:r>
              <a:rPr lang="en-US" sz="2000" dirty="0">
                <a:solidFill>
                  <a:srgbClr val="C00000"/>
                </a:solidFill>
              </a:rPr>
              <a:t>Experimental </a:t>
            </a:r>
            <a:r>
              <a:rPr lang="en-US" sz="2000" dirty="0" smtClean="0">
                <a:solidFill>
                  <a:srgbClr val="C00000"/>
                </a:solidFill>
              </a:rPr>
              <a:t>Statistics</a:t>
            </a:r>
            <a:r>
              <a:rPr lang="en-US" sz="2000" dirty="0" smtClean="0"/>
              <a:t>, namely                </a:t>
            </a:r>
            <a:r>
              <a:rPr lang="en-US" sz="2000" i="1" dirty="0" smtClean="0"/>
              <a:t>“for </a:t>
            </a:r>
            <a:r>
              <a:rPr lang="en-US" sz="2000" i="1" dirty="0"/>
              <a:t>users’ </a:t>
            </a:r>
            <a:r>
              <a:rPr lang="en-US" sz="2000" i="1" dirty="0" smtClean="0"/>
              <a:t>consultation </a:t>
            </a:r>
            <a:r>
              <a:rPr lang="en-US" sz="2000" i="1" dirty="0"/>
              <a:t>and evaluation”</a:t>
            </a:r>
          </a:p>
          <a:p>
            <a:pPr lvl="1">
              <a:spcBef>
                <a:spcPts val="800"/>
              </a:spcBef>
            </a:pPr>
            <a:r>
              <a:rPr lang="en-US" sz="1800" dirty="0" smtClean="0"/>
              <a:t>In the meantime, Istat’s </a:t>
            </a:r>
            <a:r>
              <a:rPr lang="en-US" sz="1800" dirty="0"/>
              <a:t>Econometrics </a:t>
            </a:r>
            <a:r>
              <a:rPr lang="en-US" sz="1800" dirty="0" smtClean="0"/>
              <a:t>Service </a:t>
            </a:r>
            <a:r>
              <a:rPr lang="en-US" sz="1800" dirty="0"/>
              <a:t>is </a:t>
            </a:r>
            <a:r>
              <a:rPr lang="en-US" sz="1800" dirty="0" smtClean="0"/>
              <a:t>studying </a:t>
            </a:r>
            <a:r>
              <a:rPr lang="en-US" sz="1800" dirty="0"/>
              <a:t>whether the new index could improve short-term analysis and </a:t>
            </a:r>
            <a:r>
              <a:rPr lang="en-US" sz="1800" dirty="0" smtClean="0"/>
              <a:t>forecasting</a:t>
            </a:r>
          </a:p>
          <a:p>
            <a:pPr>
              <a:spcBef>
                <a:spcPts val="2400"/>
              </a:spcBef>
            </a:pPr>
            <a:r>
              <a:rPr lang="en-US" sz="2000" dirty="0"/>
              <a:t>For organizational reasons, </a:t>
            </a:r>
            <a:r>
              <a:rPr lang="en-US" sz="2000" dirty="0">
                <a:solidFill>
                  <a:srgbClr val="C00000"/>
                </a:solidFill>
              </a:rPr>
              <a:t>updates</a:t>
            </a:r>
            <a:r>
              <a:rPr lang="en-US" sz="2000" dirty="0"/>
              <a:t> of the index are </a:t>
            </a:r>
            <a:r>
              <a:rPr lang="en-US" sz="2000" dirty="0" smtClean="0"/>
              <a:t>currently being </a:t>
            </a:r>
            <a:r>
              <a:rPr lang="en-US" sz="2000" dirty="0"/>
              <a:t>published on a </a:t>
            </a:r>
            <a:r>
              <a:rPr lang="en-US" sz="2000" dirty="0">
                <a:solidFill>
                  <a:srgbClr val="C00000"/>
                </a:solidFill>
              </a:rPr>
              <a:t>quarterly</a:t>
            </a:r>
            <a:r>
              <a:rPr lang="en-US" sz="2000" dirty="0"/>
              <a:t> basis</a:t>
            </a:r>
          </a:p>
          <a:p>
            <a:pPr>
              <a:spcBef>
                <a:spcPts val="2400"/>
              </a:spcBef>
            </a:pPr>
            <a:r>
              <a:rPr lang="en-US" sz="2000" dirty="0"/>
              <a:t>However a </a:t>
            </a:r>
            <a:r>
              <a:rPr lang="en-US" sz="2000" dirty="0">
                <a:solidFill>
                  <a:srgbClr val="C00000"/>
                </a:solidFill>
              </a:rPr>
              <a:t>daily publication policy</a:t>
            </a:r>
            <a:r>
              <a:rPr lang="en-US" sz="2000" dirty="0"/>
              <a:t> is technically feasible, with updates </a:t>
            </a:r>
            <a:r>
              <a:rPr lang="en-US" sz="2000" dirty="0" smtClean="0"/>
              <a:t>released </a:t>
            </a:r>
            <a:r>
              <a:rPr lang="en-US" sz="2000" dirty="0" smtClean="0">
                <a:solidFill>
                  <a:srgbClr val="C00000"/>
                </a:solidFill>
              </a:rPr>
              <a:t>online</a:t>
            </a:r>
            <a:r>
              <a:rPr lang="en-US" sz="2000" dirty="0" smtClean="0"/>
              <a:t> </a:t>
            </a:r>
            <a:r>
              <a:rPr lang="en-US" sz="2000" dirty="0"/>
              <a:t>at </a:t>
            </a:r>
            <a:r>
              <a:rPr lang="en-US" sz="2000" dirty="0" smtClean="0"/>
              <a:t>[d </a:t>
            </a:r>
            <a:r>
              <a:rPr lang="en-US" sz="2000" dirty="0"/>
              <a:t>+ </a:t>
            </a:r>
            <a:r>
              <a:rPr lang="en-US" sz="2000" dirty="0" smtClean="0"/>
              <a:t>1]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C00000"/>
                </a:solidFill>
              </a:rPr>
              <a:t>monthly revisions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/>
              <a:t>for anomaly detection and seasonal adjustment)</a:t>
            </a:r>
          </a:p>
          <a:p>
            <a:pPr>
              <a:spcBef>
                <a:spcPts val="800"/>
              </a:spcBef>
            </a:pPr>
            <a:endParaRPr lang="en-US" sz="2200" dirty="0"/>
          </a:p>
        </p:txBody>
      </p:sp>
      <p:sp>
        <p:nvSpPr>
          <p:cNvPr id="6" name="Rettangolo 1"/>
          <p:cNvSpPr>
            <a:spLocks noChangeArrowheads="1"/>
          </p:cNvSpPr>
          <p:nvPr/>
        </p:nvSpPr>
        <p:spPr bwMode="auto">
          <a:xfrm>
            <a:off x="476251" y="4681790"/>
            <a:ext cx="81914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Thanks!</a:t>
            </a:r>
            <a:endParaRPr lang="en-US" sz="8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810000" y="0"/>
            <a:ext cx="7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Conclusion</a:t>
            </a:r>
            <a:endParaRPr lang="en-US" sz="3200" b="1" dirty="0"/>
          </a:p>
        </p:txBody>
      </p:sp>
      <p:pic>
        <p:nvPicPr>
          <p:cNvPr id="10" name="Immagine 9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14" t="32336" r="7077" b="47560"/>
          <a:stretch/>
        </p:blipFill>
        <p:spPr>
          <a:xfrm>
            <a:off x="8012729" y="646898"/>
            <a:ext cx="1136862" cy="121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3056" y="2135946"/>
            <a:ext cx="5842386" cy="1213921"/>
          </a:xfrm>
        </p:spPr>
        <p:txBody>
          <a:bodyPr/>
          <a:lstStyle/>
          <a:p>
            <a:pPr lvl="1">
              <a:spcBef>
                <a:spcPts val="1200"/>
              </a:spcBef>
            </a:pPr>
            <a:r>
              <a:rPr lang="en-US" sz="1600" dirty="0" smtClean="0"/>
              <a:t>These </a:t>
            </a:r>
            <a:r>
              <a:rPr lang="en-US" sz="1600" dirty="0"/>
              <a:t>measures are derived from samples of public tweets in Italian, which are captured in </a:t>
            </a:r>
            <a:r>
              <a:rPr lang="en-US" sz="1600" dirty="0">
                <a:solidFill>
                  <a:srgbClr val="C00000"/>
                </a:solidFill>
              </a:rPr>
              <a:t>real </a:t>
            </a:r>
            <a:r>
              <a:rPr lang="en-US" sz="1600" dirty="0" smtClean="0">
                <a:solidFill>
                  <a:srgbClr val="C00000"/>
                </a:solidFill>
              </a:rPr>
              <a:t>time</a:t>
            </a:r>
            <a:endParaRPr lang="en-US" sz="1400" dirty="0" smtClean="0">
              <a:solidFill>
                <a:srgbClr val="C0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sz="1600" dirty="0"/>
              <a:t>Data </a:t>
            </a:r>
            <a:r>
              <a:rPr lang="en-US" sz="1600" dirty="0" smtClean="0"/>
              <a:t>collection started in </a:t>
            </a:r>
            <a:r>
              <a:rPr lang="en-US" sz="1600" dirty="0">
                <a:solidFill>
                  <a:srgbClr val="C00000"/>
                </a:solidFill>
              </a:rPr>
              <a:t>February 2016</a:t>
            </a:r>
            <a:r>
              <a:rPr lang="en-US" sz="1600" dirty="0"/>
              <a:t> and has been active since then almost without </a:t>
            </a:r>
            <a:r>
              <a:rPr lang="en-US" sz="1600" dirty="0" smtClean="0"/>
              <a:t>interruptions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810000" y="0"/>
            <a:ext cx="7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Introduction</a:t>
            </a:r>
            <a:endParaRPr lang="en-US" sz="3200" b="1" dirty="0"/>
          </a:p>
        </p:txBody>
      </p:sp>
      <p:pic>
        <p:nvPicPr>
          <p:cNvPr id="4" name="Picture 2" descr="G:\PAPER_etc\Conferenze\NTTS2019_Bruxelles\SocialMoodOnEconomy\ANSA_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763" y="3533854"/>
            <a:ext cx="2806457" cy="2646415"/>
          </a:xfrm>
          <a:prstGeom prst="rect">
            <a:avLst/>
          </a:prstGeom>
          <a:noFill/>
          <a:ln w="63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PAPER_etc\Conferenze\NTTS2019_Bruxelles\SocialMoodOnEconomy\Bloomberg_FU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266" y="2576563"/>
            <a:ext cx="2771429" cy="3314286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203056" y="720387"/>
            <a:ext cx="8532000" cy="14249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28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Istat released in October 2018 (and updated since then) a new </a:t>
            </a:r>
            <a:r>
              <a:rPr lang="en-US" sz="2000" b="1" i="1" dirty="0" smtClean="0">
                <a:solidFill>
                  <a:srgbClr val="C00000"/>
                </a:solidFill>
              </a:rPr>
              <a:t>experimental statistic</a:t>
            </a:r>
            <a:r>
              <a:rPr lang="en-US" sz="2000" dirty="0" smtClean="0"/>
              <a:t>, based on </a:t>
            </a:r>
            <a:r>
              <a:rPr lang="en-US" sz="2000" dirty="0" smtClean="0">
                <a:solidFill>
                  <a:srgbClr val="C00000"/>
                </a:solidFill>
              </a:rPr>
              <a:t>Twitter</a:t>
            </a:r>
            <a:r>
              <a:rPr lang="en-US" sz="2000" dirty="0" smtClean="0"/>
              <a:t> data: the </a:t>
            </a:r>
            <a:r>
              <a:rPr lang="en-US" sz="2000" b="1" dirty="0" smtClean="0">
                <a:solidFill>
                  <a:srgbClr val="C00000"/>
                </a:solidFill>
              </a:rPr>
              <a:t>Social Mood on Economy Index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The index provides </a:t>
            </a:r>
            <a:r>
              <a:rPr lang="en-US" sz="2000" dirty="0" smtClean="0">
                <a:solidFill>
                  <a:srgbClr val="C00000"/>
                </a:solidFill>
              </a:rPr>
              <a:t>daily</a:t>
            </a:r>
            <a:r>
              <a:rPr lang="en-US" sz="2000" dirty="0" smtClean="0"/>
              <a:t> measures of the </a:t>
            </a:r>
            <a:r>
              <a:rPr lang="en-US" sz="2000" dirty="0" smtClean="0">
                <a:solidFill>
                  <a:srgbClr val="C00000"/>
                </a:solidFill>
              </a:rPr>
              <a:t>Italian sentiment</a:t>
            </a:r>
            <a:r>
              <a:rPr lang="en-US" sz="2000" dirty="0" smtClean="0"/>
              <a:t> on the state of the </a:t>
            </a:r>
            <a:r>
              <a:rPr lang="en-US" sz="2000" dirty="0" smtClean="0">
                <a:solidFill>
                  <a:srgbClr val="C00000"/>
                </a:solidFill>
              </a:rPr>
              <a:t>economy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203056" y="3488681"/>
            <a:ext cx="3577636" cy="26915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28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SzPct val="125000"/>
            </a:pPr>
            <a:r>
              <a:rPr lang="en-US" sz="1600" dirty="0" smtClean="0"/>
              <a:t>The dissemination of the new index attracted significant interest from the media (both traditional and online)</a:t>
            </a:r>
          </a:p>
          <a:p>
            <a:pPr>
              <a:spcBef>
                <a:spcPts val="1200"/>
              </a:spcBef>
              <a:buSzPct val="125000"/>
            </a:pPr>
            <a:r>
              <a:rPr lang="en-US" sz="1600" dirty="0" smtClean="0"/>
              <a:t>Receptions were predominantly positive (the overwhelming majority praising Istat’s openness to innovation)</a:t>
            </a:r>
          </a:p>
          <a:p>
            <a:pPr>
              <a:spcBef>
                <a:spcPts val="1200"/>
              </a:spcBef>
              <a:buSzPct val="125000"/>
            </a:pPr>
            <a:r>
              <a:rPr lang="en-US" sz="1600" dirty="0" smtClean="0"/>
              <a:t>But few skeptical comments too!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3134199" y="1782812"/>
            <a:ext cx="1917239" cy="830997"/>
            <a:chOff x="3134199" y="1694432"/>
            <a:chExt cx="1917239" cy="830997"/>
          </a:xfrm>
        </p:grpSpPr>
        <p:pic>
          <p:nvPicPr>
            <p:cNvPr id="51" name="Immagine 5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4199" y="1777746"/>
              <a:ext cx="664369" cy="664369"/>
            </a:xfrm>
            <a:prstGeom prst="rect">
              <a:avLst/>
            </a:prstGeom>
          </p:spPr>
        </p:pic>
        <p:sp>
          <p:nvSpPr>
            <p:cNvPr id="52" name="CasellaDiTesto 51"/>
            <p:cNvSpPr txBox="1"/>
            <p:nvPr/>
          </p:nvSpPr>
          <p:spPr>
            <a:xfrm>
              <a:off x="3754405" y="1694432"/>
              <a:ext cx="12970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5F5F5F"/>
                  </a:solidFill>
                  <a:latin typeface="Calibri" panose="020F0502020204030204" pitchFamily="34" charset="0"/>
                </a:rPr>
                <a:t>‘Social Mood</a:t>
              </a:r>
            </a:p>
            <a:p>
              <a:r>
                <a:rPr lang="en-US" sz="1600" dirty="0" smtClean="0">
                  <a:solidFill>
                    <a:srgbClr val="5F5F5F"/>
                  </a:solidFill>
                  <a:latin typeface="Calibri" panose="020F0502020204030204" pitchFamily="34" charset="0"/>
                </a:rPr>
                <a:t>on Economy’</a:t>
              </a:r>
            </a:p>
            <a:p>
              <a:r>
                <a:rPr lang="en-US" sz="1600" dirty="0" smtClean="0">
                  <a:solidFill>
                    <a:srgbClr val="5F5F5F"/>
                  </a:solidFill>
                  <a:latin typeface="Calibri" panose="020F0502020204030204" pitchFamily="34" charset="0"/>
                </a:rPr>
                <a:t>Filter</a:t>
              </a:r>
              <a:endParaRPr lang="en-US" sz="1600" dirty="0">
                <a:solidFill>
                  <a:srgbClr val="5F5F5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3" name="Gruppo 52"/>
          <p:cNvGrpSpPr/>
          <p:nvPr/>
        </p:nvGrpSpPr>
        <p:grpSpPr>
          <a:xfrm>
            <a:off x="299935" y="745426"/>
            <a:ext cx="1909245" cy="1016318"/>
            <a:chOff x="776008" y="694499"/>
            <a:chExt cx="1909245" cy="1016318"/>
          </a:xfrm>
        </p:grpSpPr>
        <p:pic>
          <p:nvPicPr>
            <p:cNvPr id="54" name="Immagine 5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08" y="694499"/>
              <a:ext cx="1356836" cy="1016318"/>
            </a:xfrm>
            <a:prstGeom prst="rect">
              <a:avLst/>
            </a:prstGeom>
          </p:spPr>
        </p:pic>
        <p:sp>
          <p:nvSpPr>
            <p:cNvPr id="55" name="CasellaDiTesto 54"/>
            <p:cNvSpPr txBox="1"/>
            <p:nvPr/>
          </p:nvSpPr>
          <p:spPr>
            <a:xfrm>
              <a:off x="1791134" y="787159"/>
              <a:ext cx="8941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Twitter</a:t>
              </a:r>
            </a:p>
            <a:p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Public</a:t>
              </a:r>
            </a:p>
            <a:p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Stream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" name="Rettangolo arrotondato 55"/>
            <p:cNvSpPr/>
            <p:nvPr/>
          </p:nvSpPr>
          <p:spPr>
            <a:xfrm>
              <a:off x="932154" y="721133"/>
              <a:ext cx="1753099" cy="923657"/>
            </a:xfrm>
            <a:prstGeom prst="roundRect">
              <a:avLst/>
            </a:prstGeom>
            <a:noFill/>
            <a:ln w="1587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7" name="Gruppo 56"/>
          <p:cNvGrpSpPr/>
          <p:nvPr/>
        </p:nvGrpSpPr>
        <p:grpSpPr>
          <a:xfrm>
            <a:off x="439296" y="2199584"/>
            <a:ext cx="1683791" cy="938390"/>
            <a:chOff x="941032" y="1964506"/>
            <a:chExt cx="1683791" cy="938390"/>
          </a:xfrm>
        </p:grpSpPr>
        <p:pic>
          <p:nvPicPr>
            <p:cNvPr id="58" name="Immagine 5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16" y="2028402"/>
              <a:ext cx="673418" cy="830104"/>
            </a:xfrm>
            <a:prstGeom prst="rect">
              <a:avLst/>
            </a:prstGeom>
          </p:spPr>
        </p:pic>
        <p:sp>
          <p:nvSpPr>
            <p:cNvPr id="59" name="CasellaDiTesto 58"/>
            <p:cNvSpPr txBox="1"/>
            <p:nvPr/>
          </p:nvSpPr>
          <p:spPr>
            <a:xfrm>
              <a:off x="1732994" y="2274177"/>
              <a:ext cx="8829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Filtering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Rettangolo arrotondato 59"/>
            <p:cNvSpPr/>
            <p:nvPr/>
          </p:nvSpPr>
          <p:spPr>
            <a:xfrm>
              <a:off x="941032" y="1964506"/>
              <a:ext cx="1683791" cy="938390"/>
            </a:xfrm>
            <a:prstGeom prst="roundRect">
              <a:avLst/>
            </a:prstGeom>
            <a:noFill/>
            <a:ln w="1587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" name="Gruppo 60"/>
          <p:cNvGrpSpPr/>
          <p:nvPr/>
        </p:nvGrpSpPr>
        <p:grpSpPr>
          <a:xfrm>
            <a:off x="373374" y="3677526"/>
            <a:ext cx="1780123" cy="1143900"/>
            <a:chOff x="631630" y="3810174"/>
            <a:chExt cx="1780123" cy="1143900"/>
          </a:xfrm>
        </p:grpSpPr>
        <p:pic>
          <p:nvPicPr>
            <p:cNvPr id="62" name="Immagine 6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006" y="3877446"/>
              <a:ext cx="1055370" cy="693420"/>
            </a:xfrm>
            <a:prstGeom prst="rect">
              <a:avLst/>
            </a:prstGeom>
          </p:spPr>
        </p:pic>
        <p:sp>
          <p:nvSpPr>
            <p:cNvPr id="63" name="CasellaDiTesto 62"/>
            <p:cNvSpPr txBox="1"/>
            <p:nvPr/>
          </p:nvSpPr>
          <p:spPr>
            <a:xfrm>
              <a:off x="656776" y="4570866"/>
              <a:ext cx="17460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Sentiment Scoring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Rettangolo arrotondato 63"/>
            <p:cNvSpPr/>
            <p:nvPr/>
          </p:nvSpPr>
          <p:spPr>
            <a:xfrm>
              <a:off x="631630" y="3810174"/>
              <a:ext cx="1780123" cy="1143900"/>
            </a:xfrm>
            <a:prstGeom prst="roundRect">
              <a:avLst/>
            </a:prstGeom>
            <a:noFill/>
            <a:ln w="1587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uppo 64"/>
          <p:cNvGrpSpPr/>
          <p:nvPr/>
        </p:nvGrpSpPr>
        <p:grpSpPr>
          <a:xfrm>
            <a:off x="3029390" y="4616968"/>
            <a:ext cx="1676401" cy="1479228"/>
            <a:chOff x="2952089" y="2902896"/>
            <a:chExt cx="1676401" cy="1479228"/>
          </a:xfrm>
        </p:grpSpPr>
        <p:pic>
          <p:nvPicPr>
            <p:cNvPr id="66" name="Immagine 6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2074" y="3172245"/>
              <a:ext cx="1163165" cy="1141159"/>
            </a:xfrm>
            <a:prstGeom prst="rect">
              <a:avLst/>
            </a:prstGeom>
          </p:spPr>
        </p:pic>
        <p:sp>
          <p:nvSpPr>
            <p:cNvPr id="67" name="CasellaDiTesto 66"/>
            <p:cNvSpPr txBox="1"/>
            <p:nvPr/>
          </p:nvSpPr>
          <p:spPr>
            <a:xfrm>
              <a:off x="3338899" y="2929530"/>
              <a:ext cx="1064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Clustering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Rettangolo arrotondato 67"/>
            <p:cNvSpPr/>
            <p:nvPr/>
          </p:nvSpPr>
          <p:spPr>
            <a:xfrm>
              <a:off x="2952089" y="2902896"/>
              <a:ext cx="1676401" cy="1479228"/>
            </a:xfrm>
            <a:prstGeom prst="roundRect">
              <a:avLst/>
            </a:prstGeom>
            <a:noFill/>
            <a:ln w="1587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9" name="Gruppo 68"/>
          <p:cNvGrpSpPr/>
          <p:nvPr/>
        </p:nvGrpSpPr>
        <p:grpSpPr>
          <a:xfrm>
            <a:off x="5681597" y="4580767"/>
            <a:ext cx="1660125" cy="1551629"/>
            <a:chOff x="4918229" y="4391002"/>
            <a:chExt cx="1660125" cy="1551629"/>
          </a:xfrm>
        </p:grpSpPr>
        <p:pic>
          <p:nvPicPr>
            <p:cNvPr id="70" name="Immagine 6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3529" y="4573577"/>
              <a:ext cx="1089524" cy="72495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71" name="CasellaDiTesto 70"/>
            <p:cNvSpPr txBox="1"/>
            <p:nvPr/>
          </p:nvSpPr>
          <p:spPr>
            <a:xfrm>
              <a:off x="5113042" y="5342150"/>
              <a:ext cx="13034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Daily Index</a:t>
              </a:r>
            </a:p>
            <a:p>
              <a:pPr algn="ctr"/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Computation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Rettangolo arrotondato 71"/>
            <p:cNvSpPr/>
            <p:nvPr/>
          </p:nvSpPr>
          <p:spPr>
            <a:xfrm>
              <a:off x="4918229" y="4391002"/>
              <a:ext cx="1660125" cy="1551629"/>
            </a:xfrm>
            <a:prstGeom prst="roundRect">
              <a:avLst/>
            </a:prstGeom>
            <a:noFill/>
            <a:ln w="1587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3" name="Gruppo 72"/>
          <p:cNvGrpSpPr/>
          <p:nvPr/>
        </p:nvGrpSpPr>
        <p:grpSpPr>
          <a:xfrm>
            <a:off x="6959630" y="2322011"/>
            <a:ext cx="1975140" cy="1371439"/>
            <a:chOff x="6405124" y="2271071"/>
            <a:chExt cx="1975140" cy="1371439"/>
          </a:xfrm>
        </p:grpSpPr>
        <p:pic>
          <p:nvPicPr>
            <p:cNvPr id="74" name="Immagine 7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05124" y="2271071"/>
              <a:ext cx="1905000" cy="1263650"/>
            </a:xfrm>
            <a:prstGeom prst="rect">
              <a:avLst/>
            </a:prstGeom>
          </p:spPr>
        </p:pic>
        <p:sp>
          <p:nvSpPr>
            <p:cNvPr id="75" name="CasellaDiTesto 74"/>
            <p:cNvSpPr txBox="1"/>
            <p:nvPr/>
          </p:nvSpPr>
          <p:spPr>
            <a:xfrm>
              <a:off x="6491064" y="3268084"/>
              <a:ext cx="188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Surveillance System</a:t>
              </a:r>
            </a:p>
          </p:txBody>
        </p:sp>
        <p:sp>
          <p:nvSpPr>
            <p:cNvPr id="76" name="Rettangolo arrotondato 75"/>
            <p:cNvSpPr/>
            <p:nvPr/>
          </p:nvSpPr>
          <p:spPr>
            <a:xfrm>
              <a:off x="6423765" y="2455679"/>
              <a:ext cx="1956499" cy="1186831"/>
            </a:xfrm>
            <a:prstGeom prst="roundRect">
              <a:avLst/>
            </a:prstGeom>
            <a:noFill/>
            <a:ln w="1587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7" name="Freccia in giù 76"/>
          <p:cNvSpPr/>
          <p:nvPr/>
        </p:nvSpPr>
        <p:spPr>
          <a:xfrm>
            <a:off x="1117586" y="1806134"/>
            <a:ext cx="353845" cy="288381"/>
          </a:xfrm>
          <a:prstGeom prst="down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Freccia in giù 77"/>
          <p:cNvSpPr/>
          <p:nvPr/>
        </p:nvSpPr>
        <p:spPr>
          <a:xfrm>
            <a:off x="1117586" y="3252669"/>
            <a:ext cx="353845" cy="288381"/>
          </a:xfrm>
          <a:prstGeom prst="down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ccia in giù 78"/>
          <p:cNvSpPr/>
          <p:nvPr/>
        </p:nvSpPr>
        <p:spPr>
          <a:xfrm rot="18200059">
            <a:off x="2395372" y="4766347"/>
            <a:ext cx="353845" cy="288381"/>
          </a:xfrm>
          <a:prstGeom prst="down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0" name="Connettore 2 79"/>
          <p:cNvCxnSpPr/>
          <p:nvPr/>
        </p:nvCxnSpPr>
        <p:spPr>
          <a:xfrm flipH="1">
            <a:off x="2347714" y="2272358"/>
            <a:ext cx="697333" cy="423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po 2"/>
          <p:cNvGrpSpPr/>
          <p:nvPr/>
        </p:nvGrpSpPr>
        <p:grpSpPr>
          <a:xfrm>
            <a:off x="3164536" y="3160916"/>
            <a:ext cx="1969438" cy="858906"/>
            <a:chOff x="3164536" y="3072536"/>
            <a:chExt cx="1969438" cy="858906"/>
          </a:xfrm>
        </p:grpSpPr>
        <p:pic>
          <p:nvPicPr>
            <p:cNvPr id="85" name="Immagine 84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4536" y="3072536"/>
              <a:ext cx="968121" cy="754380"/>
            </a:xfrm>
            <a:prstGeom prst="rect">
              <a:avLst/>
            </a:prstGeom>
          </p:spPr>
        </p:pic>
        <p:sp>
          <p:nvSpPr>
            <p:cNvPr id="83" name="CasellaDiTesto 82"/>
            <p:cNvSpPr txBox="1"/>
            <p:nvPr/>
          </p:nvSpPr>
          <p:spPr>
            <a:xfrm>
              <a:off x="4070975" y="3100445"/>
              <a:ext cx="1062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4D4D4D"/>
                  </a:solidFill>
                  <a:latin typeface="Calibri" panose="020F0502020204030204" pitchFamily="34" charset="0"/>
                </a:rPr>
                <a:t>Italian</a:t>
              </a:r>
            </a:p>
            <a:p>
              <a:r>
                <a:rPr lang="en-US" sz="1600" dirty="0" smtClean="0">
                  <a:solidFill>
                    <a:srgbClr val="4D4D4D"/>
                  </a:solidFill>
                  <a:latin typeface="Calibri" panose="020F0502020204030204" pitchFamily="34" charset="0"/>
                </a:rPr>
                <a:t>Sentiment</a:t>
              </a:r>
            </a:p>
            <a:p>
              <a:r>
                <a:rPr lang="en-US" sz="1600" dirty="0" smtClean="0">
                  <a:solidFill>
                    <a:srgbClr val="4D4D4D"/>
                  </a:solidFill>
                  <a:latin typeface="Calibri" panose="020F0502020204030204" pitchFamily="34" charset="0"/>
                </a:rPr>
                <a:t>Lexicon</a:t>
              </a:r>
            </a:p>
          </p:txBody>
        </p:sp>
      </p:grpSp>
      <p:cxnSp>
        <p:nvCxnSpPr>
          <p:cNvPr id="86" name="Connettore 2 85"/>
          <p:cNvCxnSpPr/>
          <p:nvPr/>
        </p:nvCxnSpPr>
        <p:spPr>
          <a:xfrm flipH="1">
            <a:off x="2354603" y="3676289"/>
            <a:ext cx="697333" cy="423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Freccia in giù 86"/>
          <p:cNvSpPr/>
          <p:nvPr/>
        </p:nvSpPr>
        <p:spPr>
          <a:xfrm rot="16200000">
            <a:off x="5018707" y="5158550"/>
            <a:ext cx="353845" cy="288381"/>
          </a:xfrm>
          <a:prstGeom prst="down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Freccia circolare a destra 87"/>
          <p:cNvSpPr/>
          <p:nvPr/>
        </p:nvSpPr>
        <p:spPr>
          <a:xfrm rot="2286422" flipV="1">
            <a:off x="6153395" y="3242828"/>
            <a:ext cx="385707" cy="1146302"/>
          </a:xfrm>
          <a:prstGeom prst="curvedRightArrow">
            <a:avLst>
              <a:gd name="adj1" fmla="val 41797"/>
              <a:gd name="adj2" fmla="val 86351"/>
              <a:gd name="adj3" fmla="val 43150"/>
            </a:avLst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Freccia circolare a destra 88"/>
          <p:cNvSpPr/>
          <p:nvPr/>
        </p:nvSpPr>
        <p:spPr>
          <a:xfrm rot="1922266" flipH="1">
            <a:off x="7963768" y="3863451"/>
            <a:ext cx="385707" cy="1146302"/>
          </a:xfrm>
          <a:prstGeom prst="curvedRightArrow">
            <a:avLst>
              <a:gd name="adj1" fmla="val 41797"/>
              <a:gd name="adj2" fmla="val 86351"/>
              <a:gd name="adj3" fmla="val 43150"/>
            </a:avLst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0" name="Gruppo 89"/>
          <p:cNvGrpSpPr/>
          <p:nvPr/>
        </p:nvGrpSpPr>
        <p:grpSpPr>
          <a:xfrm>
            <a:off x="6511659" y="3911320"/>
            <a:ext cx="1496303" cy="1014597"/>
            <a:chOff x="6511659" y="3822940"/>
            <a:chExt cx="1496303" cy="1014597"/>
          </a:xfrm>
        </p:grpSpPr>
        <p:sp>
          <p:nvSpPr>
            <p:cNvPr id="91" name="Ovale 90"/>
            <p:cNvSpPr/>
            <p:nvPr/>
          </p:nvSpPr>
          <p:spPr>
            <a:xfrm>
              <a:off x="6902676" y="4758337"/>
              <a:ext cx="72000" cy="79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Callout 1 91"/>
            <p:cNvSpPr/>
            <p:nvPr/>
          </p:nvSpPr>
          <p:spPr>
            <a:xfrm>
              <a:off x="6511659" y="3822940"/>
              <a:ext cx="1496303" cy="476598"/>
            </a:xfrm>
            <a:prstGeom prst="borderCallout1">
              <a:avLst>
                <a:gd name="adj1" fmla="val 100710"/>
                <a:gd name="adj2" fmla="val 48441"/>
                <a:gd name="adj3" fmla="val 181421"/>
                <a:gd name="adj4" fmla="val 35592"/>
              </a:avLst>
            </a:prstGeom>
            <a:noFill/>
            <a:ln w="12700">
              <a:solidFill>
                <a:srgbClr val="FF0000"/>
              </a:solidFill>
              <a:tailEnd type="stealt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Outlier Detection</a:t>
              </a: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and Imputation</a:t>
              </a:r>
            </a:p>
          </p:txBody>
        </p:sp>
      </p:grpSp>
      <p:sp>
        <p:nvSpPr>
          <p:cNvPr id="94" name="Titolo 1"/>
          <p:cNvSpPr>
            <a:spLocks noGrp="1"/>
          </p:cNvSpPr>
          <p:nvPr>
            <p:ph type="title"/>
          </p:nvPr>
        </p:nvSpPr>
        <p:spPr>
          <a:xfrm>
            <a:off x="810000" y="0"/>
            <a:ext cx="7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Processing Pipeline at a Glance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265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3000" y="702802"/>
            <a:ext cx="8838000" cy="5539736"/>
          </a:xfrm>
        </p:spPr>
        <p:txBody>
          <a:bodyPr/>
          <a:lstStyle/>
          <a:p>
            <a:pPr lvl="0">
              <a:spcBef>
                <a:spcPts val="1800"/>
              </a:spcBef>
            </a:pPr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C00000"/>
                </a:solidFill>
              </a:rPr>
              <a:t>pointless babble</a:t>
            </a:r>
            <a:r>
              <a:rPr lang="en-US" sz="2000" dirty="0" smtClean="0"/>
              <a:t> issue affects all social media sources</a:t>
            </a:r>
          </a:p>
          <a:p>
            <a:pPr lvl="0">
              <a:spcBef>
                <a:spcPts val="1200"/>
              </a:spcBef>
            </a:pPr>
            <a:r>
              <a:rPr lang="en-US" sz="2000" dirty="0" smtClean="0"/>
              <a:t>We </a:t>
            </a:r>
            <a:r>
              <a:rPr lang="en-US" sz="2000" dirty="0"/>
              <a:t>developed procedures to collect and process only </a:t>
            </a:r>
            <a:r>
              <a:rPr lang="en-US" sz="2000" dirty="0" smtClean="0"/>
              <a:t>tweets </a:t>
            </a:r>
            <a:r>
              <a:rPr lang="en-US" sz="2000" dirty="0"/>
              <a:t>containing at least one </a:t>
            </a:r>
            <a:r>
              <a:rPr lang="en-US" sz="2000" dirty="0" smtClean="0"/>
              <a:t>word </a:t>
            </a:r>
            <a:r>
              <a:rPr lang="en-US" sz="2000" dirty="0"/>
              <a:t>belonging to a specific </a:t>
            </a:r>
            <a:r>
              <a:rPr lang="en-US" sz="2000" dirty="0">
                <a:solidFill>
                  <a:srgbClr val="C00000"/>
                </a:solidFill>
              </a:rPr>
              <a:t>‘filter’</a:t>
            </a:r>
            <a:r>
              <a:rPr lang="en-US" sz="2000" dirty="0"/>
              <a:t>, namely a definite </a:t>
            </a:r>
            <a:r>
              <a:rPr lang="en-US" sz="2000" dirty="0">
                <a:solidFill>
                  <a:srgbClr val="C00000"/>
                </a:solidFill>
              </a:rPr>
              <a:t>set of relevant Italian </a:t>
            </a:r>
            <a:r>
              <a:rPr lang="en-US" sz="2000" dirty="0" smtClean="0">
                <a:solidFill>
                  <a:srgbClr val="C00000"/>
                </a:solidFill>
              </a:rPr>
              <a:t>keywords</a:t>
            </a:r>
            <a:endParaRPr lang="en-US" sz="2000" dirty="0">
              <a:solidFill>
                <a:srgbClr val="C00000"/>
              </a:solidFill>
            </a:endParaRPr>
          </a:p>
          <a:p>
            <a:pPr lvl="1">
              <a:spcBef>
                <a:spcPts val="800"/>
              </a:spcBef>
            </a:pPr>
            <a:r>
              <a:rPr lang="en-US" sz="1800" dirty="0"/>
              <a:t>Ideally, filters should be able to </a:t>
            </a:r>
            <a:r>
              <a:rPr lang="en-US" sz="1800" dirty="0">
                <a:solidFill>
                  <a:srgbClr val="C00000"/>
                </a:solidFill>
              </a:rPr>
              <a:t>capture relevant</a:t>
            </a:r>
            <a:r>
              <a:rPr lang="en-US" sz="1800" dirty="0"/>
              <a:t> messages and </a:t>
            </a:r>
            <a:r>
              <a:rPr lang="en-US" sz="1800" dirty="0">
                <a:solidFill>
                  <a:srgbClr val="C00000"/>
                </a:solidFill>
              </a:rPr>
              <a:t>eliminate off-topic</a:t>
            </a:r>
            <a:r>
              <a:rPr lang="en-US" sz="1800" dirty="0"/>
              <a:t> ones since the </a:t>
            </a:r>
            <a:r>
              <a:rPr lang="en-US" sz="1800" dirty="0" smtClean="0"/>
              <a:t>beginning</a:t>
            </a:r>
          </a:p>
          <a:p>
            <a:pPr lvl="1">
              <a:spcBef>
                <a:spcPts val="800"/>
              </a:spcBef>
            </a:pPr>
            <a:r>
              <a:rPr lang="en-US" sz="1800" dirty="0"/>
              <a:t>Domain-specific filters have been designed by </a:t>
            </a:r>
            <a:r>
              <a:rPr lang="en-US" sz="1800" dirty="0">
                <a:solidFill>
                  <a:srgbClr val="C00000"/>
                </a:solidFill>
              </a:rPr>
              <a:t>subject-matter experts</a:t>
            </a:r>
            <a:r>
              <a:rPr lang="en-US" sz="1800" dirty="0"/>
              <a:t> (possibly supported by data-driven techniques)</a:t>
            </a:r>
          </a:p>
          <a:p>
            <a:pPr lvl="0">
              <a:spcBef>
                <a:spcPts val="1800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‘Social Mood on Economy’ </a:t>
            </a:r>
            <a:r>
              <a:rPr lang="en-US" sz="2000" dirty="0" smtClean="0"/>
              <a:t>filter collects on average </a:t>
            </a:r>
            <a:r>
              <a:rPr lang="en-US" sz="2000" dirty="0" smtClean="0">
                <a:solidFill>
                  <a:srgbClr val="C00000"/>
                </a:solidFill>
              </a:rPr>
              <a:t>~50’000 tweets/day</a:t>
            </a:r>
          </a:p>
          <a:p>
            <a:pPr lvl="0">
              <a:spcBef>
                <a:spcPts val="1800"/>
              </a:spcBef>
            </a:pPr>
            <a:r>
              <a:rPr lang="en-US" sz="2000" dirty="0" smtClean="0"/>
              <a:t>It encompasses </a:t>
            </a:r>
            <a:r>
              <a:rPr lang="en-US" sz="2000" dirty="0">
                <a:solidFill>
                  <a:srgbClr val="C00000"/>
                </a:solidFill>
              </a:rPr>
              <a:t>60 keywords</a:t>
            </a:r>
            <a:r>
              <a:rPr lang="en-US" sz="2000" dirty="0"/>
              <a:t> (actual words or phrases). Most of </a:t>
            </a:r>
            <a:r>
              <a:rPr lang="en-US" sz="2000" dirty="0" smtClean="0"/>
              <a:t>them </a:t>
            </a:r>
            <a:r>
              <a:rPr lang="en-US" sz="2000" dirty="0"/>
              <a:t>have been borrowed from questionnaire items of the </a:t>
            </a:r>
            <a:r>
              <a:rPr lang="en-US" sz="2000" dirty="0">
                <a:solidFill>
                  <a:srgbClr val="C00000"/>
                </a:solidFill>
              </a:rPr>
              <a:t>Italian Consumer Confidence Survey</a:t>
            </a:r>
          </a:p>
          <a:p>
            <a:pPr lvl="1">
              <a:spcBef>
                <a:spcPts val="800"/>
              </a:spcBef>
            </a:pPr>
            <a:r>
              <a:rPr lang="en-US" sz="1800" dirty="0"/>
              <a:t>However, the phenomenon tracked by the Social Mood on Economy index and consumer confidence </a:t>
            </a:r>
            <a:r>
              <a:rPr lang="en-US" sz="1800" b="1" dirty="0">
                <a:solidFill>
                  <a:srgbClr val="C00000"/>
                </a:solidFill>
              </a:rPr>
              <a:t>only partially overlap</a:t>
            </a:r>
          </a:p>
          <a:p>
            <a:pPr marL="972000" lvl="2">
              <a:spcBef>
                <a:spcPts val="800"/>
              </a:spcBef>
              <a:buClr>
                <a:srgbClr val="C00000"/>
              </a:buClr>
              <a:buSzPct val="100000"/>
              <a:buFont typeface="Wingdings 3" panose="05040102010807070707" pitchFamily="18" charset="2"/>
              <a:buChar char=""/>
            </a:pPr>
            <a:r>
              <a:rPr lang="en-US" sz="1800" dirty="0"/>
              <a:t>Still, the new index can </a:t>
            </a:r>
            <a:r>
              <a:rPr lang="en-US" sz="1800" dirty="0">
                <a:solidFill>
                  <a:srgbClr val="C00000"/>
                </a:solidFill>
              </a:rPr>
              <a:t>detect events</a:t>
            </a:r>
            <a:r>
              <a:rPr lang="en-US" sz="1800" dirty="0"/>
              <a:t> that influence consumer confidence but are </a:t>
            </a:r>
            <a:r>
              <a:rPr lang="en-US" sz="1800" dirty="0">
                <a:solidFill>
                  <a:srgbClr val="C00000"/>
                </a:solidFill>
              </a:rPr>
              <a:t>missed by the official survey</a:t>
            </a:r>
            <a:r>
              <a:rPr lang="en-US" sz="1800" dirty="0"/>
              <a:t>, e.g. the Central Italy earthquake of 24</a:t>
            </a:r>
            <a:r>
              <a:rPr lang="en-US" sz="1800" baseline="30000" dirty="0"/>
              <a:t>th</a:t>
            </a:r>
            <a:r>
              <a:rPr lang="en-US" sz="1800" dirty="0"/>
              <a:t> Aug. </a:t>
            </a:r>
            <a:r>
              <a:rPr lang="en-US" sz="1800" dirty="0" smtClean="0"/>
              <a:t>2016</a:t>
            </a:r>
            <a:endParaRPr lang="en-US" sz="1800" dirty="0" smtClean="0">
              <a:solidFill>
                <a:srgbClr val="C00000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810000" y="0"/>
            <a:ext cx="7524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The Quest for Relevance: Filters</a:t>
            </a:r>
            <a:endParaRPr lang="en-US" sz="2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810000" y="0"/>
            <a:ext cx="7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Data Collection and Processing</a:t>
            </a:r>
            <a:endParaRPr lang="en-US" sz="3200" b="1" dirty="0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306000" y="711764"/>
            <a:ext cx="8532000" cy="5434473"/>
          </a:xfrm>
        </p:spPr>
        <p:txBody>
          <a:bodyPr/>
          <a:lstStyle/>
          <a:p>
            <a:r>
              <a:rPr lang="en-US" sz="2000" b="1" dirty="0" smtClean="0"/>
              <a:t>Data Collection Technique</a:t>
            </a:r>
          </a:p>
          <a:p>
            <a:pPr lvl="1">
              <a:spcBef>
                <a:spcPts val="200"/>
              </a:spcBef>
              <a:buClr>
                <a:srgbClr val="505150"/>
              </a:buClr>
            </a:pPr>
            <a:r>
              <a:rPr lang="en-US" sz="1800" dirty="0" smtClean="0"/>
              <a:t>We exploit </a:t>
            </a:r>
            <a:r>
              <a:rPr lang="en-US" sz="1800" dirty="0" smtClean="0">
                <a:solidFill>
                  <a:srgbClr val="C00000"/>
                </a:solidFill>
              </a:rPr>
              <a:t>Twitter’s </a:t>
            </a:r>
            <a:r>
              <a:rPr lang="en-US" sz="1800" dirty="0">
                <a:solidFill>
                  <a:srgbClr val="C00000"/>
                </a:solidFill>
              </a:rPr>
              <a:t>Streaming API</a:t>
            </a:r>
            <a:r>
              <a:rPr lang="en-US" sz="1800" dirty="0"/>
              <a:t> </a:t>
            </a:r>
            <a:r>
              <a:rPr lang="en-US" sz="1800" dirty="0" smtClean="0"/>
              <a:t>to </a:t>
            </a:r>
            <a:r>
              <a:rPr lang="en-US" sz="1800" dirty="0"/>
              <a:t>get low latency access to Twitter’s </a:t>
            </a:r>
            <a:r>
              <a:rPr lang="en-US" sz="1800" dirty="0" smtClean="0"/>
              <a:t>firehose and collect samples of </a:t>
            </a:r>
            <a:r>
              <a:rPr lang="en-US" sz="1800" dirty="0">
                <a:solidFill>
                  <a:srgbClr val="C00000"/>
                </a:solidFill>
              </a:rPr>
              <a:t>public </a:t>
            </a:r>
            <a:r>
              <a:rPr lang="en-US" sz="1800" dirty="0" smtClean="0">
                <a:solidFill>
                  <a:srgbClr val="C00000"/>
                </a:solidFill>
              </a:rPr>
              <a:t>tweets</a:t>
            </a:r>
            <a:endParaRPr lang="en-US" sz="1800" dirty="0" smtClean="0"/>
          </a:p>
          <a:p>
            <a:pPr lvl="0">
              <a:spcBef>
                <a:spcPts val="1800"/>
              </a:spcBef>
            </a:pPr>
            <a:r>
              <a:rPr lang="en-US" sz="2000" b="1" dirty="0" smtClean="0"/>
              <a:t>Target Population</a:t>
            </a:r>
            <a:endParaRPr lang="en-US" sz="2000" b="1" dirty="0"/>
          </a:p>
          <a:p>
            <a:pPr lvl="1">
              <a:spcBef>
                <a:spcPts val="200"/>
              </a:spcBef>
              <a:buClr>
                <a:srgbClr val="505150"/>
              </a:buClr>
            </a:pPr>
            <a:r>
              <a:rPr lang="en-US" sz="1800" dirty="0" smtClean="0"/>
              <a:t>Public tweets </a:t>
            </a:r>
            <a:r>
              <a:rPr lang="en-US" sz="1800" dirty="0"/>
              <a:t>whose text </a:t>
            </a:r>
            <a:r>
              <a:rPr lang="en-US" sz="1800" dirty="0" smtClean="0"/>
              <a:t>matches </a:t>
            </a:r>
            <a:r>
              <a:rPr lang="en-US" sz="1800" dirty="0" smtClean="0">
                <a:solidFill>
                  <a:srgbClr val="C00000"/>
                </a:solidFill>
              </a:rPr>
              <a:t>at </a:t>
            </a:r>
            <a:r>
              <a:rPr lang="en-US" sz="1800" dirty="0">
                <a:solidFill>
                  <a:srgbClr val="C00000"/>
                </a:solidFill>
              </a:rPr>
              <a:t>least one keyword</a:t>
            </a:r>
            <a:r>
              <a:rPr lang="en-US" sz="1800" dirty="0"/>
              <a:t> </a:t>
            </a:r>
            <a:r>
              <a:rPr lang="en-US" sz="1800" dirty="0" smtClean="0"/>
              <a:t>belonging to the filter</a:t>
            </a:r>
          </a:p>
          <a:p>
            <a:pPr lvl="0">
              <a:spcBef>
                <a:spcPts val="1800"/>
              </a:spcBef>
            </a:pPr>
            <a:r>
              <a:rPr lang="en-US" sz="2000" b="1" dirty="0" smtClean="0"/>
              <a:t>Sampling Design</a:t>
            </a:r>
          </a:p>
          <a:p>
            <a:pPr lvl="1">
              <a:spcBef>
                <a:spcPts val="200"/>
              </a:spcBef>
              <a:buClr>
                <a:srgbClr val="505150"/>
              </a:buClr>
            </a:pPr>
            <a:r>
              <a:rPr lang="en-US" sz="1800" dirty="0" smtClean="0"/>
              <a:t>The sampling algorithm is a </a:t>
            </a:r>
            <a:r>
              <a:rPr lang="en-US" sz="1800" dirty="0" smtClean="0">
                <a:solidFill>
                  <a:srgbClr val="C00000"/>
                </a:solidFill>
              </a:rPr>
              <a:t>black box</a:t>
            </a:r>
            <a:r>
              <a:rPr lang="en-US" sz="1800" dirty="0" smtClean="0"/>
              <a:t>, as it is entirely controlled by Twitter’s Streaming API. </a:t>
            </a:r>
            <a:r>
              <a:rPr lang="en-US" sz="1800" dirty="0" smtClean="0">
                <a:solidFill>
                  <a:srgbClr val="C00000"/>
                </a:solidFill>
              </a:rPr>
              <a:t>At </a:t>
            </a:r>
            <a:r>
              <a:rPr lang="en-US" sz="1800" dirty="0">
                <a:solidFill>
                  <a:srgbClr val="C00000"/>
                </a:solidFill>
              </a:rPr>
              <a:t>least 1%</a:t>
            </a:r>
            <a:r>
              <a:rPr lang="en-US" sz="1800" dirty="0"/>
              <a:t> of all </a:t>
            </a:r>
            <a:r>
              <a:rPr lang="en-US" sz="1800" dirty="0" smtClean="0"/>
              <a:t>the eligible </a:t>
            </a:r>
            <a:r>
              <a:rPr lang="en-US" sz="1800" dirty="0"/>
              <a:t>tweets </a:t>
            </a:r>
            <a:r>
              <a:rPr lang="en-US" sz="1800" dirty="0" smtClean="0"/>
              <a:t>flowing on Twitter at a given time are sampled</a:t>
            </a:r>
          </a:p>
          <a:p>
            <a:pPr lvl="0">
              <a:spcBef>
                <a:spcPts val="1800"/>
              </a:spcBef>
            </a:pPr>
            <a:r>
              <a:rPr lang="en-US" sz="2000" b="1" dirty="0"/>
              <a:t>Process Granularity</a:t>
            </a:r>
            <a:endParaRPr lang="en-US" sz="2000" b="1" dirty="0" smtClean="0"/>
          </a:p>
          <a:p>
            <a:pPr lvl="1">
              <a:spcBef>
                <a:spcPts val="200"/>
              </a:spcBef>
              <a:buClr>
                <a:srgbClr val="505150"/>
              </a:buClr>
            </a:pPr>
            <a:r>
              <a:rPr lang="en-US" sz="1800" dirty="0"/>
              <a:t>To compute </a:t>
            </a:r>
            <a:r>
              <a:rPr lang="en-US" sz="1800" dirty="0">
                <a:solidFill>
                  <a:srgbClr val="C00000"/>
                </a:solidFill>
              </a:rPr>
              <a:t>daily index values</a:t>
            </a:r>
            <a:r>
              <a:rPr lang="en-US" sz="1800" dirty="0"/>
              <a:t>, we process all the tweets collected in a </a:t>
            </a:r>
            <a:r>
              <a:rPr lang="en-US" sz="1800" dirty="0">
                <a:solidFill>
                  <a:srgbClr val="C00000"/>
                </a:solidFill>
              </a:rPr>
              <a:t>single day</a:t>
            </a:r>
            <a:r>
              <a:rPr lang="en-US" sz="1800" dirty="0"/>
              <a:t> as a </a:t>
            </a:r>
            <a:r>
              <a:rPr lang="en-US" sz="1800" dirty="0">
                <a:solidFill>
                  <a:srgbClr val="C00000"/>
                </a:solidFill>
              </a:rPr>
              <a:t>single block</a:t>
            </a:r>
          </a:p>
          <a:p>
            <a:pPr lvl="0">
              <a:spcBef>
                <a:spcPts val="1800"/>
              </a:spcBef>
            </a:pPr>
            <a:r>
              <a:rPr lang="en-US" sz="2000" b="1" dirty="0"/>
              <a:t>Input Data</a:t>
            </a:r>
          </a:p>
          <a:p>
            <a:pPr lvl="1">
              <a:spcBef>
                <a:spcPts val="200"/>
              </a:spcBef>
              <a:buClr>
                <a:srgbClr val="505150"/>
              </a:buClr>
            </a:pPr>
            <a:r>
              <a:rPr lang="en-US" sz="1800" dirty="0"/>
              <a:t>We </a:t>
            </a:r>
            <a:r>
              <a:rPr lang="en-US" sz="1800" dirty="0">
                <a:solidFill>
                  <a:srgbClr val="C00000"/>
                </a:solidFill>
              </a:rPr>
              <a:t>only</a:t>
            </a:r>
            <a:r>
              <a:rPr lang="en-US" sz="1800" dirty="0"/>
              <a:t> analyze </a:t>
            </a:r>
            <a:r>
              <a:rPr lang="en-US" sz="1800" dirty="0">
                <a:solidFill>
                  <a:srgbClr val="C00000"/>
                </a:solidFill>
              </a:rPr>
              <a:t>the textual content</a:t>
            </a:r>
            <a:r>
              <a:rPr lang="en-US" sz="1800" dirty="0"/>
              <a:t> of the tweets. (No information about users is ever accessed: the index only uses </a:t>
            </a:r>
            <a:r>
              <a:rPr lang="en-US" sz="1800" i="1" dirty="0"/>
              <a:t>unlinked</a:t>
            </a:r>
            <a:r>
              <a:rPr lang="en-US" sz="1800" dirty="0"/>
              <a:t> </a:t>
            </a:r>
            <a:r>
              <a:rPr lang="en-US" sz="1800" i="1" dirty="0"/>
              <a:t>anonymized</a:t>
            </a:r>
            <a:r>
              <a:rPr lang="en-US" sz="1800" dirty="0"/>
              <a:t> data)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774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306000" y="656730"/>
            <a:ext cx="8532000" cy="5630948"/>
          </a:xfrm>
        </p:spPr>
        <p:txBody>
          <a:bodyPr/>
          <a:lstStyle/>
          <a:p>
            <a:pPr lvl="0">
              <a:spcBef>
                <a:spcPts val="1800"/>
              </a:spcBef>
            </a:pPr>
            <a:r>
              <a:rPr lang="en-US" sz="2000" b="1" dirty="0" smtClean="0"/>
              <a:t>Text Cleaning and Normalization</a:t>
            </a:r>
            <a:endParaRPr lang="en-US" sz="2000" b="1" dirty="0"/>
          </a:p>
          <a:p>
            <a:pPr lvl="1">
              <a:spcBef>
                <a:spcPts val="200"/>
              </a:spcBef>
              <a:buClr>
                <a:srgbClr val="505150"/>
              </a:buClr>
            </a:pPr>
            <a:r>
              <a:rPr lang="en-US" sz="1800" dirty="0" smtClean="0"/>
              <a:t>We perform standard NLP </a:t>
            </a:r>
            <a:r>
              <a:rPr lang="en-US" sz="1800" dirty="0" smtClean="0">
                <a:solidFill>
                  <a:srgbClr val="C00000"/>
                </a:solidFill>
              </a:rPr>
              <a:t>pre-processing</a:t>
            </a:r>
            <a:r>
              <a:rPr lang="en-US" sz="1800" dirty="0" smtClean="0"/>
              <a:t> steps:</a:t>
            </a:r>
            <a:endParaRPr lang="en-US" sz="1600" dirty="0" smtClean="0"/>
          </a:p>
          <a:p>
            <a:pPr marL="741600" lvl="1" indent="0">
              <a:spcBef>
                <a:spcPts val="0"/>
              </a:spcBef>
              <a:buClr>
                <a:srgbClr val="505150"/>
              </a:buClr>
              <a:buNone/>
            </a:pPr>
            <a:r>
              <a:rPr lang="en-US" sz="1600" dirty="0"/>
              <a:t>(</a:t>
            </a:r>
            <a:r>
              <a:rPr lang="en-US" sz="1600" dirty="0" smtClean="0"/>
              <a:t>i) convert </a:t>
            </a:r>
            <a:r>
              <a:rPr lang="en-US" sz="1600" dirty="0"/>
              <a:t>to lowercase</a:t>
            </a:r>
            <a:r>
              <a:rPr lang="en-US" sz="1600" dirty="0" smtClean="0"/>
              <a:t>, (</a:t>
            </a:r>
            <a:r>
              <a:rPr lang="en-US" sz="1600" dirty="0"/>
              <a:t>ii) </a:t>
            </a:r>
            <a:r>
              <a:rPr lang="en-US" sz="1600" dirty="0" smtClean="0"/>
              <a:t>tokenize </a:t>
            </a:r>
            <a:r>
              <a:rPr lang="en-US" sz="1600" dirty="0"/>
              <a:t>running text into words, (iii) </a:t>
            </a:r>
            <a:r>
              <a:rPr lang="en-US" sz="1600" dirty="0" smtClean="0"/>
              <a:t>apply basic </a:t>
            </a:r>
            <a:r>
              <a:rPr lang="en-US" sz="1600" dirty="0"/>
              <a:t>orthographic </a:t>
            </a:r>
            <a:r>
              <a:rPr lang="en-US" sz="1600" dirty="0" smtClean="0"/>
              <a:t>repairs, (</a:t>
            </a:r>
            <a:r>
              <a:rPr lang="en-US" sz="1600" dirty="0"/>
              <a:t>iv) </a:t>
            </a:r>
            <a:r>
              <a:rPr lang="en-US" sz="1600" dirty="0" smtClean="0"/>
              <a:t>remove </a:t>
            </a:r>
            <a:r>
              <a:rPr lang="en-US" sz="1600" dirty="0"/>
              <a:t>URLs, (v) </a:t>
            </a:r>
            <a:r>
              <a:rPr lang="en-US" sz="1600" dirty="0" smtClean="0"/>
              <a:t>remove </a:t>
            </a:r>
            <a:r>
              <a:rPr lang="en-US" sz="1600" dirty="0"/>
              <a:t>non-alphabetic characters (e.g. ‘#’ or </a:t>
            </a:r>
            <a:r>
              <a:rPr lang="en-US" sz="1600" dirty="0" smtClean="0"/>
              <a:t>‘@’),</a:t>
            </a:r>
          </a:p>
          <a:p>
            <a:pPr marL="741600" lvl="1" indent="0">
              <a:spcBef>
                <a:spcPts val="0"/>
              </a:spcBef>
              <a:buClr>
                <a:srgbClr val="505150"/>
              </a:buClr>
              <a:buNone/>
            </a:pPr>
            <a:r>
              <a:rPr lang="en-US" sz="1600" dirty="0" smtClean="0"/>
              <a:t>(</a:t>
            </a:r>
            <a:r>
              <a:rPr lang="en-US" sz="1600" dirty="0"/>
              <a:t>vi) </a:t>
            </a:r>
            <a:r>
              <a:rPr lang="en-US" sz="1600" dirty="0" smtClean="0"/>
              <a:t>remove </a:t>
            </a:r>
            <a:r>
              <a:rPr lang="en-US" sz="1600" dirty="0"/>
              <a:t>stop words, (vi</a:t>
            </a:r>
            <a:r>
              <a:rPr lang="en-US" sz="1600" dirty="0" smtClean="0"/>
              <a:t>) </a:t>
            </a:r>
            <a:r>
              <a:rPr lang="en-US" sz="1600" i="1" dirty="0" smtClean="0"/>
              <a:t>if needed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C00000"/>
                </a:solidFill>
              </a:rPr>
              <a:t>stem</a:t>
            </a:r>
            <a:r>
              <a:rPr lang="en-US" sz="1600" dirty="0" smtClean="0"/>
              <a:t> </a:t>
            </a:r>
            <a:r>
              <a:rPr lang="en-US" sz="1600" dirty="0"/>
              <a:t>words to get </a:t>
            </a:r>
            <a:r>
              <a:rPr lang="en-US" sz="1600" dirty="0" smtClean="0"/>
              <a:t>rid </a:t>
            </a:r>
            <a:r>
              <a:rPr lang="en-US" sz="1600" dirty="0"/>
              <a:t>of inflected </a:t>
            </a:r>
            <a:r>
              <a:rPr lang="en-US" sz="1600" dirty="0" smtClean="0"/>
              <a:t>forms</a:t>
            </a:r>
          </a:p>
          <a:p>
            <a:pPr lvl="0">
              <a:spcBef>
                <a:spcPts val="1800"/>
              </a:spcBef>
            </a:pPr>
            <a:r>
              <a:rPr lang="en-US" sz="2000" b="1" dirty="0" smtClean="0"/>
              <a:t>Sentiment Analysis Approach</a:t>
            </a:r>
            <a:endParaRPr lang="en-US" sz="2000" b="1" dirty="0"/>
          </a:p>
          <a:p>
            <a:pPr lvl="1">
              <a:spcBef>
                <a:spcPts val="200"/>
              </a:spcBef>
              <a:buClr>
                <a:srgbClr val="505150"/>
              </a:buClr>
            </a:pPr>
            <a:r>
              <a:rPr lang="en-US" sz="1800" dirty="0" smtClean="0"/>
              <a:t>To classify </a:t>
            </a:r>
            <a:r>
              <a:rPr lang="en-US" sz="1800" dirty="0"/>
              <a:t>tweets as </a:t>
            </a:r>
            <a:r>
              <a:rPr lang="en-US" sz="1800" dirty="0" smtClean="0"/>
              <a:t>Positive, Negative or </a:t>
            </a:r>
            <a:r>
              <a:rPr lang="en-US" sz="1800" dirty="0"/>
              <a:t>Neutral </a:t>
            </a:r>
            <a:r>
              <a:rPr lang="en-US" sz="1800" dirty="0" smtClean="0"/>
              <a:t>we chose to adopt an </a:t>
            </a:r>
            <a:r>
              <a:rPr lang="en-US" sz="1800" dirty="0" smtClean="0">
                <a:solidFill>
                  <a:srgbClr val="C00000"/>
                </a:solidFill>
              </a:rPr>
              <a:t>unsupervised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C00000"/>
                </a:solidFill>
              </a:rPr>
              <a:t>lexicon-based approach</a:t>
            </a:r>
          </a:p>
          <a:p>
            <a:pPr marL="972000" lvl="2">
              <a:spcBef>
                <a:spcPts val="600"/>
              </a:spcBef>
              <a:buClr>
                <a:srgbClr val="C00000"/>
              </a:buClr>
              <a:buSzPct val="100000"/>
              <a:buFont typeface="Wingdings 3" panose="05040102010807070707" pitchFamily="18" charset="2"/>
              <a:buChar char=""/>
            </a:pPr>
            <a:r>
              <a:rPr lang="en-US" sz="1600" dirty="0" smtClean="0"/>
              <a:t>We discarded supervised</a:t>
            </a:r>
            <a:r>
              <a:rPr lang="en-US" sz="1600" dirty="0"/>
              <a:t>, Machine Learning </a:t>
            </a:r>
            <a:r>
              <a:rPr lang="en-US" sz="1600" dirty="0" smtClean="0"/>
              <a:t>approaches because we were </a:t>
            </a:r>
            <a:r>
              <a:rPr lang="en-US" sz="1600" dirty="0" smtClean="0">
                <a:solidFill>
                  <a:srgbClr val="C00000"/>
                </a:solidFill>
              </a:rPr>
              <a:t>unable to find</a:t>
            </a:r>
            <a:r>
              <a:rPr lang="en-US" sz="1600" dirty="0" smtClean="0"/>
              <a:t> large, high quality </a:t>
            </a:r>
            <a:r>
              <a:rPr lang="en-US" sz="1600" dirty="0" smtClean="0">
                <a:solidFill>
                  <a:srgbClr val="C00000"/>
                </a:solidFill>
              </a:rPr>
              <a:t>training sets</a:t>
            </a:r>
            <a:r>
              <a:rPr lang="en-US" sz="1600" dirty="0" smtClean="0"/>
              <a:t> of human-labeled tweets </a:t>
            </a:r>
            <a:r>
              <a:rPr lang="en-US" sz="1600" dirty="0" smtClean="0">
                <a:solidFill>
                  <a:srgbClr val="C00000"/>
                </a:solidFill>
              </a:rPr>
              <a:t>in Italian</a:t>
            </a:r>
            <a:endParaRPr lang="en-US" sz="1600" dirty="0">
              <a:solidFill>
                <a:srgbClr val="C00000"/>
              </a:solidFill>
            </a:endParaRPr>
          </a:p>
          <a:p>
            <a:pPr lvl="0">
              <a:spcBef>
                <a:spcPts val="1800"/>
              </a:spcBef>
            </a:pPr>
            <a:r>
              <a:rPr lang="en-US" sz="2000" dirty="0"/>
              <a:t>Our Sentiment Analysis application involves two sequential steps</a:t>
            </a:r>
          </a:p>
          <a:p>
            <a:pPr marL="800100" lvl="1" indent="-342900">
              <a:spcBef>
                <a:spcPts val="400"/>
              </a:spcBef>
              <a:buClr>
                <a:srgbClr val="505150"/>
              </a:buClr>
              <a:buFont typeface="+mj-lt"/>
              <a:buAutoNum type="arabicParenR"/>
            </a:pPr>
            <a:r>
              <a:rPr lang="en-US" sz="1600" dirty="0"/>
              <a:t>Calculate </a:t>
            </a:r>
            <a:r>
              <a:rPr lang="en-US" sz="1600" dirty="0">
                <a:solidFill>
                  <a:srgbClr val="C00000"/>
                </a:solidFill>
              </a:rPr>
              <a:t>sentiment scores</a:t>
            </a:r>
            <a:r>
              <a:rPr lang="en-US" sz="1600" dirty="0"/>
              <a:t> for each tweet</a:t>
            </a:r>
          </a:p>
          <a:p>
            <a:pPr marL="800100" lvl="1" indent="-342900">
              <a:spcBef>
                <a:spcPts val="400"/>
              </a:spcBef>
              <a:buClr>
                <a:srgbClr val="505150"/>
              </a:buClr>
              <a:buFont typeface="+mj-lt"/>
              <a:buAutoNum type="arabicParenR"/>
            </a:pPr>
            <a:r>
              <a:rPr lang="en-US" sz="1600" dirty="0"/>
              <a:t>Use these </a:t>
            </a:r>
            <a:r>
              <a:rPr lang="en-US" sz="1600" dirty="0">
                <a:solidFill>
                  <a:srgbClr val="C00000"/>
                </a:solidFill>
              </a:rPr>
              <a:t>sentiment scores</a:t>
            </a:r>
            <a:r>
              <a:rPr lang="en-US" sz="1600" dirty="0"/>
              <a:t> to </a:t>
            </a:r>
            <a:r>
              <a:rPr lang="en-US" sz="1600" dirty="0">
                <a:solidFill>
                  <a:srgbClr val="C00000"/>
                </a:solidFill>
              </a:rPr>
              <a:t>cluster</a:t>
            </a:r>
            <a:r>
              <a:rPr lang="en-US" sz="1600" dirty="0"/>
              <a:t> tweets into three mutually exclusive classes</a:t>
            </a:r>
            <a:r>
              <a:rPr lang="en-US" sz="1600" dirty="0" smtClean="0"/>
              <a:t>:   Positive </a:t>
            </a:r>
            <a:r>
              <a:rPr lang="en-US" sz="1600" dirty="0"/>
              <a:t>(P), Negative (N) and Neutral (U)</a:t>
            </a:r>
          </a:p>
          <a:p>
            <a:pPr lvl="0">
              <a:spcBef>
                <a:spcPts val="1800"/>
              </a:spcBef>
            </a:pPr>
            <a:r>
              <a:rPr lang="en-US" sz="2000" dirty="0"/>
              <a:t>To attach sentiment scores to a tweet we leverage an </a:t>
            </a:r>
            <a:r>
              <a:rPr lang="en-US" sz="2000" dirty="0">
                <a:solidFill>
                  <a:srgbClr val="C00000"/>
                </a:solidFill>
              </a:rPr>
              <a:t>Italian Sentiment Lexicon</a:t>
            </a:r>
            <a:r>
              <a:rPr lang="en-US" sz="2000" dirty="0"/>
              <a:t>, namely a vocabulary whose lemmas are associated to </a:t>
            </a:r>
            <a:r>
              <a:rPr lang="en-US" sz="2000" dirty="0">
                <a:solidFill>
                  <a:srgbClr val="C00000"/>
                </a:solidFill>
              </a:rPr>
              <a:t>pre-computed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C00000"/>
                </a:solidFill>
              </a:rPr>
              <a:t>positive</a:t>
            </a:r>
            <a:r>
              <a:rPr lang="en-US" sz="2000" dirty="0"/>
              <a:t> and </a:t>
            </a:r>
            <a:r>
              <a:rPr lang="en-US" sz="2000" i="1" dirty="0">
                <a:solidFill>
                  <a:srgbClr val="C00000"/>
                </a:solidFill>
              </a:rPr>
              <a:t>negative</a:t>
            </a:r>
            <a:r>
              <a:rPr lang="en-US" sz="2000" dirty="0"/>
              <a:t> sentiment scores</a:t>
            </a:r>
          </a:p>
          <a:p>
            <a:pPr lvl="1">
              <a:spcBef>
                <a:spcPts val="400"/>
              </a:spcBef>
              <a:buClr>
                <a:srgbClr val="505150"/>
              </a:buClr>
            </a:pPr>
            <a:endParaRPr lang="en-US" sz="1800" dirty="0" smtClean="0">
              <a:solidFill>
                <a:srgbClr val="C00000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248142" y="0"/>
            <a:ext cx="75240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Text Processing and Sentiment Analysis</a:t>
            </a:r>
            <a:endParaRPr lang="en-US" sz="3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26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6000" y="617077"/>
            <a:ext cx="8532000" cy="1573673"/>
          </a:xfrm>
        </p:spPr>
        <p:txBody>
          <a:bodyPr/>
          <a:lstStyle/>
          <a:p>
            <a:r>
              <a:rPr lang="en-US" sz="2000" dirty="0" smtClean="0"/>
              <a:t>In the Lexicon, positive (</a:t>
            </a:r>
            <a:r>
              <a:rPr lang="en-US" sz="20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2000" dirty="0" smtClean="0"/>
              <a:t>) and negative (</a:t>
            </a:r>
            <a:r>
              <a:rPr lang="en-US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000" dirty="0" smtClean="0"/>
              <a:t>) </a:t>
            </a:r>
            <a:r>
              <a:rPr lang="en-US" sz="2000" dirty="0" smtClean="0">
                <a:solidFill>
                  <a:srgbClr val="C00000"/>
                </a:solidFill>
              </a:rPr>
              <a:t>sentiment</a:t>
            </a:r>
          </a:p>
          <a:p>
            <a:pPr marL="34200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scores</a:t>
            </a:r>
            <a:r>
              <a:rPr lang="en-US" sz="2000" dirty="0" smtClean="0"/>
              <a:t> of lemmas are </a:t>
            </a:r>
            <a:r>
              <a:rPr lang="en-US" sz="2000" dirty="0" smtClean="0">
                <a:solidFill>
                  <a:srgbClr val="C00000"/>
                </a:solidFill>
              </a:rPr>
              <a:t>constrained</a:t>
            </a:r>
            <a:r>
              <a:rPr lang="en-US" sz="2000" dirty="0" smtClean="0"/>
              <a:t> as follows:</a:t>
            </a:r>
          </a:p>
          <a:p>
            <a:pPr lvl="0">
              <a:spcBef>
                <a:spcPts val="1200"/>
              </a:spcBef>
            </a:pPr>
            <a:r>
              <a:rPr lang="en-US" sz="2000" dirty="0" smtClean="0"/>
              <a:t>Therefore the Lexicon maps lemmas to </a:t>
            </a:r>
            <a:r>
              <a:rPr lang="en-US" sz="2000" dirty="0" smtClean="0">
                <a:solidFill>
                  <a:srgbClr val="C00000"/>
                </a:solidFill>
              </a:rPr>
              <a:t>points</a:t>
            </a:r>
            <a:endParaRPr lang="en-US" sz="2000" dirty="0" smtClean="0"/>
          </a:p>
          <a:p>
            <a:pPr marL="342000" lvl="0" indent="0">
              <a:spcBef>
                <a:spcPts val="0"/>
              </a:spcBef>
              <a:buNone/>
            </a:pPr>
            <a:r>
              <a:rPr lang="en-US" sz="2000" dirty="0"/>
              <a:t>belonging </a:t>
            </a:r>
            <a:r>
              <a:rPr lang="en-US" sz="2000" dirty="0" smtClean="0"/>
              <a:t>to the </a:t>
            </a:r>
            <a:r>
              <a:rPr lang="en-US" sz="2000" dirty="0" smtClean="0">
                <a:solidFill>
                  <a:srgbClr val="C00000"/>
                </a:solidFill>
              </a:rPr>
              <a:t>sentiment triangle</a:t>
            </a:r>
            <a:r>
              <a:rPr lang="en-US" sz="2000" dirty="0" smtClean="0"/>
              <a:t>:</a:t>
            </a:r>
            <a:endParaRPr lang="en-US" sz="2000" dirty="0">
              <a:solidFill>
                <a:srgbClr val="C00000"/>
              </a:solidFill>
            </a:endParaRPr>
          </a:p>
          <a:p>
            <a:pPr marL="342000" indent="0">
              <a:spcBef>
                <a:spcPts val="0"/>
              </a:spcBef>
              <a:buNone/>
            </a:pPr>
            <a:endParaRPr lang="en-US" sz="2000" dirty="0" smtClean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810000" y="0"/>
            <a:ext cx="7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The Sentiment Space</a:t>
            </a:r>
            <a:endParaRPr lang="en-US" sz="3200" b="1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745206"/>
              </p:ext>
            </p:extLst>
          </p:nvPr>
        </p:nvGraphicFramePr>
        <p:xfrm>
          <a:off x="4545553" y="4724400"/>
          <a:ext cx="4242969" cy="69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315"/>
                <a:gridCol w="726331"/>
                <a:gridCol w="727763"/>
                <a:gridCol w="921219"/>
                <a:gridCol w="1013341"/>
              </a:tblGrid>
              <a:tr h="25004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400" u="none" strike="noStrike" kern="1200" dirty="0" smtClean="0">
                          <a:effectLst/>
                        </a:rPr>
                        <a:t> lemma</a:t>
                      </a:r>
                      <a:endParaRPr lang="en-US" sz="1400" b="1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 pos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 neg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 polarity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 intensity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 caldo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     0.25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  0.125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         0.41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        0.28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 freddo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   0.047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  0.297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          -0.8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          0.3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>
                <a:spLocks noChangeAspect="1"/>
              </p:cNvSpPr>
              <p:nvPr/>
            </p:nvSpPr>
            <p:spPr>
              <a:xfrm>
                <a:off x="6888791" y="566332"/>
                <a:ext cx="1213081" cy="8789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it-IT">
                                    <a:latin typeface="Cambria Math"/>
                                  </a:rPr>
                                  <m:t>p</m:t>
                                </m:r>
                                <m:r>
                                  <a:rPr lang="it-IT" i="1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i="1">
                                        <a:latin typeface="Cambria Math"/>
                                        <a:ea typeface="Cambria Math"/>
                                      </a:rPr>
                                      <m:t>0, 1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it-IT">
                                    <a:latin typeface="Cambria Math"/>
                                  </a:rPr>
                                  <m:t>n</m:t>
                                </m:r>
                                <m:r>
                                  <a:rPr lang="it-IT" i="1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i="1">
                                        <a:latin typeface="Cambria Math"/>
                                        <a:ea typeface="Cambria Math"/>
                                      </a:rPr>
                                      <m:t>0, 1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it-IT" b="0" i="0" smtClean="0">
                                    <a:latin typeface="Cambria Math"/>
                                  </a:rPr>
                                  <m:t>p</m:t>
                                </m:r>
                                <m:r>
                                  <a:rPr lang="it-IT" b="0" i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it-IT">
                                    <a:latin typeface="Cambria Math"/>
                                  </a:rPr>
                                  <m:t>n</m:t>
                                </m:r>
                                <m:r>
                                  <a:rPr lang="it-IT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791" y="566332"/>
                <a:ext cx="1213081" cy="878953"/>
              </a:xfrm>
              <a:prstGeom prst="rect">
                <a:avLst/>
              </a:prstGeom>
              <a:blipFill rotWithShape="1"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egnaposto contenuto 2"/>
              <p:cNvSpPr txBox="1">
                <a:spLocks/>
              </p:cNvSpPr>
              <p:nvPr/>
            </p:nvSpPr>
            <p:spPr>
              <a:xfrm>
                <a:off x="4028149" y="2321051"/>
                <a:ext cx="5030126" cy="191281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3200" kern="1200" baseline="0">
                    <a:solidFill>
                      <a:srgbClr val="50515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sz="2800" kern="1200" baseline="0">
                    <a:solidFill>
                      <a:srgbClr val="50515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 baseline="0">
                    <a:solidFill>
                      <a:srgbClr val="50515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 baseline="0">
                    <a:solidFill>
                      <a:srgbClr val="50515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 baseline="0">
                    <a:solidFill>
                      <a:srgbClr val="50515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0000" indent="-180000"/>
                <a:r>
                  <a:rPr lang="en-US" sz="2000" dirty="0" smtClean="0"/>
                  <a:t>From (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p,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US" sz="2000" dirty="0" smtClean="0"/>
                  <a:t>) coordinates we can pass to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polar</a:t>
                </a:r>
                <a:r>
                  <a:rPr lang="en-US" sz="2000" dirty="0" smtClean="0"/>
                  <a:t> coordinates (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i,</a:t>
                </a:r>
                <a:r>
                  <a:rPr lang="en-US" sz="2000" dirty="0" smtClean="0"/>
                  <a:t> </a:t>
                </a:r>
                <a:r>
                  <a:rPr lang="el-GR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n-US" sz="2000" dirty="0" smtClean="0"/>
                  <a:t>) and derive two </a:t>
                </a:r>
                <a:r>
                  <a:rPr lang="en-US" sz="2000" i="1" dirty="0" smtClean="0">
                    <a:solidFill>
                      <a:srgbClr val="C00000"/>
                    </a:solidFill>
                  </a:rPr>
                  <a:t>additional</a:t>
                </a:r>
                <a:r>
                  <a:rPr lang="en-US" sz="2000" dirty="0" smtClean="0"/>
                  <a:t> sentiment scores:</a:t>
                </a:r>
              </a:p>
              <a:p>
                <a:pPr marL="468000" lvl="1">
                  <a:spcBef>
                    <a:spcPts val="800"/>
                  </a:spcBef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Polarity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smtClean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ω</m:t>
                    </m:r>
                    <m:r>
                      <a:rPr lang="it-IT" sz="2000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= 1−</m:t>
                    </m:r>
                    <m:f>
                      <m:fPr>
                        <m:type m:val="li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it-IT" sz="2000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θ</m:t>
                        </m:r>
                      </m:num>
                      <m:den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ω</m:t>
                    </m:r>
                    <m:r>
                      <a:rPr lang="it-IT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∈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[-1, 1]</a:t>
                </a:r>
                <a:endParaRPr lang="en-US" sz="2000" dirty="0" smtClean="0">
                  <a:solidFill>
                    <a:srgbClr val="C00000"/>
                  </a:solidFill>
                </a:endParaRPr>
              </a:p>
              <a:p>
                <a:pPr marL="468000" lvl="1">
                  <a:spcBef>
                    <a:spcPts val="800"/>
                  </a:spcBef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Intensity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smtClean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i</m:t>
                    </m:r>
                    <m:r>
                      <a:rPr lang="it-IT" sz="2000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sz="2000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p</m:t>
                            </m:r>
                          </m:e>
                          <m:sup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sz="2000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n</m:t>
                            </m:r>
                          </m:e>
                          <m:sup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b="0" i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  <a:cs typeface="Times New Roman"/>
                      </a:rPr>
                      <m:t>i</m:t>
                    </m:r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∈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[0, 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  <a:endParaRPr lang="en-US" sz="2000" dirty="0" smtClean="0">
                  <a:solidFill>
                    <a:srgbClr val="C00000"/>
                  </a:solidFill>
                </a:endParaRPr>
              </a:p>
              <a:p>
                <a:pPr marL="342000" indent="0">
                  <a:spcBef>
                    <a:spcPts val="0"/>
                  </a:spcBef>
                  <a:buFont typeface="Wingdings" panose="05000000000000000000" pitchFamily="2" charset="2"/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12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149" y="2321051"/>
                <a:ext cx="5030126" cy="1912811"/>
              </a:xfrm>
              <a:prstGeom prst="rect">
                <a:avLst/>
              </a:prstGeom>
              <a:blipFill rotWithShape="1">
                <a:blip r:embed="rId4"/>
                <a:stretch>
                  <a:fillRect l="-1091" t="-2229" b="-1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magin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7" y="2177954"/>
            <a:ext cx="2318385" cy="2332355"/>
          </a:xfrm>
          <a:prstGeom prst="rect">
            <a:avLst/>
          </a:prstGeom>
        </p:spPr>
      </p:pic>
      <p:sp>
        <p:nvSpPr>
          <p:cNvPr id="16" name="Segnaposto contenuto 2"/>
          <p:cNvSpPr txBox="1">
            <a:spLocks/>
          </p:cNvSpPr>
          <p:nvPr/>
        </p:nvSpPr>
        <p:spPr>
          <a:xfrm>
            <a:off x="306000" y="4741097"/>
            <a:ext cx="8532000" cy="15736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28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This way the lemmas are</a:t>
            </a:r>
          </a:p>
          <a:p>
            <a:pPr marL="342000" indent="0">
              <a:spcBef>
                <a:spcPts val="0"/>
              </a:spcBef>
              <a:buNone/>
            </a:pPr>
            <a:r>
              <a:rPr lang="en-US" sz="2000" dirty="0" smtClean="0"/>
              <a:t>mapped to a </a:t>
            </a:r>
            <a:r>
              <a:rPr lang="en-US" sz="2000" dirty="0" smtClean="0">
                <a:solidFill>
                  <a:srgbClr val="C00000"/>
                </a:solidFill>
              </a:rPr>
              <a:t>4D sentiment space</a:t>
            </a:r>
          </a:p>
          <a:p>
            <a:pPr>
              <a:spcBef>
                <a:spcPts val="2400"/>
              </a:spcBef>
              <a:buClr>
                <a:srgbClr val="C00000"/>
              </a:buClr>
              <a:buFont typeface="Wingdings 3" panose="05040102010807070707" pitchFamily="18" charset="2"/>
              <a:buChar char="Æ"/>
            </a:pPr>
            <a:r>
              <a:rPr lang="en-US" sz="2000" dirty="0" smtClean="0"/>
              <a:t>To enable clustering, </a:t>
            </a:r>
            <a:r>
              <a:rPr lang="en-US" sz="2000" dirty="0">
                <a:solidFill>
                  <a:srgbClr val="C00000"/>
                </a:solidFill>
              </a:rPr>
              <a:t>t</a:t>
            </a:r>
            <a:r>
              <a:rPr lang="en-US" sz="2000" dirty="0" smtClean="0">
                <a:solidFill>
                  <a:srgbClr val="C00000"/>
                </a:solidFill>
              </a:rPr>
              <a:t>weets too</a:t>
            </a:r>
            <a:r>
              <a:rPr lang="en-US" sz="2000" dirty="0" smtClean="0"/>
              <a:t> must be mapped to this 4D space</a:t>
            </a:r>
          </a:p>
        </p:txBody>
      </p:sp>
    </p:spTree>
    <p:extLst>
      <p:ext uri="{BB962C8B-B14F-4D97-AF65-F5344CB8AC3E}">
        <p14:creationId xmlns:p14="http://schemas.microsoft.com/office/powerpoint/2010/main" val="232637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873208" y="3542949"/>
            <a:ext cx="1136157" cy="338554"/>
            <a:chOff x="1591695" y="3608266"/>
            <a:chExt cx="1136157" cy="338554"/>
          </a:xfrm>
        </p:grpSpPr>
        <p:sp>
          <p:nvSpPr>
            <p:cNvPr id="7" name="Ovale 6"/>
            <p:cNvSpPr/>
            <p:nvPr/>
          </p:nvSpPr>
          <p:spPr>
            <a:xfrm>
              <a:off x="1591695" y="3741874"/>
              <a:ext cx="90000" cy="90000"/>
            </a:xfrm>
            <a:prstGeom prst="ellipse">
              <a:avLst/>
            </a:prstGeom>
            <a:solidFill>
              <a:srgbClr val="CC3300"/>
            </a:solidFill>
            <a:ln>
              <a:solidFill>
                <a:srgbClr val="CC33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1666343" y="3608266"/>
              <a:ext cx="1061509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it-IT" sz="1600" dirty="0" smtClean="0">
                  <a:solidFill>
                    <a:srgbClr val="CC3300"/>
                  </a:solidFill>
                </a:rPr>
                <a:t>fallimento</a:t>
              </a:r>
              <a:endParaRPr lang="it-IT" sz="1600" dirty="0">
                <a:solidFill>
                  <a:srgbClr val="CC3300"/>
                </a:solidFill>
              </a:endParaRP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1907678" y="4664079"/>
            <a:ext cx="1009299" cy="338554"/>
            <a:chOff x="2654158" y="4617424"/>
            <a:chExt cx="1009299" cy="338554"/>
          </a:xfrm>
        </p:grpSpPr>
        <p:sp>
          <p:nvSpPr>
            <p:cNvPr id="10" name="Ovale 9"/>
            <p:cNvSpPr/>
            <p:nvPr/>
          </p:nvSpPr>
          <p:spPr>
            <a:xfrm>
              <a:off x="2654158" y="4844342"/>
              <a:ext cx="90000" cy="90000"/>
            </a:xfrm>
            <a:prstGeom prst="ellipse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2680496" y="4617424"/>
              <a:ext cx="982961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it-IT" sz="1600" dirty="0" smtClean="0">
                  <a:solidFill>
                    <a:srgbClr val="339966"/>
                  </a:solidFill>
                </a:rPr>
                <a:t>aumento</a:t>
              </a:r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1150744" y="4495254"/>
            <a:ext cx="557754" cy="338554"/>
            <a:chOff x="1150744" y="4495254"/>
            <a:chExt cx="557754" cy="338554"/>
          </a:xfrm>
        </p:grpSpPr>
        <p:sp>
          <p:nvSpPr>
            <p:cNvPr id="13" name="Ovale 12"/>
            <p:cNvSpPr/>
            <p:nvPr/>
          </p:nvSpPr>
          <p:spPr>
            <a:xfrm>
              <a:off x="1150744" y="4712841"/>
              <a:ext cx="90000" cy="90000"/>
            </a:xfrm>
            <a:prstGeom prst="ellipse">
              <a:avLst/>
            </a:prstGeom>
            <a:solidFill>
              <a:srgbClr val="CC3300"/>
            </a:solidFill>
            <a:ln>
              <a:solidFill>
                <a:srgbClr val="CC33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1238498" y="4495254"/>
              <a:ext cx="470000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it-IT" sz="1600" dirty="0" smtClean="0">
                  <a:solidFill>
                    <a:srgbClr val="CC3300"/>
                  </a:solidFill>
                </a:rPr>
                <a:t>dat</a:t>
              </a: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270720" y="1254118"/>
            <a:ext cx="4622320" cy="4664570"/>
            <a:chOff x="270720" y="1254118"/>
            <a:chExt cx="4622320" cy="4664570"/>
          </a:xfrm>
        </p:grpSpPr>
        <p:sp>
          <p:nvSpPr>
            <p:cNvPr id="16" name="Triangolo isoscele 15"/>
            <p:cNvSpPr/>
            <p:nvPr/>
          </p:nvSpPr>
          <p:spPr>
            <a:xfrm>
              <a:off x="802406" y="1418223"/>
              <a:ext cx="3960000" cy="3960000"/>
            </a:xfrm>
            <a:prstGeom prst="triangle">
              <a:avLst>
                <a:gd name="adj" fmla="val 0"/>
              </a:avLst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7" name="Connettore 1 16"/>
            <p:cNvCxnSpPr>
              <a:stCxn id="16" idx="2"/>
              <a:endCxn id="16" idx="5"/>
            </p:cNvCxnSpPr>
            <p:nvPr/>
          </p:nvCxnSpPr>
          <p:spPr>
            <a:xfrm flipV="1">
              <a:off x="802406" y="3398223"/>
              <a:ext cx="1980000" cy="198000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/>
            <p:cNvSpPr txBox="1"/>
            <p:nvPr/>
          </p:nvSpPr>
          <p:spPr>
            <a:xfrm>
              <a:off x="2193142" y="5610911"/>
              <a:ext cx="1178528" cy="30777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it-IT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positive score</a:t>
              </a:r>
            </a:p>
          </p:txBody>
        </p:sp>
        <p:sp>
          <p:nvSpPr>
            <p:cNvPr id="19" name="CasellaDiTesto 18"/>
            <p:cNvSpPr txBox="1"/>
            <p:nvPr/>
          </p:nvSpPr>
          <p:spPr>
            <a:xfrm rot="16200000">
              <a:off x="-204730" y="3244335"/>
              <a:ext cx="1258678" cy="30777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it-IT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negative score</a:t>
              </a: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517919" y="5382374"/>
              <a:ext cx="274434" cy="30777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it-IT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517919" y="1254118"/>
              <a:ext cx="274434" cy="30777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it-IT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4618606" y="5382374"/>
              <a:ext cx="274434" cy="30777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it-IT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726382" y="5325547"/>
            <a:ext cx="824265" cy="391292"/>
            <a:chOff x="1472862" y="5325547"/>
            <a:chExt cx="824265" cy="391292"/>
          </a:xfrm>
        </p:grpSpPr>
        <p:sp>
          <p:nvSpPr>
            <p:cNvPr id="24" name="CasellaDiTesto 23"/>
            <p:cNvSpPr txBox="1"/>
            <p:nvPr/>
          </p:nvSpPr>
          <p:spPr>
            <a:xfrm>
              <a:off x="1472862" y="5378285"/>
              <a:ext cx="824265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it-IT" sz="1600" dirty="0" smtClean="0">
                  <a:solidFill>
                    <a:srgbClr val="339966"/>
                  </a:solidFill>
                </a:rPr>
                <a:t>riforma</a:t>
              </a:r>
              <a:endParaRPr lang="it-IT" sz="1600" dirty="0">
                <a:solidFill>
                  <a:srgbClr val="339966"/>
                </a:solidFill>
              </a:endParaRPr>
            </a:p>
          </p:txBody>
        </p:sp>
        <p:sp>
          <p:nvSpPr>
            <p:cNvPr id="25" name="Ovale 24"/>
            <p:cNvSpPr/>
            <p:nvPr/>
          </p:nvSpPr>
          <p:spPr>
            <a:xfrm>
              <a:off x="2164702" y="5325547"/>
              <a:ext cx="90000" cy="90000"/>
            </a:xfrm>
            <a:prstGeom prst="ellipse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1371373" y="5058179"/>
            <a:ext cx="1018278" cy="402368"/>
            <a:chOff x="2117853" y="5058179"/>
            <a:chExt cx="1018278" cy="402368"/>
          </a:xfrm>
        </p:grpSpPr>
        <p:sp>
          <p:nvSpPr>
            <p:cNvPr id="27" name="Ovale 26"/>
            <p:cNvSpPr/>
            <p:nvPr/>
          </p:nvSpPr>
          <p:spPr>
            <a:xfrm>
              <a:off x="2117853" y="5280547"/>
              <a:ext cx="180000" cy="180000"/>
            </a:xfrm>
            <a:prstGeom prst="ellipse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2258968" y="5058179"/>
              <a:ext cx="877163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it-IT" sz="1600" dirty="0" smtClean="0">
                  <a:solidFill>
                    <a:srgbClr val="339966"/>
                  </a:solidFill>
                </a:rPr>
                <a:t>giovanil</a:t>
              </a:r>
            </a:p>
          </p:txBody>
        </p:sp>
      </p:grpSp>
      <p:grpSp>
        <p:nvGrpSpPr>
          <p:cNvPr id="29" name="Gruppo 28"/>
          <p:cNvGrpSpPr/>
          <p:nvPr/>
        </p:nvGrpSpPr>
        <p:grpSpPr>
          <a:xfrm>
            <a:off x="755581" y="2823510"/>
            <a:ext cx="1662567" cy="338554"/>
            <a:chOff x="1474068" y="2963475"/>
            <a:chExt cx="1662567" cy="338554"/>
          </a:xfrm>
        </p:grpSpPr>
        <p:sp>
          <p:nvSpPr>
            <p:cNvPr id="30" name="Ovale 29"/>
            <p:cNvSpPr/>
            <p:nvPr/>
          </p:nvSpPr>
          <p:spPr>
            <a:xfrm>
              <a:off x="1474068" y="3089312"/>
              <a:ext cx="90000" cy="90000"/>
            </a:xfrm>
            <a:prstGeom prst="ellipse">
              <a:avLst/>
            </a:prstGeom>
            <a:solidFill>
              <a:srgbClr val="CC3300"/>
            </a:solidFill>
            <a:ln>
              <a:solidFill>
                <a:srgbClr val="CC33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1541326" y="2963475"/>
              <a:ext cx="1595309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it-IT" sz="1600" dirty="0" smtClean="0">
                  <a:solidFill>
                    <a:srgbClr val="CC3300"/>
                  </a:solidFill>
                </a:rPr>
                <a:t>disoccupazione</a:t>
              </a:r>
              <a:endParaRPr lang="it-IT" sz="1600" dirty="0">
                <a:solidFill>
                  <a:srgbClr val="CC3300"/>
                </a:solidFill>
              </a:endParaRPr>
            </a:p>
          </p:txBody>
        </p:sp>
      </p:grpSp>
      <p:pic>
        <p:nvPicPr>
          <p:cNvPr id="32" name="Picture 2" descr="C:\Users\zardetto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38" y="4217214"/>
            <a:ext cx="24384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uppo 32"/>
          <p:cNvGrpSpPr/>
          <p:nvPr/>
        </p:nvGrpSpPr>
        <p:grpSpPr>
          <a:xfrm>
            <a:off x="4320387" y="739713"/>
            <a:ext cx="4586667" cy="1988571"/>
            <a:chOff x="4320387" y="982319"/>
            <a:chExt cx="4586667" cy="1988571"/>
          </a:xfrm>
        </p:grpSpPr>
        <p:pic>
          <p:nvPicPr>
            <p:cNvPr id="34" name="Picture 2" descr="G:\MEC\Linea di Attività\Twitter\Big Data Committee\Twee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387" y="982319"/>
              <a:ext cx="4586667" cy="1988571"/>
            </a:xfrm>
            <a:prstGeom prst="rect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ttangolo arrotondato 34"/>
            <p:cNvSpPr/>
            <p:nvPr/>
          </p:nvSpPr>
          <p:spPr>
            <a:xfrm>
              <a:off x="4320387" y="982319"/>
              <a:ext cx="4586667" cy="1988571"/>
            </a:xfrm>
            <a:prstGeom prst="roundRect">
              <a:avLst/>
            </a:prstGeom>
            <a:noFill/>
            <a:ln w="15875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36" name="Connettore 2 35"/>
          <p:cNvCxnSpPr>
            <a:stCxn id="16" idx="2"/>
          </p:cNvCxnSpPr>
          <p:nvPr/>
        </p:nvCxnSpPr>
        <p:spPr>
          <a:xfrm flipV="1">
            <a:off x="802406" y="4339134"/>
            <a:ext cx="488852" cy="103908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ttangolo arrotondato 36"/>
          <p:cNvSpPr/>
          <p:nvPr/>
        </p:nvSpPr>
        <p:spPr>
          <a:xfrm>
            <a:off x="5384427" y="1427554"/>
            <a:ext cx="802227" cy="214604"/>
          </a:xfrm>
          <a:prstGeom prst="roundRect">
            <a:avLst/>
          </a:prstGeom>
          <a:noFill/>
          <a:ln w="19050">
            <a:solidFill>
              <a:srgbClr val="3399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ttangolo arrotondato 37"/>
          <p:cNvSpPr/>
          <p:nvPr/>
        </p:nvSpPr>
        <p:spPr>
          <a:xfrm>
            <a:off x="5633691" y="1686803"/>
            <a:ext cx="980482" cy="21460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ttangolo arrotondato 38"/>
          <p:cNvSpPr/>
          <p:nvPr/>
        </p:nvSpPr>
        <p:spPr>
          <a:xfrm>
            <a:off x="6690047" y="1677925"/>
            <a:ext cx="415797" cy="21460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0" name="Rettangolo arrotondato 39"/>
          <p:cNvSpPr/>
          <p:nvPr/>
        </p:nvSpPr>
        <p:spPr>
          <a:xfrm>
            <a:off x="4526004" y="1928296"/>
            <a:ext cx="1508347" cy="21460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ttangolo arrotondato 40"/>
          <p:cNvSpPr/>
          <p:nvPr/>
        </p:nvSpPr>
        <p:spPr>
          <a:xfrm>
            <a:off x="6067493" y="1928296"/>
            <a:ext cx="882000" cy="214604"/>
          </a:xfrm>
          <a:prstGeom prst="roundRect">
            <a:avLst/>
          </a:prstGeom>
          <a:noFill/>
          <a:ln w="19050">
            <a:solidFill>
              <a:srgbClr val="3399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42" name="Rettangolo arrotondato 41"/>
          <p:cNvSpPr/>
          <p:nvPr/>
        </p:nvSpPr>
        <p:spPr>
          <a:xfrm>
            <a:off x="7171615" y="1928296"/>
            <a:ext cx="882000" cy="214604"/>
          </a:xfrm>
          <a:prstGeom prst="roundRect">
            <a:avLst/>
          </a:prstGeom>
          <a:noFill/>
          <a:ln w="19050">
            <a:solidFill>
              <a:srgbClr val="3399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Picture 3" descr="C:\Users\zardetto\Desktop\score_tabl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4" b="1"/>
          <a:stretch/>
        </p:blipFill>
        <p:spPr bwMode="auto">
          <a:xfrm>
            <a:off x="4893040" y="4311140"/>
            <a:ext cx="4029075" cy="27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zardetto\Desktop\score_tabl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30"/>
          <a:stretch/>
        </p:blipFill>
        <p:spPr bwMode="auto">
          <a:xfrm>
            <a:off x="4893040" y="2949237"/>
            <a:ext cx="4029075" cy="4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C:\Users\zardetto\Desktop\score_tabl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0" b="57645"/>
          <a:stretch/>
        </p:blipFill>
        <p:spPr bwMode="auto">
          <a:xfrm>
            <a:off x="4893040" y="3430836"/>
            <a:ext cx="4029075" cy="20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C:\Users\zardetto\Desktop\score_tabl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54" b="45100"/>
          <a:stretch/>
        </p:blipFill>
        <p:spPr bwMode="auto">
          <a:xfrm>
            <a:off x="4893040" y="3645885"/>
            <a:ext cx="4029075" cy="20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C:\Users\zardetto\Desktop\score_tabl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00" b="31389"/>
          <a:stretch/>
        </p:blipFill>
        <p:spPr bwMode="auto">
          <a:xfrm>
            <a:off x="4893040" y="3853544"/>
            <a:ext cx="4029075" cy="22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zardetto\Desktop\score_tabl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52" b="17086"/>
          <a:stretch/>
        </p:blipFill>
        <p:spPr bwMode="auto">
          <a:xfrm>
            <a:off x="4893040" y="4100381"/>
            <a:ext cx="4029075" cy="21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Freccia in giù 48"/>
          <p:cNvSpPr/>
          <p:nvPr/>
        </p:nvSpPr>
        <p:spPr>
          <a:xfrm>
            <a:off x="6837521" y="4767172"/>
            <a:ext cx="524327" cy="271466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0" name="Gruppo 49"/>
          <p:cNvGrpSpPr/>
          <p:nvPr/>
        </p:nvGrpSpPr>
        <p:grpSpPr>
          <a:xfrm>
            <a:off x="5147264" y="5243223"/>
            <a:ext cx="3577225" cy="633413"/>
            <a:chOff x="5175257" y="5280547"/>
            <a:chExt cx="3577225" cy="633413"/>
          </a:xfrm>
        </p:grpSpPr>
        <p:pic>
          <p:nvPicPr>
            <p:cNvPr id="51" name="Picture 2" descr="C:\Users\zardetto\Desktop\image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5257" y="5352558"/>
              <a:ext cx="414528" cy="414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2569" y="5280547"/>
              <a:ext cx="3109913" cy="633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4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2165"/>
          <a:stretch/>
        </p:blipFill>
        <p:spPr bwMode="auto">
          <a:xfrm>
            <a:off x="5618211" y="5564056"/>
            <a:ext cx="1487633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" name="Gruppo 55"/>
          <p:cNvGrpSpPr/>
          <p:nvPr/>
        </p:nvGrpSpPr>
        <p:grpSpPr>
          <a:xfrm>
            <a:off x="7122418" y="5248800"/>
            <a:ext cx="1604154" cy="597963"/>
            <a:chOff x="7122418" y="5243223"/>
            <a:chExt cx="1604154" cy="597963"/>
          </a:xfrm>
        </p:grpSpPr>
        <p:pic>
          <p:nvPicPr>
            <p:cNvPr id="53" name="Picture 7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0000" b="5917"/>
            <a:stretch/>
          </p:blipFill>
          <p:spPr bwMode="auto">
            <a:xfrm>
              <a:off x="7171615" y="5564056"/>
              <a:ext cx="1554957" cy="277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Rettangolo 54"/>
            <p:cNvSpPr/>
            <p:nvPr/>
          </p:nvSpPr>
          <p:spPr>
            <a:xfrm>
              <a:off x="7122418" y="5243223"/>
              <a:ext cx="1598400" cy="53122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7" name="Titolo 1"/>
          <p:cNvSpPr txBox="1">
            <a:spLocks/>
          </p:cNvSpPr>
          <p:nvPr/>
        </p:nvSpPr>
        <p:spPr>
          <a:xfrm>
            <a:off x="942651" y="13447"/>
            <a:ext cx="8147538" cy="49244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</a:t>
            </a:r>
            <a:r>
              <a:rPr lang="en-US" sz="26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rom Word-level to Tweet-level Sentiment Scores</a:t>
            </a:r>
            <a:endParaRPr lang="en-US" sz="26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4" name="Gruppo 63"/>
          <p:cNvGrpSpPr/>
          <p:nvPr/>
        </p:nvGrpSpPr>
        <p:grpSpPr>
          <a:xfrm>
            <a:off x="802406" y="4330800"/>
            <a:ext cx="489600" cy="1040500"/>
            <a:chOff x="802406" y="4339134"/>
            <a:chExt cx="489600" cy="1040500"/>
          </a:xfrm>
        </p:grpSpPr>
        <p:cxnSp>
          <p:nvCxnSpPr>
            <p:cNvPr id="3" name="Connettore 1 2"/>
            <p:cNvCxnSpPr>
              <a:endCxn id="32" idx="3"/>
            </p:cNvCxnSpPr>
            <p:nvPr/>
          </p:nvCxnSpPr>
          <p:spPr>
            <a:xfrm>
              <a:off x="802406" y="4339134"/>
              <a:ext cx="4896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/>
          </p:nvCxnSpPr>
          <p:spPr>
            <a:xfrm flipH="1" flipV="1">
              <a:off x="1291258" y="4339234"/>
              <a:ext cx="0" cy="104040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501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MEC\Linea di Attività\Twitter\Big Data Committee\img\2016-08-24_2D_good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2"/>
          <a:stretch/>
        </p:blipFill>
        <p:spPr bwMode="auto">
          <a:xfrm>
            <a:off x="5364000" y="438148"/>
            <a:ext cx="3780000" cy="342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MEC\Linea di Attività\Twitter\Big Data Committee\img\2016-08-24_CL_goo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2"/>
          <a:stretch/>
        </p:blipFill>
        <p:spPr bwMode="auto">
          <a:xfrm>
            <a:off x="5364000" y="438149"/>
            <a:ext cx="3780000" cy="34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978502" y="0"/>
            <a:ext cx="7914993" cy="565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Clustering and Calculation of the Index</a:t>
            </a:r>
            <a:endParaRPr lang="en-US" sz="3200" b="1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1199" y="655177"/>
            <a:ext cx="5372193" cy="7259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28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180000"/>
            <a:r>
              <a:rPr lang="en-US" sz="1800" dirty="0" smtClean="0"/>
              <a:t>Once sentiment scores (</a:t>
            </a:r>
            <a:r>
              <a:rPr lang="en-US" sz="18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1800" dirty="0" smtClean="0"/>
              <a:t>, </a:t>
            </a:r>
            <a:r>
              <a:rPr lang="el-GR" sz="18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1800" dirty="0" smtClean="0"/>
              <a:t>) are available for all the tweets of a daily block…</a:t>
            </a: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0" y="1374315"/>
            <a:ext cx="5372193" cy="122601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28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180000"/>
            <a:r>
              <a:rPr lang="en-US" sz="1800" dirty="0" smtClean="0"/>
              <a:t>…we use </a:t>
            </a:r>
            <a:r>
              <a:rPr lang="en-US" sz="1800" dirty="0" smtClean="0">
                <a:solidFill>
                  <a:srgbClr val="C00000"/>
                </a:solidFill>
              </a:rPr>
              <a:t>K-means</a:t>
            </a:r>
            <a:r>
              <a:rPr lang="en-US" sz="1800" dirty="0" smtClean="0"/>
              <a:t> to </a:t>
            </a:r>
            <a:r>
              <a:rPr lang="en-US" sz="1800" dirty="0" smtClean="0">
                <a:solidFill>
                  <a:srgbClr val="C00000"/>
                </a:solidFill>
              </a:rPr>
              <a:t>cluster</a:t>
            </a:r>
            <a:r>
              <a:rPr lang="en-US" sz="1800" dirty="0" smtClean="0"/>
              <a:t> them into Positive, Negative and Neutral tweets</a:t>
            </a:r>
          </a:p>
          <a:p>
            <a:pPr marL="432000" lvl="1" indent="-216000"/>
            <a:r>
              <a:rPr lang="en-US" sz="1600" dirty="0" smtClean="0"/>
              <a:t>to lower the risk of finding a local optimum, we run it  100 times with random starts and pick the best solution</a:t>
            </a: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-4" y="4693709"/>
            <a:ext cx="9144003" cy="13938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28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rgbClr val="50515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180000"/>
            <a:r>
              <a:rPr lang="en-US" sz="1800" dirty="0" smtClean="0"/>
              <a:t>This index can </a:t>
            </a:r>
            <a:r>
              <a:rPr lang="en-US" sz="1800" dirty="0"/>
              <a:t>be seen as the </a:t>
            </a:r>
            <a:r>
              <a:rPr lang="en-US" sz="1800" dirty="0">
                <a:solidFill>
                  <a:srgbClr val="C00000"/>
                </a:solidFill>
              </a:rPr>
              <a:t>average of </a:t>
            </a:r>
            <a:r>
              <a:rPr lang="en-US" sz="1800" dirty="0" smtClean="0">
                <a:solidFill>
                  <a:srgbClr val="C00000"/>
                </a:solidFill>
              </a:rPr>
              <a:t>polarity</a:t>
            </a:r>
            <a:r>
              <a:rPr lang="en-US" sz="1800" dirty="0" smtClean="0"/>
              <a:t> (</a:t>
            </a:r>
            <a:r>
              <a:rPr lang="el-GR" sz="1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r>
              <a:rPr lang="en-US" sz="1800" dirty="0" smtClean="0"/>
              <a:t>) </a:t>
            </a:r>
            <a:r>
              <a:rPr lang="en-US" sz="1800" dirty="0">
                <a:solidFill>
                  <a:srgbClr val="C00000"/>
                </a:solidFill>
              </a:rPr>
              <a:t>weighted by </a:t>
            </a:r>
            <a:r>
              <a:rPr lang="en-US" sz="1800" dirty="0" smtClean="0">
                <a:solidFill>
                  <a:srgbClr val="C00000"/>
                </a:solidFill>
              </a:rPr>
              <a:t>intensity</a:t>
            </a:r>
            <a:r>
              <a:rPr lang="en-US" sz="1800" dirty="0" smtClean="0"/>
              <a:t> (</a:t>
            </a:r>
            <a:r>
              <a:rPr lang="en-US" sz="1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1800" dirty="0" smtClean="0"/>
              <a:t>), provided we treat </a:t>
            </a:r>
            <a:r>
              <a:rPr lang="en-US" sz="1800" i="1" dirty="0"/>
              <a:t>Neutral</a:t>
            </a:r>
            <a:r>
              <a:rPr lang="en-US" sz="1800" dirty="0"/>
              <a:t> </a:t>
            </a:r>
            <a:r>
              <a:rPr lang="en-US" sz="1800" dirty="0" smtClean="0"/>
              <a:t>tweets as if their polarity were </a:t>
            </a:r>
            <a:r>
              <a:rPr lang="en-US" sz="1800" i="1" dirty="0" smtClean="0"/>
              <a:t>zero</a:t>
            </a:r>
            <a:r>
              <a:rPr lang="en-US" sz="1800" dirty="0" smtClean="0"/>
              <a:t>. Compared to traditional alternatives:</a:t>
            </a:r>
          </a:p>
          <a:p>
            <a:pPr marL="432000" lvl="1" indent="-216000">
              <a:spcBef>
                <a:spcPts val="600"/>
              </a:spcBef>
            </a:pPr>
            <a:r>
              <a:rPr lang="en-US" sz="1800" dirty="0" smtClean="0"/>
              <a:t>It is more </a:t>
            </a:r>
            <a:r>
              <a:rPr lang="en-US" sz="1800" dirty="0" smtClean="0">
                <a:solidFill>
                  <a:srgbClr val="C00000"/>
                </a:solidFill>
              </a:rPr>
              <a:t>resilient</a:t>
            </a:r>
            <a:r>
              <a:rPr lang="en-US" sz="1800" dirty="0" smtClean="0"/>
              <a:t> to tweets’ </a:t>
            </a:r>
            <a:r>
              <a:rPr lang="en-US" sz="1800" dirty="0" smtClean="0">
                <a:solidFill>
                  <a:srgbClr val="C00000"/>
                </a:solidFill>
              </a:rPr>
              <a:t>misclassification</a:t>
            </a:r>
          </a:p>
          <a:p>
            <a:pPr marL="432000" lvl="1" indent="-216000">
              <a:spcBef>
                <a:spcPts val="600"/>
              </a:spcBef>
            </a:pPr>
            <a:r>
              <a:rPr lang="en-US" sz="1800" dirty="0" smtClean="0"/>
              <a:t>It </a:t>
            </a:r>
            <a:r>
              <a:rPr lang="en-US" sz="1800" dirty="0" smtClean="0">
                <a:solidFill>
                  <a:srgbClr val="C00000"/>
                </a:solidFill>
              </a:rPr>
              <a:t>reduces</a:t>
            </a:r>
            <a:r>
              <a:rPr lang="en-US" sz="1800" dirty="0" smtClean="0"/>
              <a:t> day-to-day </a:t>
            </a:r>
            <a:r>
              <a:rPr lang="en-US" sz="1800" dirty="0" smtClean="0">
                <a:solidFill>
                  <a:srgbClr val="C00000"/>
                </a:solidFill>
              </a:rPr>
              <a:t>volatility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grpSp>
        <p:nvGrpSpPr>
          <p:cNvPr id="16" name="Gruppo 15"/>
          <p:cNvGrpSpPr/>
          <p:nvPr/>
        </p:nvGrpSpPr>
        <p:grpSpPr>
          <a:xfrm>
            <a:off x="-1" y="2631615"/>
            <a:ext cx="8015486" cy="1802120"/>
            <a:chOff x="-1" y="2631615"/>
            <a:chExt cx="8015486" cy="1802120"/>
          </a:xfrm>
        </p:grpSpPr>
        <p:sp>
          <p:nvSpPr>
            <p:cNvPr id="11" name="Segnaposto contenuto 2"/>
            <p:cNvSpPr txBox="1">
              <a:spLocks/>
            </p:cNvSpPr>
            <p:nvPr/>
          </p:nvSpPr>
          <p:spPr>
            <a:xfrm>
              <a:off x="-1" y="2631615"/>
              <a:ext cx="5457826" cy="97836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3200" kern="1200" baseline="0">
                  <a:solidFill>
                    <a:srgbClr val="505150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ü"/>
                <a:defRPr sz="2800" kern="1200" baseline="0">
                  <a:solidFill>
                    <a:srgbClr val="505150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rgbClr val="505150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 kern="1200" baseline="0">
                  <a:solidFill>
                    <a:srgbClr val="505150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 kern="1200" baseline="0">
                  <a:solidFill>
                    <a:srgbClr val="505150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16000" indent="-180000"/>
              <a:r>
                <a:rPr lang="en-US" sz="1800" dirty="0" smtClean="0"/>
                <a:t>Lastly we compute the </a:t>
              </a:r>
              <a:r>
                <a:rPr lang="en-US" sz="1800" dirty="0" smtClean="0">
                  <a:solidFill>
                    <a:srgbClr val="C00000"/>
                  </a:solidFill>
                </a:rPr>
                <a:t>daily index value </a:t>
              </a:r>
              <a:r>
                <a:rPr lang="en-US" sz="1800" dirty="0" smtClean="0"/>
                <a:t>(</a:t>
              </a:r>
              <a:r>
                <a:rPr lang="en-US" sz="1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S</a:t>
              </a:r>
              <a:r>
                <a:rPr lang="en-US" sz="1800" dirty="0" smtClean="0"/>
                <a:t>), </a:t>
              </a:r>
              <a:r>
                <a:rPr lang="en-US" sz="1800" dirty="0"/>
                <a:t>which depends on the distribution of tweets within the Positive, Neutral and Negative classes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ttangolo 13"/>
                <p:cNvSpPr/>
                <p:nvPr/>
              </p:nvSpPr>
              <p:spPr>
                <a:xfrm>
                  <a:off x="319917" y="3751112"/>
                  <a:ext cx="4417940" cy="682623"/>
                </a:xfrm>
                <a:prstGeom prst="rect">
                  <a:avLst/>
                </a:prstGeom>
                <a:ln w="19050">
                  <a:solidFill>
                    <a:srgbClr val="C0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it-IT">
                            <a:latin typeface="Cambria Math"/>
                          </a:rPr>
                          <m:t>S</m:t>
                        </m:r>
                        <m:r>
                          <a:rPr lang="it-IT" i="1">
                            <a:latin typeface="Cambria Math"/>
                          </a:rPr>
                          <m:t>=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it-IT">
                                    <a:latin typeface="Cambria Math"/>
                                  </a:rPr>
                                  <m:t>ω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i</m:t>
                            </m:r>
                          </m:sub>
                        </m:sSub>
                        <m:r>
                          <a:rPr lang="it-IT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it-IT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/>
                                      </a:rPr>
                                      <m:t>i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nary>
                          </m:num>
                          <m:den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it-IT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/>
                                      </a:rPr>
                                      <m:t>i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  <m:r>
                          <a:rPr lang="it-IT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it-IT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it-IT" i="1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it-IT" i="1">
                                    <a:latin typeface="Cambria Math"/>
                                  </a:rPr>
                                  <m:t>𝑃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/>
                                      </a:rPr>
                                      <m:t>i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it-IT" i="1">
                                    <a:latin typeface="Cambria Math"/>
                                  </a:rPr>
                                  <m:t>+ </m:t>
                                </m:r>
                              </m:e>
                            </m:nary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it-IT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it-IT" i="1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it-IT" i="1">
                                    <a:latin typeface="Cambria Math"/>
                                  </a:rPr>
                                  <m:t>𝑁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/>
                                      </a:rPr>
                                      <m:t>i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nary>
                          </m:num>
                          <m:den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it-IT" i="1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/>
                                      </a:rPr>
                                      <m:t>i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ttangolo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917" y="3751112"/>
                  <a:ext cx="4417940" cy="68262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19050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ttangolo 14"/>
                <p:cNvSpPr/>
                <p:nvPr/>
              </p:nvSpPr>
              <p:spPr>
                <a:xfrm>
                  <a:off x="5086350" y="3907757"/>
                  <a:ext cx="292913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505150"/>
                      </a:solidFill>
                      <a:latin typeface="Calibri" panose="020F0502020204030204" pitchFamily="34" charset="0"/>
                    </a:rPr>
                    <a:t>where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it-IT"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it-IT" i="1">
                          <a:latin typeface="Cambria Math"/>
                        </a:rPr>
                        <m:t>≝0  ∀</m:t>
                      </m:r>
                      <m:r>
                        <a:rPr lang="it-IT" i="1">
                          <a:latin typeface="Cambria Math"/>
                        </a:rPr>
                        <m:t>𝑡</m:t>
                      </m:r>
                      <m:r>
                        <a:rPr lang="it-IT" i="1">
                          <a:latin typeface="Cambria Math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/>
                        </a:rPr>
                        <m:t>Neutral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ttangolo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6350" y="3907757"/>
                  <a:ext cx="2929135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663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1192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theme/theme1.xml><?xml version="1.0" encoding="utf-8"?>
<a:theme xmlns:a="http://schemas.openxmlformats.org/drawingml/2006/main" name="1_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ia xmlns="c58f2efd-82a8-4ecf-b395-8c25e928921d">Power Point</Categoria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1A2BE3120D674DA36C11D6006822D4" ma:contentTypeVersion="1" ma:contentTypeDescription="Creare un nuovo documento." ma:contentTypeScope="" ma:versionID="761f6cd032b977bc7c5b1242b170000b">
  <xsd:schema xmlns:xsd="http://www.w3.org/2001/XMLSchema" xmlns:xs="http://www.w3.org/2001/XMLSchema" xmlns:p="http://schemas.microsoft.com/office/2006/metadata/properties" xmlns:ns2="c58f2efd-82a8-4ecf-b395-8c25e928921d" targetNamespace="http://schemas.microsoft.com/office/2006/metadata/properties" ma:root="true" ma:fieldsID="f82c29ce5e9934c286dce168b5049acf" ns2:_="">
    <xsd:import namespace="c58f2efd-82a8-4ecf-b395-8c25e928921d"/>
    <xsd:element name="properties">
      <xsd:complexType>
        <xsd:sequence>
          <xsd:element name="documentManagement">
            <xsd:complexType>
              <xsd:all>
                <xsd:element ref="ns2:Categoria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f2efd-82a8-4ecf-b395-8c25e928921d" elementFormDefault="qualified">
    <xsd:import namespace="http://schemas.microsoft.com/office/2006/documentManagement/types"/>
    <xsd:import namespace="http://schemas.microsoft.com/office/infopath/2007/PartnerControls"/>
    <xsd:element name="Categoria" ma:index="8" ma:displayName="Categoria" ma:default="Logo" ma:format="Dropdown" ma:internalName="Categoria">
      <xsd:simpleType>
        <xsd:restriction base="dms:Choice">
          <xsd:enumeration value="Logo"/>
          <xsd:enumeration value="Carta intestata con protocollo"/>
          <xsd:enumeration value="Carta intestata senza protocollo"/>
          <xsd:enumeration value="Power Point"/>
          <xsd:enumeration value="Libri digitali e cartacei"/>
          <xsd:enumeration value="Tavole di dati online"/>
          <xsd:enumeration value="Grafici interattivi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D999F8-4704-4EED-AE05-974A965AE8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20A1D6-52DE-416A-9BAC-FD73A4985CF9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c58f2efd-82a8-4ecf-b395-8c25e928921d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5A24F77-1209-4A99-9CFF-51B050B733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f2efd-82a8-4ecf-b395-8c25e92892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7317</TotalTime>
  <Words>1827</Words>
  <Application>Microsoft Office PowerPoint</Application>
  <PresentationFormat>Presentazione su schermo (4:3)</PresentationFormat>
  <Paragraphs>200</Paragraphs>
  <Slides>13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13</vt:i4>
      </vt:variant>
    </vt:vector>
  </HeadingPairs>
  <TitlesOfParts>
    <vt:vector size="26" baseType="lpstr">
      <vt:lpstr>Arial</vt:lpstr>
      <vt:lpstr>Century Gothic</vt:lpstr>
      <vt:lpstr>Times New Roman</vt:lpstr>
      <vt:lpstr>Arial Rounded MT Bold</vt:lpstr>
      <vt:lpstr>Wingdings</vt:lpstr>
      <vt:lpstr>Cambria Math</vt:lpstr>
      <vt:lpstr>ＭＳ Ｐゴシック</vt:lpstr>
      <vt:lpstr>Calibri</vt:lpstr>
      <vt:lpstr>Wingdings 3</vt:lpstr>
      <vt:lpstr>Arial Narrow</vt:lpstr>
      <vt:lpstr>1_copertina</vt:lpstr>
      <vt:lpstr>Personalizza struttura</vt:lpstr>
      <vt:lpstr>1_Personalizza struttura</vt:lpstr>
      <vt:lpstr>Presentazione standard di PowerPoint</vt:lpstr>
      <vt:lpstr>Introduction</vt:lpstr>
      <vt:lpstr>Processing Pipeline at a Glance</vt:lpstr>
      <vt:lpstr>Presentazione standard di PowerPoint</vt:lpstr>
      <vt:lpstr>Data Collection and Processing</vt:lpstr>
      <vt:lpstr>Presentazione standard di PowerPoint</vt:lpstr>
      <vt:lpstr>The Sentiment Space</vt:lpstr>
      <vt:lpstr>Presentazione standard di PowerPoint</vt:lpstr>
      <vt:lpstr>Clustering and Calculation of the Index</vt:lpstr>
      <vt:lpstr>Monitoring and Validation</vt:lpstr>
      <vt:lpstr>Presentazione standard di PowerPoint</vt:lpstr>
      <vt:lpstr>Presentazione standard di PowerPoint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Diego</cp:lastModifiedBy>
  <cp:revision>697</cp:revision>
  <dcterms:created xsi:type="dcterms:W3CDTF">2012-12-11T11:00:35Z</dcterms:created>
  <dcterms:modified xsi:type="dcterms:W3CDTF">2019-03-13T17:54:23Z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0x010100661A2BE3120D674DA36C11D6006822D4</vt:lpwstr>
  </property>
</Properties>
</file>