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256" r:id="rId3"/>
    <p:sldId id="258" r:id="rId4"/>
    <p:sldId id="349" r:id="rId5"/>
    <p:sldId id="309" r:id="rId6"/>
    <p:sldId id="299" r:id="rId7"/>
    <p:sldId id="314" r:id="rId8"/>
    <p:sldId id="379" r:id="rId9"/>
    <p:sldId id="380" r:id="rId10"/>
    <p:sldId id="381" r:id="rId11"/>
    <p:sldId id="353" r:id="rId12"/>
    <p:sldId id="369" r:id="rId13"/>
    <p:sldId id="313" r:id="rId14"/>
    <p:sldId id="378" r:id="rId15"/>
    <p:sldId id="352" r:id="rId16"/>
    <p:sldId id="374" r:id="rId17"/>
    <p:sldId id="375" r:id="rId18"/>
    <p:sldId id="335" r:id="rId19"/>
    <p:sldId id="277" r:id="rId20"/>
    <p:sldId id="279" r:id="rId21"/>
    <p:sldId id="297" r:id="rId22"/>
    <p:sldId id="280" r:id="rId23"/>
    <p:sldId id="382" r:id="rId24"/>
    <p:sldId id="376" r:id="rId25"/>
    <p:sldId id="377" r:id="rId26"/>
    <p:sldId id="296" r:id="rId27"/>
    <p:sldId id="340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a Kaili Diamond" initials="LKD" lastIdx="0" clrIdx="0"/>
  <p:cmAuthor id="1" name="Beverly Else Bendix (CENSUS/ESMD CTR)" initials="BEB(C" lastIdx="2" clrIdx="1">
    <p:extLst>
      <p:ext uri="{19B8F6BF-5375-455C-9EA6-DF929625EA0E}">
        <p15:presenceInfo xmlns:p15="http://schemas.microsoft.com/office/powerpoint/2012/main" userId="S-1-5-21-2418650581-3053253586-2785318765-307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  <a:srgbClr val="FF3300"/>
    <a:srgbClr val="F65F22"/>
    <a:srgbClr val="DC690A"/>
    <a:srgbClr val="B65106"/>
    <a:srgbClr val="A50021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67195" autoAdjust="0"/>
  </p:normalViewPr>
  <p:slideViewPr>
    <p:cSldViewPr>
      <p:cViewPr varScale="1">
        <p:scale>
          <a:sx n="39" d="100"/>
          <a:sy n="39" d="100"/>
        </p:scale>
        <p:origin x="20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17.boc.ad.census.gov\ECON_SHARE\SABLE\ACES\FCSM\EAMS\nTTS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171oafs-oa17.boc.ad.census.gov\ECON_SHARE\SABLE\ACES\FCSM\EAMS\nTTS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2403766735589"/>
          <c:y val="5.0538253613820673E-2"/>
          <c:w val="0.70973931886772668"/>
          <c:h val="0.8952091215870743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5-46E4-82F0-8F6DB55259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5-46E4-82F0-8F6DB55259C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A5-46E4-82F0-8F6DB55259C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A5-46E4-82F0-8F6DB55259C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A5-46E4-82F0-8F6DB55259C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A5-46E4-82F0-8F6DB55259C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A5-46E4-82F0-8F6DB55259C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A5-46E4-82F0-8F6DB55259C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0A5-46E4-82F0-8F6DB55259C9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0A5-46E4-82F0-8F6DB55259C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0A5-46E4-82F0-8F6DB55259C9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0A5-46E4-82F0-8F6DB55259C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0A5-46E4-82F0-8F6DB55259C9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0A5-46E4-82F0-8F6DB55259C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0A5-46E4-82F0-8F6DB55259C9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0A5-46E4-82F0-8F6DB55259C9}"/>
              </c:ext>
            </c:extLst>
          </c:dPt>
          <c:cat>
            <c:strRef>
              <c:f>Sheet1!$A$2:$A$17</c:f>
              <c:strCache>
                <c:ptCount val="16"/>
                <c:pt idx="0">
                  <c:v>frozen foods</c:v>
                </c:pt>
                <c:pt idx="1">
                  <c:v>computers and communication</c:v>
                </c:pt>
                <c:pt idx="2">
                  <c:v>tobacco products </c:v>
                </c:pt>
                <c:pt idx="3">
                  <c:v>alcoholic beverages</c:v>
                </c:pt>
                <c:pt idx="4">
                  <c:v>dry goods and other foods</c:v>
                </c:pt>
                <c:pt idx="5">
                  <c:v>cleaning supplies</c:v>
                </c:pt>
                <c:pt idx="6">
                  <c:v>toys, games, and hobby</c:v>
                </c:pt>
                <c:pt idx="7">
                  <c:v>home furnishings </c:v>
                </c:pt>
                <c:pt idx="8">
                  <c:v>miscellaneous household goods</c:v>
                </c:pt>
                <c:pt idx="9">
                  <c:v>soft drinks and nonalcoholic bev</c:v>
                </c:pt>
                <c:pt idx="10">
                  <c:v>office and school supplies</c:v>
                </c:pt>
                <c:pt idx="11">
                  <c:v>greeting cards and calendars</c:v>
                </c:pt>
                <c:pt idx="12">
                  <c:v>medicines, vitamins, minerals</c:v>
                </c:pt>
                <c:pt idx="13">
                  <c:v>snack foods</c:v>
                </c:pt>
                <c:pt idx="14">
                  <c:v>cosmetics and fragrance</c:v>
                </c:pt>
                <c:pt idx="15">
                  <c:v>personal hygiene supplies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16</c:v>
                </c:pt>
                <c:pt idx="1">
                  <c:v>16</c:v>
                </c:pt>
                <c:pt idx="2">
                  <c:v>22</c:v>
                </c:pt>
                <c:pt idx="3">
                  <c:v>26</c:v>
                </c:pt>
                <c:pt idx="4">
                  <c:v>31</c:v>
                </c:pt>
                <c:pt idx="5">
                  <c:v>32</c:v>
                </c:pt>
                <c:pt idx="6">
                  <c:v>32</c:v>
                </c:pt>
                <c:pt idx="7">
                  <c:v>43</c:v>
                </c:pt>
                <c:pt idx="8">
                  <c:v>45</c:v>
                </c:pt>
                <c:pt idx="9">
                  <c:v>51</c:v>
                </c:pt>
                <c:pt idx="10">
                  <c:v>57</c:v>
                </c:pt>
                <c:pt idx="11">
                  <c:v>133</c:v>
                </c:pt>
                <c:pt idx="12">
                  <c:v>141</c:v>
                </c:pt>
                <c:pt idx="13">
                  <c:v>143</c:v>
                </c:pt>
                <c:pt idx="14">
                  <c:v>178</c:v>
                </c:pt>
                <c:pt idx="15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0A5-46E4-82F0-8F6DB5525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645560648"/>
        <c:axId val="645567864"/>
      </c:barChart>
      <c:catAx>
        <c:axId val="645560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67864"/>
        <c:crosses val="autoZero"/>
        <c:auto val="1"/>
        <c:lblAlgn val="ctr"/>
        <c:lblOffset val="100"/>
        <c:noMultiLvlLbl val="0"/>
      </c:catAx>
      <c:valAx>
        <c:axId val="645567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560648"/>
        <c:crosses val="autoZero"/>
        <c:crossBetween val="between"/>
      </c:valAx>
      <c:spPr>
        <a:noFill/>
        <a:ln w="9525" cap="sq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Unigram Accuracy Comparison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0.62</c:v>
                </c:pt>
                <c:pt idx="1">
                  <c:v>0.87</c:v>
                </c:pt>
                <c:pt idx="2">
                  <c:v>0.95</c:v>
                </c:pt>
                <c:pt idx="3">
                  <c:v>0.95</c:v>
                </c:pt>
                <c:pt idx="4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C6-4C78-8D22-6B8512D380A1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0.62</c:v>
                </c:pt>
                <c:pt idx="1">
                  <c:v>0.86</c:v>
                </c:pt>
                <c:pt idx="2">
                  <c:v>0.94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6-4C78-8D22-6B8512D380A1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Sheet1!$B$9:$F$9</c:f>
              <c:numCache>
                <c:formatCode>0.0%</c:formatCode>
                <c:ptCount val="5"/>
                <c:pt idx="0">
                  <c:v>0.6</c:v>
                </c:pt>
                <c:pt idx="1">
                  <c:v>0.83</c:v>
                </c:pt>
                <c:pt idx="2">
                  <c:v>0.93</c:v>
                </c:pt>
                <c:pt idx="3">
                  <c:v>0.93</c:v>
                </c:pt>
                <c:pt idx="4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C6-4C78-8D22-6B8512D38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312264"/>
        <c:axId val="626314888"/>
      </c:lineChart>
      <c:catAx>
        <c:axId val="62631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314888"/>
        <c:crosses val="autoZero"/>
        <c:auto val="1"/>
        <c:lblAlgn val="ctr"/>
        <c:lblOffset val="100"/>
        <c:noMultiLvlLbl val="0"/>
      </c:catAx>
      <c:valAx>
        <c:axId val="626314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31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Chi-Square Feature Selection with Unigrams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0.55000000000000004</c:v>
                </c:pt>
                <c:pt idx="1">
                  <c:v>0.83</c:v>
                </c:pt>
                <c:pt idx="2">
                  <c:v>0.94</c:v>
                </c:pt>
                <c:pt idx="3">
                  <c:v>0.96</c:v>
                </c:pt>
                <c:pt idx="4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35-455E-8DF3-199606FE4B2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Sheet1!$B$3:$F$3</c:f>
              <c:numCache>
                <c:formatCode>0.0%</c:formatCode>
                <c:ptCount val="5"/>
                <c:pt idx="0">
                  <c:v>0.55000000000000004</c:v>
                </c:pt>
                <c:pt idx="1">
                  <c:v>0.83</c:v>
                </c:pt>
                <c:pt idx="2">
                  <c:v>0.93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35-455E-8DF3-199606FE4B2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Sheet1!$B$4:$F$4</c:f>
              <c:numCache>
                <c:formatCode>0.0%</c:formatCode>
                <c:ptCount val="5"/>
                <c:pt idx="0">
                  <c:v>0.49</c:v>
                </c:pt>
                <c:pt idx="1">
                  <c:v>0.79</c:v>
                </c:pt>
                <c:pt idx="2">
                  <c:v>0.92</c:v>
                </c:pt>
                <c:pt idx="3">
                  <c:v>0.94</c:v>
                </c:pt>
                <c:pt idx="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35-455E-8DF3-199606FE4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299800"/>
        <c:axId val="626301440"/>
      </c:lineChart>
      <c:catAx>
        <c:axId val="6262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301440"/>
        <c:crosses val="autoZero"/>
        <c:auto val="1"/>
        <c:lblAlgn val="ctr"/>
        <c:lblOffset val="100"/>
        <c:noMultiLvlLbl val="0"/>
      </c:catAx>
      <c:valAx>
        <c:axId val="626301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29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Mutual Information Feature Selection with Unigrams (%)</a:t>
            </a:r>
            <a:endParaRPr lang="en-US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Sheet2!$B$2:$F$2</c:f>
              <c:numCache>
                <c:formatCode>0.0%</c:formatCode>
                <c:ptCount val="5"/>
                <c:pt idx="0">
                  <c:v>0.64</c:v>
                </c:pt>
                <c:pt idx="1">
                  <c:v>0.87</c:v>
                </c:pt>
                <c:pt idx="2">
                  <c:v>0.95</c:v>
                </c:pt>
                <c:pt idx="3">
                  <c:v>0.95</c:v>
                </c:pt>
                <c:pt idx="4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31-439B-9B70-4C850DCA8709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Sheet2!$B$3:$F$3</c:f>
              <c:numCache>
                <c:formatCode>0.0%</c:formatCode>
                <c:ptCount val="5"/>
                <c:pt idx="0">
                  <c:v>0.64</c:v>
                </c:pt>
                <c:pt idx="1">
                  <c:v>0.87</c:v>
                </c:pt>
                <c:pt idx="2">
                  <c:v>0.94</c:v>
                </c:pt>
                <c:pt idx="3">
                  <c:v>0.94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1-439B-9B70-4C850DCA8709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Sheet2!$B$1:$F$1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Sheet2!$B$4:$F$4</c:f>
              <c:numCache>
                <c:formatCode>0.0%</c:formatCode>
                <c:ptCount val="5"/>
                <c:pt idx="0">
                  <c:v>0.56999999999999995</c:v>
                </c:pt>
                <c:pt idx="1">
                  <c:v>0.83</c:v>
                </c:pt>
                <c:pt idx="2">
                  <c:v>0.93</c:v>
                </c:pt>
                <c:pt idx="3">
                  <c:v>0.94</c:v>
                </c:pt>
                <c:pt idx="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31-439B-9B70-4C850DCA8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113640"/>
        <c:axId val="377108392"/>
      </c:lineChart>
      <c:catAx>
        <c:axId val="37711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08392"/>
        <c:crosses val="autoZero"/>
        <c:auto val="1"/>
        <c:lblAlgn val="ctr"/>
        <c:lblOffset val="100"/>
        <c:noMultiLvlLbl val="0"/>
      </c:catAx>
      <c:valAx>
        <c:axId val="377108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1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LSA Dimensionality Reduction with Unigrams </a:t>
            </a:r>
            <a:r>
              <a:rPr lang="en-US" sz="1400" b="0" i="0" baseline="0" dirty="0">
                <a:effectLst/>
              </a:rPr>
              <a:t>(%)</a:t>
            </a:r>
            <a:endParaRPr lang="en-US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b="0" dirty="0"/>
          </a:p>
        </c:rich>
      </c:tx>
      <c:layout>
        <c:manualLayout>
          <c:xMode val="edge"/>
          <c:yMode val="edge"/>
          <c:x val="0.17320345691474673"/>
          <c:y val="7.35753892833293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Sheet2!$B$7:$F$7</c:f>
              <c:numCache>
                <c:formatCode>0.0%</c:formatCode>
                <c:ptCount val="5"/>
                <c:pt idx="0">
                  <c:v>0.76</c:v>
                </c:pt>
                <c:pt idx="1">
                  <c:v>0.92</c:v>
                </c:pt>
                <c:pt idx="2">
                  <c:v>0.95</c:v>
                </c:pt>
                <c:pt idx="3">
                  <c:v>0.96</c:v>
                </c:pt>
                <c:pt idx="4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56-4371-9753-42C136FE6EAF}"/>
            </c:ext>
          </c:extLst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Sheet2!$B$8:$F$8</c:f>
              <c:numCache>
                <c:formatCode>0.0%</c:formatCode>
                <c:ptCount val="5"/>
                <c:pt idx="0">
                  <c:v>0.77</c:v>
                </c:pt>
                <c:pt idx="1">
                  <c:v>0.92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56-4371-9753-42C136FE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830408"/>
        <c:axId val="630826472"/>
      </c:lineChart>
      <c:catAx>
        <c:axId val="6308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26472"/>
        <c:crosses val="autoZero"/>
        <c:auto val="1"/>
        <c:lblAlgn val="ctr"/>
        <c:lblOffset val="100"/>
        <c:noMultiLvlLbl val="0"/>
      </c:catAx>
      <c:valAx>
        <c:axId val="630826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3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Bigrams Accuracy Comparison (%)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Sheet3!$B$2:$F$2</c:f>
              <c:numCache>
                <c:formatCode>0.0%</c:formatCode>
                <c:ptCount val="5"/>
                <c:pt idx="0">
                  <c:v>0.47</c:v>
                </c:pt>
                <c:pt idx="1">
                  <c:v>0.62</c:v>
                </c:pt>
                <c:pt idx="2">
                  <c:v>0.71</c:v>
                </c:pt>
                <c:pt idx="3">
                  <c:v>0.75</c:v>
                </c:pt>
                <c:pt idx="4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5C-4EA4-8309-C7A7EE3145F5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Sheet3!$B$3:$F$3</c:f>
              <c:numCache>
                <c:formatCode>0.0%</c:formatCode>
                <c:ptCount val="5"/>
                <c:pt idx="0">
                  <c:v>0.47</c:v>
                </c:pt>
                <c:pt idx="1">
                  <c:v>0.62</c:v>
                </c:pt>
                <c:pt idx="2">
                  <c:v>0.7</c:v>
                </c:pt>
                <c:pt idx="3">
                  <c:v>0.75</c:v>
                </c:pt>
                <c:pt idx="4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5C-4EA4-8309-C7A7EE3145F5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Sheet3!$B$1:$F$1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Sheet3!$B$4:$F$4</c:f>
              <c:numCache>
                <c:formatCode>0.0%</c:formatCode>
                <c:ptCount val="5"/>
                <c:pt idx="0">
                  <c:v>0.47</c:v>
                </c:pt>
                <c:pt idx="1">
                  <c:v>0.62</c:v>
                </c:pt>
                <c:pt idx="2">
                  <c:v>0.71</c:v>
                </c:pt>
                <c:pt idx="3">
                  <c:v>0.75</c:v>
                </c:pt>
                <c:pt idx="4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5C-4EA4-8309-C7A7EE314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677904"/>
        <c:axId val="687683480"/>
      </c:lineChart>
      <c:catAx>
        <c:axId val="6876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683480"/>
        <c:crosses val="autoZero"/>
        <c:auto val="1"/>
        <c:lblAlgn val="ctr"/>
        <c:lblOffset val="100"/>
        <c:noMultiLvlLbl val="0"/>
      </c:catAx>
      <c:valAx>
        <c:axId val="687683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67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Unigrams + Bigrams Accuracy Comparison (%)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Sheet3!$A$7</c:f>
              <c:strCache>
                <c:ptCount val="1"/>
                <c:pt idx="0">
                  <c:v>SVM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Sheet3!$B$7:$F$7</c:f>
              <c:numCache>
                <c:formatCode>0.0%</c:formatCode>
                <c:ptCount val="5"/>
                <c:pt idx="0">
                  <c:v>0.61</c:v>
                </c:pt>
                <c:pt idx="1">
                  <c:v>0.84</c:v>
                </c:pt>
                <c:pt idx="2">
                  <c:v>0.93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1A-4F87-9EA8-AAD4B1139CB7}"/>
            </c:ext>
          </c:extLst>
        </c:ser>
        <c:ser>
          <c:idx val="1"/>
          <c:order val="1"/>
          <c:tx>
            <c:strRef>
              <c:f>Sheet3!$A$8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Sheet3!$B$6:$F$6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Sheet3!$B$8:$F$8</c:f>
              <c:numCache>
                <c:formatCode>0.0%</c:formatCode>
                <c:ptCount val="5"/>
                <c:pt idx="0">
                  <c:v>0.61</c:v>
                </c:pt>
                <c:pt idx="1">
                  <c:v>0.85</c:v>
                </c:pt>
                <c:pt idx="2">
                  <c:v>0.93</c:v>
                </c:pt>
                <c:pt idx="3">
                  <c:v>0.94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1A-4F87-9EA8-AAD4B1139CB7}"/>
            </c:ext>
          </c:extLst>
        </c:ser>
        <c:ser>
          <c:idx val="2"/>
          <c:order val="2"/>
          <c:tx>
            <c:strRef>
              <c:f>Sheet3!$A$9</c:f>
              <c:strCache>
                <c:ptCount val="1"/>
                <c:pt idx="0">
                  <c:v>MNB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Sheet3!$B$6:$F$6</c:f>
              <c:strCache>
                <c:ptCount val="5"/>
                <c:pt idx="0">
                  <c:v>100 words</c:v>
                </c:pt>
                <c:pt idx="1">
                  <c:v>1100 words</c:v>
                </c:pt>
                <c:pt idx="2">
                  <c:v>4100 words</c:v>
                </c:pt>
                <c:pt idx="3">
                  <c:v>7100 words</c:v>
                </c:pt>
                <c:pt idx="4">
                  <c:v>9100 words</c:v>
                </c:pt>
              </c:strCache>
            </c:strRef>
          </c:cat>
          <c:val>
            <c:numRef>
              <c:f>Sheet3!$B$9:$F$9</c:f>
              <c:numCache>
                <c:formatCode>0.0%</c:formatCode>
                <c:ptCount val="5"/>
                <c:pt idx="0">
                  <c:v>0.6</c:v>
                </c:pt>
                <c:pt idx="1">
                  <c:v>0.83</c:v>
                </c:pt>
                <c:pt idx="2">
                  <c:v>0.92</c:v>
                </c:pt>
                <c:pt idx="3">
                  <c:v>0.93</c:v>
                </c:pt>
                <c:pt idx="4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1A-4F87-9EA8-AAD4B1139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79120"/>
        <c:axId val="44179448"/>
      </c:lineChart>
      <c:catAx>
        <c:axId val="4417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79448"/>
        <c:crosses val="autoZero"/>
        <c:auto val="1"/>
        <c:lblAlgn val="ctr"/>
        <c:lblOffset val="100"/>
        <c:noMultiLvlLbl val="0"/>
      </c:catAx>
      <c:valAx>
        <c:axId val="4417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7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F142-9FF2-4262-A7C2-8B95DA948397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151E-5ED9-4B90-B3BE-A9DC266AB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06A0B7-990C-4920-916E-36BEC5265F0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518519-401E-408D-A9F1-D43C752D6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15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98D4-D3A5-4317-8181-5803A93060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8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1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4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56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20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3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8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2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5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7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2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de17c81de_8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de17c81de_8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e17c81de_8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e17c81de_8_105:notes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5" cy="5456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3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13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8519-401E-408D-A9F1-D43C752D6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98D4-D3A5-4317-8181-5803A9306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098D4-D3A5-4317-8181-5803A93060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8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604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276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s.events/ntts2019/data/sessions/en/session_26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hain_rule" TargetMode="External"/><Relationship Id="rId4" Type="http://schemas.openxmlformats.org/officeDocument/2006/relationships/hyperlink" Target="https://en.wikipedia.org/wiki/Stochastic_gradient_desce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ecnopneumatic.gr/Uploads/PhotosFiles/analosima_voulkanismou_WEB/tech_icons/Tractor_Trailer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</a:t>
            </a:fld>
            <a:endParaRPr lang="en-US"/>
          </a:p>
        </p:txBody>
      </p:sp>
      <p:sp>
        <p:nvSpPr>
          <p:cNvPr id="6" name="Google Shape;159;p21"/>
          <p:cNvSpPr/>
          <p:nvPr/>
        </p:nvSpPr>
        <p:spPr>
          <a:xfrm>
            <a:off x="2309" y="380999"/>
            <a:ext cx="9144000" cy="13731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Applying Machine </a:t>
            </a:r>
            <a:r>
              <a:rPr lang="en-US" sz="2800" dirty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Learning </a:t>
            </a:r>
            <a:r>
              <a:rPr lang="en-US" sz="28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for Automatic Product Categorization</a:t>
            </a:r>
            <a:endParaRPr sz="2800" dirty="0">
              <a:solidFill>
                <a:schemeClr val="bg1"/>
              </a:solidFill>
              <a:latin typeface="Dosis SemiBold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2971800"/>
            <a:ext cx="89535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1805"/>
            <a:ext cx="9143999" cy="1171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9999" y="1013966"/>
            <a:ext cx="20204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65F22"/>
                </a:solidFill>
                <a:latin typeface="Franklin Gothic Demi" panose="020B0703020102020204" pitchFamily="34" charset="0"/>
              </a:rPr>
              <a:t>12-14 March 2019</a:t>
            </a:r>
            <a:endParaRPr lang="en-US" sz="1600" dirty="0">
              <a:solidFill>
                <a:srgbClr val="F65F2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0877" y="1284048"/>
            <a:ext cx="10822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65F22"/>
                </a:solidFill>
                <a:latin typeface="Franklin Gothic Demi" panose="020B0703020102020204" pitchFamily="34" charset="0"/>
              </a:rPr>
              <a:t>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181" y="1306789"/>
            <a:ext cx="1828800" cy="323850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794428"/>
            <a:ext cx="9143999" cy="1177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834" y="3581400"/>
            <a:ext cx="48768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U.S. Census Bureau, Washington, D.C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8F49A9-2BA3-4CE6-BAEE-52BD11DF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" y="1928866"/>
            <a:ext cx="4149887" cy="326350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A2E316-1E9C-454C-850B-82F1F745CA1E}"/>
              </a:ext>
            </a:extLst>
          </p:cNvPr>
          <p:cNvSpPr/>
          <p:nvPr/>
        </p:nvSpPr>
        <p:spPr>
          <a:xfrm>
            <a:off x="4248150" y="204400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Updates are done via the </a:t>
            </a:r>
            <a:r>
              <a:rPr lang="en-US" sz="1600" dirty="0">
                <a:hlinkClick r:id="rId4"/>
              </a:rPr>
              <a:t>stochastic gradient descent</a:t>
            </a:r>
            <a:r>
              <a:rPr lang="en-US" sz="1600" dirty="0"/>
              <a:t> algorithm, using the </a:t>
            </a:r>
            <a:r>
              <a:rPr lang="en-US" sz="1600" dirty="0">
                <a:hlinkClick r:id="rId5"/>
              </a:rPr>
              <a:t>chain rule</a:t>
            </a:r>
            <a:r>
              <a:rPr lang="en-US" sz="1600" dirty="0"/>
              <a:t> to iteratively compute gradients for each coefficient.</a:t>
            </a:r>
          </a:p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Traditional optimization algorithms update weights by averaging the gradients of all data points. To economize computational cost we use </a:t>
            </a:r>
            <a:r>
              <a:rPr lang="en-US" sz="1600" dirty="0">
                <a:hlinkClick r:id="rId4"/>
              </a:rPr>
              <a:t>stochastic gradient descent</a:t>
            </a:r>
            <a:r>
              <a:rPr lang="en-US" sz="1600" dirty="0"/>
              <a:t> and only calculate gradients for a small random sample of the data.</a:t>
            </a:r>
          </a:p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training loop, which, repeated a sufficient number of times (typically tens of iterations over thousands of examples), yields weight values that </a:t>
            </a:r>
            <a:r>
              <a:rPr lang="en-US" sz="1600" dirty="0">
                <a:solidFill>
                  <a:srgbClr val="A50021"/>
                </a:solidFill>
              </a:rPr>
              <a:t>minimize </a:t>
            </a:r>
            <a:r>
              <a:rPr lang="en-US" sz="1600" b="1" dirty="0">
                <a:solidFill>
                  <a:srgbClr val="A50021"/>
                </a:solidFill>
              </a:rPr>
              <a:t>the loss function</a:t>
            </a:r>
            <a:r>
              <a:rPr lang="en-US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4AF5F-168C-46D3-B022-CEFB47A8FE1E}"/>
              </a:ext>
            </a:extLst>
          </p:cNvPr>
          <p:cNvSpPr txBox="1"/>
          <p:nvPr/>
        </p:nvSpPr>
        <p:spPr>
          <a:xfrm>
            <a:off x="1584961" y="2532809"/>
            <a:ext cx="1554479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Feature </a:t>
            </a:r>
          </a:p>
          <a:p>
            <a:pPr algn="ctr"/>
            <a:r>
              <a:rPr lang="en-US" sz="1350" b="1" dirty="0"/>
              <a:t>Extraction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BB343-59AA-4506-AAFF-959C9B9EE9CB}"/>
              </a:ext>
            </a:extLst>
          </p:cNvPr>
          <p:cNvSpPr txBox="1"/>
          <p:nvPr/>
        </p:nvSpPr>
        <p:spPr>
          <a:xfrm>
            <a:off x="1584961" y="3182725"/>
            <a:ext cx="1554479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Feature </a:t>
            </a:r>
          </a:p>
          <a:p>
            <a:pPr algn="ctr"/>
            <a:r>
              <a:rPr lang="en-US" sz="1350" b="1" dirty="0"/>
              <a:t>Extraction</a:t>
            </a:r>
          </a:p>
        </p:txBody>
      </p:sp>
      <p:sp>
        <p:nvSpPr>
          <p:cNvPr id="7" name="Google Shape;159;p21"/>
          <p:cNvSpPr/>
          <p:nvPr/>
        </p:nvSpPr>
        <p:spPr>
          <a:xfrm>
            <a:off x="-35039" y="368123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</a:rPr>
              <a:t>Loss is a feedback signal used to adjust weights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62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40000" lnSpcReduction="20000"/>
          </a:bodyPr>
          <a:lstStyle/>
          <a:p>
            <a:r>
              <a:rPr lang="en-US" sz="4200" b="1" dirty="0" smtClean="0">
                <a:cs typeface="Times New Roman" panose="02020603050405020304" pitchFamily="18" charset="0"/>
              </a:rPr>
              <a:t>Goal: Represent instances with fewer variables</a:t>
            </a:r>
          </a:p>
          <a:p>
            <a:pPr marL="0" indent="0">
              <a:buNone/>
            </a:pPr>
            <a:endParaRPr lang="en-US" sz="4200" b="1" dirty="0">
              <a:cs typeface="Times New Roman" panose="02020603050405020304" pitchFamily="18" charset="0"/>
            </a:endParaRPr>
          </a:p>
          <a:p>
            <a:pPr marL="334963" indent="-33496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 dirty="0">
                <a:solidFill>
                  <a:schemeClr val="bg1">
                    <a:lumMod val="50000"/>
                  </a:schemeClr>
                </a:solidFill>
              </a:rPr>
              <a:t>Text collections have a large number of features</a:t>
            </a:r>
          </a:p>
          <a:p>
            <a:pPr marL="735013" lvl="1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b="1" dirty="0">
                <a:solidFill>
                  <a:schemeClr val="bg1">
                    <a:lumMod val="50000"/>
                  </a:schemeClr>
                </a:solidFill>
              </a:rPr>
              <a:t>10,000 – 1,000,000 unique words … and </a:t>
            </a:r>
            <a:r>
              <a:rPr lang="en-GB" altLang="en-US" sz="3400" b="1" dirty="0" smtClean="0">
                <a:solidFill>
                  <a:schemeClr val="bg1">
                    <a:lumMod val="50000"/>
                  </a:schemeClr>
                </a:solidFill>
              </a:rPr>
              <a:t>more</a:t>
            </a:r>
          </a:p>
          <a:p>
            <a:pPr marL="457200" lvl="1" indent="0" defTabSz="457200">
              <a:lnSpc>
                <a:spcPct val="87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3400" dirty="0" smtClean="0"/>
          </a:p>
          <a:p>
            <a:pPr marL="334963" indent="-33496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b="1" dirty="0">
                <a:solidFill>
                  <a:srgbClr val="990033"/>
                </a:solidFill>
              </a:rPr>
              <a:t>Feature Selection </a:t>
            </a:r>
          </a:p>
          <a:p>
            <a:pPr marL="735013" lvl="1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b="1" dirty="0">
                <a:solidFill>
                  <a:schemeClr val="bg1">
                    <a:lumMod val="50000"/>
                  </a:schemeClr>
                </a:solidFill>
              </a:rPr>
              <a:t>Makes using a particular classifier </a:t>
            </a:r>
            <a:r>
              <a:rPr lang="en-GB" altLang="en-US" sz="3400" b="1" dirty="0" smtClean="0">
                <a:solidFill>
                  <a:schemeClr val="bg1">
                    <a:lumMod val="50000"/>
                  </a:schemeClr>
                </a:solidFill>
              </a:rPr>
              <a:t>feasible</a:t>
            </a:r>
          </a:p>
          <a:p>
            <a:pPr marL="735013" lvl="1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b="1" dirty="0" smtClean="0">
                <a:solidFill>
                  <a:schemeClr val="bg1">
                    <a:lumMod val="50000"/>
                  </a:schemeClr>
                </a:solidFill>
              </a:rPr>
              <a:t>Some </a:t>
            </a:r>
            <a:r>
              <a:rPr lang="en-GB" altLang="en-US" sz="3400" b="1" dirty="0">
                <a:solidFill>
                  <a:schemeClr val="bg1">
                    <a:lumMod val="50000"/>
                  </a:schemeClr>
                </a:solidFill>
              </a:rPr>
              <a:t>classifiers can’t deal with 100,000 of features</a:t>
            </a:r>
          </a:p>
          <a:p>
            <a:pPr marL="1135063" lvl="2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dirty="0">
                <a:solidFill>
                  <a:schemeClr val="bg1">
                    <a:lumMod val="50000"/>
                  </a:schemeClr>
                </a:solidFill>
              </a:rPr>
              <a:t>Reduces training time</a:t>
            </a:r>
          </a:p>
          <a:p>
            <a:pPr marL="1135063" lvl="2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dirty="0">
                <a:solidFill>
                  <a:schemeClr val="bg1">
                    <a:lumMod val="50000"/>
                  </a:schemeClr>
                </a:solidFill>
              </a:rPr>
              <a:t>Training time for some methods is quadratic or worse in the number of features </a:t>
            </a:r>
          </a:p>
          <a:p>
            <a:pPr marL="735013" lvl="1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b="1" dirty="0">
                <a:solidFill>
                  <a:schemeClr val="bg1">
                    <a:lumMod val="50000"/>
                  </a:schemeClr>
                </a:solidFill>
              </a:rPr>
              <a:t>Can improve generalization (performance)</a:t>
            </a:r>
          </a:p>
          <a:p>
            <a:pPr marL="1135063" lvl="2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dirty="0">
                <a:solidFill>
                  <a:schemeClr val="bg1">
                    <a:lumMod val="50000"/>
                  </a:schemeClr>
                </a:solidFill>
              </a:rPr>
              <a:t>Eliminates noise features</a:t>
            </a:r>
          </a:p>
          <a:p>
            <a:pPr marL="1135063" lvl="2" indent="-277813" defTabSz="457200">
              <a:lnSpc>
                <a:spcPct val="8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3400" dirty="0">
                <a:solidFill>
                  <a:schemeClr val="bg1">
                    <a:lumMod val="50000"/>
                  </a:schemeClr>
                </a:solidFill>
              </a:rPr>
              <a:t>Avoids overfitting</a:t>
            </a:r>
          </a:p>
          <a:p>
            <a:pPr marL="0" indent="0">
              <a:buNone/>
            </a:pPr>
            <a:endParaRPr lang="en-US" sz="34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4000" b="1" dirty="0" smtClean="0">
                <a:solidFill>
                  <a:srgbClr val="990033"/>
                </a:solidFill>
                <a:cs typeface="Times New Roman" panose="02020603050405020304" pitchFamily="18" charset="0"/>
              </a:rPr>
              <a:t>Feature Extraction</a:t>
            </a:r>
            <a:endParaRPr lang="en-US" sz="4000" b="1" dirty="0">
              <a:solidFill>
                <a:srgbClr val="990033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Transform measurements from one space into another space in order to</a:t>
            </a:r>
          </a:p>
          <a:p>
            <a:pPr lvl="2"/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Compress data or characterize data</a:t>
            </a:r>
            <a:endParaRPr lang="en-US" sz="34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Examples:</a:t>
            </a:r>
            <a:endParaRPr lang="en-US" sz="34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3400" b="1" dirty="0" smtClean="0">
                <a:cs typeface="Times New Roman" panose="02020603050405020304" pitchFamily="18" charset="0"/>
              </a:rPr>
              <a:t>Data compression</a:t>
            </a:r>
          </a:p>
          <a:p>
            <a:pPr marL="914400" lvl="2" indent="0">
              <a:buNone/>
            </a:pPr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 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Information redundancy removal</a:t>
            </a:r>
            <a:endParaRPr lang="en-US" sz="34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3400" b="1" dirty="0" smtClean="0">
                <a:cs typeface="Times New Roman" panose="02020603050405020304" pitchFamily="18" charset="0"/>
              </a:rPr>
              <a:t>Data characterization</a:t>
            </a:r>
          </a:p>
          <a:p>
            <a:pPr marL="914400" lvl="2" indent="0">
              <a:buNone/>
            </a:pPr>
            <a:r>
              <a:rPr lang="en-US" sz="34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    </a:t>
            </a:r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Similarity analysis</a:t>
            </a:r>
            <a:endParaRPr lang="en-US" sz="34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11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0" y="347814"/>
            <a:ext cx="91440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Dimensionality Reduction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35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-22500" y="345345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altLang="en-US" sz="3600" dirty="0" smtClean="0">
              <a:solidFill>
                <a:schemeClr val="bg1"/>
              </a:solidFill>
              <a:latin typeface="Dosis SemiBold" panose="020B0604020202020204"/>
              <a:sym typeface="Symbol" panose="05050102010706020507" pitchFamily="18" charset="2"/>
            </a:endParaRPr>
          </a:p>
          <a:p>
            <a:r>
              <a:rPr lang="en-US" altLang="en-US" sz="3600" dirty="0" smtClean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Chi-Square </a:t>
            </a:r>
            <a:r>
              <a:rPr lang="en-US" altLang="en-US" sz="3600" dirty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Feature Selection</a:t>
            </a:r>
            <a:endParaRPr lang="en-GB" altLang="en-US" sz="3600" dirty="0">
              <a:solidFill>
                <a:schemeClr val="bg1"/>
              </a:solidFill>
              <a:latin typeface="Dosis SemiBold" panose="020B0604020202020204"/>
              <a:sym typeface="Symbol" panose="05050102010706020507" pitchFamily="18" charset="2"/>
            </a:endParaRPr>
          </a:p>
          <a:p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1958F-8325-4E70-999B-E5F9B989B8D3}"/>
              </a:ext>
            </a:extLst>
          </p:cNvPr>
          <p:cNvSpPr/>
          <p:nvPr/>
        </p:nvSpPr>
        <p:spPr>
          <a:xfrm>
            <a:off x="1208485" y="1518850"/>
            <a:ext cx="690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222" indent="-251222" defTabSz="342900">
              <a:spcBef>
                <a:spcPts val="375"/>
              </a:spcBef>
              <a:tabLst>
                <a:tab pos="340519" algn="l"/>
                <a:tab pos="683419" algn="l"/>
                <a:tab pos="1026319" algn="l"/>
                <a:tab pos="1369219" algn="l"/>
                <a:tab pos="1712119" algn="l"/>
                <a:tab pos="2055019" algn="l"/>
                <a:tab pos="2397919" algn="l"/>
                <a:tab pos="2740819" algn="l"/>
                <a:tab pos="3083719" algn="l"/>
                <a:tab pos="3426619" algn="l"/>
                <a:tab pos="3769519" algn="l"/>
                <a:tab pos="4112419" algn="l"/>
                <a:tab pos="4455319" algn="l"/>
                <a:tab pos="4798219" algn="l"/>
                <a:tab pos="5141119" algn="l"/>
                <a:tab pos="5484019" algn="l"/>
                <a:tab pos="5826919" algn="l"/>
                <a:tab pos="6169819" algn="l"/>
                <a:tab pos="6512719" algn="l"/>
                <a:tab pos="6855619" algn="l"/>
              </a:tabLst>
            </a:pPr>
            <a:r>
              <a:rPr lang="en-GB" altLang="en-US" dirty="0">
                <a:latin typeface="Symbol" panose="05050102010706020507" pitchFamily="18" charset="2"/>
              </a:rPr>
              <a:t></a:t>
            </a:r>
            <a:r>
              <a:rPr lang="en-GB" altLang="en-US" baseline="30000" dirty="0"/>
              <a:t>2</a:t>
            </a:r>
            <a:r>
              <a:rPr lang="en-GB" altLang="en-US" dirty="0"/>
              <a:t> test is used to test the </a:t>
            </a:r>
            <a:r>
              <a:rPr lang="en-GB" altLang="en-US" i="1" dirty="0"/>
              <a:t>independence</a:t>
            </a:r>
            <a:r>
              <a:rPr lang="en-GB" altLang="en-US" dirty="0"/>
              <a:t> of two events, which for text is occurrence of a term and occurrence of a </a:t>
            </a:r>
            <a:r>
              <a:rPr lang="en-GB" altLang="en-US" dirty="0" smtClean="0"/>
              <a:t>class (Manning, 2012).</a:t>
            </a:r>
            <a:endParaRPr lang="en-GB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DE862A-5212-43D8-9168-DAF81D086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0187" y="2362200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100013" defTabSz="4572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5400A8"/>
                </a:solidFill>
                <a:latin typeface="Tahoma" panose="020B0604030504040204" pitchFamily="34" charset="0"/>
              </a:defRPr>
            </a:lvl1pPr>
            <a:lvl2pPr marL="863600" indent="-19050" defTabSz="457200">
              <a:spcBef>
                <a:spcPct val="20000"/>
              </a:spcBef>
              <a:buBlip>
                <a:blip r:embed="rId4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3D3D3D"/>
                </a:solidFill>
                <a:latin typeface="Verdana" panose="020B0604030504040204" pitchFamily="34" charset="0"/>
              </a:defRPr>
            </a:lvl2pPr>
            <a:lvl3pPr marL="1295400" indent="-215900" defTabSz="4572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4D4D4D"/>
                </a:solidFill>
                <a:latin typeface="Verdana" panose="020B0604030504040204" pitchFamily="34" charset="0"/>
              </a:defRPr>
            </a:lvl3pPr>
            <a:lvl4pPr marL="1727200" indent="-215900" defTabSz="4572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59000" indent="-215900" defTabSz="4572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16200" indent="-2159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73400" indent="-2159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30600" indent="-2159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87800" indent="-2159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 “jaguar” a good predictor for the “auto” class?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base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 want to compare:</a:t>
            </a:r>
          </a:p>
          <a:p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 </a:t>
            </a:r>
            <a:r>
              <a:rPr lang="en-US" altLang="en-US" sz="1800" b="1" dirty="0">
                <a:solidFill>
                  <a:srgbClr val="990033"/>
                </a:solidFill>
                <a:latin typeface="+mn-lt"/>
              </a:rPr>
              <a:t>observed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distribution above; and</a:t>
            </a:r>
          </a:p>
          <a:p>
            <a:r>
              <a:rPr lang="en-US" altLang="en-US" sz="1800" dirty="0">
                <a:solidFill>
                  <a:srgbClr val="990033"/>
                </a:solidFill>
                <a:latin typeface="+mn-lt"/>
              </a:rPr>
              <a:t> </a:t>
            </a:r>
            <a:r>
              <a:rPr lang="en-US" altLang="en-US" sz="1800" b="1" dirty="0">
                <a:solidFill>
                  <a:srgbClr val="990033"/>
                </a:solidFill>
                <a:latin typeface="+mn-lt"/>
              </a:rPr>
              <a:t>null hypothesis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that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jaguar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</a:t>
            </a:r>
            <a:r>
              <a:rPr lang="en-US" altLang="en-US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auto</a:t>
            </a: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are independent</a:t>
            </a:r>
            <a:endParaRPr lang="en-US" altLang="en-US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78484"/>
              </p:ext>
            </p:extLst>
          </p:nvPr>
        </p:nvGraphicFramePr>
        <p:xfrm>
          <a:off x="2743200" y="2743200"/>
          <a:ext cx="4419600" cy="2041669"/>
        </p:xfrm>
        <a:graphic>
          <a:graphicData uri="http://schemas.openxmlformats.org/drawingml/2006/table">
            <a:tbl>
              <a:tblPr/>
              <a:tblGrid>
                <a:gridCol w="1347769">
                  <a:extLst>
                    <a:ext uri="{9D8B030D-6E8A-4147-A177-3AD203B41FA5}">
                      <a16:colId xmlns:a16="http://schemas.microsoft.com/office/drawing/2014/main" val="316823196"/>
                    </a:ext>
                  </a:extLst>
                </a:gridCol>
                <a:gridCol w="1587961">
                  <a:extLst>
                    <a:ext uri="{9D8B030D-6E8A-4147-A177-3AD203B41FA5}">
                      <a16:colId xmlns:a16="http://schemas.microsoft.com/office/drawing/2014/main" val="2333797769"/>
                    </a:ext>
                  </a:extLst>
                </a:gridCol>
                <a:gridCol w="1483870">
                  <a:extLst>
                    <a:ext uri="{9D8B030D-6E8A-4147-A177-3AD203B41FA5}">
                      <a16:colId xmlns:a16="http://schemas.microsoft.com/office/drawing/2014/main" val="1719620160"/>
                    </a:ext>
                  </a:extLst>
                </a:gridCol>
              </a:tblGrid>
              <a:tr h="679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Term = jaguar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Term 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</a:t>
                      </a: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jaguar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06015"/>
                  </a:ext>
                </a:extLst>
              </a:tr>
              <a:tr h="682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Class = auto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500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95496"/>
                  </a:ext>
                </a:extLst>
              </a:tr>
              <a:tr h="679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Class </a:t>
                      </a: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 </a:t>
                      </a:r>
                      <a:r>
                        <a:rPr kumimoji="0" lang="en-US" altLang="ja-JP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auto</a:t>
                      </a:r>
                      <a:endParaRPr kumimoji="0" lang="en-US" alt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5400A8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rgbClr val="3D3D3D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rgbClr val="4D4D4D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9500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09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4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624019"/>
                <a:ext cx="70866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sz="3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Under </a:t>
                </a:r>
                <a:r>
                  <a:rPr lang="en-US" altLang="en-US" sz="3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 null hypothesis</a:t>
                </a:r>
                <a:r>
                  <a:rPr lang="en-US" altLang="en-US" sz="3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(</a:t>
                </a:r>
                <a:r>
                  <a:rPr lang="en-US" altLang="en-US" sz="3500" i="1" dirty="0"/>
                  <a:t>jaguar </a:t>
                </a:r>
                <a:r>
                  <a:rPr lang="en-US" altLang="en-US" sz="3500" dirty="0"/>
                  <a:t>and </a:t>
                </a:r>
                <a:r>
                  <a:rPr lang="en-US" altLang="en-US" sz="3500" i="1" dirty="0"/>
                  <a:t>auto </a:t>
                </a:r>
                <a:r>
                  <a:rPr lang="en-US" altLang="en-US" sz="3500" dirty="0"/>
                  <a:t>independent</a:t>
                </a:r>
                <a:r>
                  <a:rPr lang="en-US" altLang="en-US" sz="3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)  </a:t>
                </a:r>
                <a:endParaRPr lang="en-US" altLang="en-US" sz="3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buNone/>
                </a:pP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How many co-occurrences of </a:t>
                </a:r>
                <a:r>
                  <a:rPr lang="en-US" altLang="en-US" sz="2800" b="1" i="1" dirty="0">
                    <a:solidFill>
                      <a:schemeClr val="bg1">
                        <a:lumMod val="50000"/>
                      </a:schemeClr>
                    </a:solidFill>
                  </a:rPr>
                  <a:t>jaguar</a:t>
                </a: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 and </a:t>
                </a:r>
                <a:r>
                  <a:rPr lang="en-US" altLang="en-US" sz="2800" b="1" i="1" dirty="0">
                    <a:solidFill>
                      <a:schemeClr val="bg1">
                        <a:lumMod val="50000"/>
                      </a:schemeClr>
                    </a:solidFill>
                  </a:rPr>
                  <a:t>auto</a:t>
                </a: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 do we expect?</a:t>
                </a:r>
              </a:p>
              <a:p>
                <a:pPr>
                  <a:buNone/>
                </a:pP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alt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600" b="1" i="1" dirty="0"/>
              </a:p>
              <a:p>
                <a:pPr>
                  <a:buNone/>
                </a:pPr>
                <a:endParaRPr lang="en-US" altLang="en-US" sz="2800" b="1" i="1" dirty="0"/>
              </a:p>
              <a:p>
                <a:r>
                  <a:rPr lang="en-US" alt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 </a:t>
                </a:r>
                <a:r>
                  <a:rPr lang="en-US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is the observed frequency in D and E the expected </a:t>
                </a:r>
                <a:r>
                  <a:rPr lang="en-US" alt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frequency</a:t>
                </a:r>
              </a:p>
              <a:p>
                <a:pPr marL="0" indent="0">
                  <a:buNone/>
                </a:pPr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1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takes the value 1 if the document contains term t and 0 </a:t>
                </a:r>
                <a:r>
                  <a:rPr lang="en-US" altLang="en-US" sz="2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otherwise</a:t>
                </a:r>
              </a:p>
              <a:p>
                <a:pPr marL="0" indent="0">
                  <a:buNone/>
                </a:pPr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en-US" sz="2800" b="1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takes the value 1 if the document is in class c and 0 otherwise</a:t>
                </a:r>
              </a:p>
              <a:p>
                <a:endParaRPr lang="en-CA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624019"/>
                <a:ext cx="7086600" cy="4525963"/>
              </a:xfrm>
              <a:blipFill>
                <a:blip r:embed="rId3"/>
                <a:stretch>
                  <a:fillRect l="-1119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-22500" y="359442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</a:t>
            </a:r>
            <a:r>
              <a:rPr lang="en-US" altLang="en-US" sz="3600" baseline="30000" dirty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2</a:t>
            </a:r>
            <a:r>
              <a:rPr lang="en-US" altLang="en-US" sz="3600" dirty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 statistic</a:t>
            </a:r>
            <a:endParaRPr lang="en-GB" altLang="en-US" sz="3600" dirty="0">
              <a:solidFill>
                <a:schemeClr val="bg1"/>
              </a:solidFill>
              <a:latin typeface="Dosis SemiBold" panose="020B0604020202020204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46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48" y="1536068"/>
                <a:ext cx="8686800" cy="2719063"/>
              </a:xfrm>
            </p:spPr>
            <p:txBody>
              <a:bodyPr>
                <a:normAutofit fontScale="70000" lnSpcReduction="20000"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en-US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altLang="en-US" sz="26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en-US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en-US" sz="26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en-US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b="1" i="1">
                                                  <a:latin typeface="Cambria Math" panose="02040503050406030204" pitchFamily="18" charset="0"/>
                                                </a:rPr>
                                                <m:t>𝑬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en-US" sz="2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𝒄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b="1" i="1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altLang="en-US" sz="2600" b="1" i="1" dirty="0" smtClean="0"/>
              </a:p>
              <a:p>
                <a:pPr algn="ctr">
                  <a:buNone/>
                </a:pPr>
                <a:endParaRPr lang="en-US" altLang="en-US" sz="2600" b="1" i="1" dirty="0" smtClean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−.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800" dirty="0"/>
                  <a:t>+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.−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𝟕𝟓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2800" dirty="0"/>
                  <a:t>+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𝟓𝟎𝟎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𝟓𝟎𝟐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𝟓𝟎𝟐</m:t>
                        </m:r>
                      </m:den>
                    </m:f>
                  </m:oMath>
                </a14:m>
                <a:r>
                  <a:rPr lang="en-US" sz="2800" dirty="0"/>
                  <a:t>+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𝟗𝟓𝟎𝟎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1" i="1">
                                    <a:latin typeface="Cambria Math" panose="02040503050406030204" pitchFamily="18" charset="0"/>
                                  </a:rPr>
                                  <m:t>𝟗𝟒𝟗𝟖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</a:rPr>
                          <m:t>𝟗𝟒𝟗𝟖</m:t>
                        </m:r>
                      </m:den>
                    </m:f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&lt;.</m:t>
                        </m:r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𝟎𝟎𝟏</m:t>
                        </m:r>
                      </m:e>
                    </m:d>
                  </m:oMath>
                </a14:m>
                <a:endParaRPr lang="en-US" altLang="en-US" sz="2800" b="1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altLang="en-US" sz="2800" b="1" i="1" dirty="0"/>
              </a:p>
              <a:p>
                <a:pPr algn="ctr"/>
                <a:r>
                  <a:rPr lang="en-US" altLang="en-US" sz="2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The </a:t>
                </a: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null hypothesis is </a:t>
                </a:r>
                <a:r>
                  <a:rPr lang="en-US" altLang="en-US" sz="2800" b="1" dirty="0">
                    <a:solidFill>
                      <a:srgbClr val="990033"/>
                    </a:solidFill>
                  </a:rPr>
                  <a:t>rejected </a:t>
                </a: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with confidence .999, </a:t>
                </a:r>
              </a:p>
              <a:p>
                <a:pPr algn="ctr">
                  <a:buNone/>
                </a:pPr>
                <a:r>
                  <a:rPr lang="en-US" altLang="en-US" sz="2800" b="1" dirty="0">
                    <a:solidFill>
                      <a:schemeClr val="bg1">
                        <a:lumMod val="50000"/>
                      </a:schemeClr>
                    </a:solidFill>
                  </a:rPr>
                  <a:t>since 12.9 &gt; 10.83 (the value for .999 confidence</a:t>
                </a:r>
                <a:r>
                  <a:rPr lang="en-US" altLang="en-US" sz="28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).</a:t>
                </a:r>
                <a:endParaRPr lang="en-US" altLang="en-US" sz="2800" b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fontAlgn="base"/>
                <a:endParaRPr lang="en-US" dirty="0"/>
              </a:p>
              <a:p>
                <a:pPr marL="0" indent="0">
                  <a:buNone/>
                </a:pPr>
                <a:endParaRPr lang="en-US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CA" altLang="en-US" sz="2800" b="1" dirty="0" smtClean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48" y="1536068"/>
                <a:ext cx="8686800" cy="27190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-22500" y="359442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</a:t>
            </a:r>
            <a:r>
              <a:rPr lang="en-US" altLang="en-US" sz="3600" baseline="30000" dirty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2</a:t>
            </a:r>
            <a:r>
              <a:rPr lang="en-US" altLang="en-US" sz="3600" dirty="0">
                <a:solidFill>
                  <a:schemeClr val="bg1"/>
                </a:solidFill>
                <a:latin typeface="Dosis SemiBold" panose="020B0604020202020204"/>
                <a:sym typeface="Symbol" panose="05050102010706020507" pitchFamily="18" charset="2"/>
              </a:rPr>
              <a:t> statistic</a:t>
            </a:r>
            <a:endParaRPr lang="en-GB" altLang="en-US" sz="3600" dirty="0">
              <a:solidFill>
                <a:schemeClr val="bg1"/>
              </a:solidFill>
              <a:latin typeface="Dosis SemiBold" panose="020B0604020202020204"/>
              <a:sym typeface="Symbol" panose="05050102010706020507" pitchFamily="18" charset="2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A7D828D1-EFC1-4C0B-BEC1-ED556E3D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794" y="4347199"/>
            <a:ext cx="1025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ea typeface="MS PGothic" panose="020B0600070205080204" pitchFamily="34" charset="-128"/>
              </a:rPr>
              <a:t>expected</a:t>
            </a:r>
            <a:endParaRPr lang="en-US" altLang="en-US" sz="1600" b="1" i="1" baseline="-25000" dirty="0">
              <a:solidFill>
                <a:srgbClr val="FF0000"/>
              </a:solidFill>
            </a:endParaRP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0E4DBC29-4941-4B2F-9048-2D46334A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167" y="5756791"/>
            <a:ext cx="9737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chemeClr val="tx2">
                    <a:lumMod val="60000"/>
                    <a:lumOff val="40000"/>
                  </a:schemeClr>
                </a:solidFill>
                <a:ea typeface="MS PGothic" panose="020B0600070205080204" pitchFamily="34" charset="-128"/>
              </a:rPr>
              <a:t>observed</a:t>
            </a:r>
            <a:endParaRPr lang="en-US" altLang="en-US" sz="1600" b="1" i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681248"/>
                  </p:ext>
                </p:extLst>
              </p:nvPr>
            </p:nvGraphicFramePr>
            <p:xfrm>
              <a:off x="1360350" y="4461814"/>
              <a:ext cx="64008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2850">
                      <a:extLst>
                        <a:ext uri="{9D8B030D-6E8A-4147-A177-3AD203B41FA5}">
                          <a16:colId xmlns:a16="http://schemas.microsoft.com/office/drawing/2014/main" val="2548828355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3698499785"/>
                        </a:ext>
                      </a:extLst>
                    </a:gridCol>
                    <a:gridCol w="2808150">
                      <a:extLst>
                        <a:ext uri="{9D8B030D-6E8A-4147-A177-3AD203B41FA5}">
                          <a16:colId xmlns:a16="http://schemas.microsoft.com/office/drawing/2014/main" val="1641129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     </a:t>
                          </a:r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jaguar</a:t>
                          </a:r>
                          <a:r>
                            <a:rPr lang="en-US" b="1" dirty="0" smtClean="0"/>
                            <a:t>=1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              </a:t>
                          </a:r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jaguar</a:t>
                          </a:r>
                          <a:r>
                            <a:rPr lang="en-US" b="1" dirty="0" smtClean="0"/>
                            <a:t>=0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89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auto</a:t>
                          </a:r>
                          <a:r>
                            <a:rPr lang="en-US" b="1" dirty="0" smtClean="0"/>
                            <a:t>=1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=2      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0.25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=500             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006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auto</a:t>
                          </a:r>
                          <a:r>
                            <a:rPr lang="en-US" b="1" dirty="0" smtClean="0"/>
                            <a:t>=0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=3        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4.75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=9500             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9498</m:t>
                                  </m:r>
                                </m:e>
                              </m:d>
                            </m:oMath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8822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681248"/>
                  </p:ext>
                </p:extLst>
              </p:nvPr>
            </p:nvGraphicFramePr>
            <p:xfrm>
              <a:off x="1360350" y="4461814"/>
              <a:ext cx="640080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2850">
                      <a:extLst>
                        <a:ext uri="{9D8B030D-6E8A-4147-A177-3AD203B41FA5}">
                          <a16:colId xmlns:a16="http://schemas.microsoft.com/office/drawing/2014/main" val="2548828355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3698499785"/>
                        </a:ext>
                      </a:extLst>
                    </a:gridCol>
                    <a:gridCol w="2808150">
                      <a:extLst>
                        <a:ext uri="{9D8B030D-6E8A-4147-A177-3AD203B41FA5}">
                          <a16:colId xmlns:a16="http://schemas.microsoft.com/office/drawing/2014/main" val="16411291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     </a:t>
                          </a:r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jaguar</a:t>
                          </a:r>
                          <a:r>
                            <a:rPr lang="en-US" b="1" dirty="0" smtClean="0"/>
                            <a:t>=1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              </a:t>
                          </a:r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jaguar</a:t>
                          </a:r>
                          <a:r>
                            <a:rPr lang="en-US" b="1" dirty="0" smtClean="0"/>
                            <a:t>=0</a:t>
                          </a:r>
                          <a:endParaRPr lang="en-US" b="1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89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auto</a:t>
                          </a:r>
                          <a:r>
                            <a:rPr lang="en-US" b="1" dirty="0" smtClean="0"/>
                            <a:t>=1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810" t="-106452" r="-12754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00" t="-106452" r="-434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006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/>
                            <a:t>e</a:t>
                          </a:r>
                          <a:r>
                            <a:rPr lang="en-US" b="1" baseline="-25000" dirty="0" err="1" smtClean="0"/>
                            <a:t>auto</a:t>
                          </a:r>
                          <a:r>
                            <a:rPr lang="en-US" b="1" dirty="0" smtClean="0"/>
                            <a:t>=0</a:t>
                          </a:r>
                          <a:endParaRPr 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810" t="-209836" r="-12754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00" t="-209836" r="-434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8822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urved Up Arrow 11"/>
          <p:cNvSpPr/>
          <p:nvPr/>
        </p:nvSpPr>
        <p:spPr>
          <a:xfrm rot="10377923">
            <a:off x="6781800" y="4291130"/>
            <a:ext cx="2048788" cy="45560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21426038">
            <a:off x="4267200" y="5663549"/>
            <a:ext cx="1905729" cy="5250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82182" y="490450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207468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1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1557839"/>
            <a:ext cx="7407442" cy="2404561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	We might not want to use all words, but just reliable, good discriminators</a:t>
            </a:r>
          </a:p>
          <a:p>
            <a:pPr marL="0" lvl="0" indent="0">
              <a:buNone/>
            </a:pPr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5000" b="1" dirty="0" smtClean="0">
                <a:cs typeface="Times New Roman" panose="02020603050405020304" pitchFamily="18" charset="0"/>
              </a:rPr>
              <a:t>In the training set, choose </a:t>
            </a:r>
            <a:r>
              <a:rPr lang="en-US" sz="5000" b="1" i="1" dirty="0" smtClean="0">
                <a:cs typeface="Times New Roman" panose="02020603050405020304" pitchFamily="18" charset="0"/>
              </a:rPr>
              <a:t>k</a:t>
            </a:r>
            <a:r>
              <a:rPr lang="en-US" sz="5000" b="1" dirty="0" smtClean="0">
                <a:cs typeface="Times New Roman" panose="02020603050405020304" pitchFamily="18" charset="0"/>
              </a:rPr>
              <a:t> words which best discriminate (give most information about) the categories.  One way is in terms of Mutual Information.</a:t>
            </a:r>
          </a:p>
          <a:p>
            <a:pPr marL="0" lvl="0" indent="0">
              <a:buNone/>
            </a:pPr>
            <a:endParaRPr lang="en-US" sz="5000" b="1" dirty="0" smtClean="0">
              <a:cs typeface="Times New Roman" panose="02020603050405020304" pitchFamily="18" charset="0"/>
            </a:endParaRPr>
          </a:p>
          <a:p>
            <a:pPr lvl="0"/>
            <a:r>
              <a:rPr lang="en-US" sz="5000" b="1" dirty="0" smtClean="0">
                <a:cs typeface="Times New Roman" panose="02020603050405020304" pitchFamily="18" charset="0"/>
              </a:rPr>
              <a:t>The Mutual Information (MI) between a word, class is:</a:t>
            </a:r>
            <a:endParaRPr lang="en-US" sz="33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lvl="1"/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For </a:t>
            </a:r>
            <a:r>
              <a:rPr lang="en-US" sz="5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each word </a:t>
            </a:r>
            <a:r>
              <a:rPr lang="en-US" sz="5000" b="1" i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and </a:t>
            </a:r>
            <a:r>
              <a:rPr lang="en-US" sz="5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each category </a:t>
            </a:r>
            <a:r>
              <a:rPr lang="en-US" sz="5000" b="1" i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c</a:t>
            </a:r>
            <a:r>
              <a:rPr lang="en-US" sz="5000" b="1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sz="33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lvl="1"/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599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Google Shape;159;p21"/>
          <p:cNvSpPr/>
          <p:nvPr/>
        </p:nvSpPr>
        <p:spPr>
          <a:xfrm>
            <a:off x="0" y="271196"/>
            <a:ext cx="91440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Feature selection via Mutual Information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E1429D-C4AD-4094-A283-A1C0885634CF}"/>
                  </a:ext>
                </a:extLst>
              </p:cNvPr>
              <p:cNvSpPr txBox="1"/>
              <p:nvPr/>
            </p:nvSpPr>
            <p:spPr bwMode="auto">
              <a:xfrm>
                <a:off x="914400" y="3543300"/>
                <a:ext cx="71628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∈{0,1}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EE1429D-C4AD-4094-A283-A1C088563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543300"/>
                <a:ext cx="71628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3979" y="5024531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 measures the divergence of the actual joint distribution from the expected distribution under the independence assumption.  The larger the divergence is, the higher the MI would be.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1800" y="4456948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The 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expected joint distribution </a:t>
                </a:r>
                <a:r>
                  <a:rPr lang="en-US" sz="1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 smtClean="0"/>
                  <a:t> </a:t>
                </a:r>
              </a:p>
              <a:p>
                <a:pPr algn="ctr"/>
                <a:r>
                  <a:rPr lang="en-US" sz="1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 smtClean="0"/>
                  <a:t> were independent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456948"/>
                <a:ext cx="4800600" cy="523220"/>
              </a:xfrm>
              <a:prstGeom prst="rect">
                <a:avLst/>
              </a:prstGeom>
              <a:blipFill>
                <a:blip r:embed="rId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29200" y="3263215"/>
                <a:ext cx="3429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The </a:t>
                </a:r>
                <a:r>
                  <a:rPr lang="en-US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observed </a:t>
                </a: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joint distribution </a:t>
                </a:r>
                <a:r>
                  <a:rPr lang="en-US" sz="1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63215"/>
                <a:ext cx="3429000" cy="307777"/>
              </a:xfrm>
              <a:prstGeom prst="rect">
                <a:avLst/>
              </a:prstGeom>
              <a:blipFill>
                <a:blip r:embed="rId5"/>
                <a:stretch>
                  <a:fillRect l="-178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rved Right Arrow 11"/>
          <p:cNvSpPr/>
          <p:nvPr/>
        </p:nvSpPr>
        <p:spPr>
          <a:xfrm rot="3577912">
            <a:off x="4751077" y="3201536"/>
            <a:ext cx="238277" cy="375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6698802">
            <a:off x="5664680" y="4178033"/>
            <a:ext cx="372954" cy="22070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1557839"/>
            <a:ext cx="7331242" cy="385236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altLang="en-US" sz="3800" dirty="0" smtClean="0"/>
              <a:t>LSA </a:t>
            </a:r>
            <a:r>
              <a:rPr lang="en-US" altLang="en-US" sz="3800" dirty="0"/>
              <a:t>takes documents that are semantically similar </a:t>
            </a:r>
            <a:r>
              <a:rPr lang="en-US" altLang="en-US" sz="3800" dirty="0" smtClean="0"/>
              <a:t>(talk </a:t>
            </a:r>
            <a:r>
              <a:rPr lang="en-US" altLang="en-US" sz="3800" dirty="0"/>
              <a:t>about the same topics), but are not similar in the vector space (because they use different words) and re-represents them in a reduced vector space in which they have higher similarity. </a:t>
            </a:r>
          </a:p>
          <a:p>
            <a:pPr marL="0" lvl="0" indent="0">
              <a:buNone/>
            </a:pPr>
            <a:endParaRPr lang="en-US" sz="3800" b="1" dirty="0" smtClean="0">
              <a:cs typeface="Times New Roman" panose="02020603050405020304" pitchFamily="18" charset="0"/>
            </a:endParaRPr>
          </a:p>
          <a:p>
            <a:r>
              <a:rPr lang="en-US" altLang="en-US" sz="3800" dirty="0"/>
              <a:t>Similar terms map to similar location in low dimensional space</a:t>
            </a:r>
          </a:p>
          <a:p>
            <a:r>
              <a:rPr lang="en-US" altLang="en-US" sz="3800" dirty="0"/>
              <a:t>Noise reduction by dimension reduction</a:t>
            </a:r>
          </a:p>
          <a:p>
            <a:pPr lvl="0"/>
            <a:endParaRPr lang="en-US" sz="50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lvl="1"/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16</a:t>
            </a:fld>
            <a:endParaRPr lang="en-US"/>
          </a:p>
        </p:txBody>
      </p:sp>
      <p:sp>
        <p:nvSpPr>
          <p:cNvPr id="6" name="Google Shape;159;p21"/>
          <p:cNvSpPr/>
          <p:nvPr/>
        </p:nvSpPr>
        <p:spPr>
          <a:xfrm>
            <a:off x="0" y="271196"/>
            <a:ext cx="91440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Feature extraction via Latent Semantic Analysis (LSA)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4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1788"/>
            <a:ext cx="7985961" cy="4754562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4500" dirty="0"/>
              <a:t>Build a </a:t>
            </a:r>
            <a:r>
              <a:rPr lang="en-US" alt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Term-Document Matrix </a:t>
            </a:r>
            <a:r>
              <a:rPr lang="en-US" altLang="en-US" sz="4500" dirty="0" smtClean="0"/>
              <a:t>(TDM) </a:t>
            </a:r>
            <a:r>
              <a:rPr lang="en-US" altLang="en-US" sz="4500" dirty="0"/>
              <a:t>with rows representing words and columns representing context (a document or word string</a:t>
            </a:r>
            <a:r>
              <a:rPr lang="en-US" altLang="en-US" sz="4500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4500" dirty="0"/>
          </a:p>
          <a:p>
            <a:pPr>
              <a:lnSpc>
                <a:spcPct val="90000"/>
              </a:lnSpc>
            </a:pPr>
            <a:r>
              <a:rPr lang="en-US" altLang="en-US" sz="4500" dirty="0"/>
              <a:t>Apply </a:t>
            </a:r>
            <a:r>
              <a:rPr lang="en-US" altLang="en-US" sz="4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Singular Value Decomposition </a:t>
            </a:r>
            <a:r>
              <a:rPr lang="en-US" altLang="en-US" sz="4500" dirty="0"/>
              <a:t>(SVD)</a:t>
            </a:r>
          </a:p>
          <a:p>
            <a:pPr lvl="1"/>
            <a:r>
              <a:rPr lang="en-US" altLang="en-US" sz="4500" dirty="0"/>
              <a:t>unique mathematical decomposition of a matrix into the product of three matrices</a:t>
            </a:r>
            <a:r>
              <a:rPr lang="en-US" altLang="en-US" sz="4500" dirty="0" smtClean="0"/>
              <a:t>:</a:t>
            </a:r>
          </a:p>
          <a:p>
            <a:pPr marL="457200" lvl="1" indent="0">
              <a:buNone/>
            </a:pPr>
            <a:endParaRPr lang="en-US" altLang="en-US" sz="4500" dirty="0" smtClean="0"/>
          </a:p>
          <a:p>
            <a:pPr marL="457200" lvl="1" indent="0" algn="ctr">
              <a:buNone/>
            </a:pPr>
            <a:endParaRPr lang="en-US" altLang="en-US" sz="4500" dirty="0" smtClean="0"/>
          </a:p>
          <a:p>
            <a:pPr marL="457200" lvl="1" indent="0">
              <a:buNone/>
            </a:pPr>
            <a:r>
              <a:rPr lang="en-US" altLang="en-US" sz="4000" dirty="0" smtClean="0">
                <a:cs typeface="Arial" panose="020B0604020202020204" pitchFamily="34" charset="0"/>
              </a:rPr>
              <a:t>                                                         For </a:t>
            </a:r>
            <a:r>
              <a:rPr lang="en-US" altLang="en-US" sz="4000" dirty="0">
                <a:cs typeface="Arial" panose="020B0604020202020204" pitchFamily="34" charset="0"/>
              </a:rPr>
              <a:t>an </a:t>
            </a:r>
            <a:r>
              <a:rPr lang="en-US" altLang="en-US" sz="4000" i="1" dirty="0">
                <a:cs typeface="Arial" panose="020B0604020202020204" pitchFamily="34" charset="0"/>
              </a:rPr>
              <a:t>M </a:t>
            </a:r>
            <a:r>
              <a:rPr lang="en-US" altLang="en-US" sz="4000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en-US" sz="4000" i="1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4000" i="1" dirty="0">
                <a:cs typeface="Arial" panose="020B0604020202020204" pitchFamily="34" charset="0"/>
              </a:rPr>
              <a:t>N</a:t>
            </a:r>
            <a:r>
              <a:rPr lang="en-US" altLang="en-US" sz="4000" dirty="0">
                <a:cs typeface="Arial" panose="020B0604020202020204" pitchFamily="34" charset="0"/>
              </a:rPr>
              <a:t> matrix </a:t>
            </a:r>
            <a:r>
              <a:rPr lang="en-US" altLang="en-US" sz="4000" b="1" dirty="0">
                <a:cs typeface="Arial" panose="020B0604020202020204" pitchFamily="34" charset="0"/>
              </a:rPr>
              <a:t>A </a:t>
            </a:r>
            <a:r>
              <a:rPr lang="en-US" altLang="en-US" sz="4000" dirty="0">
                <a:cs typeface="Arial" panose="020B0604020202020204" pitchFamily="34" charset="0"/>
              </a:rPr>
              <a:t>of rank </a:t>
            </a:r>
            <a:r>
              <a:rPr lang="en-US" altLang="en-US" sz="4000" i="1" dirty="0">
                <a:cs typeface="Arial" panose="020B0604020202020204" pitchFamily="34" charset="0"/>
              </a:rPr>
              <a:t>r</a:t>
            </a:r>
            <a:endParaRPr lang="en-US" altLang="en-US" sz="3800" dirty="0" smtClean="0"/>
          </a:p>
          <a:p>
            <a:pPr marL="457200" lvl="1" indent="0">
              <a:buNone/>
            </a:pPr>
            <a:endParaRPr lang="en-US" altLang="en-US" sz="3800" dirty="0"/>
          </a:p>
          <a:p>
            <a:pPr lvl="1">
              <a:lnSpc>
                <a:spcPct val="90000"/>
              </a:lnSpc>
            </a:pPr>
            <a:r>
              <a:rPr lang="en-US" altLang="en-US" sz="4900" dirty="0">
                <a:cs typeface="Arial" panose="020B0604020202020204" pitchFamily="34" charset="0"/>
              </a:rPr>
              <a:t>The columns of </a:t>
            </a:r>
            <a:r>
              <a:rPr lang="en-US" altLang="en-US" sz="4900" b="1" i="1" dirty="0">
                <a:cs typeface="Arial" panose="020B0604020202020204" pitchFamily="34" charset="0"/>
              </a:rPr>
              <a:t>U</a:t>
            </a:r>
            <a:r>
              <a:rPr lang="en-US" altLang="en-US" sz="4900" dirty="0">
                <a:cs typeface="Arial" panose="020B0604020202020204" pitchFamily="34" charset="0"/>
              </a:rPr>
              <a:t> are orthogonal eigenvectors of </a:t>
            </a:r>
            <a:r>
              <a:rPr lang="en-US" altLang="en-US" sz="4900" b="1" i="1" dirty="0">
                <a:cs typeface="Arial" panose="020B0604020202020204" pitchFamily="34" charset="0"/>
              </a:rPr>
              <a:t>AA</a:t>
            </a:r>
            <a:r>
              <a:rPr lang="en-US" altLang="en-US" sz="4900" b="1" i="1" baseline="30000" dirty="0">
                <a:cs typeface="Arial" panose="020B0604020202020204" pitchFamily="34" charset="0"/>
              </a:rPr>
              <a:t>T</a:t>
            </a:r>
            <a:r>
              <a:rPr lang="en-US" altLang="en-US" sz="4900" dirty="0" smtClean="0"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4900" dirty="0">
                <a:cs typeface="Arial" panose="020B0604020202020204" pitchFamily="34" charset="0"/>
              </a:rPr>
              <a:t>The columns of </a:t>
            </a:r>
            <a:r>
              <a:rPr lang="en-US" altLang="en-US" sz="4900" b="1" i="1" dirty="0">
                <a:cs typeface="Arial" panose="020B0604020202020204" pitchFamily="34" charset="0"/>
              </a:rPr>
              <a:t>V</a:t>
            </a:r>
            <a:r>
              <a:rPr lang="en-US" altLang="en-US" sz="4900" dirty="0">
                <a:cs typeface="Arial" panose="020B0604020202020204" pitchFamily="34" charset="0"/>
              </a:rPr>
              <a:t> are orthogonal eigenvectors of </a:t>
            </a:r>
            <a:r>
              <a:rPr lang="en-US" altLang="en-US" sz="4900" b="1" i="1" dirty="0">
                <a:cs typeface="Arial" panose="020B0604020202020204" pitchFamily="34" charset="0"/>
              </a:rPr>
              <a:t>A</a:t>
            </a:r>
            <a:r>
              <a:rPr lang="en-US" altLang="en-US" sz="4900" b="1" i="1" baseline="30000" dirty="0">
                <a:cs typeface="Arial" panose="020B0604020202020204" pitchFamily="34" charset="0"/>
              </a:rPr>
              <a:t>T</a:t>
            </a:r>
            <a:r>
              <a:rPr lang="en-US" altLang="en-US" sz="4900" b="1" i="1" dirty="0">
                <a:cs typeface="Arial" panose="020B0604020202020204" pitchFamily="34" charset="0"/>
              </a:rPr>
              <a:t>A</a:t>
            </a:r>
            <a:r>
              <a:rPr lang="en-US" altLang="en-US" sz="4900" dirty="0" smtClean="0"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4900" dirty="0">
                <a:cs typeface="Arial" panose="020B0604020202020204" pitchFamily="34" charset="0"/>
              </a:rPr>
              <a:t>Eigenvalues </a:t>
            </a:r>
            <a:r>
              <a:rPr lang="en-US" altLang="en-US" sz="4900" dirty="0"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en-US" altLang="en-US" sz="4900" baseline="-25000" dirty="0"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sz="4900" dirty="0">
                <a:cs typeface="Arial" panose="020B0604020202020204" pitchFamily="34" charset="0"/>
                <a:sym typeface="Symbol" panose="05050102010706020507" pitchFamily="18" charset="2"/>
              </a:rPr>
              <a:t>… </a:t>
            </a:r>
            <a:r>
              <a:rPr lang="en-US" altLang="en-US" sz="4900" baseline="-25000" dirty="0">
                <a:cs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4900" dirty="0">
                <a:cs typeface="Arial" panose="020B0604020202020204" pitchFamily="34" charset="0"/>
              </a:rPr>
              <a:t> of </a:t>
            </a:r>
            <a:r>
              <a:rPr lang="en-US" altLang="en-US" sz="4900" b="1" i="1" dirty="0">
                <a:cs typeface="Arial" panose="020B0604020202020204" pitchFamily="34" charset="0"/>
              </a:rPr>
              <a:t>AA</a:t>
            </a:r>
            <a:r>
              <a:rPr lang="en-US" altLang="en-US" sz="4900" b="1" i="1" baseline="30000" dirty="0">
                <a:cs typeface="Arial" panose="020B0604020202020204" pitchFamily="34" charset="0"/>
              </a:rPr>
              <a:t>T </a:t>
            </a:r>
            <a:r>
              <a:rPr lang="en-US" altLang="en-US" sz="4900" dirty="0">
                <a:cs typeface="Arial" panose="020B0604020202020204" pitchFamily="34" charset="0"/>
              </a:rPr>
              <a:t>are the eigenvalues of </a:t>
            </a:r>
            <a:r>
              <a:rPr lang="en-US" altLang="en-US" sz="4900" b="1" i="1" dirty="0">
                <a:cs typeface="Arial" panose="020B0604020202020204" pitchFamily="34" charset="0"/>
              </a:rPr>
              <a:t>A</a:t>
            </a:r>
            <a:r>
              <a:rPr lang="en-US" altLang="en-US" sz="4900" b="1" i="1" baseline="30000" dirty="0">
                <a:cs typeface="Arial" panose="020B0604020202020204" pitchFamily="34" charset="0"/>
              </a:rPr>
              <a:t>T</a:t>
            </a:r>
            <a:r>
              <a:rPr lang="en-US" altLang="en-US" sz="4900" b="1" i="1" dirty="0">
                <a:cs typeface="Arial" panose="020B0604020202020204" pitchFamily="34" charset="0"/>
              </a:rPr>
              <a:t>A</a:t>
            </a:r>
            <a:r>
              <a:rPr lang="en-US" altLang="en-US" sz="49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r>
              <a:rPr lang="en-US" altLang="en-US" sz="4900" dirty="0"/>
              <a:t>The 'discarded' dimensions are those that are least informative = have low variance = are redundant (e.g. a word like 'the' occurred in every context or a word like 'anti-disestablishmentarianism' occurred in hardly any contexts).</a:t>
            </a:r>
          </a:p>
          <a:p>
            <a:pPr lvl="0"/>
            <a:endParaRPr lang="en-US" sz="49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cs typeface="Times New Roman" panose="02020603050405020304" pitchFamily="18" charset="0"/>
            </a:endParaRPr>
          </a:p>
          <a:p>
            <a:pPr lvl="1"/>
            <a:endParaRPr lang="en-US" sz="5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17</a:t>
            </a:fld>
            <a:endParaRPr lang="en-US"/>
          </a:p>
        </p:txBody>
      </p:sp>
      <p:sp>
        <p:nvSpPr>
          <p:cNvPr id="6" name="Google Shape;159;p21"/>
          <p:cNvSpPr/>
          <p:nvPr/>
        </p:nvSpPr>
        <p:spPr>
          <a:xfrm>
            <a:off x="0" y="271196"/>
            <a:ext cx="91440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  <a:cs typeface="Times New Roman" panose="02020603050405020304" pitchFamily="18" charset="0"/>
              </a:rPr>
              <a:t>LSA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4986"/>
              </p:ext>
            </p:extLst>
          </p:nvPr>
        </p:nvGraphicFramePr>
        <p:xfrm>
          <a:off x="3738005" y="2799374"/>
          <a:ext cx="1690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Equation" r:id="rId4" imgW="437931" imgH="437931" progId="Equation.3">
                  <p:embed/>
                </p:oleObj>
              </mc:Choice>
              <mc:Fallback>
                <p:oleObj name="Equation" r:id="rId4" imgW="437931" imgH="437931" progId="Equation.3">
                  <p:embed/>
                  <p:pic>
                    <p:nvPicPr>
                      <p:cNvPr id="194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005" y="2799374"/>
                        <a:ext cx="16906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88168"/>
              </p:ext>
            </p:extLst>
          </p:nvPr>
        </p:nvGraphicFramePr>
        <p:xfrm>
          <a:off x="4635609" y="4341956"/>
          <a:ext cx="706661" cy="32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6" imgW="425302" imgH="425302" progId="Equation.3">
                  <p:embed/>
                </p:oleObj>
              </mc:Choice>
              <mc:Fallback>
                <p:oleObj name="Equation" r:id="rId6" imgW="425302" imgH="425302" progId="Equation.3">
                  <p:embed/>
                  <p:pic>
                    <p:nvPicPr>
                      <p:cNvPr id="194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09" y="4341956"/>
                        <a:ext cx="706661" cy="32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78389"/>
              </p:ext>
            </p:extLst>
          </p:nvPr>
        </p:nvGraphicFramePr>
        <p:xfrm>
          <a:off x="4105496" y="4645393"/>
          <a:ext cx="1766888" cy="35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Equation" r:id="rId8" imgW="647592" imgH="647592" progId="Equation.3">
                  <p:embed/>
                </p:oleObj>
              </mc:Choice>
              <mc:Fallback>
                <p:oleObj name="Equation" r:id="rId8" imgW="647592" imgH="647592" progId="Equation.3">
                  <p:embed/>
                  <p:pic>
                    <p:nvPicPr>
                      <p:cNvPr id="194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496" y="4645393"/>
                        <a:ext cx="1766888" cy="353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002326" y="4683582"/>
            <a:ext cx="1708590" cy="276999"/>
          </a:xfrm>
          <a:prstGeom prst="leftArrowCallout">
            <a:avLst>
              <a:gd name="adj1" fmla="val 25000"/>
              <a:gd name="adj2" fmla="val 25000"/>
              <a:gd name="adj3" fmla="val 131519"/>
              <a:gd name="adj4" fmla="val 6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Singular </a:t>
            </a:r>
            <a:r>
              <a:rPr lang="en-US" altLang="en-US" sz="1200" b="1" dirty="0" smtClean="0">
                <a:solidFill>
                  <a:srgbClr val="990033"/>
                </a:solidFill>
                <a:latin typeface="+mn-lt"/>
                <a:cs typeface="Arial" panose="020B0604020202020204" pitchFamily="34" charset="0"/>
              </a:rPr>
              <a:t>values</a:t>
            </a:r>
            <a:endParaRPr lang="en-US" altLang="en-US" sz="1400" b="1" dirty="0">
              <a:solidFill>
                <a:srgbClr val="990033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5628245"/>
            <a:ext cx="4572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Google Shape;159;p21"/>
          <p:cNvSpPr/>
          <p:nvPr/>
        </p:nvSpPr>
        <p:spPr>
          <a:xfrm>
            <a:off x="0" y="188573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Distribution of Drug Store Data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585944"/>
              </p:ext>
            </p:extLst>
          </p:nvPr>
        </p:nvGraphicFramePr>
        <p:xfrm>
          <a:off x="768644" y="1433512"/>
          <a:ext cx="791815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2022" y="1273557"/>
            <a:ext cx="281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5537" y="6475164"/>
            <a:ext cx="132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Frequency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7848600" cy="3581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Fit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models by applying various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ML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algorithms to the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training set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Multinomial Naïve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</a:t>
            </a:r>
          </a:p>
          <a:p>
            <a:pPr lvl="2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Vector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Regression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2. Apply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fitted models to the test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19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-22500" y="425555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Drug Store Model Selection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06846"/>
            <a:ext cx="7620000" cy="19387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/>
              </a:rPr>
              <a:t>Applying Machine Learning for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/>
              </a:rPr>
              <a:t>Automatic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/>
              </a:rPr>
              <a:t>Product Categorization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Dosis SemiBold" panose="020B060402020202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7315200" cy="533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i="1" dirty="0" smtClean="0">
                <a:solidFill>
                  <a:srgbClr val="002060"/>
                </a:solidFill>
              </a:rPr>
              <a:t>Disclaimer</a:t>
            </a:r>
            <a:r>
              <a:rPr lang="en-US" sz="2000" i="1" dirty="0">
                <a:solidFill>
                  <a:srgbClr val="002060"/>
                </a:solidFill>
              </a:rPr>
              <a:t>: Any views expressed are those </a:t>
            </a:r>
            <a:r>
              <a:rPr lang="en-US" sz="2000" i="1" dirty="0" smtClean="0">
                <a:solidFill>
                  <a:srgbClr val="002060"/>
                </a:solidFill>
              </a:rPr>
              <a:t>of </a:t>
            </a:r>
            <a:r>
              <a:rPr lang="en-US" sz="2000" i="1" dirty="0">
                <a:solidFill>
                  <a:srgbClr val="002060"/>
                </a:solidFill>
              </a:rPr>
              <a:t>the </a:t>
            </a:r>
            <a:r>
              <a:rPr lang="en-US" sz="2000" i="1" dirty="0" smtClean="0">
                <a:solidFill>
                  <a:srgbClr val="002060"/>
                </a:solidFill>
              </a:rPr>
              <a:t>authors and not necessarily </a:t>
            </a:r>
            <a:r>
              <a:rPr lang="en-US" sz="2000" i="1" dirty="0">
                <a:solidFill>
                  <a:srgbClr val="002060"/>
                </a:solidFill>
              </a:rPr>
              <a:t>those of the U.S. Census </a:t>
            </a:r>
            <a:r>
              <a:rPr lang="en-US" sz="2000" i="1" dirty="0" smtClean="0">
                <a:solidFill>
                  <a:srgbClr val="002060"/>
                </a:solidFill>
              </a:rPr>
              <a:t>Bureau.</a:t>
            </a:r>
            <a:endParaRPr lang="en-US" sz="2000" dirty="0">
              <a:solidFill>
                <a:srgbClr val="002060"/>
              </a:solidFill>
            </a:endParaRPr>
          </a:p>
          <a:p>
            <a:pPr algn="l"/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dirty="0"/>
          </a:p>
          <a:p>
            <a:endParaRPr lang="en-US" sz="1800" b="1" dirty="0" smtClean="0"/>
          </a:p>
          <a:p>
            <a:pPr algn="l"/>
            <a:endParaRPr lang="en-US" sz="1400" i="1" dirty="0" smtClean="0">
              <a:solidFill>
                <a:schemeClr val="tx1"/>
              </a:solidFill>
            </a:endParaRPr>
          </a:p>
          <a:p>
            <a:pPr algn="l"/>
            <a:endParaRPr lang="en-US" sz="1400" i="1" dirty="0">
              <a:solidFill>
                <a:schemeClr val="tx1"/>
              </a:solidFill>
            </a:endParaRPr>
          </a:p>
          <a:p>
            <a:pPr algn="l"/>
            <a:endParaRPr lang="en-US" sz="1400" i="1" dirty="0" smtClean="0">
              <a:solidFill>
                <a:schemeClr val="tx1"/>
              </a:solidFill>
            </a:endParaRPr>
          </a:p>
          <a:p>
            <a:endParaRPr lang="en-US" sz="1800" b="1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</a:t>
            </a:fld>
            <a:endParaRPr lang="en-US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990600" y="2971800"/>
            <a:ext cx="6781800" cy="2270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smtClean="0">
                <a:latin typeface="Dosis SemiBold" panose="020B0604020202020204" charset="0"/>
                <a:cs typeface="Times New Roman" panose="02020603050405020304" pitchFamily="18" charset="0"/>
              </a:rPr>
              <a:t>Andrea Roberson</a:t>
            </a:r>
            <a:r>
              <a:rPr lang="en-US" sz="2800" dirty="0" smtClean="0">
                <a:latin typeface="Dosis SemiBold" panose="020B0604020202020204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latin typeface="Dosis Semi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Dosis SemiBold" panose="020B0604020202020204" charset="0"/>
                <a:cs typeface="Times New Roman" panose="02020603050405020304" pitchFamily="18" charset="0"/>
              </a:rPr>
              <a:t>U.S. Census Bureau</a:t>
            </a:r>
          </a:p>
          <a:p>
            <a:r>
              <a:rPr lang="en-GB" sz="2800" dirty="0" smtClean="0">
                <a:solidFill>
                  <a:srgbClr val="A50021"/>
                </a:solidFill>
                <a:latin typeface="Dosis SemiBold" panose="020B0604020202020204"/>
              </a:rPr>
              <a:t>NTTS 2019</a:t>
            </a:r>
          </a:p>
          <a:p>
            <a:r>
              <a:rPr lang="en-US" dirty="0" smtClean="0"/>
              <a:t>Thursday, March 14</a:t>
            </a:r>
            <a:endParaRPr lang="en-US" dirty="0"/>
          </a:p>
          <a:p>
            <a:r>
              <a:rPr lang="en-US" dirty="0" smtClean="0"/>
              <a:t>14:15 </a:t>
            </a:r>
            <a:r>
              <a:rPr lang="en-US" dirty="0"/>
              <a:t>– </a:t>
            </a:r>
            <a:r>
              <a:rPr lang="en-US" dirty="0" smtClean="0"/>
              <a:t>14:30 </a:t>
            </a:r>
            <a:r>
              <a:rPr lang="en-US" dirty="0"/>
              <a:t>p.m.</a:t>
            </a:r>
          </a:p>
          <a:p>
            <a:r>
              <a:rPr lang="en-US" dirty="0" smtClean="0"/>
              <a:t>Room: MANS</a:t>
            </a:r>
            <a:endParaRPr lang="en-US" dirty="0"/>
          </a:p>
          <a:p>
            <a:pPr algn="l"/>
            <a:endParaRPr lang="en-US" sz="2800" b="1" dirty="0" smtClean="0">
              <a:latin typeface="Dosis SemiBold" panose="020B0604020202020204" charset="0"/>
              <a:cs typeface="Times New Roman" panose="02020603050405020304" pitchFamily="18" charset="0"/>
            </a:endParaRPr>
          </a:p>
          <a:p>
            <a:pPr algn="l"/>
            <a:endParaRPr lang="en-US" sz="1500" b="1" dirty="0" smtClean="0">
              <a:latin typeface="Dosis SemiBold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7772399" cy="5410200"/>
          </a:xfrm>
          <a:prstGeom prst="rect">
            <a:avLst/>
          </a:prstGeom>
        </p:spPr>
      </p:pic>
      <p:sp>
        <p:nvSpPr>
          <p:cNvPr id="6" name="Google Shape;159;p21"/>
          <p:cNvSpPr/>
          <p:nvPr/>
        </p:nvSpPr>
        <p:spPr>
          <a:xfrm>
            <a:off x="-2458" y="152400"/>
            <a:ext cx="9146458" cy="4888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SVM Confusion Matrix (9100 features)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07" y="2137150"/>
            <a:ext cx="7659306" cy="7613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 charset="0"/>
              </a:rPr>
              <a:t>Personal hygiene </a:t>
            </a:r>
            <a:r>
              <a:rPr lang="en-US" sz="2000" b="1" dirty="0" smtClean="0">
                <a:latin typeface="Dosis SemiBold" panose="020B0604020202020204" charset="0"/>
              </a:rPr>
              <a:t>predicted as </a:t>
            </a:r>
            <a:r>
              <a:rPr lang="en-US" sz="2000" b="1" dirty="0" smtClean="0">
                <a:solidFill>
                  <a:srgbClr val="FF0000"/>
                </a:solidFill>
                <a:latin typeface="Dosis SemiBold" panose="020B0604020202020204" charset="0"/>
              </a:rPr>
              <a:t>cosmetics</a:t>
            </a:r>
            <a:r>
              <a:rPr lang="en-US" sz="2000" b="1" dirty="0" smtClean="0">
                <a:latin typeface="Dosis SemiBold" panose="020B0604020202020204" charset="0"/>
              </a:rPr>
              <a:t> </a:t>
            </a:r>
            <a:r>
              <a:rPr lang="en-US" sz="2000" dirty="0" smtClean="0">
                <a:latin typeface="Dosis SemiBold" panose="020B0604020202020204" charset="0"/>
              </a:rPr>
              <a:t>: 9 misclassifications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Dosis SemiBold" panose="020B0604020202020204" charset="0"/>
              </a:rPr>
              <a:t>Cosmetics</a:t>
            </a:r>
            <a:r>
              <a:rPr lang="en-US" sz="2000" b="1" dirty="0" smtClean="0">
                <a:solidFill>
                  <a:srgbClr val="FF33CC"/>
                </a:solidFill>
                <a:latin typeface="Dosis SemiBold" panose="020B0604020202020204" charset="0"/>
              </a:rPr>
              <a:t> </a:t>
            </a:r>
            <a:r>
              <a:rPr lang="en-US" sz="2000" b="1" dirty="0" smtClean="0">
                <a:latin typeface="Dosis SemiBold" panose="020B0604020202020204" charset="0"/>
              </a:rPr>
              <a:t>predicted as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 charset="0"/>
              </a:rPr>
              <a:t>personal hygiene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 charset="0"/>
              </a:rPr>
              <a:t> </a:t>
            </a:r>
            <a:r>
              <a:rPr lang="en-US" sz="2000" dirty="0" smtClean="0">
                <a:latin typeface="Dosis SemiBold" panose="020B0604020202020204" charset="0"/>
              </a:rPr>
              <a:t>: 5 </a:t>
            </a:r>
            <a:r>
              <a:rPr lang="en-US" sz="2000" dirty="0">
                <a:latin typeface="Dosis SemiBold" panose="020B0604020202020204" charset="0"/>
              </a:rPr>
              <a:t>misclassifications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12101"/>
              </p:ext>
            </p:extLst>
          </p:nvPr>
        </p:nvGraphicFramePr>
        <p:xfrm>
          <a:off x="457200" y="3224808"/>
          <a:ext cx="7352096" cy="2247900"/>
        </p:xfrm>
        <a:graphic>
          <a:graphicData uri="http://schemas.openxmlformats.org/drawingml/2006/table">
            <a:tbl>
              <a:tblPr/>
              <a:tblGrid>
                <a:gridCol w="4027715">
                  <a:extLst>
                    <a:ext uri="{9D8B030D-6E8A-4147-A177-3AD203B41FA5}">
                      <a16:colId xmlns:a16="http://schemas.microsoft.com/office/drawing/2014/main" val="119121831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70706447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450558610"/>
                    </a:ext>
                  </a:extLst>
                </a:gridCol>
                <a:gridCol w="1571781">
                  <a:extLst>
                    <a:ext uri="{9D8B030D-6E8A-4147-A177-3AD203B41FA5}">
                      <a16:colId xmlns:a16="http://schemas.microsoft.com/office/drawing/2014/main" val="2968877137"/>
                    </a:ext>
                  </a:extLst>
                </a:gridCol>
              </a:tblGrid>
              <a:tr h="27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sis SemiBold" panose="020B0604020202020204" charset="0"/>
                          <a:cs typeface="Times New Roman" panose="02020603050405020304" pitchFamily="18" charset="0"/>
                        </a:rPr>
                        <a:t>UPC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Dosis SemiBold" panose="020B060402020202020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Dosis SemiBol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Dosis SemiBold" panose="020B0604020202020204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Dosis SemiBol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Dosis SemiBold" panose="020B0604020202020204" charset="0"/>
                          <a:cs typeface="Times New Roman" panose="02020603050405020304" pitchFamily="18" charset="0"/>
                        </a:rPr>
                        <a:t>Predicted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037168"/>
                  </a:ext>
                </a:extLst>
              </a:tr>
              <a:tr h="2880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 MEN SKN CLRNG ACNE WSH 5.1OZ</a:t>
                      </a: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25415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CALDESENE PROTECTING POWDER 5OZ</a:t>
                      </a: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71536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COLORSILK BTTRCRM NAT BRWN 60/51N</a:t>
                      </a: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94537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NO7 LIP BALM CORAL BLOSSOM  .09OZ</a:t>
                      </a: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15512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 FRED SUMMIT SKN/WHITNR 202 2OZ</a:t>
                      </a: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77729"/>
                  </a:ext>
                </a:extLst>
              </a:tr>
              <a:tr h="27414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COLORSILK H/C LIGHT BLONDE #81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5001450000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5001425000</a:t>
                      </a: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500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0541"/>
              </p:ext>
            </p:extLst>
          </p:nvPr>
        </p:nvGraphicFramePr>
        <p:xfrm>
          <a:off x="1025525" y="-1561833"/>
          <a:ext cx="7607300" cy="85185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3476068178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1538488629"/>
                    </a:ext>
                  </a:extLst>
                </a:gridCol>
              </a:tblGrid>
              <a:tr h="21730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5001450000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Retail sales of cosmetics and fragrances (Include face cream, makeup, cologne, and perfume.)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9013471"/>
                  </a:ext>
                </a:extLst>
              </a:tr>
              <a:tr h="63454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5001425000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Retail sales of personal hygiene supplies (Include hand and foot care products, eye/contact lens care products, oral hygiene products, deodorants, hair care products, nail polish, toilet paper, facial tissues, sanitary napkins, and disposable diapers.)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822106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631" r="22883"/>
          <a:stretch/>
        </p:blipFill>
        <p:spPr>
          <a:xfrm>
            <a:off x="7905213" y="3905723"/>
            <a:ext cx="685800" cy="156206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3EA7F1-3FB0-453A-83B3-35049E74E52B}"/>
              </a:ext>
            </a:extLst>
          </p:cNvPr>
          <p:cNvSpPr txBox="1">
            <a:spLocks/>
          </p:cNvSpPr>
          <p:nvPr/>
        </p:nvSpPr>
        <p:spPr>
          <a:xfrm>
            <a:off x="601097" y="1720252"/>
            <a:ext cx="3000554" cy="40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 panose="020B0604020202020204" charset="0"/>
              </a:rPr>
              <a:t>(5001425000)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Dosis SemiBold" panose="020B0604020202020204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476" y="1674995"/>
            <a:ext cx="162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Dosis SemiBold" panose="020B0604020202020204" charset="0"/>
              </a:rPr>
              <a:t>(5001450000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dirty="0"/>
          </a:p>
        </p:txBody>
      </p:sp>
      <p:sp>
        <p:nvSpPr>
          <p:cNvPr id="13" name="Google Shape;219;p28"/>
          <p:cNvSpPr/>
          <p:nvPr/>
        </p:nvSpPr>
        <p:spPr>
          <a:xfrm>
            <a:off x="0" y="378941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32084" y="581565"/>
            <a:ext cx="843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FF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Looking at Misclassified Examples </a:t>
            </a:r>
          </a:p>
        </p:txBody>
      </p:sp>
    </p:spTree>
    <p:extLst>
      <p:ext uri="{BB962C8B-B14F-4D97-AF65-F5344CB8AC3E}">
        <p14:creationId xmlns:p14="http://schemas.microsoft.com/office/powerpoint/2010/main" val="38763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125998"/>
              </p:ext>
            </p:extLst>
          </p:nvPr>
        </p:nvGraphicFramePr>
        <p:xfrm>
          <a:off x="457200" y="1608894"/>
          <a:ext cx="8305795" cy="39869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450905204"/>
                    </a:ext>
                  </a:extLst>
                </a:gridCol>
                <a:gridCol w="1320799">
                  <a:extLst>
                    <a:ext uri="{9D8B030D-6E8A-4147-A177-3AD203B41FA5}">
                      <a16:colId xmlns:a16="http://schemas.microsoft.com/office/drawing/2014/main" val="137410500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2130297819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2417236005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1172397535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778055153"/>
                    </a:ext>
                  </a:extLst>
                </a:gridCol>
              </a:tblGrid>
              <a:tr h="10575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Model</a:t>
                      </a:r>
                      <a:endParaRPr lang="en-US" sz="2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Accuracy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Precision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F1-Score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Kappa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Statistic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168817"/>
                  </a:ext>
                </a:extLst>
              </a:tr>
              <a:tr h="8474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Logistic Regression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414738"/>
                  </a:ext>
                </a:extLst>
              </a:tr>
              <a:tr h="8931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Multinomial</a:t>
                      </a:r>
                    </a:p>
                    <a:p>
                      <a:pPr algn="ctr"/>
                      <a:r>
                        <a:rPr lang="en-US" dirty="0"/>
                        <a:t>Naïve Bayes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079146"/>
                  </a:ext>
                </a:extLst>
              </a:tr>
              <a:tr h="61269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Linear Support Vector  </a:t>
                      </a:r>
                    </a:p>
                    <a:p>
                      <a:pPr algn="ctr"/>
                      <a:r>
                        <a:rPr lang="en-US" smtClean="0"/>
                        <a:t>Machine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</a:t>
                      </a:r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88074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710019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processing time=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Google Shape;159;p21"/>
          <p:cNvSpPr/>
          <p:nvPr/>
        </p:nvSpPr>
        <p:spPr>
          <a:xfrm>
            <a:off x="-22500" y="325428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Dosis SemiBold" panose="020B0604020202020204" charset="0"/>
              </a:rPr>
              <a:t>The classifiers achieve &gt; 90% accuracy on the drugstore dataset</a:t>
            </a:r>
            <a:r>
              <a:rPr lang="en-US" sz="3600" dirty="0">
                <a:solidFill>
                  <a:schemeClr val="bg1"/>
                </a:solidFill>
                <a:latin typeface="Dosis SemiBold" panose="020B060402020202020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Dosis SemiBold" panose="020B0604020202020204" charset="0"/>
              </a:rPr>
              <a:t>(Unigrams 9100 features)</a:t>
            </a:r>
            <a:endParaRPr lang="en-US" sz="28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4659"/>
          <a:stretch/>
        </p:blipFill>
        <p:spPr>
          <a:xfrm>
            <a:off x="1744683" y="1276537"/>
            <a:ext cx="5632133" cy="4819463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3EA7F1-3FB0-453A-83B3-35049E74E52B}"/>
              </a:ext>
            </a:extLst>
          </p:cNvPr>
          <p:cNvSpPr txBox="1">
            <a:spLocks/>
          </p:cNvSpPr>
          <p:nvPr/>
        </p:nvSpPr>
        <p:spPr>
          <a:xfrm>
            <a:off x="179249" y="750178"/>
            <a:ext cx="8763000" cy="401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" panose="05000000000000000000" pitchFamily="2" charset="2"/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Importance scores </a:t>
            </a: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for Cosmetics NAPCS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Classification Code</a:t>
            </a:r>
          </a:p>
          <a:p>
            <a:pPr marL="457200" lvl="1" indent="0" algn="ctr">
              <a:buFont typeface="Wingdings" panose="05000000000000000000" pitchFamily="2" charset="2"/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Google Shape;159;p21"/>
          <p:cNvSpPr/>
          <p:nvPr/>
        </p:nvSpPr>
        <p:spPr>
          <a:xfrm>
            <a:off x="-22500" y="23733"/>
            <a:ext cx="9166500" cy="5858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Some words are more predictive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8557" y="6273225"/>
            <a:ext cx="399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A50021"/>
                </a:solidFill>
                <a:cs typeface="Arial"/>
              </a:rPr>
              <a:t>What are the most important words?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wnw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?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b="1" dirty="0" smtClean="0">
              <a:solidFill>
                <a:srgbClr val="A50021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114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feet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779" y="3263197"/>
            <a:ext cx="11448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24</a:t>
            </a:fld>
            <a:endParaRPr lang="en-US"/>
          </a:p>
        </p:txBody>
      </p:sp>
      <p:sp>
        <p:nvSpPr>
          <p:cNvPr id="7" name="Google Shape;159;p21"/>
          <p:cNvSpPr/>
          <p:nvPr/>
        </p:nvSpPr>
        <p:spPr>
          <a:xfrm>
            <a:off x="0" y="344387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</a:rPr>
              <a:t>Results: Accuracy Comparison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132288"/>
              </p:ext>
            </p:extLst>
          </p:nvPr>
        </p:nvGraphicFramePr>
        <p:xfrm>
          <a:off x="457200" y="1600201"/>
          <a:ext cx="40386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490909"/>
              </p:ext>
            </p:extLst>
          </p:nvPr>
        </p:nvGraphicFramePr>
        <p:xfrm>
          <a:off x="4809241" y="1392580"/>
          <a:ext cx="3947474" cy="24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857663"/>
              </p:ext>
            </p:extLst>
          </p:nvPr>
        </p:nvGraphicFramePr>
        <p:xfrm>
          <a:off x="424992" y="3938556"/>
          <a:ext cx="4267200" cy="23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44449"/>
              </p:ext>
            </p:extLst>
          </p:nvPr>
        </p:nvGraphicFramePr>
        <p:xfrm>
          <a:off x="4729114" y="3733799"/>
          <a:ext cx="4033886" cy="258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734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25</a:t>
            </a:fld>
            <a:endParaRPr lang="en-US"/>
          </a:p>
        </p:txBody>
      </p:sp>
      <p:sp>
        <p:nvSpPr>
          <p:cNvPr id="7" name="Google Shape;159;p21"/>
          <p:cNvSpPr/>
          <p:nvPr/>
        </p:nvSpPr>
        <p:spPr>
          <a:xfrm>
            <a:off x="0" y="344387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</a:rPr>
              <a:t>Results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69237"/>
              </p:ext>
            </p:extLst>
          </p:nvPr>
        </p:nvGraphicFramePr>
        <p:xfrm>
          <a:off x="762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96940"/>
              </p:ext>
            </p:extLst>
          </p:nvPr>
        </p:nvGraphicFramePr>
        <p:xfrm>
          <a:off x="45720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4361468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Bigram models faired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SVM achieves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highest accuracy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small feature set LSA models give the greatest boost to the classification models.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large feature set size,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frequency based Unigram model performed at the same level as the Chi-Square, Mutual Information, and LSA models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1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54174"/>
            <a:ext cx="7772400" cy="43434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Automated product classification with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ML 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</a:t>
            </a:r>
            <a:r>
              <a:rPr lang="en-US" sz="2400" dirty="0"/>
              <a:t>consistent and </a:t>
            </a:r>
            <a:r>
              <a:rPr lang="en-US" sz="2400" dirty="0" smtClean="0"/>
              <a:t>accurate.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proposed methodology </a:t>
            </a:r>
            <a:r>
              <a:rPr lang="en-US" sz="2400" dirty="0"/>
              <a:t>eases respondent burden and eliminates survey </a:t>
            </a:r>
            <a:r>
              <a:rPr lang="en-US" sz="2400" dirty="0" smtClean="0"/>
              <a:t>non-response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research has the potential to innovate outdated modes of collecting product information. Product data need no longer be only collected every 5 years, we have demonstrated a modernized automated collection strategy. We make the case for disrupting Economic Statistics processing with ML-based Intelligent Models</a:t>
            </a:r>
          </a:p>
        </p:txBody>
      </p:sp>
      <p:sp>
        <p:nvSpPr>
          <p:cNvPr id="7" name="Google Shape;159;p21"/>
          <p:cNvSpPr/>
          <p:nvPr/>
        </p:nvSpPr>
        <p:spPr>
          <a:xfrm>
            <a:off x="0" y="344387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</a:rPr>
              <a:t>Impact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6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Bewick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V. Cheek L and Ball J. 2005.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Statistics review 14: Logistic regression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Critical Care, London, England.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Chanawee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Chavaltada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Kitsuchart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Pasupa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David R.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Hardoon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2017.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 Comparative Study of ML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Techinques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for Automatic Product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Categorisation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ISNN(1):10-17.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Kim, W., Gordon, D., Sebat, J., Ye, K. Q., and Finch, S. 2008.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Computing power and sample size for case-control association studies with copy number polymorphism: Application of mixture-based likelihood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ratio test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PLoS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ONE, 3, e3475. </a:t>
            </a:r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Thorsten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Joachims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2001. </a:t>
            </a:r>
            <a:r>
              <a:rPr lang="en-US" altLang="en-US" sz="2400" dirty="0">
                <a:cs typeface="Times New Roman" panose="02020603050405020304" pitchFamily="18" charset="0"/>
              </a:rPr>
              <a:t>A statistical learning model of text classification for support vector machines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In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Proceedings of the 24th Annual International ACM SIGIR conference on Research and Development in Information Retrieval).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Association for Computing Machinery, pages128–136. </a:t>
            </a:r>
            <a:endParaRPr lang="en-US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err="1"/>
              <a:t>Geng</a:t>
            </a:r>
            <a:r>
              <a:rPr lang="en-US" sz="2400" dirty="0"/>
              <a:t>, X., Liu, T.Y., Qin, T., Li, H.: </a:t>
            </a:r>
            <a:r>
              <a:rPr lang="en-US" sz="2400" i="1" dirty="0"/>
              <a:t>Feature selection for ranking</a:t>
            </a:r>
            <a:r>
              <a:rPr lang="en-US" sz="2400" dirty="0"/>
              <a:t>. In: Proceedings of the 30th ACM International Conference on Research and Development in Information Retrieval (SIGIR 2007), Amsterdam, NL, pp. 407–414 (2007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alt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panose="02020603050405020304" pitchFamily="18" charset="0"/>
              </a:rPr>
              <a:t>Wang S. and Manning C. 2012</a:t>
            </a:r>
            <a:r>
              <a:rPr lang="en-US" sz="2400" i="1" dirty="0" smtClean="0">
                <a:cs typeface="Times New Roman" panose="02020603050405020304" pitchFamily="18" charset="0"/>
              </a:rPr>
              <a:t>. </a:t>
            </a:r>
            <a:r>
              <a:rPr lang="en-US" sz="2400" i="1" dirty="0">
                <a:cs typeface="Times New Roman" panose="02020603050405020304" pitchFamily="18" charset="0"/>
              </a:rPr>
              <a:t>Baselines and </a:t>
            </a:r>
            <a:r>
              <a:rPr lang="en-US" sz="2400" i="1" dirty="0" smtClean="0">
                <a:cs typeface="Times New Roman" panose="02020603050405020304" pitchFamily="18" charset="0"/>
              </a:rPr>
              <a:t>Bigrams</a:t>
            </a:r>
            <a:r>
              <a:rPr lang="en-US" sz="2400" i="1" dirty="0">
                <a:cs typeface="Times New Roman" panose="02020603050405020304" pitchFamily="18" charset="0"/>
              </a:rPr>
              <a:t>: simple, good sentiment and topic </a:t>
            </a:r>
            <a:r>
              <a:rPr lang="en-US" sz="2400" i="1" dirty="0" smtClean="0">
                <a:cs typeface="Times New Roman" panose="02020603050405020304" pitchFamily="18" charset="0"/>
              </a:rPr>
              <a:t>classification</a:t>
            </a:r>
            <a:r>
              <a:rPr lang="en-US" sz="2400" dirty="0">
                <a:cs typeface="Times New Roman" panose="02020603050405020304" pitchFamily="18" charset="0"/>
              </a:rPr>
              <a:t>. In Proceedings of </a:t>
            </a:r>
            <a:r>
              <a:rPr lang="en-US" sz="2400" dirty="0" smtClean="0">
                <a:cs typeface="Times New Roman" panose="02020603050405020304" pitchFamily="18" charset="0"/>
              </a:rPr>
              <a:t>ACL (2012)</a:t>
            </a:r>
            <a:r>
              <a:rPr lang="en-US" sz="2400" dirty="0">
                <a:cs typeface="Times New Roman" panose="02020603050405020304" pitchFamily="18" charset="0"/>
              </a:rPr>
              <a:t>     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Google Shape;159;p21"/>
          <p:cNvSpPr/>
          <p:nvPr/>
        </p:nvSpPr>
        <p:spPr>
          <a:xfrm>
            <a:off x="0" y="393600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References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3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" y="2224232"/>
            <a:ext cx="8610600" cy="3308350"/>
          </a:xfrm>
        </p:spPr>
        <p:txBody>
          <a:bodyPr/>
          <a:lstStyle/>
          <a:p>
            <a:pPr algn="l"/>
            <a:r>
              <a:rPr lang="en-US" sz="2400" b="1" dirty="0" smtClean="0"/>
              <a:t>Item 22: DETAIL OF SALES, SHIPMENTS, RECEIPTS OR REVENUE</a:t>
            </a:r>
          </a:p>
          <a:p>
            <a:endParaRPr lang="en-US" b="1" dirty="0"/>
          </a:p>
        </p:txBody>
      </p:sp>
      <p:pic>
        <p:nvPicPr>
          <p:cNvPr id="6" name="Google Shape;70;p14"/>
          <p:cNvPicPr preferRelativeResize="0"/>
          <p:nvPr/>
        </p:nvPicPr>
        <p:blipFill rotWithShape="1">
          <a:blip r:embed="rId3">
            <a:alphaModFix/>
          </a:blip>
          <a:srcRect l="3549" t="45553" b="2109"/>
          <a:stretch/>
        </p:blipFill>
        <p:spPr>
          <a:xfrm>
            <a:off x="68696" y="2630962"/>
            <a:ext cx="902764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2;p14"/>
          <p:cNvSpPr/>
          <p:nvPr/>
        </p:nvSpPr>
        <p:spPr>
          <a:xfrm>
            <a:off x="7860265" y="3320589"/>
            <a:ext cx="1069408" cy="2667000"/>
          </a:xfrm>
          <a:prstGeom prst="rect">
            <a:avLst/>
          </a:prstGeom>
          <a:noFill/>
          <a:ln w="38100" cap="flat" cmpd="sng">
            <a:solidFill>
              <a:srgbClr val="017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2;p18"/>
          <p:cNvSpPr/>
          <p:nvPr/>
        </p:nvSpPr>
        <p:spPr>
          <a:xfrm>
            <a:off x="-729" y="318307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The project was motivated by item 22 of the Economic Census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53933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North American Product Classification System (NAPCS)</a:t>
            </a:r>
          </a:p>
          <a:p>
            <a:pPr algn="ctr"/>
            <a:r>
              <a:rPr lang="en-US" dirty="0" smtClean="0"/>
              <a:t>Assigns codes to thousands of service products</a:t>
            </a:r>
            <a:endParaRPr lang="en-US" dirty="0"/>
          </a:p>
        </p:txBody>
      </p:sp>
      <p:sp>
        <p:nvSpPr>
          <p:cNvPr id="3" name="Chevron 2"/>
          <p:cNvSpPr/>
          <p:nvPr/>
        </p:nvSpPr>
        <p:spPr>
          <a:xfrm flipV="1">
            <a:off x="2286000" y="1940692"/>
            <a:ext cx="152400" cy="126703"/>
          </a:xfrm>
          <a:prstGeom prst="chevron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t="24495" b="20395"/>
          <a:stretch/>
        </p:blipFill>
        <p:spPr>
          <a:xfrm>
            <a:off x="3454300" y="3211089"/>
            <a:ext cx="2286000" cy="9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21200" b="17169"/>
          <a:stretch/>
        </p:blipFill>
        <p:spPr>
          <a:xfrm>
            <a:off x="6206275" y="3149076"/>
            <a:ext cx="2286000" cy="1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t="20798" b="17994"/>
          <a:stretch/>
        </p:blipFill>
        <p:spPr>
          <a:xfrm>
            <a:off x="696250" y="4338801"/>
            <a:ext cx="2286000" cy="10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22621" b="22190"/>
          <a:stretch/>
        </p:blipFill>
        <p:spPr>
          <a:xfrm>
            <a:off x="3451213" y="4352927"/>
            <a:ext cx="2286000" cy="9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22676" b="22241"/>
          <a:stretch/>
        </p:blipFill>
        <p:spPr>
          <a:xfrm>
            <a:off x="696250" y="3211100"/>
            <a:ext cx="2286000" cy="9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t="22547" b="22392"/>
          <a:stretch/>
        </p:blipFill>
        <p:spPr>
          <a:xfrm>
            <a:off x="6206200" y="4339127"/>
            <a:ext cx="2286000" cy="9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475700" y="2036832"/>
            <a:ext cx="6192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 b="1">
                <a:latin typeface="Libre Franklin"/>
                <a:ea typeface="Libre Franklin"/>
                <a:cs typeface="Libre Franklin"/>
                <a:sym typeface="Libre Franklin"/>
              </a:rPr>
              <a:t>...equal to </a:t>
            </a:r>
            <a:r>
              <a:rPr lang="en" sz="3200" b="1">
                <a:solidFill>
                  <a:srgbClr val="017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 tractor trailers </a:t>
            </a:r>
            <a:endParaRPr sz="3200" b="1">
              <a:solidFill>
                <a:srgbClr val="017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sz="27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413525" y="2623525"/>
            <a:ext cx="4456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3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notification letters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475700" y="5576750"/>
            <a:ext cx="74082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u="sng">
                <a:solidFill>
                  <a:srgbClr val="B7B7B7"/>
                </a:solidFill>
                <a:hlinkClick r:id="rId4"/>
              </a:rPr>
              <a:t>http://www.tecnopneumatic.gr/Uploads/PhotosFiles/analosima_voulkanismou_WEB/tech_icons/Tractor_Trailer2.jpg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8472458" y="5520467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15" name="Google Shape;159;p21"/>
          <p:cNvSpPr/>
          <p:nvPr/>
        </p:nvSpPr>
        <p:spPr>
          <a:xfrm>
            <a:off x="0" y="296037"/>
            <a:ext cx="9166500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3.7 </a:t>
            </a:r>
            <a:r>
              <a:rPr lang="en-US" sz="3600" b="1" dirty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Million</a:t>
            </a:r>
            <a:r>
              <a:rPr lang="en-US" sz="3600" dirty="0">
                <a:solidFill>
                  <a:srgbClr val="FFFFFF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 Businesses are Impacted</a:t>
            </a:r>
          </a:p>
          <a:p>
            <a:endParaRPr sz="40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-4011" y="358126"/>
            <a:ext cx="9166500" cy="13117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82632" y="948638"/>
            <a:ext cx="8749877" cy="59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rgbClr val="FFFFFF"/>
                </a:solidFill>
                <a:latin typeface="Dosis SemiBold" panose="020B0604020202020204" charset="0"/>
                <a:ea typeface="Dosis SemiBold"/>
                <a:cs typeface="Dosis SemiBold"/>
                <a:sym typeface="Dosis SemiBold"/>
              </a:rPr>
              <a:t>complex &amp; can be </a:t>
            </a:r>
            <a:r>
              <a:rPr lang="en" sz="3600" b="1" dirty="0">
                <a:solidFill>
                  <a:srgbClr val="FFFFFF"/>
                </a:solidFill>
                <a:latin typeface="Dosis SemiBold" panose="020B0604020202020204" charset="0"/>
                <a:ea typeface="Dosis"/>
                <a:cs typeface="Dosis"/>
                <a:sym typeface="Dosis"/>
              </a:rPr>
              <a:t>ambiguous</a:t>
            </a:r>
            <a:r>
              <a:rPr lang="en" sz="3600" dirty="0">
                <a:solidFill>
                  <a:srgbClr val="FFFFFF"/>
                </a:solidFill>
                <a:latin typeface="Dosis SemiBold" panose="020B0604020202020204" charset="0"/>
                <a:ea typeface="Dosis SemiBold"/>
                <a:cs typeface="Dosis SemiBold"/>
                <a:sym typeface="Dosis SemiBold"/>
              </a:rPr>
              <a:t> </a:t>
            </a:r>
            <a:endParaRPr sz="3600" dirty="0">
              <a:solidFill>
                <a:srgbClr val="FFFFFF"/>
              </a:solidFill>
              <a:latin typeface="Dosis SemiBold" panose="020B0604020202020204" charset="0"/>
              <a:ea typeface="Dosis SemiBold"/>
              <a:cs typeface="Dosis SemiBold"/>
              <a:sym typeface="Dosis SemiBold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0" y="1989175"/>
            <a:ext cx="53439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200" b="1" dirty="0">
              <a:solidFill>
                <a:srgbClr val="0177C4"/>
              </a:solidFill>
            </a:endParaRPr>
          </a:p>
          <a:p>
            <a:endParaRPr dirty="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indent="-342900">
              <a:buSzPts val="1800"/>
              <a:buChar char="-"/>
            </a:pPr>
            <a:r>
              <a:rPr lang="en" dirty="0">
                <a:latin typeface="Libre Franklin"/>
                <a:ea typeface="Libre Franklin"/>
                <a:cs typeface="Libre Franklin"/>
                <a:sym typeface="Libre Franklin"/>
              </a:rPr>
              <a:t>Retail sales of candy, prepackaged cookies, and </a:t>
            </a:r>
            <a:r>
              <a:rPr lang="en" b="1" dirty="0">
                <a:solidFill>
                  <a:srgbClr val="017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snack foods</a:t>
            </a:r>
            <a:endParaRPr b="1" dirty="0">
              <a:solidFill>
                <a:srgbClr val="017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endParaRPr b="1" dirty="0">
              <a:solidFill>
                <a:srgbClr val="017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indent="-342900">
              <a:buSzPts val="1800"/>
              <a:buChar char="-"/>
            </a:pPr>
            <a:r>
              <a:rPr lang="en" dirty="0">
                <a:latin typeface="Libre Franklin"/>
                <a:ea typeface="Libre Franklin"/>
                <a:cs typeface="Libre Franklin"/>
                <a:sym typeface="Libre Franklin"/>
              </a:rPr>
              <a:t>Retail sales of food </a:t>
            </a:r>
            <a:r>
              <a:rPr lang="en" b="1" dirty="0">
                <a:solidFill>
                  <a:srgbClr val="017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dry goods</a:t>
            </a:r>
            <a:r>
              <a:rPr lang="en" dirty="0">
                <a:latin typeface="Libre Franklin"/>
                <a:ea typeface="Libre Franklin"/>
                <a:cs typeface="Libre Franklin"/>
                <a:sym typeface="Libre Franklin"/>
              </a:rPr>
              <a:t> and other foods purchased for future consumption (Include flour, sugar, fats and oils, coffee, honey, jams and jellies, pasta, and crackers.)</a:t>
            </a:r>
            <a:endParaRPr b="1" dirty="0">
              <a:solidFill>
                <a:srgbClr val="017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endParaRPr b="1" dirty="0">
              <a:solidFill>
                <a:srgbClr val="017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indent="-342900">
              <a:buSzPts val="1800"/>
              <a:buFont typeface="Libre Franklin"/>
              <a:buChar char="-"/>
            </a:pPr>
            <a:r>
              <a:rPr lang="en" dirty="0">
                <a:latin typeface="Libre Franklin"/>
                <a:ea typeface="Libre Franklin"/>
                <a:cs typeface="Libre Franklin"/>
                <a:sym typeface="Libre Franklin"/>
              </a:rPr>
              <a:t>Retail sales of </a:t>
            </a:r>
            <a:r>
              <a:rPr lang="en" b="1" dirty="0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fresh</a:t>
            </a:r>
            <a:r>
              <a:rPr lang="en" dirty="0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" b="1" dirty="0">
                <a:solidFill>
                  <a:srgbClr val="0070C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fruit and vegetables</a:t>
            </a:r>
            <a:endParaRPr b="1" dirty="0">
              <a:solidFill>
                <a:srgbClr val="0070C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4330" y="568831"/>
            <a:ext cx="8458200" cy="39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 dirty="0">
                <a:solidFill>
                  <a:schemeClr val="lt1"/>
                </a:solidFill>
                <a:latin typeface="Dosis SemiBold" panose="020B0604020202020204" charset="0"/>
                <a:ea typeface="Dosis SemiBold"/>
                <a:cs typeface="Dosis SemiBold"/>
                <a:sym typeface="Dosis SemiBold"/>
              </a:rPr>
              <a:t>The</a:t>
            </a:r>
            <a:r>
              <a:rPr lang="en" sz="3600" dirty="0">
                <a:solidFill>
                  <a:schemeClr val="lt1"/>
                </a:solidFill>
                <a:latin typeface="Dosis SemiBold" panose="020B0604020202020204" charset="0"/>
                <a:ea typeface="Dosis"/>
                <a:cs typeface="Dosis"/>
                <a:sym typeface="Dosis"/>
              </a:rPr>
              <a:t> 1,200+</a:t>
            </a:r>
            <a:r>
              <a:rPr lang="en" sz="3600" dirty="0">
                <a:solidFill>
                  <a:schemeClr val="lt1"/>
                </a:solidFill>
                <a:latin typeface="Dosis SemiBold" panose="020B0604020202020204" charset="0"/>
                <a:ea typeface="Dosis SemiBold"/>
                <a:cs typeface="Dosis SemiBold"/>
                <a:sym typeface="Dosis SemiBold"/>
              </a:rPr>
              <a:t> NAPCS codes are</a:t>
            </a:r>
            <a:endParaRPr sz="3600" dirty="0">
              <a:latin typeface="Dosis SemiBold" panose="020B0604020202020204" charset="0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52400" y="2141575"/>
            <a:ext cx="48192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200" b="1" dirty="0" smtClean="0">
                <a:solidFill>
                  <a:srgbClr val="0177C4"/>
                </a:solidFill>
              </a:rPr>
              <a:t>Which NAPCS code? </a:t>
            </a:r>
            <a:endParaRPr b="1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440" y="1654991"/>
            <a:ext cx="3867600" cy="40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4;p16"/>
          <p:cNvSpPr txBox="1"/>
          <p:nvPr/>
        </p:nvSpPr>
        <p:spPr>
          <a:xfrm>
            <a:off x="6549907" y="5681575"/>
            <a:ext cx="22443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tx1"/>
                </a:solidFill>
              </a:rPr>
              <a:t>Photo credit: Jeff Meisel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524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Dosis SemiBold"/>
                <a:ea typeface="Dosis SemiBold"/>
                <a:cs typeface="Dosis SemiBold"/>
                <a:sym typeface="Dosis SemiBold"/>
              </a:rPr>
              <a:t>This is a </a:t>
            </a:r>
          </a:p>
          <a:p>
            <a:pPr lvl="0" algn="ctr"/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sis"/>
                <a:ea typeface="Dosis"/>
                <a:cs typeface="Dosis"/>
                <a:sym typeface="Dosis"/>
              </a:rPr>
              <a:t>text classification</a:t>
            </a:r>
            <a:r>
              <a:rPr lang="en-US" sz="6000" dirty="0">
                <a:latin typeface="Dosis SemiBold"/>
                <a:ea typeface="Dosis SemiBold"/>
                <a:cs typeface="Dosis SemiBold"/>
                <a:sym typeface="Dosis SemiBold"/>
              </a:rPr>
              <a:t> </a:t>
            </a:r>
          </a:p>
          <a:p>
            <a:pPr lvl="0" algn="ctr"/>
            <a:r>
              <a:rPr lang="en-US" sz="6000" dirty="0">
                <a:latin typeface="Dosis SemiBold"/>
                <a:ea typeface="Dosis SemiBold"/>
                <a:cs typeface="Dosis SemiBold"/>
                <a:sym typeface="Dosis SemiBold"/>
              </a:rPr>
              <a:t>problem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7300" y="3358456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dk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Using the UPC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/>
                <a:ea typeface="Dosis SemiBold"/>
                <a:cs typeface="Dosis SemiBold"/>
                <a:sym typeface="Dosis SemiBold"/>
              </a:rPr>
              <a:t>product descriptions </a:t>
            </a:r>
          </a:p>
          <a:p>
            <a:pPr lvl="0" algn="ctr"/>
            <a:r>
              <a:rPr lang="en-US" sz="2400" dirty="0">
                <a:solidFill>
                  <a:schemeClr val="dk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can we predict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Dosis SemiBold"/>
                <a:ea typeface="Dosis SemiBold"/>
                <a:cs typeface="Dosis SemiBold"/>
                <a:sym typeface="Dosis SemiBold"/>
              </a:rPr>
              <a:t>NAPCS codes</a:t>
            </a:r>
            <a:r>
              <a:rPr lang="en-US" sz="2400" dirty="0">
                <a:solidFill>
                  <a:schemeClr val="dk1"/>
                </a:solidFill>
                <a:latin typeface="Dosis SemiBold"/>
                <a:ea typeface="Dosis SemiBold"/>
                <a:cs typeface="Dosis SemiBold"/>
                <a:sym typeface="Dosis SemiBold"/>
              </a:rPr>
              <a:t>?</a:t>
            </a:r>
            <a:endParaRPr lang="en-US" sz="2400" dirty="0"/>
          </a:p>
        </p:txBody>
      </p:sp>
      <p:graphicFrame>
        <p:nvGraphicFramePr>
          <p:cNvPr id="7" name="Google Shape;172;p22"/>
          <p:cNvGraphicFramePr/>
          <p:nvPr>
            <p:extLst>
              <p:ext uri="{D42A27DB-BD31-4B8C-83A1-F6EECF244321}">
                <p14:modId xmlns:p14="http://schemas.microsoft.com/office/powerpoint/2010/main" val="1878320222"/>
              </p:ext>
            </p:extLst>
          </p:nvPr>
        </p:nvGraphicFramePr>
        <p:xfrm>
          <a:off x="152400" y="4979917"/>
          <a:ext cx="4210475" cy="7924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1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>
                          <a:solidFill>
                            <a:srgbClr val="9900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DIAMOND OF CALIFORNIA SHELLED PISTACHIOS</a:t>
                      </a:r>
                      <a:endParaRPr sz="2000" dirty="0">
                        <a:solidFill>
                          <a:srgbClr val="99003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175;p22"/>
          <p:cNvGraphicFramePr/>
          <p:nvPr>
            <p:extLst>
              <p:ext uri="{D42A27DB-BD31-4B8C-83A1-F6EECF244321}">
                <p14:modId xmlns:p14="http://schemas.microsoft.com/office/powerpoint/2010/main" val="1368401274"/>
              </p:ext>
            </p:extLst>
          </p:nvPr>
        </p:nvGraphicFramePr>
        <p:xfrm>
          <a:off x="4906425" y="4979917"/>
          <a:ext cx="3780375" cy="7592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21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snack foods </a:t>
                      </a:r>
                      <a:endParaRPr sz="2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Google Shape;173;p22"/>
          <p:cNvSpPr txBox="1"/>
          <p:nvPr/>
        </p:nvSpPr>
        <p:spPr>
          <a:xfrm>
            <a:off x="905987" y="4498065"/>
            <a:ext cx="2703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2200" b="1" dirty="0">
                <a:latin typeface="Dosis SemiBold" panose="020B0604020202020204"/>
                <a:ea typeface="Libre Franklin"/>
                <a:cs typeface="Libre Franklin"/>
                <a:sym typeface="Libre Franklin"/>
              </a:rPr>
              <a:t>UPC Description</a:t>
            </a:r>
            <a:endParaRPr sz="2200" b="1" dirty="0">
              <a:latin typeface="Dosis SemiBold" panose="020B0604020202020204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" name="Google Shape;174;p22"/>
          <p:cNvSpPr txBox="1"/>
          <p:nvPr/>
        </p:nvSpPr>
        <p:spPr>
          <a:xfrm>
            <a:off x="5615270" y="4547383"/>
            <a:ext cx="19716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2200" b="1" dirty="0">
                <a:latin typeface="Dosis SemiBold" panose="020B0604020202020204"/>
                <a:ea typeface="Libre Franklin"/>
                <a:cs typeface="Libre Franklin"/>
                <a:sym typeface="Libre Franklin"/>
              </a:rPr>
              <a:t>NAPCS Code</a:t>
            </a:r>
            <a:endParaRPr sz="2200" b="1" dirty="0">
              <a:latin typeface="Dosis SemiBold" panose="020B0604020202020204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76;p22"/>
          <p:cNvSpPr txBox="1"/>
          <p:nvPr/>
        </p:nvSpPr>
        <p:spPr>
          <a:xfrm>
            <a:off x="3545936" y="4313115"/>
            <a:ext cx="7851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4000" b="1" dirty="0">
                <a:solidFill>
                  <a:srgbClr val="017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→</a:t>
            </a:r>
            <a:r>
              <a:rPr lang="en" sz="2200" b="1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200" b="1" dirty="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3343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42677"/>
            <a:ext cx="7086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Learning model parameters via exposure to many example data points</a:t>
            </a:r>
          </a:p>
          <a:p>
            <a:r>
              <a:rPr lang="en-US" sz="2800" dirty="0"/>
              <a:t>Input data points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Survey write-in text, UPC Product descriptions</a:t>
            </a:r>
            <a:r>
              <a:rPr lang="en-US" sz="2800" dirty="0"/>
              <a:t>)</a:t>
            </a:r>
          </a:p>
          <a:p>
            <a:r>
              <a:rPr lang="en-US" sz="2800" dirty="0"/>
              <a:t>Labels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vs.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Structures</a:t>
            </a:r>
            <a:r>
              <a:rPr lang="en-US" sz="2800" dirty="0"/>
              <a:t>)</a:t>
            </a:r>
          </a:p>
          <a:p>
            <a:r>
              <a:rPr lang="en-US" sz="2800" dirty="0"/>
              <a:t>Model architecture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ogistic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egression</a:t>
            </a:r>
            <a:r>
              <a:rPr lang="en-US" sz="2800" dirty="0"/>
              <a:t>)</a:t>
            </a:r>
          </a:p>
          <a:p>
            <a:r>
              <a:rPr lang="en-US" sz="2800" dirty="0"/>
              <a:t>Loss function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 performance of model, e.g.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log-likelihood function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/>
              <a:t>Loss is used as a feedback signal to an optimizer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 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stochastic gradient </a:t>
            </a:r>
            <a:r>
              <a:rPr lang="en-US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descent algorithm</a:t>
            </a:r>
            <a:r>
              <a:rPr lang="en-US" sz="2800" dirty="0" smtClean="0"/>
              <a:t>) </a:t>
            </a:r>
            <a:r>
              <a:rPr lang="en-US" sz="2800" dirty="0"/>
              <a:t>to iteratively adjust the model parameters</a:t>
            </a:r>
          </a:p>
          <a:p>
            <a:r>
              <a:rPr lang="en-US" sz="2800" i="1" dirty="0"/>
              <a:t>Training</a:t>
            </a:r>
            <a:r>
              <a:rPr lang="en-US" sz="2800" dirty="0"/>
              <a:t> consists of feeding batches of data to training process to learn the optimal model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7</a:t>
            </a:fld>
            <a:endParaRPr lang="en-US"/>
          </a:p>
        </p:txBody>
      </p:sp>
      <p:sp>
        <p:nvSpPr>
          <p:cNvPr id="5" name="Google Shape;159;p21"/>
          <p:cNvSpPr/>
          <p:nvPr/>
        </p:nvSpPr>
        <p:spPr>
          <a:xfrm>
            <a:off x="-35039" y="379698"/>
            <a:ext cx="9215134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 charset="0"/>
              </a:rPr>
              <a:t>ML Algorithms</a:t>
            </a:r>
            <a:endParaRPr sz="3600" dirty="0">
              <a:solidFill>
                <a:schemeClr val="bg1"/>
              </a:solidFill>
              <a:latin typeface="Dosis Semi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99EDA8-346C-4D01-8028-8A7E056AFEAA}"/>
              </a:ext>
            </a:extLst>
          </p:cNvPr>
          <p:cNvSpPr/>
          <p:nvPr/>
        </p:nvSpPr>
        <p:spPr>
          <a:xfrm>
            <a:off x="163963" y="1566791"/>
            <a:ext cx="5132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 Machine Learning model is parameterized by its weights</a:t>
            </a:r>
            <a:endParaRPr lang="en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B39FDE-0F6C-4E49-9F55-51F92EC78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010" y="2461974"/>
            <a:ext cx="4015740" cy="274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420474A-D606-4286-AFF9-9BAD2079BA2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26527" y="2430069"/>
              <a:ext cx="4488873" cy="324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4110">
                      <a:extLst>
                        <a:ext uri="{9D8B030D-6E8A-4147-A177-3AD203B41FA5}">
                          <a16:colId xmlns:a16="http://schemas.microsoft.com/office/drawing/2014/main" val="4124895848"/>
                        </a:ext>
                      </a:extLst>
                    </a:gridCol>
                    <a:gridCol w="1288472">
                      <a:extLst>
                        <a:ext uri="{9D8B030D-6E8A-4147-A177-3AD203B41FA5}">
                          <a16:colId xmlns:a16="http://schemas.microsoft.com/office/drawing/2014/main" val="221959226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1007028040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(Feature)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Coefficient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308786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-2.0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29505763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good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1011346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great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11667564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awesome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2.7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98854824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-1.0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7557045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terrible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-2.1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87533570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awful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-3.3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3202641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restaurant, the, we, 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36951631"/>
                      </a:ext>
                    </a:extLst>
                  </a:tr>
                  <a:tr h="2813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25219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B420474A-D606-4286-AFF9-9BAD2079BA2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26527" y="2430069"/>
              <a:ext cx="4488873" cy="3246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4110">
                      <a:extLst>
                        <a:ext uri="{9D8B030D-6E8A-4147-A177-3AD203B41FA5}">
                          <a16:colId xmlns:a16="http://schemas.microsoft.com/office/drawing/2014/main" val="4124895848"/>
                        </a:ext>
                      </a:extLst>
                    </a:gridCol>
                    <a:gridCol w="1288472">
                      <a:extLst>
                        <a:ext uri="{9D8B030D-6E8A-4147-A177-3AD203B41FA5}">
                          <a16:colId xmlns:a16="http://schemas.microsoft.com/office/drawing/2014/main" val="2219592264"/>
                        </a:ext>
                      </a:extLst>
                    </a:gridCol>
                    <a:gridCol w="1496291">
                      <a:extLst>
                        <a:ext uri="{9D8B030D-6E8A-4147-A177-3AD203B41FA5}">
                          <a16:colId xmlns:a16="http://schemas.microsoft.com/office/drawing/2014/main" val="1007028040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Word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(Feature)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Coefficient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3087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178723" r="-118483" b="-889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-2.0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529505763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good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284783" r="-118483" b="-8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101134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great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376596" r="-118483" b="-69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1.5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31166756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awesome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486957" r="-118483" b="-6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2.7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89885482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bad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586957" r="-118483" b="-5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-1.0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5755704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terrible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672340" r="-118483" b="-3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-2.1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287533570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awful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789130" r="-118483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-3.3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3202641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restaurant, the, we, 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33175" t="-498780" r="-118483" b="-70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0.0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36951631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25219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159;p21"/>
          <p:cNvSpPr/>
          <p:nvPr/>
        </p:nvSpPr>
        <p:spPr>
          <a:xfrm>
            <a:off x="-35040" y="368123"/>
            <a:ext cx="9179039" cy="113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Dosis SemiBold" panose="020B0604020202020204"/>
              </a:rPr>
              <a:t>Using input data and labels to learn weights 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80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AEE63A-02D4-41E4-BFA5-2D10869AC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" y="2220917"/>
            <a:ext cx="4095311" cy="282328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88B2F2-B9E7-4124-9674-5FBE8ED0FED6}"/>
              </a:ext>
            </a:extLst>
          </p:cNvPr>
          <p:cNvSpPr/>
          <p:nvPr/>
        </p:nvSpPr>
        <p:spPr>
          <a:xfrm>
            <a:off x="138759" y="1583911"/>
            <a:ext cx="516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 loss function measures the quality of the model’s output</a:t>
            </a: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DA339-0AFF-4E93-8D0C-CF6D9589253E}"/>
              </a:ext>
            </a:extLst>
          </p:cNvPr>
          <p:cNvSpPr/>
          <p:nvPr/>
        </p:nvSpPr>
        <p:spPr>
          <a:xfrm>
            <a:off x="4254123" y="222091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i="1" dirty="0"/>
              <a:t>loss function</a:t>
            </a:r>
            <a:r>
              <a:rPr lang="en-US" sz="1600" dirty="0"/>
              <a:t> takes the predictions of the model and the true classification (what you wanted the model to predict) and computes a distance score, capturing how well the model has done on a batch of examples.</a:t>
            </a:r>
          </a:p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fundamental trick in machine learning is to use this score as a feedback signal to adjust the value of the weights a little, in a direction that will lower the loss score for the current batch of examples. This adjustment is the job of the </a:t>
            </a:r>
            <a:r>
              <a:rPr lang="en-US" sz="1600" i="1" dirty="0">
                <a:solidFill>
                  <a:srgbClr val="A50021"/>
                </a:solidFill>
              </a:rPr>
              <a:t>optimizer</a:t>
            </a:r>
            <a:r>
              <a:rPr lang="en-US" sz="1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99AC6-EBBD-4A18-8099-D8FD85568144}"/>
              </a:ext>
            </a:extLst>
          </p:cNvPr>
          <p:cNvSpPr txBox="1"/>
          <p:nvPr/>
        </p:nvSpPr>
        <p:spPr>
          <a:xfrm>
            <a:off x="2385061" y="2842439"/>
            <a:ext cx="1584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Feature Extraction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E10E0-D679-465D-A3A5-7DEA19405D9D}"/>
              </a:ext>
            </a:extLst>
          </p:cNvPr>
          <p:cNvSpPr txBox="1"/>
          <p:nvPr/>
        </p:nvSpPr>
        <p:spPr>
          <a:xfrm>
            <a:off x="2385061" y="3561337"/>
            <a:ext cx="158496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Feature Extraction</a:t>
            </a:r>
          </a:p>
        </p:txBody>
      </p:sp>
      <p:sp>
        <p:nvSpPr>
          <p:cNvPr id="8" name="Google Shape;159;p21"/>
          <p:cNvSpPr/>
          <p:nvPr/>
        </p:nvSpPr>
        <p:spPr>
          <a:xfrm>
            <a:off x="-35040" y="368123"/>
            <a:ext cx="9179039" cy="111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Dosis SemiBold" panose="020B0604020202020204"/>
              </a:rPr>
              <a:t>Learning</a:t>
            </a:r>
            <a:endParaRPr sz="3600" dirty="0">
              <a:solidFill>
                <a:schemeClr val="bg1"/>
              </a:solidFill>
              <a:latin typeface="Dosis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6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15627</TotalTime>
  <Words>1778</Words>
  <Application>Microsoft Office PowerPoint</Application>
  <PresentationFormat>On-screen Show (4:3)</PresentationFormat>
  <Paragraphs>401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Cambria Math</vt:lpstr>
      <vt:lpstr>Dosis</vt:lpstr>
      <vt:lpstr>Dosis SemiBold</vt:lpstr>
      <vt:lpstr>Franklin Gothic Demi</vt:lpstr>
      <vt:lpstr>Libre Franklin</vt:lpstr>
      <vt:lpstr>Lucida Sans</vt:lpstr>
      <vt:lpstr>Symbol</vt:lpstr>
      <vt:lpstr>Times New Roman</vt:lpstr>
      <vt:lpstr>Wingdings</vt:lpstr>
      <vt:lpstr>Office Theme</vt:lpstr>
      <vt:lpstr>Equation</vt:lpstr>
      <vt:lpstr>PowerPoint Presentation</vt:lpstr>
      <vt:lpstr> Applying Machine Learning for Automatic Product Categorization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 Prepare the Data</vt:lpstr>
      <vt:lpstr>PowerPoint Presentation</vt:lpstr>
      <vt:lpstr>PowerPoint Presentation</vt:lpstr>
      <vt:lpstr>PowerPoint Presentation</vt:lpstr>
      <vt:lpstr>Methodology</vt:lpstr>
      <vt:lpstr>Methodology</vt:lpstr>
      <vt:lpstr>Methodology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johns225</dc:creator>
  <cp:lastModifiedBy>Andrea Roberson (CENSUS/ESMD FED)</cp:lastModifiedBy>
  <cp:revision>1041</cp:revision>
  <cp:lastPrinted>2019-02-28T12:00:46Z</cp:lastPrinted>
  <dcterms:created xsi:type="dcterms:W3CDTF">2014-02-21T16:52:57Z</dcterms:created>
  <dcterms:modified xsi:type="dcterms:W3CDTF">2019-03-01T15:47:31Z</dcterms:modified>
</cp:coreProperties>
</file>