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56" r:id="rId5"/>
    <p:sldId id="261" r:id="rId6"/>
    <p:sldId id="257" r:id="rId7"/>
    <p:sldId id="267" r:id="rId8"/>
    <p:sldId id="270" r:id="rId9"/>
    <p:sldId id="282" r:id="rId10"/>
    <p:sldId id="272" r:id="rId11"/>
    <p:sldId id="279" r:id="rId12"/>
    <p:sldId id="276" r:id="rId13"/>
    <p:sldId id="262" r:id="rId14"/>
    <p:sldId id="264" r:id="rId15"/>
    <p:sldId id="275" r:id="rId16"/>
    <p:sldId id="277" r:id="rId17"/>
    <p:sldId id="278" r:id="rId18"/>
    <p:sldId id="281" r:id="rId19"/>
    <p:sldId id="273" r:id="rId20"/>
  </p:sldIdLst>
  <p:sldSz cx="9144000" cy="6858000" type="screen4x3"/>
  <p:notesSz cx="6797675" cy="9926638"/>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una Tabanella"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150"/>
    <a:srgbClr val="7F14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16" autoAdjust="0"/>
    <p:restoredTop sz="94660"/>
  </p:normalViewPr>
  <p:slideViewPr>
    <p:cSldViewPr snapToGrid="0" snapToObjects="1" showGuides="1">
      <p:cViewPr>
        <p:scale>
          <a:sx n="100" d="100"/>
          <a:sy n="100" d="100"/>
        </p:scale>
        <p:origin x="-264" y="-78"/>
      </p:cViewPr>
      <p:guideLst>
        <p:guide orient="horz" pos="1354"/>
        <p:guide pos="5759"/>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45659" cy="496332"/>
          </a:xfrm>
          <a:prstGeom prst="rect">
            <a:avLst/>
          </a:prstGeom>
        </p:spPr>
        <p:txBody>
          <a:bodyPr vert="horz" lIns="93122" tIns="46561" rIns="93122" bIns="46561" rtlCol="0"/>
          <a:lstStyle>
            <a:lvl1pPr algn="l">
              <a:defRPr sz="1200"/>
            </a:lvl1pPr>
          </a:lstStyle>
          <a:p>
            <a:endParaRPr lang="it-IT" dirty="0"/>
          </a:p>
        </p:txBody>
      </p:sp>
      <p:sp>
        <p:nvSpPr>
          <p:cNvPr id="3" name="Segnaposto data 2"/>
          <p:cNvSpPr>
            <a:spLocks noGrp="1"/>
          </p:cNvSpPr>
          <p:nvPr>
            <p:ph type="dt" idx="1"/>
          </p:nvPr>
        </p:nvSpPr>
        <p:spPr>
          <a:xfrm>
            <a:off x="3850443" y="0"/>
            <a:ext cx="2945659" cy="496332"/>
          </a:xfrm>
          <a:prstGeom prst="rect">
            <a:avLst/>
          </a:prstGeom>
        </p:spPr>
        <p:txBody>
          <a:bodyPr vert="horz" lIns="93122" tIns="46561" rIns="93122" bIns="46561" rtlCol="0"/>
          <a:lstStyle>
            <a:lvl1pPr algn="r">
              <a:defRPr sz="1200"/>
            </a:lvl1pPr>
          </a:lstStyle>
          <a:p>
            <a:fld id="{FF60A985-AD6D-4F2E-BC57-A3B34FCB211A}" type="datetimeFigureOut">
              <a:rPr lang="it-IT" smtClean="0"/>
              <a:t>08/03/2019</a:t>
            </a:fld>
            <a:endParaRPr lang="it-IT" dirty="0"/>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22" tIns="46561" rIns="93122" bIns="46561" rtlCol="0" anchor="ctr"/>
          <a:lstStyle/>
          <a:p>
            <a:endParaRPr lang="it-IT" dirty="0"/>
          </a:p>
        </p:txBody>
      </p:sp>
      <p:sp>
        <p:nvSpPr>
          <p:cNvPr id="5" name="Segnaposto note 4"/>
          <p:cNvSpPr>
            <a:spLocks noGrp="1"/>
          </p:cNvSpPr>
          <p:nvPr>
            <p:ph type="body" sz="quarter" idx="3"/>
          </p:nvPr>
        </p:nvSpPr>
        <p:spPr>
          <a:xfrm>
            <a:off x="679768" y="4715154"/>
            <a:ext cx="5438140" cy="4466987"/>
          </a:xfrm>
          <a:prstGeom prst="rect">
            <a:avLst/>
          </a:prstGeom>
        </p:spPr>
        <p:txBody>
          <a:bodyPr vert="horz" lIns="93122" tIns="46561" rIns="93122" bIns="46561"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1" y="9428584"/>
            <a:ext cx="2945659" cy="496332"/>
          </a:xfrm>
          <a:prstGeom prst="rect">
            <a:avLst/>
          </a:prstGeom>
        </p:spPr>
        <p:txBody>
          <a:bodyPr vert="horz" lIns="93122" tIns="46561" rIns="93122" bIns="46561"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50443" y="9428584"/>
            <a:ext cx="2945659" cy="496332"/>
          </a:xfrm>
          <a:prstGeom prst="rect">
            <a:avLst/>
          </a:prstGeom>
        </p:spPr>
        <p:txBody>
          <a:bodyPr vert="horz" lIns="93122" tIns="46561" rIns="93122" bIns="46561" rtlCol="0" anchor="b"/>
          <a:lstStyle>
            <a:lvl1pPr algn="r">
              <a:defRPr sz="1200"/>
            </a:lvl1pPr>
          </a:lstStyle>
          <a:p>
            <a:fld id="{CD58BF87-A717-4962-A39D-F182471A2215}" type="slidenum">
              <a:rPr lang="it-IT" smtClean="0"/>
              <a:t>‹N›</a:t>
            </a:fld>
            <a:endParaRPr lang="it-IT" dirty="0"/>
          </a:p>
        </p:txBody>
      </p:sp>
    </p:spTree>
    <p:extLst>
      <p:ext uri="{BB962C8B-B14F-4D97-AF65-F5344CB8AC3E}">
        <p14:creationId xmlns:p14="http://schemas.microsoft.com/office/powerpoint/2010/main" val="2816029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t>08/03/2019</a:t>
            </a:fld>
            <a:endParaRPr lang="it-IT" dirty="0"/>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dirty="0"/>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dirty="0"/>
          </a:p>
        </p:txBody>
      </p:sp>
    </p:spTree>
    <p:extLst>
      <p:ext uri="{BB962C8B-B14F-4D97-AF65-F5344CB8AC3E}">
        <p14:creationId xmlns:p14="http://schemas.microsoft.com/office/powerpoint/2010/main" val="3188729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t>08/03/2019</a:t>
            </a:fld>
            <a:endParaRPr lang="it-IT" dirty="0"/>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dirty="0"/>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dirty="0"/>
          </a:p>
        </p:txBody>
      </p:sp>
    </p:spTree>
    <p:extLst>
      <p:ext uri="{BB962C8B-B14F-4D97-AF65-F5344CB8AC3E}">
        <p14:creationId xmlns:p14="http://schemas.microsoft.com/office/powerpoint/2010/main" val="2663530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t>08/03/2019</a:t>
            </a:fld>
            <a:endParaRPr lang="it-IT" dirty="0"/>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dirty="0"/>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dirty="0"/>
          </a:p>
        </p:txBody>
      </p:sp>
    </p:spTree>
    <p:extLst>
      <p:ext uri="{BB962C8B-B14F-4D97-AF65-F5344CB8AC3E}">
        <p14:creationId xmlns:p14="http://schemas.microsoft.com/office/powerpoint/2010/main" val="2544814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t>08/03/2019</a:t>
            </a:fld>
            <a:endParaRPr lang="it-IT" dirty="0"/>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dirty="0"/>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dirty="0"/>
          </a:p>
        </p:txBody>
      </p:sp>
    </p:spTree>
    <p:extLst>
      <p:ext uri="{BB962C8B-B14F-4D97-AF65-F5344CB8AC3E}">
        <p14:creationId xmlns:p14="http://schemas.microsoft.com/office/powerpoint/2010/main" val="405287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t>08/03/2019</a:t>
            </a:fld>
            <a:endParaRPr lang="it-IT" dirty="0"/>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dirty="0"/>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dirty="0"/>
          </a:p>
        </p:txBody>
      </p:sp>
    </p:spTree>
    <p:extLst>
      <p:ext uri="{BB962C8B-B14F-4D97-AF65-F5344CB8AC3E}">
        <p14:creationId xmlns:p14="http://schemas.microsoft.com/office/powerpoint/2010/main" val="890210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t>08/03/2019</a:t>
            </a:fld>
            <a:endParaRPr lang="it-IT" dirty="0"/>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dirty="0"/>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dirty="0"/>
          </a:p>
        </p:txBody>
      </p:sp>
    </p:spTree>
    <p:extLst>
      <p:ext uri="{BB962C8B-B14F-4D97-AF65-F5344CB8AC3E}">
        <p14:creationId xmlns:p14="http://schemas.microsoft.com/office/powerpoint/2010/main" val="2542799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t>08/03/2019</a:t>
            </a:fld>
            <a:endParaRPr lang="it-IT" dirty="0"/>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dirty="0"/>
          </a:p>
        </p:txBody>
      </p:sp>
      <p:sp>
        <p:nvSpPr>
          <p:cNvPr id="9" name="Segnaposto numero diapositiva 8"/>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dirty="0"/>
          </a:p>
        </p:txBody>
      </p:sp>
    </p:spTree>
    <p:extLst>
      <p:ext uri="{BB962C8B-B14F-4D97-AF65-F5344CB8AC3E}">
        <p14:creationId xmlns:p14="http://schemas.microsoft.com/office/powerpoint/2010/main" val="442874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t>08/03/2019</a:t>
            </a:fld>
            <a:endParaRPr lang="it-IT" dirty="0"/>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dirty="0"/>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dirty="0"/>
          </a:p>
        </p:txBody>
      </p:sp>
    </p:spTree>
    <p:extLst>
      <p:ext uri="{BB962C8B-B14F-4D97-AF65-F5344CB8AC3E}">
        <p14:creationId xmlns:p14="http://schemas.microsoft.com/office/powerpoint/2010/main" val="352413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t>08/03/2019</a:t>
            </a:fld>
            <a:endParaRPr lang="it-IT" dirty="0"/>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dirty="0"/>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dirty="0"/>
          </a:p>
        </p:txBody>
      </p:sp>
    </p:spTree>
    <p:extLst>
      <p:ext uri="{BB962C8B-B14F-4D97-AF65-F5344CB8AC3E}">
        <p14:creationId xmlns:p14="http://schemas.microsoft.com/office/powerpoint/2010/main" val="1446449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t>08/03/2019</a:t>
            </a:fld>
            <a:endParaRPr lang="it-IT" dirty="0"/>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dirty="0"/>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dirty="0"/>
          </a:p>
        </p:txBody>
      </p:sp>
    </p:spTree>
    <p:extLst>
      <p:ext uri="{BB962C8B-B14F-4D97-AF65-F5344CB8AC3E}">
        <p14:creationId xmlns:p14="http://schemas.microsoft.com/office/powerpoint/2010/main" val="4145275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t>08/03/2019</a:t>
            </a:fld>
            <a:endParaRPr lang="it-IT" dirty="0"/>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dirty="0"/>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dirty="0"/>
          </a:p>
        </p:txBody>
      </p:sp>
    </p:spTree>
    <p:extLst>
      <p:ext uri="{BB962C8B-B14F-4D97-AF65-F5344CB8AC3E}">
        <p14:creationId xmlns:p14="http://schemas.microsoft.com/office/powerpoint/2010/main" val="1004873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7"/>
          <p:cNvSpPr/>
          <p:nvPr userDrawn="1"/>
        </p:nvSpPr>
        <p:spPr>
          <a:xfrm>
            <a:off x="777875" y="0"/>
            <a:ext cx="7543800" cy="381000"/>
          </a:xfrm>
          <a:prstGeom prst="rect">
            <a:avLst/>
          </a:prstGeom>
          <a:solidFill>
            <a:srgbClr val="7F1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28" charset="0"/>
              <a:buNone/>
              <a:defRPr/>
            </a:pPr>
            <a:endParaRPr lang="en-US" dirty="0"/>
          </a:p>
        </p:txBody>
      </p:sp>
      <p:cxnSp>
        <p:nvCxnSpPr>
          <p:cNvPr id="9" name="Connettore 1 8"/>
          <p:cNvCxnSpPr/>
          <p:nvPr userDrawn="1"/>
        </p:nvCxnSpPr>
        <p:spPr>
          <a:xfrm>
            <a:off x="777875" y="6254519"/>
            <a:ext cx="7543800" cy="0"/>
          </a:xfrm>
          <a:prstGeom prst="line">
            <a:avLst/>
          </a:prstGeom>
          <a:ln>
            <a:solidFill>
              <a:srgbClr val="7F142A"/>
            </a:solidFill>
          </a:ln>
          <a:effectLst/>
        </p:spPr>
        <p:style>
          <a:lnRef idx="2">
            <a:schemeClr val="accent1"/>
          </a:lnRef>
          <a:fillRef idx="0">
            <a:schemeClr val="accent1"/>
          </a:fillRef>
          <a:effectRef idx="1">
            <a:schemeClr val="accent1"/>
          </a:effectRef>
          <a:fontRef idx="minor">
            <a:schemeClr val="tx1"/>
          </a:fontRef>
        </p:style>
      </p:cxnSp>
      <p:pic>
        <p:nvPicPr>
          <p:cNvPr id="11" name="Immagine 10" descr="marchio 2.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558379" y="6346121"/>
            <a:ext cx="806786" cy="335805"/>
          </a:xfrm>
          <a:prstGeom prst="rect">
            <a:avLst/>
          </a:prstGeom>
        </p:spPr>
      </p:pic>
    </p:spTree>
    <p:extLst>
      <p:ext uri="{BB962C8B-B14F-4D97-AF65-F5344CB8AC3E}">
        <p14:creationId xmlns:p14="http://schemas.microsoft.com/office/powerpoint/2010/main" val="2502975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4.gif"/><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141" y="0"/>
            <a:ext cx="1139725"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93" tIns="12096" rIns="24193" bIns="12096" numCol="1" spcCol="0" rtlCol="0" fromWordArt="0" anchor="ctr" anchorCtr="0" forceAA="0" compatLnSpc="1">
            <a:prstTxWarp prst="textNoShape">
              <a:avLst/>
            </a:prstTxWarp>
            <a:noAutofit/>
          </a:bodyPr>
          <a:lstStyle/>
          <a:p>
            <a:pPr algn="ctr"/>
            <a:endParaRPr lang="it-IT" sz="1350"/>
          </a:p>
        </p:txBody>
      </p:sp>
      <p:sp>
        <p:nvSpPr>
          <p:cNvPr id="10" name="Rettangolo 9">
            <a:extLst>
              <a:ext uri="{FF2B5EF4-FFF2-40B4-BE49-F238E27FC236}">
                <a16:creationId xmlns:a16="http://schemas.microsoft.com/office/drawing/2014/main" xmlns="" id="{9CB06311-B68B-0A48-AB55-4E3C68E72BEE}"/>
              </a:ext>
            </a:extLst>
          </p:cNvPr>
          <p:cNvSpPr/>
          <p:nvPr/>
        </p:nvSpPr>
        <p:spPr>
          <a:xfrm>
            <a:off x="4748821" y="0"/>
            <a:ext cx="4492487" cy="6858000"/>
          </a:xfrm>
          <a:prstGeom prst="rect">
            <a:avLst/>
          </a:prstGeom>
          <a:solidFill>
            <a:srgbClr val="0D318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93" tIns="12096" rIns="24193" bIns="12096" numCol="1" spcCol="0" rtlCol="0" fromWordArt="0" anchor="ctr" anchorCtr="0" forceAA="0" compatLnSpc="1">
            <a:prstTxWarp prst="textNoShape">
              <a:avLst/>
            </a:prstTxWarp>
            <a:noAutofit/>
          </a:bodyPr>
          <a:lstStyle/>
          <a:p>
            <a:pPr algn="ctr"/>
            <a:endParaRPr lang="it-IT" sz="1350"/>
          </a:p>
        </p:txBody>
      </p:sp>
      <p:sp>
        <p:nvSpPr>
          <p:cNvPr id="12" name="CasellaDiTesto 11">
            <a:extLst>
              <a:ext uri="{FF2B5EF4-FFF2-40B4-BE49-F238E27FC236}">
                <a16:creationId xmlns:a16="http://schemas.microsoft.com/office/drawing/2014/main" xmlns="" id="{E6941202-2A64-E048-AB50-1D5F04D3AE21}"/>
              </a:ext>
            </a:extLst>
          </p:cNvPr>
          <p:cNvSpPr txBox="1"/>
          <p:nvPr/>
        </p:nvSpPr>
        <p:spPr>
          <a:xfrm>
            <a:off x="4829176" y="677274"/>
            <a:ext cx="3550729" cy="800219"/>
          </a:xfrm>
          <a:prstGeom prst="rect">
            <a:avLst/>
          </a:prstGeom>
          <a:noFill/>
        </p:spPr>
        <p:txBody>
          <a:bodyPr wrap="square" lIns="0" tIns="0" rIns="0" bIns="0" rtlCol="0">
            <a:spAutoFit/>
          </a:bodyPr>
          <a:lstStyle/>
          <a:p>
            <a:r>
              <a:rPr lang="en-US" sz="2400" b="1" dirty="0">
                <a:solidFill>
                  <a:schemeClr val="bg1"/>
                </a:solidFill>
                <a:latin typeface="Trebuchet MS" charset="0"/>
                <a:ea typeface="Trebuchet MS" charset="0"/>
                <a:cs typeface="Trebuchet MS" charset="0"/>
              </a:rPr>
              <a:t>14/03/2019</a:t>
            </a:r>
          </a:p>
          <a:p>
            <a:r>
              <a:rPr lang="en-US" sz="2800" b="1" dirty="0">
                <a:solidFill>
                  <a:schemeClr val="bg1"/>
                </a:solidFill>
                <a:latin typeface="Trebuchet MS" charset="0"/>
                <a:ea typeface="Trebuchet MS" charset="0"/>
                <a:cs typeface="Trebuchet MS" charset="0"/>
              </a:rPr>
              <a:t>NTTS</a:t>
            </a:r>
          </a:p>
        </p:txBody>
      </p:sp>
      <p:pic>
        <p:nvPicPr>
          <p:cNvPr id="14" name="Immagine 13">
            <a:extLst>
              <a:ext uri="{FF2B5EF4-FFF2-40B4-BE49-F238E27FC236}">
                <a16:creationId xmlns:a16="http://schemas.microsoft.com/office/drawing/2014/main" xmlns="" id="{3537885D-084A-9544-873E-F7F3753A2ADE}"/>
              </a:ext>
            </a:extLst>
          </p:cNvPr>
          <p:cNvPicPr>
            <a:picLocks noChangeAspect="1"/>
          </p:cNvPicPr>
          <p:nvPr/>
        </p:nvPicPr>
        <p:blipFill>
          <a:blip r:embed="rId2"/>
          <a:stretch>
            <a:fillRect/>
          </a:stretch>
        </p:blipFill>
        <p:spPr>
          <a:xfrm>
            <a:off x="1276350" y="1077384"/>
            <a:ext cx="3326242" cy="3077077"/>
          </a:xfrm>
          <a:prstGeom prst="rect">
            <a:avLst/>
          </a:prstGeom>
        </p:spPr>
      </p:pic>
      <p:sp>
        <p:nvSpPr>
          <p:cNvPr id="13" name="CasellaDiTesto 12">
            <a:extLst>
              <a:ext uri="{FF2B5EF4-FFF2-40B4-BE49-F238E27FC236}">
                <a16:creationId xmlns:a16="http://schemas.microsoft.com/office/drawing/2014/main" xmlns="" id="{82E36139-6FE7-6846-ACBB-7C6CC20E9687}"/>
              </a:ext>
            </a:extLst>
          </p:cNvPr>
          <p:cNvSpPr txBox="1"/>
          <p:nvPr/>
        </p:nvSpPr>
        <p:spPr>
          <a:xfrm>
            <a:off x="4882971" y="5743881"/>
            <a:ext cx="3550729" cy="861774"/>
          </a:xfrm>
          <a:prstGeom prst="rect">
            <a:avLst/>
          </a:prstGeom>
          <a:noFill/>
        </p:spPr>
        <p:txBody>
          <a:bodyPr wrap="square" lIns="0" tIns="0" rIns="0" bIns="0" rtlCol="0">
            <a:spAutoFit/>
          </a:bodyPr>
          <a:lstStyle/>
          <a:p>
            <a:r>
              <a:rPr lang="it-IT" sz="1400" dirty="0">
                <a:solidFill>
                  <a:schemeClr val="bg1"/>
                </a:solidFill>
              </a:rPr>
              <a:t>Mauro Bruno, Enrico Orsini, Gerarda Grippo,</a:t>
            </a:r>
          </a:p>
          <a:p>
            <a:r>
              <a:rPr lang="it-IT" sz="1400" dirty="0">
                <a:solidFill>
                  <a:schemeClr val="bg1"/>
                </a:solidFill>
              </a:rPr>
              <a:t>Mario </a:t>
            </a:r>
            <a:r>
              <a:rPr lang="it-IT" sz="1400" dirty="0" err="1">
                <a:solidFill>
                  <a:schemeClr val="bg1"/>
                </a:solidFill>
              </a:rPr>
              <a:t>Magarò</a:t>
            </a:r>
            <a:endParaRPr lang="it-IT" sz="1400" dirty="0">
              <a:solidFill>
                <a:schemeClr val="bg1"/>
              </a:solidFill>
            </a:endParaRPr>
          </a:p>
          <a:p>
            <a:r>
              <a:rPr lang="en-US" sz="1400" dirty="0">
                <a:solidFill>
                  <a:schemeClr val="bg1"/>
                </a:solidFill>
              </a:rPr>
              <a:t>ISTAT - MEC—Division for Integrated Architecture of Data and Processes</a:t>
            </a:r>
          </a:p>
        </p:txBody>
      </p:sp>
      <p:sp>
        <p:nvSpPr>
          <p:cNvPr id="11" name="CasellaDiTesto 10"/>
          <p:cNvSpPr txBox="1"/>
          <p:nvPr/>
        </p:nvSpPr>
        <p:spPr>
          <a:xfrm>
            <a:off x="4829176" y="2459810"/>
            <a:ext cx="4412132" cy="861774"/>
          </a:xfrm>
          <a:prstGeom prst="rect">
            <a:avLst/>
          </a:prstGeom>
          <a:noFill/>
        </p:spPr>
        <p:txBody>
          <a:bodyPr wrap="square" lIns="0" tIns="0" rIns="0" bIns="0" rtlCol="0">
            <a:spAutoFit/>
          </a:bodyPr>
          <a:lstStyle/>
          <a:p>
            <a:pPr>
              <a:tabLst>
                <a:tab pos="1439940" algn="l"/>
              </a:tabLst>
            </a:pPr>
            <a:r>
              <a:rPr lang="en-US" sz="2800" b="1" dirty="0" err="1" smtClean="0">
                <a:solidFill>
                  <a:schemeClr val="bg1"/>
                </a:solidFill>
                <a:latin typeface="Trebuchet MS" charset="0"/>
                <a:ea typeface="Trebuchet MS" charset="0"/>
                <a:cs typeface="Trebuchet MS" charset="0"/>
              </a:rPr>
              <a:t>LabInn</a:t>
            </a:r>
            <a:r>
              <a:rPr lang="en-US" sz="2800" b="1" dirty="0" smtClean="0">
                <a:solidFill>
                  <a:schemeClr val="bg1"/>
                </a:solidFill>
                <a:latin typeface="Trebuchet MS" charset="0"/>
                <a:ea typeface="Trebuchet MS" charset="0"/>
                <a:cs typeface="Trebuchet MS" charset="0"/>
              </a:rPr>
              <a:t>.</a:t>
            </a:r>
          </a:p>
          <a:p>
            <a:pPr>
              <a:tabLst>
                <a:tab pos="1439940" algn="l"/>
              </a:tabLst>
            </a:pPr>
            <a:r>
              <a:rPr lang="en-US" sz="2800" b="1" dirty="0" smtClean="0">
                <a:solidFill>
                  <a:schemeClr val="bg1"/>
                </a:solidFill>
                <a:latin typeface="Trebuchet MS" charset="0"/>
                <a:ea typeface="Trebuchet MS" charset="0"/>
                <a:cs typeface="Trebuchet MS" charset="0"/>
              </a:rPr>
              <a:t>The </a:t>
            </a:r>
            <a:r>
              <a:rPr lang="en-US" sz="2800" b="1" dirty="0" err="1" smtClean="0">
                <a:solidFill>
                  <a:schemeClr val="bg1"/>
                </a:solidFill>
                <a:latin typeface="Trebuchet MS" charset="0"/>
                <a:ea typeface="Trebuchet MS" charset="0"/>
                <a:cs typeface="Trebuchet MS" charset="0"/>
              </a:rPr>
              <a:t>Istat’s</a:t>
            </a:r>
            <a:r>
              <a:rPr lang="en-US" sz="2800" b="1" dirty="0" smtClean="0">
                <a:solidFill>
                  <a:schemeClr val="bg1"/>
                </a:solidFill>
                <a:latin typeface="Trebuchet MS" charset="0"/>
                <a:ea typeface="Trebuchet MS" charset="0"/>
                <a:cs typeface="Trebuchet MS" charset="0"/>
              </a:rPr>
              <a:t> Innovation Lab </a:t>
            </a:r>
            <a:endParaRPr lang="it-IT" sz="2800" b="1" dirty="0">
              <a:solidFill>
                <a:schemeClr val="bg1"/>
              </a:solidFill>
              <a:latin typeface="Trebuchet MS" charset="0"/>
              <a:ea typeface="Trebuchet MS" charset="0"/>
              <a:cs typeface="Trebuchet MS" charset="0"/>
            </a:endParaRPr>
          </a:p>
        </p:txBody>
      </p:sp>
    </p:spTree>
    <p:extLst>
      <p:ext uri="{BB962C8B-B14F-4D97-AF65-F5344CB8AC3E}">
        <p14:creationId xmlns:p14="http://schemas.microsoft.com/office/powerpoint/2010/main" val="449239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ella 19"/>
          <p:cNvGraphicFramePr>
            <a:graphicFrameLocks noGrp="1"/>
          </p:cNvGraphicFramePr>
          <p:nvPr>
            <p:extLst>
              <p:ext uri="{D42A27DB-BD31-4B8C-83A1-F6EECF244321}">
                <p14:modId xmlns:p14="http://schemas.microsoft.com/office/powerpoint/2010/main" val="4039143054"/>
              </p:ext>
            </p:extLst>
          </p:nvPr>
        </p:nvGraphicFramePr>
        <p:xfrm>
          <a:off x="854652" y="2362199"/>
          <a:ext cx="7633129" cy="3505201"/>
        </p:xfrm>
        <a:graphic>
          <a:graphicData uri="http://schemas.openxmlformats.org/drawingml/2006/table">
            <a:tbl>
              <a:tblPr firstRow="1" firstCol="1" bandRow="1">
                <a:tableStyleId>{5C22544A-7EE6-4342-B048-85BDC9FD1C3A}</a:tableStyleId>
              </a:tblPr>
              <a:tblGrid>
                <a:gridCol w="1015582"/>
                <a:gridCol w="1243780"/>
                <a:gridCol w="1324636"/>
                <a:gridCol w="4049131"/>
              </a:tblGrid>
              <a:tr h="203148">
                <a:tc>
                  <a:txBody>
                    <a:bodyPr/>
                    <a:lstStyle/>
                    <a:p>
                      <a:pPr algn="ctr">
                        <a:spcAft>
                          <a:spcPts val="0"/>
                        </a:spcAft>
                      </a:pPr>
                      <a:r>
                        <a:rPr lang="en-US" sz="1200" noProof="0" dirty="0" smtClean="0">
                          <a:solidFill>
                            <a:schemeClr val="tx1"/>
                          </a:solidFill>
                          <a:effectLst/>
                          <a:latin typeface="+mn-lt"/>
                        </a:rPr>
                        <a:t>Proponents</a:t>
                      </a:r>
                      <a:endParaRPr lang="en-US" sz="1200" noProof="0" dirty="0">
                        <a:solidFill>
                          <a:schemeClr val="tx1"/>
                        </a:solidFill>
                        <a:effectLst/>
                        <a:latin typeface="+mn-lt"/>
                        <a:ea typeface="Times New Roman"/>
                        <a:cs typeface="Times New Roman"/>
                      </a:endParaRPr>
                    </a:p>
                  </a:txBody>
                  <a:tcPr marL="52764" marR="52764" marT="0" marB="0" anchor="ctr"/>
                </a:tc>
                <a:tc>
                  <a:txBody>
                    <a:bodyPr/>
                    <a:lstStyle/>
                    <a:p>
                      <a:pPr algn="ctr">
                        <a:spcAft>
                          <a:spcPts val="0"/>
                        </a:spcAft>
                      </a:pPr>
                      <a:r>
                        <a:rPr lang="en-US" sz="1200" noProof="0" dirty="0" smtClean="0">
                          <a:solidFill>
                            <a:schemeClr val="tx1"/>
                          </a:solidFill>
                          <a:effectLst/>
                          <a:latin typeface="+mn-lt"/>
                        </a:rPr>
                        <a:t>Directorate</a:t>
                      </a:r>
                      <a:endParaRPr lang="en-US" sz="1200" noProof="0" dirty="0">
                        <a:solidFill>
                          <a:schemeClr val="tx1"/>
                        </a:solidFill>
                        <a:effectLst/>
                        <a:latin typeface="+mn-lt"/>
                        <a:ea typeface="Times New Roman"/>
                        <a:cs typeface="Times New Roman"/>
                      </a:endParaRPr>
                    </a:p>
                  </a:txBody>
                  <a:tcPr marL="52764" marR="52764" marT="0" marB="0" anchor="ctr"/>
                </a:tc>
                <a:tc>
                  <a:txBody>
                    <a:bodyPr/>
                    <a:lstStyle/>
                    <a:p>
                      <a:pPr algn="ctr">
                        <a:spcAft>
                          <a:spcPts val="0"/>
                        </a:spcAft>
                      </a:pPr>
                      <a:r>
                        <a:rPr lang="en-US" sz="1200" noProof="0" dirty="0" smtClean="0">
                          <a:solidFill>
                            <a:schemeClr val="tx1"/>
                          </a:solidFill>
                          <a:effectLst/>
                          <a:latin typeface="+mn-lt"/>
                          <a:ea typeface="Times New Roman"/>
                          <a:cs typeface="Times New Roman"/>
                        </a:rPr>
                        <a:t>Innovation Area</a:t>
                      </a:r>
                      <a:endParaRPr lang="en-US" sz="1200" noProof="0" dirty="0">
                        <a:solidFill>
                          <a:schemeClr val="tx1"/>
                        </a:solidFill>
                        <a:effectLst/>
                        <a:latin typeface="+mn-lt"/>
                        <a:ea typeface="Times New Roman"/>
                        <a:cs typeface="Times New Roman"/>
                      </a:endParaRPr>
                    </a:p>
                  </a:txBody>
                  <a:tcPr marL="52764" marR="52764" marT="0" marB="0" anchor="ctr"/>
                </a:tc>
                <a:tc>
                  <a:txBody>
                    <a:bodyPr/>
                    <a:lstStyle/>
                    <a:p>
                      <a:pPr algn="ctr">
                        <a:spcAft>
                          <a:spcPts val="0"/>
                        </a:spcAft>
                      </a:pPr>
                      <a:r>
                        <a:rPr lang="en-US" sz="1200" noProof="0" dirty="0" smtClean="0">
                          <a:solidFill>
                            <a:schemeClr val="tx1"/>
                          </a:solidFill>
                          <a:effectLst/>
                          <a:latin typeface="+mn-lt"/>
                        </a:rPr>
                        <a:t>Idea description</a:t>
                      </a:r>
                      <a:endParaRPr lang="en-US" sz="1200" noProof="0" dirty="0">
                        <a:solidFill>
                          <a:schemeClr val="tx1"/>
                        </a:solidFill>
                        <a:effectLst/>
                        <a:latin typeface="+mn-lt"/>
                        <a:ea typeface="Times New Roman"/>
                        <a:cs typeface="Times New Roman"/>
                      </a:endParaRPr>
                    </a:p>
                  </a:txBody>
                  <a:tcPr marL="52764" marR="52764" marT="0" marB="0" anchor="ctr"/>
                </a:tc>
              </a:tr>
              <a:tr h="916939">
                <a:tc>
                  <a:txBody>
                    <a:bodyPr/>
                    <a:lstStyle/>
                    <a:p>
                      <a:pPr>
                        <a:spcAft>
                          <a:spcPts val="0"/>
                        </a:spcAft>
                      </a:pPr>
                      <a:r>
                        <a:rPr lang="it-IT" sz="1200" dirty="0">
                          <a:solidFill>
                            <a:schemeClr val="tx1"/>
                          </a:solidFill>
                          <a:effectLst/>
                        </a:rPr>
                        <a:t>Marina Macchia, Giovanni Lombardo</a:t>
                      </a:r>
                      <a:endParaRPr lang="it-IT" sz="1200" dirty="0">
                        <a:solidFill>
                          <a:schemeClr val="tx1"/>
                        </a:solidFill>
                        <a:effectLst/>
                        <a:latin typeface="Times New Roman"/>
                        <a:ea typeface="Times New Roman"/>
                        <a:cs typeface="Times New Roman"/>
                      </a:endParaRPr>
                    </a:p>
                  </a:txBody>
                  <a:tcPr marL="52764" marR="52764" marT="0" marB="0"/>
                </a:tc>
                <a:tc>
                  <a:txBody>
                    <a:bodyPr/>
                    <a:lstStyle/>
                    <a:p>
                      <a:pPr>
                        <a:spcAft>
                          <a:spcPts val="0"/>
                        </a:spcAft>
                      </a:pPr>
                      <a:r>
                        <a:rPr lang="en-US" sz="1200" kern="1200" noProof="0" dirty="0" smtClean="0">
                          <a:solidFill>
                            <a:schemeClr val="tx1">
                              <a:lumMod val="75000"/>
                              <a:lumOff val="25000"/>
                            </a:schemeClr>
                          </a:solidFill>
                          <a:latin typeface="+mn-lt"/>
                          <a:ea typeface="+mn-ea"/>
                          <a:cs typeface="+mn-cs"/>
                        </a:rPr>
                        <a:t>Environmental Statistics Directorate</a:t>
                      </a:r>
                      <a:endParaRPr lang="en-US" sz="1200" kern="1200" noProof="0" dirty="0">
                        <a:solidFill>
                          <a:schemeClr val="tx1">
                            <a:lumMod val="75000"/>
                            <a:lumOff val="25000"/>
                          </a:schemeClr>
                        </a:solidFill>
                        <a:latin typeface="+mn-lt"/>
                        <a:ea typeface="+mn-ea"/>
                        <a:cs typeface="+mn-cs"/>
                      </a:endParaRPr>
                    </a:p>
                  </a:txBody>
                  <a:tcPr marL="52764" marR="52764" marT="0" marB="0"/>
                </a:tc>
                <a:tc>
                  <a:txBody>
                    <a:bodyPr/>
                    <a:lstStyle/>
                    <a:p>
                      <a:pPr>
                        <a:spcAft>
                          <a:spcPts val="0"/>
                        </a:spcAft>
                      </a:pPr>
                      <a:r>
                        <a:rPr lang="en-US" sz="1200" kern="1200" noProof="0" dirty="0" smtClean="0">
                          <a:solidFill>
                            <a:schemeClr val="tx1">
                              <a:lumMod val="75000"/>
                              <a:lumOff val="25000"/>
                            </a:schemeClr>
                          </a:solidFill>
                          <a:latin typeface="+mn-lt"/>
                          <a:ea typeface="+mn-ea"/>
                          <a:cs typeface="+mn-cs"/>
                        </a:rPr>
                        <a:t>Innovative Output on Big-Data</a:t>
                      </a:r>
                      <a:endParaRPr lang="en-US" sz="1200" kern="1200" noProof="0" dirty="0">
                        <a:solidFill>
                          <a:schemeClr val="tx1">
                            <a:lumMod val="75000"/>
                            <a:lumOff val="25000"/>
                          </a:schemeClr>
                        </a:solidFill>
                        <a:latin typeface="+mn-lt"/>
                        <a:ea typeface="+mn-ea"/>
                        <a:cs typeface="+mn-cs"/>
                      </a:endParaRPr>
                    </a:p>
                  </a:txBody>
                  <a:tcPr marL="52764" marR="52764"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noProof="0" dirty="0" smtClean="0">
                          <a:solidFill>
                            <a:schemeClr val="tx1">
                              <a:lumMod val="75000"/>
                              <a:lumOff val="25000"/>
                            </a:schemeClr>
                          </a:solidFill>
                          <a:latin typeface="+mn-lt"/>
                          <a:ea typeface="+mn-ea"/>
                          <a:cs typeface="+mn-cs"/>
                        </a:rPr>
                        <a:t>Integrated use of cartographic data at cadastral particles level and AGEA business files for the generation of outputs useful for the general census of agriculture 2020.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noProof="0" dirty="0" smtClean="0">
                          <a:solidFill>
                            <a:schemeClr val="tx1">
                              <a:lumMod val="75000"/>
                              <a:lumOff val="25000"/>
                            </a:schemeClr>
                          </a:solidFill>
                          <a:latin typeface="+mn-lt"/>
                          <a:ea typeface="+mn-ea"/>
                          <a:cs typeface="+mn-cs"/>
                        </a:rPr>
                        <a:t>Expected Output: Publication on GISTAT and mobile devices of the polygons of cadastral particles of agricultural holdings.</a:t>
                      </a:r>
                    </a:p>
                  </a:txBody>
                  <a:tcPr marL="52764" marR="52764" marT="0" marB="0"/>
                </a:tc>
              </a:tr>
              <a:tr h="1290373">
                <a:tc>
                  <a:txBody>
                    <a:bodyPr/>
                    <a:lstStyle/>
                    <a:p>
                      <a:pPr>
                        <a:spcAft>
                          <a:spcPts val="0"/>
                        </a:spcAft>
                      </a:pPr>
                      <a:r>
                        <a:rPr lang="it-IT" sz="1200" dirty="0">
                          <a:solidFill>
                            <a:schemeClr val="tx1"/>
                          </a:solidFill>
                          <a:effectLst/>
                        </a:rPr>
                        <a:t>Daniela Fusco, Caterina Viviano</a:t>
                      </a:r>
                      <a:endParaRPr lang="it-IT" sz="1200" dirty="0">
                        <a:solidFill>
                          <a:schemeClr val="tx1"/>
                        </a:solidFill>
                        <a:effectLst/>
                        <a:latin typeface="Times New Roman"/>
                        <a:ea typeface="Times New Roman"/>
                        <a:cs typeface="Times New Roman"/>
                      </a:endParaRPr>
                    </a:p>
                  </a:txBody>
                  <a:tcPr marL="52764" marR="52764" marT="0" marB="0"/>
                </a:tc>
                <a:tc>
                  <a:txBody>
                    <a:bodyPr/>
                    <a:lstStyle/>
                    <a:p>
                      <a:pPr>
                        <a:spcAft>
                          <a:spcPts val="0"/>
                        </a:spcAft>
                      </a:pPr>
                      <a:r>
                        <a:rPr lang="en-US" sz="1200" kern="1200" noProof="0" dirty="0" smtClean="0">
                          <a:solidFill>
                            <a:schemeClr val="tx1">
                              <a:lumMod val="75000"/>
                              <a:lumOff val="25000"/>
                            </a:schemeClr>
                          </a:solidFill>
                          <a:latin typeface="+mn-lt"/>
                          <a:ea typeface="+mn-ea"/>
                          <a:cs typeface="+mn-cs"/>
                        </a:rPr>
                        <a:t>Business </a:t>
                      </a:r>
                    </a:p>
                    <a:p>
                      <a:pPr>
                        <a:spcAft>
                          <a:spcPts val="0"/>
                        </a:spcAft>
                      </a:pPr>
                      <a:r>
                        <a:rPr lang="en-US" sz="1200" kern="1200" noProof="0" dirty="0" smtClean="0">
                          <a:solidFill>
                            <a:schemeClr val="tx1">
                              <a:lumMod val="75000"/>
                              <a:lumOff val="25000"/>
                            </a:schemeClr>
                          </a:solidFill>
                          <a:latin typeface="+mn-lt"/>
                          <a:ea typeface="+mn-ea"/>
                          <a:cs typeface="+mn-cs"/>
                        </a:rPr>
                        <a:t>Statistics</a:t>
                      </a:r>
                    </a:p>
                    <a:p>
                      <a:pPr>
                        <a:spcAft>
                          <a:spcPts val="0"/>
                        </a:spcAft>
                      </a:pPr>
                      <a:r>
                        <a:rPr lang="en-US" sz="1200" kern="1200" noProof="0" dirty="0" smtClean="0">
                          <a:solidFill>
                            <a:schemeClr val="tx1">
                              <a:lumMod val="75000"/>
                              <a:lumOff val="25000"/>
                            </a:schemeClr>
                          </a:solidFill>
                          <a:latin typeface="+mn-lt"/>
                          <a:ea typeface="+mn-ea"/>
                          <a:cs typeface="+mn-cs"/>
                        </a:rPr>
                        <a:t>Directorate</a:t>
                      </a:r>
                      <a:endParaRPr lang="en-US" sz="1200" kern="1200" noProof="0" dirty="0">
                        <a:solidFill>
                          <a:schemeClr val="tx1">
                            <a:lumMod val="75000"/>
                            <a:lumOff val="25000"/>
                          </a:schemeClr>
                        </a:solidFill>
                        <a:latin typeface="+mn-lt"/>
                        <a:ea typeface="+mn-ea"/>
                        <a:cs typeface="+mn-cs"/>
                      </a:endParaRPr>
                    </a:p>
                  </a:txBody>
                  <a:tcPr marL="52764" marR="52764"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noProof="0" dirty="0" smtClean="0">
                          <a:solidFill>
                            <a:schemeClr val="tx1">
                              <a:lumMod val="75000"/>
                              <a:lumOff val="25000"/>
                            </a:schemeClr>
                          </a:solidFill>
                          <a:latin typeface="+mn-lt"/>
                          <a:ea typeface="+mn-ea"/>
                          <a:cs typeface="+mn-cs"/>
                        </a:rPr>
                        <a:t>Innovative Output on Big-Data</a:t>
                      </a:r>
                    </a:p>
                    <a:p>
                      <a:pPr>
                        <a:spcAft>
                          <a:spcPts val="0"/>
                        </a:spcAft>
                      </a:pPr>
                      <a:endParaRPr lang="en-US" sz="1200" kern="1200" noProof="0" dirty="0">
                        <a:solidFill>
                          <a:schemeClr val="tx1">
                            <a:lumMod val="75000"/>
                            <a:lumOff val="25000"/>
                          </a:schemeClr>
                        </a:solidFill>
                        <a:latin typeface="+mn-lt"/>
                        <a:ea typeface="+mn-ea"/>
                        <a:cs typeface="+mn-cs"/>
                      </a:endParaRPr>
                    </a:p>
                  </a:txBody>
                  <a:tcPr marL="52764" marR="52764"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noProof="0" dirty="0" smtClean="0">
                          <a:solidFill>
                            <a:schemeClr val="tx1">
                              <a:lumMod val="75000"/>
                              <a:lumOff val="25000"/>
                            </a:schemeClr>
                          </a:solidFill>
                          <a:latin typeface="+mn-lt"/>
                          <a:ea typeface="+mn-ea"/>
                          <a:cs typeface="+mn-cs"/>
                        </a:rPr>
                        <a:t>Use of  the BIG DATA to support the Statistical Register of active businesses through web scraping and record linkage technologies, with the aim of integrating the structured company's data </a:t>
                      </a:r>
                      <a:r>
                        <a:rPr lang="en-US" sz="1200" kern="1200" dirty="0" smtClean="0">
                          <a:solidFill>
                            <a:schemeClr val="tx1">
                              <a:lumMod val="75000"/>
                              <a:lumOff val="25000"/>
                            </a:schemeClr>
                          </a:solidFill>
                          <a:latin typeface="+mn-lt"/>
                          <a:ea typeface="+mn-ea"/>
                          <a:cs typeface="+mn-cs"/>
                        </a:rPr>
                        <a:t>with the de-structured data of the web</a:t>
                      </a:r>
                      <a:r>
                        <a:rPr lang="en-US" sz="1200" kern="1200" noProof="0" dirty="0" smtClean="0">
                          <a:solidFill>
                            <a:schemeClr val="tx1">
                              <a:lumMod val="75000"/>
                              <a:lumOff val="25000"/>
                            </a:schemeClr>
                          </a:solidFill>
                          <a:latin typeface="+mn-lt"/>
                          <a:ea typeface="+mn-ea"/>
                          <a:cs typeface="+mn-cs"/>
                        </a:rPr>
                        <a:t>. </a:t>
                      </a:r>
                      <a:r>
                        <a:rPr lang="en-US" sz="1200" b="1" kern="1200" noProof="0" dirty="0" smtClean="0">
                          <a:solidFill>
                            <a:schemeClr val="tx1">
                              <a:lumMod val="75000"/>
                              <a:lumOff val="25000"/>
                            </a:schemeClr>
                          </a:solidFill>
                          <a:latin typeface="+mn-lt"/>
                          <a:ea typeface="+mn-ea"/>
                          <a:cs typeface="+mn-cs"/>
                        </a:rPr>
                        <a:t>Expected Output: New experimental statistical output integrated to the statistical business register</a:t>
                      </a:r>
                    </a:p>
                  </a:txBody>
                  <a:tcPr marL="52764" marR="52764" marT="0" marB="0"/>
                </a:tc>
              </a:tr>
              <a:tr h="854343">
                <a:tc>
                  <a:txBody>
                    <a:bodyPr/>
                    <a:lstStyle/>
                    <a:p>
                      <a:pPr>
                        <a:spcAft>
                          <a:spcPts val="0"/>
                        </a:spcAft>
                      </a:pPr>
                      <a:r>
                        <a:rPr lang="it-IT" sz="1200" dirty="0">
                          <a:solidFill>
                            <a:schemeClr val="tx1"/>
                          </a:solidFill>
                          <a:effectLst/>
                        </a:rPr>
                        <a:t>Michele D’Alò</a:t>
                      </a:r>
                      <a:endParaRPr lang="it-IT" sz="1200" dirty="0">
                        <a:solidFill>
                          <a:schemeClr val="tx1"/>
                        </a:solidFill>
                        <a:effectLst/>
                        <a:latin typeface="Times New Roman"/>
                        <a:ea typeface="Times New Roman"/>
                        <a:cs typeface="Times New Roman"/>
                      </a:endParaRPr>
                    </a:p>
                  </a:txBody>
                  <a:tcPr marL="52764" marR="52764" marT="0" marB="0"/>
                </a:tc>
                <a:tc>
                  <a:txBody>
                    <a:bodyPr/>
                    <a:lstStyle/>
                    <a:p>
                      <a:pPr>
                        <a:spcAft>
                          <a:spcPts val="0"/>
                        </a:spcAft>
                      </a:pPr>
                      <a:r>
                        <a:rPr lang="en-US" sz="1200" kern="1200" noProof="0" dirty="0" smtClean="0">
                          <a:solidFill>
                            <a:schemeClr val="tx1">
                              <a:lumMod val="75000"/>
                              <a:lumOff val="25000"/>
                            </a:schemeClr>
                          </a:solidFill>
                          <a:latin typeface="+mn-lt"/>
                          <a:ea typeface="+mn-ea"/>
                          <a:cs typeface="+mn-cs"/>
                        </a:rPr>
                        <a:t>Methodology</a:t>
                      </a:r>
                    </a:p>
                    <a:p>
                      <a:pPr>
                        <a:spcAft>
                          <a:spcPts val="0"/>
                        </a:spcAft>
                      </a:pPr>
                      <a:r>
                        <a:rPr lang="en-US" sz="1200" kern="1200" noProof="0" dirty="0" smtClean="0">
                          <a:solidFill>
                            <a:schemeClr val="tx1">
                              <a:lumMod val="75000"/>
                              <a:lumOff val="25000"/>
                            </a:schemeClr>
                          </a:solidFill>
                          <a:latin typeface="+mn-lt"/>
                          <a:ea typeface="+mn-ea"/>
                          <a:cs typeface="+mn-cs"/>
                        </a:rPr>
                        <a:t>Directorate</a:t>
                      </a:r>
                    </a:p>
                    <a:p>
                      <a:pPr>
                        <a:spcAft>
                          <a:spcPts val="0"/>
                        </a:spcAft>
                      </a:pPr>
                      <a:endParaRPr lang="en-US" sz="1200" kern="1200" noProof="0" dirty="0">
                        <a:solidFill>
                          <a:schemeClr val="tx1">
                            <a:lumMod val="75000"/>
                            <a:lumOff val="25000"/>
                          </a:schemeClr>
                        </a:solidFill>
                        <a:latin typeface="+mn-lt"/>
                        <a:ea typeface="+mn-ea"/>
                        <a:cs typeface="+mn-cs"/>
                      </a:endParaRPr>
                    </a:p>
                  </a:txBody>
                  <a:tcPr marL="52764" marR="52764" marT="0" marB="0"/>
                </a:tc>
                <a:tc>
                  <a:txBody>
                    <a:bodyPr/>
                    <a:lstStyle/>
                    <a:p>
                      <a:pPr>
                        <a:spcAft>
                          <a:spcPts val="0"/>
                        </a:spcAft>
                      </a:pPr>
                      <a:r>
                        <a:rPr lang="en-US" sz="1200" kern="1200" noProof="0" dirty="0" smtClean="0">
                          <a:solidFill>
                            <a:schemeClr val="tx1">
                              <a:lumMod val="75000"/>
                              <a:lumOff val="25000"/>
                            </a:schemeClr>
                          </a:solidFill>
                          <a:latin typeface="+mn-lt"/>
                          <a:ea typeface="+mn-ea"/>
                          <a:cs typeface="+mn-cs"/>
                        </a:rPr>
                        <a:t>Innovative Process and</a:t>
                      </a:r>
                    </a:p>
                    <a:p>
                      <a:pPr>
                        <a:spcAft>
                          <a:spcPts val="0"/>
                        </a:spcAft>
                      </a:pPr>
                      <a:r>
                        <a:rPr lang="en-US" sz="1200" kern="1200" noProof="0" dirty="0" smtClean="0">
                          <a:solidFill>
                            <a:schemeClr val="tx1">
                              <a:lumMod val="75000"/>
                              <a:lumOff val="25000"/>
                            </a:schemeClr>
                          </a:solidFill>
                          <a:latin typeface="+mn-lt"/>
                          <a:ea typeface="+mn-ea"/>
                          <a:cs typeface="+mn-cs"/>
                        </a:rPr>
                        <a:t>Integration sources</a:t>
                      </a:r>
                      <a:endParaRPr lang="en-US" sz="1200" kern="1200" noProof="0" dirty="0">
                        <a:solidFill>
                          <a:schemeClr val="tx1">
                            <a:lumMod val="75000"/>
                            <a:lumOff val="25000"/>
                          </a:schemeClr>
                        </a:solidFill>
                        <a:latin typeface="+mn-lt"/>
                        <a:ea typeface="+mn-ea"/>
                        <a:cs typeface="+mn-cs"/>
                      </a:endParaRPr>
                    </a:p>
                  </a:txBody>
                  <a:tcPr marL="52764" marR="52764"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noProof="0" dirty="0" smtClean="0">
                          <a:solidFill>
                            <a:schemeClr val="tx1">
                              <a:lumMod val="75000"/>
                              <a:lumOff val="25000"/>
                            </a:schemeClr>
                          </a:solidFill>
                          <a:latin typeface="+mn-lt"/>
                          <a:ea typeface="+mn-ea"/>
                          <a:cs typeface="+mn-cs"/>
                        </a:rPr>
                        <a:t>Development of estimation methods for the production of census </a:t>
                      </a:r>
                      <a:r>
                        <a:rPr lang="en-US" sz="1200" kern="1200" noProof="0" dirty="0" err="1" smtClean="0">
                          <a:solidFill>
                            <a:schemeClr val="tx1">
                              <a:lumMod val="75000"/>
                              <a:lumOff val="25000"/>
                            </a:schemeClr>
                          </a:solidFill>
                          <a:latin typeface="+mn-lt"/>
                          <a:ea typeface="+mn-ea"/>
                          <a:cs typeface="+mn-cs"/>
                        </a:rPr>
                        <a:t>hypercubes</a:t>
                      </a:r>
                      <a:r>
                        <a:rPr lang="en-US" sz="1200" kern="1200" noProof="0" dirty="0" smtClean="0">
                          <a:solidFill>
                            <a:schemeClr val="tx1">
                              <a:lumMod val="75000"/>
                              <a:lumOff val="25000"/>
                            </a:schemeClr>
                          </a:solidFill>
                          <a:latin typeface="+mn-lt"/>
                          <a:ea typeface="+mn-ea"/>
                          <a:cs typeface="+mn-cs"/>
                        </a:rPr>
                        <a:t> through the integration of sample surveys, census and administrative data. </a:t>
                      </a:r>
                      <a:r>
                        <a:rPr lang="en-US" sz="1200" b="1" kern="1200" noProof="0" dirty="0" smtClean="0">
                          <a:solidFill>
                            <a:schemeClr val="tx1">
                              <a:lumMod val="75000"/>
                              <a:lumOff val="25000"/>
                            </a:schemeClr>
                          </a:solidFill>
                          <a:latin typeface="+mn-lt"/>
                          <a:ea typeface="+mn-ea"/>
                          <a:cs typeface="+mn-cs"/>
                        </a:rPr>
                        <a:t>Production of Expected Output: Indicators for large municipalities (in collaboration with the municipality of Rome)</a:t>
                      </a:r>
                    </a:p>
                  </a:txBody>
                  <a:tcPr marL="52764" marR="52764" marT="0" marB="0"/>
                </a:tc>
              </a:tr>
            </a:tbl>
          </a:graphicData>
        </a:graphic>
      </p:graphicFrame>
      <p:sp>
        <p:nvSpPr>
          <p:cNvPr id="7" name="CasellaDiTesto 6"/>
          <p:cNvSpPr txBox="1"/>
          <p:nvPr/>
        </p:nvSpPr>
        <p:spPr>
          <a:xfrm>
            <a:off x="1307894" y="517399"/>
            <a:ext cx="7032399" cy="369332"/>
          </a:xfrm>
          <a:prstGeom prst="rect">
            <a:avLst/>
          </a:prstGeom>
          <a:noFill/>
        </p:spPr>
        <p:txBody>
          <a:bodyPr wrap="square" lIns="0" tIns="0" rIns="0" bIns="0" rtlCol="0">
            <a:spAutoFit/>
          </a:bodyPr>
          <a:lstStyle>
            <a:defPPr>
              <a:defRPr lang="it-IT"/>
            </a:defPPr>
            <a:lvl1pPr>
              <a:tabLst>
                <a:tab pos="1439940" algn="l"/>
              </a:tabLst>
              <a:defRPr sz="2400"/>
            </a:lvl1pPr>
          </a:lstStyle>
          <a:p>
            <a:r>
              <a:rPr lang="it-IT" b="1" dirty="0" err="1">
                <a:solidFill>
                  <a:srgbClr val="002060"/>
                </a:solidFill>
                <a:latin typeface="Trebuchet MS" panose="020B0603020202020204" pitchFamily="34" charset="0"/>
              </a:rPr>
              <a:t>Projects</a:t>
            </a:r>
            <a:r>
              <a:rPr lang="it-IT" b="1" dirty="0">
                <a:solidFill>
                  <a:srgbClr val="002060"/>
                </a:solidFill>
                <a:latin typeface="Trebuchet MS" panose="020B0603020202020204" pitchFamily="34" charset="0"/>
              </a:rPr>
              <a:t> </a:t>
            </a:r>
            <a:r>
              <a:rPr lang="it-IT" b="1" dirty="0" err="1">
                <a:solidFill>
                  <a:srgbClr val="002060"/>
                </a:solidFill>
                <a:latin typeface="Trebuchet MS" panose="020B0603020202020204" pitchFamily="34" charset="0"/>
              </a:rPr>
              <a:t>Overview</a:t>
            </a:r>
            <a:r>
              <a:rPr lang="it-IT" b="1" dirty="0">
                <a:solidFill>
                  <a:srgbClr val="002060"/>
                </a:solidFill>
                <a:latin typeface="Trebuchet MS" panose="020B0603020202020204" pitchFamily="34" charset="0"/>
              </a:rPr>
              <a:t> – First Call </a:t>
            </a:r>
            <a:r>
              <a:rPr lang="it-IT" b="1" dirty="0" smtClean="0">
                <a:solidFill>
                  <a:srgbClr val="002060"/>
                </a:solidFill>
                <a:latin typeface="Trebuchet MS" panose="020B0603020202020204" pitchFamily="34" charset="0"/>
              </a:rPr>
              <a:t>-1</a:t>
            </a:r>
            <a:endParaRPr lang="en-US" b="1" dirty="0">
              <a:solidFill>
                <a:srgbClr val="002060"/>
              </a:solidFill>
              <a:latin typeface="Trebuchet MS" panose="020B0603020202020204" pitchFamily="34" charset="0"/>
            </a:endParaRPr>
          </a:p>
        </p:txBody>
      </p:sp>
      <p:sp>
        <p:nvSpPr>
          <p:cNvPr id="13" name="Segnaposto numero diapositiva 5">
            <a:extLst>
              <a:ext uri="{FF2B5EF4-FFF2-40B4-BE49-F238E27FC236}">
                <a16:creationId xmlns:a16="http://schemas.microsoft.com/office/drawing/2014/main" xmlns="" id="{DE9F9B63-074E-524B-8A0E-F81428A14A42}"/>
              </a:ext>
            </a:extLst>
          </p:cNvPr>
          <p:cNvSpPr>
            <a:spLocks noGrp="1"/>
          </p:cNvSpPr>
          <p:nvPr>
            <p:ph type="sldNum" sz="quarter" idx="12"/>
          </p:nvPr>
        </p:nvSpPr>
        <p:spPr>
          <a:xfrm>
            <a:off x="7048771" y="6359526"/>
            <a:ext cx="304529" cy="273050"/>
          </a:xfrm>
        </p:spPr>
        <p:txBody>
          <a:bodyPr lIns="0" tIns="0" rIns="0" bIns="0"/>
          <a:lstStyle/>
          <a:p>
            <a:fld id="{1ED6836B-D036-1A41-8504-E0077B02D938}" type="slidenum">
              <a:rPr lang="it-IT" b="1" smtClean="0">
                <a:solidFill>
                  <a:srgbClr val="0D3183"/>
                </a:solidFill>
                <a:latin typeface="Trebuchet MS" panose="020B0703020202090204" pitchFamily="34" charset="0"/>
              </a:rPr>
              <a:t>10</a:t>
            </a:fld>
            <a:endParaRPr lang="it-IT" b="1" dirty="0">
              <a:solidFill>
                <a:srgbClr val="0D3183"/>
              </a:solidFill>
              <a:latin typeface="Trebuchet MS" panose="020B0703020202090204" pitchFamily="34" charset="0"/>
            </a:endParaRPr>
          </a:p>
        </p:txBody>
      </p:sp>
      <p:sp>
        <p:nvSpPr>
          <p:cNvPr id="14" name="Rettangolo 13"/>
          <p:cNvSpPr/>
          <p:nvPr/>
        </p:nvSpPr>
        <p:spPr>
          <a:xfrm>
            <a:off x="1139867" y="1166065"/>
            <a:ext cx="7118308" cy="830997"/>
          </a:xfrm>
          <a:prstGeom prst="rect">
            <a:avLst/>
          </a:prstGeom>
        </p:spPr>
        <p:txBody>
          <a:bodyPr wrap="square">
            <a:spAutoFit/>
          </a:bodyPr>
          <a:lstStyle/>
          <a:p>
            <a:pPr fontAlgn="base">
              <a:spcBef>
                <a:spcPct val="0"/>
              </a:spcBef>
              <a:spcAft>
                <a:spcPct val="0"/>
              </a:spcAft>
            </a:pPr>
            <a:r>
              <a:rPr lang="en-US" sz="1600" dirty="0">
                <a:solidFill>
                  <a:srgbClr val="002060"/>
                </a:solidFill>
                <a:latin typeface="Trebuchet MS" panose="020B0603020202020204" pitchFamily="34" charset="0"/>
              </a:rPr>
              <a:t>The first three </a:t>
            </a:r>
            <a:r>
              <a:rPr lang="en-US" sz="1600" dirty="0" err="1">
                <a:solidFill>
                  <a:srgbClr val="002060"/>
                </a:solidFill>
                <a:latin typeface="Trebuchet MS" panose="020B0603020202020204" pitchFamily="34" charset="0"/>
              </a:rPr>
              <a:t>LabInn</a:t>
            </a:r>
            <a:r>
              <a:rPr lang="en-US" sz="1600" dirty="0">
                <a:solidFill>
                  <a:srgbClr val="002060"/>
                </a:solidFill>
                <a:latin typeface="Trebuchet MS" panose="020B0603020202020204" pitchFamily="34" charset="0"/>
              </a:rPr>
              <a:t> projects were developed between February and May 2018. Currently, the passage of outputs made to the production phase is under evaluation.</a:t>
            </a:r>
            <a:endParaRPr lang="it-IT" sz="1600" dirty="0">
              <a:solidFill>
                <a:srgbClr val="002060"/>
              </a:solidFill>
              <a:latin typeface="Trebuchet MS" panose="020B0603020202020204" pitchFamily="34" charset="0"/>
            </a:endParaRPr>
          </a:p>
        </p:txBody>
      </p:sp>
      <p:pic>
        <p:nvPicPr>
          <p:cNvPr id="15" name="Immagine 14">
            <a:extLst>
              <a:ext uri="{FF2B5EF4-FFF2-40B4-BE49-F238E27FC236}">
                <a16:creationId xmlns:a16="http://schemas.microsoft.com/office/drawing/2014/main" xmlns="" id="{208F1E58-2D9E-1846-BAA2-3FC52E3C12A8}"/>
              </a:ext>
            </a:extLst>
          </p:cNvPr>
          <p:cNvPicPr>
            <a:picLocks noChangeAspect="1"/>
          </p:cNvPicPr>
          <p:nvPr/>
        </p:nvPicPr>
        <p:blipFill>
          <a:blip r:embed="rId2"/>
          <a:stretch>
            <a:fillRect/>
          </a:stretch>
        </p:blipFill>
        <p:spPr>
          <a:xfrm>
            <a:off x="806046" y="6263852"/>
            <a:ext cx="670329" cy="575098"/>
          </a:xfrm>
          <a:prstGeom prst="rect">
            <a:avLst/>
          </a:prstGeom>
        </p:spPr>
      </p:pic>
      <p:sp>
        <p:nvSpPr>
          <p:cNvPr id="16" name="Segnaposto piè di pagina 11"/>
          <p:cNvSpPr>
            <a:spLocks noGrp="1"/>
          </p:cNvSpPr>
          <p:nvPr>
            <p:ph type="ftr" sz="quarter" idx="11"/>
          </p:nvPr>
        </p:nvSpPr>
        <p:spPr>
          <a:xfrm>
            <a:off x="1873292" y="6353176"/>
            <a:ext cx="4879933" cy="365125"/>
          </a:xfrm>
        </p:spPr>
        <p:txBody>
          <a:bodyPr/>
          <a:lstStyle/>
          <a:p>
            <a:pPr algn="ctr"/>
            <a:r>
              <a:rPr lang="it-IT" sz="1000" dirty="0">
                <a:solidFill>
                  <a:srgbClr val="002060"/>
                </a:solidFill>
              </a:rPr>
              <a:t>«</a:t>
            </a:r>
            <a:r>
              <a:rPr lang="it-IT" sz="1000" i="1" dirty="0">
                <a:solidFill>
                  <a:srgbClr val="002060"/>
                </a:solidFill>
              </a:rPr>
              <a:t>The </a:t>
            </a:r>
            <a:r>
              <a:rPr lang="it-IT" sz="1000" i="1" dirty="0" err="1">
                <a:solidFill>
                  <a:srgbClr val="002060"/>
                </a:solidFill>
              </a:rPr>
              <a:t>Innovation</a:t>
            </a:r>
            <a:r>
              <a:rPr lang="it-IT" sz="1000" i="1" dirty="0">
                <a:solidFill>
                  <a:srgbClr val="002060"/>
                </a:solidFill>
              </a:rPr>
              <a:t> Lab</a:t>
            </a:r>
            <a:r>
              <a:rPr lang="it-IT" sz="1000" dirty="0">
                <a:solidFill>
                  <a:srgbClr val="002060"/>
                </a:solidFill>
              </a:rPr>
              <a:t>» Mauro Bruno, Enrico Orsini, Gerarda Grippo (Istat) -                                   NTTS 14/03/2019</a:t>
            </a:r>
          </a:p>
        </p:txBody>
      </p:sp>
    </p:spTree>
    <p:extLst>
      <p:ext uri="{BB962C8B-B14F-4D97-AF65-F5344CB8AC3E}">
        <p14:creationId xmlns:p14="http://schemas.microsoft.com/office/powerpoint/2010/main" val="2393924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1625429539"/>
              </p:ext>
            </p:extLst>
          </p:nvPr>
        </p:nvGraphicFramePr>
        <p:xfrm>
          <a:off x="889201" y="2065225"/>
          <a:ext cx="7546341" cy="3627659"/>
        </p:xfrm>
        <a:graphic>
          <a:graphicData uri="http://schemas.openxmlformats.org/drawingml/2006/table">
            <a:tbl>
              <a:tblPr firstRow="1" firstCol="1" bandRow="1">
                <a:tableStyleId>{5C22544A-7EE6-4342-B048-85BDC9FD1C3A}</a:tableStyleId>
              </a:tblPr>
              <a:tblGrid>
                <a:gridCol w="1270415"/>
                <a:gridCol w="1232198"/>
                <a:gridCol w="1208955"/>
                <a:gridCol w="3834773"/>
              </a:tblGrid>
              <a:tr h="362176">
                <a:tc>
                  <a:txBody>
                    <a:bodyPr/>
                    <a:lstStyle/>
                    <a:p>
                      <a:pPr marL="0" algn="l" defTabSz="457200" rtl="0" eaLnBrk="1" latinLnBrk="0" hangingPunct="1">
                        <a:spcAft>
                          <a:spcPts val="0"/>
                        </a:spcAft>
                      </a:pPr>
                      <a:r>
                        <a:rPr lang="en-US" sz="1200" b="1" kern="1200" noProof="0" dirty="0" smtClean="0">
                          <a:solidFill>
                            <a:schemeClr val="tx1"/>
                          </a:solidFill>
                          <a:effectLst/>
                          <a:latin typeface="+mn-lt"/>
                          <a:ea typeface="+mn-ea"/>
                          <a:cs typeface="+mn-cs"/>
                        </a:rPr>
                        <a:t>Proponents</a:t>
                      </a:r>
                      <a:endParaRPr lang="en-US" sz="1200" b="1" kern="1200" noProof="0" dirty="0">
                        <a:solidFill>
                          <a:schemeClr val="tx1"/>
                        </a:solidFill>
                        <a:effectLst/>
                        <a:latin typeface="+mn-lt"/>
                        <a:ea typeface="+mn-ea"/>
                        <a:cs typeface="+mn-cs"/>
                      </a:endParaRPr>
                    </a:p>
                  </a:txBody>
                  <a:tcPr marL="1626" marR="1626" marT="0" marB="0" anchor="ctr"/>
                </a:tc>
                <a:tc>
                  <a:txBody>
                    <a:bodyPr/>
                    <a:lstStyle/>
                    <a:p>
                      <a:pPr marL="0" algn="l" defTabSz="457200" rtl="0" eaLnBrk="1" latinLnBrk="0" hangingPunct="1">
                        <a:spcAft>
                          <a:spcPts val="0"/>
                        </a:spcAft>
                      </a:pPr>
                      <a:r>
                        <a:rPr lang="en-US" sz="1200" b="1" kern="1200" noProof="0" dirty="0" smtClean="0">
                          <a:solidFill>
                            <a:schemeClr val="tx1"/>
                          </a:solidFill>
                          <a:effectLst/>
                          <a:latin typeface="+mn-lt"/>
                          <a:ea typeface="+mn-ea"/>
                          <a:cs typeface="+mn-cs"/>
                        </a:rPr>
                        <a:t>Directorate</a:t>
                      </a:r>
                      <a:endParaRPr lang="en-US" sz="1200" b="1" kern="1200" noProof="0" dirty="0">
                        <a:solidFill>
                          <a:schemeClr val="tx1"/>
                        </a:solidFill>
                        <a:effectLst/>
                        <a:latin typeface="+mn-lt"/>
                        <a:ea typeface="+mn-ea"/>
                        <a:cs typeface="+mn-cs"/>
                      </a:endParaRPr>
                    </a:p>
                  </a:txBody>
                  <a:tcPr marL="1626" marR="1626" marT="0" marB="0" anchor="ctr"/>
                </a:tc>
                <a:tc>
                  <a:txBody>
                    <a:bodyPr/>
                    <a:lstStyle/>
                    <a:p>
                      <a:pPr marL="0" algn="l" defTabSz="457200" rtl="0" eaLnBrk="1" latinLnBrk="0" hangingPunct="1">
                        <a:spcAft>
                          <a:spcPts val="0"/>
                        </a:spcAft>
                      </a:pPr>
                      <a:r>
                        <a:rPr lang="en-US" sz="1200" b="1" kern="1200" noProof="0" dirty="0" smtClean="0">
                          <a:solidFill>
                            <a:schemeClr val="tx1"/>
                          </a:solidFill>
                          <a:effectLst/>
                          <a:latin typeface="+mn-lt"/>
                          <a:ea typeface="+mn-ea"/>
                          <a:cs typeface="+mn-cs"/>
                        </a:rPr>
                        <a:t>Innovation Area</a:t>
                      </a:r>
                      <a:endParaRPr lang="en-US" sz="1200" b="1" kern="1200" noProof="0" dirty="0">
                        <a:solidFill>
                          <a:schemeClr val="tx1"/>
                        </a:solidFill>
                        <a:effectLst/>
                        <a:latin typeface="+mn-lt"/>
                        <a:ea typeface="+mn-ea"/>
                        <a:cs typeface="+mn-cs"/>
                      </a:endParaRPr>
                    </a:p>
                  </a:txBody>
                  <a:tcPr marL="1626" marR="1626" marT="0" marB="0" anchor="ctr"/>
                </a:tc>
                <a:tc>
                  <a:txBody>
                    <a:bodyPr/>
                    <a:lstStyle/>
                    <a:p>
                      <a:pPr marL="0" algn="l" defTabSz="457200" rtl="0" eaLnBrk="1" latinLnBrk="0" hangingPunct="1">
                        <a:spcAft>
                          <a:spcPts val="0"/>
                        </a:spcAft>
                      </a:pPr>
                      <a:r>
                        <a:rPr lang="en-US" sz="1200" b="1" kern="1200" noProof="0" dirty="0" smtClean="0">
                          <a:solidFill>
                            <a:schemeClr val="tx1"/>
                          </a:solidFill>
                          <a:effectLst/>
                          <a:latin typeface="+mn-lt"/>
                          <a:ea typeface="+mn-ea"/>
                          <a:cs typeface="+mn-cs"/>
                        </a:rPr>
                        <a:t>Idea description</a:t>
                      </a:r>
                      <a:endParaRPr lang="en-US" sz="1200" b="1" kern="1200" noProof="0" dirty="0">
                        <a:solidFill>
                          <a:schemeClr val="tx1"/>
                        </a:solidFill>
                        <a:effectLst/>
                        <a:latin typeface="+mn-lt"/>
                        <a:ea typeface="+mn-ea"/>
                        <a:cs typeface="+mn-cs"/>
                      </a:endParaRPr>
                    </a:p>
                  </a:txBody>
                  <a:tcPr marL="1626" marR="1626" marT="0" marB="0" anchor="ctr"/>
                </a:tc>
              </a:tr>
              <a:tr h="447286">
                <a:tc>
                  <a:txBody>
                    <a:bodyPr/>
                    <a:lstStyle/>
                    <a:p>
                      <a:pPr marL="0" algn="l" defTabSz="457200" rtl="0" eaLnBrk="1" latinLnBrk="0" hangingPunct="1">
                        <a:spcAft>
                          <a:spcPts val="0"/>
                        </a:spcAft>
                      </a:pPr>
                      <a:r>
                        <a:rPr lang="it-IT" sz="1200" b="1" kern="1200" noProof="0" dirty="0" smtClean="0">
                          <a:solidFill>
                            <a:schemeClr val="tx1"/>
                          </a:solidFill>
                          <a:effectLst/>
                          <a:latin typeface="+mn-lt"/>
                          <a:ea typeface="+mn-ea"/>
                          <a:cs typeface="+mn-cs"/>
                        </a:rPr>
                        <a:t>Alessandro </a:t>
                      </a:r>
                      <a:r>
                        <a:rPr lang="it-IT" sz="1200" b="1" kern="1200" noProof="0" dirty="0" err="1" smtClean="0">
                          <a:solidFill>
                            <a:schemeClr val="tx1"/>
                          </a:solidFill>
                          <a:effectLst/>
                          <a:latin typeface="+mn-lt"/>
                          <a:ea typeface="+mn-ea"/>
                          <a:cs typeface="+mn-cs"/>
                        </a:rPr>
                        <a:t>Cimbelli</a:t>
                      </a:r>
                      <a:r>
                        <a:rPr lang="it-IT" sz="1200" b="1" kern="1200" noProof="0" dirty="0" smtClean="0">
                          <a:solidFill>
                            <a:schemeClr val="tx1"/>
                          </a:solidFill>
                          <a:effectLst/>
                          <a:latin typeface="+mn-lt"/>
                          <a:ea typeface="+mn-ea"/>
                          <a:cs typeface="+mn-cs"/>
                        </a:rPr>
                        <a:t>, Fabrizio De Fausti, Antonino Laganà</a:t>
                      </a:r>
                      <a:endParaRPr lang="it-IT" sz="1200" b="1" kern="1200" noProof="0" dirty="0">
                        <a:solidFill>
                          <a:schemeClr val="tx1"/>
                        </a:solidFill>
                        <a:effectLst/>
                        <a:latin typeface="+mn-lt"/>
                        <a:ea typeface="+mn-ea"/>
                        <a:cs typeface="+mn-cs"/>
                      </a:endParaRPr>
                    </a:p>
                  </a:txBody>
                  <a:tcPr marL="1626" marR="1626" marT="0" marB="0"/>
                </a:tc>
                <a:tc>
                  <a:txBody>
                    <a:bodyPr/>
                    <a:lstStyle/>
                    <a:p>
                      <a:pPr>
                        <a:spcAft>
                          <a:spcPts val="0"/>
                        </a:spcAft>
                      </a:pPr>
                      <a:r>
                        <a:rPr lang="en-US" sz="1200" kern="1200" noProof="0" dirty="0" smtClean="0">
                          <a:solidFill>
                            <a:schemeClr val="tx1">
                              <a:lumMod val="75000"/>
                              <a:lumOff val="25000"/>
                            </a:schemeClr>
                          </a:solidFill>
                          <a:latin typeface="+mn-lt"/>
                          <a:ea typeface="+mn-ea"/>
                          <a:cs typeface="+mn-cs"/>
                        </a:rPr>
                        <a:t>Environmental Statistics Directorate - Methodology</a:t>
                      </a:r>
                    </a:p>
                    <a:p>
                      <a:pPr>
                        <a:spcAft>
                          <a:spcPts val="0"/>
                        </a:spcAft>
                      </a:pPr>
                      <a:r>
                        <a:rPr lang="en-US" sz="1200" kern="1200" noProof="0" dirty="0" smtClean="0">
                          <a:solidFill>
                            <a:schemeClr val="tx1">
                              <a:lumMod val="75000"/>
                              <a:lumOff val="25000"/>
                            </a:schemeClr>
                          </a:solidFill>
                          <a:latin typeface="+mn-lt"/>
                          <a:ea typeface="+mn-ea"/>
                          <a:cs typeface="+mn-cs"/>
                        </a:rPr>
                        <a:t>Directorate</a:t>
                      </a:r>
                    </a:p>
                    <a:p>
                      <a:pPr>
                        <a:spcAft>
                          <a:spcPts val="0"/>
                        </a:spcAft>
                      </a:pPr>
                      <a:endParaRPr lang="en-US" sz="1200" kern="1200" noProof="0" dirty="0">
                        <a:solidFill>
                          <a:schemeClr val="tx1">
                            <a:lumMod val="75000"/>
                            <a:lumOff val="25000"/>
                          </a:schemeClr>
                        </a:solidFill>
                        <a:latin typeface="+mn-lt"/>
                        <a:ea typeface="+mn-ea"/>
                        <a:cs typeface="+mn-cs"/>
                      </a:endParaRPr>
                    </a:p>
                  </a:txBody>
                  <a:tcPr marL="1626" marR="1626" marT="0" marB="0"/>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200" kern="1200" noProof="0" dirty="0" smtClean="0">
                          <a:solidFill>
                            <a:schemeClr val="tx1">
                              <a:lumMod val="75000"/>
                              <a:lumOff val="25000"/>
                            </a:schemeClr>
                          </a:solidFill>
                          <a:latin typeface="+mn-lt"/>
                          <a:ea typeface="+mn-ea"/>
                          <a:cs typeface="+mn-cs"/>
                        </a:rPr>
                        <a:t>Innovative Output on Big-Data</a:t>
                      </a:r>
                    </a:p>
                    <a:p>
                      <a:pPr marL="0" algn="just" defTabSz="457200" rtl="0" eaLnBrk="1" latinLnBrk="0" hangingPunct="1">
                        <a:spcAft>
                          <a:spcPts val="0"/>
                        </a:spcAft>
                      </a:pPr>
                      <a:endParaRPr lang="en-US" sz="1200" kern="1200" noProof="0" dirty="0">
                        <a:solidFill>
                          <a:schemeClr val="tx1">
                            <a:lumMod val="75000"/>
                            <a:lumOff val="25000"/>
                          </a:schemeClr>
                        </a:solidFill>
                        <a:latin typeface="+mn-lt"/>
                        <a:ea typeface="+mn-ea"/>
                        <a:cs typeface="+mn-cs"/>
                      </a:endParaRPr>
                    </a:p>
                  </a:txBody>
                  <a:tcPr marL="1626" marR="1626" marT="0" marB="0"/>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200" kern="1200" noProof="0" dirty="0" smtClean="0">
                          <a:solidFill>
                            <a:schemeClr val="tx1">
                              <a:lumMod val="75000"/>
                              <a:lumOff val="25000"/>
                            </a:schemeClr>
                          </a:solidFill>
                          <a:latin typeface="+mn-lt"/>
                          <a:ea typeface="+mn-ea"/>
                          <a:cs typeface="+mn-cs"/>
                        </a:rPr>
                        <a:t>Use of Deep Learning algorithms on aerial images for automatic classification of objects.</a:t>
                      </a:r>
                    </a:p>
                    <a:p>
                      <a:pPr marL="0" marR="0" indent="0" algn="just" defTabSz="457200" rtl="0" eaLnBrk="1" fontAlgn="auto" latinLnBrk="0" hangingPunct="1">
                        <a:lnSpc>
                          <a:spcPct val="100000"/>
                        </a:lnSpc>
                        <a:spcBef>
                          <a:spcPts val="0"/>
                        </a:spcBef>
                        <a:spcAft>
                          <a:spcPts val="0"/>
                        </a:spcAft>
                        <a:buClrTx/>
                        <a:buSzTx/>
                        <a:buFontTx/>
                        <a:buNone/>
                        <a:tabLst/>
                        <a:defRPr/>
                      </a:pPr>
                      <a:r>
                        <a:rPr lang="en-US" sz="1200" kern="1200" noProof="0" dirty="0" smtClean="0">
                          <a:solidFill>
                            <a:schemeClr val="tx1">
                              <a:lumMod val="75000"/>
                              <a:lumOff val="25000"/>
                            </a:schemeClr>
                          </a:solidFill>
                          <a:latin typeface="+mn-lt"/>
                          <a:ea typeface="+mn-ea"/>
                          <a:cs typeface="+mn-cs"/>
                        </a:rPr>
                        <a:t> </a:t>
                      </a:r>
                      <a:r>
                        <a:rPr lang="en-US" sz="1200" b="1" kern="1200" noProof="0" dirty="0" smtClean="0">
                          <a:solidFill>
                            <a:schemeClr val="tx1">
                              <a:lumMod val="75000"/>
                              <a:lumOff val="25000"/>
                            </a:schemeClr>
                          </a:solidFill>
                          <a:latin typeface="+mn-lt"/>
                          <a:ea typeface="+mn-ea"/>
                          <a:cs typeface="+mn-cs"/>
                        </a:rPr>
                        <a:t>Expected Output: useful for statistical production in relation to green areas.</a:t>
                      </a:r>
                    </a:p>
                  </a:txBody>
                  <a:tcPr marL="2168" marR="2168" marT="1084" marB="1084"/>
                </a:tc>
              </a:tr>
              <a:tr h="1219972">
                <a:tc>
                  <a:txBody>
                    <a:bodyPr/>
                    <a:lstStyle/>
                    <a:p>
                      <a:pPr>
                        <a:spcAft>
                          <a:spcPts val="0"/>
                        </a:spcAft>
                      </a:pPr>
                      <a:r>
                        <a:rPr lang="it-IT" sz="1200" b="1" kern="1200" dirty="0" smtClean="0">
                          <a:solidFill>
                            <a:schemeClr val="tx1"/>
                          </a:solidFill>
                          <a:effectLst/>
                          <a:latin typeface="+mn-lt"/>
                          <a:ea typeface="+mn-ea"/>
                          <a:cs typeface="+mn-cs"/>
                        </a:rPr>
                        <a:t>Massimiliano Amarone</a:t>
                      </a:r>
                      <a:endParaRPr lang="it-IT" sz="1200" b="1" kern="1200" dirty="0">
                        <a:solidFill>
                          <a:schemeClr val="tx1"/>
                        </a:solidFill>
                        <a:effectLst/>
                        <a:latin typeface="+mn-lt"/>
                        <a:ea typeface="+mn-ea"/>
                        <a:cs typeface="+mn-cs"/>
                      </a:endParaRPr>
                    </a:p>
                  </a:txBody>
                  <a:tcPr marL="1626" marR="1626" marT="0" marB="0"/>
                </a:tc>
                <a:tc>
                  <a:txBody>
                    <a:bodyPr/>
                    <a:lstStyle/>
                    <a:p>
                      <a:pPr marL="0" algn="just" defTabSz="457200" rtl="0" eaLnBrk="1" latinLnBrk="0" hangingPunct="1">
                        <a:spcAft>
                          <a:spcPts val="0"/>
                        </a:spcAft>
                      </a:pPr>
                      <a:r>
                        <a:rPr lang="en-US" sz="1200" kern="1200" noProof="0" dirty="0" smtClean="0">
                          <a:solidFill>
                            <a:schemeClr val="tx1">
                              <a:lumMod val="75000"/>
                              <a:lumOff val="25000"/>
                            </a:schemeClr>
                          </a:solidFill>
                          <a:latin typeface="+mn-lt"/>
                          <a:ea typeface="+mn-ea"/>
                          <a:cs typeface="+mn-cs"/>
                        </a:rPr>
                        <a:t>Information Technology</a:t>
                      </a:r>
                    </a:p>
                    <a:p>
                      <a:pPr marL="0" algn="just" defTabSz="457200" rtl="0" eaLnBrk="1" latinLnBrk="0" hangingPunct="1">
                        <a:spcAft>
                          <a:spcPts val="0"/>
                        </a:spcAft>
                      </a:pPr>
                      <a:r>
                        <a:rPr lang="en-US" sz="1200" kern="1200" noProof="0" dirty="0" smtClean="0">
                          <a:solidFill>
                            <a:schemeClr val="tx1">
                              <a:lumMod val="75000"/>
                              <a:lumOff val="25000"/>
                            </a:schemeClr>
                          </a:solidFill>
                          <a:latin typeface="+mn-lt"/>
                          <a:ea typeface="+mn-ea"/>
                          <a:cs typeface="+mn-cs"/>
                        </a:rPr>
                        <a:t>Directorate</a:t>
                      </a:r>
                      <a:endParaRPr lang="en-US" sz="1200" kern="1200" noProof="0" dirty="0">
                        <a:solidFill>
                          <a:schemeClr val="tx1">
                            <a:lumMod val="75000"/>
                            <a:lumOff val="25000"/>
                          </a:schemeClr>
                        </a:solidFill>
                        <a:latin typeface="+mn-lt"/>
                        <a:ea typeface="+mn-ea"/>
                        <a:cs typeface="+mn-cs"/>
                      </a:endParaRPr>
                    </a:p>
                  </a:txBody>
                  <a:tcPr marL="1626" marR="1626" marT="0" marB="0"/>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200" kern="1200" noProof="0" dirty="0" smtClean="0">
                          <a:solidFill>
                            <a:schemeClr val="tx1">
                              <a:lumMod val="75000"/>
                              <a:lumOff val="25000"/>
                            </a:schemeClr>
                          </a:solidFill>
                          <a:latin typeface="+mn-lt"/>
                          <a:ea typeface="+mn-ea"/>
                          <a:cs typeface="+mn-cs"/>
                        </a:rPr>
                        <a:t>Innovative Output on Big-Data</a:t>
                      </a:r>
                    </a:p>
                    <a:p>
                      <a:pPr marL="0" algn="just" defTabSz="457200" rtl="0" eaLnBrk="1" latinLnBrk="0" hangingPunct="1">
                        <a:spcAft>
                          <a:spcPts val="0"/>
                        </a:spcAft>
                      </a:pPr>
                      <a:endParaRPr lang="en-US" sz="1200" kern="1200" noProof="0" dirty="0">
                        <a:solidFill>
                          <a:schemeClr val="tx1">
                            <a:lumMod val="75000"/>
                            <a:lumOff val="25000"/>
                          </a:schemeClr>
                        </a:solidFill>
                        <a:latin typeface="+mn-lt"/>
                        <a:ea typeface="+mn-ea"/>
                        <a:cs typeface="+mn-cs"/>
                      </a:endParaRPr>
                    </a:p>
                  </a:txBody>
                  <a:tcPr marL="1626" marR="1626" marT="0" marB="0"/>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200" kern="1200" noProof="0" dirty="0" smtClean="0">
                          <a:solidFill>
                            <a:schemeClr val="tx1">
                              <a:lumMod val="75000"/>
                              <a:lumOff val="25000"/>
                            </a:schemeClr>
                          </a:solidFill>
                          <a:latin typeface="+mn-lt"/>
                          <a:ea typeface="+mn-ea"/>
                          <a:cs typeface="+mn-cs"/>
                        </a:rPr>
                        <a:t>Use of Web Scraping technology for the search and collection of information useful for the extension of official statistics on the labor market. </a:t>
                      </a:r>
                    </a:p>
                    <a:p>
                      <a:pPr marL="0" marR="0" indent="0" algn="just" defTabSz="457200" rtl="0" eaLnBrk="1" fontAlgn="auto" latinLnBrk="0" hangingPunct="1">
                        <a:lnSpc>
                          <a:spcPct val="100000"/>
                        </a:lnSpc>
                        <a:spcBef>
                          <a:spcPts val="0"/>
                        </a:spcBef>
                        <a:spcAft>
                          <a:spcPts val="0"/>
                        </a:spcAft>
                        <a:buClrTx/>
                        <a:buSzTx/>
                        <a:buFontTx/>
                        <a:buNone/>
                        <a:tabLst/>
                        <a:defRPr/>
                      </a:pPr>
                      <a:r>
                        <a:rPr lang="en-US" sz="1200" b="1" kern="1200" noProof="0" dirty="0" smtClean="0">
                          <a:solidFill>
                            <a:schemeClr val="tx1">
                              <a:lumMod val="75000"/>
                              <a:lumOff val="25000"/>
                            </a:schemeClr>
                          </a:solidFill>
                          <a:latin typeface="+mn-lt"/>
                          <a:ea typeface="+mn-ea"/>
                          <a:cs typeface="+mn-cs"/>
                        </a:rPr>
                        <a:t>Expected Output: Production and distribution of time series, monthly / quarterly, on personnel searches and their characteristics</a:t>
                      </a:r>
                    </a:p>
                  </a:txBody>
                  <a:tcPr marL="1626" marR="1626" marT="0" marB="0"/>
                </a:tc>
              </a:tr>
              <a:tr h="948231">
                <a:tc>
                  <a:txBody>
                    <a:bodyPr/>
                    <a:lstStyle/>
                    <a:p>
                      <a:pPr marL="0" algn="l" defTabSz="457200" rtl="0" eaLnBrk="1" latinLnBrk="0" hangingPunct="1">
                        <a:spcAft>
                          <a:spcPts val="0"/>
                        </a:spcAft>
                      </a:pPr>
                      <a:r>
                        <a:rPr lang="it-IT" sz="1200" b="1" kern="1200" dirty="0" smtClean="0">
                          <a:solidFill>
                            <a:schemeClr val="tx1"/>
                          </a:solidFill>
                          <a:effectLst/>
                          <a:latin typeface="+mn-lt"/>
                          <a:ea typeface="+mn-ea"/>
                          <a:cs typeface="+mn-cs"/>
                        </a:rPr>
                        <a:t>Simona Toti, Fabrizio De Fausti</a:t>
                      </a:r>
                    </a:p>
                  </a:txBody>
                  <a:tcPr marL="1626" marR="1626" marT="0" marB="0"/>
                </a:tc>
                <a:tc>
                  <a:txBody>
                    <a:bodyPr/>
                    <a:lstStyle/>
                    <a:p>
                      <a:pPr>
                        <a:spcAft>
                          <a:spcPts val="0"/>
                        </a:spcAft>
                      </a:pPr>
                      <a:r>
                        <a:rPr lang="en-US" sz="1200" kern="1200" noProof="0" dirty="0" smtClean="0">
                          <a:solidFill>
                            <a:schemeClr val="tx1">
                              <a:lumMod val="75000"/>
                              <a:lumOff val="25000"/>
                            </a:schemeClr>
                          </a:solidFill>
                          <a:latin typeface="+mn-lt"/>
                          <a:ea typeface="+mn-ea"/>
                          <a:cs typeface="+mn-cs"/>
                        </a:rPr>
                        <a:t>Methodology</a:t>
                      </a:r>
                    </a:p>
                    <a:p>
                      <a:pPr>
                        <a:spcAft>
                          <a:spcPts val="0"/>
                        </a:spcAft>
                      </a:pPr>
                      <a:r>
                        <a:rPr lang="en-US" sz="1200" kern="1200" noProof="0" dirty="0" smtClean="0">
                          <a:solidFill>
                            <a:schemeClr val="tx1">
                              <a:lumMod val="75000"/>
                              <a:lumOff val="25000"/>
                            </a:schemeClr>
                          </a:solidFill>
                          <a:latin typeface="+mn-lt"/>
                          <a:ea typeface="+mn-ea"/>
                          <a:cs typeface="+mn-cs"/>
                        </a:rPr>
                        <a:t>Directorate</a:t>
                      </a:r>
                    </a:p>
                  </a:txBody>
                  <a:tcPr marL="1626" marR="1626" marT="0" marB="0"/>
                </a:tc>
                <a:tc>
                  <a:txBody>
                    <a:bodyPr/>
                    <a:lstStyle/>
                    <a:p>
                      <a:pPr marL="0" algn="just" defTabSz="457200" rtl="0" eaLnBrk="1" latinLnBrk="0" hangingPunct="1">
                        <a:spcAft>
                          <a:spcPts val="0"/>
                        </a:spcAft>
                      </a:pPr>
                      <a:r>
                        <a:rPr lang="en-US" sz="1200" kern="1200" noProof="0" dirty="0" smtClean="0">
                          <a:solidFill>
                            <a:schemeClr val="tx1">
                              <a:lumMod val="75000"/>
                              <a:lumOff val="25000"/>
                            </a:schemeClr>
                          </a:solidFill>
                          <a:latin typeface="+mn-lt"/>
                          <a:ea typeface="+mn-ea"/>
                          <a:cs typeface="+mn-cs"/>
                        </a:rPr>
                        <a:t>Innovative Process</a:t>
                      </a:r>
                      <a:endParaRPr lang="en-US" sz="1200" kern="1200" noProof="0" dirty="0">
                        <a:solidFill>
                          <a:schemeClr val="tx1">
                            <a:lumMod val="75000"/>
                            <a:lumOff val="25000"/>
                          </a:schemeClr>
                        </a:solidFill>
                        <a:latin typeface="+mn-lt"/>
                        <a:ea typeface="+mn-ea"/>
                        <a:cs typeface="+mn-cs"/>
                      </a:endParaRPr>
                    </a:p>
                  </a:txBody>
                  <a:tcPr marL="1626" marR="1626" marT="0" marB="0"/>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200" kern="1200" noProof="0" dirty="0" smtClean="0">
                          <a:solidFill>
                            <a:schemeClr val="tx1">
                              <a:lumMod val="75000"/>
                              <a:lumOff val="25000"/>
                            </a:schemeClr>
                          </a:solidFill>
                          <a:latin typeface="+mn-lt"/>
                          <a:ea typeface="+mn-ea"/>
                          <a:cs typeface="+mn-cs"/>
                        </a:rPr>
                        <a:t>Parallelization of the Metropolis-Hastings algorithm on GPU.</a:t>
                      </a:r>
                    </a:p>
                    <a:p>
                      <a:pPr marL="0" marR="0" indent="0" algn="just" defTabSz="457200" rtl="0" eaLnBrk="1" fontAlgn="auto" latinLnBrk="0" hangingPunct="1">
                        <a:lnSpc>
                          <a:spcPct val="100000"/>
                        </a:lnSpc>
                        <a:spcBef>
                          <a:spcPts val="0"/>
                        </a:spcBef>
                        <a:spcAft>
                          <a:spcPts val="0"/>
                        </a:spcAft>
                        <a:buClrTx/>
                        <a:buSzTx/>
                        <a:buFontTx/>
                        <a:buNone/>
                        <a:tabLst/>
                        <a:defRPr/>
                      </a:pPr>
                      <a:r>
                        <a:rPr lang="en-US" sz="1200" b="1" kern="1200" noProof="0" dirty="0" smtClean="0">
                          <a:solidFill>
                            <a:schemeClr val="tx1">
                              <a:lumMod val="75000"/>
                              <a:lumOff val="25000"/>
                            </a:schemeClr>
                          </a:solidFill>
                          <a:latin typeface="+mn-lt"/>
                          <a:ea typeface="+mn-ea"/>
                          <a:cs typeface="+mn-cs"/>
                        </a:rPr>
                        <a:t>Expected Output: Estimation and production of confidence intervals of the population size</a:t>
                      </a:r>
                      <a:r>
                        <a:rPr lang="en-US" sz="1200" kern="1200" noProof="0" dirty="0" smtClean="0">
                          <a:solidFill>
                            <a:schemeClr val="tx1">
                              <a:lumMod val="75000"/>
                              <a:lumOff val="25000"/>
                            </a:schemeClr>
                          </a:solidFill>
                          <a:latin typeface="+mn-lt"/>
                          <a:ea typeface="+mn-ea"/>
                          <a:cs typeface="+mn-cs"/>
                        </a:rPr>
                        <a:t>.</a:t>
                      </a:r>
                    </a:p>
                    <a:p>
                      <a:pPr marL="0" algn="just" defTabSz="457200" rtl="0" eaLnBrk="1" latinLnBrk="0" hangingPunct="1">
                        <a:spcAft>
                          <a:spcPts val="0"/>
                        </a:spcAft>
                      </a:pPr>
                      <a:endParaRPr lang="en-US" sz="1200" kern="1200" noProof="0" dirty="0">
                        <a:solidFill>
                          <a:schemeClr val="tx1">
                            <a:lumMod val="75000"/>
                            <a:lumOff val="25000"/>
                          </a:schemeClr>
                        </a:solidFill>
                        <a:latin typeface="+mn-lt"/>
                        <a:ea typeface="+mn-ea"/>
                        <a:cs typeface="+mn-cs"/>
                      </a:endParaRPr>
                    </a:p>
                  </a:txBody>
                  <a:tcPr marL="1626" marR="1626" marT="0" marB="0"/>
                </a:tc>
              </a:tr>
            </a:tbl>
          </a:graphicData>
        </a:graphic>
      </p:graphicFrame>
      <p:sp>
        <p:nvSpPr>
          <p:cNvPr id="7" name="Rettangolo 6"/>
          <p:cNvSpPr/>
          <p:nvPr/>
        </p:nvSpPr>
        <p:spPr>
          <a:xfrm>
            <a:off x="1139867" y="1160555"/>
            <a:ext cx="7118308" cy="584775"/>
          </a:xfrm>
          <a:prstGeom prst="rect">
            <a:avLst/>
          </a:prstGeom>
        </p:spPr>
        <p:txBody>
          <a:bodyPr wrap="square">
            <a:spAutoFit/>
          </a:bodyPr>
          <a:lstStyle/>
          <a:p>
            <a:pPr fontAlgn="base">
              <a:spcBef>
                <a:spcPct val="0"/>
              </a:spcBef>
              <a:spcAft>
                <a:spcPct val="0"/>
              </a:spcAft>
            </a:pPr>
            <a:r>
              <a:rPr lang="en-US" sz="1600" dirty="0">
                <a:solidFill>
                  <a:srgbClr val="002060"/>
                </a:solidFill>
                <a:latin typeface="Trebuchet MS" panose="020B0603020202020204" pitchFamily="34" charset="0"/>
              </a:rPr>
              <a:t>Three other ideas, winners of the first calls, will be developed between March and July 2019</a:t>
            </a:r>
            <a:endParaRPr lang="it-IT" sz="1600" dirty="0">
              <a:solidFill>
                <a:srgbClr val="002060"/>
              </a:solidFill>
              <a:latin typeface="Trebuchet MS" panose="020B0603020202020204" pitchFamily="34" charset="0"/>
            </a:endParaRPr>
          </a:p>
        </p:txBody>
      </p:sp>
      <p:sp>
        <p:nvSpPr>
          <p:cNvPr id="10" name="CasellaDiTesto 9"/>
          <p:cNvSpPr txBox="1"/>
          <p:nvPr/>
        </p:nvSpPr>
        <p:spPr>
          <a:xfrm>
            <a:off x="1307894" y="517399"/>
            <a:ext cx="7032399" cy="369332"/>
          </a:xfrm>
          <a:prstGeom prst="rect">
            <a:avLst/>
          </a:prstGeom>
          <a:noFill/>
        </p:spPr>
        <p:txBody>
          <a:bodyPr wrap="square" lIns="0" tIns="0" rIns="0" bIns="0" rtlCol="0">
            <a:spAutoFit/>
          </a:bodyPr>
          <a:lstStyle>
            <a:defPPr>
              <a:defRPr lang="it-IT"/>
            </a:defPPr>
            <a:lvl1pPr>
              <a:tabLst>
                <a:tab pos="1439940" algn="l"/>
              </a:tabLst>
              <a:defRPr sz="2400"/>
            </a:lvl1pPr>
          </a:lstStyle>
          <a:p>
            <a:r>
              <a:rPr lang="it-IT" b="1" dirty="0" err="1">
                <a:solidFill>
                  <a:srgbClr val="002060"/>
                </a:solidFill>
                <a:latin typeface="Trebuchet MS" panose="020B0603020202020204" pitchFamily="34" charset="0"/>
              </a:rPr>
              <a:t>Projects</a:t>
            </a:r>
            <a:r>
              <a:rPr lang="it-IT" b="1" dirty="0">
                <a:solidFill>
                  <a:srgbClr val="002060"/>
                </a:solidFill>
                <a:latin typeface="Trebuchet MS" panose="020B0603020202020204" pitchFamily="34" charset="0"/>
              </a:rPr>
              <a:t> </a:t>
            </a:r>
            <a:r>
              <a:rPr lang="it-IT" b="1" dirty="0" err="1">
                <a:solidFill>
                  <a:srgbClr val="002060"/>
                </a:solidFill>
                <a:latin typeface="Trebuchet MS" panose="020B0603020202020204" pitchFamily="34" charset="0"/>
              </a:rPr>
              <a:t>Overview</a:t>
            </a:r>
            <a:r>
              <a:rPr lang="it-IT" b="1" dirty="0">
                <a:solidFill>
                  <a:srgbClr val="002060"/>
                </a:solidFill>
                <a:latin typeface="Trebuchet MS" panose="020B0603020202020204" pitchFamily="34" charset="0"/>
              </a:rPr>
              <a:t> – First Call </a:t>
            </a:r>
            <a:r>
              <a:rPr lang="it-IT" b="1" dirty="0" smtClean="0">
                <a:solidFill>
                  <a:srgbClr val="002060"/>
                </a:solidFill>
                <a:latin typeface="Trebuchet MS" panose="020B0603020202020204" pitchFamily="34" charset="0"/>
              </a:rPr>
              <a:t>- 2</a:t>
            </a:r>
            <a:endParaRPr lang="en-US" b="1" dirty="0">
              <a:solidFill>
                <a:srgbClr val="002060"/>
              </a:solidFill>
              <a:latin typeface="Trebuchet MS" panose="020B0603020202020204" pitchFamily="34" charset="0"/>
            </a:endParaRPr>
          </a:p>
        </p:txBody>
      </p:sp>
      <p:sp>
        <p:nvSpPr>
          <p:cNvPr id="17" name="Segnaposto numero diapositiva 5">
            <a:extLst>
              <a:ext uri="{FF2B5EF4-FFF2-40B4-BE49-F238E27FC236}">
                <a16:creationId xmlns:a16="http://schemas.microsoft.com/office/drawing/2014/main" xmlns="" id="{DE9F9B63-074E-524B-8A0E-F81428A14A42}"/>
              </a:ext>
            </a:extLst>
          </p:cNvPr>
          <p:cNvSpPr>
            <a:spLocks noGrp="1"/>
          </p:cNvSpPr>
          <p:nvPr>
            <p:ph type="sldNum" sz="quarter" idx="12"/>
          </p:nvPr>
        </p:nvSpPr>
        <p:spPr>
          <a:xfrm>
            <a:off x="7048771" y="6359526"/>
            <a:ext cx="304529" cy="273050"/>
          </a:xfrm>
        </p:spPr>
        <p:txBody>
          <a:bodyPr lIns="0" tIns="0" rIns="0" bIns="0"/>
          <a:lstStyle/>
          <a:p>
            <a:fld id="{1ED6836B-D036-1A41-8504-E0077B02D938}" type="slidenum">
              <a:rPr lang="it-IT" b="1" smtClean="0">
                <a:solidFill>
                  <a:srgbClr val="0D3183"/>
                </a:solidFill>
                <a:latin typeface="Trebuchet MS" panose="020B0703020202090204" pitchFamily="34" charset="0"/>
              </a:rPr>
              <a:t>11</a:t>
            </a:fld>
            <a:endParaRPr lang="it-IT" b="1" dirty="0">
              <a:solidFill>
                <a:srgbClr val="0D3183"/>
              </a:solidFill>
              <a:latin typeface="Trebuchet MS" panose="020B0703020202090204" pitchFamily="34" charset="0"/>
            </a:endParaRPr>
          </a:p>
        </p:txBody>
      </p:sp>
      <p:pic>
        <p:nvPicPr>
          <p:cNvPr id="18" name="Immagine 17">
            <a:extLst>
              <a:ext uri="{FF2B5EF4-FFF2-40B4-BE49-F238E27FC236}">
                <a16:creationId xmlns:a16="http://schemas.microsoft.com/office/drawing/2014/main" xmlns="" id="{208F1E58-2D9E-1846-BAA2-3FC52E3C12A8}"/>
              </a:ext>
            </a:extLst>
          </p:cNvPr>
          <p:cNvPicPr>
            <a:picLocks noChangeAspect="1"/>
          </p:cNvPicPr>
          <p:nvPr/>
        </p:nvPicPr>
        <p:blipFill>
          <a:blip r:embed="rId2"/>
          <a:stretch>
            <a:fillRect/>
          </a:stretch>
        </p:blipFill>
        <p:spPr>
          <a:xfrm>
            <a:off x="806046" y="6263852"/>
            <a:ext cx="670329" cy="575098"/>
          </a:xfrm>
          <a:prstGeom prst="rect">
            <a:avLst/>
          </a:prstGeom>
        </p:spPr>
      </p:pic>
      <p:sp>
        <p:nvSpPr>
          <p:cNvPr id="19" name="Segnaposto piè di pagina 11"/>
          <p:cNvSpPr>
            <a:spLocks noGrp="1"/>
          </p:cNvSpPr>
          <p:nvPr>
            <p:ph type="ftr" sz="quarter" idx="11"/>
          </p:nvPr>
        </p:nvSpPr>
        <p:spPr>
          <a:xfrm>
            <a:off x="1873292" y="6353176"/>
            <a:ext cx="4879933" cy="365125"/>
          </a:xfrm>
        </p:spPr>
        <p:txBody>
          <a:bodyPr/>
          <a:lstStyle/>
          <a:p>
            <a:pPr algn="ctr"/>
            <a:r>
              <a:rPr lang="it-IT" sz="1000" dirty="0">
                <a:solidFill>
                  <a:srgbClr val="002060"/>
                </a:solidFill>
              </a:rPr>
              <a:t>«</a:t>
            </a:r>
            <a:r>
              <a:rPr lang="it-IT" sz="1000" i="1" dirty="0">
                <a:solidFill>
                  <a:srgbClr val="002060"/>
                </a:solidFill>
              </a:rPr>
              <a:t>The </a:t>
            </a:r>
            <a:r>
              <a:rPr lang="it-IT" sz="1000" i="1" dirty="0" err="1">
                <a:solidFill>
                  <a:srgbClr val="002060"/>
                </a:solidFill>
              </a:rPr>
              <a:t>Innovation</a:t>
            </a:r>
            <a:r>
              <a:rPr lang="it-IT" sz="1000" i="1" dirty="0">
                <a:solidFill>
                  <a:srgbClr val="002060"/>
                </a:solidFill>
              </a:rPr>
              <a:t> Lab</a:t>
            </a:r>
            <a:r>
              <a:rPr lang="it-IT" sz="1000" dirty="0">
                <a:solidFill>
                  <a:srgbClr val="002060"/>
                </a:solidFill>
              </a:rPr>
              <a:t>» Mauro Bruno, Enrico Orsini, Gerarda Grippo (Istat) -                                   NTTS 14/03/2019</a:t>
            </a:r>
          </a:p>
        </p:txBody>
      </p:sp>
    </p:spTree>
    <p:extLst>
      <p:ext uri="{BB962C8B-B14F-4D97-AF65-F5344CB8AC3E}">
        <p14:creationId xmlns:p14="http://schemas.microsoft.com/office/powerpoint/2010/main" val="3226441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2746160997"/>
              </p:ext>
            </p:extLst>
          </p:nvPr>
        </p:nvGraphicFramePr>
        <p:xfrm>
          <a:off x="981748" y="1844947"/>
          <a:ext cx="7291870" cy="4204824"/>
        </p:xfrm>
        <a:graphic>
          <a:graphicData uri="http://schemas.openxmlformats.org/drawingml/2006/table">
            <a:tbl>
              <a:tblPr firstRow="1" firstCol="1" bandRow="1">
                <a:tableStyleId>{5C22544A-7EE6-4342-B048-85BDC9FD1C3A}</a:tableStyleId>
              </a:tblPr>
              <a:tblGrid>
                <a:gridCol w="1227575"/>
                <a:gridCol w="1190647"/>
                <a:gridCol w="1168188"/>
                <a:gridCol w="3705460"/>
              </a:tblGrid>
              <a:tr h="362176">
                <a:tc>
                  <a:txBody>
                    <a:bodyPr/>
                    <a:lstStyle/>
                    <a:p>
                      <a:pPr marL="0" algn="l" defTabSz="457200" rtl="0" eaLnBrk="1" latinLnBrk="0" hangingPunct="1">
                        <a:spcAft>
                          <a:spcPts val="0"/>
                        </a:spcAft>
                      </a:pPr>
                      <a:r>
                        <a:rPr lang="en-US" sz="1200" b="1" kern="1200" noProof="0" dirty="0" smtClean="0">
                          <a:solidFill>
                            <a:schemeClr val="tx1"/>
                          </a:solidFill>
                          <a:effectLst/>
                          <a:latin typeface="+mn-lt"/>
                          <a:ea typeface="+mn-ea"/>
                          <a:cs typeface="+mn-cs"/>
                        </a:rPr>
                        <a:t>Proponents</a:t>
                      </a:r>
                      <a:endParaRPr lang="en-US" sz="1200" b="1" kern="1200" noProof="0" dirty="0">
                        <a:solidFill>
                          <a:schemeClr val="tx1"/>
                        </a:solidFill>
                        <a:effectLst/>
                        <a:latin typeface="+mn-lt"/>
                        <a:ea typeface="+mn-ea"/>
                        <a:cs typeface="+mn-cs"/>
                      </a:endParaRPr>
                    </a:p>
                  </a:txBody>
                  <a:tcPr marL="1626" marR="1626" marT="0" marB="0" anchor="ctr"/>
                </a:tc>
                <a:tc>
                  <a:txBody>
                    <a:bodyPr/>
                    <a:lstStyle/>
                    <a:p>
                      <a:pPr marL="0" algn="l" defTabSz="457200" rtl="0" eaLnBrk="1" latinLnBrk="0" hangingPunct="1">
                        <a:spcAft>
                          <a:spcPts val="0"/>
                        </a:spcAft>
                      </a:pPr>
                      <a:r>
                        <a:rPr lang="en-US" sz="1200" b="1" kern="1200" noProof="0" dirty="0" smtClean="0">
                          <a:solidFill>
                            <a:schemeClr val="tx1"/>
                          </a:solidFill>
                          <a:effectLst/>
                          <a:latin typeface="+mn-lt"/>
                          <a:ea typeface="+mn-ea"/>
                          <a:cs typeface="+mn-cs"/>
                        </a:rPr>
                        <a:t>Directorate</a:t>
                      </a:r>
                      <a:endParaRPr lang="en-US" sz="1200" b="1" kern="1200" noProof="0" dirty="0">
                        <a:solidFill>
                          <a:schemeClr val="tx1"/>
                        </a:solidFill>
                        <a:effectLst/>
                        <a:latin typeface="+mn-lt"/>
                        <a:ea typeface="+mn-ea"/>
                        <a:cs typeface="+mn-cs"/>
                      </a:endParaRPr>
                    </a:p>
                  </a:txBody>
                  <a:tcPr marL="1626" marR="1626" marT="0" marB="0" anchor="ctr"/>
                </a:tc>
                <a:tc>
                  <a:txBody>
                    <a:bodyPr/>
                    <a:lstStyle/>
                    <a:p>
                      <a:pPr marL="0" algn="l" defTabSz="457200" rtl="0" eaLnBrk="1" latinLnBrk="0" hangingPunct="1">
                        <a:spcAft>
                          <a:spcPts val="0"/>
                        </a:spcAft>
                      </a:pPr>
                      <a:r>
                        <a:rPr lang="en-US" sz="1200" b="1" kern="1200" noProof="0" dirty="0" smtClean="0">
                          <a:solidFill>
                            <a:schemeClr val="tx1"/>
                          </a:solidFill>
                          <a:effectLst/>
                          <a:latin typeface="+mn-lt"/>
                          <a:ea typeface="+mn-ea"/>
                          <a:cs typeface="+mn-cs"/>
                        </a:rPr>
                        <a:t>Innovation Area</a:t>
                      </a:r>
                      <a:endParaRPr lang="en-US" sz="1200" b="1" kern="1200" noProof="0" dirty="0">
                        <a:solidFill>
                          <a:schemeClr val="tx1"/>
                        </a:solidFill>
                        <a:effectLst/>
                        <a:latin typeface="+mn-lt"/>
                        <a:ea typeface="+mn-ea"/>
                        <a:cs typeface="+mn-cs"/>
                      </a:endParaRPr>
                    </a:p>
                  </a:txBody>
                  <a:tcPr marL="1626" marR="1626" marT="0" marB="0" anchor="ctr"/>
                </a:tc>
                <a:tc>
                  <a:txBody>
                    <a:bodyPr/>
                    <a:lstStyle/>
                    <a:p>
                      <a:pPr marL="0" algn="l" defTabSz="457200" rtl="0" eaLnBrk="1" latinLnBrk="0" hangingPunct="1">
                        <a:spcAft>
                          <a:spcPts val="0"/>
                        </a:spcAft>
                      </a:pPr>
                      <a:r>
                        <a:rPr lang="en-US" sz="1200" b="1" kern="1200" noProof="0" dirty="0" smtClean="0">
                          <a:solidFill>
                            <a:schemeClr val="tx1"/>
                          </a:solidFill>
                          <a:effectLst/>
                          <a:latin typeface="+mn-lt"/>
                          <a:ea typeface="+mn-ea"/>
                          <a:cs typeface="+mn-cs"/>
                        </a:rPr>
                        <a:t>Idea description</a:t>
                      </a:r>
                      <a:endParaRPr lang="en-US" sz="1200" b="1" kern="1200" noProof="0" dirty="0">
                        <a:solidFill>
                          <a:schemeClr val="tx1"/>
                        </a:solidFill>
                        <a:effectLst/>
                        <a:latin typeface="+mn-lt"/>
                        <a:ea typeface="+mn-ea"/>
                        <a:cs typeface="+mn-cs"/>
                      </a:endParaRPr>
                    </a:p>
                  </a:txBody>
                  <a:tcPr marL="1626" marR="1626" marT="0" marB="0" anchor="ctr"/>
                </a:tc>
              </a:tr>
              <a:tr h="755152">
                <a:tc>
                  <a:txBody>
                    <a:bodyPr/>
                    <a:lstStyle/>
                    <a:p>
                      <a:pPr marL="0" algn="l" defTabSz="457200" rtl="0" eaLnBrk="1" latinLnBrk="0" hangingPunct="1">
                        <a:spcAft>
                          <a:spcPts val="0"/>
                        </a:spcAft>
                      </a:pPr>
                      <a:r>
                        <a:rPr lang="it-IT" sz="1200" b="1" kern="1200" noProof="0" dirty="0" smtClean="0">
                          <a:solidFill>
                            <a:schemeClr val="tx1"/>
                          </a:solidFill>
                          <a:effectLst/>
                          <a:latin typeface="+mn-lt"/>
                          <a:ea typeface="+mn-ea"/>
                          <a:cs typeface="+mn-cs"/>
                        </a:rPr>
                        <a:t>Luca Mancini, Luca Valentino</a:t>
                      </a:r>
                      <a:endParaRPr lang="it-IT" sz="1200" b="1" kern="1200" noProof="0" dirty="0">
                        <a:solidFill>
                          <a:schemeClr val="tx1"/>
                        </a:solidFill>
                        <a:effectLst/>
                        <a:latin typeface="+mn-lt"/>
                        <a:ea typeface="+mn-ea"/>
                        <a:cs typeface="+mn-cs"/>
                      </a:endParaRPr>
                    </a:p>
                  </a:txBody>
                  <a:tcPr marL="1626" marR="1626" marT="0" marB="0"/>
                </a:tc>
                <a:tc>
                  <a:txBody>
                    <a:bodyPr/>
                    <a:lstStyle/>
                    <a:p>
                      <a:pPr>
                        <a:spcAft>
                          <a:spcPts val="0"/>
                        </a:spcAft>
                      </a:pPr>
                      <a:r>
                        <a:rPr lang="en-US" sz="1200" kern="1200" noProof="0" dirty="0" smtClean="0">
                          <a:solidFill>
                            <a:schemeClr val="tx1">
                              <a:lumMod val="75000"/>
                              <a:lumOff val="25000"/>
                            </a:schemeClr>
                          </a:solidFill>
                          <a:latin typeface="+mn-lt"/>
                          <a:ea typeface="+mn-ea"/>
                          <a:cs typeface="+mn-cs"/>
                        </a:rPr>
                        <a:t>Methodology</a:t>
                      </a:r>
                    </a:p>
                    <a:p>
                      <a:pPr>
                        <a:spcAft>
                          <a:spcPts val="0"/>
                        </a:spcAft>
                      </a:pPr>
                      <a:r>
                        <a:rPr lang="en-US" sz="1200" kern="1200" noProof="0" dirty="0" smtClean="0">
                          <a:solidFill>
                            <a:schemeClr val="tx1">
                              <a:lumMod val="75000"/>
                              <a:lumOff val="25000"/>
                            </a:schemeClr>
                          </a:solidFill>
                          <a:latin typeface="+mn-lt"/>
                          <a:ea typeface="+mn-ea"/>
                          <a:cs typeface="+mn-cs"/>
                        </a:rPr>
                        <a:t>Directorate</a:t>
                      </a:r>
                    </a:p>
                    <a:p>
                      <a:pPr>
                        <a:spcAft>
                          <a:spcPts val="0"/>
                        </a:spcAft>
                      </a:pPr>
                      <a:endParaRPr lang="en-US" sz="1200" kern="1200" noProof="0" dirty="0">
                        <a:solidFill>
                          <a:schemeClr val="tx1">
                            <a:lumMod val="75000"/>
                            <a:lumOff val="25000"/>
                          </a:schemeClr>
                        </a:solidFill>
                        <a:latin typeface="+mn-lt"/>
                        <a:ea typeface="+mn-ea"/>
                        <a:cs typeface="+mn-cs"/>
                      </a:endParaRPr>
                    </a:p>
                  </a:txBody>
                  <a:tcPr marL="1626" marR="1626" marT="0" marB="0"/>
                </a:tc>
                <a:tc>
                  <a:txBody>
                    <a:bodyPr/>
                    <a:lstStyle/>
                    <a:p>
                      <a:pPr>
                        <a:spcAft>
                          <a:spcPts val="0"/>
                        </a:spcAft>
                      </a:pPr>
                      <a:r>
                        <a:rPr lang="en-US" sz="1200" kern="1200" noProof="0" dirty="0" smtClean="0">
                          <a:solidFill>
                            <a:schemeClr val="tx1">
                              <a:lumMod val="75000"/>
                              <a:lumOff val="25000"/>
                            </a:schemeClr>
                          </a:solidFill>
                          <a:latin typeface="+mn-lt"/>
                          <a:ea typeface="+mn-ea"/>
                          <a:cs typeface="+mn-cs"/>
                        </a:rPr>
                        <a:t>Innovative Process and</a:t>
                      </a:r>
                    </a:p>
                    <a:p>
                      <a:pPr>
                        <a:spcAft>
                          <a:spcPts val="0"/>
                        </a:spcAft>
                      </a:pPr>
                      <a:r>
                        <a:rPr lang="en-US" sz="1200" kern="1200" noProof="0" dirty="0" smtClean="0">
                          <a:solidFill>
                            <a:schemeClr val="tx1">
                              <a:lumMod val="75000"/>
                              <a:lumOff val="25000"/>
                            </a:schemeClr>
                          </a:solidFill>
                          <a:latin typeface="+mn-lt"/>
                          <a:ea typeface="+mn-ea"/>
                          <a:cs typeface="+mn-cs"/>
                        </a:rPr>
                        <a:t>Integration sources</a:t>
                      </a:r>
                      <a:endParaRPr lang="en-US" sz="1200" kern="1200" noProof="0" dirty="0">
                        <a:solidFill>
                          <a:schemeClr val="tx1">
                            <a:lumMod val="75000"/>
                            <a:lumOff val="25000"/>
                          </a:schemeClr>
                        </a:solidFill>
                        <a:latin typeface="+mn-lt"/>
                        <a:ea typeface="+mn-ea"/>
                        <a:cs typeface="+mn-cs"/>
                      </a:endParaRPr>
                    </a:p>
                  </a:txBody>
                  <a:tcPr marL="1626" marR="1626"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Development of an innovative algorithm for record linkage based on </a:t>
                      </a:r>
                      <a:r>
                        <a:rPr lang="en-US" sz="1200" dirty="0" err="1" smtClean="0"/>
                        <a:t>MinHash</a:t>
                      </a:r>
                      <a:r>
                        <a:rPr lang="en-US" sz="1200" dirty="0" smtClean="0"/>
                        <a:t> with the aim of integrating large database</a:t>
                      </a:r>
                    </a:p>
                    <a:p>
                      <a:r>
                        <a:rPr lang="en-US" sz="1200" b="1" kern="1200" noProof="0" dirty="0" smtClean="0">
                          <a:solidFill>
                            <a:schemeClr val="tx1">
                              <a:lumMod val="75000"/>
                              <a:lumOff val="25000"/>
                            </a:schemeClr>
                          </a:solidFill>
                          <a:latin typeface="+mn-lt"/>
                          <a:ea typeface="+mn-ea"/>
                          <a:cs typeface="+mn-cs"/>
                        </a:rPr>
                        <a:t>Expected Output: </a:t>
                      </a:r>
                      <a:r>
                        <a:rPr lang="en-US" sz="1200" b="1" dirty="0" smtClean="0"/>
                        <a:t>Improvement in identification processes in the integrated system of statistical registers</a:t>
                      </a:r>
                    </a:p>
                  </a:txBody>
                  <a:tcPr marL="2168" marR="2168" marT="1084" marB="1084"/>
                </a:tc>
              </a:tr>
              <a:tr h="1219972">
                <a:tc>
                  <a:txBody>
                    <a:bodyPr/>
                    <a:lstStyle/>
                    <a:p>
                      <a:pPr>
                        <a:spcAft>
                          <a:spcPts val="0"/>
                        </a:spcAft>
                      </a:pPr>
                      <a:r>
                        <a:rPr lang="it-IT" sz="1200" b="1" kern="1200" dirty="0" smtClean="0">
                          <a:solidFill>
                            <a:schemeClr val="tx1"/>
                          </a:solidFill>
                          <a:effectLst/>
                          <a:latin typeface="+mn-lt"/>
                          <a:ea typeface="+mn-ea"/>
                          <a:cs typeface="+mn-cs"/>
                        </a:rPr>
                        <a:t>Romina Filippini, Simona Toti, Valerio De</a:t>
                      </a:r>
                      <a:r>
                        <a:rPr lang="it-IT" sz="1200" b="1" kern="1200" baseline="0" dirty="0" smtClean="0">
                          <a:solidFill>
                            <a:schemeClr val="tx1"/>
                          </a:solidFill>
                          <a:effectLst/>
                          <a:latin typeface="+mn-lt"/>
                          <a:ea typeface="+mn-ea"/>
                          <a:cs typeface="+mn-cs"/>
                        </a:rPr>
                        <a:t> </a:t>
                      </a:r>
                      <a:r>
                        <a:rPr lang="it-IT" sz="1200" b="1" kern="1200" baseline="0" dirty="0" err="1" smtClean="0">
                          <a:solidFill>
                            <a:schemeClr val="tx1"/>
                          </a:solidFill>
                          <a:effectLst/>
                          <a:latin typeface="+mn-lt"/>
                          <a:ea typeface="+mn-ea"/>
                          <a:cs typeface="+mn-cs"/>
                        </a:rPr>
                        <a:t>Camillis</a:t>
                      </a:r>
                      <a:endParaRPr lang="it-IT" sz="1200" b="1" kern="1200" dirty="0">
                        <a:solidFill>
                          <a:schemeClr val="tx1"/>
                        </a:solidFill>
                        <a:effectLst/>
                        <a:latin typeface="+mn-lt"/>
                        <a:ea typeface="+mn-ea"/>
                        <a:cs typeface="+mn-cs"/>
                      </a:endParaRPr>
                    </a:p>
                  </a:txBody>
                  <a:tcPr marL="1626" marR="1626" marT="0" marB="0"/>
                </a:tc>
                <a:tc>
                  <a:txBody>
                    <a:bodyPr/>
                    <a:lstStyle/>
                    <a:p>
                      <a:pPr marL="0" algn="just" defTabSz="457200" rtl="0" eaLnBrk="1" latinLnBrk="0" hangingPunct="1">
                        <a:spcAft>
                          <a:spcPts val="0"/>
                        </a:spcAft>
                      </a:pPr>
                      <a:r>
                        <a:rPr lang="en-US" sz="1200" kern="1200" noProof="0" dirty="0" smtClean="0">
                          <a:solidFill>
                            <a:schemeClr val="tx1">
                              <a:lumMod val="75000"/>
                              <a:lumOff val="25000"/>
                            </a:schemeClr>
                          </a:solidFill>
                          <a:latin typeface="+mn-lt"/>
                          <a:ea typeface="+mn-ea"/>
                          <a:cs typeface="+mn-cs"/>
                        </a:rPr>
                        <a:t>Information Technology</a:t>
                      </a:r>
                    </a:p>
                    <a:p>
                      <a:pPr>
                        <a:spcAft>
                          <a:spcPts val="0"/>
                        </a:spcAft>
                      </a:pPr>
                      <a:r>
                        <a:rPr lang="en-US" sz="1200" kern="1200" noProof="0" dirty="0" smtClean="0">
                          <a:solidFill>
                            <a:schemeClr val="tx1">
                              <a:lumMod val="75000"/>
                              <a:lumOff val="25000"/>
                            </a:schemeClr>
                          </a:solidFill>
                          <a:latin typeface="+mn-lt"/>
                          <a:ea typeface="+mn-ea"/>
                          <a:cs typeface="+mn-cs"/>
                        </a:rPr>
                        <a:t>Directorate and Methodology</a:t>
                      </a:r>
                    </a:p>
                    <a:p>
                      <a:pPr>
                        <a:spcAft>
                          <a:spcPts val="0"/>
                        </a:spcAft>
                      </a:pPr>
                      <a:r>
                        <a:rPr lang="en-US" sz="1200" kern="1200" noProof="0" dirty="0" smtClean="0">
                          <a:solidFill>
                            <a:schemeClr val="tx1">
                              <a:lumMod val="75000"/>
                              <a:lumOff val="25000"/>
                            </a:schemeClr>
                          </a:solidFill>
                          <a:latin typeface="+mn-lt"/>
                          <a:ea typeface="+mn-ea"/>
                          <a:cs typeface="+mn-cs"/>
                        </a:rPr>
                        <a:t>Directorate</a:t>
                      </a:r>
                    </a:p>
                    <a:p>
                      <a:pPr marL="0" algn="just" defTabSz="457200" rtl="0" eaLnBrk="1" latinLnBrk="0" hangingPunct="1">
                        <a:spcAft>
                          <a:spcPts val="0"/>
                        </a:spcAft>
                      </a:pPr>
                      <a:endParaRPr lang="en-US" sz="1200" kern="1200" noProof="0" dirty="0">
                        <a:solidFill>
                          <a:schemeClr val="tx1">
                            <a:lumMod val="75000"/>
                            <a:lumOff val="25000"/>
                          </a:schemeClr>
                        </a:solidFill>
                        <a:latin typeface="+mn-lt"/>
                        <a:ea typeface="+mn-ea"/>
                        <a:cs typeface="+mn-cs"/>
                      </a:endParaRPr>
                    </a:p>
                  </a:txBody>
                  <a:tcPr marL="1626" marR="1626" marT="0" marB="0"/>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200" dirty="0" smtClean="0"/>
                        <a:t>New methodology and ICT tool for process improvement</a:t>
                      </a:r>
                    </a:p>
                    <a:p>
                      <a:pPr marL="0" marR="0" indent="0" algn="just" defTabSz="457200" rtl="0" eaLnBrk="1" fontAlgn="auto" latinLnBrk="0" hangingPunct="1">
                        <a:lnSpc>
                          <a:spcPct val="100000"/>
                        </a:lnSpc>
                        <a:spcBef>
                          <a:spcPts val="0"/>
                        </a:spcBef>
                        <a:spcAft>
                          <a:spcPts val="0"/>
                        </a:spcAft>
                        <a:buClrTx/>
                        <a:buSzTx/>
                        <a:buFontTx/>
                        <a:buNone/>
                        <a:tabLst/>
                        <a:defRPr/>
                      </a:pPr>
                      <a:endParaRPr lang="en-US" sz="1200" kern="1200" noProof="0" dirty="0">
                        <a:solidFill>
                          <a:schemeClr val="tx1">
                            <a:lumMod val="75000"/>
                            <a:lumOff val="25000"/>
                          </a:schemeClr>
                        </a:solidFill>
                        <a:latin typeface="+mn-lt"/>
                        <a:ea typeface="+mn-ea"/>
                        <a:cs typeface="+mn-cs"/>
                      </a:endParaRPr>
                    </a:p>
                  </a:txBody>
                  <a:tcPr marL="1626" marR="1626" marT="0" marB="0"/>
                </a:tc>
                <a:tc>
                  <a:txBody>
                    <a:bodyPr/>
                    <a:lstStyle/>
                    <a:p>
                      <a:r>
                        <a:rPr lang="en-US" sz="1200" dirty="0" smtClean="0"/>
                        <a:t>Experimentation of neural networks within </a:t>
                      </a:r>
                      <a:r>
                        <a:rPr lang="en-US" sz="1200" dirty="0" err="1" smtClean="0"/>
                        <a:t>Statisical</a:t>
                      </a:r>
                      <a:r>
                        <a:rPr lang="en-US" sz="1200" dirty="0" smtClean="0"/>
                        <a:t> learning applied to BIG-DATA according to an innovative technique based on genetic algorithms in the archipelago research variant for the imputation of missing data</a:t>
                      </a:r>
                    </a:p>
                    <a:p>
                      <a:r>
                        <a:rPr lang="en-US" sz="1200" b="1" kern="1200" noProof="0" dirty="0" smtClean="0">
                          <a:solidFill>
                            <a:schemeClr val="tx1">
                              <a:lumMod val="75000"/>
                              <a:lumOff val="25000"/>
                            </a:schemeClr>
                          </a:solidFill>
                          <a:latin typeface="+mn-lt"/>
                          <a:ea typeface="+mn-ea"/>
                          <a:cs typeface="+mn-cs"/>
                        </a:rPr>
                        <a:t>Expected Output: </a:t>
                      </a:r>
                      <a:r>
                        <a:rPr lang="en-US" sz="1200" b="1" dirty="0" smtClean="0"/>
                        <a:t>Application in production processes related to the control and correction phases in the integrated system of statistical register</a:t>
                      </a:r>
                      <a:endParaRPr lang="en-US" sz="1200" b="1" dirty="0"/>
                    </a:p>
                  </a:txBody>
                  <a:tcPr marL="1626" marR="1626" marT="0" marB="0"/>
                </a:tc>
              </a:tr>
              <a:tr h="948231">
                <a:tc>
                  <a:txBody>
                    <a:bodyPr/>
                    <a:lstStyle/>
                    <a:p>
                      <a:pPr marL="0" algn="l" defTabSz="457200" rtl="0" eaLnBrk="1" latinLnBrk="0" hangingPunct="1">
                        <a:spcAft>
                          <a:spcPts val="0"/>
                        </a:spcAft>
                      </a:pPr>
                      <a:r>
                        <a:rPr lang="it-IT" sz="1200" b="1" kern="1200" dirty="0" smtClean="0">
                          <a:solidFill>
                            <a:schemeClr val="tx1"/>
                          </a:solidFill>
                          <a:effectLst/>
                          <a:latin typeface="+mn-lt"/>
                          <a:ea typeface="+mn-ea"/>
                          <a:cs typeface="+mn-cs"/>
                        </a:rPr>
                        <a:t>Viviana De Giorgi</a:t>
                      </a:r>
                    </a:p>
                  </a:txBody>
                  <a:tcPr marL="1626" marR="1626" marT="0" marB="0"/>
                </a:tc>
                <a:tc>
                  <a:txBody>
                    <a:bodyPr/>
                    <a:lstStyle/>
                    <a:p>
                      <a:r>
                        <a:rPr lang="it-IT" sz="1200" dirty="0" err="1" smtClean="0"/>
                        <a:t>economic</a:t>
                      </a:r>
                      <a:r>
                        <a:rPr lang="it-IT" sz="1200" dirty="0" smtClean="0"/>
                        <a:t> </a:t>
                      </a:r>
                      <a:r>
                        <a:rPr lang="it-IT" sz="1200" dirty="0" err="1" smtClean="0"/>
                        <a:t>statistics</a:t>
                      </a:r>
                      <a:endParaRPr lang="it-IT" sz="1200" dirty="0" smtClean="0"/>
                    </a:p>
                    <a:p>
                      <a:r>
                        <a:rPr lang="en-US" sz="1200" kern="1200" noProof="0" dirty="0" smtClean="0">
                          <a:solidFill>
                            <a:schemeClr val="tx1">
                              <a:lumMod val="75000"/>
                              <a:lumOff val="25000"/>
                            </a:schemeClr>
                          </a:solidFill>
                          <a:latin typeface="+mn-lt"/>
                          <a:ea typeface="+mn-ea"/>
                          <a:cs typeface="+mn-cs"/>
                        </a:rPr>
                        <a:t>Directorate</a:t>
                      </a:r>
                      <a:endParaRPr lang="it-IT" sz="1200" dirty="0"/>
                    </a:p>
                  </a:txBody>
                  <a:tcPr marL="1626" marR="1626" marT="0" marB="0"/>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200" kern="1200" noProof="0" dirty="0" smtClean="0">
                          <a:solidFill>
                            <a:schemeClr val="tx1">
                              <a:lumMod val="75000"/>
                              <a:lumOff val="25000"/>
                            </a:schemeClr>
                          </a:solidFill>
                          <a:latin typeface="+mn-lt"/>
                          <a:ea typeface="+mn-ea"/>
                          <a:cs typeface="+mn-cs"/>
                        </a:rPr>
                        <a:t>New</a:t>
                      </a:r>
                      <a:r>
                        <a:rPr lang="en-US" sz="1200" kern="1200" baseline="0" noProof="0" dirty="0" smtClean="0">
                          <a:solidFill>
                            <a:schemeClr val="tx1">
                              <a:lumMod val="75000"/>
                              <a:lumOff val="25000"/>
                            </a:schemeClr>
                          </a:solidFill>
                          <a:latin typeface="+mn-lt"/>
                          <a:ea typeface="+mn-ea"/>
                          <a:cs typeface="+mn-cs"/>
                        </a:rPr>
                        <a:t> Data collection, </a:t>
                      </a:r>
                      <a:r>
                        <a:rPr lang="en-US" sz="1200" kern="1200" noProof="0" dirty="0" smtClean="0">
                          <a:solidFill>
                            <a:schemeClr val="tx1">
                              <a:lumMod val="75000"/>
                              <a:lumOff val="25000"/>
                            </a:schemeClr>
                          </a:solidFill>
                          <a:latin typeface="+mn-lt"/>
                          <a:ea typeface="+mn-ea"/>
                          <a:cs typeface="+mn-cs"/>
                        </a:rPr>
                        <a:t>Innovative Output on Big-Data</a:t>
                      </a:r>
                    </a:p>
                  </a:txBody>
                  <a:tcPr marL="1626" marR="1626" marT="0" marB="0"/>
                </a:tc>
                <a:tc>
                  <a:txBody>
                    <a:bodyPr/>
                    <a:lstStyle/>
                    <a:p>
                      <a:r>
                        <a:rPr lang="en-US" sz="1200" dirty="0" smtClean="0"/>
                        <a:t>Acquisition and decryption of the financial statements of companies acquired through </a:t>
                      </a:r>
                      <a:r>
                        <a:rPr lang="en-US" sz="1200" dirty="0" err="1" smtClean="0"/>
                        <a:t>webscraping</a:t>
                      </a:r>
                      <a:r>
                        <a:rPr lang="en-US" sz="1200" dirty="0" smtClean="0"/>
                        <a:t> on the web using predictive approaches based on machine learning in application to text mining</a:t>
                      </a:r>
                    </a:p>
                    <a:p>
                      <a:pPr marL="0" marR="0" indent="0" algn="just" defTabSz="457200" rtl="0" eaLnBrk="1" fontAlgn="auto" latinLnBrk="0" hangingPunct="1">
                        <a:lnSpc>
                          <a:spcPct val="100000"/>
                        </a:lnSpc>
                        <a:spcBef>
                          <a:spcPts val="0"/>
                        </a:spcBef>
                        <a:spcAft>
                          <a:spcPts val="0"/>
                        </a:spcAft>
                        <a:buClrTx/>
                        <a:buSzTx/>
                        <a:buFontTx/>
                        <a:buNone/>
                        <a:tabLst/>
                        <a:defRPr/>
                      </a:pPr>
                      <a:r>
                        <a:rPr lang="en-US" sz="1200" b="1" kern="1200" noProof="0" dirty="0" smtClean="0">
                          <a:solidFill>
                            <a:schemeClr val="tx1">
                              <a:lumMod val="75000"/>
                              <a:lumOff val="25000"/>
                            </a:schemeClr>
                          </a:solidFill>
                          <a:latin typeface="+mn-lt"/>
                          <a:ea typeface="+mn-ea"/>
                          <a:cs typeface="+mn-cs"/>
                        </a:rPr>
                        <a:t>Expected Output:</a:t>
                      </a:r>
                      <a:r>
                        <a:rPr lang="en-US" sz="1200" b="0" kern="1200" noProof="0" dirty="0" smtClean="0">
                          <a:solidFill>
                            <a:schemeClr val="tx1">
                              <a:lumMod val="75000"/>
                              <a:lumOff val="25000"/>
                            </a:schemeClr>
                          </a:solidFill>
                          <a:latin typeface="+mn-lt"/>
                          <a:ea typeface="+mn-ea"/>
                          <a:cs typeface="+mn-cs"/>
                        </a:rPr>
                        <a:t> I</a:t>
                      </a:r>
                      <a:r>
                        <a:rPr lang="en-US" sz="1200" b="0" dirty="0" err="1" smtClean="0"/>
                        <a:t>ncrease</a:t>
                      </a:r>
                      <a:r>
                        <a:rPr lang="en-US" sz="1200" b="0" dirty="0" smtClean="0"/>
                        <a:t> of information coverage compared to surveys</a:t>
                      </a:r>
                      <a:endParaRPr lang="en-US" sz="1200" b="0" kern="1200" noProof="0" dirty="0">
                        <a:solidFill>
                          <a:schemeClr val="tx1">
                            <a:lumMod val="75000"/>
                            <a:lumOff val="25000"/>
                          </a:schemeClr>
                        </a:solidFill>
                        <a:latin typeface="+mn-lt"/>
                        <a:ea typeface="+mn-ea"/>
                        <a:cs typeface="+mn-cs"/>
                      </a:endParaRPr>
                    </a:p>
                  </a:txBody>
                  <a:tcPr marL="1626" marR="1626" marT="0" marB="0"/>
                </a:tc>
              </a:tr>
            </a:tbl>
          </a:graphicData>
        </a:graphic>
      </p:graphicFrame>
      <p:sp>
        <p:nvSpPr>
          <p:cNvPr id="7" name="CasellaDiTesto 6"/>
          <p:cNvSpPr txBox="1"/>
          <p:nvPr/>
        </p:nvSpPr>
        <p:spPr>
          <a:xfrm>
            <a:off x="1307894" y="517399"/>
            <a:ext cx="7032399" cy="369332"/>
          </a:xfrm>
          <a:prstGeom prst="rect">
            <a:avLst/>
          </a:prstGeom>
          <a:noFill/>
        </p:spPr>
        <p:txBody>
          <a:bodyPr wrap="square" lIns="0" tIns="0" rIns="0" bIns="0" rtlCol="0">
            <a:spAutoFit/>
          </a:bodyPr>
          <a:lstStyle>
            <a:defPPr>
              <a:defRPr lang="it-IT"/>
            </a:defPPr>
            <a:lvl1pPr>
              <a:tabLst>
                <a:tab pos="1439940" algn="l"/>
              </a:tabLst>
              <a:defRPr sz="2400"/>
            </a:lvl1pPr>
          </a:lstStyle>
          <a:p>
            <a:r>
              <a:rPr lang="it-IT" b="1" dirty="0" err="1">
                <a:solidFill>
                  <a:srgbClr val="002060"/>
                </a:solidFill>
                <a:latin typeface="Trebuchet MS" panose="020B0603020202020204" pitchFamily="34" charset="0"/>
              </a:rPr>
              <a:t>Projects</a:t>
            </a:r>
            <a:r>
              <a:rPr lang="it-IT" b="1" dirty="0">
                <a:solidFill>
                  <a:srgbClr val="002060"/>
                </a:solidFill>
                <a:latin typeface="Trebuchet MS" panose="020B0603020202020204" pitchFamily="34" charset="0"/>
              </a:rPr>
              <a:t> </a:t>
            </a:r>
            <a:r>
              <a:rPr lang="it-IT" b="1" dirty="0" err="1">
                <a:solidFill>
                  <a:srgbClr val="002060"/>
                </a:solidFill>
                <a:latin typeface="Trebuchet MS" panose="020B0603020202020204" pitchFamily="34" charset="0"/>
              </a:rPr>
              <a:t>Overview</a:t>
            </a:r>
            <a:r>
              <a:rPr lang="it-IT" b="1" dirty="0">
                <a:solidFill>
                  <a:srgbClr val="002060"/>
                </a:solidFill>
                <a:latin typeface="Trebuchet MS" panose="020B0603020202020204" pitchFamily="34" charset="0"/>
              </a:rPr>
              <a:t> – </a:t>
            </a:r>
            <a:r>
              <a:rPr lang="it-IT" b="1" dirty="0" smtClean="0">
                <a:solidFill>
                  <a:srgbClr val="002060"/>
                </a:solidFill>
                <a:latin typeface="Trebuchet MS" panose="020B0603020202020204" pitchFamily="34" charset="0"/>
              </a:rPr>
              <a:t>Second Call - 3</a:t>
            </a:r>
            <a:endParaRPr lang="en-US" b="1" dirty="0">
              <a:solidFill>
                <a:srgbClr val="002060"/>
              </a:solidFill>
              <a:latin typeface="Trebuchet MS" panose="020B0603020202020204" pitchFamily="34" charset="0"/>
            </a:endParaRPr>
          </a:p>
        </p:txBody>
      </p:sp>
      <p:sp>
        <p:nvSpPr>
          <p:cNvPr id="16" name="Segnaposto numero diapositiva 5">
            <a:extLst>
              <a:ext uri="{FF2B5EF4-FFF2-40B4-BE49-F238E27FC236}">
                <a16:creationId xmlns:a16="http://schemas.microsoft.com/office/drawing/2014/main" xmlns="" id="{DE9F9B63-074E-524B-8A0E-F81428A14A42}"/>
              </a:ext>
            </a:extLst>
          </p:cNvPr>
          <p:cNvSpPr>
            <a:spLocks noGrp="1"/>
          </p:cNvSpPr>
          <p:nvPr>
            <p:ph type="sldNum" sz="quarter" idx="12"/>
          </p:nvPr>
        </p:nvSpPr>
        <p:spPr>
          <a:xfrm>
            <a:off x="7048771" y="6359526"/>
            <a:ext cx="304529" cy="273050"/>
          </a:xfrm>
        </p:spPr>
        <p:txBody>
          <a:bodyPr lIns="0" tIns="0" rIns="0" bIns="0"/>
          <a:lstStyle/>
          <a:p>
            <a:fld id="{1ED6836B-D036-1A41-8504-E0077B02D938}" type="slidenum">
              <a:rPr lang="it-IT" b="1" smtClean="0">
                <a:solidFill>
                  <a:srgbClr val="0D3183"/>
                </a:solidFill>
                <a:latin typeface="Trebuchet MS" panose="020B0703020202090204" pitchFamily="34" charset="0"/>
              </a:rPr>
              <a:t>12</a:t>
            </a:fld>
            <a:endParaRPr lang="it-IT" b="1" dirty="0">
              <a:solidFill>
                <a:srgbClr val="0D3183"/>
              </a:solidFill>
              <a:latin typeface="Trebuchet MS" panose="020B0703020202090204" pitchFamily="34" charset="0"/>
            </a:endParaRPr>
          </a:p>
        </p:txBody>
      </p:sp>
      <p:sp>
        <p:nvSpPr>
          <p:cNvPr id="23" name="Rettangolo 22"/>
          <p:cNvSpPr/>
          <p:nvPr/>
        </p:nvSpPr>
        <p:spPr>
          <a:xfrm>
            <a:off x="1000798" y="1048656"/>
            <a:ext cx="7118308" cy="584775"/>
          </a:xfrm>
          <a:prstGeom prst="rect">
            <a:avLst/>
          </a:prstGeom>
        </p:spPr>
        <p:txBody>
          <a:bodyPr wrap="square">
            <a:spAutoFit/>
          </a:bodyPr>
          <a:lstStyle/>
          <a:p>
            <a:pPr fontAlgn="base">
              <a:spcBef>
                <a:spcPct val="0"/>
              </a:spcBef>
              <a:spcAft>
                <a:spcPct val="0"/>
              </a:spcAft>
            </a:pPr>
            <a:r>
              <a:rPr lang="en-US" sz="1600" dirty="0">
                <a:solidFill>
                  <a:srgbClr val="002060"/>
                </a:solidFill>
                <a:latin typeface="Trebuchet MS" panose="020B0603020202020204" pitchFamily="34" charset="0"/>
              </a:rPr>
              <a:t>The first innovative projects selected from those received at the second call will be developed between May and June</a:t>
            </a:r>
            <a:endParaRPr lang="it-IT" sz="1600" dirty="0">
              <a:solidFill>
                <a:srgbClr val="002060"/>
              </a:solidFill>
              <a:latin typeface="Trebuchet MS" panose="020B0603020202020204" pitchFamily="34" charset="0"/>
            </a:endParaRPr>
          </a:p>
        </p:txBody>
      </p:sp>
      <p:pic>
        <p:nvPicPr>
          <p:cNvPr id="24" name="Immagine 23">
            <a:extLst>
              <a:ext uri="{FF2B5EF4-FFF2-40B4-BE49-F238E27FC236}">
                <a16:creationId xmlns:a16="http://schemas.microsoft.com/office/drawing/2014/main" xmlns="" id="{208F1E58-2D9E-1846-BAA2-3FC52E3C12A8}"/>
              </a:ext>
            </a:extLst>
          </p:cNvPr>
          <p:cNvPicPr>
            <a:picLocks noChangeAspect="1"/>
          </p:cNvPicPr>
          <p:nvPr/>
        </p:nvPicPr>
        <p:blipFill>
          <a:blip r:embed="rId2"/>
          <a:stretch>
            <a:fillRect/>
          </a:stretch>
        </p:blipFill>
        <p:spPr>
          <a:xfrm>
            <a:off x="806046" y="6263852"/>
            <a:ext cx="670329" cy="575098"/>
          </a:xfrm>
          <a:prstGeom prst="rect">
            <a:avLst/>
          </a:prstGeom>
        </p:spPr>
      </p:pic>
      <p:sp>
        <p:nvSpPr>
          <p:cNvPr id="25" name="Segnaposto piè di pagina 11"/>
          <p:cNvSpPr>
            <a:spLocks noGrp="1"/>
          </p:cNvSpPr>
          <p:nvPr>
            <p:ph type="ftr" sz="quarter" idx="11"/>
          </p:nvPr>
        </p:nvSpPr>
        <p:spPr>
          <a:xfrm>
            <a:off x="1873292" y="6353176"/>
            <a:ext cx="4879933" cy="365125"/>
          </a:xfrm>
        </p:spPr>
        <p:txBody>
          <a:bodyPr/>
          <a:lstStyle/>
          <a:p>
            <a:pPr algn="ctr"/>
            <a:r>
              <a:rPr lang="it-IT" sz="1000" dirty="0">
                <a:solidFill>
                  <a:srgbClr val="002060"/>
                </a:solidFill>
              </a:rPr>
              <a:t>«</a:t>
            </a:r>
            <a:r>
              <a:rPr lang="it-IT" sz="1000" i="1" dirty="0">
                <a:solidFill>
                  <a:srgbClr val="002060"/>
                </a:solidFill>
              </a:rPr>
              <a:t>The </a:t>
            </a:r>
            <a:r>
              <a:rPr lang="it-IT" sz="1000" i="1" dirty="0" err="1">
                <a:solidFill>
                  <a:srgbClr val="002060"/>
                </a:solidFill>
              </a:rPr>
              <a:t>Innovation</a:t>
            </a:r>
            <a:r>
              <a:rPr lang="it-IT" sz="1000" i="1" dirty="0">
                <a:solidFill>
                  <a:srgbClr val="002060"/>
                </a:solidFill>
              </a:rPr>
              <a:t> Lab</a:t>
            </a:r>
            <a:r>
              <a:rPr lang="it-IT" sz="1000" dirty="0">
                <a:solidFill>
                  <a:srgbClr val="002060"/>
                </a:solidFill>
              </a:rPr>
              <a:t>» Mauro Bruno, Enrico Orsini, Gerarda Grippo (Istat) -                                   NTTS 14/03/2019</a:t>
            </a:r>
          </a:p>
        </p:txBody>
      </p:sp>
    </p:spTree>
    <p:extLst>
      <p:ext uri="{BB962C8B-B14F-4D97-AF65-F5344CB8AC3E}">
        <p14:creationId xmlns:p14="http://schemas.microsoft.com/office/powerpoint/2010/main" val="940892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806020" y="993488"/>
            <a:ext cx="75384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buFontTx/>
              <a:buNone/>
              <a:tabLst/>
            </a:pPr>
            <a:r>
              <a:rPr lang="it-IT" altLang="it-IT" sz="1600" dirty="0">
                <a:solidFill>
                  <a:srgbClr val="002060"/>
                </a:solidFill>
                <a:latin typeface="Trebuchet MS" panose="020B0603020202020204" pitchFamily="34" charset="0"/>
              </a:rPr>
              <a:t>The first </a:t>
            </a:r>
            <a:r>
              <a:rPr lang="it-IT" altLang="it-IT" sz="1600" dirty="0" err="1">
                <a:solidFill>
                  <a:srgbClr val="002060"/>
                </a:solidFill>
                <a:latin typeface="Trebuchet MS" panose="020B0603020202020204" pitchFamily="34" charset="0"/>
              </a:rPr>
              <a:t>three</a:t>
            </a:r>
            <a:r>
              <a:rPr lang="it-IT" altLang="it-IT" sz="1600" dirty="0">
                <a:solidFill>
                  <a:srgbClr val="002060"/>
                </a:solidFill>
                <a:latin typeface="Trebuchet MS" panose="020B0603020202020204" pitchFamily="34" charset="0"/>
              </a:rPr>
              <a:t> </a:t>
            </a:r>
            <a:r>
              <a:rPr lang="it-IT" altLang="it-IT" sz="1600" dirty="0" err="1">
                <a:solidFill>
                  <a:srgbClr val="002060"/>
                </a:solidFill>
                <a:latin typeface="Trebuchet MS" panose="020B0603020202020204" pitchFamily="34" charset="0"/>
              </a:rPr>
              <a:t>projects</a:t>
            </a:r>
            <a:r>
              <a:rPr lang="it-IT" altLang="it-IT" sz="1600" dirty="0">
                <a:solidFill>
                  <a:srgbClr val="002060"/>
                </a:solidFill>
                <a:latin typeface="Trebuchet MS" panose="020B0603020202020204" pitchFamily="34" charset="0"/>
              </a:rPr>
              <a:t> </a:t>
            </a:r>
            <a:r>
              <a:rPr lang="it-IT" altLang="it-IT" sz="1600" dirty="0" err="1">
                <a:solidFill>
                  <a:srgbClr val="002060"/>
                </a:solidFill>
                <a:latin typeface="Trebuchet MS" panose="020B0603020202020204" pitchFamily="34" charset="0"/>
              </a:rPr>
              <a:t>were</a:t>
            </a:r>
            <a:r>
              <a:rPr lang="it-IT" altLang="it-IT" sz="1600" dirty="0">
                <a:solidFill>
                  <a:srgbClr val="002060"/>
                </a:solidFill>
                <a:latin typeface="Trebuchet MS" panose="020B0603020202020204" pitchFamily="34" charset="0"/>
              </a:rPr>
              <a:t> </a:t>
            </a:r>
            <a:r>
              <a:rPr lang="it-IT" altLang="it-IT" sz="1600" dirty="0" err="1">
                <a:solidFill>
                  <a:srgbClr val="002060"/>
                </a:solidFill>
                <a:latin typeface="Trebuchet MS" panose="020B0603020202020204" pitchFamily="34" charset="0"/>
              </a:rPr>
              <a:t>successfully</a:t>
            </a:r>
            <a:r>
              <a:rPr lang="it-IT" altLang="it-IT" sz="1600" dirty="0">
                <a:solidFill>
                  <a:srgbClr val="002060"/>
                </a:solidFill>
                <a:latin typeface="Trebuchet MS" panose="020B0603020202020204" pitchFamily="34" charset="0"/>
              </a:rPr>
              <a:t> </a:t>
            </a:r>
            <a:r>
              <a:rPr lang="it-IT" altLang="it-IT" sz="1600" dirty="0" err="1">
                <a:solidFill>
                  <a:srgbClr val="002060"/>
                </a:solidFill>
                <a:latin typeface="Trebuchet MS" panose="020B0603020202020204" pitchFamily="34" charset="0"/>
              </a:rPr>
              <a:t>completed</a:t>
            </a:r>
            <a:r>
              <a:rPr lang="it-IT" altLang="it-IT" sz="1600" dirty="0">
                <a:solidFill>
                  <a:srgbClr val="002060"/>
                </a:solidFill>
                <a:latin typeface="Trebuchet MS" panose="020B0603020202020204" pitchFamily="34" charset="0"/>
              </a:rPr>
              <a:t>, </a:t>
            </a:r>
            <a:r>
              <a:rPr lang="it-IT" altLang="it-IT" sz="1600" dirty="0" err="1">
                <a:solidFill>
                  <a:srgbClr val="002060"/>
                </a:solidFill>
                <a:latin typeface="Trebuchet MS" panose="020B0603020202020204" pitchFamily="34" charset="0"/>
              </a:rPr>
              <a:t>producing</a:t>
            </a:r>
            <a:r>
              <a:rPr lang="it-IT" altLang="it-IT" sz="1600" dirty="0">
                <a:solidFill>
                  <a:srgbClr val="002060"/>
                </a:solidFill>
                <a:latin typeface="Trebuchet MS" panose="020B0603020202020204" pitchFamily="34" charset="0"/>
              </a:rPr>
              <a:t> </a:t>
            </a:r>
            <a:r>
              <a:rPr lang="it-IT" altLang="it-IT" sz="1600" dirty="0" err="1">
                <a:solidFill>
                  <a:srgbClr val="002060"/>
                </a:solidFill>
                <a:latin typeface="Trebuchet MS" panose="020B0603020202020204" pitchFamily="34" charset="0"/>
              </a:rPr>
              <a:t>tangible</a:t>
            </a:r>
            <a:r>
              <a:rPr lang="it-IT" altLang="it-IT" sz="1600" dirty="0">
                <a:solidFill>
                  <a:srgbClr val="002060"/>
                </a:solidFill>
                <a:latin typeface="Trebuchet MS" panose="020B0603020202020204" pitchFamily="34" charset="0"/>
              </a:rPr>
              <a:t> </a:t>
            </a:r>
            <a:r>
              <a:rPr lang="it-IT" altLang="it-IT" sz="1600" dirty="0" err="1">
                <a:solidFill>
                  <a:srgbClr val="002060"/>
                </a:solidFill>
                <a:latin typeface="Trebuchet MS" panose="020B0603020202020204" pitchFamily="34" charset="0"/>
              </a:rPr>
              <a:t>results</a:t>
            </a:r>
            <a:r>
              <a:rPr lang="it-IT" altLang="it-IT" sz="1600" dirty="0">
                <a:solidFill>
                  <a:srgbClr val="002060"/>
                </a:solidFill>
                <a:latin typeface="Trebuchet MS" panose="020B0603020202020204" pitchFamily="34" charset="0"/>
              </a:rPr>
              <a:t> and </a:t>
            </a:r>
            <a:r>
              <a:rPr lang="it-IT" altLang="it-IT" sz="1600" dirty="0" err="1">
                <a:solidFill>
                  <a:srgbClr val="002060"/>
                </a:solidFill>
                <a:latin typeface="Trebuchet MS" panose="020B0603020202020204" pitchFamily="34" charset="0"/>
              </a:rPr>
              <a:t>proving</a:t>
            </a:r>
            <a:r>
              <a:rPr lang="it-IT" altLang="it-IT" sz="1600" dirty="0">
                <a:solidFill>
                  <a:srgbClr val="002060"/>
                </a:solidFill>
                <a:latin typeface="Trebuchet MS" panose="020B0603020202020204" pitchFamily="34" charset="0"/>
              </a:rPr>
              <a:t> to be mature for the production </a:t>
            </a:r>
            <a:r>
              <a:rPr lang="it-IT" altLang="it-IT" sz="1600" dirty="0" err="1">
                <a:solidFill>
                  <a:srgbClr val="002060"/>
                </a:solidFill>
                <a:latin typeface="Trebuchet MS" panose="020B0603020202020204" pitchFamily="34" charset="0"/>
              </a:rPr>
              <a:t>processes</a:t>
            </a:r>
            <a:r>
              <a:rPr lang="it-IT" altLang="it-IT" sz="1600" dirty="0">
                <a:solidFill>
                  <a:srgbClr val="002060"/>
                </a:solidFill>
                <a:latin typeface="Trebuchet MS" panose="020B0603020202020204" pitchFamily="34" charset="0"/>
              </a:rPr>
              <a:t>.</a:t>
            </a:r>
          </a:p>
        </p:txBody>
      </p:sp>
      <p:grpSp>
        <p:nvGrpSpPr>
          <p:cNvPr id="20" name="Gruppo 19"/>
          <p:cNvGrpSpPr/>
          <p:nvPr/>
        </p:nvGrpSpPr>
        <p:grpSpPr>
          <a:xfrm>
            <a:off x="848948" y="1655603"/>
            <a:ext cx="2037128" cy="4450635"/>
            <a:chOff x="725123" y="1693703"/>
            <a:chExt cx="2037128" cy="4450635"/>
          </a:xfrm>
        </p:grpSpPr>
        <p:sp>
          <p:nvSpPr>
            <p:cNvPr id="8" name="Ovale 7"/>
            <p:cNvSpPr/>
            <p:nvPr/>
          </p:nvSpPr>
          <p:spPr>
            <a:xfrm>
              <a:off x="725123" y="1693703"/>
              <a:ext cx="1774024" cy="1711977"/>
            </a:xfrm>
            <a:prstGeom prst="ellipse">
              <a:avLst/>
            </a:prstGeom>
            <a:solidFill>
              <a:schemeClr val="tx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000" b="1" dirty="0">
                  <a:solidFill>
                    <a:srgbClr val="002060"/>
                  </a:solidFill>
                  <a:latin typeface="Trebuchet MS" panose="020B0603020202020204" pitchFamily="34" charset="0"/>
                </a:rPr>
                <a:t>Use of  the BIG DATA to support the Statistical Register of active businesses through web scraping and record linkage technologies</a:t>
              </a:r>
              <a:endParaRPr lang="it-IT" sz="1000" b="1" dirty="0">
                <a:solidFill>
                  <a:srgbClr val="002060"/>
                </a:solidFill>
                <a:latin typeface="Trebuchet MS" panose="020B0603020202020204" pitchFamily="34" charset="0"/>
              </a:endParaRPr>
            </a:p>
          </p:txBody>
        </p:sp>
        <p:sp>
          <p:nvSpPr>
            <p:cNvPr id="17" name="Rectangle 4"/>
            <p:cNvSpPr>
              <a:spLocks noChangeArrowheads="1"/>
            </p:cNvSpPr>
            <p:nvPr/>
          </p:nvSpPr>
          <p:spPr bwMode="auto">
            <a:xfrm>
              <a:off x="813421" y="4015720"/>
              <a:ext cx="194883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it-IT" altLang="it-IT" sz="1000" b="1" dirty="0">
                  <a:solidFill>
                    <a:srgbClr val="002060"/>
                  </a:solidFill>
                  <a:latin typeface="Trebuchet MS" panose="020B0603020202020204" pitchFamily="34" charset="0"/>
                </a:rPr>
                <a:t>complete, </a:t>
              </a:r>
              <a:r>
                <a:rPr lang="it-IT" altLang="it-IT" sz="1000" b="1" dirty="0" err="1">
                  <a:solidFill>
                    <a:srgbClr val="002060"/>
                  </a:solidFill>
                  <a:latin typeface="Trebuchet MS" panose="020B0603020202020204" pitchFamily="34" charset="0"/>
                </a:rPr>
                <a:t>verify</a:t>
              </a:r>
              <a:r>
                <a:rPr lang="it-IT" altLang="it-IT" sz="1000" b="1" dirty="0">
                  <a:solidFill>
                    <a:srgbClr val="002060"/>
                  </a:solidFill>
                  <a:latin typeface="Trebuchet MS" panose="020B0603020202020204" pitchFamily="34" charset="0"/>
                </a:rPr>
                <a:t> and </a:t>
              </a:r>
              <a:r>
                <a:rPr lang="it-IT" altLang="it-IT" sz="1000" b="1" dirty="0" err="1">
                  <a:solidFill>
                    <a:srgbClr val="002060"/>
                  </a:solidFill>
                  <a:latin typeface="Trebuchet MS" panose="020B0603020202020204" pitchFamily="34" charset="0"/>
                </a:rPr>
                <a:t>add</a:t>
              </a:r>
              <a:r>
                <a:rPr lang="it-IT" altLang="it-IT" sz="1000" b="1" dirty="0">
                  <a:solidFill>
                    <a:srgbClr val="002060"/>
                  </a:solidFill>
                  <a:latin typeface="Trebuchet MS" panose="020B0603020202020204" pitchFamily="34" charset="0"/>
                </a:rPr>
                <a:t> information on the </a:t>
              </a:r>
              <a:r>
                <a:rPr lang="it-IT" altLang="it-IT" sz="1000" b="1" dirty="0" err="1">
                  <a:solidFill>
                    <a:srgbClr val="002060"/>
                  </a:solidFill>
                  <a:latin typeface="Trebuchet MS" panose="020B0603020202020204" pitchFamily="34" charset="0"/>
                </a:rPr>
                <a:t>statistical</a:t>
              </a:r>
              <a:r>
                <a:rPr lang="it-IT" altLang="it-IT" sz="1000" b="1" dirty="0">
                  <a:solidFill>
                    <a:srgbClr val="002060"/>
                  </a:solidFill>
                  <a:latin typeface="Trebuchet MS" panose="020B0603020202020204" pitchFamily="34" charset="0"/>
                </a:rPr>
                <a:t> business </a:t>
              </a:r>
              <a:r>
                <a:rPr lang="it-IT" altLang="it-IT" sz="1000" b="1" dirty="0" err="1">
                  <a:solidFill>
                    <a:srgbClr val="002060"/>
                  </a:solidFill>
                  <a:latin typeface="Trebuchet MS" panose="020B0603020202020204" pitchFamily="34" charset="0"/>
                </a:rPr>
                <a:t>register</a:t>
              </a:r>
              <a:r>
                <a:rPr lang="it-IT" altLang="it-IT" sz="1000" b="1" dirty="0">
                  <a:solidFill>
                    <a:srgbClr val="002060"/>
                  </a:solidFill>
                  <a:latin typeface="Trebuchet MS" panose="020B0603020202020204" pitchFamily="34" charset="0"/>
                </a:rPr>
                <a:t> </a:t>
              </a:r>
            </a:p>
          </p:txBody>
        </p:sp>
        <p:pic>
          <p:nvPicPr>
            <p:cNvPr id="2054" name="Picture 6" descr="Risultati immagini per grafico cresci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596" y="4502434"/>
              <a:ext cx="1641904" cy="1641904"/>
            </a:xfrm>
            <a:prstGeom prst="rect">
              <a:avLst/>
            </a:prstGeom>
            <a:noFill/>
            <a:extLst>
              <a:ext uri="{909E8E84-426E-40DD-AFC4-6F175D3DCCD1}">
                <a14:hiddenFill xmlns:a14="http://schemas.microsoft.com/office/drawing/2010/main">
                  <a:solidFill>
                    <a:srgbClr val="FFFFFF"/>
                  </a:solidFill>
                </a14:hiddenFill>
              </a:ext>
            </a:extLst>
          </p:spPr>
        </p:pic>
        <p:sp>
          <p:nvSpPr>
            <p:cNvPr id="19" name="Freccia a destra rientrata 18"/>
            <p:cNvSpPr/>
            <p:nvPr/>
          </p:nvSpPr>
          <p:spPr>
            <a:xfrm rot="5400000">
              <a:off x="1388553" y="3573484"/>
              <a:ext cx="447163" cy="168232"/>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grpSp>
        <p:nvGrpSpPr>
          <p:cNvPr id="23" name="Gruppo 22"/>
          <p:cNvGrpSpPr/>
          <p:nvPr/>
        </p:nvGrpSpPr>
        <p:grpSpPr>
          <a:xfrm>
            <a:off x="6151384" y="1609041"/>
            <a:ext cx="2516366" cy="4594817"/>
            <a:chOff x="6113284" y="1609041"/>
            <a:chExt cx="2516366" cy="4594817"/>
          </a:xfrm>
        </p:grpSpPr>
        <p:sp>
          <p:nvSpPr>
            <p:cNvPr id="7" name="Ovale 6"/>
            <p:cNvSpPr/>
            <p:nvPr/>
          </p:nvSpPr>
          <p:spPr>
            <a:xfrm>
              <a:off x="6268039" y="1609041"/>
              <a:ext cx="1943094" cy="1863366"/>
            </a:xfrm>
            <a:prstGeom prst="ellipse">
              <a:avLst/>
            </a:prstGeom>
            <a:solidFill>
              <a:schemeClr val="tx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002060"/>
                  </a:solidFill>
                  <a:latin typeface="Trebuchet MS" panose="020B0603020202020204" pitchFamily="34" charset="0"/>
                  <a:cs typeface="Traditional Arabic" panose="02020603050405020304" pitchFamily="18" charset="-78"/>
                </a:rPr>
                <a:t>Development of estimation methods for the production of census </a:t>
              </a:r>
              <a:r>
                <a:rPr lang="en-US" sz="1000" b="1" dirty="0" err="1">
                  <a:solidFill>
                    <a:srgbClr val="002060"/>
                  </a:solidFill>
                  <a:latin typeface="Trebuchet MS" panose="020B0603020202020204" pitchFamily="34" charset="0"/>
                  <a:cs typeface="Traditional Arabic" panose="02020603050405020304" pitchFamily="18" charset="-78"/>
                </a:rPr>
                <a:t>hypercubes</a:t>
              </a:r>
              <a:r>
                <a:rPr lang="en-US" sz="1000" b="1" dirty="0">
                  <a:solidFill>
                    <a:srgbClr val="002060"/>
                  </a:solidFill>
                  <a:latin typeface="Trebuchet MS" panose="020B0603020202020204" pitchFamily="34" charset="0"/>
                  <a:cs typeface="Traditional Arabic" panose="02020603050405020304" pitchFamily="18" charset="-78"/>
                </a:rPr>
                <a:t> through the integration of sample surveys, census and administrative data</a:t>
              </a:r>
              <a:endParaRPr lang="it-IT" sz="1000" b="1" dirty="0">
                <a:solidFill>
                  <a:srgbClr val="002060"/>
                </a:solidFill>
                <a:latin typeface="Trebuchet MS" panose="020B0603020202020204" pitchFamily="34" charset="0"/>
                <a:cs typeface="Traditional Arabic" panose="02020603050405020304" pitchFamily="18" charset="-78"/>
              </a:endParaRPr>
            </a:p>
          </p:txBody>
        </p:sp>
        <p:sp>
          <p:nvSpPr>
            <p:cNvPr id="10" name="Rectangle 2"/>
            <p:cNvSpPr>
              <a:spLocks noChangeArrowheads="1"/>
            </p:cNvSpPr>
            <p:nvPr/>
          </p:nvSpPr>
          <p:spPr bwMode="auto">
            <a:xfrm>
              <a:off x="6113284" y="3904034"/>
              <a:ext cx="251636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buFontTx/>
                <a:buNone/>
                <a:tabLst/>
              </a:pPr>
              <a:r>
                <a:rPr lang="it-IT" altLang="it-IT" sz="1000" b="1" dirty="0">
                  <a:solidFill>
                    <a:srgbClr val="002060"/>
                  </a:solidFill>
                  <a:latin typeface="Trebuchet MS" panose="020B0603020202020204" pitchFamily="34" charset="0"/>
                </a:rPr>
                <a:t>new </a:t>
              </a:r>
              <a:r>
                <a:rPr lang="it-IT" altLang="it-IT" sz="1000" b="1" dirty="0" err="1">
                  <a:solidFill>
                    <a:srgbClr val="002060"/>
                  </a:solidFill>
                  <a:latin typeface="Trebuchet MS" panose="020B0603020202020204" pitchFamily="34" charset="0"/>
                </a:rPr>
                <a:t>indicators</a:t>
              </a:r>
              <a:r>
                <a:rPr lang="it-IT" altLang="it-IT" sz="1000" b="1" dirty="0">
                  <a:solidFill>
                    <a:srgbClr val="002060"/>
                  </a:solidFill>
                  <a:latin typeface="Trebuchet MS" panose="020B0603020202020204" pitchFamily="34" charset="0"/>
                </a:rPr>
                <a:t> </a:t>
              </a:r>
              <a:r>
                <a:rPr lang="it-IT" altLang="it-IT" sz="1000" b="1" dirty="0" err="1">
                  <a:solidFill>
                    <a:srgbClr val="002060"/>
                  </a:solidFill>
                  <a:latin typeface="Trebuchet MS" panose="020B0603020202020204" pitchFamily="34" charset="0"/>
                </a:rPr>
                <a:t>relevant</a:t>
              </a:r>
              <a:r>
                <a:rPr lang="it-IT" altLang="it-IT" sz="1000" b="1" dirty="0">
                  <a:solidFill>
                    <a:srgbClr val="002060"/>
                  </a:solidFill>
                  <a:latin typeface="Trebuchet MS" panose="020B0603020202020204" pitchFamily="34" charset="0"/>
                </a:rPr>
                <a:t> to the </a:t>
              </a:r>
              <a:r>
                <a:rPr lang="it-IT" altLang="it-IT" sz="1000" b="1" dirty="0" err="1">
                  <a:solidFill>
                    <a:srgbClr val="002060"/>
                  </a:solidFill>
                  <a:latin typeface="Trebuchet MS" panose="020B0603020202020204" pitchFamily="34" charset="0"/>
                </a:rPr>
                <a:t>areas</a:t>
              </a:r>
              <a:r>
                <a:rPr lang="it-IT" altLang="it-IT" sz="1000" b="1" dirty="0">
                  <a:solidFill>
                    <a:srgbClr val="002060"/>
                  </a:solidFill>
                  <a:latin typeface="Trebuchet MS" panose="020B0603020202020204" pitchFamily="34" charset="0"/>
                </a:rPr>
                <a:t> </a:t>
              </a:r>
              <a:r>
                <a:rPr lang="it-IT" altLang="it-IT" sz="1000" b="1" dirty="0" err="1">
                  <a:solidFill>
                    <a:srgbClr val="002060"/>
                  </a:solidFill>
                  <a:latin typeface="Trebuchet MS" panose="020B0603020202020204" pitchFamily="34" charset="0"/>
                </a:rPr>
                <a:t>at</a:t>
              </a:r>
              <a:r>
                <a:rPr lang="it-IT" altLang="it-IT" sz="1000" b="1" dirty="0">
                  <a:solidFill>
                    <a:srgbClr val="002060"/>
                  </a:solidFill>
                  <a:latin typeface="Trebuchet MS" panose="020B0603020202020204" pitchFamily="34" charset="0"/>
                </a:rPr>
                <a:t> </a:t>
              </a:r>
              <a:r>
                <a:rPr lang="it-IT" altLang="it-IT" sz="1000" b="1" dirty="0" err="1">
                  <a:solidFill>
                    <a:srgbClr val="002060"/>
                  </a:solidFill>
                  <a:latin typeface="Trebuchet MS" panose="020B0603020202020204" pitchFamily="34" charset="0"/>
                </a:rPr>
                <a:t>risk</a:t>
              </a:r>
              <a:r>
                <a:rPr lang="it-IT" altLang="it-IT" sz="1000" b="1" dirty="0">
                  <a:solidFill>
                    <a:srgbClr val="002060"/>
                  </a:solidFill>
                  <a:latin typeface="Trebuchet MS" panose="020B0603020202020204" pitchFamily="34" charset="0"/>
                </a:rPr>
                <a:t> of </a:t>
              </a:r>
              <a:r>
                <a:rPr lang="it-IT" altLang="it-IT" sz="1000" b="1" dirty="0" err="1">
                  <a:solidFill>
                    <a:srgbClr val="002060"/>
                  </a:solidFill>
                  <a:latin typeface="Trebuchet MS" panose="020B0603020202020204" pitchFamily="34" charset="0"/>
                </a:rPr>
                <a:t>poverty</a:t>
              </a:r>
              <a:r>
                <a:rPr lang="it-IT" altLang="it-IT" sz="1000" b="1" dirty="0">
                  <a:solidFill>
                    <a:srgbClr val="002060"/>
                  </a:solidFill>
                  <a:latin typeface="Trebuchet MS" panose="020B0603020202020204" pitchFamily="34" charset="0"/>
                </a:rPr>
                <a:t> and the </a:t>
              </a:r>
              <a:r>
                <a:rPr lang="it-IT" altLang="it-IT" sz="1000" b="1" dirty="0" err="1">
                  <a:solidFill>
                    <a:srgbClr val="002060"/>
                  </a:solidFill>
                  <a:latin typeface="Trebuchet MS" panose="020B0603020202020204" pitchFamily="34" charset="0"/>
                </a:rPr>
                <a:t>inequalities</a:t>
              </a:r>
              <a:r>
                <a:rPr lang="it-IT" altLang="it-IT" sz="1000" b="1" dirty="0">
                  <a:solidFill>
                    <a:srgbClr val="002060"/>
                  </a:solidFill>
                  <a:latin typeface="Trebuchet MS" panose="020B0603020202020204" pitchFamily="34" charset="0"/>
                </a:rPr>
                <a:t> of </a:t>
              </a:r>
              <a:r>
                <a:rPr lang="it-IT" altLang="it-IT" sz="1000" b="1" dirty="0" err="1">
                  <a:solidFill>
                    <a:srgbClr val="002060"/>
                  </a:solidFill>
                  <a:latin typeface="Trebuchet MS" panose="020B0603020202020204" pitchFamily="34" charset="0"/>
                </a:rPr>
                <a:t>income</a:t>
              </a:r>
              <a:r>
                <a:rPr lang="it-IT" altLang="it-IT" sz="1000" b="1" dirty="0">
                  <a:solidFill>
                    <a:srgbClr val="002060"/>
                  </a:solidFill>
                  <a:latin typeface="Trebuchet MS" panose="020B0603020202020204" pitchFamily="34" charset="0"/>
                </a:rPr>
                <a:t> </a:t>
              </a:r>
              <a:r>
                <a:rPr lang="it-IT" altLang="it-IT" sz="1000" b="1" dirty="0" err="1">
                  <a:solidFill>
                    <a:srgbClr val="002060"/>
                  </a:solidFill>
                  <a:latin typeface="Trebuchet MS" panose="020B0603020202020204" pitchFamily="34" charset="0"/>
                </a:rPr>
                <a:t>at</a:t>
              </a:r>
              <a:r>
                <a:rPr lang="it-IT" altLang="it-IT" sz="1000" b="1" dirty="0">
                  <a:solidFill>
                    <a:srgbClr val="002060"/>
                  </a:solidFill>
                  <a:latin typeface="Trebuchet MS" panose="020B0603020202020204" pitchFamily="34" charset="0"/>
                </a:rPr>
                <a:t> the </a:t>
              </a:r>
              <a:r>
                <a:rPr lang="it-IT" altLang="it-IT" sz="1000" b="1" dirty="0" err="1">
                  <a:solidFill>
                    <a:srgbClr val="002060"/>
                  </a:solidFill>
                  <a:latin typeface="Trebuchet MS" panose="020B0603020202020204" pitchFamily="34" charset="0"/>
                </a:rPr>
                <a:t>municipal</a:t>
              </a:r>
              <a:r>
                <a:rPr lang="it-IT" altLang="it-IT" sz="1000" b="1" dirty="0">
                  <a:solidFill>
                    <a:srgbClr val="002060"/>
                  </a:solidFill>
                  <a:latin typeface="Trebuchet MS" panose="020B0603020202020204" pitchFamily="34" charset="0"/>
                </a:rPr>
                <a:t> </a:t>
              </a:r>
              <a:r>
                <a:rPr lang="it-IT" altLang="it-IT" sz="1000" b="1" dirty="0" err="1">
                  <a:solidFill>
                    <a:srgbClr val="002060"/>
                  </a:solidFill>
                  <a:latin typeface="Trebuchet MS" panose="020B0603020202020204" pitchFamily="34" charset="0"/>
                </a:rPr>
                <a:t>level</a:t>
              </a:r>
              <a:r>
                <a:rPr lang="it-IT" altLang="it-IT" sz="1000" b="1" dirty="0">
                  <a:solidFill>
                    <a:srgbClr val="002060"/>
                  </a:solidFill>
                  <a:latin typeface="Trebuchet MS" panose="020B0603020202020204" pitchFamily="34" charset="0"/>
                </a:rPr>
                <a:t> </a:t>
              </a:r>
            </a:p>
          </p:txBody>
        </p:sp>
        <p:pic>
          <p:nvPicPr>
            <p:cNvPr id="11" name="chart"/>
            <p:cNvPicPr>
              <a:picLocks noChangeAspect="1"/>
            </p:cNvPicPr>
            <p:nvPr/>
          </p:nvPicPr>
          <p:blipFill>
            <a:blip r:embed="rId3"/>
            <a:stretch>
              <a:fillRect/>
            </a:stretch>
          </p:blipFill>
          <p:spPr>
            <a:xfrm>
              <a:off x="6332359" y="4535358"/>
              <a:ext cx="1888299" cy="1668500"/>
            </a:xfrm>
            <a:prstGeom prst="rect">
              <a:avLst/>
            </a:prstGeom>
            <a:ln>
              <a:solidFill>
                <a:srgbClr val="002060"/>
              </a:solidFill>
            </a:ln>
          </p:spPr>
        </p:pic>
        <p:sp>
          <p:nvSpPr>
            <p:cNvPr id="22" name="Freccia a destra rientrata 21"/>
            <p:cNvSpPr/>
            <p:nvPr/>
          </p:nvSpPr>
          <p:spPr>
            <a:xfrm rot="5400000">
              <a:off x="7043401" y="3625617"/>
              <a:ext cx="447163" cy="168232"/>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grpSp>
        <p:nvGrpSpPr>
          <p:cNvPr id="25" name="Gruppo 24"/>
          <p:cNvGrpSpPr/>
          <p:nvPr/>
        </p:nvGrpSpPr>
        <p:grpSpPr>
          <a:xfrm>
            <a:off x="3394075" y="1652098"/>
            <a:ext cx="2540000" cy="4524102"/>
            <a:chOff x="3394075" y="1652098"/>
            <a:chExt cx="2292350" cy="4524102"/>
          </a:xfrm>
        </p:grpSpPr>
        <p:sp>
          <p:nvSpPr>
            <p:cNvPr id="9" name="Ovale 8"/>
            <p:cNvSpPr/>
            <p:nvPr/>
          </p:nvSpPr>
          <p:spPr>
            <a:xfrm>
              <a:off x="3532896" y="1652098"/>
              <a:ext cx="1787103" cy="1792852"/>
            </a:xfrm>
            <a:prstGeom prst="ellipse">
              <a:avLst/>
            </a:prstGeom>
            <a:solidFill>
              <a:schemeClr val="tx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000" b="1" dirty="0">
                  <a:solidFill>
                    <a:srgbClr val="002060"/>
                  </a:solidFill>
                  <a:latin typeface="Trebuchet MS" panose="020B0603020202020204" pitchFamily="34" charset="0"/>
                </a:rPr>
                <a:t>Integrated use of cartographic data at cadastral particles level and AGEA business files for the generation of outputs useful for the general census of agriculture 2020. </a:t>
              </a:r>
            </a:p>
          </p:txBody>
        </p:sp>
        <p:sp>
          <p:nvSpPr>
            <p:cNvPr id="16" name="Rectangle 3"/>
            <p:cNvSpPr>
              <a:spLocks noChangeArrowheads="1"/>
            </p:cNvSpPr>
            <p:nvPr/>
          </p:nvSpPr>
          <p:spPr bwMode="auto">
            <a:xfrm>
              <a:off x="3532896" y="3980507"/>
              <a:ext cx="20773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it-IT" altLang="it-IT" sz="1000" b="1" dirty="0">
                  <a:solidFill>
                    <a:srgbClr val="002060"/>
                  </a:solidFill>
                  <a:latin typeface="Trebuchet MS" panose="020B0603020202020204" pitchFamily="34" charset="0"/>
                </a:rPr>
                <a:t>production of </a:t>
              </a:r>
              <a:r>
                <a:rPr lang="it-IT" altLang="it-IT" sz="1000" b="1" dirty="0" err="1">
                  <a:solidFill>
                    <a:srgbClr val="002060"/>
                  </a:solidFill>
                  <a:latin typeface="Trebuchet MS" panose="020B0603020202020204" pitchFamily="34" charset="0"/>
                </a:rPr>
                <a:t>maps</a:t>
              </a:r>
              <a:r>
                <a:rPr lang="it-IT" altLang="it-IT" sz="1000" b="1" dirty="0">
                  <a:solidFill>
                    <a:srgbClr val="002060"/>
                  </a:solidFill>
                  <a:latin typeface="Trebuchet MS" panose="020B0603020202020204" pitchFamily="34" charset="0"/>
                </a:rPr>
                <a:t> of </a:t>
              </a:r>
              <a:r>
                <a:rPr lang="it-IT" altLang="it-IT" sz="1000" b="1" dirty="0" err="1">
                  <a:solidFill>
                    <a:srgbClr val="002060"/>
                  </a:solidFill>
                  <a:latin typeface="Trebuchet MS" panose="020B0603020202020204" pitchFamily="34" charset="0"/>
                </a:rPr>
                <a:t>farms</a:t>
              </a:r>
              <a:r>
                <a:rPr lang="it-IT" altLang="it-IT" sz="1000" b="1" dirty="0">
                  <a:solidFill>
                    <a:srgbClr val="002060"/>
                  </a:solidFill>
                  <a:latin typeface="Trebuchet MS" panose="020B0603020202020204" pitchFamily="34" charset="0"/>
                </a:rPr>
                <a:t> by </a:t>
              </a:r>
              <a:r>
                <a:rPr lang="it-IT" altLang="it-IT" sz="1000" b="1" dirty="0" err="1">
                  <a:solidFill>
                    <a:srgbClr val="002060"/>
                  </a:solidFill>
                  <a:latin typeface="Trebuchet MS" panose="020B0603020202020204" pitchFamily="34" charset="0"/>
                </a:rPr>
                <a:t>type</a:t>
              </a:r>
              <a:r>
                <a:rPr lang="it-IT" altLang="it-IT" sz="1000" b="1" dirty="0">
                  <a:solidFill>
                    <a:srgbClr val="002060"/>
                  </a:solidFill>
                  <a:latin typeface="Trebuchet MS" panose="020B0603020202020204" pitchFamily="34" charset="0"/>
                </a:rPr>
                <a:t> of </a:t>
              </a:r>
              <a:r>
                <a:rPr lang="it-IT" altLang="it-IT" sz="1000" b="1" dirty="0" err="1">
                  <a:solidFill>
                    <a:srgbClr val="002060"/>
                  </a:solidFill>
                  <a:latin typeface="Trebuchet MS" panose="020B0603020202020204" pitchFamily="34" charset="0"/>
                </a:rPr>
                <a:t>cultivation</a:t>
              </a:r>
              <a:endParaRPr lang="it-IT" altLang="it-IT" sz="1000" b="1" dirty="0">
                <a:solidFill>
                  <a:srgbClr val="002060"/>
                </a:solidFill>
                <a:latin typeface="Trebuchet MS" panose="020B0603020202020204" pitchFamily="34" charset="0"/>
              </a:endParaRPr>
            </a:p>
          </p:txBody>
        </p:sp>
        <p:sp>
          <p:nvSpPr>
            <p:cNvPr id="21" name="Freccia a destra rientrata 20"/>
            <p:cNvSpPr/>
            <p:nvPr/>
          </p:nvSpPr>
          <p:spPr>
            <a:xfrm rot="5400000">
              <a:off x="4202865" y="3625617"/>
              <a:ext cx="447163" cy="168232"/>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4075" y="4491256"/>
              <a:ext cx="2292350"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asellaDiTesto 14"/>
            <p:cNvSpPr txBox="1"/>
            <p:nvPr/>
          </p:nvSpPr>
          <p:spPr>
            <a:xfrm>
              <a:off x="4690095" y="5929979"/>
              <a:ext cx="843930" cy="246221"/>
            </a:xfrm>
            <a:prstGeom prst="rect">
              <a:avLst/>
            </a:prstGeom>
            <a:noFill/>
          </p:spPr>
          <p:txBody>
            <a:bodyPr wrap="square" rtlCol="0">
              <a:spAutoFit/>
            </a:bodyPr>
            <a:lstStyle/>
            <a:p>
              <a:r>
                <a:rPr lang="it-IT" sz="1000" b="1" dirty="0" err="1"/>
                <a:t>Crop</a:t>
              </a:r>
              <a:r>
                <a:rPr lang="it-IT" sz="1000" b="1" dirty="0"/>
                <a:t> </a:t>
              </a:r>
              <a:r>
                <a:rPr lang="it-IT" sz="1000" b="1" dirty="0" err="1"/>
                <a:t>Uses</a:t>
              </a:r>
              <a:endParaRPr lang="it-IT" sz="1000" b="1" dirty="0"/>
            </a:p>
          </p:txBody>
        </p:sp>
        <p:sp>
          <p:nvSpPr>
            <p:cNvPr id="14" name="CasellaDiTesto 13"/>
            <p:cNvSpPr txBox="1"/>
            <p:nvPr/>
          </p:nvSpPr>
          <p:spPr>
            <a:xfrm>
              <a:off x="3474616" y="5899773"/>
              <a:ext cx="611859" cy="246221"/>
            </a:xfrm>
            <a:prstGeom prst="rect">
              <a:avLst/>
            </a:prstGeom>
            <a:noFill/>
          </p:spPr>
          <p:txBody>
            <a:bodyPr wrap="square" rtlCol="0">
              <a:spAutoFit/>
            </a:bodyPr>
            <a:lstStyle/>
            <a:p>
              <a:r>
                <a:rPr lang="it-IT" sz="1000" b="1" dirty="0" err="1"/>
                <a:t>Farms</a:t>
              </a:r>
              <a:endParaRPr lang="it-IT" sz="1000" b="1" dirty="0"/>
            </a:p>
          </p:txBody>
        </p:sp>
      </p:grpSp>
      <p:sp>
        <p:nvSpPr>
          <p:cNvPr id="26" name="CasellaDiTesto 25"/>
          <p:cNvSpPr txBox="1"/>
          <p:nvPr/>
        </p:nvSpPr>
        <p:spPr>
          <a:xfrm>
            <a:off x="1307894" y="517399"/>
            <a:ext cx="7032399" cy="369332"/>
          </a:xfrm>
          <a:prstGeom prst="rect">
            <a:avLst/>
          </a:prstGeom>
          <a:noFill/>
        </p:spPr>
        <p:txBody>
          <a:bodyPr wrap="square" lIns="0" tIns="0" rIns="0" bIns="0" rtlCol="0">
            <a:spAutoFit/>
          </a:bodyPr>
          <a:lstStyle>
            <a:defPPr>
              <a:defRPr lang="it-IT"/>
            </a:defPPr>
            <a:lvl1pPr>
              <a:tabLst>
                <a:tab pos="1439940" algn="l"/>
              </a:tabLst>
              <a:defRPr sz="2400"/>
            </a:lvl1pPr>
          </a:lstStyle>
          <a:p>
            <a:r>
              <a:rPr lang="it-IT" b="1" dirty="0" smtClean="0">
                <a:solidFill>
                  <a:srgbClr val="002060"/>
                </a:solidFill>
                <a:latin typeface="Trebuchet MS" panose="020B0603020202020204" pitchFamily="34" charset="0"/>
              </a:rPr>
              <a:t>First </a:t>
            </a:r>
            <a:r>
              <a:rPr lang="it-IT" b="1" dirty="0" err="1" smtClean="0">
                <a:solidFill>
                  <a:srgbClr val="002060"/>
                </a:solidFill>
                <a:latin typeface="Trebuchet MS" panose="020B0603020202020204" pitchFamily="34" charset="0"/>
              </a:rPr>
              <a:t>Result</a:t>
            </a:r>
            <a:r>
              <a:rPr lang="it-IT" b="1" dirty="0" smtClean="0">
                <a:solidFill>
                  <a:srgbClr val="002060"/>
                </a:solidFill>
                <a:latin typeface="Trebuchet MS" panose="020B0603020202020204" pitchFamily="34" charset="0"/>
              </a:rPr>
              <a:t>: </a:t>
            </a:r>
            <a:r>
              <a:rPr lang="it-IT" b="1" dirty="0" err="1" smtClean="0">
                <a:solidFill>
                  <a:srgbClr val="002060"/>
                </a:solidFill>
                <a:latin typeface="Trebuchet MS" panose="020B0603020202020204" pitchFamily="34" charset="0"/>
              </a:rPr>
              <a:t>Projects</a:t>
            </a:r>
            <a:endParaRPr lang="en-US" b="1" dirty="0">
              <a:solidFill>
                <a:srgbClr val="002060"/>
              </a:solidFill>
              <a:latin typeface="Trebuchet MS" panose="020B0603020202020204" pitchFamily="34" charset="0"/>
            </a:endParaRPr>
          </a:p>
        </p:txBody>
      </p:sp>
      <p:sp>
        <p:nvSpPr>
          <p:cNvPr id="33" name="Segnaposto numero diapositiva 5">
            <a:extLst>
              <a:ext uri="{FF2B5EF4-FFF2-40B4-BE49-F238E27FC236}">
                <a16:creationId xmlns:a16="http://schemas.microsoft.com/office/drawing/2014/main" xmlns="" id="{DE9F9B63-074E-524B-8A0E-F81428A14A42}"/>
              </a:ext>
            </a:extLst>
          </p:cNvPr>
          <p:cNvSpPr>
            <a:spLocks noGrp="1"/>
          </p:cNvSpPr>
          <p:nvPr>
            <p:ph type="sldNum" sz="quarter" idx="12"/>
          </p:nvPr>
        </p:nvSpPr>
        <p:spPr>
          <a:xfrm>
            <a:off x="7048771" y="6359526"/>
            <a:ext cx="304529" cy="273050"/>
          </a:xfrm>
        </p:spPr>
        <p:txBody>
          <a:bodyPr lIns="0" tIns="0" rIns="0" bIns="0"/>
          <a:lstStyle/>
          <a:p>
            <a:fld id="{1ED6836B-D036-1A41-8504-E0077B02D938}" type="slidenum">
              <a:rPr lang="it-IT" b="1" smtClean="0">
                <a:solidFill>
                  <a:srgbClr val="0D3183"/>
                </a:solidFill>
                <a:latin typeface="Trebuchet MS" panose="020B0703020202090204" pitchFamily="34" charset="0"/>
              </a:rPr>
              <a:t>13</a:t>
            </a:fld>
            <a:endParaRPr lang="it-IT" b="1" dirty="0">
              <a:solidFill>
                <a:srgbClr val="0D3183"/>
              </a:solidFill>
              <a:latin typeface="Trebuchet MS" panose="020B0703020202090204" pitchFamily="34" charset="0"/>
            </a:endParaRPr>
          </a:p>
        </p:txBody>
      </p:sp>
      <p:pic>
        <p:nvPicPr>
          <p:cNvPr id="34" name="Immagine 33">
            <a:extLst>
              <a:ext uri="{FF2B5EF4-FFF2-40B4-BE49-F238E27FC236}">
                <a16:creationId xmlns:a16="http://schemas.microsoft.com/office/drawing/2014/main" xmlns="" id="{208F1E58-2D9E-1846-BAA2-3FC52E3C12A8}"/>
              </a:ext>
            </a:extLst>
          </p:cNvPr>
          <p:cNvPicPr>
            <a:picLocks noChangeAspect="1"/>
          </p:cNvPicPr>
          <p:nvPr/>
        </p:nvPicPr>
        <p:blipFill>
          <a:blip r:embed="rId5"/>
          <a:stretch>
            <a:fillRect/>
          </a:stretch>
        </p:blipFill>
        <p:spPr>
          <a:xfrm>
            <a:off x="806046" y="6263852"/>
            <a:ext cx="670329" cy="575098"/>
          </a:xfrm>
          <a:prstGeom prst="rect">
            <a:avLst/>
          </a:prstGeom>
        </p:spPr>
      </p:pic>
      <p:sp>
        <p:nvSpPr>
          <p:cNvPr id="35" name="Segnaposto piè di pagina 11"/>
          <p:cNvSpPr>
            <a:spLocks noGrp="1"/>
          </p:cNvSpPr>
          <p:nvPr>
            <p:ph type="ftr" sz="quarter" idx="11"/>
          </p:nvPr>
        </p:nvSpPr>
        <p:spPr>
          <a:xfrm>
            <a:off x="1873292" y="6353176"/>
            <a:ext cx="4879933" cy="365125"/>
          </a:xfrm>
        </p:spPr>
        <p:txBody>
          <a:bodyPr/>
          <a:lstStyle/>
          <a:p>
            <a:pPr algn="ctr"/>
            <a:r>
              <a:rPr lang="it-IT" sz="1000" dirty="0">
                <a:solidFill>
                  <a:srgbClr val="002060"/>
                </a:solidFill>
              </a:rPr>
              <a:t>«</a:t>
            </a:r>
            <a:r>
              <a:rPr lang="it-IT" sz="1000" i="1" dirty="0">
                <a:solidFill>
                  <a:srgbClr val="002060"/>
                </a:solidFill>
              </a:rPr>
              <a:t>The </a:t>
            </a:r>
            <a:r>
              <a:rPr lang="it-IT" sz="1000" i="1" dirty="0" err="1">
                <a:solidFill>
                  <a:srgbClr val="002060"/>
                </a:solidFill>
              </a:rPr>
              <a:t>Innovation</a:t>
            </a:r>
            <a:r>
              <a:rPr lang="it-IT" sz="1000" i="1" dirty="0">
                <a:solidFill>
                  <a:srgbClr val="002060"/>
                </a:solidFill>
              </a:rPr>
              <a:t> Lab</a:t>
            </a:r>
            <a:r>
              <a:rPr lang="it-IT" sz="1000" dirty="0">
                <a:solidFill>
                  <a:srgbClr val="002060"/>
                </a:solidFill>
              </a:rPr>
              <a:t>» Mauro Bruno, Enrico Orsini, Gerarda Grippo (Istat) -                                   NTTS 14/03/2019</a:t>
            </a:r>
          </a:p>
        </p:txBody>
      </p:sp>
    </p:spTree>
    <p:extLst>
      <p:ext uri="{BB962C8B-B14F-4D97-AF65-F5344CB8AC3E}">
        <p14:creationId xmlns:p14="http://schemas.microsoft.com/office/powerpoint/2010/main" val="2128988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egnaposto numero diapositiva 5">
            <a:extLst>
              <a:ext uri="{FF2B5EF4-FFF2-40B4-BE49-F238E27FC236}">
                <a16:creationId xmlns:a16="http://schemas.microsoft.com/office/drawing/2014/main" xmlns="" id="{DE9F9B63-074E-524B-8A0E-F81428A14A42}"/>
              </a:ext>
            </a:extLst>
          </p:cNvPr>
          <p:cNvSpPr>
            <a:spLocks noGrp="1"/>
          </p:cNvSpPr>
          <p:nvPr>
            <p:ph type="sldNum" sz="quarter" idx="12"/>
          </p:nvPr>
        </p:nvSpPr>
        <p:spPr>
          <a:xfrm>
            <a:off x="7048771" y="6359526"/>
            <a:ext cx="304529" cy="273050"/>
          </a:xfrm>
        </p:spPr>
        <p:txBody>
          <a:bodyPr lIns="0" tIns="0" rIns="0" bIns="0"/>
          <a:lstStyle/>
          <a:p>
            <a:fld id="{1ED6836B-D036-1A41-8504-E0077B02D938}" type="slidenum">
              <a:rPr lang="it-IT" b="1" smtClean="0">
                <a:solidFill>
                  <a:srgbClr val="0D3183"/>
                </a:solidFill>
                <a:latin typeface="Trebuchet MS" panose="020B0703020202090204" pitchFamily="34" charset="0"/>
              </a:rPr>
              <a:t>14</a:t>
            </a:fld>
            <a:endParaRPr lang="it-IT" b="1" dirty="0">
              <a:solidFill>
                <a:srgbClr val="0D3183"/>
              </a:solidFill>
              <a:latin typeface="Trebuchet MS" panose="020B0703020202090204" pitchFamily="34" charset="0"/>
            </a:endParaRPr>
          </a:p>
        </p:txBody>
      </p:sp>
      <p:sp>
        <p:nvSpPr>
          <p:cNvPr id="21" name="Segnaposto testo 4"/>
          <p:cNvSpPr txBox="1">
            <a:spLocks/>
          </p:cNvSpPr>
          <p:nvPr/>
        </p:nvSpPr>
        <p:spPr>
          <a:xfrm>
            <a:off x="985192" y="1264789"/>
            <a:ext cx="7772400" cy="85928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spcBef>
                <a:spcPct val="0"/>
              </a:spcBef>
              <a:spcAft>
                <a:spcPct val="0"/>
              </a:spcAft>
              <a:buNone/>
            </a:pPr>
            <a:r>
              <a:rPr lang="en-US" sz="1600" dirty="0">
                <a:solidFill>
                  <a:srgbClr val="002060"/>
                </a:solidFill>
                <a:latin typeface="Trebuchet MS" panose="020B0603020202020204" pitchFamily="34" charset="0"/>
              </a:rPr>
              <a:t>The strong point both in the realization phase of the Laboratory and in the development phase of the projects, was the collaboration between the different sectors of the Institute involved. </a:t>
            </a:r>
            <a:endParaRPr lang="it-IT" sz="1600" dirty="0">
              <a:solidFill>
                <a:srgbClr val="002060"/>
              </a:solidFill>
              <a:latin typeface="Trebuchet MS" panose="020B0603020202020204" pitchFamily="34" charset="0"/>
            </a:endParaRPr>
          </a:p>
        </p:txBody>
      </p:sp>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867" y="2579132"/>
            <a:ext cx="2780144" cy="2326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ttangolo 22"/>
          <p:cNvSpPr/>
          <p:nvPr/>
        </p:nvSpPr>
        <p:spPr>
          <a:xfrm>
            <a:off x="4381771" y="3080533"/>
            <a:ext cx="4196458" cy="1323439"/>
          </a:xfrm>
          <a:prstGeom prst="rect">
            <a:avLst/>
          </a:prstGeom>
        </p:spPr>
        <p:txBody>
          <a:bodyPr wrap="square">
            <a:spAutoFit/>
          </a:bodyPr>
          <a:lstStyle/>
          <a:p>
            <a:pPr fontAlgn="base">
              <a:spcBef>
                <a:spcPct val="0"/>
              </a:spcBef>
              <a:spcAft>
                <a:spcPct val="0"/>
              </a:spcAft>
            </a:pPr>
            <a:r>
              <a:rPr lang="en-US" sz="1600" dirty="0">
                <a:solidFill>
                  <a:srgbClr val="002060"/>
                </a:solidFill>
                <a:latin typeface="Trebuchet MS" panose="020B0603020202020204" pitchFamily="34" charset="0"/>
              </a:rPr>
              <a:t>The </a:t>
            </a:r>
            <a:r>
              <a:rPr lang="en-US" sz="1600" dirty="0" err="1">
                <a:solidFill>
                  <a:srgbClr val="002060"/>
                </a:solidFill>
                <a:latin typeface="Trebuchet MS" panose="020B0603020202020204" pitchFamily="34" charset="0"/>
              </a:rPr>
              <a:t>LabInn</a:t>
            </a:r>
            <a:r>
              <a:rPr lang="en-US" sz="1600" dirty="0">
                <a:solidFill>
                  <a:srgbClr val="002060"/>
                </a:solidFill>
                <a:latin typeface="Trebuchet MS" panose="020B0603020202020204" pitchFamily="34" charset="0"/>
              </a:rPr>
              <a:t> is a virtuous example of collaboration for the achievement of a shared output: </a:t>
            </a:r>
            <a:br>
              <a:rPr lang="en-US" sz="1600" dirty="0">
                <a:solidFill>
                  <a:srgbClr val="002060"/>
                </a:solidFill>
                <a:latin typeface="Trebuchet MS" panose="020B0603020202020204" pitchFamily="34" charset="0"/>
              </a:rPr>
            </a:br>
            <a:r>
              <a:rPr lang="en-US" sz="1600" dirty="0">
                <a:solidFill>
                  <a:srgbClr val="002060"/>
                </a:solidFill>
                <a:latin typeface="Trebuchet MS" panose="020B0603020202020204" pitchFamily="34" charset="0"/>
              </a:rPr>
              <a:t>strengthen and improve  the role of research and innovation in the Institute.</a:t>
            </a:r>
          </a:p>
        </p:txBody>
      </p:sp>
      <p:sp>
        <p:nvSpPr>
          <p:cNvPr id="24" name="CasellaDiTesto 23"/>
          <p:cNvSpPr txBox="1"/>
          <p:nvPr/>
        </p:nvSpPr>
        <p:spPr>
          <a:xfrm>
            <a:off x="1069580" y="497331"/>
            <a:ext cx="7032399" cy="369332"/>
          </a:xfrm>
          <a:prstGeom prst="rect">
            <a:avLst/>
          </a:prstGeom>
          <a:noFill/>
        </p:spPr>
        <p:txBody>
          <a:bodyPr wrap="square" lIns="0" tIns="0" rIns="0" bIns="0" rtlCol="0">
            <a:spAutoFit/>
          </a:bodyPr>
          <a:lstStyle>
            <a:defPPr>
              <a:defRPr lang="it-IT"/>
            </a:defPPr>
            <a:lvl1pPr>
              <a:tabLst>
                <a:tab pos="1439940" algn="l"/>
              </a:tabLst>
              <a:defRPr sz="2400"/>
            </a:lvl1pPr>
          </a:lstStyle>
          <a:p>
            <a:r>
              <a:rPr lang="it-IT" b="1" dirty="0" smtClean="0">
                <a:solidFill>
                  <a:srgbClr val="002060"/>
                </a:solidFill>
                <a:latin typeface="Trebuchet MS" panose="020B0603020202020204" pitchFamily="34" charset="0"/>
              </a:rPr>
              <a:t>First </a:t>
            </a:r>
            <a:r>
              <a:rPr lang="it-IT" b="1" dirty="0" err="1" smtClean="0">
                <a:solidFill>
                  <a:srgbClr val="002060"/>
                </a:solidFill>
                <a:latin typeface="Trebuchet MS" panose="020B0603020202020204" pitchFamily="34" charset="0"/>
              </a:rPr>
              <a:t>Result</a:t>
            </a:r>
            <a:r>
              <a:rPr lang="it-IT" b="1" dirty="0" smtClean="0">
                <a:solidFill>
                  <a:srgbClr val="002060"/>
                </a:solidFill>
                <a:latin typeface="Trebuchet MS" panose="020B0603020202020204" pitchFamily="34" charset="0"/>
              </a:rPr>
              <a:t>: </a:t>
            </a:r>
            <a:r>
              <a:rPr lang="it-IT" b="1" dirty="0" err="1" smtClean="0">
                <a:solidFill>
                  <a:srgbClr val="002060"/>
                </a:solidFill>
                <a:latin typeface="Trebuchet MS" panose="020B0603020202020204" pitchFamily="34" charset="0"/>
              </a:rPr>
              <a:t>Collaborations</a:t>
            </a:r>
            <a:r>
              <a:rPr lang="it-IT" b="1" dirty="0" smtClean="0">
                <a:solidFill>
                  <a:srgbClr val="002060"/>
                </a:solidFill>
                <a:latin typeface="Trebuchet MS" panose="020B0603020202020204" pitchFamily="34" charset="0"/>
              </a:rPr>
              <a:t> and </a:t>
            </a:r>
            <a:r>
              <a:rPr lang="it-IT" b="1" dirty="0" err="1" smtClean="0">
                <a:solidFill>
                  <a:srgbClr val="002060"/>
                </a:solidFill>
                <a:latin typeface="Trebuchet MS" panose="020B0603020202020204" pitchFamily="34" charset="0"/>
              </a:rPr>
              <a:t>Partnerships</a:t>
            </a:r>
            <a:r>
              <a:rPr lang="it-IT" b="1" dirty="0" smtClean="0">
                <a:solidFill>
                  <a:srgbClr val="002060"/>
                </a:solidFill>
                <a:latin typeface="Trebuchet MS" panose="020B0603020202020204" pitchFamily="34" charset="0"/>
              </a:rPr>
              <a:t> -1</a:t>
            </a:r>
            <a:endParaRPr lang="en-US" b="1" dirty="0">
              <a:solidFill>
                <a:srgbClr val="002060"/>
              </a:solidFill>
              <a:latin typeface="Trebuchet MS" panose="020B0603020202020204" pitchFamily="34" charset="0"/>
            </a:endParaRPr>
          </a:p>
        </p:txBody>
      </p:sp>
      <p:pic>
        <p:nvPicPr>
          <p:cNvPr id="25" name="Immagine 24">
            <a:extLst>
              <a:ext uri="{FF2B5EF4-FFF2-40B4-BE49-F238E27FC236}">
                <a16:creationId xmlns:a16="http://schemas.microsoft.com/office/drawing/2014/main" xmlns="" id="{208F1E58-2D9E-1846-BAA2-3FC52E3C12A8}"/>
              </a:ext>
            </a:extLst>
          </p:cNvPr>
          <p:cNvPicPr>
            <a:picLocks noChangeAspect="1"/>
          </p:cNvPicPr>
          <p:nvPr/>
        </p:nvPicPr>
        <p:blipFill>
          <a:blip r:embed="rId3"/>
          <a:stretch>
            <a:fillRect/>
          </a:stretch>
        </p:blipFill>
        <p:spPr>
          <a:xfrm>
            <a:off x="806046" y="6263852"/>
            <a:ext cx="670329" cy="575098"/>
          </a:xfrm>
          <a:prstGeom prst="rect">
            <a:avLst/>
          </a:prstGeom>
        </p:spPr>
      </p:pic>
      <p:sp>
        <p:nvSpPr>
          <p:cNvPr id="26" name="Segnaposto piè di pagina 11"/>
          <p:cNvSpPr>
            <a:spLocks noGrp="1"/>
          </p:cNvSpPr>
          <p:nvPr>
            <p:ph type="ftr" sz="quarter" idx="11"/>
          </p:nvPr>
        </p:nvSpPr>
        <p:spPr>
          <a:xfrm>
            <a:off x="1873292" y="6353176"/>
            <a:ext cx="4879933" cy="365125"/>
          </a:xfrm>
        </p:spPr>
        <p:txBody>
          <a:bodyPr/>
          <a:lstStyle/>
          <a:p>
            <a:pPr algn="ctr"/>
            <a:r>
              <a:rPr lang="it-IT" sz="1000" dirty="0">
                <a:solidFill>
                  <a:srgbClr val="002060"/>
                </a:solidFill>
              </a:rPr>
              <a:t>«</a:t>
            </a:r>
            <a:r>
              <a:rPr lang="it-IT" sz="1000" i="1" dirty="0">
                <a:solidFill>
                  <a:srgbClr val="002060"/>
                </a:solidFill>
              </a:rPr>
              <a:t>The </a:t>
            </a:r>
            <a:r>
              <a:rPr lang="it-IT" sz="1000" i="1" dirty="0" err="1">
                <a:solidFill>
                  <a:srgbClr val="002060"/>
                </a:solidFill>
              </a:rPr>
              <a:t>Innovation</a:t>
            </a:r>
            <a:r>
              <a:rPr lang="it-IT" sz="1000" i="1" dirty="0">
                <a:solidFill>
                  <a:srgbClr val="002060"/>
                </a:solidFill>
              </a:rPr>
              <a:t> Lab</a:t>
            </a:r>
            <a:r>
              <a:rPr lang="it-IT" sz="1000" dirty="0">
                <a:solidFill>
                  <a:srgbClr val="002060"/>
                </a:solidFill>
              </a:rPr>
              <a:t>» Mauro Bruno, Enrico Orsini, Gerarda Grippo (Istat) -                                   NTTS 14/03/2019</a:t>
            </a:r>
          </a:p>
        </p:txBody>
      </p:sp>
    </p:spTree>
    <p:extLst>
      <p:ext uri="{BB962C8B-B14F-4D97-AF65-F5344CB8AC3E}">
        <p14:creationId xmlns:p14="http://schemas.microsoft.com/office/powerpoint/2010/main" val="3046251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5">
            <a:extLst>
              <a:ext uri="{FF2B5EF4-FFF2-40B4-BE49-F238E27FC236}">
                <a16:creationId xmlns:a16="http://schemas.microsoft.com/office/drawing/2014/main" xmlns="" id="{DE9F9B63-074E-524B-8A0E-F81428A14A42}"/>
              </a:ext>
            </a:extLst>
          </p:cNvPr>
          <p:cNvSpPr>
            <a:spLocks noGrp="1"/>
          </p:cNvSpPr>
          <p:nvPr>
            <p:ph type="sldNum" sz="quarter" idx="12"/>
          </p:nvPr>
        </p:nvSpPr>
        <p:spPr>
          <a:xfrm>
            <a:off x="7048771" y="6359526"/>
            <a:ext cx="304529" cy="273050"/>
          </a:xfrm>
        </p:spPr>
        <p:txBody>
          <a:bodyPr lIns="0" tIns="0" rIns="0" bIns="0"/>
          <a:lstStyle/>
          <a:p>
            <a:fld id="{1ED6836B-D036-1A41-8504-E0077B02D938}" type="slidenum">
              <a:rPr lang="it-IT" b="1" smtClean="0">
                <a:solidFill>
                  <a:srgbClr val="0D3183"/>
                </a:solidFill>
                <a:latin typeface="Trebuchet MS" panose="020B0703020202090204" pitchFamily="34" charset="0"/>
              </a:rPr>
              <a:t>15</a:t>
            </a:fld>
            <a:endParaRPr lang="it-IT" b="1" dirty="0">
              <a:solidFill>
                <a:srgbClr val="0D3183"/>
              </a:solidFill>
              <a:latin typeface="Trebuchet MS" panose="020B0703020202090204" pitchFamily="34" charset="0"/>
            </a:endParaRPr>
          </a:p>
        </p:txBody>
      </p:sp>
      <p:sp>
        <p:nvSpPr>
          <p:cNvPr id="9" name="CasellaDiTesto 8"/>
          <p:cNvSpPr txBox="1"/>
          <p:nvPr/>
        </p:nvSpPr>
        <p:spPr>
          <a:xfrm>
            <a:off x="1069580" y="497331"/>
            <a:ext cx="7032399" cy="369332"/>
          </a:xfrm>
          <a:prstGeom prst="rect">
            <a:avLst/>
          </a:prstGeom>
          <a:noFill/>
        </p:spPr>
        <p:txBody>
          <a:bodyPr wrap="square" lIns="0" tIns="0" rIns="0" bIns="0" rtlCol="0">
            <a:spAutoFit/>
          </a:bodyPr>
          <a:lstStyle>
            <a:defPPr>
              <a:defRPr lang="it-IT"/>
            </a:defPPr>
            <a:lvl1pPr>
              <a:tabLst>
                <a:tab pos="1439940" algn="l"/>
              </a:tabLst>
              <a:defRPr sz="2400"/>
            </a:lvl1pPr>
          </a:lstStyle>
          <a:p>
            <a:r>
              <a:rPr lang="it-IT" b="1" dirty="0" smtClean="0">
                <a:solidFill>
                  <a:srgbClr val="002060"/>
                </a:solidFill>
                <a:latin typeface="Trebuchet MS" panose="020B0603020202020204" pitchFamily="34" charset="0"/>
              </a:rPr>
              <a:t>First </a:t>
            </a:r>
            <a:r>
              <a:rPr lang="it-IT" b="1" dirty="0" err="1" smtClean="0">
                <a:solidFill>
                  <a:srgbClr val="002060"/>
                </a:solidFill>
                <a:latin typeface="Trebuchet MS" panose="020B0603020202020204" pitchFamily="34" charset="0"/>
              </a:rPr>
              <a:t>Result</a:t>
            </a:r>
            <a:r>
              <a:rPr lang="it-IT" b="1" dirty="0" smtClean="0">
                <a:solidFill>
                  <a:srgbClr val="002060"/>
                </a:solidFill>
                <a:latin typeface="Trebuchet MS" panose="020B0603020202020204" pitchFamily="34" charset="0"/>
              </a:rPr>
              <a:t>: </a:t>
            </a:r>
            <a:r>
              <a:rPr lang="it-IT" b="1" dirty="0" err="1" smtClean="0">
                <a:solidFill>
                  <a:srgbClr val="002060"/>
                </a:solidFill>
                <a:latin typeface="Trebuchet MS" panose="020B0603020202020204" pitchFamily="34" charset="0"/>
              </a:rPr>
              <a:t>Collaborations</a:t>
            </a:r>
            <a:r>
              <a:rPr lang="it-IT" b="1" dirty="0" smtClean="0">
                <a:solidFill>
                  <a:srgbClr val="002060"/>
                </a:solidFill>
                <a:latin typeface="Trebuchet MS" panose="020B0603020202020204" pitchFamily="34" charset="0"/>
              </a:rPr>
              <a:t> and </a:t>
            </a:r>
            <a:r>
              <a:rPr lang="it-IT" b="1" dirty="0" err="1" smtClean="0">
                <a:solidFill>
                  <a:srgbClr val="002060"/>
                </a:solidFill>
                <a:latin typeface="Trebuchet MS" panose="020B0603020202020204" pitchFamily="34" charset="0"/>
              </a:rPr>
              <a:t>Partnerships</a:t>
            </a:r>
            <a:r>
              <a:rPr lang="it-IT" b="1" dirty="0" smtClean="0">
                <a:solidFill>
                  <a:srgbClr val="002060"/>
                </a:solidFill>
                <a:latin typeface="Trebuchet MS" panose="020B0603020202020204" pitchFamily="34" charset="0"/>
              </a:rPr>
              <a:t> - 2</a:t>
            </a:r>
            <a:endParaRPr lang="en-US" b="1" dirty="0">
              <a:solidFill>
                <a:srgbClr val="002060"/>
              </a:solidFill>
              <a:latin typeface="Trebuchet MS" panose="020B0603020202020204" pitchFamily="34" charset="0"/>
            </a:endParaRPr>
          </a:p>
        </p:txBody>
      </p:sp>
      <p:sp>
        <p:nvSpPr>
          <p:cNvPr id="10" name="Rectangle 1"/>
          <p:cNvSpPr>
            <a:spLocks noChangeArrowheads="1"/>
          </p:cNvSpPr>
          <p:nvPr/>
        </p:nvSpPr>
        <p:spPr bwMode="auto">
          <a:xfrm>
            <a:off x="885826" y="1063851"/>
            <a:ext cx="798195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it-IT" sz="1600" dirty="0">
                <a:solidFill>
                  <a:srgbClr val="002060"/>
                </a:solidFill>
                <a:latin typeface="Trebuchet MS" panose="020B0603020202020204" pitchFamily="34" charset="0"/>
              </a:rPr>
              <a:t>The laboratory offers the opportunity to work in a stimulating environment, equipped with an advanced technological infrastructure, in which the key aspects are the high interaction and integration of professionals, the multidisciplinary context, as well as the possibility of working side by side, dedicating institutional time to research and innovation.</a:t>
            </a:r>
            <a:endParaRPr lang="it-IT" altLang="it-IT" sz="1600" dirty="0">
              <a:solidFill>
                <a:srgbClr val="002060"/>
              </a:solidFill>
              <a:latin typeface="Trebuchet MS" panose="020B0603020202020204" pitchFamily="34" charset="0"/>
            </a:endParaRPr>
          </a:p>
        </p:txBody>
      </p:sp>
      <p:grpSp>
        <p:nvGrpSpPr>
          <p:cNvPr id="11" name="Gruppo 10"/>
          <p:cNvGrpSpPr/>
          <p:nvPr/>
        </p:nvGrpSpPr>
        <p:grpSpPr>
          <a:xfrm>
            <a:off x="2624282" y="2550860"/>
            <a:ext cx="3922418" cy="2577458"/>
            <a:chOff x="2587355" y="2760379"/>
            <a:chExt cx="3922418" cy="2577458"/>
          </a:xfrm>
        </p:grpSpPr>
        <p:pic>
          <p:nvPicPr>
            <p:cNvPr id="12" name="Picture 17" descr="Risultati immagini per omica fa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4751" y="2922712"/>
              <a:ext cx="1264221" cy="4643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9" descr="Risultati immagini per università di perug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5499" y="3930708"/>
              <a:ext cx="991870" cy="9651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1" descr="Risultati immagini per es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3094" y="2760379"/>
              <a:ext cx="1276679" cy="7890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3" descr="Risultati immagini per comune di rom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43853" y="4453862"/>
              <a:ext cx="1218087" cy="8839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7355" y="4057424"/>
              <a:ext cx="857011" cy="8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Immagine 16"/>
            <p:cNvPicPr/>
            <p:nvPr/>
          </p:nvPicPr>
          <p:blipFill>
            <a:blip r:embed="rId7">
              <a:extLst>
                <a:ext uri="{28A0092B-C50C-407E-A947-70E740481C1C}">
                  <a14:useLocalDpi xmlns:a14="http://schemas.microsoft.com/office/drawing/2010/main" val="0"/>
                </a:ext>
              </a:extLst>
            </a:blip>
            <a:srcRect/>
            <a:stretch>
              <a:fillRect/>
            </a:stretch>
          </p:blipFill>
          <p:spPr bwMode="auto">
            <a:xfrm>
              <a:off x="3647972" y="3211193"/>
              <a:ext cx="1513969" cy="1124531"/>
            </a:xfrm>
            <a:prstGeom prst="rect">
              <a:avLst/>
            </a:prstGeom>
            <a:noFill/>
          </p:spPr>
        </p:pic>
      </p:grpSp>
      <p:sp>
        <p:nvSpPr>
          <p:cNvPr id="18" name="Rettangolo 17"/>
          <p:cNvSpPr/>
          <p:nvPr/>
        </p:nvSpPr>
        <p:spPr>
          <a:xfrm>
            <a:off x="885825" y="5205817"/>
            <a:ext cx="7381875" cy="830997"/>
          </a:xfrm>
          <a:prstGeom prst="rect">
            <a:avLst/>
          </a:prstGeom>
        </p:spPr>
        <p:txBody>
          <a:bodyPr wrap="square">
            <a:spAutoFit/>
          </a:bodyPr>
          <a:lstStyle/>
          <a:p>
            <a:pPr fontAlgn="base">
              <a:spcBef>
                <a:spcPct val="0"/>
              </a:spcBef>
              <a:spcAft>
                <a:spcPct val="0"/>
              </a:spcAft>
            </a:pPr>
            <a:r>
              <a:rPr lang="it-IT" altLang="it-IT" sz="1600" dirty="0">
                <a:solidFill>
                  <a:srgbClr val="002060"/>
                </a:solidFill>
                <a:latin typeface="Trebuchet MS" panose="020B0603020202020204" pitchFamily="34" charset="0"/>
              </a:rPr>
              <a:t>An </a:t>
            </a:r>
            <a:r>
              <a:rPr lang="it-IT" altLang="it-IT" sz="1600" dirty="0" err="1">
                <a:solidFill>
                  <a:srgbClr val="002060"/>
                </a:solidFill>
                <a:latin typeface="Trebuchet MS" panose="020B0603020202020204" pitchFamily="34" charset="0"/>
              </a:rPr>
              <a:t>important</a:t>
            </a:r>
            <a:r>
              <a:rPr lang="it-IT" altLang="it-IT" sz="1600" dirty="0">
                <a:solidFill>
                  <a:srgbClr val="002060"/>
                </a:solidFill>
                <a:latin typeface="Trebuchet MS" panose="020B0603020202020204" pitchFamily="34" charset="0"/>
              </a:rPr>
              <a:t> </a:t>
            </a:r>
            <a:r>
              <a:rPr lang="it-IT" altLang="it-IT" sz="1600" dirty="0" err="1">
                <a:solidFill>
                  <a:srgbClr val="002060"/>
                </a:solidFill>
                <a:latin typeface="Trebuchet MS" panose="020B0603020202020204" pitchFamily="34" charset="0"/>
              </a:rPr>
              <a:t>result</a:t>
            </a:r>
            <a:r>
              <a:rPr lang="it-IT" altLang="it-IT" sz="1600" dirty="0">
                <a:solidFill>
                  <a:srgbClr val="002060"/>
                </a:solidFill>
                <a:latin typeface="Trebuchet MS" panose="020B0603020202020204" pitchFamily="34" charset="0"/>
              </a:rPr>
              <a:t> of </a:t>
            </a:r>
            <a:r>
              <a:rPr lang="it-IT" altLang="it-IT" sz="1600" dirty="0" err="1">
                <a:solidFill>
                  <a:srgbClr val="002060"/>
                </a:solidFill>
                <a:latin typeface="Trebuchet MS" panose="020B0603020202020204" pitchFamily="34" charset="0"/>
              </a:rPr>
              <a:t>LabInn</a:t>
            </a:r>
            <a:r>
              <a:rPr lang="it-IT" altLang="it-IT" sz="1600" dirty="0">
                <a:solidFill>
                  <a:srgbClr val="002060"/>
                </a:solidFill>
                <a:latin typeface="Trebuchet MS" panose="020B0603020202020204" pitchFamily="34" charset="0"/>
              </a:rPr>
              <a:t> </a:t>
            </a:r>
            <a:r>
              <a:rPr lang="it-IT" altLang="it-IT" sz="1600" dirty="0" err="1">
                <a:solidFill>
                  <a:srgbClr val="002060"/>
                </a:solidFill>
                <a:latin typeface="Trebuchet MS" panose="020B0603020202020204" pitchFamily="34" charset="0"/>
              </a:rPr>
              <a:t>is</a:t>
            </a:r>
            <a:r>
              <a:rPr lang="it-IT" altLang="it-IT" sz="1600" dirty="0">
                <a:solidFill>
                  <a:srgbClr val="002060"/>
                </a:solidFill>
                <a:latin typeface="Trebuchet MS" panose="020B0603020202020204" pitchFamily="34" charset="0"/>
              </a:rPr>
              <a:t> to </a:t>
            </a:r>
            <a:r>
              <a:rPr lang="it-IT" altLang="it-IT" sz="1600" dirty="0" err="1">
                <a:solidFill>
                  <a:srgbClr val="002060"/>
                </a:solidFill>
                <a:latin typeface="Trebuchet MS" panose="020B0603020202020204" pitchFamily="34" charset="0"/>
              </a:rPr>
              <a:t>promote</a:t>
            </a:r>
            <a:r>
              <a:rPr lang="it-IT" altLang="it-IT" sz="1600" dirty="0">
                <a:solidFill>
                  <a:srgbClr val="002060"/>
                </a:solidFill>
                <a:latin typeface="Trebuchet MS" panose="020B0603020202020204" pitchFamily="34" charset="0"/>
              </a:rPr>
              <a:t> </a:t>
            </a:r>
            <a:r>
              <a:rPr lang="it-IT" altLang="it-IT" sz="1600" dirty="0" err="1">
                <a:solidFill>
                  <a:srgbClr val="002060"/>
                </a:solidFill>
                <a:latin typeface="Trebuchet MS" panose="020B0603020202020204" pitchFamily="34" charset="0"/>
              </a:rPr>
              <a:t>collaboration</a:t>
            </a:r>
            <a:r>
              <a:rPr lang="it-IT" altLang="it-IT" sz="1600" dirty="0">
                <a:solidFill>
                  <a:srgbClr val="002060"/>
                </a:solidFill>
                <a:latin typeface="Trebuchet MS" panose="020B0603020202020204" pitchFamily="34" charset="0"/>
              </a:rPr>
              <a:t> and </a:t>
            </a:r>
            <a:r>
              <a:rPr lang="it-IT" altLang="it-IT" sz="1600" dirty="0" err="1">
                <a:solidFill>
                  <a:srgbClr val="002060"/>
                </a:solidFill>
                <a:latin typeface="Trebuchet MS" panose="020B0603020202020204" pitchFamily="34" charset="0"/>
              </a:rPr>
              <a:t>partnerships</a:t>
            </a:r>
            <a:r>
              <a:rPr lang="it-IT" altLang="it-IT" sz="1600" dirty="0">
                <a:solidFill>
                  <a:srgbClr val="002060"/>
                </a:solidFill>
                <a:latin typeface="Trebuchet MS" panose="020B0603020202020204" pitchFamily="34" charset="0"/>
              </a:rPr>
              <a:t> with </a:t>
            </a:r>
            <a:r>
              <a:rPr lang="it-IT" altLang="it-IT" sz="1600" dirty="0" err="1">
                <a:solidFill>
                  <a:srgbClr val="002060"/>
                </a:solidFill>
                <a:latin typeface="Trebuchet MS" panose="020B0603020202020204" pitchFamily="34" charset="0"/>
              </a:rPr>
              <a:t>other</a:t>
            </a:r>
            <a:r>
              <a:rPr lang="it-IT" altLang="it-IT" sz="1600" dirty="0">
                <a:solidFill>
                  <a:srgbClr val="002060"/>
                </a:solidFill>
                <a:latin typeface="Trebuchet MS" panose="020B0603020202020204" pitchFamily="34" charset="0"/>
              </a:rPr>
              <a:t> </a:t>
            </a:r>
            <a:r>
              <a:rPr lang="it-IT" altLang="it-IT" sz="1600" dirty="0" err="1">
                <a:solidFill>
                  <a:srgbClr val="002060"/>
                </a:solidFill>
                <a:latin typeface="Trebuchet MS" panose="020B0603020202020204" pitchFamily="34" charset="0"/>
              </a:rPr>
              <a:t>research</a:t>
            </a:r>
            <a:r>
              <a:rPr lang="it-IT" altLang="it-IT" sz="1600" dirty="0">
                <a:solidFill>
                  <a:srgbClr val="002060"/>
                </a:solidFill>
                <a:latin typeface="Trebuchet MS" panose="020B0603020202020204" pitchFamily="34" charset="0"/>
              </a:rPr>
              <a:t> </a:t>
            </a:r>
            <a:r>
              <a:rPr lang="it-IT" altLang="it-IT" sz="1600" dirty="0" err="1">
                <a:solidFill>
                  <a:srgbClr val="002060"/>
                </a:solidFill>
                <a:latin typeface="Trebuchet MS" panose="020B0603020202020204" pitchFamily="34" charset="0"/>
              </a:rPr>
              <a:t>institutes</a:t>
            </a:r>
            <a:r>
              <a:rPr lang="it-IT" altLang="it-IT" sz="1600" dirty="0">
                <a:solidFill>
                  <a:srgbClr val="002060"/>
                </a:solidFill>
                <a:latin typeface="Trebuchet MS" panose="020B0603020202020204" pitchFamily="34" charset="0"/>
              </a:rPr>
              <a:t> and </a:t>
            </a:r>
            <a:r>
              <a:rPr lang="it-IT" altLang="it-IT" sz="1600" dirty="0" err="1">
                <a:solidFill>
                  <a:srgbClr val="002060"/>
                </a:solidFill>
                <a:latin typeface="Trebuchet MS" panose="020B0603020202020204" pitchFamily="34" charset="0"/>
              </a:rPr>
              <a:t>universities</a:t>
            </a:r>
            <a:r>
              <a:rPr lang="it-IT" altLang="it-IT" sz="1600" dirty="0">
                <a:solidFill>
                  <a:srgbClr val="002060"/>
                </a:solidFill>
                <a:latin typeface="Trebuchet MS" panose="020B0603020202020204" pitchFamily="34" charset="0"/>
              </a:rPr>
              <a:t> </a:t>
            </a:r>
            <a:r>
              <a:rPr lang="en-US" sz="1600" dirty="0">
                <a:solidFill>
                  <a:srgbClr val="002060"/>
                </a:solidFill>
                <a:latin typeface="Trebuchet MS" panose="020B0603020202020204" pitchFamily="34" charset="0"/>
              </a:rPr>
              <a:t>for the development of shared projects.</a:t>
            </a:r>
            <a:endParaRPr lang="it-IT" altLang="it-IT" sz="1600" dirty="0">
              <a:solidFill>
                <a:srgbClr val="002060"/>
              </a:solidFill>
              <a:latin typeface="Trebuchet MS" panose="020B0603020202020204" pitchFamily="34" charset="0"/>
            </a:endParaRPr>
          </a:p>
        </p:txBody>
      </p:sp>
      <p:pic>
        <p:nvPicPr>
          <p:cNvPr id="19" name="Immagine 18">
            <a:extLst>
              <a:ext uri="{FF2B5EF4-FFF2-40B4-BE49-F238E27FC236}">
                <a16:creationId xmlns:a16="http://schemas.microsoft.com/office/drawing/2014/main" xmlns="" id="{208F1E58-2D9E-1846-BAA2-3FC52E3C12A8}"/>
              </a:ext>
            </a:extLst>
          </p:cNvPr>
          <p:cNvPicPr>
            <a:picLocks noChangeAspect="1"/>
          </p:cNvPicPr>
          <p:nvPr/>
        </p:nvPicPr>
        <p:blipFill>
          <a:blip r:embed="rId8"/>
          <a:stretch>
            <a:fillRect/>
          </a:stretch>
        </p:blipFill>
        <p:spPr>
          <a:xfrm>
            <a:off x="806046" y="6263852"/>
            <a:ext cx="670329" cy="575098"/>
          </a:xfrm>
          <a:prstGeom prst="rect">
            <a:avLst/>
          </a:prstGeom>
        </p:spPr>
      </p:pic>
      <p:sp>
        <p:nvSpPr>
          <p:cNvPr id="20" name="Segnaposto piè di pagina 11"/>
          <p:cNvSpPr>
            <a:spLocks noGrp="1"/>
          </p:cNvSpPr>
          <p:nvPr>
            <p:ph type="ftr" sz="quarter" idx="11"/>
          </p:nvPr>
        </p:nvSpPr>
        <p:spPr>
          <a:xfrm>
            <a:off x="1873292" y="6353176"/>
            <a:ext cx="4879933" cy="365125"/>
          </a:xfrm>
        </p:spPr>
        <p:txBody>
          <a:bodyPr/>
          <a:lstStyle/>
          <a:p>
            <a:pPr algn="ctr"/>
            <a:r>
              <a:rPr lang="it-IT" sz="1000" dirty="0">
                <a:solidFill>
                  <a:srgbClr val="002060"/>
                </a:solidFill>
              </a:rPr>
              <a:t>«</a:t>
            </a:r>
            <a:r>
              <a:rPr lang="it-IT" sz="1000" i="1" dirty="0">
                <a:solidFill>
                  <a:srgbClr val="002060"/>
                </a:solidFill>
              </a:rPr>
              <a:t>The </a:t>
            </a:r>
            <a:r>
              <a:rPr lang="it-IT" sz="1000" i="1" dirty="0" err="1">
                <a:solidFill>
                  <a:srgbClr val="002060"/>
                </a:solidFill>
              </a:rPr>
              <a:t>Innovation</a:t>
            </a:r>
            <a:r>
              <a:rPr lang="it-IT" sz="1000" i="1" dirty="0">
                <a:solidFill>
                  <a:srgbClr val="002060"/>
                </a:solidFill>
              </a:rPr>
              <a:t> Lab</a:t>
            </a:r>
            <a:r>
              <a:rPr lang="it-IT" sz="1000" dirty="0">
                <a:solidFill>
                  <a:srgbClr val="002060"/>
                </a:solidFill>
              </a:rPr>
              <a:t>» Mauro Bruno, Enrico Orsini, Gerarda Grippo (Istat) -                                   NTTS 14/03/2019</a:t>
            </a:r>
          </a:p>
        </p:txBody>
      </p:sp>
    </p:spTree>
    <p:extLst>
      <p:ext uri="{BB962C8B-B14F-4D97-AF65-F5344CB8AC3E}">
        <p14:creationId xmlns:p14="http://schemas.microsoft.com/office/powerpoint/2010/main" val="28262349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egnaposto numero diapositiva 5">
            <a:extLst>
              <a:ext uri="{FF2B5EF4-FFF2-40B4-BE49-F238E27FC236}">
                <a16:creationId xmlns:a16="http://schemas.microsoft.com/office/drawing/2014/main" xmlns="" id="{DE9F9B63-074E-524B-8A0E-F81428A14A42}"/>
              </a:ext>
            </a:extLst>
          </p:cNvPr>
          <p:cNvSpPr>
            <a:spLocks noGrp="1"/>
          </p:cNvSpPr>
          <p:nvPr>
            <p:ph type="sldNum" sz="quarter" idx="12"/>
          </p:nvPr>
        </p:nvSpPr>
        <p:spPr>
          <a:xfrm>
            <a:off x="7048771" y="6359526"/>
            <a:ext cx="304529" cy="273050"/>
          </a:xfrm>
        </p:spPr>
        <p:txBody>
          <a:bodyPr lIns="0" tIns="0" rIns="0" bIns="0"/>
          <a:lstStyle/>
          <a:p>
            <a:fld id="{1ED6836B-D036-1A41-8504-E0077B02D938}" type="slidenum">
              <a:rPr lang="it-IT" b="1" smtClean="0">
                <a:solidFill>
                  <a:srgbClr val="0D3183"/>
                </a:solidFill>
                <a:latin typeface="Trebuchet MS" panose="020B0703020202090204" pitchFamily="34" charset="0"/>
              </a:rPr>
              <a:t>16</a:t>
            </a:fld>
            <a:endParaRPr lang="it-IT" b="1" dirty="0">
              <a:solidFill>
                <a:srgbClr val="0D3183"/>
              </a:solidFill>
              <a:latin typeface="Trebuchet MS" panose="020B0703020202090204" pitchFamily="34" charset="0"/>
            </a:endParaRPr>
          </a:p>
        </p:txBody>
      </p:sp>
      <p:grpSp>
        <p:nvGrpSpPr>
          <p:cNvPr id="21" name="Gruppo 20"/>
          <p:cNvGrpSpPr/>
          <p:nvPr/>
        </p:nvGrpSpPr>
        <p:grpSpPr>
          <a:xfrm>
            <a:off x="735938" y="1156352"/>
            <a:ext cx="7324795" cy="4562235"/>
            <a:chOff x="682196" y="1197099"/>
            <a:chExt cx="7324795" cy="4562235"/>
          </a:xfrm>
        </p:grpSpPr>
        <p:sp>
          <p:nvSpPr>
            <p:cNvPr id="22" name="Rettangolo 21"/>
            <p:cNvSpPr/>
            <p:nvPr/>
          </p:nvSpPr>
          <p:spPr>
            <a:xfrm>
              <a:off x="682196" y="1197099"/>
              <a:ext cx="7324795" cy="2862322"/>
            </a:xfrm>
            <a:prstGeom prst="rect">
              <a:avLst/>
            </a:prstGeom>
          </p:spPr>
          <p:txBody>
            <a:bodyPr wrap="square">
              <a:spAutoFit/>
            </a:bodyPr>
            <a:lstStyle/>
            <a:p>
              <a:pPr marL="285750" indent="-285750">
                <a:buFont typeface="Arial" panose="020B0604020202020204" pitchFamily="34" charset="0"/>
                <a:buChar char="•"/>
              </a:pPr>
              <a:endParaRPr lang="en-US" u="sng" dirty="0">
                <a:solidFill>
                  <a:schemeClr val="tx1">
                    <a:lumMod val="75000"/>
                    <a:lumOff val="25000"/>
                  </a:schemeClr>
                </a:solidFill>
              </a:endParaRPr>
            </a:p>
            <a:p>
              <a:r>
                <a:rPr lang="en-US" dirty="0">
                  <a:solidFill>
                    <a:schemeClr val="tx1">
                      <a:lumMod val="75000"/>
                      <a:lumOff val="25000"/>
                    </a:schemeClr>
                  </a:solidFill>
                </a:rPr>
                <a:t>       </a:t>
              </a:r>
            </a:p>
            <a:p>
              <a:endParaRPr lang="en-US" dirty="0">
                <a:solidFill>
                  <a:schemeClr val="tx1">
                    <a:lumMod val="75000"/>
                    <a:lumOff val="25000"/>
                  </a:schemeClr>
                </a:solidFill>
              </a:endParaRPr>
            </a:p>
            <a:p>
              <a:endParaRPr lang="en-US" dirty="0">
                <a:solidFill>
                  <a:schemeClr val="tx1">
                    <a:lumMod val="75000"/>
                    <a:lumOff val="25000"/>
                  </a:schemeClr>
                </a:solidFill>
              </a:endParaRPr>
            </a:p>
            <a:p>
              <a:pPr marL="285750" indent="-285750">
                <a:buFont typeface="Arial" panose="020B0604020202020204" pitchFamily="34" charset="0"/>
                <a:buChar char="•"/>
              </a:pPr>
              <a:endParaRPr lang="en-US" u="sng" dirty="0">
                <a:solidFill>
                  <a:schemeClr val="tx1">
                    <a:lumMod val="75000"/>
                    <a:lumOff val="25000"/>
                  </a:schemeClr>
                </a:solidFill>
              </a:endParaRPr>
            </a:p>
            <a:p>
              <a:pPr marL="285750" indent="-285750">
                <a:buFont typeface="Arial" panose="020B0604020202020204" pitchFamily="34" charset="0"/>
                <a:buChar char="•"/>
              </a:pPr>
              <a:endParaRPr lang="en-US" u="sng" dirty="0">
                <a:solidFill>
                  <a:schemeClr val="tx1">
                    <a:lumMod val="75000"/>
                    <a:lumOff val="25000"/>
                  </a:schemeClr>
                </a:solidFill>
              </a:endParaRPr>
            </a:p>
            <a:p>
              <a:pPr marL="285750" indent="-285750">
                <a:buFont typeface="Arial" panose="020B0604020202020204" pitchFamily="34" charset="0"/>
                <a:buChar char="•"/>
              </a:pPr>
              <a:endParaRPr lang="en-US" u="sng" dirty="0">
                <a:solidFill>
                  <a:schemeClr val="tx1">
                    <a:lumMod val="75000"/>
                    <a:lumOff val="25000"/>
                  </a:schemeClr>
                </a:solidFill>
              </a:endParaRPr>
            </a:p>
            <a:p>
              <a:pPr marL="285750" indent="-285750">
                <a:buFont typeface="Arial" panose="020B0604020202020204" pitchFamily="34" charset="0"/>
                <a:buChar char="•"/>
              </a:pPr>
              <a:endParaRPr lang="en-US" dirty="0">
                <a:solidFill>
                  <a:schemeClr val="tx1">
                    <a:lumMod val="75000"/>
                    <a:lumOff val="25000"/>
                  </a:schemeClr>
                </a:solidFill>
              </a:endParaRPr>
            </a:p>
            <a:p>
              <a:pPr marL="285750" indent="-285750">
                <a:buFont typeface="Arial" panose="020B0604020202020204" pitchFamily="34" charset="0"/>
                <a:buChar char="•"/>
              </a:pPr>
              <a:endParaRPr lang="en-US" dirty="0">
                <a:solidFill>
                  <a:schemeClr val="tx1">
                    <a:lumMod val="75000"/>
                    <a:lumOff val="25000"/>
                  </a:schemeClr>
                </a:solidFill>
              </a:endParaRPr>
            </a:p>
            <a:p>
              <a:pPr marL="285750" indent="-285750">
                <a:buFont typeface="Arial" panose="020B0604020202020204" pitchFamily="34" charset="0"/>
                <a:buChar char="•"/>
              </a:pPr>
              <a:endParaRPr lang="en-US" dirty="0">
                <a:solidFill>
                  <a:schemeClr val="tx1">
                    <a:lumMod val="75000"/>
                    <a:lumOff val="25000"/>
                  </a:schemeClr>
                </a:solidFill>
              </a:endParaRPr>
            </a:p>
          </p:txBody>
        </p:sp>
        <p:sp>
          <p:nvSpPr>
            <p:cNvPr id="23" name="Arrotonda angolo diagonale rettangolo 22"/>
            <p:cNvSpPr/>
            <p:nvPr/>
          </p:nvSpPr>
          <p:spPr>
            <a:xfrm>
              <a:off x="5479522" y="1212981"/>
              <a:ext cx="2346690" cy="1262357"/>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u="sng" dirty="0">
                  <a:solidFill>
                    <a:srgbClr val="002060"/>
                  </a:solidFill>
                </a:rPr>
                <a:t>Improve Statistical Information (Processes and Output)</a:t>
              </a:r>
            </a:p>
          </p:txBody>
        </p:sp>
        <p:sp>
          <p:nvSpPr>
            <p:cNvPr id="24" name="Arrotonda angolo diagonale rettangolo 23"/>
            <p:cNvSpPr/>
            <p:nvPr/>
          </p:nvSpPr>
          <p:spPr>
            <a:xfrm>
              <a:off x="797561" y="4496977"/>
              <a:ext cx="2346690" cy="1262357"/>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u="sng" dirty="0">
                  <a:solidFill>
                    <a:schemeClr val="tx1">
                      <a:lumMod val="75000"/>
                      <a:lumOff val="25000"/>
                    </a:schemeClr>
                  </a:solidFill>
                </a:rPr>
                <a:t>Planning and Control Statistical and Technological Evolution</a:t>
              </a:r>
            </a:p>
          </p:txBody>
        </p:sp>
        <p:sp>
          <p:nvSpPr>
            <p:cNvPr id="25" name="Arrotonda angolo diagonale rettangolo 24"/>
            <p:cNvSpPr/>
            <p:nvPr/>
          </p:nvSpPr>
          <p:spPr>
            <a:xfrm>
              <a:off x="830428" y="2942020"/>
              <a:ext cx="1997737" cy="1036404"/>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u="sng" dirty="0">
                  <a:solidFill>
                    <a:schemeClr val="tx1">
                      <a:lumMod val="75000"/>
                      <a:lumOff val="25000"/>
                    </a:schemeClr>
                  </a:solidFill>
                </a:rPr>
                <a:t>Test innovative solutions</a:t>
              </a:r>
              <a:endParaRPr lang="it-IT" dirty="0"/>
            </a:p>
          </p:txBody>
        </p:sp>
        <p:sp>
          <p:nvSpPr>
            <p:cNvPr id="26" name="Arrotonda angolo diagonale rettangolo 25"/>
            <p:cNvSpPr/>
            <p:nvPr/>
          </p:nvSpPr>
          <p:spPr>
            <a:xfrm>
              <a:off x="5336451" y="4422247"/>
              <a:ext cx="2346690" cy="1262357"/>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u="sng" dirty="0">
                  <a:solidFill>
                    <a:schemeClr val="tx1">
                      <a:lumMod val="75000"/>
                      <a:lumOff val="25000"/>
                    </a:schemeClr>
                  </a:solidFill>
                </a:rPr>
                <a:t>Promote Collaborations and Partnerships</a:t>
              </a:r>
            </a:p>
          </p:txBody>
        </p:sp>
        <p:sp>
          <p:nvSpPr>
            <p:cNvPr id="27" name="Connettore 26"/>
            <p:cNvSpPr/>
            <p:nvPr/>
          </p:nvSpPr>
          <p:spPr>
            <a:xfrm>
              <a:off x="3343275" y="2628260"/>
              <a:ext cx="1819275" cy="1670996"/>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rgbClr val="002060"/>
                  </a:solidFill>
                </a:rPr>
                <a:t>Mission: </a:t>
              </a:r>
              <a:r>
                <a:rPr lang="en-US" dirty="0" smtClean="0">
                  <a:solidFill>
                    <a:srgbClr val="002060"/>
                  </a:solidFill>
                </a:rPr>
                <a:t>produce </a:t>
              </a:r>
              <a:r>
                <a:rPr lang="en-US" dirty="0">
                  <a:solidFill>
                    <a:srgbClr val="002060"/>
                  </a:solidFill>
                </a:rPr>
                <a:t>official statistics</a:t>
              </a:r>
              <a:endParaRPr lang="it-IT" dirty="0">
                <a:solidFill>
                  <a:srgbClr val="002060"/>
                </a:solidFill>
              </a:endParaRPr>
            </a:p>
            <a:p>
              <a:pPr algn="ctr"/>
              <a:r>
                <a:rPr lang="en-US" dirty="0" smtClean="0">
                  <a:solidFill>
                    <a:srgbClr val="002060"/>
                  </a:solidFill>
                </a:rPr>
                <a:t> </a:t>
              </a:r>
              <a:endParaRPr lang="en-US" dirty="0">
                <a:solidFill>
                  <a:srgbClr val="002060"/>
                </a:solidFill>
              </a:endParaRPr>
            </a:p>
          </p:txBody>
        </p:sp>
        <p:cxnSp>
          <p:nvCxnSpPr>
            <p:cNvPr id="28" name="Connettore 2 27"/>
            <p:cNvCxnSpPr/>
            <p:nvPr/>
          </p:nvCxnSpPr>
          <p:spPr>
            <a:xfrm flipV="1">
              <a:off x="4913944" y="2475338"/>
              <a:ext cx="422507" cy="2949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Connettore 2 29"/>
            <p:cNvCxnSpPr/>
            <p:nvPr/>
          </p:nvCxnSpPr>
          <p:spPr>
            <a:xfrm flipH="1">
              <a:off x="2879958" y="3463757"/>
              <a:ext cx="491419"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Connettore 2 31"/>
            <p:cNvCxnSpPr/>
            <p:nvPr/>
          </p:nvCxnSpPr>
          <p:spPr>
            <a:xfrm flipH="1">
              <a:off x="3163767" y="4114800"/>
              <a:ext cx="350958" cy="3074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Connettore 2 32"/>
            <p:cNvCxnSpPr/>
            <p:nvPr/>
          </p:nvCxnSpPr>
          <p:spPr>
            <a:xfrm>
              <a:off x="5014912" y="4059421"/>
              <a:ext cx="332021" cy="2398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34" name="Arrotonda angolo diagonale rettangolo 33"/>
          <p:cNvSpPr/>
          <p:nvPr/>
        </p:nvSpPr>
        <p:spPr>
          <a:xfrm>
            <a:off x="1242738" y="1175403"/>
            <a:ext cx="2154279" cy="1118224"/>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u="sng" dirty="0">
                <a:solidFill>
                  <a:schemeClr val="tx1">
                    <a:lumMod val="75000"/>
                    <a:lumOff val="25000"/>
                  </a:schemeClr>
                </a:solidFill>
              </a:rPr>
              <a:t>Contribute to strengthening the role of research</a:t>
            </a:r>
            <a:endParaRPr lang="it-IT" u="sng" dirty="0">
              <a:solidFill>
                <a:schemeClr val="tx1">
                  <a:lumMod val="75000"/>
                  <a:lumOff val="25000"/>
                </a:schemeClr>
              </a:solidFill>
            </a:endParaRPr>
          </a:p>
        </p:txBody>
      </p:sp>
      <p:cxnSp>
        <p:nvCxnSpPr>
          <p:cNvPr id="35" name="Connettore 2 34"/>
          <p:cNvCxnSpPr/>
          <p:nvPr/>
        </p:nvCxnSpPr>
        <p:spPr>
          <a:xfrm flipH="1" flipV="1">
            <a:off x="3354888" y="2381250"/>
            <a:ext cx="350961" cy="3222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CasellaDiTesto 35"/>
          <p:cNvSpPr txBox="1"/>
          <p:nvPr/>
        </p:nvSpPr>
        <p:spPr>
          <a:xfrm>
            <a:off x="682196" y="399363"/>
            <a:ext cx="7538462" cy="461665"/>
          </a:xfrm>
          <a:prstGeom prst="rect">
            <a:avLst/>
          </a:prstGeom>
          <a:noFill/>
        </p:spPr>
        <p:txBody>
          <a:bodyPr wrap="square" rtlCol="0">
            <a:spAutoFit/>
          </a:bodyPr>
          <a:lstStyle/>
          <a:p>
            <a:r>
              <a:rPr lang="en-US" sz="2400" dirty="0" smtClean="0">
                <a:solidFill>
                  <a:srgbClr val="404040"/>
                </a:solidFill>
              </a:rPr>
              <a:t>     </a:t>
            </a:r>
            <a:r>
              <a:rPr lang="en-US" sz="2400" b="1" dirty="0" smtClean="0">
                <a:solidFill>
                  <a:srgbClr val="404040"/>
                </a:solidFill>
                <a:latin typeface="Trebuchet MS" panose="020B0603020202020204" pitchFamily="34" charset="0"/>
              </a:rPr>
              <a:t>Conclusions and Objectives</a:t>
            </a:r>
            <a:endParaRPr lang="en-US" sz="2400" b="1" dirty="0">
              <a:solidFill>
                <a:srgbClr val="404040"/>
              </a:solidFill>
              <a:latin typeface="Trebuchet MS" panose="020B0603020202020204" pitchFamily="34" charset="0"/>
            </a:endParaRPr>
          </a:p>
        </p:txBody>
      </p:sp>
      <p:sp>
        <p:nvSpPr>
          <p:cNvPr id="37" name="Arrotonda angolo diagonale rettangolo 36"/>
          <p:cNvSpPr/>
          <p:nvPr/>
        </p:nvSpPr>
        <p:spPr>
          <a:xfrm>
            <a:off x="5886450" y="2825073"/>
            <a:ext cx="2346690" cy="1262357"/>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rgbClr val="002060"/>
                </a:solidFill>
              </a:rPr>
              <a:t>Dedicate exclusive time only to the development of innovative projects</a:t>
            </a:r>
            <a:endParaRPr lang="en-US" sz="1600" u="sng" dirty="0">
              <a:solidFill>
                <a:srgbClr val="002060"/>
              </a:solidFill>
            </a:endParaRPr>
          </a:p>
        </p:txBody>
      </p:sp>
      <p:cxnSp>
        <p:nvCxnSpPr>
          <p:cNvPr id="42" name="Connettore 2 41"/>
          <p:cNvCxnSpPr/>
          <p:nvPr/>
        </p:nvCxnSpPr>
        <p:spPr>
          <a:xfrm flipV="1">
            <a:off x="5272486" y="3451585"/>
            <a:ext cx="515306"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58" name="Immagine 57">
            <a:extLst>
              <a:ext uri="{FF2B5EF4-FFF2-40B4-BE49-F238E27FC236}">
                <a16:creationId xmlns:a16="http://schemas.microsoft.com/office/drawing/2014/main" xmlns="" id="{208F1E58-2D9E-1846-BAA2-3FC52E3C12A8}"/>
              </a:ext>
            </a:extLst>
          </p:cNvPr>
          <p:cNvPicPr>
            <a:picLocks noChangeAspect="1"/>
          </p:cNvPicPr>
          <p:nvPr/>
        </p:nvPicPr>
        <p:blipFill>
          <a:blip r:embed="rId2"/>
          <a:stretch>
            <a:fillRect/>
          </a:stretch>
        </p:blipFill>
        <p:spPr>
          <a:xfrm>
            <a:off x="806046" y="6263852"/>
            <a:ext cx="670329" cy="575098"/>
          </a:xfrm>
          <a:prstGeom prst="rect">
            <a:avLst/>
          </a:prstGeom>
        </p:spPr>
      </p:pic>
      <p:sp>
        <p:nvSpPr>
          <p:cNvPr id="59" name="Segnaposto piè di pagina 11"/>
          <p:cNvSpPr>
            <a:spLocks noGrp="1"/>
          </p:cNvSpPr>
          <p:nvPr>
            <p:ph type="ftr" sz="quarter" idx="11"/>
          </p:nvPr>
        </p:nvSpPr>
        <p:spPr>
          <a:xfrm>
            <a:off x="1873292" y="6353176"/>
            <a:ext cx="4879933" cy="365125"/>
          </a:xfrm>
        </p:spPr>
        <p:txBody>
          <a:bodyPr/>
          <a:lstStyle/>
          <a:p>
            <a:pPr algn="ctr"/>
            <a:r>
              <a:rPr lang="it-IT" sz="1000" dirty="0">
                <a:solidFill>
                  <a:srgbClr val="002060"/>
                </a:solidFill>
              </a:rPr>
              <a:t>«</a:t>
            </a:r>
            <a:r>
              <a:rPr lang="it-IT" sz="1000" i="1" dirty="0">
                <a:solidFill>
                  <a:srgbClr val="002060"/>
                </a:solidFill>
              </a:rPr>
              <a:t>The </a:t>
            </a:r>
            <a:r>
              <a:rPr lang="it-IT" sz="1000" i="1" dirty="0" err="1">
                <a:solidFill>
                  <a:srgbClr val="002060"/>
                </a:solidFill>
              </a:rPr>
              <a:t>Innovation</a:t>
            </a:r>
            <a:r>
              <a:rPr lang="it-IT" sz="1000" i="1" dirty="0">
                <a:solidFill>
                  <a:srgbClr val="002060"/>
                </a:solidFill>
              </a:rPr>
              <a:t> Lab</a:t>
            </a:r>
            <a:r>
              <a:rPr lang="it-IT" sz="1000" dirty="0">
                <a:solidFill>
                  <a:srgbClr val="002060"/>
                </a:solidFill>
              </a:rPr>
              <a:t>» Mauro Bruno, Enrico Orsini, Gerarda Grippo (Istat) -                                   NTTS 14/03/2019</a:t>
            </a:r>
          </a:p>
        </p:txBody>
      </p:sp>
    </p:spTree>
    <p:extLst>
      <p:ext uri="{BB962C8B-B14F-4D97-AF65-F5344CB8AC3E}">
        <p14:creationId xmlns:p14="http://schemas.microsoft.com/office/powerpoint/2010/main" val="2145688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1308906" y="517399"/>
            <a:ext cx="7568665" cy="430887"/>
          </a:xfrm>
          <a:prstGeom prst="rect">
            <a:avLst/>
          </a:prstGeom>
          <a:noFill/>
        </p:spPr>
        <p:txBody>
          <a:bodyPr wrap="square" lIns="0" tIns="0" rIns="0" bIns="0" rtlCol="0">
            <a:spAutoFit/>
          </a:bodyPr>
          <a:lstStyle>
            <a:defPPr>
              <a:defRPr lang="it-IT"/>
            </a:defPPr>
            <a:lvl1pPr>
              <a:tabLst>
                <a:tab pos="1439940" algn="l"/>
              </a:tabLst>
              <a:defRPr sz="2400"/>
            </a:lvl1pPr>
          </a:lstStyle>
          <a:p>
            <a:r>
              <a:rPr lang="it-IT" sz="2800" b="1" dirty="0">
                <a:solidFill>
                  <a:srgbClr val="002060"/>
                </a:solidFill>
              </a:rPr>
              <a:t>Index </a:t>
            </a:r>
          </a:p>
        </p:txBody>
      </p:sp>
      <p:sp>
        <p:nvSpPr>
          <p:cNvPr id="8" name="Segnaposto numero diapositiva 5">
            <a:extLst>
              <a:ext uri="{FF2B5EF4-FFF2-40B4-BE49-F238E27FC236}">
                <a16:creationId xmlns:a16="http://schemas.microsoft.com/office/drawing/2014/main" xmlns="" id="{DE9F9B63-074E-524B-8A0E-F81428A14A42}"/>
              </a:ext>
            </a:extLst>
          </p:cNvPr>
          <p:cNvSpPr>
            <a:spLocks noGrp="1"/>
          </p:cNvSpPr>
          <p:nvPr>
            <p:ph type="sldNum" sz="quarter" idx="12"/>
          </p:nvPr>
        </p:nvSpPr>
        <p:spPr>
          <a:xfrm>
            <a:off x="7048771" y="6359526"/>
            <a:ext cx="304529" cy="273050"/>
          </a:xfrm>
        </p:spPr>
        <p:txBody>
          <a:bodyPr lIns="0" tIns="0" rIns="0" bIns="0"/>
          <a:lstStyle/>
          <a:p>
            <a:fld id="{1ED6836B-D036-1A41-8504-E0077B02D938}" type="slidenum">
              <a:rPr lang="it-IT" b="1" smtClean="0">
                <a:solidFill>
                  <a:srgbClr val="0D3183"/>
                </a:solidFill>
                <a:latin typeface="Trebuchet MS" panose="020B0703020202090204" pitchFamily="34" charset="0"/>
              </a:rPr>
              <a:t>2</a:t>
            </a:fld>
            <a:endParaRPr lang="it-IT" b="1" dirty="0">
              <a:solidFill>
                <a:srgbClr val="0D3183"/>
              </a:solidFill>
              <a:latin typeface="Trebuchet MS" panose="020B0703020202090204" pitchFamily="34" charset="0"/>
            </a:endParaRPr>
          </a:p>
        </p:txBody>
      </p:sp>
      <p:sp>
        <p:nvSpPr>
          <p:cNvPr id="10" name="CasellaDiTesto 9"/>
          <p:cNvSpPr txBox="1">
            <a:spLocks noChangeAspect="1"/>
          </p:cNvSpPr>
          <p:nvPr/>
        </p:nvSpPr>
        <p:spPr>
          <a:xfrm>
            <a:off x="1139867" y="1301094"/>
            <a:ext cx="4298908" cy="3831818"/>
          </a:xfrm>
          <a:prstGeom prst="rect">
            <a:avLst/>
          </a:prstGeom>
          <a:noFill/>
        </p:spPr>
        <p:txBody>
          <a:bodyPr wrap="square" rtlCol="0">
            <a:spAutoFit/>
          </a:bodyPr>
          <a:lstStyle/>
          <a:p>
            <a:pPr marL="342900" indent="-342900">
              <a:lnSpc>
                <a:spcPct val="150000"/>
              </a:lnSpc>
              <a:buClr>
                <a:srgbClr val="7F142A"/>
              </a:buClr>
              <a:buFont typeface="Wingdings" panose="05000000000000000000" pitchFamily="2" charset="2"/>
              <a:buChar char="ü"/>
            </a:pPr>
            <a:r>
              <a:rPr lang="en-US" dirty="0" smtClean="0">
                <a:solidFill>
                  <a:srgbClr val="002060"/>
                </a:solidFill>
              </a:rPr>
              <a:t>Research in </a:t>
            </a:r>
            <a:r>
              <a:rPr lang="en-US" dirty="0" err="1" smtClean="0">
                <a:solidFill>
                  <a:srgbClr val="002060"/>
                </a:solidFill>
              </a:rPr>
              <a:t>Istat</a:t>
            </a:r>
            <a:endParaRPr lang="en-US" dirty="0" smtClean="0">
              <a:solidFill>
                <a:srgbClr val="002060"/>
              </a:solidFill>
            </a:endParaRPr>
          </a:p>
          <a:p>
            <a:pPr marL="342900" indent="-342900">
              <a:lnSpc>
                <a:spcPct val="150000"/>
              </a:lnSpc>
              <a:buClr>
                <a:srgbClr val="7F142A"/>
              </a:buClr>
              <a:buFont typeface="Wingdings" panose="05000000000000000000" pitchFamily="2" charset="2"/>
              <a:buChar char="ü"/>
            </a:pPr>
            <a:r>
              <a:rPr lang="en-US" dirty="0" smtClean="0">
                <a:solidFill>
                  <a:srgbClr val="002060"/>
                </a:solidFill>
              </a:rPr>
              <a:t>What  </a:t>
            </a:r>
            <a:r>
              <a:rPr lang="en-US" dirty="0">
                <a:solidFill>
                  <a:srgbClr val="002060"/>
                </a:solidFill>
              </a:rPr>
              <a:t>is the Innovation Lab</a:t>
            </a:r>
          </a:p>
          <a:p>
            <a:pPr marL="342900" indent="-342900">
              <a:lnSpc>
                <a:spcPct val="150000"/>
              </a:lnSpc>
              <a:buClr>
                <a:srgbClr val="7F142A"/>
              </a:buClr>
              <a:buFont typeface="Wingdings" panose="05000000000000000000" pitchFamily="2" charset="2"/>
              <a:buChar char="ü"/>
            </a:pPr>
            <a:r>
              <a:rPr lang="en-US" dirty="0" smtClean="0">
                <a:solidFill>
                  <a:srgbClr val="002060"/>
                </a:solidFill>
              </a:rPr>
              <a:t>Why </a:t>
            </a:r>
            <a:r>
              <a:rPr lang="en-US" dirty="0">
                <a:solidFill>
                  <a:srgbClr val="002060"/>
                </a:solidFill>
              </a:rPr>
              <a:t>the Innovation Lab</a:t>
            </a:r>
          </a:p>
          <a:p>
            <a:pPr marL="342900" indent="-342900">
              <a:lnSpc>
                <a:spcPct val="150000"/>
              </a:lnSpc>
              <a:buClr>
                <a:srgbClr val="7F142A"/>
              </a:buClr>
              <a:buFont typeface="Wingdings" panose="05000000000000000000" pitchFamily="2" charset="2"/>
              <a:buChar char="ü"/>
            </a:pPr>
            <a:r>
              <a:rPr lang="en-US" dirty="0" smtClean="0">
                <a:solidFill>
                  <a:srgbClr val="002060"/>
                </a:solidFill>
              </a:rPr>
              <a:t>The </a:t>
            </a:r>
            <a:r>
              <a:rPr lang="en-US" dirty="0">
                <a:solidFill>
                  <a:srgbClr val="002060"/>
                </a:solidFill>
              </a:rPr>
              <a:t>Innovation Program</a:t>
            </a:r>
          </a:p>
          <a:p>
            <a:pPr marL="342900" indent="-342900">
              <a:lnSpc>
                <a:spcPct val="150000"/>
              </a:lnSpc>
              <a:buClr>
                <a:srgbClr val="7F142A"/>
              </a:buClr>
              <a:buFont typeface="Wingdings" panose="05000000000000000000" pitchFamily="2" charset="2"/>
              <a:buChar char="ü"/>
            </a:pPr>
            <a:r>
              <a:rPr lang="en-US" dirty="0" smtClean="0">
                <a:solidFill>
                  <a:srgbClr val="002060"/>
                </a:solidFill>
              </a:rPr>
              <a:t>The </a:t>
            </a:r>
            <a:r>
              <a:rPr lang="en-US" dirty="0">
                <a:solidFill>
                  <a:srgbClr val="002060"/>
                </a:solidFill>
              </a:rPr>
              <a:t>Process</a:t>
            </a:r>
          </a:p>
          <a:p>
            <a:pPr marL="342900" indent="-342900">
              <a:lnSpc>
                <a:spcPct val="150000"/>
              </a:lnSpc>
              <a:buClr>
                <a:srgbClr val="7F142A"/>
              </a:buClr>
              <a:buFont typeface="Wingdings" panose="05000000000000000000" pitchFamily="2" charset="2"/>
              <a:buChar char="ü"/>
            </a:pPr>
            <a:r>
              <a:rPr lang="en-US" dirty="0" err="1" smtClean="0">
                <a:solidFill>
                  <a:srgbClr val="002060"/>
                </a:solidFill>
              </a:rPr>
              <a:t>LabInn</a:t>
            </a:r>
            <a:r>
              <a:rPr lang="en-US" dirty="0" smtClean="0">
                <a:solidFill>
                  <a:srgbClr val="002060"/>
                </a:solidFill>
              </a:rPr>
              <a:t> </a:t>
            </a:r>
            <a:r>
              <a:rPr lang="en-US" dirty="0">
                <a:solidFill>
                  <a:srgbClr val="002060"/>
                </a:solidFill>
              </a:rPr>
              <a:t>IT </a:t>
            </a:r>
            <a:r>
              <a:rPr lang="en-US" dirty="0" smtClean="0">
                <a:solidFill>
                  <a:srgbClr val="002060"/>
                </a:solidFill>
              </a:rPr>
              <a:t>Architecture</a:t>
            </a:r>
            <a:endParaRPr lang="en-US" dirty="0">
              <a:solidFill>
                <a:srgbClr val="002060"/>
              </a:solidFill>
            </a:endParaRPr>
          </a:p>
          <a:p>
            <a:pPr marL="342900" indent="-342900">
              <a:lnSpc>
                <a:spcPct val="150000"/>
              </a:lnSpc>
              <a:buClr>
                <a:srgbClr val="7F142A"/>
              </a:buClr>
              <a:buFont typeface="Wingdings" panose="05000000000000000000" pitchFamily="2" charset="2"/>
              <a:buChar char="ü"/>
            </a:pPr>
            <a:r>
              <a:rPr lang="en-US" dirty="0" smtClean="0">
                <a:solidFill>
                  <a:srgbClr val="002060"/>
                </a:solidFill>
              </a:rPr>
              <a:t>Project </a:t>
            </a:r>
            <a:r>
              <a:rPr lang="en-US" dirty="0">
                <a:solidFill>
                  <a:srgbClr val="002060"/>
                </a:solidFill>
              </a:rPr>
              <a:t>Overview</a:t>
            </a:r>
          </a:p>
          <a:p>
            <a:pPr marL="342900" indent="-342900">
              <a:lnSpc>
                <a:spcPct val="150000"/>
              </a:lnSpc>
              <a:buClr>
                <a:srgbClr val="7F142A"/>
              </a:buClr>
              <a:buFont typeface="Wingdings" panose="05000000000000000000" pitchFamily="2" charset="2"/>
              <a:buChar char="ü"/>
            </a:pPr>
            <a:r>
              <a:rPr lang="en-US" dirty="0" smtClean="0">
                <a:solidFill>
                  <a:srgbClr val="002060"/>
                </a:solidFill>
              </a:rPr>
              <a:t>First Results</a:t>
            </a:r>
          </a:p>
          <a:p>
            <a:pPr marL="342900" indent="-342900">
              <a:lnSpc>
                <a:spcPct val="150000"/>
              </a:lnSpc>
              <a:buClr>
                <a:srgbClr val="7F142A"/>
              </a:buClr>
              <a:buFont typeface="Wingdings" panose="05000000000000000000" pitchFamily="2" charset="2"/>
              <a:buChar char="ü"/>
            </a:pPr>
            <a:r>
              <a:rPr lang="en-US" dirty="0" smtClean="0">
                <a:solidFill>
                  <a:srgbClr val="002060"/>
                </a:solidFill>
              </a:rPr>
              <a:t>Conclusions </a:t>
            </a:r>
            <a:r>
              <a:rPr lang="en-US" dirty="0">
                <a:solidFill>
                  <a:srgbClr val="002060"/>
                </a:solidFill>
              </a:rPr>
              <a:t>and Objectives</a:t>
            </a:r>
          </a:p>
        </p:txBody>
      </p:sp>
      <p:pic>
        <p:nvPicPr>
          <p:cNvPr id="16" name="Immagine 15">
            <a:extLst>
              <a:ext uri="{FF2B5EF4-FFF2-40B4-BE49-F238E27FC236}">
                <a16:creationId xmlns:a16="http://schemas.microsoft.com/office/drawing/2014/main" xmlns="" id="{208F1E58-2D9E-1846-BAA2-3FC52E3C12A8}"/>
              </a:ext>
            </a:extLst>
          </p:cNvPr>
          <p:cNvPicPr>
            <a:picLocks noChangeAspect="1"/>
          </p:cNvPicPr>
          <p:nvPr/>
        </p:nvPicPr>
        <p:blipFill>
          <a:blip r:embed="rId2"/>
          <a:stretch>
            <a:fillRect/>
          </a:stretch>
        </p:blipFill>
        <p:spPr>
          <a:xfrm>
            <a:off x="806046" y="6263852"/>
            <a:ext cx="670329" cy="575098"/>
          </a:xfrm>
          <a:prstGeom prst="rect">
            <a:avLst/>
          </a:prstGeom>
        </p:spPr>
      </p:pic>
      <p:sp>
        <p:nvSpPr>
          <p:cNvPr id="17" name="Segnaposto piè di pagina 11"/>
          <p:cNvSpPr>
            <a:spLocks noGrp="1"/>
          </p:cNvSpPr>
          <p:nvPr>
            <p:ph type="ftr" sz="quarter" idx="11"/>
          </p:nvPr>
        </p:nvSpPr>
        <p:spPr>
          <a:xfrm>
            <a:off x="1873292" y="6353176"/>
            <a:ext cx="4879933" cy="365125"/>
          </a:xfrm>
        </p:spPr>
        <p:txBody>
          <a:bodyPr/>
          <a:lstStyle/>
          <a:p>
            <a:pPr algn="ctr"/>
            <a:r>
              <a:rPr lang="it-IT" sz="1000" dirty="0">
                <a:solidFill>
                  <a:srgbClr val="002060"/>
                </a:solidFill>
              </a:rPr>
              <a:t>«</a:t>
            </a:r>
            <a:r>
              <a:rPr lang="it-IT" sz="1000" i="1" dirty="0">
                <a:solidFill>
                  <a:srgbClr val="002060"/>
                </a:solidFill>
              </a:rPr>
              <a:t>The </a:t>
            </a:r>
            <a:r>
              <a:rPr lang="it-IT" sz="1000" i="1" dirty="0" err="1">
                <a:solidFill>
                  <a:srgbClr val="002060"/>
                </a:solidFill>
              </a:rPr>
              <a:t>Innovation</a:t>
            </a:r>
            <a:r>
              <a:rPr lang="it-IT" sz="1000" i="1" dirty="0">
                <a:solidFill>
                  <a:srgbClr val="002060"/>
                </a:solidFill>
              </a:rPr>
              <a:t> Lab</a:t>
            </a:r>
            <a:r>
              <a:rPr lang="it-IT" sz="1000" dirty="0">
                <a:solidFill>
                  <a:srgbClr val="002060"/>
                </a:solidFill>
              </a:rPr>
              <a:t>» Mauro Bruno, Enrico Orsini, Gerarda Grippo (Istat) -                                   NTTS 14/03/2019</a:t>
            </a:r>
          </a:p>
        </p:txBody>
      </p:sp>
    </p:spTree>
    <p:extLst>
      <p:ext uri="{BB962C8B-B14F-4D97-AF65-F5344CB8AC3E}">
        <p14:creationId xmlns:p14="http://schemas.microsoft.com/office/powerpoint/2010/main" val="3553219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egnaposto immagine 5" descr="Risultati immagini per collaborazione"/>
          <p:cNvPicPr>
            <a:picLocks/>
          </p:cNvPicPr>
          <p:nvPr/>
        </p:nvPicPr>
        <p:blipFill>
          <a:blip r:embed="rId2">
            <a:extLst>
              <a:ext uri="{28A0092B-C50C-407E-A947-70E740481C1C}">
                <a14:useLocalDpi xmlns:a14="http://schemas.microsoft.com/office/drawing/2010/main" val="0"/>
              </a:ext>
            </a:extLst>
          </a:blip>
          <a:srcRect l="20443" r="20443"/>
          <a:stretch>
            <a:fillRect/>
          </a:stretch>
        </p:blipFill>
        <p:spPr bwMode="auto">
          <a:xfrm>
            <a:off x="5788466" y="1412488"/>
            <a:ext cx="2623433" cy="2051633"/>
          </a:xfrm>
          <a:prstGeom prst="rect">
            <a:avLst/>
          </a:prstGeom>
          <a:noFill/>
          <a:ln>
            <a:noFill/>
          </a:ln>
        </p:spPr>
      </p:pic>
      <p:sp>
        <p:nvSpPr>
          <p:cNvPr id="12" name="Rettangolo 11"/>
          <p:cNvSpPr/>
          <p:nvPr/>
        </p:nvSpPr>
        <p:spPr>
          <a:xfrm>
            <a:off x="793950" y="1476789"/>
            <a:ext cx="4784683" cy="1815882"/>
          </a:xfrm>
          <a:prstGeom prst="rect">
            <a:avLst/>
          </a:prstGeom>
        </p:spPr>
        <p:txBody>
          <a:bodyPr wrap="square">
            <a:spAutoFit/>
          </a:bodyPr>
          <a:lstStyle/>
          <a:p>
            <a:r>
              <a:rPr lang="en-US" sz="1600" dirty="0" smtClean="0">
                <a:solidFill>
                  <a:srgbClr val="002060"/>
                </a:solidFill>
                <a:latin typeface="Trebuchet MS" panose="020B0603020202020204" pitchFamily="34" charset="0"/>
              </a:rPr>
              <a:t>The </a:t>
            </a:r>
            <a:r>
              <a:rPr lang="en-US" sz="1600" dirty="0">
                <a:solidFill>
                  <a:srgbClr val="002060"/>
                </a:solidFill>
                <a:latin typeface="Trebuchet MS" panose="020B0603020202020204" pitchFamily="34" charset="0"/>
              </a:rPr>
              <a:t>research in </a:t>
            </a:r>
            <a:r>
              <a:rPr lang="en-US" sz="1600" dirty="0" err="1">
                <a:solidFill>
                  <a:srgbClr val="002060"/>
                </a:solidFill>
                <a:latin typeface="Trebuchet MS" panose="020B0603020202020204" pitchFamily="34" charset="0"/>
              </a:rPr>
              <a:t>Istat</a:t>
            </a:r>
            <a:r>
              <a:rPr lang="en-US" sz="1600" dirty="0">
                <a:solidFill>
                  <a:srgbClr val="002060"/>
                </a:solidFill>
                <a:latin typeface="Trebuchet MS" panose="020B0603020202020204" pitchFamily="34" charset="0"/>
              </a:rPr>
              <a:t> is aimed at improving the quality of statistical information and the processes adopted for the production, development and dissemination of official statistics and the introduction into the above processes of the results of methodological and thematic research.</a:t>
            </a:r>
            <a:endParaRPr lang="it-IT" sz="1600" dirty="0">
              <a:solidFill>
                <a:srgbClr val="002060"/>
              </a:solidFill>
              <a:latin typeface="Trebuchet MS" panose="020B0603020202020204" pitchFamily="34" charset="0"/>
            </a:endParaRPr>
          </a:p>
        </p:txBody>
      </p:sp>
      <p:sp>
        <p:nvSpPr>
          <p:cNvPr id="13" name="Rettangolo 12"/>
          <p:cNvSpPr/>
          <p:nvPr/>
        </p:nvSpPr>
        <p:spPr>
          <a:xfrm>
            <a:off x="793950" y="4536452"/>
            <a:ext cx="7492799" cy="1077218"/>
          </a:xfrm>
          <a:prstGeom prst="rect">
            <a:avLst/>
          </a:prstGeom>
        </p:spPr>
        <p:txBody>
          <a:bodyPr wrap="square">
            <a:spAutoFit/>
          </a:bodyPr>
          <a:lstStyle/>
          <a:p>
            <a:r>
              <a:rPr lang="en-US" sz="1600" dirty="0">
                <a:solidFill>
                  <a:srgbClr val="002060"/>
                </a:solidFill>
                <a:latin typeface="Trebuchet MS" panose="020B0603020202020204" pitchFamily="34" charset="0"/>
              </a:rPr>
              <a:t>Research represents the </a:t>
            </a:r>
            <a:r>
              <a:rPr lang="en-US" sz="1600" b="1" i="1" dirty="0">
                <a:solidFill>
                  <a:srgbClr val="002060"/>
                </a:solidFill>
                <a:latin typeface="Trebuchet MS" panose="020B0603020202020204" pitchFamily="34" charset="0"/>
              </a:rPr>
              <a:t>essential tool </a:t>
            </a:r>
            <a:r>
              <a:rPr lang="en-US" sz="1600" dirty="0">
                <a:solidFill>
                  <a:srgbClr val="002060"/>
                </a:solidFill>
                <a:latin typeface="Trebuchet MS" panose="020B0603020202020204" pitchFamily="34" charset="0"/>
              </a:rPr>
              <a:t>for maintaining and increasing the level and the quality of statistical </a:t>
            </a:r>
            <a:r>
              <a:rPr lang="en-US" sz="1600" dirty="0" smtClean="0">
                <a:solidFill>
                  <a:srgbClr val="002060"/>
                </a:solidFill>
                <a:latin typeface="Trebuchet MS" panose="020B0603020202020204" pitchFamily="34" charset="0"/>
              </a:rPr>
              <a:t>information and </a:t>
            </a:r>
            <a:r>
              <a:rPr lang="en-US" sz="1600" dirty="0">
                <a:solidFill>
                  <a:srgbClr val="002060"/>
                </a:solidFill>
                <a:latin typeface="Trebuchet MS" panose="020B0603020202020204" pitchFamily="34" charset="0"/>
              </a:rPr>
              <a:t>to respond to the </a:t>
            </a:r>
            <a:r>
              <a:rPr lang="en-US" sz="1600" i="1" dirty="0">
                <a:solidFill>
                  <a:srgbClr val="002060"/>
                </a:solidFill>
                <a:latin typeface="Trebuchet MS" panose="020B0603020202020204" pitchFamily="34" charset="0"/>
              </a:rPr>
              <a:t>mission</a:t>
            </a:r>
            <a:r>
              <a:rPr lang="en-US" sz="1600" dirty="0">
                <a:solidFill>
                  <a:srgbClr val="002060"/>
                </a:solidFill>
                <a:latin typeface="Trebuchet MS" panose="020B0603020202020204" pitchFamily="34" charset="0"/>
              </a:rPr>
              <a:t> of the </a:t>
            </a:r>
            <a:r>
              <a:rPr lang="en-US" sz="1600" dirty="0" smtClean="0">
                <a:solidFill>
                  <a:srgbClr val="002060"/>
                </a:solidFill>
                <a:latin typeface="Trebuchet MS" panose="020B0603020202020204" pitchFamily="34" charset="0"/>
              </a:rPr>
              <a:t>institute</a:t>
            </a:r>
            <a:r>
              <a:rPr lang="en-US" sz="1600" dirty="0">
                <a:solidFill>
                  <a:srgbClr val="002060"/>
                </a:solidFill>
                <a:latin typeface="Trebuchet MS" panose="020B0603020202020204" pitchFamily="34" charset="0"/>
              </a:rPr>
              <a:t>: </a:t>
            </a:r>
            <a:r>
              <a:rPr lang="en-US" sz="1600" u="sng" dirty="0">
                <a:solidFill>
                  <a:srgbClr val="002060"/>
                </a:solidFill>
                <a:latin typeface="Trebuchet MS" panose="020B0603020202020204" pitchFamily="34" charset="0"/>
              </a:rPr>
              <a:t>produce official statistics to support citizens and public decision-makers.</a:t>
            </a:r>
            <a:endParaRPr lang="it-IT" sz="1600" u="sng" dirty="0">
              <a:solidFill>
                <a:srgbClr val="002060"/>
              </a:solidFill>
              <a:latin typeface="Trebuchet MS" panose="020B0603020202020204" pitchFamily="34" charset="0"/>
            </a:endParaRPr>
          </a:p>
        </p:txBody>
      </p:sp>
      <p:sp>
        <p:nvSpPr>
          <p:cNvPr id="14" name="CasellaDiTesto 13"/>
          <p:cNvSpPr txBox="1"/>
          <p:nvPr/>
        </p:nvSpPr>
        <p:spPr>
          <a:xfrm>
            <a:off x="1308906" y="517399"/>
            <a:ext cx="7102993" cy="369332"/>
          </a:xfrm>
          <a:prstGeom prst="rect">
            <a:avLst/>
          </a:prstGeom>
          <a:noFill/>
        </p:spPr>
        <p:txBody>
          <a:bodyPr wrap="square" lIns="0" tIns="0" rIns="0" bIns="0" rtlCol="0">
            <a:spAutoFit/>
          </a:bodyPr>
          <a:lstStyle>
            <a:defPPr>
              <a:defRPr lang="it-IT"/>
            </a:defPPr>
            <a:lvl1pPr>
              <a:tabLst>
                <a:tab pos="1439940" algn="l"/>
              </a:tabLst>
              <a:defRPr sz="2400"/>
            </a:lvl1pPr>
          </a:lstStyle>
          <a:p>
            <a:r>
              <a:rPr lang="it-IT" b="1" dirty="0" err="1">
                <a:solidFill>
                  <a:srgbClr val="002060"/>
                </a:solidFill>
                <a:latin typeface="Trebuchet MS" panose="020B0603020202020204" pitchFamily="34" charset="0"/>
              </a:rPr>
              <a:t>Research</a:t>
            </a:r>
            <a:r>
              <a:rPr lang="it-IT" b="1" dirty="0">
                <a:solidFill>
                  <a:srgbClr val="002060"/>
                </a:solidFill>
                <a:latin typeface="Trebuchet MS" panose="020B0603020202020204" pitchFamily="34" charset="0"/>
              </a:rPr>
              <a:t> </a:t>
            </a:r>
            <a:r>
              <a:rPr lang="en-US" b="1" dirty="0">
                <a:solidFill>
                  <a:srgbClr val="002060"/>
                </a:solidFill>
                <a:latin typeface="Trebuchet MS" panose="020B0603020202020204" pitchFamily="34" charset="0"/>
              </a:rPr>
              <a:t>for </a:t>
            </a:r>
            <a:r>
              <a:rPr lang="en-US" b="1" dirty="0" err="1">
                <a:solidFill>
                  <a:srgbClr val="002060"/>
                </a:solidFill>
                <a:latin typeface="Trebuchet MS" panose="020B0603020202020204" pitchFamily="34" charset="0"/>
              </a:rPr>
              <a:t>Istat's</a:t>
            </a:r>
            <a:r>
              <a:rPr lang="en-US" b="1" dirty="0">
                <a:solidFill>
                  <a:srgbClr val="002060"/>
                </a:solidFill>
                <a:latin typeface="Trebuchet MS" panose="020B0603020202020204" pitchFamily="34" charset="0"/>
              </a:rPr>
              <a:t> </a:t>
            </a:r>
            <a:r>
              <a:rPr lang="en-US" b="1" dirty="0" smtClean="0">
                <a:solidFill>
                  <a:srgbClr val="002060"/>
                </a:solidFill>
                <a:latin typeface="Trebuchet MS" panose="020B0603020202020204" pitchFamily="34" charset="0"/>
              </a:rPr>
              <a:t>activities</a:t>
            </a:r>
            <a:endParaRPr lang="it-IT" b="1" dirty="0">
              <a:solidFill>
                <a:srgbClr val="002060"/>
              </a:solidFill>
              <a:latin typeface="Trebuchet MS" panose="020B0603020202020204" pitchFamily="34" charset="0"/>
            </a:endParaRPr>
          </a:p>
        </p:txBody>
      </p:sp>
      <p:sp>
        <p:nvSpPr>
          <p:cNvPr id="17" name="Segnaposto numero diapositiva 5">
            <a:extLst>
              <a:ext uri="{FF2B5EF4-FFF2-40B4-BE49-F238E27FC236}">
                <a16:creationId xmlns:a16="http://schemas.microsoft.com/office/drawing/2014/main" xmlns="" id="{DE9F9B63-074E-524B-8A0E-F81428A14A42}"/>
              </a:ext>
            </a:extLst>
          </p:cNvPr>
          <p:cNvSpPr>
            <a:spLocks noGrp="1"/>
          </p:cNvSpPr>
          <p:nvPr>
            <p:ph type="sldNum" sz="quarter" idx="12"/>
          </p:nvPr>
        </p:nvSpPr>
        <p:spPr>
          <a:xfrm>
            <a:off x="7048771" y="6359526"/>
            <a:ext cx="304529" cy="273050"/>
          </a:xfrm>
        </p:spPr>
        <p:txBody>
          <a:bodyPr lIns="0" tIns="0" rIns="0" bIns="0"/>
          <a:lstStyle/>
          <a:p>
            <a:fld id="{1ED6836B-D036-1A41-8504-E0077B02D938}" type="slidenum">
              <a:rPr lang="it-IT" b="1" smtClean="0">
                <a:solidFill>
                  <a:srgbClr val="0D3183"/>
                </a:solidFill>
                <a:latin typeface="Trebuchet MS" panose="020B0703020202090204" pitchFamily="34" charset="0"/>
              </a:rPr>
              <a:t>3</a:t>
            </a:fld>
            <a:endParaRPr lang="it-IT" b="1" dirty="0">
              <a:solidFill>
                <a:srgbClr val="0D3183"/>
              </a:solidFill>
              <a:latin typeface="Trebuchet MS" panose="020B0703020202090204" pitchFamily="34" charset="0"/>
            </a:endParaRPr>
          </a:p>
        </p:txBody>
      </p:sp>
      <p:pic>
        <p:nvPicPr>
          <p:cNvPr id="22" name="Immagine 21">
            <a:extLst>
              <a:ext uri="{FF2B5EF4-FFF2-40B4-BE49-F238E27FC236}">
                <a16:creationId xmlns:a16="http://schemas.microsoft.com/office/drawing/2014/main" xmlns="" id="{208F1E58-2D9E-1846-BAA2-3FC52E3C12A8}"/>
              </a:ext>
            </a:extLst>
          </p:cNvPr>
          <p:cNvPicPr>
            <a:picLocks noChangeAspect="1"/>
          </p:cNvPicPr>
          <p:nvPr/>
        </p:nvPicPr>
        <p:blipFill>
          <a:blip r:embed="rId3"/>
          <a:stretch>
            <a:fillRect/>
          </a:stretch>
        </p:blipFill>
        <p:spPr>
          <a:xfrm>
            <a:off x="806046" y="6263852"/>
            <a:ext cx="670329" cy="575098"/>
          </a:xfrm>
          <a:prstGeom prst="rect">
            <a:avLst/>
          </a:prstGeom>
        </p:spPr>
      </p:pic>
      <p:sp>
        <p:nvSpPr>
          <p:cNvPr id="23" name="Segnaposto piè di pagina 11"/>
          <p:cNvSpPr>
            <a:spLocks noGrp="1"/>
          </p:cNvSpPr>
          <p:nvPr>
            <p:ph type="ftr" sz="quarter" idx="11"/>
          </p:nvPr>
        </p:nvSpPr>
        <p:spPr>
          <a:xfrm>
            <a:off x="1873292" y="6353176"/>
            <a:ext cx="4879933" cy="365125"/>
          </a:xfrm>
        </p:spPr>
        <p:txBody>
          <a:bodyPr/>
          <a:lstStyle/>
          <a:p>
            <a:pPr algn="ctr"/>
            <a:r>
              <a:rPr lang="it-IT" sz="1000" dirty="0">
                <a:solidFill>
                  <a:srgbClr val="002060"/>
                </a:solidFill>
              </a:rPr>
              <a:t>«</a:t>
            </a:r>
            <a:r>
              <a:rPr lang="it-IT" sz="1000" i="1" dirty="0">
                <a:solidFill>
                  <a:srgbClr val="002060"/>
                </a:solidFill>
              </a:rPr>
              <a:t>The </a:t>
            </a:r>
            <a:r>
              <a:rPr lang="it-IT" sz="1000" i="1" dirty="0" err="1">
                <a:solidFill>
                  <a:srgbClr val="002060"/>
                </a:solidFill>
              </a:rPr>
              <a:t>Innovation</a:t>
            </a:r>
            <a:r>
              <a:rPr lang="it-IT" sz="1000" i="1" dirty="0">
                <a:solidFill>
                  <a:srgbClr val="002060"/>
                </a:solidFill>
              </a:rPr>
              <a:t> Lab</a:t>
            </a:r>
            <a:r>
              <a:rPr lang="it-IT" sz="1000" dirty="0">
                <a:solidFill>
                  <a:srgbClr val="002060"/>
                </a:solidFill>
              </a:rPr>
              <a:t>» Mauro Bruno, Enrico Orsini, Gerarda Grippo (Istat) -                                   NTTS 14/03/2019</a:t>
            </a:r>
          </a:p>
        </p:txBody>
      </p:sp>
    </p:spTree>
    <p:extLst>
      <p:ext uri="{BB962C8B-B14F-4D97-AF65-F5344CB8AC3E}">
        <p14:creationId xmlns:p14="http://schemas.microsoft.com/office/powerpoint/2010/main" val="2297125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2"/>
          <p:cNvSpPr/>
          <p:nvPr/>
        </p:nvSpPr>
        <p:spPr>
          <a:xfrm>
            <a:off x="939842" y="1156540"/>
            <a:ext cx="7401463" cy="830997"/>
          </a:xfrm>
          <a:prstGeom prst="rect">
            <a:avLst/>
          </a:prstGeom>
        </p:spPr>
        <p:txBody>
          <a:bodyPr wrap="square">
            <a:spAutoFit/>
          </a:bodyPr>
          <a:lstStyle/>
          <a:p>
            <a:pPr lvl="0"/>
            <a:r>
              <a:rPr lang="en-US" sz="1600" dirty="0">
                <a:solidFill>
                  <a:srgbClr val="002060"/>
                </a:solidFill>
                <a:latin typeface="Trebuchet MS" panose="020B0603020202020204" pitchFamily="34" charset="0"/>
              </a:rPr>
              <a:t>The Innovation lab is an “environment” to enforce research role and to develop innovative ideas promoting the collaboration between experts</a:t>
            </a:r>
            <a:r>
              <a:rPr lang="it-IT" sz="1600" dirty="0">
                <a:solidFill>
                  <a:srgbClr val="002060"/>
                </a:solidFill>
                <a:latin typeface="Trebuchet MS" panose="020B0603020202020204" pitchFamily="34" charset="0"/>
              </a:rPr>
              <a:t> </a:t>
            </a:r>
            <a:r>
              <a:rPr lang="en-US" sz="1600" dirty="0">
                <a:solidFill>
                  <a:srgbClr val="002060"/>
                </a:solidFill>
                <a:latin typeface="Trebuchet MS" panose="020B0603020202020204" pitchFamily="34" charset="0"/>
              </a:rPr>
              <a:t>of several sector (Statisticians, Computer scientists, Business experts…).    </a:t>
            </a:r>
          </a:p>
        </p:txBody>
      </p:sp>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605" y="2308529"/>
            <a:ext cx="704215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ttangolo 14"/>
          <p:cNvSpPr/>
          <p:nvPr/>
        </p:nvSpPr>
        <p:spPr>
          <a:xfrm>
            <a:off x="2333689" y="5625584"/>
            <a:ext cx="3632726" cy="338554"/>
          </a:xfrm>
          <a:prstGeom prst="rect">
            <a:avLst/>
          </a:prstGeom>
        </p:spPr>
        <p:txBody>
          <a:bodyPr wrap="none">
            <a:spAutoFit/>
          </a:bodyPr>
          <a:lstStyle/>
          <a:p>
            <a:r>
              <a:rPr lang="en-US" sz="1600" dirty="0">
                <a:solidFill>
                  <a:srgbClr val="002060"/>
                </a:solidFill>
                <a:latin typeface="Trebuchet MS" panose="020B0603020202020204" pitchFamily="34" charset="0"/>
              </a:rPr>
              <a:t>It was inaugurated on March 21, 2018</a:t>
            </a:r>
            <a:endParaRPr lang="it-IT" sz="1600" dirty="0">
              <a:solidFill>
                <a:srgbClr val="002060"/>
              </a:solidFill>
              <a:latin typeface="Trebuchet MS" panose="020B0603020202020204" pitchFamily="34" charset="0"/>
            </a:endParaRPr>
          </a:p>
        </p:txBody>
      </p:sp>
      <p:sp>
        <p:nvSpPr>
          <p:cNvPr id="17" name="CasellaDiTesto 16"/>
          <p:cNvSpPr txBox="1"/>
          <p:nvPr/>
        </p:nvSpPr>
        <p:spPr>
          <a:xfrm>
            <a:off x="1308906" y="517399"/>
            <a:ext cx="7032399" cy="369332"/>
          </a:xfrm>
          <a:prstGeom prst="rect">
            <a:avLst/>
          </a:prstGeom>
          <a:noFill/>
        </p:spPr>
        <p:txBody>
          <a:bodyPr wrap="square" lIns="0" tIns="0" rIns="0" bIns="0" rtlCol="0">
            <a:spAutoFit/>
          </a:bodyPr>
          <a:lstStyle>
            <a:defPPr>
              <a:defRPr lang="it-IT"/>
            </a:defPPr>
            <a:lvl1pPr>
              <a:tabLst>
                <a:tab pos="1439940" algn="l"/>
              </a:tabLst>
              <a:defRPr sz="2400"/>
            </a:lvl1pPr>
          </a:lstStyle>
          <a:p>
            <a:r>
              <a:rPr lang="en-US" b="1" dirty="0">
                <a:solidFill>
                  <a:srgbClr val="002060"/>
                </a:solidFill>
                <a:latin typeface="Trebuchet MS" panose="020B0603020202020204" pitchFamily="34" charset="0"/>
              </a:rPr>
              <a:t>What is the Innovation Lab</a:t>
            </a:r>
          </a:p>
        </p:txBody>
      </p:sp>
      <p:sp>
        <p:nvSpPr>
          <p:cNvPr id="19" name="Segnaposto numero diapositiva 5">
            <a:extLst>
              <a:ext uri="{FF2B5EF4-FFF2-40B4-BE49-F238E27FC236}">
                <a16:creationId xmlns:a16="http://schemas.microsoft.com/office/drawing/2014/main" xmlns="" id="{DE9F9B63-074E-524B-8A0E-F81428A14A42}"/>
              </a:ext>
            </a:extLst>
          </p:cNvPr>
          <p:cNvSpPr>
            <a:spLocks noGrp="1"/>
          </p:cNvSpPr>
          <p:nvPr>
            <p:ph type="sldNum" sz="quarter" idx="12"/>
          </p:nvPr>
        </p:nvSpPr>
        <p:spPr>
          <a:xfrm>
            <a:off x="7048771" y="6359526"/>
            <a:ext cx="304529" cy="273050"/>
          </a:xfrm>
        </p:spPr>
        <p:txBody>
          <a:bodyPr lIns="0" tIns="0" rIns="0" bIns="0"/>
          <a:lstStyle/>
          <a:p>
            <a:fld id="{1ED6836B-D036-1A41-8504-E0077B02D938}" type="slidenum">
              <a:rPr lang="it-IT" b="1" smtClean="0">
                <a:solidFill>
                  <a:srgbClr val="0D3183"/>
                </a:solidFill>
                <a:latin typeface="Trebuchet MS" panose="020B0703020202090204" pitchFamily="34" charset="0"/>
              </a:rPr>
              <a:t>4</a:t>
            </a:fld>
            <a:endParaRPr lang="it-IT" b="1" dirty="0">
              <a:solidFill>
                <a:srgbClr val="0D3183"/>
              </a:solidFill>
              <a:latin typeface="Trebuchet MS" panose="020B0703020202090204" pitchFamily="34" charset="0"/>
            </a:endParaRPr>
          </a:p>
        </p:txBody>
      </p:sp>
      <p:pic>
        <p:nvPicPr>
          <p:cNvPr id="23" name="Immagine 22">
            <a:extLst>
              <a:ext uri="{FF2B5EF4-FFF2-40B4-BE49-F238E27FC236}">
                <a16:creationId xmlns:a16="http://schemas.microsoft.com/office/drawing/2014/main" xmlns="" id="{208F1E58-2D9E-1846-BAA2-3FC52E3C12A8}"/>
              </a:ext>
            </a:extLst>
          </p:cNvPr>
          <p:cNvPicPr>
            <a:picLocks noChangeAspect="1"/>
          </p:cNvPicPr>
          <p:nvPr/>
        </p:nvPicPr>
        <p:blipFill>
          <a:blip r:embed="rId3"/>
          <a:stretch>
            <a:fillRect/>
          </a:stretch>
        </p:blipFill>
        <p:spPr>
          <a:xfrm>
            <a:off x="806046" y="6263852"/>
            <a:ext cx="670329" cy="575098"/>
          </a:xfrm>
          <a:prstGeom prst="rect">
            <a:avLst/>
          </a:prstGeom>
        </p:spPr>
      </p:pic>
      <p:sp>
        <p:nvSpPr>
          <p:cNvPr id="24" name="Segnaposto piè di pagina 11"/>
          <p:cNvSpPr>
            <a:spLocks noGrp="1"/>
          </p:cNvSpPr>
          <p:nvPr>
            <p:ph type="ftr" sz="quarter" idx="11"/>
          </p:nvPr>
        </p:nvSpPr>
        <p:spPr>
          <a:xfrm>
            <a:off x="1873292" y="6353176"/>
            <a:ext cx="4879933" cy="365125"/>
          </a:xfrm>
        </p:spPr>
        <p:txBody>
          <a:bodyPr/>
          <a:lstStyle/>
          <a:p>
            <a:pPr algn="ctr"/>
            <a:r>
              <a:rPr lang="it-IT" sz="1000" dirty="0">
                <a:solidFill>
                  <a:srgbClr val="002060"/>
                </a:solidFill>
              </a:rPr>
              <a:t>«</a:t>
            </a:r>
            <a:r>
              <a:rPr lang="it-IT" sz="1000" i="1" dirty="0">
                <a:solidFill>
                  <a:srgbClr val="002060"/>
                </a:solidFill>
              </a:rPr>
              <a:t>The </a:t>
            </a:r>
            <a:r>
              <a:rPr lang="it-IT" sz="1000" i="1" dirty="0" err="1">
                <a:solidFill>
                  <a:srgbClr val="002060"/>
                </a:solidFill>
              </a:rPr>
              <a:t>Innovation</a:t>
            </a:r>
            <a:r>
              <a:rPr lang="it-IT" sz="1000" i="1" dirty="0">
                <a:solidFill>
                  <a:srgbClr val="002060"/>
                </a:solidFill>
              </a:rPr>
              <a:t> Lab</a:t>
            </a:r>
            <a:r>
              <a:rPr lang="it-IT" sz="1000" dirty="0">
                <a:solidFill>
                  <a:srgbClr val="002060"/>
                </a:solidFill>
              </a:rPr>
              <a:t>» Mauro Bruno, Enrico Orsini, Gerarda Grippo (Istat) -                                   NTTS 14/03/2019</a:t>
            </a:r>
          </a:p>
        </p:txBody>
      </p:sp>
    </p:spTree>
    <p:extLst>
      <p:ext uri="{BB962C8B-B14F-4D97-AF65-F5344CB8AC3E}">
        <p14:creationId xmlns:p14="http://schemas.microsoft.com/office/powerpoint/2010/main" val="390550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numero diapositiva 5">
            <a:extLst>
              <a:ext uri="{FF2B5EF4-FFF2-40B4-BE49-F238E27FC236}">
                <a16:creationId xmlns:a16="http://schemas.microsoft.com/office/drawing/2014/main" xmlns="" id="{DE9F9B63-074E-524B-8A0E-F81428A14A42}"/>
              </a:ext>
            </a:extLst>
          </p:cNvPr>
          <p:cNvSpPr>
            <a:spLocks noGrp="1"/>
          </p:cNvSpPr>
          <p:nvPr>
            <p:ph type="sldNum" sz="quarter" idx="12"/>
          </p:nvPr>
        </p:nvSpPr>
        <p:spPr>
          <a:xfrm>
            <a:off x="7048771" y="6359526"/>
            <a:ext cx="304529" cy="273050"/>
          </a:xfrm>
        </p:spPr>
        <p:txBody>
          <a:bodyPr lIns="0" tIns="0" rIns="0" bIns="0"/>
          <a:lstStyle/>
          <a:p>
            <a:fld id="{1ED6836B-D036-1A41-8504-E0077B02D938}" type="slidenum">
              <a:rPr lang="it-IT" b="1" smtClean="0">
                <a:solidFill>
                  <a:srgbClr val="0D3183"/>
                </a:solidFill>
                <a:latin typeface="Trebuchet MS" panose="020B0703020202090204" pitchFamily="34" charset="0"/>
              </a:rPr>
              <a:t>5</a:t>
            </a:fld>
            <a:endParaRPr lang="it-IT" b="1" dirty="0">
              <a:solidFill>
                <a:srgbClr val="0D3183"/>
              </a:solidFill>
              <a:latin typeface="Trebuchet MS" panose="020B0703020202090204" pitchFamily="34" charset="0"/>
            </a:endParaRPr>
          </a:p>
        </p:txBody>
      </p:sp>
      <p:sp>
        <p:nvSpPr>
          <p:cNvPr id="12" name="Rettangolo 11"/>
          <p:cNvSpPr/>
          <p:nvPr/>
        </p:nvSpPr>
        <p:spPr>
          <a:xfrm>
            <a:off x="845885" y="1251790"/>
            <a:ext cx="7537408" cy="830997"/>
          </a:xfrm>
          <a:prstGeom prst="rect">
            <a:avLst/>
          </a:prstGeom>
        </p:spPr>
        <p:txBody>
          <a:bodyPr wrap="square">
            <a:spAutoFit/>
          </a:bodyPr>
          <a:lstStyle/>
          <a:p>
            <a:r>
              <a:rPr lang="en-US" sz="1600" dirty="0">
                <a:solidFill>
                  <a:srgbClr val="002060"/>
                </a:solidFill>
                <a:latin typeface="Trebuchet MS" panose="020B0603020202020204" pitchFamily="34" charset="0"/>
              </a:rPr>
              <a:t>There are new demands for Statistical Information and several trends observed in society that offer new emerging  possibilities as </a:t>
            </a:r>
            <a:r>
              <a:rPr lang="it-IT" sz="1600" dirty="0">
                <a:solidFill>
                  <a:srgbClr val="002060"/>
                </a:solidFill>
                <a:latin typeface="Trebuchet MS" panose="020B0603020202020204" pitchFamily="34" charset="0"/>
              </a:rPr>
              <a:t>Use of new data </a:t>
            </a:r>
            <a:r>
              <a:rPr lang="it-IT" sz="1600" dirty="0" err="1">
                <a:solidFill>
                  <a:srgbClr val="002060"/>
                </a:solidFill>
                <a:latin typeface="Trebuchet MS" panose="020B0603020202020204" pitchFamily="34" charset="0"/>
              </a:rPr>
              <a:t>sources</a:t>
            </a:r>
            <a:r>
              <a:rPr lang="it-IT" sz="1600" dirty="0">
                <a:solidFill>
                  <a:srgbClr val="002060"/>
                </a:solidFill>
                <a:latin typeface="Trebuchet MS" panose="020B0603020202020204" pitchFamily="34" charset="0"/>
              </a:rPr>
              <a:t> and  Big-Data</a:t>
            </a:r>
          </a:p>
        </p:txBody>
      </p:sp>
      <p:sp>
        <p:nvSpPr>
          <p:cNvPr id="13" name="Rettangolo 12"/>
          <p:cNvSpPr/>
          <p:nvPr/>
        </p:nvSpPr>
        <p:spPr>
          <a:xfrm>
            <a:off x="884305" y="3094385"/>
            <a:ext cx="2491433" cy="1077218"/>
          </a:xfrm>
          <a:prstGeom prst="rect">
            <a:avLst/>
          </a:prstGeom>
        </p:spPr>
        <p:txBody>
          <a:bodyPr wrap="square">
            <a:spAutoFit/>
          </a:bodyPr>
          <a:lstStyle/>
          <a:p>
            <a:r>
              <a:rPr lang="en-US" sz="1600" dirty="0">
                <a:solidFill>
                  <a:srgbClr val="002060"/>
                </a:solidFill>
                <a:latin typeface="Trebuchet MS" panose="020B0603020202020204" pitchFamily="34" charset="0"/>
              </a:rPr>
              <a:t>Those trends can be an opportunity to improve Statistical Information, processes and products.</a:t>
            </a:r>
            <a:endParaRPr lang="it-IT" sz="1600" dirty="0">
              <a:solidFill>
                <a:srgbClr val="002060"/>
              </a:solidFill>
              <a:latin typeface="Trebuchet MS" panose="020B0603020202020204" pitchFamily="34"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5313" y="2551113"/>
            <a:ext cx="4505325" cy="218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ttangolo 14"/>
          <p:cNvSpPr/>
          <p:nvPr/>
        </p:nvSpPr>
        <p:spPr>
          <a:xfrm>
            <a:off x="967435" y="5302330"/>
            <a:ext cx="7415858" cy="584775"/>
          </a:xfrm>
          <a:prstGeom prst="rect">
            <a:avLst/>
          </a:prstGeom>
        </p:spPr>
        <p:txBody>
          <a:bodyPr wrap="square">
            <a:spAutoFit/>
          </a:bodyPr>
          <a:lstStyle/>
          <a:p>
            <a:r>
              <a:rPr lang="en-US" sz="1600" dirty="0">
                <a:solidFill>
                  <a:srgbClr val="002060"/>
                </a:solidFill>
                <a:latin typeface="Trebuchet MS" panose="020B0603020202020204" pitchFamily="34" charset="0"/>
              </a:rPr>
              <a:t>It is a place to test new solutions, new processes, and new products. </a:t>
            </a:r>
          </a:p>
          <a:p>
            <a:r>
              <a:rPr lang="en-US" sz="1600" dirty="0">
                <a:solidFill>
                  <a:srgbClr val="002060"/>
                </a:solidFill>
                <a:latin typeface="Trebuchet MS" panose="020B0603020202020204" pitchFamily="34" charset="0"/>
              </a:rPr>
              <a:t>The innovation lab is an instrument to implement innovation.</a:t>
            </a:r>
          </a:p>
        </p:txBody>
      </p:sp>
      <p:sp>
        <p:nvSpPr>
          <p:cNvPr id="16" name="CasellaDiTesto 15"/>
          <p:cNvSpPr txBox="1"/>
          <p:nvPr/>
        </p:nvSpPr>
        <p:spPr>
          <a:xfrm>
            <a:off x="1308906" y="517399"/>
            <a:ext cx="7032399" cy="369332"/>
          </a:xfrm>
          <a:prstGeom prst="rect">
            <a:avLst/>
          </a:prstGeom>
          <a:noFill/>
        </p:spPr>
        <p:txBody>
          <a:bodyPr wrap="square" lIns="0" tIns="0" rIns="0" bIns="0" rtlCol="0">
            <a:spAutoFit/>
          </a:bodyPr>
          <a:lstStyle>
            <a:defPPr>
              <a:defRPr lang="it-IT"/>
            </a:defPPr>
            <a:lvl1pPr>
              <a:tabLst>
                <a:tab pos="1439940" algn="l"/>
              </a:tabLst>
              <a:defRPr sz="2400"/>
            </a:lvl1pPr>
          </a:lstStyle>
          <a:p>
            <a:r>
              <a:rPr lang="en-US" b="1" dirty="0" smtClean="0">
                <a:solidFill>
                  <a:srgbClr val="002060"/>
                </a:solidFill>
                <a:latin typeface="Trebuchet MS" panose="020B0603020202020204" pitchFamily="34" charset="0"/>
              </a:rPr>
              <a:t>Why the </a:t>
            </a:r>
            <a:r>
              <a:rPr lang="en-US" b="1" dirty="0">
                <a:solidFill>
                  <a:srgbClr val="002060"/>
                </a:solidFill>
                <a:latin typeface="Trebuchet MS" panose="020B0603020202020204" pitchFamily="34" charset="0"/>
              </a:rPr>
              <a:t>Innovation Lab</a:t>
            </a:r>
          </a:p>
        </p:txBody>
      </p:sp>
      <p:pic>
        <p:nvPicPr>
          <p:cNvPr id="20" name="Immagine 19">
            <a:extLst>
              <a:ext uri="{FF2B5EF4-FFF2-40B4-BE49-F238E27FC236}">
                <a16:creationId xmlns:a16="http://schemas.microsoft.com/office/drawing/2014/main" xmlns="" id="{208F1E58-2D9E-1846-BAA2-3FC52E3C12A8}"/>
              </a:ext>
            </a:extLst>
          </p:cNvPr>
          <p:cNvPicPr>
            <a:picLocks noChangeAspect="1"/>
          </p:cNvPicPr>
          <p:nvPr/>
        </p:nvPicPr>
        <p:blipFill>
          <a:blip r:embed="rId3"/>
          <a:stretch>
            <a:fillRect/>
          </a:stretch>
        </p:blipFill>
        <p:spPr>
          <a:xfrm>
            <a:off x="806046" y="6263852"/>
            <a:ext cx="670329" cy="575098"/>
          </a:xfrm>
          <a:prstGeom prst="rect">
            <a:avLst/>
          </a:prstGeom>
        </p:spPr>
      </p:pic>
      <p:sp>
        <p:nvSpPr>
          <p:cNvPr id="21" name="Segnaposto piè di pagina 11"/>
          <p:cNvSpPr>
            <a:spLocks noGrp="1"/>
          </p:cNvSpPr>
          <p:nvPr>
            <p:ph type="ftr" sz="quarter" idx="11"/>
          </p:nvPr>
        </p:nvSpPr>
        <p:spPr>
          <a:xfrm>
            <a:off x="1873292" y="6353176"/>
            <a:ext cx="4879933" cy="365125"/>
          </a:xfrm>
        </p:spPr>
        <p:txBody>
          <a:bodyPr/>
          <a:lstStyle/>
          <a:p>
            <a:pPr algn="ctr"/>
            <a:r>
              <a:rPr lang="it-IT" sz="1000" dirty="0">
                <a:solidFill>
                  <a:srgbClr val="002060"/>
                </a:solidFill>
              </a:rPr>
              <a:t>«</a:t>
            </a:r>
            <a:r>
              <a:rPr lang="it-IT" sz="1000" i="1" dirty="0">
                <a:solidFill>
                  <a:srgbClr val="002060"/>
                </a:solidFill>
              </a:rPr>
              <a:t>The </a:t>
            </a:r>
            <a:r>
              <a:rPr lang="it-IT" sz="1000" i="1" dirty="0" err="1">
                <a:solidFill>
                  <a:srgbClr val="002060"/>
                </a:solidFill>
              </a:rPr>
              <a:t>Innovation</a:t>
            </a:r>
            <a:r>
              <a:rPr lang="it-IT" sz="1000" i="1" dirty="0">
                <a:solidFill>
                  <a:srgbClr val="002060"/>
                </a:solidFill>
              </a:rPr>
              <a:t> Lab</a:t>
            </a:r>
            <a:r>
              <a:rPr lang="it-IT" sz="1000" dirty="0">
                <a:solidFill>
                  <a:srgbClr val="002060"/>
                </a:solidFill>
              </a:rPr>
              <a:t>» Mauro Bruno, Enrico Orsini, Gerarda Grippo (Istat) -                                   NTTS 14/03/2019</a:t>
            </a:r>
          </a:p>
        </p:txBody>
      </p:sp>
    </p:spTree>
    <p:extLst>
      <p:ext uri="{BB962C8B-B14F-4D97-AF65-F5344CB8AC3E}">
        <p14:creationId xmlns:p14="http://schemas.microsoft.com/office/powerpoint/2010/main" val="2192855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806046" y="1166065"/>
            <a:ext cx="7535259" cy="830997"/>
          </a:xfrm>
          <a:prstGeom prst="rect">
            <a:avLst/>
          </a:prstGeom>
        </p:spPr>
        <p:txBody>
          <a:bodyPr wrap="square">
            <a:spAutoFit/>
          </a:bodyPr>
          <a:lstStyle/>
          <a:p>
            <a:r>
              <a:rPr lang="en-US" sz="1600" dirty="0">
                <a:solidFill>
                  <a:srgbClr val="002060"/>
                </a:solidFill>
                <a:latin typeface="Trebuchet MS" panose="020B0603020202020204" pitchFamily="34" charset="0"/>
              </a:rPr>
              <a:t>The innovation program defines the Institute innovative areas related to related to production processes (data collection, data elaboration and data dissemination)</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622" y="1924553"/>
            <a:ext cx="5124450" cy="324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ttangolo 6"/>
          <p:cNvSpPr/>
          <p:nvPr/>
        </p:nvSpPr>
        <p:spPr>
          <a:xfrm>
            <a:off x="918516" y="2887639"/>
            <a:ext cx="3081983" cy="1323439"/>
          </a:xfrm>
          <a:prstGeom prst="rect">
            <a:avLst/>
          </a:prstGeom>
        </p:spPr>
        <p:txBody>
          <a:bodyPr wrap="square">
            <a:spAutoFit/>
          </a:bodyPr>
          <a:lstStyle/>
          <a:p>
            <a:r>
              <a:rPr lang="en-US" sz="1600" dirty="0">
                <a:solidFill>
                  <a:srgbClr val="002060"/>
                </a:solidFill>
                <a:latin typeface="Trebuchet MS" panose="020B0603020202020204" pitchFamily="34" charset="0"/>
              </a:rPr>
              <a:t>These areas offer new innovative possibilities at the level of technological, statistical and business thematic processes.</a:t>
            </a:r>
            <a:endParaRPr lang="it-IT" sz="1600" dirty="0">
              <a:solidFill>
                <a:srgbClr val="002060"/>
              </a:solidFill>
              <a:latin typeface="Trebuchet MS" panose="020B0603020202020204" pitchFamily="34" charset="0"/>
            </a:endParaRPr>
          </a:p>
        </p:txBody>
      </p:sp>
      <p:sp>
        <p:nvSpPr>
          <p:cNvPr id="8" name="Rettangolo 7"/>
          <p:cNvSpPr/>
          <p:nvPr/>
        </p:nvSpPr>
        <p:spPr>
          <a:xfrm>
            <a:off x="806046" y="5406541"/>
            <a:ext cx="7535259" cy="584775"/>
          </a:xfrm>
          <a:prstGeom prst="rect">
            <a:avLst/>
          </a:prstGeom>
        </p:spPr>
        <p:txBody>
          <a:bodyPr wrap="square">
            <a:spAutoFit/>
          </a:bodyPr>
          <a:lstStyle/>
          <a:p>
            <a:r>
              <a:rPr lang="en-US" sz="1600" dirty="0">
                <a:solidFill>
                  <a:srgbClr val="002060"/>
                </a:solidFill>
                <a:latin typeface="Trebuchet MS" panose="020B0603020202020204" pitchFamily="34" charset="0"/>
              </a:rPr>
              <a:t>All the innovative projects are selected because they respond to the Institute's mission: to produce official statistics for citizens and public decision-makers.</a:t>
            </a:r>
            <a:endParaRPr lang="it-IT" sz="1600" dirty="0">
              <a:solidFill>
                <a:srgbClr val="002060"/>
              </a:solidFill>
              <a:latin typeface="Trebuchet MS" panose="020B0603020202020204" pitchFamily="34" charset="0"/>
            </a:endParaRPr>
          </a:p>
        </p:txBody>
      </p:sp>
      <p:sp>
        <p:nvSpPr>
          <p:cNvPr id="10" name="Segnaposto numero diapositiva 5">
            <a:extLst>
              <a:ext uri="{FF2B5EF4-FFF2-40B4-BE49-F238E27FC236}">
                <a16:creationId xmlns:a16="http://schemas.microsoft.com/office/drawing/2014/main" xmlns="" id="{DE9F9B63-074E-524B-8A0E-F81428A14A42}"/>
              </a:ext>
            </a:extLst>
          </p:cNvPr>
          <p:cNvSpPr>
            <a:spLocks noGrp="1"/>
          </p:cNvSpPr>
          <p:nvPr>
            <p:ph type="sldNum" sz="quarter" idx="12"/>
          </p:nvPr>
        </p:nvSpPr>
        <p:spPr>
          <a:xfrm>
            <a:off x="7048771" y="6359526"/>
            <a:ext cx="304529" cy="273050"/>
          </a:xfrm>
        </p:spPr>
        <p:txBody>
          <a:bodyPr lIns="0" tIns="0" rIns="0" bIns="0"/>
          <a:lstStyle/>
          <a:p>
            <a:fld id="{1ED6836B-D036-1A41-8504-E0077B02D938}" type="slidenum">
              <a:rPr lang="it-IT" b="1" smtClean="0">
                <a:solidFill>
                  <a:srgbClr val="0D3183"/>
                </a:solidFill>
                <a:latin typeface="Trebuchet MS" panose="020B0703020202090204" pitchFamily="34" charset="0"/>
              </a:rPr>
              <a:t>6</a:t>
            </a:fld>
            <a:endParaRPr lang="it-IT" b="1" dirty="0">
              <a:solidFill>
                <a:srgbClr val="0D3183"/>
              </a:solidFill>
              <a:latin typeface="Trebuchet MS" panose="020B0703020202090204" pitchFamily="34" charset="0"/>
            </a:endParaRPr>
          </a:p>
        </p:txBody>
      </p:sp>
      <p:sp>
        <p:nvSpPr>
          <p:cNvPr id="11" name="CasellaDiTesto 10"/>
          <p:cNvSpPr txBox="1"/>
          <p:nvPr/>
        </p:nvSpPr>
        <p:spPr>
          <a:xfrm>
            <a:off x="1308906" y="517399"/>
            <a:ext cx="7032399" cy="369332"/>
          </a:xfrm>
          <a:prstGeom prst="rect">
            <a:avLst/>
          </a:prstGeom>
          <a:noFill/>
        </p:spPr>
        <p:txBody>
          <a:bodyPr wrap="square" lIns="0" tIns="0" rIns="0" bIns="0" rtlCol="0">
            <a:spAutoFit/>
          </a:bodyPr>
          <a:lstStyle>
            <a:defPPr>
              <a:defRPr lang="it-IT"/>
            </a:defPPr>
            <a:lvl1pPr>
              <a:tabLst>
                <a:tab pos="1439940" algn="l"/>
              </a:tabLst>
              <a:defRPr sz="2400"/>
            </a:lvl1pPr>
          </a:lstStyle>
          <a:p>
            <a:r>
              <a:rPr lang="it-IT" b="1" dirty="0">
                <a:solidFill>
                  <a:srgbClr val="002060"/>
                </a:solidFill>
                <a:latin typeface="Trebuchet MS" panose="020B0603020202020204" pitchFamily="34" charset="0"/>
              </a:rPr>
              <a:t>T</a:t>
            </a:r>
            <a:r>
              <a:rPr lang="en-US" b="1" dirty="0">
                <a:solidFill>
                  <a:srgbClr val="002060"/>
                </a:solidFill>
                <a:latin typeface="Trebuchet MS" panose="020B0603020202020204" pitchFamily="34" charset="0"/>
              </a:rPr>
              <a:t>he Innovation Program </a:t>
            </a:r>
          </a:p>
        </p:txBody>
      </p:sp>
      <p:pic>
        <p:nvPicPr>
          <p:cNvPr id="12" name="Immagine 11">
            <a:extLst>
              <a:ext uri="{FF2B5EF4-FFF2-40B4-BE49-F238E27FC236}">
                <a16:creationId xmlns:a16="http://schemas.microsoft.com/office/drawing/2014/main" xmlns="" id="{208F1E58-2D9E-1846-BAA2-3FC52E3C12A8}"/>
              </a:ext>
            </a:extLst>
          </p:cNvPr>
          <p:cNvPicPr>
            <a:picLocks noChangeAspect="1"/>
          </p:cNvPicPr>
          <p:nvPr/>
        </p:nvPicPr>
        <p:blipFill>
          <a:blip r:embed="rId3"/>
          <a:stretch>
            <a:fillRect/>
          </a:stretch>
        </p:blipFill>
        <p:spPr>
          <a:xfrm>
            <a:off x="806046" y="6263852"/>
            <a:ext cx="670329" cy="575098"/>
          </a:xfrm>
          <a:prstGeom prst="rect">
            <a:avLst/>
          </a:prstGeom>
        </p:spPr>
      </p:pic>
      <p:sp>
        <p:nvSpPr>
          <p:cNvPr id="13" name="Segnaposto piè di pagina 11"/>
          <p:cNvSpPr>
            <a:spLocks noGrp="1"/>
          </p:cNvSpPr>
          <p:nvPr>
            <p:ph type="ftr" sz="quarter" idx="11"/>
          </p:nvPr>
        </p:nvSpPr>
        <p:spPr>
          <a:xfrm>
            <a:off x="1873292" y="6353176"/>
            <a:ext cx="4879933" cy="365125"/>
          </a:xfrm>
        </p:spPr>
        <p:txBody>
          <a:bodyPr/>
          <a:lstStyle/>
          <a:p>
            <a:pPr algn="ctr"/>
            <a:r>
              <a:rPr lang="it-IT" sz="1000" dirty="0">
                <a:solidFill>
                  <a:srgbClr val="002060"/>
                </a:solidFill>
              </a:rPr>
              <a:t>«</a:t>
            </a:r>
            <a:r>
              <a:rPr lang="it-IT" sz="1000" i="1" dirty="0">
                <a:solidFill>
                  <a:srgbClr val="002060"/>
                </a:solidFill>
              </a:rPr>
              <a:t>The </a:t>
            </a:r>
            <a:r>
              <a:rPr lang="it-IT" sz="1000" i="1" dirty="0" err="1">
                <a:solidFill>
                  <a:srgbClr val="002060"/>
                </a:solidFill>
              </a:rPr>
              <a:t>Innovation</a:t>
            </a:r>
            <a:r>
              <a:rPr lang="it-IT" sz="1000" i="1" dirty="0">
                <a:solidFill>
                  <a:srgbClr val="002060"/>
                </a:solidFill>
              </a:rPr>
              <a:t> Lab</a:t>
            </a:r>
            <a:r>
              <a:rPr lang="it-IT" sz="1000" dirty="0">
                <a:solidFill>
                  <a:srgbClr val="002060"/>
                </a:solidFill>
              </a:rPr>
              <a:t>» Mauro Bruno, Enrico Orsini, Gerarda Grippo (Istat) -                                   NTTS 14/03/2019</a:t>
            </a:r>
          </a:p>
        </p:txBody>
      </p:sp>
    </p:spTree>
    <p:extLst>
      <p:ext uri="{BB962C8B-B14F-4D97-AF65-F5344CB8AC3E}">
        <p14:creationId xmlns:p14="http://schemas.microsoft.com/office/powerpoint/2010/main" val="1787592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laborazione alternativa 18"/>
          <p:cNvSpPr/>
          <p:nvPr/>
        </p:nvSpPr>
        <p:spPr>
          <a:xfrm>
            <a:off x="921224" y="4348847"/>
            <a:ext cx="2002848" cy="1153222"/>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75000"/>
                    <a:lumOff val="25000"/>
                  </a:schemeClr>
                </a:solidFill>
              </a:rPr>
              <a:t>Project selection</a:t>
            </a:r>
            <a:endParaRPr lang="en-US" b="1" dirty="0">
              <a:solidFill>
                <a:schemeClr val="tx1">
                  <a:lumMod val="75000"/>
                  <a:lumOff val="25000"/>
                </a:schemeClr>
              </a:solidFill>
            </a:endParaRPr>
          </a:p>
        </p:txBody>
      </p:sp>
      <p:sp>
        <p:nvSpPr>
          <p:cNvPr id="7" name="Rectangle 1"/>
          <p:cNvSpPr>
            <a:spLocks noChangeArrowheads="1"/>
          </p:cNvSpPr>
          <p:nvPr/>
        </p:nvSpPr>
        <p:spPr bwMode="auto">
          <a:xfrm>
            <a:off x="682196" y="891806"/>
            <a:ext cx="80581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buFontTx/>
              <a:buNone/>
              <a:tabLst/>
            </a:pPr>
            <a:r>
              <a:rPr lang="en-US" altLang="it-IT" sz="1600" dirty="0" smtClean="0">
                <a:solidFill>
                  <a:srgbClr val="002060"/>
                </a:solidFill>
                <a:latin typeface="Trebuchet MS" panose="020B0603020202020204" pitchFamily="34" charset="0"/>
              </a:rPr>
              <a:t>The innovation program is implemented in the laboratory by adopting a phased approach that starts from the birth of the idea to its realization. </a:t>
            </a:r>
            <a:endParaRPr lang="en-US" altLang="it-IT" sz="1600" dirty="0">
              <a:solidFill>
                <a:srgbClr val="002060"/>
              </a:solidFill>
              <a:latin typeface="Trebuchet MS" panose="020B0603020202020204" pitchFamily="34" charset="0"/>
            </a:endParaRPr>
          </a:p>
        </p:txBody>
      </p:sp>
      <p:sp>
        <p:nvSpPr>
          <p:cNvPr id="8" name="Rettangolo 7"/>
          <p:cNvSpPr/>
          <p:nvPr/>
        </p:nvSpPr>
        <p:spPr>
          <a:xfrm>
            <a:off x="3245430" y="1912153"/>
            <a:ext cx="5095875" cy="1077218"/>
          </a:xfrm>
          <a:prstGeom prst="rect">
            <a:avLst/>
          </a:prstGeom>
        </p:spPr>
        <p:txBody>
          <a:bodyPr wrap="square">
            <a:spAutoFit/>
          </a:bodyPr>
          <a:lstStyle/>
          <a:p>
            <a:r>
              <a:rPr lang="en-US" sz="1600" dirty="0">
                <a:solidFill>
                  <a:srgbClr val="002060"/>
                </a:solidFill>
                <a:latin typeface="Trebuchet MS" panose="020B0603020202020204" pitchFamily="34" charset="0"/>
              </a:rPr>
              <a:t>on an ISTAT Intranet area dedicated to Call for research and innovation, every year in the  period between </a:t>
            </a:r>
            <a:r>
              <a:rPr lang="en-US" sz="1600" dirty="0">
                <a:solidFill>
                  <a:srgbClr val="002060"/>
                </a:solidFill>
                <a:latin typeface="Trebuchet MS" panose="020B0603020202020204" pitchFamily="34" charset="0"/>
              </a:rPr>
              <a:t>J</a:t>
            </a:r>
            <a:r>
              <a:rPr lang="en-US" sz="1600" dirty="0">
                <a:solidFill>
                  <a:srgbClr val="002060"/>
                </a:solidFill>
                <a:latin typeface="Trebuchet MS" panose="020B0603020202020204" pitchFamily="34" charset="0"/>
              </a:rPr>
              <a:t>une and </a:t>
            </a:r>
            <a:r>
              <a:rPr lang="en-US" sz="1600" dirty="0">
                <a:solidFill>
                  <a:srgbClr val="002060"/>
                </a:solidFill>
                <a:latin typeface="Trebuchet MS" panose="020B0603020202020204" pitchFamily="34" charset="0"/>
              </a:rPr>
              <a:t>S</a:t>
            </a:r>
            <a:r>
              <a:rPr lang="en-US" sz="1600" dirty="0">
                <a:solidFill>
                  <a:srgbClr val="002060"/>
                </a:solidFill>
                <a:latin typeface="Trebuchet MS" panose="020B0603020202020204" pitchFamily="34" charset="0"/>
              </a:rPr>
              <a:t>eptember, interested colleagues can propose their ideas compiling a form.</a:t>
            </a:r>
            <a:endParaRPr lang="en-US" sz="1600" dirty="0">
              <a:solidFill>
                <a:srgbClr val="002060"/>
              </a:solidFill>
              <a:latin typeface="Trebuchet MS" panose="020B0603020202020204" pitchFamily="34" charset="0"/>
            </a:endParaRPr>
          </a:p>
        </p:txBody>
      </p:sp>
      <p:sp>
        <p:nvSpPr>
          <p:cNvPr id="25" name="Elaborazione alternativa 24"/>
          <p:cNvSpPr/>
          <p:nvPr/>
        </p:nvSpPr>
        <p:spPr>
          <a:xfrm>
            <a:off x="911526" y="1874151"/>
            <a:ext cx="2002848" cy="115322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lumMod val="75000"/>
                    <a:lumOff val="25000"/>
                  </a:schemeClr>
                </a:solidFill>
              </a:rPr>
              <a:t>LabInn</a:t>
            </a:r>
            <a:r>
              <a:rPr lang="en-US" b="1" dirty="0" smtClean="0">
                <a:solidFill>
                  <a:schemeClr val="tx1">
                    <a:lumMod val="75000"/>
                    <a:lumOff val="25000"/>
                  </a:schemeClr>
                </a:solidFill>
              </a:rPr>
              <a:t> Call</a:t>
            </a:r>
            <a:endParaRPr lang="en-US" b="1" dirty="0">
              <a:solidFill>
                <a:schemeClr val="tx1">
                  <a:lumMod val="75000"/>
                  <a:lumOff val="25000"/>
                </a:schemeClr>
              </a:solidFill>
            </a:endParaRPr>
          </a:p>
        </p:txBody>
      </p:sp>
      <p:sp>
        <p:nvSpPr>
          <p:cNvPr id="23" name="Rettangolo 22"/>
          <p:cNvSpPr/>
          <p:nvPr/>
        </p:nvSpPr>
        <p:spPr>
          <a:xfrm>
            <a:off x="3321629" y="4386849"/>
            <a:ext cx="4943476" cy="1077218"/>
          </a:xfrm>
          <a:prstGeom prst="rect">
            <a:avLst/>
          </a:prstGeom>
        </p:spPr>
        <p:txBody>
          <a:bodyPr wrap="square">
            <a:spAutoFit/>
          </a:bodyPr>
          <a:lstStyle/>
          <a:p>
            <a:r>
              <a:rPr lang="en-US" sz="1600" dirty="0">
                <a:solidFill>
                  <a:srgbClr val="002060"/>
                </a:solidFill>
                <a:latin typeface="Trebuchet MS" panose="020B0603020202020204" pitchFamily="34" charset="0"/>
              </a:rPr>
              <a:t>First, feasibility, sustainability and technological and IT needs are assessed. Afterwards, suitable projects are submitted to the final evaluation of the </a:t>
            </a:r>
            <a:r>
              <a:rPr lang="en-US" sz="1600" dirty="0" err="1">
                <a:solidFill>
                  <a:srgbClr val="002060"/>
                </a:solidFill>
                <a:latin typeface="Trebuchet MS" panose="020B0603020202020204" pitchFamily="34" charset="0"/>
              </a:rPr>
              <a:t>Istat</a:t>
            </a:r>
            <a:r>
              <a:rPr lang="en-US" sz="1600" dirty="0">
                <a:solidFill>
                  <a:srgbClr val="002060"/>
                </a:solidFill>
                <a:latin typeface="Trebuchet MS" panose="020B0603020202020204" pitchFamily="34" charset="0"/>
              </a:rPr>
              <a:t> Research Committee</a:t>
            </a:r>
            <a:r>
              <a:rPr lang="en-US" sz="1600" dirty="0">
                <a:solidFill>
                  <a:srgbClr val="002060"/>
                </a:solidFill>
                <a:latin typeface="Trebuchet MS" panose="020B0603020202020204" pitchFamily="34" charset="0"/>
              </a:rPr>
              <a:t>. </a:t>
            </a:r>
            <a:endParaRPr lang="it-IT" sz="1600" dirty="0">
              <a:solidFill>
                <a:srgbClr val="002060"/>
              </a:solidFill>
              <a:latin typeface="Trebuchet MS" panose="020B0603020202020204" pitchFamily="34" charset="0"/>
            </a:endParaRPr>
          </a:p>
        </p:txBody>
      </p:sp>
      <p:sp>
        <p:nvSpPr>
          <p:cNvPr id="27" name="CasellaDiTesto 26"/>
          <p:cNvSpPr txBox="1"/>
          <p:nvPr/>
        </p:nvSpPr>
        <p:spPr>
          <a:xfrm>
            <a:off x="1308906" y="517399"/>
            <a:ext cx="7032399" cy="369332"/>
          </a:xfrm>
          <a:prstGeom prst="rect">
            <a:avLst/>
          </a:prstGeom>
          <a:noFill/>
        </p:spPr>
        <p:txBody>
          <a:bodyPr wrap="square" lIns="0" tIns="0" rIns="0" bIns="0" rtlCol="0">
            <a:spAutoFit/>
          </a:bodyPr>
          <a:lstStyle>
            <a:defPPr>
              <a:defRPr lang="it-IT"/>
            </a:defPPr>
            <a:lvl1pPr>
              <a:tabLst>
                <a:tab pos="1439940" algn="l"/>
              </a:tabLst>
              <a:defRPr sz="2400"/>
            </a:lvl1pPr>
          </a:lstStyle>
          <a:p>
            <a:r>
              <a:rPr lang="en-US" b="1" dirty="0" smtClean="0">
                <a:solidFill>
                  <a:srgbClr val="002060"/>
                </a:solidFill>
                <a:latin typeface="Trebuchet MS" panose="020B0603020202020204" pitchFamily="34" charset="0"/>
              </a:rPr>
              <a:t>The Process - 1</a:t>
            </a:r>
            <a:endParaRPr lang="en-US" b="1" dirty="0">
              <a:solidFill>
                <a:srgbClr val="002060"/>
              </a:solidFill>
              <a:latin typeface="Trebuchet MS" panose="020B0603020202020204" pitchFamily="34" charset="0"/>
            </a:endParaRPr>
          </a:p>
        </p:txBody>
      </p:sp>
      <p:sp>
        <p:nvSpPr>
          <p:cNvPr id="31" name="Segnaposto numero diapositiva 5">
            <a:extLst>
              <a:ext uri="{FF2B5EF4-FFF2-40B4-BE49-F238E27FC236}">
                <a16:creationId xmlns:a16="http://schemas.microsoft.com/office/drawing/2014/main" xmlns="" id="{DE9F9B63-074E-524B-8A0E-F81428A14A42}"/>
              </a:ext>
            </a:extLst>
          </p:cNvPr>
          <p:cNvSpPr>
            <a:spLocks noGrp="1"/>
          </p:cNvSpPr>
          <p:nvPr>
            <p:ph type="sldNum" sz="quarter" idx="12"/>
          </p:nvPr>
        </p:nvSpPr>
        <p:spPr>
          <a:xfrm>
            <a:off x="7048771" y="6359526"/>
            <a:ext cx="304529" cy="273050"/>
          </a:xfrm>
        </p:spPr>
        <p:txBody>
          <a:bodyPr lIns="0" tIns="0" rIns="0" bIns="0"/>
          <a:lstStyle/>
          <a:p>
            <a:fld id="{1ED6836B-D036-1A41-8504-E0077B02D938}" type="slidenum">
              <a:rPr lang="it-IT" b="1" smtClean="0">
                <a:solidFill>
                  <a:srgbClr val="0D3183"/>
                </a:solidFill>
                <a:latin typeface="Trebuchet MS" panose="020B0703020202090204" pitchFamily="34" charset="0"/>
              </a:rPr>
              <a:t>7</a:t>
            </a:fld>
            <a:endParaRPr lang="it-IT" b="1" dirty="0">
              <a:solidFill>
                <a:srgbClr val="0D3183"/>
              </a:solidFill>
              <a:latin typeface="Trebuchet MS" panose="020B0703020202090204" pitchFamily="34" charset="0"/>
            </a:endParaRPr>
          </a:p>
        </p:txBody>
      </p:sp>
      <p:pic>
        <p:nvPicPr>
          <p:cNvPr id="35" name="Immagine 34">
            <a:extLst>
              <a:ext uri="{FF2B5EF4-FFF2-40B4-BE49-F238E27FC236}">
                <a16:creationId xmlns:a16="http://schemas.microsoft.com/office/drawing/2014/main" xmlns="" id="{208F1E58-2D9E-1846-BAA2-3FC52E3C12A8}"/>
              </a:ext>
            </a:extLst>
          </p:cNvPr>
          <p:cNvPicPr>
            <a:picLocks noChangeAspect="1"/>
          </p:cNvPicPr>
          <p:nvPr/>
        </p:nvPicPr>
        <p:blipFill>
          <a:blip r:embed="rId2"/>
          <a:stretch>
            <a:fillRect/>
          </a:stretch>
        </p:blipFill>
        <p:spPr>
          <a:xfrm>
            <a:off x="806046" y="6263852"/>
            <a:ext cx="670329" cy="575098"/>
          </a:xfrm>
          <a:prstGeom prst="rect">
            <a:avLst/>
          </a:prstGeom>
        </p:spPr>
      </p:pic>
      <p:sp>
        <p:nvSpPr>
          <p:cNvPr id="36" name="Segnaposto piè di pagina 11"/>
          <p:cNvSpPr>
            <a:spLocks noGrp="1"/>
          </p:cNvSpPr>
          <p:nvPr>
            <p:ph type="ftr" sz="quarter" idx="11"/>
          </p:nvPr>
        </p:nvSpPr>
        <p:spPr>
          <a:xfrm>
            <a:off x="1873292" y="6353176"/>
            <a:ext cx="4879933" cy="365125"/>
          </a:xfrm>
        </p:spPr>
        <p:txBody>
          <a:bodyPr/>
          <a:lstStyle/>
          <a:p>
            <a:pPr algn="ctr"/>
            <a:r>
              <a:rPr lang="it-IT" sz="1000" dirty="0">
                <a:solidFill>
                  <a:srgbClr val="002060"/>
                </a:solidFill>
              </a:rPr>
              <a:t>«</a:t>
            </a:r>
            <a:r>
              <a:rPr lang="it-IT" sz="1000" i="1" dirty="0">
                <a:solidFill>
                  <a:srgbClr val="002060"/>
                </a:solidFill>
              </a:rPr>
              <a:t>The </a:t>
            </a:r>
            <a:r>
              <a:rPr lang="it-IT" sz="1000" i="1" dirty="0" err="1">
                <a:solidFill>
                  <a:srgbClr val="002060"/>
                </a:solidFill>
              </a:rPr>
              <a:t>Innovation</a:t>
            </a:r>
            <a:r>
              <a:rPr lang="it-IT" sz="1000" i="1" dirty="0">
                <a:solidFill>
                  <a:srgbClr val="002060"/>
                </a:solidFill>
              </a:rPr>
              <a:t> Lab</a:t>
            </a:r>
            <a:r>
              <a:rPr lang="it-IT" sz="1000" dirty="0">
                <a:solidFill>
                  <a:srgbClr val="002060"/>
                </a:solidFill>
              </a:rPr>
              <a:t>» Mauro Bruno, Enrico Orsini, Gerarda Grippo (Istat) -                                   NTTS 14/03/2019</a:t>
            </a:r>
          </a:p>
        </p:txBody>
      </p:sp>
    </p:spTree>
    <p:extLst>
      <p:ext uri="{BB962C8B-B14F-4D97-AF65-F5344CB8AC3E}">
        <p14:creationId xmlns:p14="http://schemas.microsoft.com/office/powerpoint/2010/main" val="795534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aborazione alternativa 5"/>
          <p:cNvSpPr/>
          <p:nvPr/>
        </p:nvSpPr>
        <p:spPr>
          <a:xfrm>
            <a:off x="883227" y="1231452"/>
            <a:ext cx="2002848" cy="1105566"/>
          </a:xfrm>
          <a:prstGeom prst="flowChartAlternate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lumMod val="75000"/>
                    <a:lumOff val="25000"/>
                  </a:schemeClr>
                </a:solidFill>
              </a:rPr>
              <a:t>Project </a:t>
            </a:r>
            <a:r>
              <a:rPr lang="it-IT" b="1" dirty="0" err="1">
                <a:solidFill>
                  <a:schemeClr val="tx1">
                    <a:lumMod val="75000"/>
                    <a:lumOff val="25000"/>
                  </a:schemeClr>
                </a:solidFill>
              </a:rPr>
              <a:t>O</a:t>
            </a:r>
            <a:r>
              <a:rPr lang="it-IT" b="1" dirty="0" err="1" smtClean="0">
                <a:solidFill>
                  <a:schemeClr val="tx1">
                    <a:lumMod val="75000"/>
                    <a:lumOff val="25000"/>
                  </a:schemeClr>
                </a:solidFill>
              </a:rPr>
              <a:t>ptimization</a:t>
            </a:r>
            <a:endParaRPr lang="en-US" b="1" dirty="0">
              <a:solidFill>
                <a:schemeClr val="tx1">
                  <a:lumMod val="75000"/>
                  <a:lumOff val="25000"/>
                </a:schemeClr>
              </a:solidFill>
            </a:endParaRPr>
          </a:p>
        </p:txBody>
      </p:sp>
      <p:sp>
        <p:nvSpPr>
          <p:cNvPr id="7" name="Elaborazione alternativa 6"/>
          <p:cNvSpPr/>
          <p:nvPr/>
        </p:nvSpPr>
        <p:spPr>
          <a:xfrm>
            <a:off x="873702" y="2823199"/>
            <a:ext cx="2002848" cy="1139201"/>
          </a:xfrm>
          <a:prstGeom prst="flowChartAlternateProcess">
            <a:avLst/>
          </a:prstGeom>
          <a:solidFill>
            <a:schemeClr val="tx2">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75000"/>
                    <a:lumOff val="25000"/>
                  </a:schemeClr>
                </a:solidFill>
              </a:rPr>
              <a:t>Project Implementation</a:t>
            </a:r>
          </a:p>
        </p:txBody>
      </p:sp>
      <p:sp>
        <p:nvSpPr>
          <p:cNvPr id="8" name="Rettangolo 7"/>
          <p:cNvSpPr/>
          <p:nvPr/>
        </p:nvSpPr>
        <p:spPr>
          <a:xfrm>
            <a:off x="3136267" y="2982800"/>
            <a:ext cx="4712334" cy="830997"/>
          </a:xfrm>
          <a:prstGeom prst="rect">
            <a:avLst/>
          </a:prstGeom>
        </p:spPr>
        <p:txBody>
          <a:bodyPr wrap="square">
            <a:spAutoFit/>
          </a:bodyPr>
          <a:lstStyle/>
          <a:p>
            <a:r>
              <a:rPr lang="en-US" sz="1600" dirty="0">
                <a:solidFill>
                  <a:srgbClr val="002060"/>
                </a:solidFill>
                <a:latin typeface="Trebuchet MS" panose="020B0603020202020204" pitchFamily="34" charset="0"/>
              </a:rPr>
              <a:t>The team will work inside the Innovation Lab on the implementation of the project in order to demonstrate the validity of the idea. </a:t>
            </a:r>
          </a:p>
        </p:txBody>
      </p:sp>
      <p:sp>
        <p:nvSpPr>
          <p:cNvPr id="2" name="Rettangolo 1"/>
          <p:cNvSpPr/>
          <p:nvPr/>
        </p:nvSpPr>
        <p:spPr>
          <a:xfrm>
            <a:off x="3136267" y="1378976"/>
            <a:ext cx="5340983" cy="1077218"/>
          </a:xfrm>
          <a:prstGeom prst="rect">
            <a:avLst/>
          </a:prstGeom>
        </p:spPr>
        <p:txBody>
          <a:bodyPr wrap="square">
            <a:spAutoFit/>
          </a:bodyPr>
          <a:lstStyle/>
          <a:p>
            <a:r>
              <a:rPr lang="en-US" sz="1600" dirty="0">
                <a:solidFill>
                  <a:srgbClr val="002060"/>
                </a:solidFill>
                <a:latin typeface="Trebuchet MS" panose="020B0603020202020204" pitchFamily="34" charset="0"/>
              </a:rPr>
              <a:t>After the positive evaluation follow detailed meetings aimed at identifying all the resources necessary to finalize the project, from IT needs to professional figures.</a:t>
            </a:r>
            <a:endParaRPr lang="it-IT" sz="1600" dirty="0">
              <a:solidFill>
                <a:srgbClr val="002060"/>
              </a:solidFill>
              <a:latin typeface="Trebuchet MS" panose="020B0603020202020204" pitchFamily="34" charset="0"/>
            </a:endParaRPr>
          </a:p>
        </p:txBody>
      </p:sp>
      <p:sp>
        <p:nvSpPr>
          <p:cNvPr id="10" name="Elaborazione alternativa 9"/>
          <p:cNvSpPr/>
          <p:nvPr/>
        </p:nvSpPr>
        <p:spPr>
          <a:xfrm>
            <a:off x="892752" y="4537699"/>
            <a:ext cx="2002848" cy="1139201"/>
          </a:xfrm>
          <a:prstGeom prst="flowChartAlternateProcess">
            <a:avLst/>
          </a:prstGeom>
          <a:solidFill>
            <a:schemeClr val="tx2">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75000"/>
                    <a:lumOff val="25000"/>
                  </a:schemeClr>
                </a:solidFill>
              </a:rPr>
              <a:t>Dissemination Result</a:t>
            </a:r>
            <a:endParaRPr lang="en-US" b="1" dirty="0">
              <a:solidFill>
                <a:schemeClr val="tx1">
                  <a:lumMod val="75000"/>
                  <a:lumOff val="25000"/>
                </a:schemeClr>
              </a:solidFill>
            </a:endParaRPr>
          </a:p>
        </p:txBody>
      </p:sp>
      <p:sp>
        <p:nvSpPr>
          <p:cNvPr id="3" name="Rectangle 1"/>
          <p:cNvSpPr>
            <a:spLocks noChangeArrowheads="1"/>
          </p:cNvSpPr>
          <p:nvPr/>
        </p:nvSpPr>
        <p:spPr bwMode="auto">
          <a:xfrm>
            <a:off x="3136266" y="4578215"/>
            <a:ext cx="519551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buFontTx/>
              <a:buNone/>
              <a:tabLst/>
            </a:pPr>
            <a:r>
              <a:rPr lang="it-IT" altLang="it-IT" sz="1600" dirty="0">
                <a:solidFill>
                  <a:srgbClr val="002060"/>
                </a:solidFill>
                <a:latin typeface="Trebuchet MS" panose="020B0603020202020204" pitchFamily="34" charset="0"/>
              </a:rPr>
              <a:t>The </a:t>
            </a:r>
            <a:r>
              <a:rPr lang="it-IT" altLang="it-IT" sz="1600" dirty="0" err="1">
                <a:solidFill>
                  <a:srgbClr val="002060"/>
                </a:solidFill>
                <a:latin typeface="Trebuchet MS" panose="020B0603020202020204" pitchFamily="34" charset="0"/>
              </a:rPr>
              <a:t>projects</a:t>
            </a:r>
            <a:r>
              <a:rPr lang="it-IT" altLang="it-IT" sz="1600" dirty="0">
                <a:solidFill>
                  <a:srgbClr val="002060"/>
                </a:solidFill>
                <a:latin typeface="Trebuchet MS" panose="020B0603020202020204" pitchFamily="34" charset="0"/>
              </a:rPr>
              <a:t> are </a:t>
            </a:r>
            <a:r>
              <a:rPr lang="it-IT" altLang="it-IT" sz="1600" dirty="0" err="1">
                <a:solidFill>
                  <a:srgbClr val="002060"/>
                </a:solidFill>
                <a:latin typeface="Trebuchet MS" panose="020B0603020202020204" pitchFamily="34" charset="0"/>
              </a:rPr>
              <a:t>presented</a:t>
            </a:r>
            <a:r>
              <a:rPr lang="it-IT" altLang="it-IT" sz="1600" dirty="0">
                <a:solidFill>
                  <a:srgbClr val="002060"/>
                </a:solidFill>
                <a:latin typeface="Trebuchet MS" panose="020B0603020202020204" pitchFamily="34" charset="0"/>
              </a:rPr>
              <a:t> </a:t>
            </a:r>
            <a:r>
              <a:rPr lang="it-IT" altLang="it-IT" sz="1600" dirty="0" err="1">
                <a:solidFill>
                  <a:srgbClr val="002060"/>
                </a:solidFill>
                <a:latin typeface="Trebuchet MS" panose="020B0603020202020204" pitchFamily="34" charset="0"/>
              </a:rPr>
              <a:t>during</a:t>
            </a:r>
            <a:r>
              <a:rPr lang="it-IT" altLang="it-IT" sz="1600" dirty="0">
                <a:solidFill>
                  <a:srgbClr val="002060"/>
                </a:solidFill>
                <a:latin typeface="Trebuchet MS" panose="020B0603020202020204" pitchFamily="34" charset="0"/>
              </a:rPr>
              <a:t> an </a:t>
            </a:r>
            <a:r>
              <a:rPr lang="it-IT" altLang="it-IT" sz="1600" dirty="0" err="1">
                <a:solidFill>
                  <a:srgbClr val="002060"/>
                </a:solidFill>
                <a:latin typeface="Trebuchet MS" panose="020B0603020202020204" pitchFamily="34" charset="0"/>
              </a:rPr>
              <a:t>institutional</a:t>
            </a:r>
            <a:r>
              <a:rPr lang="it-IT" altLang="it-IT" sz="1600" dirty="0">
                <a:solidFill>
                  <a:srgbClr val="002060"/>
                </a:solidFill>
                <a:latin typeface="Trebuchet MS" panose="020B0603020202020204" pitchFamily="34" charset="0"/>
              </a:rPr>
              <a:t> </a:t>
            </a:r>
            <a:r>
              <a:rPr lang="it-IT" altLang="it-IT" sz="1600" dirty="0" err="1">
                <a:solidFill>
                  <a:srgbClr val="002060"/>
                </a:solidFill>
                <a:latin typeface="Trebuchet MS" panose="020B0603020202020204" pitchFamily="34" charset="0"/>
              </a:rPr>
              <a:t>event</a:t>
            </a:r>
            <a:r>
              <a:rPr lang="it-IT" altLang="it-IT" sz="1600" dirty="0">
                <a:solidFill>
                  <a:srgbClr val="002060"/>
                </a:solidFill>
                <a:latin typeface="Trebuchet MS" panose="020B0603020202020204" pitchFamily="34" charset="0"/>
              </a:rPr>
              <a:t> of </a:t>
            </a:r>
            <a:r>
              <a:rPr lang="it-IT" altLang="it-IT" sz="1600" dirty="0" err="1">
                <a:solidFill>
                  <a:srgbClr val="002060"/>
                </a:solidFill>
                <a:latin typeface="Trebuchet MS" panose="020B0603020202020204" pitchFamily="34" charset="0"/>
              </a:rPr>
              <a:t>dissemination</a:t>
            </a:r>
            <a:r>
              <a:rPr lang="it-IT" altLang="it-IT" sz="1600" dirty="0">
                <a:solidFill>
                  <a:srgbClr val="002060"/>
                </a:solidFill>
                <a:latin typeface="Trebuchet MS" panose="020B0603020202020204" pitchFamily="34" charset="0"/>
              </a:rPr>
              <a:t> and </a:t>
            </a:r>
            <a:r>
              <a:rPr lang="it-IT" altLang="it-IT" sz="1600" dirty="0" err="1">
                <a:solidFill>
                  <a:srgbClr val="002060"/>
                </a:solidFill>
                <a:latin typeface="Trebuchet MS" panose="020B0603020202020204" pitchFamily="34" charset="0"/>
              </a:rPr>
              <a:t>sharing</a:t>
            </a:r>
            <a:r>
              <a:rPr lang="it-IT" altLang="it-IT" sz="1600" dirty="0">
                <a:solidFill>
                  <a:srgbClr val="002060"/>
                </a:solidFill>
                <a:latin typeface="Trebuchet MS" panose="020B0603020202020204" pitchFamily="34" charset="0"/>
              </a:rPr>
              <a:t> of </a:t>
            </a:r>
            <a:r>
              <a:rPr lang="it-IT" altLang="it-IT" sz="1600" dirty="0" err="1">
                <a:solidFill>
                  <a:srgbClr val="002060"/>
                </a:solidFill>
                <a:latin typeface="Trebuchet MS" panose="020B0603020202020204" pitchFamily="34" charset="0"/>
              </a:rPr>
              <a:t>results</a:t>
            </a:r>
            <a:r>
              <a:rPr lang="it-IT" altLang="it-IT" sz="1600" dirty="0">
                <a:solidFill>
                  <a:srgbClr val="002060"/>
                </a:solidFill>
                <a:latin typeface="Trebuchet MS" panose="020B0603020202020204" pitchFamily="34" charset="0"/>
              </a:rPr>
              <a:t>. </a:t>
            </a:r>
          </a:p>
          <a:p>
            <a:pPr marR="0" lvl="0" indent="0" fontAlgn="base">
              <a:lnSpc>
                <a:spcPct val="100000"/>
              </a:lnSpc>
              <a:spcBef>
                <a:spcPct val="0"/>
              </a:spcBef>
              <a:spcAft>
                <a:spcPct val="0"/>
              </a:spcAft>
              <a:buClrTx/>
              <a:buSzTx/>
              <a:buFontTx/>
              <a:buNone/>
              <a:tabLst/>
            </a:pPr>
            <a:r>
              <a:rPr lang="it-IT" altLang="it-IT" sz="1600" dirty="0">
                <a:solidFill>
                  <a:srgbClr val="002060"/>
                </a:solidFill>
                <a:latin typeface="Trebuchet MS" panose="020B0603020202020204" pitchFamily="34" charset="0"/>
              </a:rPr>
              <a:t>The appropriate </a:t>
            </a:r>
            <a:r>
              <a:rPr lang="it-IT" altLang="it-IT" sz="1600" dirty="0" err="1">
                <a:solidFill>
                  <a:srgbClr val="002060"/>
                </a:solidFill>
                <a:latin typeface="Trebuchet MS" panose="020B0603020202020204" pitchFamily="34" charset="0"/>
              </a:rPr>
              <a:t>ones</a:t>
            </a:r>
            <a:r>
              <a:rPr lang="it-IT" altLang="it-IT" sz="1600" dirty="0">
                <a:solidFill>
                  <a:srgbClr val="002060"/>
                </a:solidFill>
                <a:latin typeface="Trebuchet MS" panose="020B0603020202020204" pitchFamily="34" charset="0"/>
              </a:rPr>
              <a:t> are </a:t>
            </a:r>
            <a:r>
              <a:rPr lang="it-IT" altLang="it-IT" sz="1600" dirty="0" err="1">
                <a:solidFill>
                  <a:srgbClr val="002060"/>
                </a:solidFill>
                <a:latin typeface="Trebuchet MS" panose="020B0603020202020204" pitchFamily="34" charset="0"/>
              </a:rPr>
              <a:t>included</a:t>
            </a:r>
            <a:r>
              <a:rPr lang="it-IT" altLang="it-IT" sz="1600" dirty="0">
                <a:solidFill>
                  <a:srgbClr val="002060"/>
                </a:solidFill>
                <a:latin typeface="Trebuchet MS" panose="020B0603020202020204" pitchFamily="34" charset="0"/>
              </a:rPr>
              <a:t> in the </a:t>
            </a:r>
            <a:r>
              <a:rPr lang="it-IT" altLang="it-IT" sz="1600" dirty="0" err="1">
                <a:solidFill>
                  <a:srgbClr val="002060"/>
                </a:solidFill>
                <a:latin typeface="Trebuchet MS" panose="020B0603020202020204" pitchFamily="34" charset="0"/>
              </a:rPr>
              <a:t>institute's</a:t>
            </a:r>
            <a:r>
              <a:rPr lang="it-IT" altLang="it-IT" sz="1600" dirty="0">
                <a:solidFill>
                  <a:srgbClr val="002060"/>
                </a:solidFill>
                <a:latin typeface="Trebuchet MS" panose="020B0603020202020204" pitchFamily="34" charset="0"/>
              </a:rPr>
              <a:t> production </a:t>
            </a:r>
            <a:r>
              <a:rPr lang="it-IT" altLang="it-IT" sz="1600" dirty="0" err="1">
                <a:solidFill>
                  <a:srgbClr val="002060"/>
                </a:solidFill>
                <a:latin typeface="Trebuchet MS" panose="020B0603020202020204" pitchFamily="34" charset="0"/>
              </a:rPr>
              <a:t>processes</a:t>
            </a:r>
            <a:r>
              <a:rPr lang="it-IT" altLang="it-IT" sz="1600" dirty="0">
                <a:solidFill>
                  <a:srgbClr val="002060"/>
                </a:solidFill>
                <a:latin typeface="Trebuchet MS" panose="020B0603020202020204" pitchFamily="34" charset="0"/>
              </a:rPr>
              <a:t>. </a:t>
            </a:r>
          </a:p>
        </p:txBody>
      </p:sp>
      <p:sp>
        <p:nvSpPr>
          <p:cNvPr id="11" name="CasellaDiTesto 10"/>
          <p:cNvSpPr txBox="1"/>
          <p:nvPr/>
        </p:nvSpPr>
        <p:spPr>
          <a:xfrm>
            <a:off x="1308906" y="517399"/>
            <a:ext cx="7032399" cy="369332"/>
          </a:xfrm>
          <a:prstGeom prst="rect">
            <a:avLst/>
          </a:prstGeom>
          <a:noFill/>
        </p:spPr>
        <p:txBody>
          <a:bodyPr wrap="square" lIns="0" tIns="0" rIns="0" bIns="0" rtlCol="0">
            <a:spAutoFit/>
          </a:bodyPr>
          <a:lstStyle>
            <a:defPPr>
              <a:defRPr lang="it-IT"/>
            </a:defPPr>
            <a:lvl1pPr>
              <a:tabLst>
                <a:tab pos="1439940" algn="l"/>
              </a:tabLst>
              <a:defRPr sz="2400"/>
            </a:lvl1pPr>
          </a:lstStyle>
          <a:p>
            <a:r>
              <a:rPr lang="en-US" b="1" dirty="0" smtClean="0">
                <a:solidFill>
                  <a:srgbClr val="002060"/>
                </a:solidFill>
                <a:latin typeface="Trebuchet MS" panose="020B0603020202020204" pitchFamily="34" charset="0"/>
              </a:rPr>
              <a:t>The Process - 2</a:t>
            </a:r>
            <a:endParaRPr lang="en-US" b="1" dirty="0">
              <a:solidFill>
                <a:srgbClr val="002060"/>
              </a:solidFill>
              <a:latin typeface="Trebuchet MS" panose="020B0603020202020204" pitchFamily="34" charset="0"/>
            </a:endParaRPr>
          </a:p>
        </p:txBody>
      </p:sp>
      <p:sp>
        <p:nvSpPr>
          <p:cNvPr id="16" name="Segnaposto numero diapositiva 5">
            <a:extLst>
              <a:ext uri="{FF2B5EF4-FFF2-40B4-BE49-F238E27FC236}">
                <a16:creationId xmlns:a16="http://schemas.microsoft.com/office/drawing/2014/main" xmlns="" id="{DE9F9B63-074E-524B-8A0E-F81428A14A42}"/>
              </a:ext>
            </a:extLst>
          </p:cNvPr>
          <p:cNvSpPr>
            <a:spLocks noGrp="1"/>
          </p:cNvSpPr>
          <p:nvPr>
            <p:ph type="sldNum" sz="quarter" idx="12"/>
          </p:nvPr>
        </p:nvSpPr>
        <p:spPr>
          <a:xfrm>
            <a:off x="7048771" y="6359526"/>
            <a:ext cx="304529" cy="273050"/>
          </a:xfrm>
        </p:spPr>
        <p:txBody>
          <a:bodyPr lIns="0" tIns="0" rIns="0" bIns="0"/>
          <a:lstStyle/>
          <a:p>
            <a:fld id="{1ED6836B-D036-1A41-8504-E0077B02D938}" type="slidenum">
              <a:rPr lang="it-IT" b="1" smtClean="0">
                <a:solidFill>
                  <a:srgbClr val="0D3183"/>
                </a:solidFill>
                <a:latin typeface="Trebuchet MS" panose="020B0703020202090204" pitchFamily="34" charset="0"/>
              </a:rPr>
              <a:t>8</a:t>
            </a:fld>
            <a:endParaRPr lang="it-IT" b="1" dirty="0">
              <a:solidFill>
                <a:srgbClr val="0D3183"/>
              </a:solidFill>
              <a:latin typeface="Trebuchet MS" panose="020B0703020202090204" pitchFamily="34" charset="0"/>
            </a:endParaRPr>
          </a:p>
        </p:txBody>
      </p:sp>
      <p:pic>
        <p:nvPicPr>
          <p:cNvPr id="17" name="Immagine 16">
            <a:extLst>
              <a:ext uri="{FF2B5EF4-FFF2-40B4-BE49-F238E27FC236}">
                <a16:creationId xmlns:a16="http://schemas.microsoft.com/office/drawing/2014/main" xmlns="" id="{208F1E58-2D9E-1846-BAA2-3FC52E3C12A8}"/>
              </a:ext>
            </a:extLst>
          </p:cNvPr>
          <p:cNvPicPr>
            <a:picLocks noChangeAspect="1"/>
          </p:cNvPicPr>
          <p:nvPr/>
        </p:nvPicPr>
        <p:blipFill>
          <a:blip r:embed="rId2"/>
          <a:stretch>
            <a:fillRect/>
          </a:stretch>
        </p:blipFill>
        <p:spPr>
          <a:xfrm>
            <a:off x="806046" y="6263852"/>
            <a:ext cx="670329" cy="575098"/>
          </a:xfrm>
          <a:prstGeom prst="rect">
            <a:avLst/>
          </a:prstGeom>
        </p:spPr>
      </p:pic>
      <p:sp>
        <p:nvSpPr>
          <p:cNvPr id="18" name="Segnaposto piè di pagina 11"/>
          <p:cNvSpPr>
            <a:spLocks noGrp="1"/>
          </p:cNvSpPr>
          <p:nvPr>
            <p:ph type="ftr" sz="quarter" idx="11"/>
          </p:nvPr>
        </p:nvSpPr>
        <p:spPr>
          <a:xfrm>
            <a:off x="1873292" y="6353176"/>
            <a:ext cx="4879933" cy="365125"/>
          </a:xfrm>
        </p:spPr>
        <p:txBody>
          <a:bodyPr/>
          <a:lstStyle/>
          <a:p>
            <a:pPr algn="ctr"/>
            <a:r>
              <a:rPr lang="it-IT" sz="1000" dirty="0">
                <a:solidFill>
                  <a:srgbClr val="002060"/>
                </a:solidFill>
              </a:rPr>
              <a:t>«</a:t>
            </a:r>
            <a:r>
              <a:rPr lang="it-IT" sz="1000" i="1" dirty="0">
                <a:solidFill>
                  <a:srgbClr val="002060"/>
                </a:solidFill>
              </a:rPr>
              <a:t>The </a:t>
            </a:r>
            <a:r>
              <a:rPr lang="it-IT" sz="1000" i="1" dirty="0" err="1">
                <a:solidFill>
                  <a:srgbClr val="002060"/>
                </a:solidFill>
              </a:rPr>
              <a:t>Innovation</a:t>
            </a:r>
            <a:r>
              <a:rPr lang="it-IT" sz="1000" i="1" dirty="0">
                <a:solidFill>
                  <a:srgbClr val="002060"/>
                </a:solidFill>
              </a:rPr>
              <a:t> Lab</a:t>
            </a:r>
            <a:r>
              <a:rPr lang="it-IT" sz="1000" dirty="0">
                <a:solidFill>
                  <a:srgbClr val="002060"/>
                </a:solidFill>
              </a:rPr>
              <a:t>» Mauro Bruno, Enrico Orsini, Gerarda Grippo (Istat) -                                   NTTS 14/03/2019</a:t>
            </a:r>
          </a:p>
        </p:txBody>
      </p:sp>
    </p:spTree>
    <p:extLst>
      <p:ext uri="{BB962C8B-B14F-4D97-AF65-F5344CB8AC3E}">
        <p14:creationId xmlns:p14="http://schemas.microsoft.com/office/powerpoint/2010/main" val="2377346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786971" y="1198260"/>
            <a:ext cx="7572374" cy="830997"/>
          </a:xfrm>
          <a:prstGeom prst="rect">
            <a:avLst/>
          </a:prstGeom>
        </p:spPr>
        <p:txBody>
          <a:bodyPr wrap="square">
            <a:spAutoFit/>
          </a:bodyPr>
          <a:lstStyle/>
          <a:p>
            <a:pPr fontAlgn="base">
              <a:spcBef>
                <a:spcPct val="0"/>
              </a:spcBef>
              <a:spcAft>
                <a:spcPct val="0"/>
              </a:spcAft>
            </a:pPr>
            <a:r>
              <a:rPr lang="en-US" sz="1600" dirty="0">
                <a:solidFill>
                  <a:srgbClr val="002060"/>
                </a:solidFill>
                <a:latin typeface="Trebuchet MS" panose="020B0603020202020204" pitchFamily="34" charset="0"/>
              </a:rPr>
              <a:t>The laboratory infrastructure based on Hyper-Converging technology from the manufacturer NUTANIX, allows to isolate the environment to make the most of the HARDWARE – SOFTWARE characteristics by multiplying the IOPS values. </a:t>
            </a:r>
            <a:endParaRPr lang="it-IT" sz="1600" dirty="0">
              <a:solidFill>
                <a:srgbClr val="002060"/>
              </a:solidFill>
              <a:latin typeface="Trebuchet MS" panose="020B0603020202020204" pitchFamily="34" charset="0"/>
            </a:endParaRPr>
          </a:p>
        </p:txBody>
      </p:sp>
      <p:sp>
        <p:nvSpPr>
          <p:cNvPr id="7" name="Rettangolo 6"/>
          <p:cNvSpPr/>
          <p:nvPr/>
        </p:nvSpPr>
        <p:spPr>
          <a:xfrm>
            <a:off x="793951" y="4933087"/>
            <a:ext cx="7572373" cy="830997"/>
          </a:xfrm>
          <a:prstGeom prst="rect">
            <a:avLst/>
          </a:prstGeom>
        </p:spPr>
        <p:txBody>
          <a:bodyPr wrap="square">
            <a:spAutoFit/>
          </a:bodyPr>
          <a:lstStyle/>
          <a:p>
            <a:pPr fontAlgn="base">
              <a:spcBef>
                <a:spcPct val="0"/>
              </a:spcBef>
              <a:spcAft>
                <a:spcPct val="0"/>
              </a:spcAft>
            </a:pPr>
            <a:r>
              <a:rPr lang="en-US" sz="1600" dirty="0">
                <a:solidFill>
                  <a:srgbClr val="002060"/>
                </a:solidFill>
                <a:latin typeface="Trebuchet MS" panose="020B0603020202020204" pitchFamily="34" charset="0"/>
              </a:rPr>
              <a:t>Furthermore, the use of solid state storage technologies (high quality disks / SSD-NVME) and integration with dedicated GPUs (</a:t>
            </a:r>
            <a:r>
              <a:rPr lang="en-US" sz="1600" dirty="0" err="1">
                <a:solidFill>
                  <a:srgbClr val="002060"/>
                </a:solidFill>
                <a:latin typeface="Trebuchet MS" panose="020B0603020202020204" pitchFamily="34" charset="0"/>
              </a:rPr>
              <a:t>nVidia</a:t>
            </a:r>
            <a:r>
              <a:rPr lang="en-US" sz="1600" dirty="0">
                <a:solidFill>
                  <a:srgbClr val="002060"/>
                </a:solidFill>
                <a:latin typeface="Trebuchet MS" panose="020B0603020202020204" pitchFamily="34" charset="0"/>
              </a:rPr>
              <a:t> TESLA P40) guarantee high performance with deep learning and parallel computing workloads.</a:t>
            </a:r>
            <a:endParaRPr lang="it-IT" sz="1600" dirty="0">
              <a:solidFill>
                <a:srgbClr val="002060"/>
              </a:solidFill>
              <a:latin typeface="Trebuchet MS" panose="020B0603020202020204" pitchFamily="34" charset="0"/>
            </a:endParaRP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951" y="2419798"/>
            <a:ext cx="1870504" cy="2018404"/>
          </a:xfrm>
          <a:prstGeom prst="rect">
            <a:avLst/>
          </a:prstGeom>
        </p:spPr>
      </p:pic>
      <p:pic>
        <p:nvPicPr>
          <p:cNvPr id="1028" name="Picture 4" descr="Immagine correl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8525" y="2491613"/>
            <a:ext cx="2216150" cy="1874774"/>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p:cNvSpPr txBox="1"/>
          <p:nvPr/>
        </p:nvSpPr>
        <p:spPr>
          <a:xfrm>
            <a:off x="1307894" y="517399"/>
            <a:ext cx="7032399" cy="369332"/>
          </a:xfrm>
          <a:prstGeom prst="rect">
            <a:avLst/>
          </a:prstGeom>
          <a:noFill/>
        </p:spPr>
        <p:txBody>
          <a:bodyPr wrap="square" lIns="0" tIns="0" rIns="0" bIns="0" rtlCol="0">
            <a:spAutoFit/>
          </a:bodyPr>
          <a:lstStyle>
            <a:defPPr>
              <a:defRPr lang="it-IT"/>
            </a:defPPr>
            <a:lvl1pPr>
              <a:tabLst>
                <a:tab pos="1439940" algn="l"/>
              </a:tabLst>
              <a:defRPr sz="2400"/>
            </a:lvl1pPr>
          </a:lstStyle>
          <a:p>
            <a:r>
              <a:rPr lang="en-US" b="1" dirty="0" smtClean="0">
                <a:solidFill>
                  <a:srgbClr val="002060"/>
                </a:solidFill>
                <a:latin typeface="Trebuchet MS" panose="020B0603020202020204" pitchFamily="34" charset="0"/>
              </a:rPr>
              <a:t>The </a:t>
            </a:r>
            <a:r>
              <a:rPr lang="en-US" b="1" dirty="0" err="1" smtClean="0">
                <a:solidFill>
                  <a:srgbClr val="002060"/>
                </a:solidFill>
                <a:latin typeface="Trebuchet MS" panose="020B0603020202020204" pitchFamily="34" charset="0"/>
              </a:rPr>
              <a:t>LabInn</a:t>
            </a:r>
            <a:r>
              <a:rPr lang="en-US" b="1" dirty="0" smtClean="0">
                <a:solidFill>
                  <a:srgbClr val="002060"/>
                </a:solidFill>
                <a:latin typeface="Trebuchet MS" panose="020B0603020202020204" pitchFamily="34" charset="0"/>
              </a:rPr>
              <a:t> IT Architecture</a:t>
            </a:r>
            <a:endParaRPr lang="en-US" b="1" dirty="0">
              <a:solidFill>
                <a:srgbClr val="002060"/>
              </a:solidFill>
              <a:latin typeface="Trebuchet MS" panose="020B0603020202020204" pitchFamily="34" charset="0"/>
            </a:endParaRPr>
          </a:p>
        </p:txBody>
      </p:sp>
      <p:pic>
        <p:nvPicPr>
          <p:cNvPr id="15" name="Immagine 14">
            <a:extLst>
              <a:ext uri="{FF2B5EF4-FFF2-40B4-BE49-F238E27FC236}">
                <a16:creationId xmlns:a16="http://schemas.microsoft.com/office/drawing/2014/main" xmlns="" id="{208F1E58-2D9E-1846-BAA2-3FC52E3C12A8}"/>
              </a:ext>
            </a:extLst>
          </p:cNvPr>
          <p:cNvPicPr>
            <a:picLocks noChangeAspect="1"/>
          </p:cNvPicPr>
          <p:nvPr/>
        </p:nvPicPr>
        <p:blipFill>
          <a:blip r:embed="rId4"/>
          <a:stretch>
            <a:fillRect/>
          </a:stretch>
        </p:blipFill>
        <p:spPr>
          <a:xfrm>
            <a:off x="806046" y="6263852"/>
            <a:ext cx="670329" cy="575098"/>
          </a:xfrm>
          <a:prstGeom prst="rect">
            <a:avLst/>
          </a:prstGeom>
        </p:spPr>
      </p:pic>
      <p:sp>
        <p:nvSpPr>
          <p:cNvPr id="16" name="Segnaposto piè di pagina 11"/>
          <p:cNvSpPr>
            <a:spLocks noGrp="1"/>
          </p:cNvSpPr>
          <p:nvPr>
            <p:ph type="ftr" sz="quarter" idx="11"/>
          </p:nvPr>
        </p:nvSpPr>
        <p:spPr>
          <a:xfrm>
            <a:off x="1873292" y="6353176"/>
            <a:ext cx="4879933" cy="365125"/>
          </a:xfrm>
        </p:spPr>
        <p:txBody>
          <a:bodyPr/>
          <a:lstStyle/>
          <a:p>
            <a:pPr algn="ctr"/>
            <a:r>
              <a:rPr lang="it-IT" sz="1000" dirty="0">
                <a:solidFill>
                  <a:srgbClr val="002060"/>
                </a:solidFill>
              </a:rPr>
              <a:t>«</a:t>
            </a:r>
            <a:r>
              <a:rPr lang="it-IT" sz="1000" i="1" dirty="0">
                <a:solidFill>
                  <a:srgbClr val="002060"/>
                </a:solidFill>
              </a:rPr>
              <a:t>The </a:t>
            </a:r>
            <a:r>
              <a:rPr lang="it-IT" sz="1000" i="1" dirty="0" err="1">
                <a:solidFill>
                  <a:srgbClr val="002060"/>
                </a:solidFill>
              </a:rPr>
              <a:t>Innovation</a:t>
            </a:r>
            <a:r>
              <a:rPr lang="it-IT" sz="1000" i="1" dirty="0">
                <a:solidFill>
                  <a:srgbClr val="002060"/>
                </a:solidFill>
              </a:rPr>
              <a:t> Lab</a:t>
            </a:r>
            <a:r>
              <a:rPr lang="it-IT" sz="1000" dirty="0">
                <a:solidFill>
                  <a:srgbClr val="002060"/>
                </a:solidFill>
              </a:rPr>
              <a:t>» Mauro Bruno, Enrico Orsini, Gerarda Grippo (Istat) -                                   NTTS 14/03/2019</a:t>
            </a:r>
          </a:p>
        </p:txBody>
      </p:sp>
      <p:sp>
        <p:nvSpPr>
          <p:cNvPr id="18" name="Segnaposto numero diapositiva 5">
            <a:extLst>
              <a:ext uri="{FF2B5EF4-FFF2-40B4-BE49-F238E27FC236}">
                <a16:creationId xmlns:a16="http://schemas.microsoft.com/office/drawing/2014/main" xmlns="" id="{DE9F9B63-074E-524B-8A0E-F81428A14A42}"/>
              </a:ext>
            </a:extLst>
          </p:cNvPr>
          <p:cNvSpPr>
            <a:spLocks noGrp="1"/>
          </p:cNvSpPr>
          <p:nvPr>
            <p:ph type="sldNum" sz="quarter" idx="12"/>
          </p:nvPr>
        </p:nvSpPr>
        <p:spPr>
          <a:xfrm>
            <a:off x="7048771" y="6359526"/>
            <a:ext cx="304529" cy="273050"/>
          </a:xfrm>
        </p:spPr>
        <p:txBody>
          <a:bodyPr lIns="0" tIns="0" rIns="0" bIns="0"/>
          <a:lstStyle/>
          <a:p>
            <a:fld id="{1ED6836B-D036-1A41-8504-E0077B02D938}" type="slidenum">
              <a:rPr lang="it-IT" b="1" smtClean="0">
                <a:solidFill>
                  <a:srgbClr val="0D3183"/>
                </a:solidFill>
                <a:latin typeface="Trebuchet MS" panose="020B0703020202090204" pitchFamily="34" charset="0"/>
              </a:rPr>
              <a:t>9</a:t>
            </a:fld>
            <a:endParaRPr lang="it-IT" b="1" dirty="0">
              <a:solidFill>
                <a:srgbClr val="0D3183"/>
              </a:solidFill>
              <a:latin typeface="Trebuchet MS" panose="020B0703020202090204" pitchFamily="34" charset="0"/>
            </a:endParaRPr>
          </a:p>
        </p:txBody>
      </p:sp>
    </p:spTree>
    <p:extLst>
      <p:ext uri="{BB962C8B-B14F-4D97-AF65-F5344CB8AC3E}">
        <p14:creationId xmlns:p14="http://schemas.microsoft.com/office/powerpoint/2010/main" val="2892427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copertina">
  <a:themeElements>
    <a:clrScheme name="Impostazioni personalizzate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61A2BE3120D674DA36C11D6006822D4" ma:contentTypeVersion="1" ma:contentTypeDescription="Creare un nuovo documento." ma:contentTypeScope="" ma:versionID="761f6cd032b977bc7c5b1242b170000b">
  <xsd:schema xmlns:xsd="http://www.w3.org/2001/XMLSchema" xmlns:xs="http://www.w3.org/2001/XMLSchema" xmlns:p="http://schemas.microsoft.com/office/2006/metadata/properties" xmlns:ns2="c58f2efd-82a8-4ecf-b395-8c25e928921d" targetNamespace="http://schemas.microsoft.com/office/2006/metadata/properties" ma:root="true" ma:fieldsID="f82c29ce5e9934c286dce168b5049acf" ns2:_="">
    <xsd:import namespace="c58f2efd-82a8-4ecf-b395-8c25e928921d"/>
    <xsd:element name="properties">
      <xsd:complexType>
        <xsd:sequence>
          <xsd:element name="documentManagement">
            <xsd:complexType>
              <xsd:all>
                <xsd:element ref="ns2:Categoria"/>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8f2efd-82a8-4ecf-b395-8c25e928921d" elementFormDefault="qualified">
    <xsd:import namespace="http://schemas.microsoft.com/office/2006/documentManagement/types"/>
    <xsd:import namespace="http://schemas.microsoft.com/office/infopath/2007/PartnerControls"/>
    <xsd:element name="Categoria" ma:index="8" ma:displayName="Categoria" ma:default="Logo" ma:format="Dropdown" ma:internalName="Categoria">
      <xsd:simpleType>
        <xsd:restriction base="dms:Choice">
          <xsd:enumeration value="Logo"/>
          <xsd:enumeration value="Carta intestata con protocollo"/>
          <xsd:enumeration value="Carta intestata senza protocollo"/>
          <xsd:enumeration value="Power Point"/>
          <xsd:enumeration value="Libri digitali e cartacei"/>
          <xsd:enumeration value="Tavole di dati online"/>
          <xsd:enumeration value="Grafici interattivi"/>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ia xmlns="c58f2efd-82a8-4ecf-b395-8c25e928921d">Power Point</Categoria>
  </documentManagement>
</p:properties>
</file>

<file path=customXml/itemProps1.xml><?xml version="1.0" encoding="utf-8"?>
<ds:datastoreItem xmlns:ds="http://schemas.openxmlformats.org/officeDocument/2006/customXml" ds:itemID="{25A24F77-1209-4A99-9CFF-51B050B733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8f2efd-82a8-4ecf-b395-8c25e92892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D999F8-4704-4EED-AE05-974A965AE8DC}">
  <ds:schemaRefs>
    <ds:schemaRef ds:uri="http://schemas.microsoft.com/sharepoint/v3/contenttype/forms"/>
  </ds:schemaRefs>
</ds:datastoreItem>
</file>

<file path=customXml/itemProps3.xml><?xml version="1.0" encoding="utf-8"?>
<ds:datastoreItem xmlns:ds="http://schemas.openxmlformats.org/officeDocument/2006/customXml" ds:itemID="{B620A1D6-52DE-416A-9BAC-FD73A4985CF9}">
  <ds:schemaRefs>
    <ds:schemaRef ds:uri="http://purl.org/dc/elements/1.1/"/>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c58f2efd-82a8-4ecf-b395-8c25e928921d"/>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4096</TotalTime>
  <Words>1788</Words>
  <Application>Microsoft Office PowerPoint</Application>
  <PresentationFormat>Presentazione su schermo (4:3)</PresentationFormat>
  <Paragraphs>185</Paragraphs>
  <Slides>16</Slides>
  <Notes>0</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copertina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Bruna Tabanella</dc:creator>
  <cp:lastModifiedBy>Enrico Orsini</cp:lastModifiedBy>
  <cp:revision>326</cp:revision>
  <cp:lastPrinted>2018-01-19T10:29:53Z</cp:lastPrinted>
  <dcterms:created xsi:type="dcterms:W3CDTF">2012-12-11T11:00:35Z</dcterms:created>
  <dcterms:modified xsi:type="dcterms:W3CDTF">2019-03-08T16:18:35Z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0x010100661A2BE3120D674DA36C11D6006822D4</vt:lpwstr>
  </property>
</Properties>
</file>