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79" r:id="rId5"/>
    <p:sldId id="281" r:id="rId6"/>
    <p:sldId id="286" r:id="rId7"/>
    <p:sldId id="294" r:id="rId8"/>
    <p:sldId id="270" r:id="rId9"/>
    <p:sldId id="291" r:id="rId10"/>
    <p:sldId id="285" r:id="rId11"/>
    <p:sldId id="267" r:id="rId12"/>
    <p:sldId id="282" r:id="rId13"/>
    <p:sldId id="288" r:id="rId14"/>
    <p:sldId id="28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ugh, David" initials="PD" lastIdx="1" clrIdx="0">
    <p:extLst>
      <p:ext uri="{19B8F6BF-5375-455C-9EA6-DF929625EA0E}">
        <p15:presenceInfo xmlns:p15="http://schemas.microsoft.com/office/powerpoint/2012/main" userId="S-1-5-21-3663986909-365719355-459389888-911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426A"/>
    <a:srgbClr val="EA510E"/>
    <a:srgbClr val="E8007C"/>
    <a:srgbClr val="BFBB00"/>
    <a:srgbClr val="014366"/>
    <a:srgbClr val="CCDDE3"/>
    <a:srgbClr val="E6007C"/>
    <a:srgbClr val="BEBD00"/>
    <a:srgbClr val="EB00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77239" autoAdjust="0"/>
  </p:normalViewPr>
  <p:slideViewPr>
    <p:cSldViewPr snapToGrid="0">
      <p:cViewPr varScale="1">
        <p:scale>
          <a:sx n="97" d="100"/>
          <a:sy n="97" d="100"/>
        </p:scale>
        <p:origin x="32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1C1956-4AD4-476D-BA00-BAD2A638027F}" type="datetimeFigureOut">
              <a:rPr lang="en-GB" smtClean="0"/>
              <a:t>08/03/2019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00E3AB-4128-43D0-BD42-A7AE1CA125AC}" type="slidenum">
              <a:rPr lang="en-GB" smtClean="0"/>
              <a:t>‹#›</a:t>
            </a:fld>
            <a:endParaRPr lang="en-GB"/>
          </a:p>
        </p:txBody>
      </p:sp>
    </p:spTree>
    <p:extLst>
      <p:ext uri="{BB962C8B-B14F-4D97-AF65-F5344CB8AC3E}">
        <p14:creationId xmlns:p14="http://schemas.microsoft.com/office/powerpoint/2010/main" val="1563941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goals can pose a challenge within the organisation – how do we ingest and store data, what technology do we want to use and how do we ensure security? How do we do this and sit within the ONS network.</a:t>
            </a:r>
          </a:p>
          <a:p>
            <a:endParaRPr lang="en-GB" dirty="0"/>
          </a:p>
        </p:txBody>
      </p:sp>
      <p:sp>
        <p:nvSpPr>
          <p:cNvPr id="4" name="Slide Number Placeholder 3"/>
          <p:cNvSpPr>
            <a:spLocks noGrp="1"/>
          </p:cNvSpPr>
          <p:nvPr>
            <p:ph type="sldNum" sz="quarter" idx="10"/>
          </p:nvPr>
        </p:nvSpPr>
        <p:spPr/>
        <p:txBody>
          <a:bodyPr/>
          <a:lstStyle/>
          <a:p>
            <a:fld id="{CB00E3AB-4128-43D0-BD42-A7AE1CA125AC}" type="slidenum">
              <a:rPr lang="en-GB" smtClean="0"/>
              <a:t>2</a:t>
            </a:fld>
            <a:endParaRPr lang="en-GB"/>
          </a:p>
        </p:txBody>
      </p:sp>
    </p:spTree>
    <p:extLst>
      <p:ext uri="{BB962C8B-B14F-4D97-AF65-F5344CB8AC3E}">
        <p14:creationId xmlns:p14="http://schemas.microsoft.com/office/powerpoint/2010/main" val="1146403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Significant technology and data transformation ongoing since 2016</a:t>
            </a:r>
          </a:p>
          <a:p>
            <a:pPr marL="171450" indent="-171450">
              <a:buFont typeface="Arial" panose="020B0604020202020204" pitchFamily="34" charset="0"/>
              <a:buChar char="•"/>
            </a:pPr>
            <a:r>
              <a:rPr lang="en-GB" dirty="0"/>
              <a:t>Migration to Exchange, </a:t>
            </a:r>
            <a:r>
              <a:rPr lang="en-GB" dirty="0" err="1"/>
              <a:t>Sharepoint</a:t>
            </a:r>
            <a:r>
              <a:rPr lang="en-GB" dirty="0"/>
              <a:t>, Skype, Office</a:t>
            </a:r>
          </a:p>
          <a:p>
            <a:pPr marL="171450" indent="-171450">
              <a:buFont typeface="Arial" panose="020B0604020202020204" pitchFamily="34" charset="0"/>
              <a:buChar char="•"/>
            </a:pPr>
            <a:r>
              <a:rPr lang="en-GB" dirty="0"/>
              <a:t>Hardware improvements</a:t>
            </a:r>
          </a:p>
          <a:p>
            <a:pPr marL="171450" indent="-171450">
              <a:buFont typeface="Arial" panose="020B0604020202020204" pitchFamily="34" charset="0"/>
              <a:buChar char="•"/>
            </a:pPr>
            <a:r>
              <a:rPr lang="en-GB" dirty="0"/>
              <a:t>Development of platforms for data analysis</a:t>
            </a:r>
          </a:p>
        </p:txBody>
      </p:sp>
      <p:sp>
        <p:nvSpPr>
          <p:cNvPr id="4" name="Slide Number Placeholder 3"/>
          <p:cNvSpPr>
            <a:spLocks noGrp="1"/>
          </p:cNvSpPr>
          <p:nvPr>
            <p:ph type="sldNum" sz="quarter" idx="10"/>
          </p:nvPr>
        </p:nvSpPr>
        <p:spPr/>
        <p:txBody>
          <a:bodyPr/>
          <a:lstStyle/>
          <a:p>
            <a:fld id="{CB00E3AB-4128-43D0-BD42-A7AE1CA125AC}" type="slidenum">
              <a:rPr lang="en-GB" smtClean="0"/>
              <a:t>3</a:t>
            </a:fld>
            <a:endParaRPr lang="en-GB"/>
          </a:p>
        </p:txBody>
      </p:sp>
    </p:spTree>
    <p:extLst>
      <p:ext uri="{BB962C8B-B14F-4D97-AF65-F5344CB8AC3E}">
        <p14:creationId xmlns:p14="http://schemas.microsoft.com/office/powerpoint/2010/main" val="975729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00E3AB-4128-43D0-BD42-A7AE1CA125AC}" type="slidenum">
              <a:rPr lang="en-GB" smtClean="0"/>
              <a:t>4</a:t>
            </a:fld>
            <a:endParaRPr lang="en-GB"/>
          </a:p>
        </p:txBody>
      </p:sp>
    </p:spTree>
    <p:extLst>
      <p:ext uri="{BB962C8B-B14F-4D97-AF65-F5344CB8AC3E}">
        <p14:creationId xmlns:p14="http://schemas.microsoft.com/office/powerpoint/2010/main" val="2192227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is core to ONS</a:t>
            </a:r>
          </a:p>
          <a:p>
            <a:r>
              <a:rPr lang="en-GB" dirty="0"/>
              <a:t>As well as technology transformation we also implemented data transformation</a:t>
            </a:r>
          </a:p>
          <a:p>
            <a:r>
              <a:rPr lang="en-GB" dirty="0"/>
              <a:t>Key part of this is the ONS Data Service</a:t>
            </a:r>
          </a:p>
          <a:p>
            <a:r>
              <a:rPr lang="en-GB" dirty="0"/>
              <a:t>Provides the support data and technology services and training and support to teams transform how they use data</a:t>
            </a:r>
          </a:p>
          <a:p>
            <a:r>
              <a:rPr lang="en-GB" dirty="0"/>
              <a:t>Tools for the preparation, exploration of data</a:t>
            </a:r>
          </a:p>
        </p:txBody>
      </p:sp>
      <p:sp>
        <p:nvSpPr>
          <p:cNvPr id="4" name="Slide Number Placeholder 3"/>
          <p:cNvSpPr>
            <a:spLocks noGrp="1"/>
          </p:cNvSpPr>
          <p:nvPr>
            <p:ph type="sldNum" sz="quarter" idx="10"/>
          </p:nvPr>
        </p:nvSpPr>
        <p:spPr/>
        <p:txBody>
          <a:bodyPr/>
          <a:lstStyle/>
          <a:p>
            <a:fld id="{CB00E3AB-4128-43D0-BD42-A7AE1CA125AC}" type="slidenum">
              <a:rPr lang="en-GB" smtClean="0"/>
              <a:t>5</a:t>
            </a:fld>
            <a:endParaRPr lang="en-GB"/>
          </a:p>
        </p:txBody>
      </p:sp>
    </p:spTree>
    <p:extLst>
      <p:ext uri="{BB962C8B-B14F-4D97-AF65-F5344CB8AC3E}">
        <p14:creationId xmlns:p14="http://schemas.microsoft.com/office/powerpoint/2010/main" val="78346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include NLP where having models and corpus available is an issue</a:t>
            </a:r>
          </a:p>
          <a:p>
            <a:r>
              <a:rPr lang="en-GB" dirty="0"/>
              <a:t>Deep learning – availability of TPU, image storage and processing, geospatial</a:t>
            </a:r>
          </a:p>
          <a:p>
            <a:r>
              <a:rPr lang="en-GB" dirty="0"/>
              <a:t>Also some data sets are better off not in a HDFS, and we can select and optimise storage as required</a:t>
            </a:r>
          </a:p>
        </p:txBody>
      </p:sp>
      <p:sp>
        <p:nvSpPr>
          <p:cNvPr id="4" name="Slide Number Placeholder 3"/>
          <p:cNvSpPr>
            <a:spLocks noGrp="1"/>
          </p:cNvSpPr>
          <p:nvPr>
            <p:ph type="sldNum" sz="quarter" idx="10"/>
          </p:nvPr>
        </p:nvSpPr>
        <p:spPr/>
        <p:txBody>
          <a:bodyPr/>
          <a:lstStyle/>
          <a:p>
            <a:fld id="{CB00E3AB-4128-43D0-BD42-A7AE1CA125AC}" type="slidenum">
              <a:rPr lang="en-GB" smtClean="0"/>
              <a:t>6</a:t>
            </a:fld>
            <a:endParaRPr lang="en-GB"/>
          </a:p>
        </p:txBody>
      </p:sp>
    </p:spTree>
    <p:extLst>
      <p:ext uri="{BB962C8B-B14F-4D97-AF65-F5344CB8AC3E}">
        <p14:creationId xmlns:p14="http://schemas.microsoft.com/office/powerpoint/2010/main" val="3813021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ONS Data Science platform allows data science to be performed on sensitive data.  It is zoned and secure, restricted access </a:t>
            </a:r>
          </a:p>
          <a:p>
            <a:endParaRPr lang="en-GB" dirty="0"/>
          </a:p>
          <a:p>
            <a:r>
              <a:rPr lang="en-GB" dirty="0"/>
              <a:t>However, the increased security also constrains and restricts libraries, models and tools that can be used</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can limit innovation and constrains the ability for data scientists to implement and experiment with new tools and develop new techniques.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Data Science Campus network (DSCN) has been created as separate infrastructure to provide users with IT services and tool sets required to investigate more advanced techniques and produce the next generation of statistics.</a:t>
            </a:r>
          </a:p>
          <a:p>
            <a:endParaRPr lang="en-GB" dirty="0"/>
          </a:p>
          <a:p>
            <a:r>
              <a:rPr lang="en-GB" dirty="0"/>
              <a:t>Much more freedom to develop the systems and services required to develop cutting edge techniques and pipelines.</a:t>
            </a:r>
          </a:p>
          <a:p>
            <a:r>
              <a:rPr lang="en-GB" dirty="0"/>
              <a:t>These can be refined and developed for future use on ONS Data Service.</a:t>
            </a:r>
          </a:p>
          <a:p>
            <a:endParaRPr lang="en-GB" dirty="0"/>
          </a:p>
        </p:txBody>
      </p:sp>
      <p:sp>
        <p:nvSpPr>
          <p:cNvPr id="4" name="Slide Number Placeholder 3"/>
          <p:cNvSpPr>
            <a:spLocks noGrp="1"/>
          </p:cNvSpPr>
          <p:nvPr>
            <p:ph type="sldNum" sz="quarter" idx="10"/>
          </p:nvPr>
        </p:nvSpPr>
        <p:spPr/>
        <p:txBody>
          <a:bodyPr/>
          <a:lstStyle/>
          <a:p>
            <a:fld id="{CB00E3AB-4128-43D0-BD42-A7AE1CA125AC}" type="slidenum">
              <a:rPr lang="en-GB" smtClean="0"/>
              <a:t>7</a:t>
            </a:fld>
            <a:endParaRPr lang="en-GB"/>
          </a:p>
        </p:txBody>
      </p:sp>
    </p:spTree>
    <p:extLst>
      <p:ext uri="{BB962C8B-B14F-4D97-AF65-F5344CB8AC3E}">
        <p14:creationId xmlns:p14="http://schemas.microsoft.com/office/powerpoint/2010/main" val="2410119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bg1">
                    <a:lumMod val="50000"/>
                  </a:schemeClr>
                </a:solidFill>
              </a:rPr>
              <a:t>Campus Network spans 2 data centres.  </a:t>
            </a:r>
          </a:p>
          <a:p>
            <a:r>
              <a:rPr lang="en-GB" sz="1200" dirty="0">
                <a:solidFill>
                  <a:schemeClr val="bg1">
                    <a:lumMod val="50000"/>
                  </a:schemeClr>
                </a:solidFill>
              </a:rPr>
              <a:t>Isolated from the corporate ONS network.  </a:t>
            </a:r>
          </a:p>
          <a:p>
            <a:r>
              <a:rPr lang="en-GB" sz="1200" dirty="0">
                <a:solidFill>
                  <a:schemeClr val="bg1">
                    <a:lumMod val="50000"/>
                  </a:schemeClr>
                </a:solidFill>
              </a:rPr>
              <a:t>Accessible from corporate and external networks</a:t>
            </a:r>
          </a:p>
          <a:p>
            <a:r>
              <a:rPr lang="en-GB" sz="1200" dirty="0">
                <a:solidFill>
                  <a:schemeClr val="bg1">
                    <a:lumMod val="50000"/>
                  </a:schemeClr>
                </a:solidFill>
              </a:rPr>
              <a:t>Platform for innovation</a:t>
            </a:r>
            <a:endParaRPr lang="en-GB" dirty="0"/>
          </a:p>
          <a:p>
            <a:r>
              <a:rPr lang="en-GB" dirty="0"/>
              <a:t>The network is equipped with many services required for Data Science, and can be easily extended to meet users needs</a:t>
            </a:r>
          </a:p>
          <a:p>
            <a:r>
              <a:rPr lang="en-GB" dirty="0"/>
              <a:t>Users build their own system as required, </a:t>
            </a:r>
          </a:p>
          <a:p>
            <a:r>
              <a:rPr lang="en-GB" dirty="0"/>
              <a:t>	</a:t>
            </a:r>
            <a:r>
              <a:rPr lang="en-GB" dirty="0" err="1"/>
              <a:t>eg</a:t>
            </a:r>
            <a:r>
              <a:rPr lang="en-GB" dirty="0"/>
              <a:t>, virtual windows or </a:t>
            </a:r>
            <a:r>
              <a:rPr lang="en-GB" dirty="0" err="1"/>
              <a:t>linux</a:t>
            </a:r>
            <a:r>
              <a:rPr lang="en-GB" dirty="0"/>
              <a:t> instances</a:t>
            </a:r>
          </a:p>
          <a:p>
            <a:r>
              <a:rPr lang="en-GB" dirty="0"/>
              <a:t>	variety of storage mechanisms depending on data and need</a:t>
            </a:r>
          </a:p>
          <a:p>
            <a:r>
              <a:rPr lang="en-GB" dirty="0"/>
              <a:t>	ability to use TPUs</a:t>
            </a:r>
          </a:p>
          <a:p>
            <a:r>
              <a:rPr lang="en-GB" dirty="0"/>
              <a:t>	ability to develop data visualisation and geospatial analysis	</a:t>
            </a:r>
          </a:p>
          <a:p>
            <a:r>
              <a:rPr lang="en-GB" dirty="0"/>
              <a:t>	ability to create web services and APIs</a:t>
            </a:r>
          </a:p>
          <a:p>
            <a:r>
              <a:rPr lang="en-GB" dirty="0"/>
              <a:t>	different coding languages, </a:t>
            </a:r>
            <a:r>
              <a:rPr lang="en-GB" dirty="0" err="1"/>
              <a:t>eg</a:t>
            </a:r>
            <a:r>
              <a:rPr lang="en-GB" dirty="0"/>
              <a:t>, JS, C</a:t>
            </a:r>
          </a:p>
          <a:p>
            <a:r>
              <a:rPr lang="en-GB" dirty="0"/>
              <a:t>	</a:t>
            </a:r>
          </a:p>
          <a:p>
            <a:r>
              <a:rPr lang="en-GB" dirty="0"/>
              <a:t>Users free to install open source </a:t>
            </a:r>
          </a:p>
          <a:p>
            <a:r>
              <a:rPr lang="en-GB" dirty="0"/>
              <a:t>Also includes a sandbox for training </a:t>
            </a:r>
          </a:p>
        </p:txBody>
      </p:sp>
      <p:sp>
        <p:nvSpPr>
          <p:cNvPr id="4" name="Slide Number Placeholder 3"/>
          <p:cNvSpPr>
            <a:spLocks noGrp="1"/>
          </p:cNvSpPr>
          <p:nvPr>
            <p:ph type="sldNum" sz="quarter" idx="10"/>
          </p:nvPr>
        </p:nvSpPr>
        <p:spPr/>
        <p:txBody>
          <a:bodyPr/>
          <a:lstStyle/>
          <a:p>
            <a:fld id="{CB00E3AB-4128-43D0-BD42-A7AE1CA125AC}" type="slidenum">
              <a:rPr lang="en-GB" smtClean="0"/>
              <a:t>8</a:t>
            </a:fld>
            <a:endParaRPr lang="en-GB"/>
          </a:p>
        </p:txBody>
      </p:sp>
    </p:spTree>
    <p:extLst>
      <p:ext uri="{BB962C8B-B14F-4D97-AF65-F5344CB8AC3E}">
        <p14:creationId xmlns:p14="http://schemas.microsoft.com/office/powerpoint/2010/main" val="818970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Used for variety of applications</a:t>
            </a:r>
          </a:p>
          <a:p>
            <a:endParaRPr lang="en-GB" dirty="0"/>
          </a:p>
        </p:txBody>
      </p:sp>
      <p:sp>
        <p:nvSpPr>
          <p:cNvPr id="4" name="Slide Number Placeholder 3"/>
          <p:cNvSpPr>
            <a:spLocks noGrp="1"/>
          </p:cNvSpPr>
          <p:nvPr>
            <p:ph type="sldNum" sz="quarter" idx="10"/>
          </p:nvPr>
        </p:nvSpPr>
        <p:spPr/>
        <p:txBody>
          <a:bodyPr/>
          <a:lstStyle/>
          <a:p>
            <a:fld id="{CB00E3AB-4128-43D0-BD42-A7AE1CA125AC}" type="slidenum">
              <a:rPr lang="en-GB" smtClean="0"/>
              <a:t>9</a:t>
            </a:fld>
            <a:endParaRPr lang="en-GB"/>
          </a:p>
        </p:txBody>
      </p:sp>
    </p:spTree>
    <p:extLst>
      <p:ext uri="{BB962C8B-B14F-4D97-AF65-F5344CB8AC3E}">
        <p14:creationId xmlns:p14="http://schemas.microsoft.com/office/powerpoint/2010/main" val="1391775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00E3AB-4128-43D0-BD42-A7AE1CA125AC}" type="slidenum">
              <a:rPr lang="en-GB" smtClean="0"/>
              <a:t>11</a:t>
            </a:fld>
            <a:endParaRPr lang="en-GB"/>
          </a:p>
        </p:txBody>
      </p:sp>
    </p:spTree>
    <p:extLst>
      <p:ext uri="{BB962C8B-B14F-4D97-AF65-F5344CB8AC3E}">
        <p14:creationId xmlns:p14="http://schemas.microsoft.com/office/powerpoint/2010/main" val="2784590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AB702-24D5-4EAE-B9D7-657B5BE22E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01EAE4F-DB13-46D0-9129-C00650A94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193577E-72E3-43FA-AB39-CC23B96BB27D}"/>
              </a:ext>
            </a:extLst>
          </p:cNvPr>
          <p:cNvSpPr>
            <a:spLocks noGrp="1"/>
          </p:cNvSpPr>
          <p:nvPr>
            <p:ph type="dt" sz="half" idx="10"/>
          </p:nvPr>
        </p:nvSpPr>
        <p:spPr/>
        <p:txBody>
          <a:bodyPr/>
          <a:lstStyle/>
          <a:p>
            <a:fld id="{A602E41A-505F-463A-831C-ADE5C0BE8699}" type="datetimeFigureOut">
              <a:rPr lang="en-GB" smtClean="0"/>
              <a:t>08/03/2019</a:t>
            </a:fld>
            <a:endParaRPr lang="en-GB" dirty="0"/>
          </a:p>
        </p:txBody>
      </p:sp>
      <p:sp>
        <p:nvSpPr>
          <p:cNvPr id="5" name="Footer Placeholder 4">
            <a:extLst>
              <a:ext uri="{FF2B5EF4-FFF2-40B4-BE49-F238E27FC236}">
                <a16:creationId xmlns:a16="http://schemas.microsoft.com/office/drawing/2014/main" id="{407EF45C-B4D8-432A-B2B1-1DEEEA04D43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F482E8-0D04-4C3C-BE02-1F6642A24AA4}"/>
              </a:ext>
            </a:extLst>
          </p:cNvPr>
          <p:cNvSpPr>
            <a:spLocks noGrp="1"/>
          </p:cNvSpPr>
          <p:nvPr>
            <p:ph type="sldNum" sz="quarter" idx="12"/>
          </p:nvPr>
        </p:nvSpPr>
        <p:spPr/>
        <p:txBody>
          <a:bodyPr/>
          <a:lstStyle/>
          <a:p>
            <a:fld id="{EE10A6B5-2474-4AEC-ADAF-DF55936274D2}" type="slidenum">
              <a:rPr lang="en-GB" smtClean="0"/>
              <a:t>‹#›</a:t>
            </a:fld>
            <a:endParaRPr lang="en-GB" dirty="0"/>
          </a:p>
        </p:txBody>
      </p:sp>
    </p:spTree>
    <p:extLst>
      <p:ext uri="{BB962C8B-B14F-4D97-AF65-F5344CB8AC3E}">
        <p14:creationId xmlns:p14="http://schemas.microsoft.com/office/powerpoint/2010/main" val="2482203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47598-8851-4085-A31E-709AF4DC4F4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C8F2EB-5EE2-48EC-B3F5-C40B7304CB8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737D85-B535-4E5A-B649-ABDA46A1D9D4}"/>
              </a:ext>
            </a:extLst>
          </p:cNvPr>
          <p:cNvSpPr>
            <a:spLocks noGrp="1"/>
          </p:cNvSpPr>
          <p:nvPr>
            <p:ph type="dt" sz="half" idx="10"/>
          </p:nvPr>
        </p:nvSpPr>
        <p:spPr/>
        <p:txBody>
          <a:bodyPr/>
          <a:lstStyle/>
          <a:p>
            <a:fld id="{A602E41A-505F-463A-831C-ADE5C0BE8699}" type="datetimeFigureOut">
              <a:rPr lang="en-GB" smtClean="0"/>
              <a:t>08/03/2019</a:t>
            </a:fld>
            <a:endParaRPr lang="en-GB" dirty="0"/>
          </a:p>
        </p:txBody>
      </p:sp>
      <p:sp>
        <p:nvSpPr>
          <p:cNvPr id="5" name="Footer Placeholder 4">
            <a:extLst>
              <a:ext uri="{FF2B5EF4-FFF2-40B4-BE49-F238E27FC236}">
                <a16:creationId xmlns:a16="http://schemas.microsoft.com/office/drawing/2014/main" id="{DCA20FCE-AB1C-45FE-A19E-E615052B77F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4360536-05C3-450A-A69F-F3968AAADD44}"/>
              </a:ext>
            </a:extLst>
          </p:cNvPr>
          <p:cNvSpPr>
            <a:spLocks noGrp="1"/>
          </p:cNvSpPr>
          <p:nvPr>
            <p:ph type="sldNum" sz="quarter" idx="12"/>
          </p:nvPr>
        </p:nvSpPr>
        <p:spPr/>
        <p:txBody>
          <a:bodyPr/>
          <a:lstStyle/>
          <a:p>
            <a:fld id="{EE10A6B5-2474-4AEC-ADAF-DF55936274D2}" type="slidenum">
              <a:rPr lang="en-GB" smtClean="0"/>
              <a:t>‹#›</a:t>
            </a:fld>
            <a:endParaRPr lang="en-GB" dirty="0"/>
          </a:p>
        </p:txBody>
      </p:sp>
    </p:spTree>
    <p:extLst>
      <p:ext uri="{BB962C8B-B14F-4D97-AF65-F5344CB8AC3E}">
        <p14:creationId xmlns:p14="http://schemas.microsoft.com/office/powerpoint/2010/main" val="1805725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31B0-FADE-47BF-B9B7-3DB767E450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DCCD19-8AFA-4D79-B8B1-257F15D3E41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452884-5D5A-439D-BFD8-3D80C9B286DB}"/>
              </a:ext>
            </a:extLst>
          </p:cNvPr>
          <p:cNvSpPr>
            <a:spLocks noGrp="1"/>
          </p:cNvSpPr>
          <p:nvPr>
            <p:ph type="dt" sz="half" idx="10"/>
          </p:nvPr>
        </p:nvSpPr>
        <p:spPr/>
        <p:txBody>
          <a:bodyPr/>
          <a:lstStyle/>
          <a:p>
            <a:fld id="{A602E41A-505F-463A-831C-ADE5C0BE8699}" type="datetimeFigureOut">
              <a:rPr lang="en-GB" smtClean="0"/>
              <a:t>08/03/2019</a:t>
            </a:fld>
            <a:endParaRPr lang="en-GB" dirty="0"/>
          </a:p>
        </p:txBody>
      </p:sp>
      <p:sp>
        <p:nvSpPr>
          <p:cNvPr id="5" name="Footer Placeholder 4">
            <a:extLst>
              <a:ext uri="{FF2B5EF4-FFF2-40B4-BE49-F238E27FC236}">
                <a16:creationId xmlns:a16="http://schemas.microsoft.com/office/drawing/2014/main" id="{A98F9C61-F46C-4FEC-80C4-0277AEBAD2B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5902CB1-4386-4AFB-B8AE-1DC16B3B03A8}"/>
              </a:ext>
            </a:extLst>
          </p:cNvPr>
          <p:cNvSpPr>
            <a:spLocks noGrp="1"/>
          </p:cNvSpPr>
          <p:nvPr>
            <p:ph type="sldNum" sz="quarter" idx="12"/>
          </p:nvPr>
        </p:nvSpPr>
        <p:spPr/>
        <p:txBody>
          <a:bodyPr/>
          <a:lstStyle/>
          <a:p>
            <a:fld id="{EE10A6B5-2474-4AEC-ADAF-DF55936274D2}" type="slidenum">
              <a:rPr lang="en-GB" smtClean="0"/>
              <a:t>‹#›</a:t>
            </a:fld>
            <a:endParaRPr lang="en-GB" dirty="0"/>
          </a:p>
        </p:txBody>
      </p:sp>
    </p:spTree>
    <p:extLst>
      <p:ext uri="{BB962C8B-B14F-4D97-AF65-F5344CB8AC3E}">
        <p14:creationId xmlns:p14="http://schemas.microsoft.com/office/powerpoint/2010/main" val="2877839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BC29B-6E6F-4EC2-834B-E964E3D011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93AF4C-A24D-432B-A0C3-7CB0BC1D6F5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FD5284-7B35-4E55-AE29-ECBEC2CDEB93}"/>
              </a:ext>
            </a:extLst>
          </p:cNvPr>
          <p:cNvSpPr>
            <a:spLocks noGrp="1"/>
          </p:cNvSpPr>
          <p:nvPr>
            <p:ph type="dt" sz="half" idx="10"/>
          </p:nvPr>
        </p:nvSpPr>
        <p:spPr/>
        <p:txBody>
          <a:bodyPr/>
          <a:lstStyle/>
          <a:p>
            <a:fld id="{A602E41A-505F-463A-831C-ADE5C0BE8699}" type="datetimeFigureOut">
              <a:rPr lang="en-GB" smtClean="0"/>
              <a:t>08/03/2019</a:t>
            </a:fld>
            <a:endParaRPr lang="en-GB" dirty="0"/>
          </a:p>
        </p:txBody>
      </p:sp>
      <p:sp>
        <p:nvSpPr>
          <p:cNvPr id="5" name="Footer Placeholder 4">
            <a:extLst>
              <a:ext uri="{FF2B5EF4-FFF2-40B4-BE49-F238E27FC236}">
                <a16:creationId xmlns:a16="http://schemas.microsoft.com/office/drawing/2014/main" id="{0A88D5E5-A9BA-4B0F-8BBA-B975A364E2C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2F0B6EB-65BD-4622-9542-671BDCD70F56}"/>
              </a:ext>
            </a:extLst>
          </p:cNvPr>
          <p:cNvSpPr>
            <a:spLocks noGrp="1"/>
          </p:cNvSpPr>
          <p:nvPr>
            <p:ph type="sldNum" sz="quarter" idx="12"/>
          </p:nvPr>
        </p:nvSpPr>
        <p:spPr/>
        <p:txBody>
          <a:bodyPr/>
          <a:lstStyle/>
          <a:p>
            <a:fld id="{EE10A6B5-2474-4AEC-ADAF-DF55936274D2}" type="slidenum">
              <a:rPr lang="en-GB" smtClean="0"/>
              <a:t>‹#›</a:t>
            </a:fld>
            <a:endParaRPr lang="en-GB" dirty="0"/>
          </a:p>
        </p:txBody>
      </p:sp>
    </p:spTree>
    <p:extLst>
      <p:ext uri="{BB962C8B-B14F-4D97-AF65-F5344CB8AC3E}">
        <p14:creationId xmlns:p14="http://schemas.microsoft.com/office/powerpoint/2010/main" val="2941787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4FF0F-8E1E-4F8A-9B8C-E5280FF14C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EEA8222-27B2-4B9B-A6F9-4E26CD1430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D9CDB62-E08D-47EA-93B6-7F6B332F5463}"/>
              </a:ext>
            </a:extLst>
          </p:cNvPr>
          <p:cNvSpPr>
            <a:spLocks noGrp="1"/>
          </p:cNvSpPr>
          <p:nvPr>
            <p:ph type="dt" sz="half" idx="10"/>
          </p:nvPr>
        </p:nvSpPr>
        <p:spPr/>
        <p:txBody>
          <a:bodyPr/>
          <a:lstStyle/>
          <a:p>
            <a:fld id="{A602E41A-505F-463A-831C-ADE5C0BE8699}" type="datetimeFigureOut">
              <a:rPr lang="en-GB" smtClean="0"/>
              <a:t>08/03/2019</a:t>
            </a:fld>
            <a:endParaRPr lang="en-GB" dirty="0"/>
          </a:p>
        </p:txBody>
      </p:sp>
      <p:sp>
        <p:nvSpPr>
          <p:cNvPr id="5" name="Footer Placeholder 4">
            <a:extLst>
              <a:ext uri="{FF2B5EF4-FFF2-40B4-BE49-F238E27FC236}">
                <a16:creationId xmlns:a16="http://schemas.microsoft.com/office/drawing/2014/main" id="{8C7B787E-44B2-4303-9422-21D7C499C17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8E00934-4A1A-4EBF-9D85-F89C5F1D9391}"/>
              </a:ext>
            </a:extLst>
          </p:cNvPr>
          <p:cNvSpPr>
            <a:spLocks noGrp="1"/>
          </p:cNvSpPr>
          <p:nvPr>
            <p:ph type="sldNum" sz="quarter" idx="12"/>
          </p:nvPr>
        </p:nvSpPr>
        <p:spPr/>
        <p:txBody>
          <a:bodyPr/>
          <a:lstStyle/>
          <a:p>
            <a:fld id="{EE10A6B5-2474-4AEC-ADAF-DF55936274D2}" type="slidenum">
              <a:rPr lang="en-GB" smtClean="0"/>
              <a:t>‹#›</a:t>
            </a:fld>
            <a:endParaRPr lang="en-GB" dirty="0"/>
          </a:p>
        </p:txBody>
      </p:sp>
    </p:spTree>
    <p:extLst>
      <p:ext uri="{BB962C8B-B14F-4D97-AF65-F5344CB8AC3E}">
        <p14:creationId xmlns:p14="http://schemas.microsoft.com/office/powerpoint/2010/main" val="1279574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A2E1B-DD0C-47BE-B0FD-5F20598EA6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8A4DE8-A0AF-4EEB-8E5E-C26B652D1F0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13B0AA7-4596-4A02-A24C-FB0D077187F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5D4A85-70E7-4A80-8ADA-37D7ED9F4F99}"/>
              </a:ext>
            </a:extLst>
          </p:cNvPr>
          <p:cNvSpPr>
            <a:spLocks noGrp="1"/>
          </p:cNvSpPr>
          <p:nvPr>
            <p:ph type="dt" sz="half" idx="10"/>
          </p:nvPr>
        </p:nvSpPr>
        <p:spPr/>
        <p:txBody>
          <a:bodyPr/>
          <a:lstStyle/>
          <a:p>
            <a:fld id="{A602E41A-505F-463A-831C-ADE5C0BE8699}" type="datetimeFigureOut">
              <a:rPr lang="en-GB" smtClean="0"/>
              <a:t>08/03/2019</a:t>
            </a:fld>
            <a:endParaRPr lang="en-GB" dirty="0"/>
          </a:p>
        </p:txBody>
      </p:sp>
      <p:sp>
        <p:nvSpPr>
          <p:cNvPr id="6" name="Footer Placeholder 5">
            <a:extLst>
              <a:ext uri="{FF2B5EF4-FFF2-40B4-BE49-F238E27FC236}">
                <a16:creationId xmlns:a16="http://schemas.microsoft.com/office/drawing/2014/main" id="{0CFF6F6B-7A16-4F1C-9DB1-37A43931D71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AE6AAE0-2937-403E-B643-0EF93EBB19EE}"/>
              </a:ext>
            </a:extLst>
          </p:cNvPr>
          <p:cNvSpPr>
            <a:spLocks noGrp="1"/>
          </p:cNvSpPr>
          <p:nvPr>
            <p:ph type="sldNum" sz="quarter" idx="12"/>
          </p:nvPr>
        </p:nvSpPr>
        <p:spPr/>
        <p:txBody>
          <a:bodyPr/>
          <a:lstStyle/>
          <a:p>
            <a:fld id="{EE10A6B5-2474-4AEC-ADAF-DF55936274D2}" type="slidenum">
              <a:rPr lang="en-GB" smtClean="0"/>
              <a:t>‹#›</a:t>
            </a:fld>
            <a:endParaRPr lang="en-GB" dirty="0"/>
          </a:p>
        </p:txBody>
      </p:sp>
    </p:spTree>
    <p:extLst>
      <p:ext uri="{BB962C8B-B14F-4D97-AF65-F5344CB8AC3E}">
        <p14:creationId xmlns:p14="http://schemas.microsoft.com/office/powerpoint/2010/main" val="3300459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BA0EA-143E-4B68-A41F-3B82FAFA3DB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80DB06-A39E-4164-823C-B85160945A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EF2D969-3372-423D-AA92-86AC6E3479B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3F71D78-9291-456E-A57C-E1175008BA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2684F5-E73A-4825-8C4E-8B9D22BD98F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7B93BBC-E70E-4533-90A5-B663800607B4}"/>
              </a:ext>
            </a:extLst>
          </p:cNvPr>
          <p:cNvSpPr>
            <a:spLocks noGrp="1"/>
          </p:cNvSpPr>
          <p:nvPr>
            <p:ph type="dt" sz="half" idx="10"/>
          </p:nvPr>
        </p:nvSpPr>
        <p:spPr/>
        <p:txBody>
          <a:bodyPr/>
          <a:lstStyle/>
          <a:p>
            <a:fld id="{A602E41A-505F-463A-831C-ADE5C0BE8699}" type="datetimeFigureOut">
              <a:rPr lang="en-GB" smtClean="0"/>
              <a:t>08/03/2019</a:t>
            </a:fld>
            <a:endParaRPr lang="en-GB" dirty="0"/>
          </a:p>
        </p:txBody>
      </p:sp>
      <p:sp>
        <p:nvSpPr>
          <p:cNvPr id="8" name="Footer Placeholder 7">
            <a:extLst>
              <a:ext uri="{FF2B5EF4-FFF2-40B4-BE49-F238E27FC236}">
                <a16:creationId xmlns:a16="http://schemas.microsoft.com/office/drawing/2014/main" id="{FADA8FBE-6FA4-436D-BC2A-DB1207F9E04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54756646-63FD-4456-ADBD-07D69316D276}"/>
              </a:ext>
            </a:extLst>
          </p:cNvPr>
          <p:cNvSpPr>
            <a:spLocks noGrp="1"/>
          </p:cNvSpPr>
          <p:nvPr>
            <p:ph type="sldNum" sz="quarter" idx="12"/>
          </p:nvPr>
        </p:nvSpPr>
        <p:spPr/>
        <p:txBody>
          <a:bodyPr/>
          <a:lstStyle/>
          <a:p>
            <a:fld id="{EE10A6B5-2474-4AEC-ADAF-DF55936274D2}" type="slidenum">
              <a:rPr lang="en-GB" smtClean="0"/>
              <a:t>‹#›</a:t>
            </a:fld>
            <a:endParaRPr lang="en-GB" dirty="0"/>
          </a:p>
        </p:txBody>
      </p:sp>
    </p:spTree>
    <p:extLst>
      <p:ext uri="{BB962C8B-B14F-4D97-AF65-F5344CB8AC3E}">
        <p14:creationId xmlns:p14="http://schemas.microsoft.com/office/powerpoint/2010/main" val="1725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B903E-7EA2-4089-ADDE-1CC521CE33E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DD0B2FD-53ED-4895-A3A1-0838C4CF9B64}"/>
              </a:ext>
            </a:extLst>
          </p:cNvPr>
          <p:cNvSpPr>
            <a:spLocks noGrp="1"/>
          </p:cNvSpPr>
          <p:nvPr>
            <p:ph type="dt" sz="half" idx="10"/>
          </p:nvPr>
        </p:nvSpPr>
        <p:spPr/>
        <p:txBody>
          <a:bodyPr/>
          <a:lstStyle/>
          <a:p>
            <a:fld id="{A602E41A-505F-463A-831C-ADE5C0BE8699}" type="datetimeFigureOut">
              <a:rPr lang="en-GB" smtClean="0"/>
              <a:t>08/03/2019</a:t>
            </a:fld>
            <a:endParaRPr lang="en-GB" dirty="0"/>
          </a:p>
        </p:txBody>
      </p:sp>
      <p:sp>
        <p:nvSpPr>
          <p:cNvPr id="4" name="Footer Placeholder 3">
            <a:extLst>
              <a:ext uri="{FF2B5EF4-FFF2-40B4-BE49-F238E27FC236}">
                <a16:creationId xmlns:a16="http://schemas.microsoft.com/office/drawing/2014/main" id="{FDDE7D25-B9A4-428D-9CA9-9FD9999763EB}"/>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D46431B-25E4-4748-8575-0CC2EB25ECED}"/>
              </a:ext>
            </a:extLst>
          </p:cNvPr>
          <p:cNvSpPr>
            <a:spLocks noGrp="1"/>
          </p:cNvSpPr>
          <p:nvPr>
            <p:ph type="sldNum" sz="quarter" idx="12"/>
          </p:nvPr>
        </p:nvSpPr>
        <p:spPr/>
        <p:txBody>
          <a:bodyPr/>
          <a:lstStyle/>
          <a:p>
            <a:fld id="{EE10A6B5-2474-4AEC-ADAF-DF55936274D2}" type="slidenum">
              <a:rPr lang="en-GB" smtClean="0"/>
              <a:t>‹#›</a:t>
            </a:fld>
            <a:endParaRPr lang="en-GB" dirty="0"/>
          </a:p>
        </p:txBody>
      </p:sp>
    </p:spTree>
    <p:extLst>
      <p:ext uri="{BB962C8B-B14F-4D97-AF65-F5344CB8AC3E}">
        <p14:creationId xmlns:p14="http://schemas.microsoft.com/office/powerpoint/2010/main" val="3361454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DB019A-077A-4AA0-AFC0-4228E3A9EE91}"/>
              </a:ext>
            </a:extLst>
          </p:cNvPr>
          <p:cNvSpPr>
            <a:spLocks noGrp="1"/>
          </p:cNvSpPr>
          <p:nvPr>
            <p:ph type="dt" sz="half" idx="10"/>
          </p:nvPr>
        </p:nvSpPr>
        <p:spPr/>
        <p:txBody>
          <a:bodyPr/>
          <a:lstStyle/>
          <a:p>
            <a:fld id="{A602E41A-505F-463A-831C-ADE5C0BE8699}" type="datetimeFigureOut">
              <a:rPr lang="en-GB" smtClean="0"/>
              <a:t>08/03/2019</a:t>
            </a:fld>
            <a:endParaRPr lang="en-GB" dirty="0"/>
          </a:p>
        </p:txBody>
      </p:sp>
      <p:sp>
        <p:nvSpPr>
          <p:cNvPr id="3" name="Footer Placeholder 2">
            <a:extLst>
              <a:ext uri="{FF2B5EF4-FFF2-40B4-BE49-F238E27FC236}">
                <a16:creationId xmlns:a16="http://schemas.microsoft.com/office/drawing/2014/main" id="{FC23BFAD-5753-44EB-BA5A-65EB9A8A8484}"/>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A286345F-AC1F-42FA-A53D-80646280C40F}"/>
              </a:ext>
            </a:extLst>
          </p:cNvPr>
          <p:cNvSpPr>
            <a:spLocks noGrp="1"/>
          </p:cNvSpPr>
          <p:nvPr>
            <p:ph type="sldNum" sz="quarter" idx="12"/>
          </p:nvPr>
        </p:nvSpPr>
        <p:spPr/>
        <p:txBody>
          <a:bodyPr/>
          <a:lstStyle/>
          <a:p>
            <a:fld id="{EE10A6B5-2474-4AEC-ADAF-DF55936274D2}" type="slidenum">
              <a:rPr lang="en-GB" smtClean="0"/>
              <a:t>‹#›</a:t>
            </a:fld>
            <a:endParaRPr lang="en-GB" dirty="0"/>
          </a:p>
        </p:txBody>
      </p:sp>
    </p:spTree>
    <p:extLst>
      <p:ext uri="{BB962C8B-B14F-4D97-AF65-F5344CB8AC3E}">
        <p14:creationId xmlns:p14="http://schemas.microsoft.com/office/powerpoint/2010/main" val="3764500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8E882-DAEA-4760-A246-3A54F9F5C9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8B2247B-0985-488A-AB63-E97CC25DC6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7078A8B-A93D-46B3-BB24-0058173F65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B60D3E5-49C1-4DAE-9D3E-358C167C0541}"/>
              </a:ext>
            </a:extLst>
          </p:cNvPr>
          <p:cNvSpPr>
            <a:spLocks noGrp="1"/>
          </p:cNvSpPr>
          <p:nvPr>
            <p:ph type="dt" sz="half" idx="10"/>
          </p:nvPr>
        </p:nvSpPr>
        <p:spPr/>
        <p:txBody>
          <a:bodyPr/>
          <a:lstStyle/>
          <a:p>
            <a:fld id="{A602E41A-505F-463A-831C-ADE5C0BE8699}" type="datetimeFigureOut">
              <a:rPr lang="en-GB" smtClean="0"/>
              <a:t>08/03/2019</a:t>
            </a:fld>
            <a:endParaRPr lang="en-GB" dirty="0"/>
          </a:p>
        </p:txBody>
      </p:sp>
      <p:sp>
        <p:nvSpPr>
          <p:cNvPr id="6" name="Footer Placeholder 5">
            <a:extLst>
              <a:ext uri="{FF2B5EF4-FFF2-40B4-BE49-F238E27FC236}">
                <a16:creationId xmlns:a16="http://schemas.microsoft.com/office/drawing/2014/main" id="{9391496D-D2C6-40AE-88E4-8B026552FB2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16E1382-34BB-4C92-B538-40046C34F472}"/>
              </a:ext>
            </a:extLst>
          </p:cNvPr>
          <p:cNvSpPr>
            <a:spLocks noGrp="1"/>
          </p:cNvSpPr>
          <p:nvPr>
            <p:ph type="sldNum" sz="quarter" idx="12"/>
          </p:nvPr>
        </p:nvSpPr>
        <p:spPr/>
        <p:txBody>
          <a:bodyPr/>
          <a:lstStyle/>
          <a:p>
            <a:fld id="{EE10A6B5-2474-4AEC-ADAF-DF55936274D2}" type="slidenum">
              <a:rPr lang="en-GB" smtClean="0"/>
              <a:t>‹#›</a:t>
            </a:fld>
            <a:endParaRPr lang="en-GB" dirty="0"/>
          </a:p>
        </p:txBody>
      </p:sp>
    </p:spTree>
    <p:extLst>
      <p:ext uri="{BB962C8B-B14F-4D97-AF65-F5344CB8AC3E}">
        <p14:creationId xmlns:p14="http://schemas.microsoft.com/office/powerpoint/2010/main" val="1790311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6FD6-8902-433E-AD10-8E0B948848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FF2B62B-4CE0-4600-B9BD-36C86520C6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98221A1F-4767-4E08-8B5D-12851B6F10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C997C3-A6AB-46DF-9174-CDC6D4B2542F}"/>
              </a:ext>
            </a:extLst>
          </p:cNvPr>
          <p:cNvSpPr>
            <a:spLocks noGrp="1"/>
          </p:cNvSpPr>
          <p:nvPr>
            <p:ph type="dt" sz="half" idx="10"/>
          </p:nvPr>
        </p:nvSpPr>
        <p:spPr/>
        <p:txBody>
          <a:bodyPr/>
          <a:lstStyle/>
          <a:p>
            <a:fld id="{A602E41A-505F-463A-831C-ADE5C0BE8699}" type="datetimeFigureOut">
              <a:rPr lang="en-GB" smtClean="0"/>
              <a:t>08/03/2019</a:t>
            </a:fld>
            <a:endParaRPr lang="en-GB" dirty="0"/>
          </a:p>
        </p:txBody>
      </p:sp>
      <p:sp>
        <p:nvSpPr>
          <p:cNvPr id="6" name="Footer Placeholder 5">
            <a:extLst>
              <a:ext uri="{FF2B5EF4-FFF2-40B4-BE49-F238E27FC236}">
                <a16:creationId xmlns:a16="http://schemas.microsoft.com/office/drawing/2014/main" id="{50135B40-401A-4DBC-9609-02A8D71EC5D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F17005E-3C52-4256-8B5E-E5BCB4E89A10}"/>
              </a:ext>
            </a:extLst>
          </p:cNvPr>
          <p:cNvSpPr>
            <a:spLocks noGrp="1"/>
          </p:cNvSpPr>
          <p:nvPr>
            <p:ph type="sldNum" sz="quarter" idx="12"/>
          </p:nvPr>
        </p:nvSpPr>
        <p:spPr/>
        <p:txBody>
          <a:bodyPr/>
          <a:lstStyle/>
          <a:p>
            <a:fld id="{EE10A6B5-2474-4AEC-ADAF-DF55936274D2}" type="slidenum">
              <a:rPr lang="en-GB" smtClean="0"/>
              <a:t>‹#›</a:t>
            </a:fld>
            <a:endParaRPr lang="en-GB" dirty="0"/>
          </a:p>
        </p:txBody>
      </p:sp>
    </p:spTree>
    <p:extLst>
      <p:ext uri="{BB962C8B-B14F-4D97-AF65-F5344CB8AC3E}">
        <p14:creationId xmlns:p14="http://schemas.microsoft.com/office/powerpoint/2010/main" val="1735589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C7A53E-0075-4109-AD42-C4DA74AC8E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C31BE5-D9AD-43FB-B4A2-6E1A9CC38A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48B64B-CEE9-4506-8EB4-E8556BC06A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2E41A-505F-463A-831C-ADE5C0BE8699}" type="datetimeFigureOut">
              <a:rPr lang="en-GB" smtClean="0"/>
              <a:t>08/03/2019</a:t>
            </a:fld>
            <a:endParaRPr lang="en-GB" dirty="0"/>
          </a:p>
        </p:txBody>
      </p:sp>
      <p:sp>
        <p:nvSpPr>
          <p:cNvPr id="5" name="Footer Placeholder 4">
            <a:extLst>
              <a:ext uri="{FF2B5EF4-FFF2-40B4-BE49-F238E27FC236}">
                <a16:creationId xmlns:a16="http://schemas.microsoft.com/office/drawing/2014/main" id="{CB3E80E9-5875-4456-94E5-AC3C2288CE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625FA593-E338-4811-A15A-5CE9C55A65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0A6B5-2474-4AEC-ADAF-DF55936274D2}" type="slidenum">
              <a:rPr lang="en-GB" smtClean="0"/>
              <a:t>‹#›</a:t>
            </a:fld>
            <a:endParaRPr lang="en-GB" dirty="0"/>
          </a:p>
        </p:txBody>
      </p:sp>
    </p:spTree>
    <p:extLst>
      <p:ext uri="{BB962C8B-B14F-4D97-AF65-F5344CB8AC3E}">
        <p14:creationId xmlns:p14="http://schemas.microsoft.com/office/powerpoint/2010/main" val="1589880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datasciencecampus.ons.gov.uk/mapping-the-urban-forest-at-street-level/" TargetMode="External"/><Relationship Id="rId3" Type="http://schemas.openxmlformats.org/officeDocument/2006/relationships/image" Target="../media/image2.PNG"/><Relationship Id="rId7" Type="http://schemas.openxmlformats.org/officeDocument/2006/relationships/hyperlink" Target="https://datasciencecampus.ons.gov.uk/o-p-t-i-m-u-s-turning-free-text-lists-into-hierarchical-datasets/"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hyperlink" Target="https://datasciencecampus.ons.gov.uk/access-to-services-using-multimodal-transport-network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png"/><Relationship Id="rId7" Type="http://schemas.openxmlformats.org/officeDocument/2006/relationships/image" Target="../media/image16.emf"/><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emf"/><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18.em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096D465-C3FB-4A0E-995E-4580A6C471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3629" y="222925"/>
            <a:ext cx="3257199" cy="849339"/>
          </a:xfrm>
        </p:spPr>
      </p:pic>
      <p:pic>
        <p:nvPicPr>
          <p:cNvPr id="14" name="Picture 13">
            <a:extLst>
              <a:ext uri="{FF2B5EF4-FFF2-40B4-BE49-F238E27FC236}">
                <a16:creationId xmlns:a16="http://schemas.microsoft.com/office/drawing/2014/main" id="{D2A6EE59-B379-4CA4-BE2C-CE1960DC03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0850" y="331876"/>
            <a:ext cx="2752856" cy="772142"/>
          </a:xfrm>
          <a:prstGeom prst="rect">
            <a:avLst/>
          </a:prstGeom>
        </p:spPr>
      </p:pic>
      <p:cxnSp>
        <p:nvCxnSpPr>
          <p:cNvPr id="3" name="Straight Connector 2">
            <a:extLst>
              <a:ext uri="{FF2B5EF4-FFF2-40B4-BE49-F238E27FC236}">
                <a16:creationId xmlns:a16="http://schemas.microsoft.com/office/drawing/2014/main" id="{FB711587-2406-4648-810C-E879391A314A}"/>
              </a:ext>
            </a:extLst>
          </p:cNvPr>
          <p:cNvCxnSpPr/>
          <p:nvPr/>
        </p:nvCxnSpPr>
        <p:spPr>
          <a:xfrm>
            <a:off x="0" y="1207683"/>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2251527-11B2-4530-9F48-CFE5AC63B19C}"/>
              </a:ext>
            </a:extLst>
          </p:cNvPr>
          <p:cNvCxnSpPr/>
          <p:nvPr/>
        </p:nvCxnSpPr>
        <p:spPr>
          <a:xfrm>
            <a:off x="0" y="6140052"/>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B5F9B187-0423-4551-AF92-10B20086C284}"/>
              </a:ext>
            </a:extLst>
          </p:cNvPr>
          <p:cNvSpPr txBox="1">
            <a:spLocks/>
          </p:cNvSpPr>
          <p:nvPr/>
        </p:nvSpPr>
        <p:spPr>
          <a:xfrm>
            <a:off x="1608779" y="1558368"/>
            <a:ext cx="9144000" cy="18327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t>IT Infrastructure for a Data Science Campus</a:t>
            </a:r>
          </a:p>
        </p:txBody>
      </p:sp>
      <p:sp>
        <p:nvSpPr>
          <p:cNvPr id="8" name="Subtitle 2">
            <a:extLst>
              <a:ext uri="{FF2B5EF4-FFF2-40B4-BE49-F238E27FC236}">
                <a16:creationId xmlns:a16="http://schemas.microsoft.com/office/drawing/2014/main" id="{7F0AF247-F771-4062-A33A-D245B52322BC}"/>
              </a:ext>
            </a:extLst>
          </p:cNvPr>
          <p:cNvSpPr txBox="1">
            <a:spLocks/>
          </p:cNvSpPr>
          <p:nvPr/>
        </p:nvSpPr>
        <p:spPr>
          <a:xfrm>
            <a:off x="4263668" y="3892530"/>
            <a:ext cx="3894988" cy="8922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Craig Pritchard: Technical Architect</a:t>
            </a:r>
          </a:p>
          <a:p>
            <a:pPr marL="0" indent="0">
              <a:buNone/>
            </a:pPr>
            <a:r>
              <a:rPr lang="en-GB" sz="2000" dirty="0"/>
              <a:t>David Pugh: Senior Data Scientist</a:t>
            </a:r>
          </a:p>
        </p:txBody>
      </p:sp>
      <p:cxnSp>
        <p:nvCxnSpPr>
          <p:cNvPr id="9" name="Straight Connector 8">
            <a:extLst>
              <a:ext uri="{FF2B5EF4-FFF2-40B4-BE49-F238E27FC236}">
                <a16:creationId xmlns:a16="http://schemas.microsoft.com/office/drawing/2014/main" id="{B80E0D9C-20E6-497C-84E4-26E2A8C42781}"/>
              </a:ext>
            </a:extLst>
          </p:cNvPr>
          <p:cNvCxnSpPr/>
          <p:nvPr/>
        </p:nvCxnSpPr>
        <p:spPr>
          <a:xfrm>
            <a:off x="2856238" y="3336651"/>
            <a:ext cx="6479523" cy="0"/>
          </a:xfrm>
          <a:prstGeom prst="line">
            <a:avLst/>
          </a:prstGeom>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DCE1D468-2DE0-4FC3-BA5F-EA502DAF8D06}"/>
              </a:ext>
            </a:extLst>
          </p:cNvPr>
          <p:cNvSpPr txBox="1"/>
          <p:nvPr/>
        </p:nvSpPr>
        <p:spPr>
          <a:xfrm>
            <a:off x="9759616" y="6341458"/>
            <a:ext cx="1843805" cy="369332"/>
          </a:xfrm>
          <a:prstGeom prst="rect">
            <a:avLst/>
          </a:prstGeom>
          <a:noFill/>
        </p:spPr>
        <p:txBody>
          <a:bodyPr wrap="square" rtlCol="0">
            <a:spAutoFit/>
          </a:bodyPr>
          <a:lstStyle/>
          <a:p>
            <a:r>
              <a:rPr lang="en-GB" dirty="0">
                <a:solidFill>
                  <a:schemeClr val="bg1">
                    <a:lumMod val="50000"/>
                  </a:schemeClr>
                </a:solidFill>
              </a:rPr>
              <a:t>@</a:t>
            </a:r>
            <a:r>
              <a:rPr lang="en-GB" dirty="0" err="1">
                <a:solidFill>
                  <a:schemeClr val="bg1">
                    <a:lumMod val="50000"/>
                  </a:schemeClr>
                </a:solidFill>
              </a:rPr>
              <a:t>DataSciCampus</a:t>
            </a:r>
            <a:endParaRPr lang="en-GB" dirty="0">
              <a:solidFill>
                <a:schemeClr val="bg1">
                  <a:lumMod val="50000"/>
                </a:schemeClr>
              </a:solidFill>
            </a:endParaRPr>
          </a:p>
        </p:txBody>
      </p:sp>
      <p:sp>
        <p:nvSpPr>
          <p:cNvPr id="4" name="Rectangle 3">
            <a:extLst>
              <a:ext uri="{FF2B5EF4-FFF2-40B4-BE49-F238E27FC236}">
                <a16:creationId xmlns:a16="http://schemas.microsoft.com/office/drawing/2014/main" id="{3C4C7A69-435F-4F12-A15B-39CD9BA22FB0}"/>
              </a:ext>
            </a:extLst>
          </p:cNvPr>
          <p:cNvSpPr/>
          <p:nvPr/>
        </p:nvSpPr>
        <p:spPr>
          <a:xfrm>
            <a:off x="1314704" y="6341458"/>
            <a:ext cx="3875997" cy="369332"/>
          </a:xfrm>
          <a:prstGeom prst="rect">
            <a:avLst/>
          </a:prstGeom>
        </p:spPr>
        <p:txBody>
          <a:bodyPr wrap="none">
            <a:spAutoFit/>
          </a:bodyPr>
          <a:lstStyle/>
          <a:p>
            <a:r>
              <a:rPr lang="en-GB" dirty="0">
                <a:solidFill>
                  <a:schemeClr val="bg1">
                    <a:lumMod val="50000"/>
                  </a:schemeClr>
                </a:solidFill>
              </a:rPr>
              <a:t>https://datasciencecampus.ons.gov.uk/</a:t>
            </a:r>
          </a:p>
        </p:txBody>
      </p:sp>
    </p:spTree>
    <p:extLst>
      <p:ext uri="{BB962C8B-B14F-4D97-AF65-F5344CB8AC3E}">
        <p14:creationId xmlns:p14="http://schemas.microsoft.com/office/powerpoint/2010/main" val="1308631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096D465-C3FB-4A0E-995E-4580A6C471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3629" y="222925"/>
            <a:ext cx="3257199" cy="849339"/>
          </a:xfrm>
        </p:spPr>
      </p:pic>
      <p:pic>
        <p:nvPicPr>
          <p:cNvPr id="14" name="Picture 13">
            <a:extLst>
              <a:ext uri="{FF2B5EF4-FFF2-40B4-BE49-F238E27FC236}">
                <a16:creationId xmlns:a16="http://schemas.microsoft.com/office/drawing/2014/main" id="{D2A6EE59-B379-4CA4-BE2C-CE1960DC03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186" y="330288"/>
            <a:ext cx="2752856" cy="772142"/>
          </a:xfrm>
          <a:prstGeom prst="rect">
            <a:avLst/>
          </a:prstGeom>
        </p:spPr>
      </p:pic>
      <p:cxnSp>
        <p:nvCxnSpPr>
          <p:cNvPr id="3" name="Straight Connector 2">
            <a:extLst>
              <a:ext uri="{FF2B5EF4-FFF2-40B4-BE49-F238E27FC236}">
                <a16:creationId xmlns:a16="http://schemas.microsoft.com/office/drawing/2014/main" id="{FB711587-2406-4648-810C-E879391A314A}"/>
              </a:ext>
            </a:extLst>
          </p:cNvPr>
          <p:cNvCxnSpPr/>
          <p:nvPr/>
        </p:nvCxnSpPr>
        <p:spPr>
          <a:xfrm>
            <a:off x="0" y="1207683"/>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2251527-11B2-4530-9F48-CFE5AC63B19C}"/>
              </a:ext>
            </a:extLst>
          </p:cNvPr>
          <p:cNvCxnSpPr/>
          <p:nvPr/>
        </p:nvCxnSpPr>
        <p:spPr>
          <a:xfrm>
            <a:off x="0" y="6140052"/>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8359844-8C7B-4A49-A7EE-CDE554D81FD1}"/>
              </a:ext>
            </a:extLst>
          </p:cNvPr>
          <p:cNvSpPr txBox="1"/>
          <p:nvPr/>
        </p:nvSpPr>
        <p:spPr>
          <a:xfrm>
            <a:off x="602629" y="6306743"/>
            <a:ext cx="7456985" cy="307777"/>
          </a:xfrm>
          <a:prstGeom prst="rect">
            <a:avLst/>
          </a:prstGeom>
          <a:solidFill>
            <a:schemeClr val="bg1"/>
          </a:solidFill>
          <a:ln>
            <a:noFill/>
          </a:ln>
        </p:spPr>
        <p:txBody>
          <a:bodyPr wrap="square" rtlCol="0">
            <a:spAutoFit/>
          </a:bodyPr>
          <a:lstStyle/>
          <a:p>
            <a:r>
              <a:rPr lang="en-GB" sz="1400" dirty="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Example Projects</a:t>
            </a:r>
          </a:p>
        </p:txBody>
      </p:sp>
      <p:pic>
        <p:nvPicPr>
          <p:cNvPr id="8" name="Picture 7">
            <a:extLst>
              <a:ext uri="{FF2B5EF4-FFF2-40B4-BE49-F238E27FC236}">
                <a16:creationId xmlns:a16="http://schemas.microsoft.com/office/drawing/2014/main" id="{513A65E2-6E2E-4806-A2D5-73C131012225}"/>
              </a:ext>
            </a:extLst>
          </p:cNvPr>
          <p:cNvPicPr>
            <a:picLocks noChangeAspect="1"/>
          </p:cNvPicPr>
          <p:nvPr/>
        </p:nvPicPr>
        <p:blipFill>
          <a:blip r:embed="rId4"/>
          <a:stretch>
            <a:fillRect/>
          </a:stretch>
        </p:blipFill>
        <p:spPr>
          <a:xfrm>
            <a:off x="4663149" y="1761071"/>
            <a:ext cx="2865702" cy="2195499"/>
          </a:xfrm>
          <a:prstGeom prst="rect">
            <a:avLst/>
          </a:prstGeom>
        </p:spPr>
      </p:pic>
      <p:pic>
        <p:nvPicPr>
          <p:cNvPr id="9" name="Picture 8">
            <a:extLst>
              <a:ext uri="{FF2B5EF4-FFF2-40B4-BE49-F238E27FC236}">
                <a16:creationId xmlns:a16="http://schemas.microsoft.com/office/drawing/2014/main" id="{02CC15EC-E67A-4738-89E5-D75982F790A1}"/>
              </a:ext>
            </a:extLst>
          </p:cNvPr>
          <p:cNvPicPr>
            <a:picLocks noChangeAspect="1"/>
          </p:cNvPicPr>
          <p:nvPr/>
        </p:nvPicPr>
        <p:blipFill>
          <a:blip r:embed="rId5"/>
          <a:stretch>
            <a:fillRect/>
          </a:stretch>
        </p:blipFill>
        <p:spPr>
          <a:xfrm>
            <a:off x="8918950" y="1756373"/>
            <a:ext cx="2949200" cy="2200197"/>
          </a:xfrm>
          <a:prstGeom prst="rect">
            <a:avLst/>
          </a:prstGeom>
        </p:spPr>
      </p:pic>
      <p:pic>
        <p:nvPicPr>
          <p:cNvPr id="11" name="Picture 10">
            <a:extLst>
              <a:ext uri="{FF2B5EF4-FFF2-40B4-BE49-F238E27FC236}">
                <a16:creationId xmlns:a16="http://schemas.microsoft.com/office/drawing/2014/main" id="{1F5858CC-287C-4181-98A3-CC3CD90D2C4E}"/>
              </a:ext>
            </a:extLst>
          </p:cNvPr>
          <p:cNvPicPr>
            <a:picLocks noChangeAspect="1"/>
          </p:cNvPicPr>
          <p:nvPr/>
        </p:nvPicPr>
        <p:blipFill rotWithShape="1">
          <a:blip r:embed="rId6"/>
          <a:srcRect l="5710" t="-1" r="33425" b="16519"/>
          <a:stretch/>
        </p:blipFill>
        <p:spPr>
          <a:xfrm>
            <a:off x="602629" y="1821375"/>
            <a:ext cx="2908019" cy="2193736"/>
          </a:xfrm>
          <a:prstGeom prst="rect">
            <a:avLst/>
          </a:prstGeom>
        </p:spPr>
      </p:pic>
      <p:sp>
        <p:nvSpPr>
          <p:cNvPr id="16" name="TextBox 15">
            <a:extLst>
              <a:ext uri="{FF2B5EF4-FFF2-40B4-BE49-F238E27FC236}">
                <a16:creationId xmlns:a16="http://schemas.microsoft.com/office/drawing/2014/main" id="{2322D04B-FEDD-41D5-9B36-C3D652817255}"/>
              </a:ext>
            </a:extLst>
          </p:cNvPr>
          <p:cNvSpPr txBox="1"/>
          <p:nvPr/>
        </p:nvSpPr>
        <p:spPr>
          <a:xfrm>
            <a:off x="602629" y="4149748"/>
            <a:ext cx="3638199" cy="1231106"/>
          </a:xfrm>
          <a:prstGeom prst="rect">
            <a:avLst/>
          </a:prstGeom>
          <a:noFill/>
        </p:spPr>
        <p:txBody>
          <a:bodyPr wrap="square" rtlCol="0">
            <a:spAutoFit/>
          </a:bodyPr>
          <a:lstStyle/>
          <a:p>
            <a:pPr algn="ctr"/>
            <a:r>
              <a:rPr lang="en-GB" dirty="0"/>
              <a:t>Optimus</a:t>
            </a:r>
          </a:p>
          <a:p>
            <a:pPr algn="ctr"/>
            <a:r>
              <a:rPr lang="en-GB" sz="1600" dirty="0"/>
              <a:t>Advanced NLP pipeline to turn free text lists into hierarchical datasets </a:t>
            </a:r>
          </a:p>
          <a:p>
            <a:pPr algn="ctr"/>
            <a:r>
              <a:rPr lang="en-GB" sz="1100" dirty="0">
                <a:hlinkClick r:id="rId7"/>
              </a:rPr>
              <a:t>https://datasciencecampus.ons.gov.uk/o-p-t-i-m-u-s-turning-free-text-lists-into-hierarchical-datasets/</a:t>
            </a:r>
            <a:r>
              <a:rPr lang="en-GB" sz="1100" dirty="0"/>
              <a:t> </a:t>
            </a:r>
          </a:p>
        </p:txBody>
      </p:sp>
      <p:sp>
        <p:nvSpPr>
          <p:cNvPr id="17" name="TextBox 16">
            <a:extLst>
              <a:ext uri="{FF2B5EF4-FFF2-40B4-BE49-F238E27FC236}">
                <a16:creationId xmlns:a16="http://schemas.microsoft.com/office/drawing/2014/main" id="{EE3064E1-DF2F-49E1-ABC0-CA2B13C19414}"/>
              </a:ext>
            </a:extLst>
          </p:cNvPr>
          <p:cNvSpPr txBox="1"/>
          <p:nvPr/>
        </p:nvSpPr>
        <p:spPr>
          <a:xfrm>
            <a:off x="8574450" y="4078676"/>
            <a:ext cx="3638199" cy="1200329"/>
          </a:xfrm>
          <a:prstGeom prst="rect">
            <a:avLst/>
          </a:prstGeom>
          <a:noFill/>
        </p:spPr>
        <p:txBody>
          <a:bodyPr wrap="square" rtlCol="0">
            <a:spAutoFit/>
          </a:bodyPr>
          <a:lstStyle/>
          <a:p>
            <a:pPr algn="ctr"/>
            <a:r>
              <a:rPr lang="en-GB" dirty="0"/>
              <a:t>Mapping the Urban Forest</a:t>
            </a:r>
          </a:p>
          <a:p>
            <a:pPr algn="ctr"/>
            <a:r>
              <a:rPr lang="en-GB" sz="1600" dirty="0"/>
              <a:t>Estimating density of trees &amp; vegetation at street level</a:t>
            </a:r>
          </a:p>
          <a:p>
            <a:pPr algn="ctr"/>
            <a:r>
              <a:rPr lang="en-GB" sz="1100" dirty="0">
                <a:hlinkClick r:id="rId8"/>
              </a:rPr>
              <a:t>https://datasciencecampus.ons.gov.uk/mapping-the-urban-forest-at-street-level/</a:t>
            </a:r>
            <a:r>
              <a:rPr lang="en-GB" sz="1100" dirty="0"/>
              <a:t> </a:t>
            </a:r>
          </a:p>
        </p:txBody>
      </p:sp>
      <p:sp>
        <p:nvSpPr>
          <p:cNvPr id="18" name="TextBox 17">
            <a:extLst>
              <a:ext uri="{FF2B5EF4-FFF2-40B4-BE49-F238E27FC236}">
                <a16:creationId xmlns:a16="http://schemas.microsoft.com/office/drawing/2014/main" id="{1AAAA870-B138-4C59-B38B-90E0827207CE}"/>
              </a:ext>
            </a:extLst>
          </p:cNvPr>
          <p:cNvSpPr txBox="1"/>
          <p:nvPr/>
        </p:nvSpPr>
        <p:spPr>
          <a:xfrm>
            <a:off x="4331121" y="4074307"/>
            <a:ext cx="3638199" cy="1231106"/>
          </a:xfrm>
          <a:prstGeom prst="rect">
            <a:avLst/>
          </a:prstGeom>
          <a:noFill/>
        </p:spPr>
        <p:txBody>
          <a:bodyPr wrap="square" rtlCol="0">
            <a:spAutoFit/>
          </a:bodyPr>
          <a:lstStyle/>
          <a:p>
            <a:pPr algn="ctr"/>
            <a:r>
              <a:rPr lang="en-GB" dirty="0" err="1"/>
              <a:t>propeR</a:t>
            </a:r>
            <a:endParaRPr lang="en-GB" dirty="0"/>
          </a:p>
          <a:p>
            <a:pPr algn="ctr" fontAlgn="base"/>
            <a:r>
              <a:rPr lang="en-US" sz="1600" dirty="0"/>
              <a:t>Access to services using multimodal transport networks</a:t>
            </a:r>
          </a:p>
          <a:p>
            <a:pPr algn="ctr" fontAlgn="base"/>
            <a:r>
              <a:rPr lang="en-US" sz="1100" dirty="0">
                <a:hlinkClick r:id="rId9"/>
              </a:rPr>
              <a:t>https://datasciencecampus.ons.gov.uk/access-to-services-using-multimodal-transport-networks/</a:t>
            </a:r>
            <a:r>
              <a:rPr lang="en-US" sz="1100" dirty="0"/>
              <a:t> </a:t>
            </a:r>
          </a:p>
        </p:txBody>
      </p:sp>
    </p:spTree>
    <p:extLst>
      <p:ext uri="{BB962C8B-B14F-4D97-AF65-F5344CB8AC3E}">
        <p14:creationId xmlns:p14="http://schemas.microsoft.com/office/powerpoint/2010/main" val="3686871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096D465-C3FB-4A0E-995E-4580A6C4719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3629" y="222925"/>
            <a:ext cx="3257199" cy="849339"/>
          </a:xfrm>
        </p:spPr>
      </p:pic>
      <p:pic>
        <p:nvPicPr>
          <p:cNvPr id="14" name="Picture 13">
            <a:extLst>
              <a:ext uri="{FF2B5EF4-FFF2-40B4-BE49-F238E27FC236}">
                <a16:creationId xmlns:a16="http://schemas.microsoft.com/office/drawing/2014/main" id="{D2A6EE59-B379-4CA4-BE2C-CE1960DC03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0614" y="327791"/>
            <a:ext cx="2752856" cy="772142"/>
          </a:xfrm>
          <a:prstGeom prst="rect">
            <a:avLst/>
          </a:prstGeom>
        </p:spPr>
      </p:pic>
      <p:cxnSp>
        <p:nvCxnSpPr>
          <p:cNvPr id="3" name="Straight Connector 2">
            <a:extLst>
              <a:ext uri="{FF2B5EF4-FFF2-40B4-BE49-F238E27FC236}">
                <a16:creationId xmlns:a16="http://schemas.microsoft.com/office/drawing/2014/main" id="{FB711587-2406-4648-810C-E879391A314A}"/>
              </a:ext>
            </a:extLst>
          </p:cNvPr>
          <p:cNvCxnSpPr/>
          <p:nvPr/>
        </p:nvCxnSpPr>
        <p:spPr>
          <a:xfrm>
            <a:off x="0" y="1207683"/>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2251527-11B2-4530-9F48-CFE5AC63B19C}"/>
              </a:ext>
            </a:extLst>
          </p:cNvPr>
          <p:cNvCxnSpPr/>
          <p:nvPr/>
        </p:nvCxnSpPr>
        <p:spPr>
          <a:xfrm>
            <a:off x="0" y="6140052"/>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8359844-8C7B-4A49-A7EE-CDE554D81FD1}"/>
              </a:ext>
            </a:extLst>
          </p:cNvPr>
          <p:cNvSpPr txBox="1"/>
          <p:nvPr/>
        </p:nvSpPr>
        <p:spPr>
          <a:xfrm>
            <a:off x="983629" y="6316268"/>
            <a:ext cx="7456985" cy="307777"/>
          </a:xfrm>
          <a:prstGeom prst="rect">
            <a:avLst/>
          </a:prstGeom>
          <a:solidFill>
            <a:schemeClr val="bg1"/>
          </a:solidFill>
          <a:ln>
            <a:noFill/>
          </a:ln>
        </p:spPr>
        <p:txBody>
          <a:bodyPr wrap="square" rtlCol="0">
            <a:spAutoFit/>
          </a:bodyPr>
          <a:lstStyle/>
          <a:p>
            <a:r>
              <a:rPr lang="en-GB" sz="1400" dirty="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Data Science Campus Network - Summary</a:t>
            </a:r>
          </a:p>
        </p:txBody>
      </p:sp>
      <p:sp>
        <p:nvSpPr>
          <p:cNvPr id="29" name="Content Placeholder 2">
            <a:extLst>
              <a:ext uri="{FF2B5EF4-FFF2-40B4-BE49-F238E27FC236}">
                <a16:creationId xmlns:a16="http://schemas.microsoft.com/office/drawing/2014/main" id="{4BB7E2EB-7FCF-4F4D-A081-55C2DD134452}"/>
              </a:ext>
            </a:extLst>
          </p:cNvPr>
          <p:cNvSpPr txBox="1">
            <a:spLocks/>
          </p:cNvSpPr>
          <p:nvPr/>
        </p:nvSpPr>
        <p:spPr>
          <a:xfrm>
            <a:off x="611619" y="1825606"/>
            <a:ext cx="4668890" cy="369652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b="1" dirty="0"/>
              <a:t>ONS Network and Data Service</a:t>
            </a:r>
            <a:endParaRPr lang="en-GB" sz="1600" dirty="0"/>
          </a:p>
          <a:p>
            <a:pPr>
              <a:lnSpc>
                <a:spcPct val="110000"/>
              </a:lnSpc>
              <a:spcBef>
                <a:spcPts val="600"/>
              </a:spcBef>
            </a:pPr>
            <a:r>
              <a:rPr lang="en-GB" sz="1600" dirty="0"/>
              <a:t>An office wide ONS Data Service provides the </a:t>
            </a:r>
            <a:r>
              <a:rPr lang="en-US" sz="1600" dirty="0"/>
              <a:t>access to the support, data and technology services to enable teams to transform</a:t>
            </a:r>
          </a:p>
          <a:p>
            <a:pPr>
              <a:lnSpc>
                <a:spcPct val="110000"/>
              </a:lnSpc>
              <a:spcBef>
                <a:spcPts val="600"/>
              </a:spcBef>
            </a:pPr>
            <a:r>
              <a:rPr lang="en-GB" sz="1600" dirty="0"/>
              <a:t>It controls the ingestion, technology and security tools to allow data science to be performed on sensitive data</a:t>
            </a:r>
          </a:p>
          <a:p>
            <a:pPr>
              <a:lnSpc>
                <a:spcPct val="110000"/>
              </a:lnSpc>
              <a:spcBef>
                <a:spcPts val="600"/>
              </a:spcBef>
            </a:pPr>
            <a:r>
              <a:rPr lang="en-GB" sz="1600" dirty="0"/>
              <a:t>However, the increased security also constrains and restricts libraries, models and tools that can be used</a:t>
            </a:r>
          </a:p>
          <a:p>
            <a:pPr>
              <a:lnSpc>
                <a:spcPct val="110000"/>
              </a:lnSpc>
              <a:spcBef>
                <a:spcPts val="600"/>
              </a:spcBef>
              <a:defRPr/>
            </a:pPr>
            <a:r>
              <a:rPr lang="en-GB" sz="1600" dirty="0"/>
              <a:t>This can limit innovation and constrains the ability for data scientists to implement and experiment with new tools and develop new techniques. </a:t>
            </a:r>
          </a:p>
          <a:p>
            <a:pPr>
              <a:lnSpc>
                <a:spcPct val="100000"/>
              </a:lnSpc>
              <a:spcBef>
                <a:spcPts val="0"/>
              </a:spcBef>
              <a:defRPr/>
            </a:pPr>
            <a:endParaRPr lang="en-GB" sz="1600" dirty="0"/>
          </a:p>
          <a:p>
            <a:endParaRPr lang="en-US" sz="1600" dirty="0"/>
          </a:p>
          <a:p>
            <a:endParaRPr lang="en-GB" sz="1600" dirty="0"/>
          </a:p>
        </p:txBody>
      </p:sp>
      <p:sp>
        <p:nvSpPr>
          <p:cNvPr id="30" name="Content Placeholder 2">
            <a:extLst>
              <a:ext uri="{FF2B5EF4-FFF2-40B4-BE49-F238E27FC236}">
                <a16:creationId xmlns:a16="http://schemas.microsoft.com/office/drawing/2014/main" id="{C09281BD-D725-4773-9301-8D8944ED0FA9}"/>
              </a:ext>
            </a:extLst>
          </p:cNvPr>
          <p:cNvSpPr txBox="1">
            <a:spLocks/>
          </p:cNvSpPr>
          <p:nvPr/>
        </p:nvSpPr>
        <p:spPr>
          <a:xfrm>
            <a:off x="6374244" y="1825606"/>
            <a:ext cx="4668890" cy="36965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b="1" dirty="0"/>
              <a:t>Data Science Campus Network</a:t>
            </a:r>
            <a:endParaRPr lang="en-GB" sz="1600" dirty="0"/>
          </a:p>
          <a:p>
            <a:pPr>
              <a:lnSpc>
                <a:spcPct val="100000"/>
              </a:lnSpc>
              <a:spcBef>
                <a:spcPts val="600"/>
              </a:spcBef>
              <a:defRPr/>
            </a:pPr>
            <a:r>
              <a:rPr lang="en-GB" sz="1600" dirty="0"/>
              <a:t>The Data Science Campus network (DSCN) has been created as separate infrastructure to provide users with IT services and tool sets required to investigate more advanced techniques and produce the next generation of statistics</a:t>
            </a:r>
          </a:p>
          <a:p>
            <a:pPr>
              <a:lnSpc>
                <a:spcPct val="100000"/>
              </a:lnSpc>
              <a:spcBef>
                <a:spcPts val="600"/>
              </a:spcBef>
            </a:pPr>
            <a:r>
              <a:rPr lang="en-GB" sz="1600" dirty="0"/>
              <a:t>Much more freedom to develop the systems and services required to develop cutting edge techniques and pipelines</a:t>
            </a:r>
          </a:p>
          <a:p>
            <a:pPr>
              <a:lnSpc>
                <a:spcPct val="100000"/>
              </a:lnSpc>
              <a:spcBef>
                <a:spcPts val="600"/>
              </a:spcBef>
            </a:pPr>
            <a:r>
              <a:rPr lang="en-GB" sz="1600" dirty="0"/>
              <a:t>These can be refined and developed for future use on ONS Data Service</a:t>
            </a:r>
          </a:p>
          <a:p>
            <a:pPr>
              <a:lnSpc>
                <a:spcPct val="100000"/>
              </a:lnSpc>
              <a:spcBef>
                <a:spcPts val="600"/>
              </a:spcBef>
            </a:pPr>
            <a:r>
              <a:rPr lang="en-GB" sz="1600" dirty="0"/>
              <a:t>A number of successful projects have been completed using both platforms</a:t>
            </a:r>
          </a:p>
          <a:p>
            <a:endParaRPr lang="en-US" sz="1600" dirty="0"/>
          </a:p>
          <a:p>
            <a:endParaRPr lang="en-GB" sz="1600" dirty="0"/>
          </a:p>
        </p:txBody>
      </p:sp>
    </p:spTree>
    <p:extLst>
      <p:ext uri="{BB962C8B-B14F-4D97-AF65-F5344CB8AC3E}">
        <p14:creationId xmlns:p14="http://schemas.microsoft.com/office/powerpoint/2010/main" val="959544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096D465-C3FB-4A0E-995E-4580A6C4719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3629" y="222925"/>
            <a:ext cx="3257199" cy="849339"/>
          </a:xfrm>
        </p:spPr>
      </p:pic>
      <p:pic>
        <p:nvPicPr>
          <p:cNvPr id="14" name="Picture 13">
            <a:extLst>
              <a:ext uri="{FF2B5EF4-FFF2-40B4-BE49-F238E27FC236}">
                <a16:creationId xmlns:a16="http://schemas.microsoft.com/office/drawing/2014/main" id="{D2A6EE59-B379-4CA4-BE2C-CE1960DC03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7504" y="327303"/>
            <a:ext cx="2752856" cy="772142"/>
          </a:xfrm>
          <a:prstGeom prst="rect">
            <a:avLst/>
          </a:prstGeom>
        </p:spPr>
      </p:pic>
      <p:cxnSp>
        <p:nvCxnSpPr>
          <p:cNvPr id="3" name="Straight Connector 2">
            <a:extLst>
              <a:ext uri="{FF2B5EF4-FFF2-40B4-BE49-F238E27FC236}">
                <a16:creationId xmlns:a16="http://schemas.microsoft.com/office/drawing/2014/main" id="{FB711587-2406-4648-810C-E879391A314A}"/>
              </a:ext>
            </a:extLst>
          </p:cNvPr>
          <p:cNvCxnSpPr/>
          <p:nvPr/>
        </p:nvCxnSpPr>
        <p:spPr>
          <a:xfrm>
            <a:off x="0" y="1207683"/>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2251527-11B2-4530-9F48-CFE5AC63B19C}"/>
              </a:ext>
            </a:extLst>
          </p:cNvPr>
          <p:cNvCxnSpPr/>
          <p:nvPr/>
        </p:nvCxnSpPr>
        <p:spPr>
          <a:xfrm>
            <a:off x="0" y="6140052"/>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8359844-8C7B-4A49-A7EE-CDE554D81FD1}"/>
              </a:ext>
            </a:extLst>
          </p:cNvPr>
          <p:cNvSpPr txBox="1"/>
          <p:nvPr/>
        </p:nvSpPr>
        <p:spPr>
          <a:xfrm>
            <a:off x="983629" y="6316268"/>
            <a:ext cx="7456985" cy="307777"/>
          </a:xfrm>
          <a:prstGeom prst="rect">
            <a:avLst/>
          </a:prstGeom>
          <a:solidFill>
            <a:schemeClr val="bg1"/>
          </a:solidFill>
          <a:ln>
            <a:noFill/>
          </a:ln>
        </p:spPr>
        <p:txBody>
          <a:bodyPr wrap="square" rtlCol="0">
            <a:spAutoFit/>
          </a:bodyPr>
          <a:lstStyle/>
          <a:p>
            <a:r>
              <a:rPr lang="en-GB" sz="1400" dirty="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Introduction</a:t>
            </a:r>
          </a:p>
        </p:txBody>
      </p:sp>
      <p:sp>
        <p:nvSpPr>
          <p:cNvPr id="10" name="Content Placeholder 2">
            <a:extLst>
              <a:ext uri="{FF2B5EF4-FFF2-40B4-BE49-F238E27FC236}">
                <a16:creationId xmlns:a16="http://schemas.microsoft.com/office/drawing/2014/main" id="{9379903B-86B1-40B8-B6E3-D92D98F8F2A5}"/>
              </a:ext>
            </a:extLst>
          </p:cNvPr>
          <p:cNvSpPr txBox="1">
            <a:spLocks/>
          </p:cNvSpPr>
          <p:nvPr/>
        </p:nvSpPr>
        <p:spPr>
          <a:xfrm>
            <a:off x="6772059" y="1682374"/>
            <a:ext cx="4588301" cy="6344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dirty="0"/>
              <a:t>Challenges</a:t>
            </a:r>
            <a:endParaRPr lang="en-US" sz="1600" dirty="0"/>
          </a:p>
          <a:p>
            <a:pPr marL="0" indent="0">
              <a:buNone/>
            </a:pPr>
            <a:endParaRPr lang="en-GB" dirty="0"/>
          </a:p>
        </p:txBody>
      </p:sp>
      <p:sp>
        <p:nvSpPr>
          <p:cNvPr id="8" name="Content Placeholder 2">
            <a:extLst>
              <a:ext uri="{FF2B5EF4-FFF2-40B4-BE49-F238E27FC236}">
                <a16:creationId xmlns:a16="http://schemas.microsoft.com/office/drawing/2014/main" id="{C2C8274D-19C0-4AF3-9109-EB0888AD4C69}"/>
              </a:ext>
            </a:extLst>
          </p:cNvPr>
          <p:cNvSpPr txBox="1">
            <a:spLocks/>
          </p:cNvSpPr>
          <p:nvPr/>
        </p:nvSpPr>
        <p:spPr>
          <a:xfrm>
            <a:off x="720394" y="1730899"/>
            <a:ext cx="5175040" cy="19267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a:t>Data Science Campus</a:t>
            </a:r>
          </a:p>
          <a:p>
            <a:r>
              <a:rPr lang="en-GB" sz="1900" dirty="0"/>
              <a:t>a hub for the whole of the UK public and private sectors to gain practical advantage from the increased investment in data science research and capability building </a:t>
            </a:r>
          </a:p>
          <a:p>
            <a:pPr marL="0" indent="0">
              <a:buFont typeface="Arial" panose="020B0604020202020204" pitchFamily="34" charset="0"/>
              <a:buNone/>
            </a:pPr>
            <a:endParaRPr lang="en-US" sz="1600" dirty="0"/>
          </a:p>
          <a:p>
            <a:pPr marL="0" indent="0">
              <a:buNone/>
            </a:pPr>
            <a:endParaRPr lang="en-GB" dirty="0"/>
          </a:p>
        </p:txBody>
      </p:sp>
      <p:sp>
        <p:nvSpPr>
          <p:cNvPr id="2" name="Rectangle: Rounded Corners 1">
            <a:extLst>
              <a:ext uri="{FF2B5EF4-FFF2-40B4-BE49-F238E27FC236}">
                <a16:creationId xmlns:a16="http://schemas.microsoft.com/office/drawing/2014/main" id="{6E6CC5E0-9D03-411F-80B1-46988F584B5B}"/>
              </a:ext>
            </a:extLst>
          </p:cNvPr>
          <p:cNvSpPr/>
          <p:nvPr/>
        </p:nvSpPr>
        <p:spPr>
          <a:xfrm>
            <a:off x="6772059" y="3787996"/>
            <a:ext cx="1787237" cy="939338"/>
          </a:xfrm>
          <a:prstGeom prst="roundRect">
            <a:avLst/>
          </a:prstGeom>
          <a:solidFill>
            <a:srgbClr val="BEB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Technology</a:t>
            </a:r>
          </a:p>
        </p:txBody>
      </p:sp>
      <p:sp>
        <p:nvSpPr>
          <p:cNvPr id="11" name="Rectangle: Rounded Corners 10">
            <a:extLst>
              <a:ext uri="{FF2B5EF4-FFF2-40B4-BE49-F238E27FC236}">
                <a16:creationId xmlns:a16="http://schemas.microsoft.com/office/drawing/2014/main" id="{4D0766AC-6798-44A4-8F61-1E3DD3C4622F}"/>
              </a:ext>
            </a:extLst>
          </p:cNvPr>
          <p:cNvSpPr/>
          <p:nvPr/>
        </p:nvSpPr>
        <p:spPr>
          <a:xfrm>
            <a:off x="8182924" y="2493022"/>
            <a:ext cx="1787237" cy="939338"/>
          </a:xfrm>
          <a:prstGeom prst="roundRect">
            <a:avLst/>
          </a:prstGeom>
          <a:solidFill>
            <a:srgbClr val="EB00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Ingesting data</a:t>
            </a:r>
          </a:p>
        </p:txBody>
      </p:sp>
      <p:sp>
        <p:nvSpPr>
          <p:cNvPr id="12" name="Rectangle: Rounded Corners 11">
            <a:extLst>
              <a:ext uri="{FF2B5EF4-FFF2-40B4-BE49-F238E27FC236}">
                <a16:creationId xmlns:a16="http://schemas.microsoft.com/office/drawing/2014/main" id="{47593AF0-F1EA-468C-AF30-75237903E575}"/>
              </a:ext>
            </a:extLst>
          </p:cNvPr>
          <p:cNvSpPr/>
          <p:nvPr/>
        </p:nvSpPr>
        <p:spPr>
          <a:xfrm>
            <a:off x="9463925" y="3782710"/>
            <a:ext cx="1787237" cy="939338"/>
          </a:xfrm>
          <a:prstGeom prst="roundRect">
            <a:avLst/>
          </a:prstGeom>
          <a:solidFill>
            <a:srgbClr val="EA51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Security</a:t>
            </a:r>
          </a:p>
        </p:txBody>
      </p:sp>
      <p:sp>
        <p:nvSpPr>
          <p:cNvPr id="4" name="Rectangle 3">
            <a:extLst>
              <a:ext uri="{FF2B5EF4-FFF2-40B4-BE49-F238E27FC236}">
                <a16:creationId xmlns:a16="http://schemas.microsoft.com/office/drawing/2014/main" id="{72B8F5FE-B161-4428-A1E6-D8E0778FC6CA}"/>
              </a:ext>
            </a:extLst>
          </p:cNvPr>
          <p:cNvSpPr/>
          <p:nvPr/>
        </p:nvSpPr>
        <p:spPr>
          <a:xfrm>
            <a:off x="658047" y="3749834"/>
            <a:ext cx="4962129" cy="1015663"/>
          </a:xfrm>
          <a:prstGeom prst="rect">
            <a:avLst/>
          </a:prstGeom>
          <a:solidFill>
            <a:schemeClr val="tx2">
              <a:lumMod val="20000"/>
              <a:lumOff val="80000"/>
            </a:schemeClr>
          </a:solidFill>
        </p:spPr>
        <p:txBody>
          <a:bodyPr wrap="square">
            <a:spAutoFit/>
          </a:bodyPr>
          <a:lstStyle/>
          <a:p>
            <a:r>
              <a:rPr lang="en-GB" sz="2400" b="1" dirty="0"/>
              <a:t>Goal</a:t>
            </a:r>
            <a:r>
              <a:rPr lang="en-GB" dirty="0"/>
              <a:t> -&gt; explore how new data sources and data science techniques can improve our understanding of the UK’s economy, communities &amp; people.</a:t>
            </a:r>
          </a:p>
        </p:txBody>
      </p:sp>
      <p:sp>
        <p:nvSpPr>
          <p:cNvPr id="6" name="Rectangle 5">
            <a:extLst>
              <a:ext uri="{FF2B5EF4-FFF2-40B4-BE49-F238E27FC236}">
                <a16:creationId xmlns:a16="http://schemas.microsoft.com/office/drawing/2014/main" id="{15C17077-AB6E-4951-A980-43355CB90F51}"/>
              </a:ext>
            </a:extLst>
          </p:cNvPr>
          <p:cNvSpPr/>
          <p:nvPr/>
        </p:nvSpPr>
        <p:spPr>
          <a:xfrm>
            <a:off x="6471055" y="4999412"/>
            <a:ext cx="5210977" cy="646331"/>
          </a:xfrm>
          <a:prstGeom prst="rect">
            <a:avLst/>
          </a:prstGeom>
        </p:spPr>
        <p:txBody>
          <a:bodyPr wrap="square">
            <a:spAutoFit/>
          </a:bodyPr>
          <a:lstStyle/>
          <a:p>
            <a:r>
              <a:rPr lang="en-US" dirty="0" err="1"/>
              <a:t>organisation</a:t>
            </a:r>
            <a:r>
              <a:rPr lang="en-US" dirty="0"/>
              <a:t> going through significant transformation</a:t>
            </a:r>
          </a:p>
          <a:p>
            <a:r>
              <a:rPr lang="en-US" dirty="0"/>
              <a:t> </a:t>
            </a:r>
          </a:p>
        </p:txBody>
      </p:sp>
    </p:spTree>
    <p:extLst>
      <p:ext uri="{BB962C8B-B14F-4D97-AF65-F5344CB8AC3E}">
        <p14:creationId xmlns:p14="http://schemas.microsoft.com/office/powerpoint/2010/main" val="272987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096D465-C3FB-4A0E-995E-4580A6C4719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3629" y="222925"/>
            <a:ext cx="3257199" cy="849339"/>
          </a:xfrm>
        </p:spPr>
      </p:pic>
      <p:pic>
        <p:nvPicPr>
          <p:cNvPr id="14" name="Picture 13">
            <a:extLst>
              <a:ext uri="{FF2B5EF4-FFF2-40B4-BE49-F238E27FC236}">
                <a16:creationId xmlns:a16="http://schemas.microsoft.com/office/drawing/2014/main" id="{D2A6EE59-B379-4CA4-BE2C-CE1960DC03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5412" y="304978"/>
            <a:ext cx="2752856" cy="772142"/>
          </a:xfrm>
          <a:prstGeom prst="rect">
            <a:avLst/>
          </a:prstGeom>
        </p:spPr>
      </p:pic>
      <p:cxnSp>
        <p:nvCxnSpPr>
          <p:cNvPr id="3" name="Straight Connector 2">
            <a:extLst>
              <a:ext uri="{FF2B5EF4-FFF2-40B4-BE49-F238E27FC236}">
                <a16:creationId xmlns:a16="http://schemas.microsoft.com/office/drawing/2014/main" id="{FB711587-2406-4648-810C-E879391A314A}"/>
              </a:ext>
            </a:extLst>
          </p:cNvPr>
          <p:cNvCxnSpPr/>
          <p:nvPr/>
        </p:nvCxnSpPr>
        <p:spPr>
          <a:xfrm>
            <a:off x="0" y="1207683"/>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2251527-11B2-4530-9F48-CFE5AC63B19C}"/>
              </a:ext>
            </a:extLst>
          </p:cNvPr>
          <p:cNvCxnSpPr/>
          <p:nvPr/>
        </p:nvCxnSpPr>
        <p:spPr>
          <a:xfrm>
            <a:off x="0" y="6140052"/>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8359844-8C7B-4A49-A7EE-CDE554D81FD1}"/>
              </a:ext>
            </a:extLst>
          </p:cNvPr>
          <p:cNvSpPr txBox="1"/>
          <p:nvPr/>
        </p:nvSpPr>
        <p:spPr>
          <a:xfrm>
            <a:off x="983629" y="6316268"/>
            <a:ext cx="7456985" cy="307777"/>
          </a:xfrm>
          <a:prstGeom prst="rect">
            <a:avLst/>
          </a:prstGeom>
          <a:solidFill>
            <a:schemeClr val="bg1"/>
          </a:solidFill>
          <a:ln>
            <a:noFill/>
          </a:ln>
        </p:spPr>
        <p:txBody>
          <a:bodyPr wrap="square" rtlCol="0">
            <a:spAutoFit/>
          </a:bodyPr>
          <a:lstStyle/>
          <a:p>
            <a:r>
              <a:rPr lang="en-GB" sz="1400" dirty="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Technology and Data Transformation</a:t>
            </a:r>
          </a:p>
        </p:txBody>
      </p:sp>
      <p:sp>
        <p:nvSpPr>
          <p:cNvPr id="7" name="Content Placeholder 2">
            <a:extLst>
              <a:ext uri="{FF2B5EF4-FFF2-40B4-BE49-F238E27FC236}">
                <a16:creationId xmlns:a16="http://schemas.microsoft.com/office/drawing/2014/main" id="{3D2550B5-93BE-49FC-B56A-9C1F0AC9CAA9}"/>
              </a:ext>
            </a:extLst>
          </p:cNvPr>
          <p:cNvSpPr txBox="1">
            <a:spLocks/>
          </p:cNvSpPr>
          <p:nvPr/>
        </p:nvSpPr>
        <p:spPr>
          <a:xfrm>
            <a:off x="1901044" y="4519163"/>
            <a:ext cx="1574416" cy="4819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900" dirty="0"/>
              <a:t>Replacement and upgrade of network switches, servers</a:t>
            </a:r>
          </a:p>
        </p:txBody>
      </p:sp>
      <p:cxnSp>
        <p:nvCxnSpPr>
          <p:cNvPr id="4" name="Straight Connector 3">
            <a:extLst>
              <a:ext uri="{FF2B5EF4-FFF2-40B4-BE49-F238E27FC236}">
                <a16:creationId xmlns:a16="http://schemas.microsoft.com/office/drawing/2014/main" id="{04A4266C-0C6D-49A7-8898-C5A2E65D97E9}"/>
              </a:ext>
            </a:extLst>
          </p:cNvPr>
          <p:cNvCxnSpPr>
            <a:cxnSpLocks/>
          </p:cNvCxnSpPr>
          <p:nvPr/>
        </p:nvCxnSpPr>
        <p:spPr>
          <a:xfrm>
            <a:off x="1211911" y="3554655"/>
            <a:ext cx="1013712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15A4BF0C-4D7F-4DA0-8F25-9D9F62259ED4}"/>
              </a:ext>
            </a:extLst>
          </p:cNvPr>
          <p:cNvCxnSpPr/>
          <p:nvPr/>
        </p:nvCxnSpPr>
        <p:spPr>
          <a:xfrm>
            <a:off x="2711278" y="3554655"/>
            <a:ext cx="0" cy="21800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D0AD8146-89D6-4F56-A993-7DE2ABFAFCF7}"/>
              </a:ext>
            </a:extLst>
          </p:cNvPr>
          <p:cNvCxnSpPr/>
          <p:nvPr/>
        </p:nvCxnSpPr>
        <p:spPr>
          <a:xfrm>
            <a:off x="1808989" y="3336653"/>
            <a:ext cx="0" cy="218002"/>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91F2FA94-5CE5-45F6-904F-ACF51FF5FB50}"/>
              </a:ext>
            </a:extLst>
          </p:cNvPr>
          <p:cNvCxnSpPr/>
          <p:nvPr/>
        </p:nvCxnSpPr>
        <p:spPr>
          <a:xfrm>
            <a:off x="3522732" y="3336653"/>
            <a:ext cx="0" cy="218002"/>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F71BE2D2-A76C-4173-AF67-7510563EC57D}"/>
              </a:ext>
            </a:extLst>
          </p:cNvPr>
          <p:cNvCxnSpPr/>
          <p:nvPr/>
        </p:nvCxnSpPr>
        <p:spPr>
          <a:xfrm>
            <a:off x="4297853" y="3554655"/>
            <a:ext cx="0" cy="218002"/>
          </a:xfrm>
          <a:prstGeom prst="line">
            <a:avLst/>
          </a:prstGeom>
          <a:ln w="1270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83A7D9C3-ED67-4E76-B585-012347971FCC}"/>
              </a:ext>
            </a:extLst>
          </p:cNvPr>
          <p:cNvCxnSpPr/>
          <p:nvPr/>
        </p:nvCxnSpPr>
        <p:spPr>
          <a:xfrm>
            <a:off x="5151697" y="3336653"/>
            <a:ext cx="0" cy="218002"/>
          </a:xfrm>
          <a:prstGeom prst="line">
            <a:avLst/>
          </a:prstGeom>
          <a:ln w="12700"/>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19E0560C-98BF-4918-A525-D1379537D6EA}"/>
              </a:ext>
            </a:extLst>
          </p:cNvPr>
          <p:cNvCxnSpPr/>
          <p:nvPr/>
        </p:nvCxnSpPr>
        <p:spPr>
          <a:xfrm>
            <a:off x="6072563" y="3554655"/>
            <a:ext cx="0" cy="218002"/>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BF287494-3997-413C-8449-550EF344DCB7}"/>
              </a:ext>
            </a:extLst>
          </p:cNvPr>
          <p:cNvCxnSpPr/>
          <p:nvPr/>
        </p:nvCxnSpPr>
        <p:spPr>
          <a:xfrm>
            <a:off x="7107665" y="3336653"/>
            <a:ext cx="0" cy="218002"/>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4877D6D9-1D68-49C0-8171-CD67AA784FF3}"/>
              </a:ext>
            </a:extLst>
          </p:cNvPr>
          <p:cNvCxnSpPr/>
          <p:nvPr/>
        </p:nvCxnSpPr>
        <p:spPr>
          <a:xfrm>
            <a:off x="8070510" y="3554655"/>
            <a:ext cx="0" cy="218002"/>
          </a:xfrm>
          <a:prstGeom prst="line">
            <a:avLst/>
          </a:prstGeom>
          <a:ln w="1270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58C9FACB-B7F5-4B16-B474-E3A5E6D1DB50}"/>
              </a:ext>
            </a:extLst>
          </p:cNvPr>
          <p:cNvCxnSpPr/>
          <p:nvPr/>
        </p:nvCxnSpPr>
        <p:spPr>
          <a:xfrm>
            <a:off x="9057578" y="3336653"/>
            <a:ext cx="0" cy="218002"/>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DB0F180C-52D8-4398-AD32-F7D227FA311B}"/>
              </a:ext>
            </a:extLst>
          </p:cNvPr>
          <p:cNvCxnSpPr/>
          <p:nvPr/>
        </p:nvCxnSpPr>
        <p:spPr>
          <a:xfrm>
            <a:off x="9990144" y="3554655"/>
            <a:ext cx="0" cy="218002"/>
          </a:xfrm>
          <a:prstGeom prst="line">
            <a:avLst/>
          </a:prstGeom>
          <a:ln w="1270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17D9C3D1-C1BB-4456-BE36-1DA969F6F28E}"/>
              </a:ext>
            </a:extLst>
          </p:cNvPr>
          <p:cNvCxnSpPr/>
          <p:nvPr/>
        </p:nvCxnSpPr>
        <p:spPr>
          <a:xfrm>
            <a:off x="10880322" y="3336653"/>
            <a:ext cx="0" cy="218002"/>
          </a:xfrm>
          <a:prstGeom prst="line">
            <a:avLst/>
          </a:prstGeom>
          <a:ln w="12700"/>
        </p:spPr>
        <p:style>
          <a:lnRef idx="1">
            <a:schemeClr val="dk1"/>
          </a:lnRef>
          <a:fillRef idx="0">
            <a:schemeClr val="dk1"/>
          </a:fillRef>
          <a:effectRef idx="0">
            <a:schemeClr val="dk1"/>
          </a:effectRef>
          <a:fontRef idx="minor">
            <a:schemeClr val="tx1"/>
          </a:fontRef>
        </p:style>
      </p:cxnSp>
      <p:sp>
        <p:nvSpPr>
          <p:cNvPr id="10" name="Oval 9">
            <a:extLst>
              <a:ext uri="{FF2B5EF4-FFF2-40B4-BE49-F238E27FC236}">
                <a16:creationId xmlns:a16="http://schemas.microsoft.com/office/drawing/2014/main" id="{C5A03322-9365-4A40-B8AA-77ED968B8C55}"/>
              </a:ext>
            </a:extLst>
          </p:cNvPr>
          <p:cNvSpPr/>
          <p:nvPr/>
        </p:nvSpPr>
        <p:spPr>
          <a:xfrm>
            <a:off x="1166192" y="3530432"/>
            <a:ext cx="45719" cy="48445"/>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a:extLst>
              <a:ext uri="{FF2B5EF4-FFF2-40B4-BE49-F238E27FC236}">
                <a16:creationId xmlns:a16="http://schemas.microsoft.com/office/drawing/2014/main" id="{98270CC4-66CA-4A3C-A8F2-E1F80678ADE2}"/>
              </a:ext>
            </a:extLst>
          </p:cNvPr>
          <p:cNvSpPr/>
          <p:nvPr/>
        </p:nvSpPr>
        <p:spPr>
          <a:xfrm>
            <a:off x="11349035" y="3530432"/>
            <a:ext cx="45719" cy="48445"/>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0E53E3C9-C463-480F-8526-9A03B5A6C267}"/>
              </a:ext>
            </a:extLst>
          </p:cNvPr>
          <p:cNvSpPr txBox="1"/>
          <p:nvPr/>
        </p:nvSpPr>
        <p:spPr>
          <a:xfrm>
            <a:off x="3178284" y="2659001"/>
            <a:ext cx="672175" cy="246221"/>
          </a:xfrm>
          <a:prstGeom prst="rect">
            <a:avLst/>
          </a:prstGeom>
          <a:noFill/>
        </p:spPr>
        <p:txBody>
          <a:bodyPr wrap="square" rtlCol="0">
            <a:spAutoFit/>
          </a:bodyPr>
          <a:lstStyle/>
          <a:p>
            <a:r>
              <a:rPr lang="en-GB" sz="1000" dirty="0"/>
              <a:t>Exchange</a:t>
            </a:r>
          </a:p>
        </p:txBody>
      </p:sp>
      <p:sp>
        <p:nvSpPr>
          <p:cNvPr id="28" name="TextBox 27">
            <a:extLst>
              <a:ext uri="{FF2B5EF4-FFF2-40B4-BE49-F238E27FC236}">
                <a16:creationId xmlns:a16="http://schemas.microsoft.com/office/drawing/2014/main" id="{C9E7E004-D00F-47C5-A931-1386C32E117B}"/>
              </a:ext>
            </a:extLst>
          </p:cNvPr>
          <p:cNvSpPr txBox="1"/>
          <p:nvPr/>
        </p:nvSpPr>
        <p:spPr>
          <a:xfrm>
            <a:off x="5549343" y="4193291"/>
            <a:ext cx="1227600" cy="246221"/>
          </a:xfrm>
          <a:prstGeom prst="rect">
            <a:avLst/>
          </a:prstGeom>
          <a:noFill/>
        </p:spPr>
        <p:txBody>
          <a:bodyPr wrap="square" rtlCol="0">
            <a:spAutoFit/>
          </a:bodyPr>
          <a:lstStyle/>
          <a:p>
            <a:r>
              <a:rPr lang="en-GB" sz="1000" dirty="0"/>
              <a:t>Skype for Business</a:t>
            </a:r>
          </a:p>
        </p:txBody>
      </p:sp>
      <p:sp>
        <p:nvSpPr>
          <p:cNvPr id="29" name="TextBox 28">
            <a:extLst>
              <a:ext uri="{FF2B5EF4-FFF2-40B4-BE49-F238E27FC236}">
                <a16:creationId xmlns:a16="http://schemas.microsoft.com/office/drawing/2014/main" id="{439F704E-D6EA-4BC2-A402-EEC68BD40BE1}"/>
              </a:ext>
            </a:extLst>
          </p:cNvPr>
          <p:cNvSpPr txBox="1"/>
          <p:nvPr/>
        </p:nvSpPr>
        <p:spPr>
          <a:xfrm>
            <a:off x="4788278" y="2649557"/>
            <a:ext cx="829020" cy="246221"/>
          </a:xfrm>
          <a:prstGeom prst="rect">
            <a:avLst/>
          </a:prstGeom>
          <a:noFill/>
        </p:spPr>
        <p:txBody>
          <a:bodyPr wrap="square" rtlCol="0">
            <a:spAutoFit/>
          </a:bodyPr>
          <a:lstStyle/>
          <a:p>
            <a:r>
              <a:rPr lang="en-GB" sz="1000" dirty="0"/>
              <a:t>SharePoint</a:t>
            </a:r>
          </a:p>
        </p:txBody>
      </p:sp>
      <p:sp>
        <p:nvSpPr>
          <p:cNvPr id="30" name="TextBox 29">
            <a:extLst>
              <a:ext uri="{FF2B5EF4-FFF2-40B4-BE49-F238E27FC236}">
                <a16:creationId xmlns:a16="http://schemas.microsoft.com/office/drawing/2014/main" id="{EFC63078-DC33-4080-9B20-F683ACCA81DB}"/>
              </a:ext>
            </a:extLst>
          </p:cNvPr>
          <p:cNvSpPr txBox="1"/>
          <p:nvPr/>
        </p:nvSpPr>
        <p:spPr>
          <a:xfrm>
            <a:off x="9440136" y="4191805"/>
            <a:ext cx="1100015" cy="246221"/>
          </a:xfrm>
          <a:prstGeom prst="rect">
            <a:avLst/>
          </a:prstGeom>
          <a:noFill/>
        </p:spPr>
        <p:txBody>
          <a:bodyPr wrap="square" rtlCol="0">
            <a:spAutoFit/>
          </a:bodyPr>
          <a:lstStyle/>
          <a:p>
            <a:r>
              <a:rPr lang="en-GB" sz="1000" dirty="0"/>
              <a:t>ONS Data Service</a:t>
            </a:r>
          </a:p>
        </p:txBody>
      </p:sp>
      <p:sp>
        <p:nvSpPr>
          <p:cNvPr id="31" name="TextBox 30">
            <a:extLst>
              <a:ext uri="{FF2B5EF4-FFF2-40B4-BE49-F238E27FC236}">
                <a16:creationId xmlns:a16="http://schemas.microsoft.com/office/drawing/2014/main" id="{D8E2AB9D-C038-47A1-BEC5-E1BDDC08A051}"/>
              </a:ext>
            </a:extLst>
          </p:cNvPr>
          <p:cNvSpPr txBox="1"/>
          <p:nvPr/>
        </p:nvSpPr>
        <p:spPr>
          <a:xfrm>
            <a:off x="8230814" y="2680174"/>
            <a:ext cx="2082891" cy="246221"/>
          </a:xfrm>
          <a:prstGeom prst="rect">
            <a:avLst/>
          </a:prstGeom>
          <a:noFill/>
        </p:spPr>
        <p:txBody>
          <a:bodyPr wrap="square" rtlCol="0">
            <a:spAutoFit/>
          </a:bodyPr>
          <a:lstStyle/>
          <a:p>
            <a:r>
              <a:rPr lang="en-GB" sz="1000" dirty="0"/>
              <a:t>Virtual Desktop Infrastructure</a:t>
            </a:r>
          </a:p>
        </p:txBody>
      </p:sp>
      <p:sp>
        <p:nvSpPr>
          <p:cNvPr id="32" name="TextBox 31">
            <a:extLst>
              <a:ext uri="{FF2B5EF4-FFF2-40B4-BE49-F238E27FC236}">
                <a16:creationId xmlns:a16="http://schemas.microsoft.com/office/drawing/2014/main" id="{948C0AFD-FFAA-45EE-92D5-5A472FE632A5}"/>
              </a:ext>
            </a:extLst>
          </p:cNvPr>
          <p:cNvSpPr txBox="1"/>
          <p:nvPr/>
        </p:nvSpPr>
        <p:spPr>
          <a:xfrm>
            <a:off x="7522176" y="4157662"/>
            <a:ext cx="1175690" cy="246221"/>
          </a:xfrm>
          <a:prstGeom prst="rect">
            <a:avLst/>
          </a:prstGeom>
          <a:noFill/>
        </p:spPr>
        <p:txBody>
          <a:bodyPr wrap="square" rtlCol="0">
            <a:spAutoFit/>
          </a:bodyPr>
          <a:lstStyle/>
          <a:p>
            <a:r>
              <a:rPr lang="en-GB" sz="1000" dirty="0"/>
              <a:t>Campus Network</a:t>
            </a:r>
          </a:p>
        </p:txBody>
      </p:sp>
      <p:sp>
        <p:nvSpPr>
          <p:cNvPr id="33" name="TextBox 32">
            <a:extLst>
              <a:ext uri="{FF2B5EF4-FFF2-40B4-BE49-F238E27FC236}">
                <a16:creationId xmlns:a16="http://schemas.microsoft.com/office/drawing/2014/main" id="{015B7CFB-6C85-483F-BBDE-07AA297AA7B4}"/>
              </a:ext>
            </a:extLst>
          </p:cNvPr>
          <p:cNvSpPr txBox="1"/>
          <p:nvPr/>
        </p:nvSpPr>
        <p:spPr>
          <a:xfrm>
            <a:off x="10465811" y="2656455"/>
            <a:ext cx="829020" cy="246221"/>
          </a:xfrm>
          <a:prstGeom prst="rect">
            <a:avLst/>
          </a:prstGeom>
          <a:noFill/>
        </p:spPr>
        <p:txBody>
          <a:bodyPr wrap="square" rtlCol="0">
            <a:spAutoFit/>
          </a:bodyPr>
          <a:lstStyle/>
          <a:p>
            <a:r>
              <a:rPr lang="en-GB" sz="1000" dirty="0"/>
              <a:t>Windows 10</a:t>
            </a:r>
          </a:p>
        </p:txBody>
      </p:sp>
      <p:sp>
        <p:nvSpPr>
          <p:cNvPr id="34" name="TextBox 33">
            <a:extLst>
              <a:ext uri="{FF2B5EF4-FFF2-40B4-BE49-F238E27FC236}">
                <a16:creationId xmlns:a16="http://schemas.microsoft.com/office/drawing/2014/main" id="{0E522A55-9373-43E9-BB09-653042B28DC4}"/>
              </a:ext>
            </a:extLst>
          </p:cNvPr>
          <p:cNvSpPr txBox="1"/>
          <p:nvPr/>
        </p:nvSpPr>
        <p:spPr>
          <a:xfrm>
            <a:off x="6693155" y="2671285"/>
            <a:ext cx="829020" cy="246221"/>
          </a:xfrm>
          <a:prstGeom prst="rect">
            <a:avLst/>
          </a:prstGeom>
          <a:noFill/>
        </p:spPr>
        <p:txBody>
          <a:bodyPr wrap="square" rtlCol="0">
            <a:spAutoFit/>
          </a:bodyPr>
          <a:lstStyle/>
          <a:p>
            <a:r>
              <a:rPr lang="en-GB" sz="1000" dirty="0">
                <a:latin typeface="Segoe UI" panose="020B0502040204020203" pitchFamily="34" charset="0"/>
                <a:ea typeface="Segoe UI" panose="020B0502040204020203" pitchFamily="34" charset="0"/>
                <a:cs typeface="Segoe UI" panose="020B0502040204020203" pitchFamily="34" charset="0"/>
              </a:rPr>
              <a:t>Office 2016</a:t>
            </a:r>
          </a:p>
        </p:txBody>
      </p:sp>
      <p:sp>
        <p:nvSpPr>
          <p:cNvPr id="35" name="TextBox 34">
            <a:extLst>
              <a:ext uri="{FF2B5EF4-FFF2-40B4-BE49-F238E27FC236}">
                <a16:creationId xmlns:a16="http://schemas.microsoft.com/office/drawing/2014/main" id="{81BDAF5E-0696-472D-B4A3-06FB101D183C}"/>
              </a:ext>
            </a:extLst>
          </p:cNvPr>
          <p:cNvSpPr txBox="1"/>
          <p:nvPr/>
        </p:nvSpPr>
        <p:spPr>
          <a:xfrm>
            <a:off x="1179117" y="2647062"/>
            <a:ext cx="1231548" cy="246221"/>
          </a:xfrm>
          <a:prstGeom prst="rect">
            <a:avLst/>
          </a:prstGeom>
          <a:noFill/>
        </p:spPr>
        <p:txBody>
          <a:bodyPr wrap="square" rtlCol="0">
            <a:spAutoFit/>
          </a:bodyPr>
          <a:lstStyle/>
          <a:p>
            <a:r>
              <a:rPr lang="en-GB" sz="1000" dirty="0"/>
              <a:t>Datacentre Refresh</a:t>
            </a:r>
          </a:p>
        </p:txBody>
      </p:sp>
      <p:sp>
        <p:nvSpPr>
          <p:cNvPr id="36" name="TextBox 35">
            <a:extLst>
              <a:ext uri="{FF2B5EF4-FFF2-40B4-BE49-F238E27FC236}">
                <a16:creationId xmlns:a16="http://schemas.microsoft.com/office/drawing/2014/main" id="{899C4D00-095A-48AE-9F64-F447BA2A1302}"/>
              </a:ext>
            </a:extLst>
          </p:cNvPr>
          <p:cNvSpPr txBox="1"/>
          <p:nvPr/>
        </p:nvSpPr>
        <p:spPr>
          <a:xfrm>
            <a:off x="2156900" y="4201512"/>
            <a:ext cx="1138449" cy="246221"/>
          </a:xfrm>
          <a:prstGeom prst="rect">
            <a:avLst/>
          </a:prstGeom>
          <a:noFill/>
        </p:spPr>
        <p:txBody>
          <a:bodyPr wrap="square" rtlCol="0">
            <a:spAutoFit/>
          </a:bodyPr>
          <a:lstStyle/>
          <a:p>
            <a:r>
              <a:rPr lang="en-GB" sz="1000" dirty="0"/>
              <a:t>Hardware Refresh</a:t>
            </a:r>
          </a:p>
        </p:txBody>
      </p:sp>
      <p:sp>
        <p:nvSpPr>
          <p:cNvPr id="37" name="TextBox 36">
            <a:extLst>
              <a:ext uri="{FF2B5EF4-FFF2-40B4-BE49-F238E27FC236}">
                <a16:creationId xmlns:a16="http://schemas.microsoft.com/office/drawing/2014/main" id="{9A13007A-B60D-44F9-85EE-297F5EC391F3}"/>
              </a:ext>
            </a:extLst>
          </p:cNvPr>
          <p:cNvSpPr txBox="1"/>
          <p:nvPr/>
        </p:nvSpPr>
        <p:spPr>
          <a:xfrm>
            <a:off x="3822006" y="4207609"/>
            <a:ext cx="929459" cy="246221"/>
          </a:xfrm>
          <a:prstGeom prst="rect">
            <a:avLst/>
          </a:prstGeom>
          <a:noFill/>
        </p:spPr>
        <p:txBody>
          <a:bodyPr wrap="square" rtlCol="0">
            <a:spAutoFit/>
          </a:bodyPr>
          <a:lstStyle/>
          <a:p>
            <a:r>
              <a:rPr lang="en-GB" sz="1000" dirty="0"/>
              <a:t>Legacy Uplift</a:t>
            </a:r>
          </a:p>
        </p:txBody>
      </p:sp>
      <p:sp>
        <p:nvSpPr>
          <p:cNvPr id="38" name="TextBox 37">
            <a:extLst>
              <a:ext uri="{FF2B5EF4-FFF2-40B4-BE49-F238E27FC236}">
                <a16:creationId xmlns:a16="http://schemas.microsoft.com/office/drawing/2014/main" id="{7C57CC3E-9851-4680-9365-CA9583E1FB55}"/>
              </a:ext>
            </a:extLst>
          </p:cNvPr>
          <p:cNvSpPr txBox="1"/>
          <p:nvPr/>
        </p:nvSpPr>
        <p:spPr>
          <a:xfrm>
            <a:off x="3588652" y="1630310"/>
            <a:ext cx="5736947" cy="369332"/>
          </a:xfrm>
          <a:prstGeom prst="rect">
            <a:avLst/>
          </a:prstGeom>
          <a:noFill/>
        </p:spPr>
        <p:txBody>
          <a:bodyPr wrap="square" rtlCol="0">
            <a:spAutoFit/>
          </a:bodyPr>
          <a:lstStyle/>
          <a:p>
            <a:r>
              <a:rPr lang="en-US" dirty="0"/>
              <a:t>Digital Services Technology and Data Transformation </a:t>
            </a:r>
          </a:p>
        </p:txBody>
      </p:sp>
      <p:sp>
        <p:nvSpPr>
          <p:cNvPr id="39" name="TextBox 38">
            <a:extLst>
              <a:ext uri="{FF2B5EF4-FFF2-40B4-BE49-F238E27FC236}">
                <a16:creationId xmlns:a16="http://schemas.microsoft.com/office/drawing/2014/main" id="{2BDCC633-BB34-484D-BFCE-4CFA1A51D36B}"/>
              </a:ext>
            </a:extLst>
          </p:cNvPr>
          <p:cNvSpPr txBox="1"/>
          <p:nvPr/>
        </p:nvSpPr>
        <p:spPr>
          <a:xfrm>
            <a:off x="1101699" y="1996555"/>
            <a:ext cx="1386383" cy="507831"/>
          </a:xfrm>
          <a:prstGeom prst="rect">
            <a:avLst/>
          </a:prstGeom>
          <a:noFill/>
        </p:spPr>
        <p:txBody>
          <a:bodyPr wrap="square" rtlCol="0">
            <a:spAutoFit/>
          </a:bodyPr>
          <a:lstStyle/>
          <a:p>
            <a:pPr algn="ctr"/>
            <a:r>
              <a:rPr lang="en-US" sz="900" dirty="0"/>
              <a:t>Architecture relocation to secure redundant datacentres</a:t>
            </a:r>
            <a:endParaRPr lang="en-GB" sz="900" dirty="0"/>
          </a:p>
        </p:txBody>
      </p:sp>
      <p:sp>
        <p:nvSpPr>
          <p:cNvPr id="40" name="TextBox 39">
            <a:extLst>
              <a:ext uri="{FF2B5EF4-FFF2-40B4-BE49-F238E27FC236}">
                <a16:creationId xmlns:a16="http://schemas.microsoft.com/office/drawing/2014/main" id="{4A4D7BE2-3FAE-416A-8769-365C1A211F32}"/>
              </a:ext>
            </a:extLst>
          </p:cNvPr>
          <p:cNvSpPr txBox="1"/>
          <p:nvPr/>
        </p:nvSpPr>
        <p:spPr>
          <a:xfrm>
            <a:off x="9128392" y="4438938"/>
            <a:ext cx="1799657" cy="646331"/>
          </a:xfrm>
          <a:prstGeom prst="rect">
            <a:avLst/>
          </a:prstGeom>
          <a:noFill/>
        </p:spPr>
        <p:txBody>
          <a:bodyPr wrap="square" rtlCol="0">
            <a:spAutoFit/>
          </a:bodyPr>
          <a:lstStyle/>
          <a:p>
            <a:pPr algn="ctr"/>
            <a:r>
              <a:rPr lang="en-US" sz="900" dirty="0"/>
              <a:t>Creation of ONS data service providing secure environment to ingest and process sensitive data for multiple sources</a:t>
            </a:r>
            <a:endParaRPr lang="en-GB" sz="900" dirty="0"/>
          </a:p>
        </p:txBody>
      </p:sp>
      <p:sp>
        <p:nvSpPr>
          <p:cNvPr id="41" name="TextBox 40">
            <a:extLst>
              <a:ext uri="{FF2B5EF4-FFF2-40B4-BE49-F238E27FC236}">
                <a16:creationId xmlns:a16="http://schemas.microsoft.com/office/drawing/2014/main" id="{2D3DD00E-4CA2-4E8D-8AEB-96B962DD7FAA}"/>
              </a:ext>
            </a:extLst>
          </p:cNvPr>
          <p:cNvSpPr txBox="1"/>
          <p:nvPr/>
        </p:nvSpPr>
        <p:spPr>
          <a:xfrm>
            <a:off x="5305740" y="4485155"/>
            <a:ext cx="1714805" cy="507831"/>
          </a:xfrm>
          <a:prstGeom prst="rect">
            <a:avLst/>
          </a:prstGeom>
          <a:noFill/>
        </p:spPr>
        <p:txBody>
          <a:bodyPr wrap="square" rtlCol="0">
            <a:spAutoFit/>
          </a:bodyPr>
          <a:lstStyle/>
          <a:p>
            <a:pPr algn="ctr"/>
            <a:r>
              <a:rPr lang="en-US" sz="900" dirty="0"/>
              <a:t>Adoption of Microsoft Skype for Business and replacement of legacy telephone system</a:t>
            </a:r>
            <a:endParaRPr lang="en-GB" sz="900" dirty="0"/>
          </a:p>
        </p:txBody>
      </p:sp>
      <p:sp>
        <p:nvSpPr>
          <p:cNvPr id="42" name="TextBox 41">
            <a:extLst>
              <a:ext uri="{FF2B5EF4-FFF2-40B4-BE49-F238E27FC236}">
                <a16:creationId xmlns:a16="http://schemas.microsoft.com/office/drawing/2014/main" id="{DF486BEF-83D9-413A-8CB5-35197BF3FE15}"/>
              </a:ext>
            </a:extLst>
          </p:cNvPr>
          <p:cNvSpPr txBox="1"/>
          <p:nvPr/>
        </p:nvSpPr>
        <p:spPr>
          <a:xfrm>
            <a:off x="4373950" y="2030967"/>
            <a:ext cx="1735131" cy="507831"/>
          </a:xfrm>
          <a:prstGeom prst="rect">
            <a:avLst/>
          </a:prstGeom>
          <a:noFill/>
        </p:spPr>
        <p:txBody>
          <a:bodyPr wrap="square" rtlCol="0">
            <a:spAutoFit/>
          </a:bodyPr>
          <a:lstStyle/>
          <a:p>
            <a:pPr algn="ctr"/>
            <a:r>
              <a:rPr lang="en-US" sz="900" dirty="0"/>
              <a:t>Corporate data migrated from Lotus Notes into secure SharePoint zones</a:t>
            </a:r>
            <a:endParaRPr lang="en-GB" sz="900" dirty="0"/>
          </a:p>
        </p:txBody>
      </p:sp>
      <p:pic>
        <p:nvPicPr>
          <p:cNvPr id="45" name="Picture 44" descr="A picture containing clipart&#10;&#10;Description generated with very high confidence">
            <a:extLst>
              <a:ext uri="{FF2B5EF4-FFF2-40B4-BE49-F238E27FC236}">
                <a16:creationId xmlns:a16="http://schemas.microsoft.com/office/drawing/2014/main" id="{FA42A4A0-9381-4F1F-9583-DEF52F057D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5339" y="2908482"/>
            <a:ext cx="335274" cy="398345"/>
          </a:xfrm>
          <a:prstGeom prst="rect">
            <a:avLst/>
          </a:prstGeom>
        </p:spPr>
      </p:pic>
      <p:pic>
        <p:nvPicPr>
          <p:cNvPr id="47" name="Picture 46" descr="A close up of a logo&#10;&#10;Description generated with very high confidence">
            <a:extLst>
              <a:ext uri="{FF2B5EF4-FFF2-40B4-BE49-F238E27FC236}">
                <a16:creationId xmlns:a16="http://schemas.microsoft.com/office/drawing/2014/main" id="{05E5EC86-9484-4935-8DBB-968C386B35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4866" y="2884258"/>
            <a:ext cx="464204" cy="464204"/>
          </a:xfrm>
          <a:prstGeom prst="rect">
            <a:avLst/>
          </a:prstGeom>
        </p:spPr>
      </p:pic>
      <p:pic>
        <p:nvPicPr>
          <p:cNvPr id="49" name="Picture 48">
            <a:extLst>
              <a:ext uri="{FF2B5EF4-FFF2-40B4-BE49-F238E27FC236}">
                <a16:creationId xmlns:a16="http://schemas.microsoft.com/office/drawing/2014/main" id="{7DBC55E9-4DFB-44A9-A930-7D0B565ED7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05970" y="2944825"/>
            <a:ext cx="348703" cy="348703"/>
          </a:xfrm>
          <a:prstGeom prst="rect">
            <a:avLst/>
          </a:prstGeom>
        </p:spPr>
      </p:pic>
      <p:pic>
        <p:nvPicPr>
          <p:cNvPr id="51" name="Picture 50">
            <a:extLst>
              <a:ext uri="{FF2B5EF4-FFF2-40B4-BE49-F238E27FC236}">
                <a16:creationId xmlns:a16="http://schemas.microsoft.com/office/drawing/2014/main" id="{0B01811C-B598-410A-8181-A0D6BF6711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59137" y="2944825"/>
            <a:ext cx="378654" cy="309662"/>
          </a:xfrm>
          <a:prstGeom prst="rect">
            <a:avLst/>
          </a:prstGeom>
        </p:spPr>
      </p:pic>
      <p:pic>
        <p:nvPicPr>
          <p:cNvPr id="53" name="Picture 52">
            <a:extLst>
              <a:ext uri="{FF2B5EF4-FFF2-40B4-BE49-F238E27FC236}">
                <a16:creationId xmlns:a16="http://schemas.microsoft.com/office/drawing/2014/main" id="{1EE1C35F-E154-45C8-BD36-D5F798F85E8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61329" y="3787306"/>
            <a:ext cx="418070" cy="418070"/>
          </a:xfrm>
          <a:prstGeom prst="rect">
            <a:avLst/>
          </a:prstGeom>
        </p:spPr>
      </p:pic>
      <p:pic>
        <p:nvPicPr>
          <p:cNvPr id="55" name="Picture 54">
            <a:extLst>
              <a:ext uri="{FF2B5EF4-FFF2-40B4-BE49-F238E27FC236}">
                <a16:creationId xmlns:a16="http://schemas.microsoft.com/office/drawing/2014/main" id="{A0BF7F08-D0E7-48F5-B71D-82689AC67D4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73629" y="3802484"/>
            <a:ext cx="387714" cy="387714"/>
          </a:xfrm>
          <a:prstGeom prst="rect">
            <a:avLst/>
          </a:prstGeom>
        </p:spPr>
      </p:pic>
      <p:pic>
        <p:nvPicPr>
          <p:cNvPr id="57" name="Picture 56">
            <a:extLst>
              <a:ext uri="{FF2B5EF4-FFF2-40B4-BE49-F238E27FC236}">
                <a16:creationId xmlns:a16="http://schemas.microsoft.com/office/drawing/2014/main" id="{623AAF6C-37EA-4F55-9F2A-94358B9C7E6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23746" y="2931741"/>
            <a:ext cx="348702" cy="366217"/>
          </a:xfrm>
          <a:prstGeom prst="rect">
            <a:avLst/>
          </a:prstGeom>
        </p:spPr>
      </p:pic>
      <p:pic>
        <p:nvPicPr>
          <p:cNvPr id="59" name="Picture 58" descr="A close up of a logo&#10;&#10;Description generated with very high confidence">
            <a:extLst>
              <a:ext uri="{FF2B5EF4-FFF2-40B4-BE49-F238E27FC236}">
                <a16:creationId xmlns:a16="http://schemas.microsoft.com/office/drawing/2014/main" id="{1D32721C-03CC-45C9-91BA-BF98A2DC7FD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91034" y="2857981"/>
            <a:ext cx="463396" cy="463396"/>
          </a:xfrm>
          <a:prstGeom prst="rect">
            <a:avLst/>
          </a:prstGeom>
        </p:spPr>
      </p:pic>
      <p:pic>
        <p:nvPicPr>
          <p:cNvPr id="61" name="Picture 60" descr="A black sign with white text&#10;&#10;Description generated with very high confidence">
            <a:extLst>
              <a:ext uri="{FF2B5EF4-FFF2-40B4-BE49-F238E27FC236}">
                <a16:creationId xmlns:a16="http://schemas.microsoft.com/office/drawing/2014/main" id="{37EBB887-0E10-4CBE-A2E5-5966FE7AFE5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99929" y="3784270"/>
            <a:ext cx="405928" cy="405928"/>
          </a:xfrm>
          <a:prstGeom prst="rect">
            <a:avLst/>
          </a:prstGeom>
        </p:spPr>
      </p:pic>
      <p:pic>
        <p:nvPicPr>
          <p:cNvPr id="63" name="Picture 62" descr="A close up of a logo&#10;&#10;Description generated with very high confidence">
            <a:extLst>
              <a:ext uri="{FF2B5EF4-FFF2-40B4-BE49-F238E27FC236}">
                <a16:creationId xmlns:a16="http://schemas.microsoft.com/office/drawing/2014/main" id="{1CFEDFB9-ED8A-4D95-A880-679C0FDBFF2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026774" y="3708441"/>
            <a:ext cx="575800" cy="575800"/>
          </a:xfrm>
          <a:prstGeom prst="rect">
            <a:avLst/>
          </a:prstGeom>
        </p:spPr>
      </p:pic>
      <p:pic>
        <p:nvPicPr>
          <p:cNvPr id="65" name="Picture 64" descr="A picture containing street, outdoor&#10;&#10;Description generated with high confidence">
            <a:extLst>
              <a:ext uri="{FF2B5EF4-FFF2-40B4-BE49-F238E27FC236}">
                <a16:creationId xmlns:a16="http://schemas.microsoft.com/office/drawing/2014/main" id="{49C4E0A6-C168-4F9B-8FAC-B3F6D7BD061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833399" y="3770520"/>
            <a:ext cx="473618" cy="473618"/>
          </a:xfrm>
          <a:prstGeom prst="rect">
            <a:avLst/>
          </a:prstGeom>
        </p:spPr>
      </p:pic>
      <p:sp>
        <p:nvSpPr>
          <p:cNvPr id="66" name="Rectangle 65">
            <a:extLst>
              <a:ext uri="{FF2B5EF4-FFF2-40B4-BE49-F238E27FC236}">
                <a16:creationId xmlns:a16="http://schemas.microsoft.com/office/drawing/2014/main" id="{6A2CBAD3-B487-4B6B-AFCF-BEBBC5F5D37C}"/>
              </a:ext>
            </a:extLst>
          </p:cNvPr>
          <p:cNvSpPr/>
          <p:nvPr/>
        </p:nvSpPr>
        <p:spPr>
          <a:xfrm>
            <a:off x="11125256" y="3293257"/>
            <a:ext cx="447558" cy="246221"/>
          </a:xfrm>
          <a:prstGeom prst="rect">
            <a:avLst/>
          </a:prstGeom>
        </p:spPr>
        <p:txBody>
          <a:bodyPr wrap="none">
            <a:spAutoFit/>
          </a:bodyPr>
          <a:lstStyle/>
          <a:p>
            <a:r>
              <a:rPr lang="en-GB" sz="1000" dirty="0">
                <a:solidFill>
                  <a:schemeClr val="bg1">
                    <a:lumMod val="65000"/>
                  </a:schemeClr>
                </a:solidFill>
              </a:rPr>
              <a:t>2019</a:t>
            </a:r>
          </a:p>
        </p:txBody>
      </p:sp>
      <p:sp>
        <p:nvSpPr>
          <p:cNvPr id="67" name="Rectangle 66">
            <a:extLst>
              <a:ext uri="{FF2B5EF4-FFF2-40B4-BE49-F238E27FC236}">
                <a16:creationId xmlns:a16="http://schemas.microsoft.com/office/drawing/2014/main" id="{3D15DFAA-E617-4DDC-816D-FD1EA5C32BA3}"/>
              </a:ext>
            </a:extLst>
          </p:cNvPr>
          <p:cNvSpPr/>
          <p:nvPr/>
        </p:nvSpPr>
        <p:spPr>
          <a:xfrm>
            <a:off x="983629" y="3272099"/>
            <a:ext cx="447558" cy="246221"/>
          </a:xfrm>
          <a:prstGeom prst="rect">
            <a:avLst/>
          </a:prstGeom>
        </p:spPr>
        <p:txBody>
          <a:bodyPr wrap="none">
            <a:spAutoFit/>
          </a:bodyPr>
          <a:lstStyle/>
          <a:p>
            <a:r>
              <a:rPr lang="en-GB" sz="1000" dirty="0">
                <a:solidFill>
                  <a:schemeClr val="bg1">
                    <a:lumMod val="65000"/>
                  </a:schemeClr>
                </a:solidFill>
              </a:rPr>
              <a:t>2016</a:t>
            </a:r>
          </a:p>
        </p:txBody>
      </p:sp>
      <p:sp>
        <p:nvSpPr>
          <p:cNvPr id="2" name="TextBox 1">
            <a:extLst>
              <a:ext uri="{FF2B5EF4-FFF2-40B4-BE49-F238E27FC236}">
                <a16:creationId xmlns:a16="http://schemas.microsoft.com/office/drawing/2014/main" id="{69171B1A-BD8F-4033-9E94-39A111AFDA4C}"/>
              </a:ext>
            </a:extLst>
          </p:cNvPr>
          <p:cNvSpPr txBox="1"/>
          <p:nvPr/>
        </p:nvSpPr>
        <p:spPr>
          <a:xfrm>
            <a:off x="7318008" y="4455766"/>
            <a:ext cx="1602313" cy="507831"/>
          </a:xfrm>
          <a:prstGeom prst="rect">
            <a:avLst/>
          </a:prstGeom>
          <a:noFill/>
        </p:spPr>
        <p:txBody>
          <a:bodyPr wrap="square" rtlCol="0">
            <a:spAutoFit/>
          </a:bodyPr>
          <a:lstStyle/>
          <a:p>
            <a:pPr algn="ctr"/>
            <a:r>
              <a:rPr lang="en-GB" sz="900" dirty="0"/>
              <a:t>Campus Network created spanning two data centres. Isolated from the corporate</a:t>
            </a:r>
          </a:p>
        </p:txBody>
      </p:sp>
      <p:sp>
        <p:nvSpPr>
          <p:cNvPr id="52" name="TextBox 51">
            <a:extLst>
              <a:ext uri="{FF2B5EF4-FFF2-40B4-BE49-F238E27FC236}">
                <a16:creationId xmlns:a16="http://schemas.microsoft.com/office/drawing/2014/main" id="{017610AE-E505-4485-9B01-BEB950735958}"/>
              </a:ext>
            </a:extLst>
          </p:cNvPr>
          <p:cNvSpPr txBox="1"/>
          <p:nvPr/>
        </p:nvSpPr>
        <p:spPr>
          <a:xfrm>
            <a:off x="10045041" y="2003502"/>
            <a:ext cx="1735131" cy="507831"/>
          </a:xfrm>
          <a:prstGeom prst="rect">
            <a:avLst/>
          </a:prstGeom>
          <a:noFill/>
        </p:spPr>
        <p:txBody>
          <a:bodyPr wrap="square" rtlCol="0">
            <a:spAutoFit/>
          </a:bodyPr>
          <a:lstStyle/>
          <a:p>
            <a:pPr algn="ctr"/>
            <a:r>
              <a:rPr lang="en-US" sz="900" dirty="0"/>
              <a:t>Operating System upgrade on laptops from Windows 7 to Windows 10</a:t>
            </a:r>
            <a:endParaRPr lang="en-GB" sz="900" dirty="0"/>
          </a:p>
        </p:txBody>
      </p:sp>
      <p:sp>
        <p:nvSpPr>
          <p:cNvPr id="54" name="TextBox 53">
            <a:extLst>
              <a:ext uri="{FF2B5EF4-FFF2-40B4-BE49-F238E27FC236}">
                <a16:creationId xmlns:a16="http://schemas.microsoft.com/office/drawing/2014/main" id="{4E5463DA-7788-4F6B-85CB-8BCDDF9D5789}"/>
              </a:ext>
            </a:extLst>
          </p:cNvPr>
          <p:cNvSpPr txBox="1"/>
          <p:nvPr/>
        </p:nvSpPr>
        <p:spPr>
          <a:xfrm>
            <a:off x="8440614" y="2162668"/>
            <a:ext cx="1170619" cy="230832"/>
          </a:xfrm>
          <a:prstGeom prst="rect">
            <a:avLst/>
          </a:prstGeom>
          <a:noFill/>
        </p:spPr>
        <p:txBody>
          <a:bodyPr wrap="square" rtlCol="0">
            <a:spAutoFit/>
          </a:bodyPr>
          <a:lstStyle/>
          <a:p>
            <a:pPr algn="ctr"/>
            <a:r>
              <a:rPr lang="en-US" sz="900" dirty="0"/>
              <a:t>Rollout of VDI</a:t>
            </a:r>
            <a:endParaRPr lang="en-GB" sz="900" dirty="0"/>
          </a:p>
        </p:txBody>
      </p:sp>
      <p:sp>
        <p:nvSpPr>
          <p:cNvPr id="56" name="TextBox 55">
            <a:extLst>
              <a:ext uri="{FF2B5EF4-FFF2-40B4-BE49-F238E27FC236}">
                <a16:creationId xmlns:a16="http://schemas.microsoft.com/office/drawing/2014/main" id="{AC9849C7-5F7D-43D1-B81B-6457C667BC4B}"/>
              </a:ext>
            </a:extLst>
          </p:cNvPr>
          <p:cNvSpPr txBox="1"/>
          <p:nvPr/>
        </p:nvSpPr>
        <p:spPr>
          <a:xfrm>
            <a:off x="3624191" y="4485155"/>
            <a:ext cx="1289529" cy="369332"/>
          </a:xfrm>
          <a:prstGeom prst="rect">
            <a:avLst/>
          </a:prstGeom>
          <a:noFill/>
        </p:spPr>
        <p:txBody>
          <a:bodyPr wrap="square" rtlCol="0">
            <a:spAutoFit/>
          </a:bodyPr>
          <a:lstStyle/>
          <a:p>
            <a:pPr algn="ctr"/>
            <a:r>
              <a:rPr lang="en-US" sz="900" dirty="0"/>
              <a:t>Replacement of JAVA legacy applications</a:t>
            </a:r>
            <a:endParaRPr lang="en-GB" sz="900" dirty="0"/>
          </a:p>
        </p:txBody>
      </p:sp>
      <p:sp>
        <p:nvSpPr>
          <p:cNvPr id="58" name="TextBox 57">
            <a:extLst>
              <a:ext uri="{FF2B5EF4-FFF2-40B4-BE49-F238E27FC236}">
                <a16:creationId xmlns:a16="http://schemas.microsoft.com/office/drawing/2014/main" id="{4C46D8D9-FB0C-426F-8696-FDF69D46679F}"/>
              </a:ext>
            </a:extLst>
          </p:cNvPr>
          <p:cNvSpPr txBox="1"/>
          <p:nvPr/>
        </p:nvSpPr>
        <p:spPr>
          <a:xfrm>
            <a:off x="6323739" y="2028300"/>
            <a:ext cx="1548716" cy="369332"/>
          </a:xfrm>
          <a:prstGeom prst="rect">
            <a:avLst/>
          </a:prstGeom>
          <a:noFill/>
        </p:spPr>
        <p:txBody>
          <a:bodyPr wrap="square" rtlCol="0">
            <a:spAutoFit/>
          </a:bodyPr>
          <a:lstStyle/>
          <a:p>
            <a:pPr algn="ctr"/>
            <a:r>
              <a:rPr lang="en-US" sz="900" dirty="0"/>
              <a:t>Microsoft Office upgrade from 2007 to 2016</a:t>
            </a:r>
            <a:endParaRPr lang="en-GB" sz="900" dirty="0"/>
          </a:p>
        </p:txBody>
      </p:sp>
      <p:sp>
        <p:nvSpPr>
          <p:cNvPr id="60" name="TextBox 59">
            <a:extLst>
              <a:ext uri="{FF2B5EF4-FFF2-40B4-BE49-F238E27FC236}">
                <a16:creationId xmlns:a16="http://schemas.microsoft.com/office/drawing/2014/main" id="{45AB52FA-C56A-46C8-A399-E661A425CF5A}"/>
              </a:ext>
            </a:extLst>
          </p:cNvPr>
          <p:cNvSpPr txBox="1"/>
          <p:nvPr/>
        </p:nvSpPr>
        <p:spPr>
          <a:xfrm>
            <a:off x="2905857" y="2162669"/>
            <a:ext cx="1289529" cy="230832"/>
          </a:xfrm>
          <a:prstGeom prst="rect">
            <a:avLst/>
          </a:prstGeom>
          <a:noFill/>
        </p:spPr>
        <p:txBody>
          <a:bodyPr wrap="square" rtlCol="0">
            <a:spAutoFit/>
          </a:bodyPr>
          <a:lstStyle/>
          <a:p>
            <a:pPr algn="ctr"/>
            <a:r>
              <a:rPr lang="en-US" sz="900" dirty="0"/>
              <a:t>Email system upgrade</a:t>
            </a:r>
            <a:endParaRPr lang="en-GB" sz="900" dirty="0"/>
          </a:p>
        </p:txBody>
      </p:sp>
    </p:spTree>
    <p:extLst>
      <p:ext uri="{BB962C8B-B14F-4D97-AF65-F5344CB8AC3E}">
        <p14:creationId xmlns:p14="http://schemas.microsoft.com/office/powerpoint/2010/main" val="1818090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096D465-C3FB-4A0E-995E-4580A6C4719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3629" y="222925"/>
            <a:ext cx="3257199" cy="849339"/>
          </a:xfrm>
        </p:spPr>
      </p:pic>
      <p:pic>
        <p:nvPicPr>
          <p:cNvPr id="14" name="Picture 13">
            <a:extLst>
              <a:ext uri="{FF2B5EF4-FFF2-40B4-BE49-F238E27FC236}">
                <a16:creationId xmlns:a16="http://schemas.microsoft.com/office/drawing/2014/main" id="{D2A6EE59-B379-4CA4-BE2C-CE1960DC03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0614" y="327791"/>
            <a:ext cx="2752856" cy="772142"/>
          </a:xfrm>
          <a:prstGeom prst="rect">
            <a:avLst/>
          </a:prstGeom>
        </p:spPr>
      </p:pic>
      <p:cxnSp>
        <p:nvCxnSpPr>
          <p:cNvPr id="3" name="Straight Connector 2">
            <a:extLst>
              <a:ext uri="{FF2B5EF4-FFF2-40B4-BE49-F238E27FC236}">
                <a16:creationId xmlns:a16="http://schemas.microsoft.com/office/drawing/2014/main" id="{FB711587-2406-4648-810C-E879391A314A}"/>
              </a:ext>
            </a:extLst>
          </p:cNvPr>
          <p:cNvCxnSpPr/>
          <p:nvPr/>
        </p:nvCxnSpPr>
        <p:spPr>
          <a:xfrm>
            <a:off x="0" y="1207683"/>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2251527-11B2-4530-9F48-CFE5AC63B19C}"/>
              </a:ext>
            </a:extLst>
          </p:cNvPr>
          <p:cNvCxnSpPr/>
          <p:nvPr/>
        </p:nvCxnSpPr>
        <p:spPr>
          <a:xfrm>
            <a:off x="0" y="6140052"/>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8359844-8C7B-4A49-A7EE-CDE554D81FD1}"/>
              </a:ext>
            </a:extLst>
          </p:cNvPr>
          <p:cNvSpPr txBox="1"/>
          <p:nvPr/>
        </p:nvSpPr>
        <p:spPr>
          <a:xfrm>
            <a:off x="983629" y="6316268"/>
            <a:ext cx="7456985" cy="307777"/>
          </a:xfrm>
          <a:prstGeom prst="rect">
            <a:avLst/>
          </a:prstGeom>
          <a:solidFill>
            <a:schemeClr val="bg1"/>
          </a:solidFill>
          <a:ln>
            <a:noFill/>
          </a:ln>
        </p:spPr>
        <p:txBody>
          <a:bodyPr wrap="square" rtlCol="0">
            <a:spAutoFit/>
          </a:bodyPr>
          <a:lstStyle/>
          <a:p>
            <a:r>
              <a:rPr lang="en-GB" sz="1400" dirty="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Data Science Campus Network - Summary</a:t>
            </a:r>
          </a:p>
        </p:txBody>
      </p:sp>
      <p:pic>
        <p:nvPicPr>
          <p:cNvPr id="7" name="Picture 6">
            <a:extLst>
              <a:ext uri="{FF2B5EF4-FFF2-40B4-BE49-F238E27FC236}">
                <a16:creationId xmlns:a16="http://schemas.microsoft.com/office/drawing/2014/main" id="{6BA077E8-A492-4150-9029-5E748D9EFFCB}"/>
              </a:ext>
            </a:extLst>
          </p:cNvPr>
          <p:cNvPicPr>
            <a:picLocks noChangeAspect="1"/>
          </p:cNvPicPr>
          <p:nvPr/>
        </p:nvPicPr>
        <p:blipFill>
          <a:blip r:embed="rId5"/>
          <a:stretch>
            <a:fillRect/>
          </a:stretch>
        </p:blipFill>
        <p:spPr>
          <a:xfrm>
            <a:off x="7329215" y="1493729"/>
            <a:ext cx="2211548" cy="4335726"/>
          </a:xfrm>
          <a:prstGeom prst="rect">
            <a:avLst/>
          </a:prstGeom>
        </p:spPr>
      </p:pic>
      <p:pic>
        <p:nvPicPr>
          <p:cNvPr id="34" name="Picture 33">
            <a:extLst>
              <a:ext uri="{FF2B5EF4-FFF2-40B4-BE49-F238E27FC236}">
                <a16:creationId xmlns:a16="http://schemas.microsoft.com/office/drawing/2014/main" id="{DB698E8F-D3B8-423B-AFE6-77C9295BBADF}"/>
              </a:ext>
            </a:extLst>
          </p:cNvPr>
          <p:cNvPicPr>
            <a:picLocks noChangeAspect="1"/>
          </p:cNvPicPr>
          <p:nvPr/>
        </p:nvPicPr>
        <p:blipFill>
          <a:blip r:embed="rId6"/>
          <a:stretch>
            <a:fillRect/>
          </a:stretch>
        </p:blipFill>
        <p:spPr>
          <a:xfrm>
            <a:off x="9005894" y="5306470"/>
            <a:ext cx="283834" cy="283974"/>
          </a:xfrm>
          <a:prstGeom prst="rect">
            <a:avLst/>
          </a:prstGeom>
        </p:spPr>
      </p:pic>
      <p:sp>
        <p:nvSpPr>
          <p:cNvPr id="35" name="Arrow: Left 34">
            <a:extLst>
              <a:ext uri="{FF2B5EF4-FFF2-40B4-BE49-F238E27FC236}">
                <a16:creationId xmlns:a16="http://schemas.microsoft.com/office/drawing/2014/main" id="{322CBED2-7FAC-4D64-90ED-B31842108000}"/>
              </a:ext>
            </a:extLst>
          </p:cNvPr>
          <p:cNvSpPr/>
          <p:nvPr/>
        </p:nvSpPr>
        <p:spPr>
          <a:xfrm rot="2235794">
            <a:off x="9988360" y="2705882"/>
            <a:ext cx="215900" cy="18528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6" name="Arrow: Left 35">
            <a:extLst>
              <a:ext uri="{FF2B5EF4-FFF2-40B4-BE49-F238E27FC236}">
                <a16:creationId xmlns:a16="http://schemas.microsoft.com/office/drawing/2014/main" id="{FFB1E636-576D-4548-A86C-3170F9170DFB}"/>
              </a:ext>
            </a:extLst>
          </p:cNvPr>
          <p:cNvSpPr/>
          <p:nvPr/>
        </p:nvSpPr>
        <p:spPr>
          <a:xfrm>
            <a:off x="10001275" y="3629564"/>
            <a:ext cx="215900" cy="18528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7" name="Arrow: Left 36">
            <a:extLst>
              <a:ext uri="{FF2B5EF4-FFF2-40B4-BE49-F238E27FC236}">
                <a16:creationId xmlns:a16="http://schemas.microsoft.com/office/drawing/2014/main" id="{12932F1E-B9EB-4A14-AD73-DBDF5E19DA3A}"/>
              </a:ext>
            </a:extLst>
          </p:cNvPr>
          <p:cNvSpPr/>
          <p:nvPr/>
        </p:nvSpPr>
        <p:spPr>
          <a:xfrm rot="19165082">
            <a:off x="10016020" y="4592778"/>
            <a:ext cx="215900" cy="18528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8" name="Picture 37">
            <a:extLst>
              <a:ext uri="{FF2B5EF4-FFF2-40B4-BE49-F238E27FC236}">
                <a16:creationId xmlns:a16="http://schemas.microsoft.com/office/drawing/2014/main" id="{1909D81C-6481-4214-97C2-C513EB0BC3FA}"/>
              </a:ext>
            </a:extLst>
          </p:cNvPr>
          <p:cNvPicPr>
            <a:picLocks noChangeAspect="1"/>
          </p:cNvPicPr>
          <p:nvPr/>
        </p:nvPicPr>
        <p:blipFill>
          <a:blip r:embed="rId7"/>
          <a:stretch>
            <a:fillRect/>
          </a:stretch>
        </p:blipFill>
        <p:spPr>
          <a:xfrm>
            <a:off x="9172355" y="1882797"/>
            <a:ext cx="331861" cy="299892"/>
          </a:xfrm>
          <a:prstGeom prst="rect">
            <a:avLst/>
          </a:prstGeom>
        </p:spPr>
      </p:pic>
      <p:pic>
        <p:nvPicPr>
          <p:cNvPr id="39" name="Picture 38">
            <a:extLst>
              <a:ext uri="{FF2B5EF4-FFF2-40B4-BE49-F238E27FC236}">
                <a16:creationId xmlns:a16="http://schemas.microsoft.com/office/drawing/2014/main" id="{F06AFF77-FB8B-401E-BE35-483EB4213F27}"/>
              </a:ext>
            </a:extLst>
          </p:cNvPr>
          <p:cNvPicPr>
            <a:picLocks noChangeAspect="1"/>
          </p:cNvPicPr>
          <p:nvPr/>
        </p:nvPicPr>
        <p:blipFill>
          <a:blip r:embed="rId8"/>
          <a:stretch>
            <a:fillRect/>
          </a:stretch>
        </p:blipFill>
        <p:spPr>
          <a:xfrm>
            <a:off x="7928659" y="3037204"/>
            <a:ext cx="369143" cy="369325"/>
          </a:xfrm>
          <a:prstGeom prst="rect">
            <a:avLst/>
          </a:prstGeom>
        </p:spPr>
      </p:pic>
      <p:pic>
        <p:nvPicPr>
          <p:cNvPr id="40" name="Picture 39">
            <a:extLst>
              <a:ext uri="{FF2B5EF4-FFF2-40B4-BE49-F238E27FC236}">
                <a16:creationId xmlns:a16="http://schemas.microsoft.com/office/drawing/2014/main" id="{66C59964-B96C-4C1E-8970-469A1CF43141}"/>
              </a:ext>
            </a:extLst>
          </p:cNvPr>
          <p:cNvPicPr>
            <a:picLocks noChangeAspect="1"/>
          </p:cNvPicPr>
          <p:nvPr/>
        </p:nvPicPr>
        <p:blipFill>
          <a:blip r:embed="rId9"/>
          <a:stretch>
            <a:fillRect/>
          </a:stretch>
        </p:blipFill>
        <p:spPr>
          <a:xfrm>
            <a:off x="8345357" y="2358906"/>
            <a:ext cx="310223" cy="310376"/>
          </a:xfrm>
          <a:prstGeom prst="rect">
            <a:avLst/>
          </a:prstGeom>
        </p:spPr>
      </p:pic>
      <p:pic>
        <p:nvPicPr>
          <p:cNvPr id="41" name="Picture 40">
            <a:extLst>
              <a:ext uri="{FF2B5EF4-FFF2-40B4-BE49-F238E27FC236}">
                <a16:creationId xmlns:a16="http://schemas.microsoft.com/office/drawing/2014/main" id="{F253F988-8F25-4F37-A68A-152539114AC8}"/>
              </a:ext>
            </a:extLst>
          </p:cNvPr>
          <p:cNvPicPr>
            <a:picLocks noChangeAspect="1"/>
          </p:cNvPicPr>
          <p:nvPr/>
        </p:nvPicPr>
        <p:blipFill>
          <a:blip r:embed="rId10"/>
          <a:stretch>
            <a:fillRect/>
          </a:stretch>
        </p:blipFill>
        <p:spPr>
          <a:xfrm>
            <a:off x="7913534" y="3884628"/>
            <a:ext cx="463336" cy="463336"/>
          </a:xfrm>
          <a:prstGeom prst="rect">
            <a:avLst/>
          </a:prstGeom>
        </p:spPr>
      </p:pic>
      <p:pic>
        <p:nvPicPr>
          <p:cNvPr id="42" name="Picture 41">
            <a:extLst>
              <a:ext uri="{FF2B5EF4-FFF2-40B4-BE49-F238E27FC236}">
                <a16:creationId xmlns:a16="http://schemas.microsoft.com/office/drawing/2014/main" id="{2874F4C9-7786-4AA6-AC69-338ECA9D89EF}"/>
              </a:ext>
            </a:extLst>
          </p:cNvPr>
          <p:cNvPicPr>
            <a:picLocks noChangeAspect="1"/>
          </p:cNvPicPr>
          <p:nvPr/>
        </p:nvPicPr>
        <p:blipFill>
          <a:blip r:embed="rId11"/>
          <a:stretch>
            <a:fillRect/>
          </a:stretch>
        </p:blipFill>
        <p:spPr>
          <a:xfrm>
            <a:off x="8189896" y="4740642"/>
            <a:ext cx="310923" cy="287866"/>
          </a:xfrm>
          <a:prstGeom prst="rect">
            <a:avLst/>
          </a:prstGeom>
        </p:spPr>
      </p:pic>
      <p:sp>
        <p:nvSpPr>
          <p:cNvPr id="43" name="TextBox 42">
            <a:extLst>
              <a:ext uri="{FF2B5EF4-FFF2-40B4-BE49-F238E27FC236}">
                <a16:creationId xmlns:a16="http://schemas.microsoft.com/office/drawing/2014/main" id="{9AD2B6F4-FA38-47DA-9807-282DA6526961}"/>
              </a:ext>
            </a:extLst>
          </p:cNvPr>
          <p:cNvSpPr txBox="1"/>
          <p:nvPr/>
        </p:nvSpPr>
        <p:spPr>
          <a:xfrm>
            <a:off x="7672407" y="2839860"/>
            <a:ext cx="880576" cy="246221"/>
          </a:xfrm>
          <a:prstGeom prst="rect">
            <a:avLst/>
          </a:prstGeom>
          <a:noFill/>
        </p:spPr>
        <p:txBody>
          <a:bodyPr wrap="square" rtlCol="0">
            <a:spAutoFit/>
          </a:bodyPr>
          <a:lstStyle/>
          <a:p>
            <a:pPr algn="ctr"/>
            <a:r>
              <a:rPr lang="en-GB" sz="1000" dirty="0"/>
              <a:t>SharePoint</a:t>
            </a:r>
          </a:p>
        </p:txBody>
      </p:sp>
      <p:sp>
        <p:nvSpPr>
          <p:cNvPr id="44" name="TextBox 43">
            <a:extLst>
              <a:ext uri="{FF2B5EF4-FFF2-40B4-BE49-F238E27FC236}">
                <a16:creationId xmlns:a16="http://schemas.microsoft.com/office/drawing/2014/main" id="{6773AF57-ABEF-42D3-BAFB-DD02F0CEAF28}"/>
              </a:ext>
            </a:extLst>
          </p:cNvPr>
          <p:cNvSpPr txBox="1"/>
          <p:nvPr/>
        </p:nvSpPr>
        <p:spPr>
          <a:xfrm>
            <a:off x="8865479" y="1659725"/>
            <a:ext cx="943441" cy="246221"/>
          </a:xfrm>
          <a:prstGeom prst="rect">
            <a:avLst/>
          </a:prstGeom>
          <a:noFill/>
        </p:spPr>
        <p:txBody>
          <a:bodyPr wrap="square" rtlCol="0">
            <a:spAutoFit/>
          </a:bodyPr>
          <a:lstStyle/>
          <a:p>
            <a:pPr algn="ctr"/>
            <a:r>
              <a:rPr lang="en-GB" sz="1000" dirty="0"/>
              <a:t>CI Pipeline</a:t>
            </a:r>
          </a:p>
        </p:txBody>
      </p:sp>
      <p:sp>
        <p:nvSpPr>
          <p:cNvPr id="45" name="TextBox 44">
            <a:extLst>
              <a:ext uri="{FF2B5EF4-FFF2-40B4-BE49-F238E27FC236}">
                <a16:creationId xmlns:a16="http://schemas.microsoft.com/office/drawing/2014/main" id="{1DB85320-C8AB-49FE-8F86-870BBE6EB188}"/>
              </a:ext>
            </a:extLst>
          </p:cNvPr>
          <p:cNvSpPr txBox="1"/>
          <p:nvPr/>
        </p:nvSpPr>
        <p:spPr>
          <a:xfrm>
            <a:off x="7783323" y="4480297"/>
            <a:ext cx="1028959" cy="246221"/>
          </a:xfrm>
          <a:prstGeom prst="rect">
            <a:avLst/>
          </a:prstGeom>
          <a:noFill/>
        </p:spPr>
        <p:txBody>
          <a:bodyPr wrap="square" rtlCol="0">
            <a:spAutoFit/>
          </a:bodyPr>
          <a:lstStyle/>
          <a:p>
            <a:pPr algn="ctr"/>
            <a:r>
              <a:rPr lang="en-GB" sz="1000" dirty="0"/>
              <a:t>Data Service</a:t>
            </a:r>
          </a:p>
        </p:txBody>
      </p:sp>
      <p:sp>
        <p:nvSpPr>
          <p:cNvPr id="46" name="TextBox 45">
            <a:extLst>
              <a:ext uri="{FF2B5EF4-FFF2-40B4-BE49-F238E27FC236}">
                <a16:creationId xmlns:a16="http://schemas.microsoft.com/office/drawing/2014/main" id="{3B7622CE-000C-423C-8313-DF6EF8E2E912}"/>
              </a:ext>
            </a:extLst>
          </p:cNvPr>
          <p:cNvSpPr txBox="1"/>
          <p:nvPr/>
        </p:nvSpPr>
        <p:spPr>
          <a:xfrm>
            <a:off x="8030132" y="2128194"/>
            <a:ext cx="1056916" cy="246221"/>
          </a:xfrm>
          <a:prstGeom prst="rect">
            <a:avLst/>
          </a:prstGeom>
          <a:noFill/>
        </p:spPr>
        <p:txBody>
          <a:bodyPr wrap="square" rtlCol="0">
            <a:spAutoFit/>
          </a:bodyPr>
          <a:lstStyle/>
          <a:p>
            <a:pPr algn="ctr"/>
            <a:r>
              <a:rPr lang="en-GB" sz="1000" dirty="0"/>
              <a:t>Data Ingestion</a:t>
            </a:r>
          </a:p>
        </p:txBody>
      </p:sp>
      <p:sp>
        <p:nvSpPr>
          <p:cNvPr id="47" name="TextBox 46">
            <a:extLst>
              <a:ext uri="{FF2B5EF4-FFF2-40B4-BE49-F238E27FC236}">
                <a16:creationId xmlns:a16="http://schemas.microsoft.com/office/drawing/2014/main" id="{D2D64640-F17A-4639-AA1B-18390E601F17}"/>
              </a:ext>
            </a:extLst>
          </p:cNvPr>
          <p:cNvSpPr txBox="1"/>
          <p:nvPr/>
        </p:nvSpPr>
        <p:spPr>
          <a:xfrm>
            <a:off x="8839196" y="5037514"/>
            <a:ext cx="519951" cy="252654"/>
          </a:xfrm>
          <a:prstGeom prst="rect">
            <a:avLst/>
          </a:prstGeom>
          <a:noFill/>
        </p:spPr>
        <p:txBody>
          <a:bodyPr wrap="square" rtlCol="0">
            <a:spAutoFit/>
          </a:bodyPr>
          <a:lstStyle/>
          <a:p>
            <a:pPr algn="ctr"/>
            <a:r>
              <a:rPr lang="en-GB" sz="1000" dirty="0"/>
              <a:t>Skype</a:t>
            </a:r>
          </a:p>
        </p:txBody>
      </p:sp>
      <p:sp>
        <p:nvSpPr>
          <p:cNvPr id="48" name="TextBox 47">
            <a:extLst>
              <a:ext uri="{FF2B5EF4-FFF2-40B4-BE49-F238E27FC236}">
                <a16:creationId xmlns:a16="http://schemas.microsoft.com/office/drawing/2014/main" id="{141855B9-1929-40C1-A211-44852A536253}"/>
              </a:ext>
            </a:extLst>
          </p:cNvPr>
          <p:cNvSpPr txBox="1"/>
          <p:nvPr/>
        </p:nvSpPr>
        <p:spPr>
          <a:xfrm>
            <a:off x="7585686" y="3622106"/>
            <a:ext cx="1028959" cy="246221"/>
          </a:xfrm>
          <a:prstGeom prst="rect">
            <a:avLst/>
          </a:prstGeom>
          <a:noFill/>
        </p:spPr>
        <p:txBody>
          <a:bodyPr wrap="square" rtlCol="0">
            <a:spAutoFit/>
          </a:bodyPr>
          <a:lstStyle/>
          <a:p>
            <a:pPr algn="ctr"/>
            <a:r>
              <a:rPr lang="en-GB" sz="1000" dirty="0"/>
              <a:t>Exchange</a:t>
            </a:r>
          </a:p>
        </p:txBody>
      </p:sp>
      <p:sp>
        <p:nvSpPr>
          <p:cNvPr id="55" name="Content Placeholder 2">
            <a:extLst>
              <a:ext uri="{FF2B5EF4-FFF2-40B4-BE49-F238E27FC236}">
                <a16:creationId xmlns:a16="http://schemas.microsoft.com/office/drawing/2014/main" id="{B24015FB-0F4C-41CB-A6FF-10F48FFFF6F3}"/>
              </a:ext>
            </a:extLst>
          </p:cNvPr>
          <p:cNvSpPr txBox="1">
            <a:spLocks/>
          </p:cNvSpPr>
          <p:nvPr/>
        </p:nvSpPr>
        <p:spPr>
          <a:xfrm>
            <a:off x="838198" y="1825626"/>
            <a:ext cx="5224941" cy="257992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b="1" dirty="0"/>
              <a:t>Security - Network Zones</a:t>
            </a:r>
          </a:p>
          <a:p>
            <a:r>
              <a:rPr lang="en-GB" sz="1600" dirty="0"/>
              <a:t>Core network redesign and upgrade </a:t>
            </a:r>
          </a:p>
          <a:p>
            <a:r>
              <a:rPr lang="en-GB" sz="1600" dirty="0"/>
              <a:t>Benefits - Increases in performance, reliability and resiliency</a:t>
            </a:r>
          </a:p>
          <a:p>
            <a:r>
              <a:rPr lang="en-GB" sz="1600" dirty="0"/>
              <a:t>Services are isolated from the core network into zones</a:t>
            </a:r>
          </a:p>
          <a:p>
            <a:r>
              <a:rPr lang="en-GB" sz="1600" dirty="0"/>
              <a:t>Managed under Strict change control using firewall rules</a:t>
            </a:r>
          </a:p>
          <a:p>
            <a:r>
              <a:rPr lang="en-GB" sz="1600" dirty="0"/>
              <a:t>Service orientated</a:t>
            </a:r>
          </a:p>
          <a:p>
            <a:r>
              <a:rPr lang="en-GB" sz="1600" dirty="0"/>
              <a:t>Isolated from core network</a:t>
            </a:r>
          </a:p>
          <a:p>
            <a:r>
              <a:rPr lang="en-GB" sz="1600" dirty="0"/>
              <a:t>Secure by default</a:t>
            </a:r>
          </a:p>
          <a:p>
            <a:pPr marL="0" indent="0">
              <a:buFont typeface="Arial" panose="020B0604020202020204" pitchFamily="34" charset="0"/>
              <a:buNone/>
            </a:pPr>
            <a:endParaRPr lang="en-GB" dirty="0"/>
          </a:p>
        </p:txBody>
      </p:sp>
      <p:sp>
        <p:nvSpPr>
          <p:cNvPr id="59" name="TextBox 58">
            <a:extLst>
              <a:ext uri="{FF2B5EF4-FFF2-40B4-BE49-F238E27FC236}">
                <a16:creationId xmlns:a16="http://schemas.microsoft.com/office/drawing/2014/main" id="{070228EE-1B05-465B-8619-4B6E97CE7A63}"/>
              </a:ext>
            </a:extLst>
          </p:cNvPr>
          <p:cNvSpPr txBox="1"/>
          <p:nvPr/>
        </p:nvSpPr>
        <p:spPr>
          <a:xfrm>
            <a:off x="10352795" y="3997812"/>
            <a:ext cx="1570886" cy="369332"/>
          </a:xfrm>
          <a:prstGeom prst="rect">
            <a:avLst/>
          </a:prstGeom>
          <a:noFill/>
        </p:spPr>
        <p:txBody>
          <a:bodyPr wrap="square" rtlCol="0">
            <a:spAutoFit/>
          </a:bodyPr>
          <a:lstStyle/>
          <a:p>
            <a:r>
              <a:rPr lang="en-GB" dirty="0"/>
              <a:t>Core Network</a:t>
            </a:r>
          </a:p>
        </p:txBody>
      </p:sp>
      <p:pic>
        <p:nvPicPr>
          <p:cNvPr id="60" name="Picture 59" descr="A picture containing street, outdoor&#10;&#10;Description generated with high confidence">
            <a:extLst>
              <a:ext uri="{FF2B5EF4-FFF2-40B4-BE49-F238E27FC236}">
                <a16:creationId xmlns:a16="http://schemas.microsoft.com/office/drawing/2014/main" id="{6CA5CF01-1E52-463C-AAF4-A2698F220BC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72599" y="2834437"/>
            <a:ext cx="1131278" cy="1131278"/>
          </a:xfrm>
          <a:prstGeom prst="rect">
            <a:avLst/>
          </a:prstGeom>
        </p:spPr>
      </p:pic>
      <p:cxnSp>
        <p:nvCxnSpPr>
          <p:cNvPr id="9" name="Straight Connector 8">
            <a:extLst>
              <a:ext uri="{FF2B5EF4-FFF2-40B4-BE49-F238E27FC236}">
                <a16:creationId xmlns:a16="http://schemas.microsoft.com/office/drawing/2014/main" id="{52D26913-8C8A-4F52-A64A-9F466D02AD53}"/>
              </a:ext>
            </a:extLst>
          </p:cNvPr>
          <p:cNvCxnSpPr/>
          <p:nvPr/>
        </p:nvCxnSpPr>
        <p:spPr>
          <a:xfrm>
            <a:off x="9651233" y="1535426"/>
            <a:ext cx="0" cy="4326440"/>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04CFCA6-179C-4905-A67C-7F107E45C935}"/>
              </a:ext>
            </a:extLst>
          </p:cNvPr>
          <p:cNvCxnSpPr>
            <a:cxnSpLocks/>
          </p:cNvCxnSpPr>
          <p:nvPr/>
        </p:nvCxnSpPr>
        <p:spPr>
          <a:xfrm>
            <a:off x="8781097" y="1651713"/>
            <a:ext cx="508631" cy="11827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F1EBAE9-6C0A-43C1-A7D9-0FCB4DE0F793}"/>
              </a:ext>
            </a:extLst>
          </p:cNvPr>
          <p:cNvCxnSpPr>
            <a:cxnSpLocks/>
          </p:cNvCxnSpPr>
          <p:nvPr/>
        </p:nvCxnSpPr>
        <p:spPr>
          <a:xfrm flipH="1" flipV="1">
            <a:off x="7902396" y="2251304"/>
            <a:ext cx="936800" cy="8691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5FF91E7-E0DF-4D74-BC73-3FCA28EC788E}"/>
              </a:ext>
            </a:extLst>
          </p:cNvPr>
          <p:cNvCxnSpPr>
            <a:cxnSpLocks/>
          </p:cNvCxnSpPr>
          <p:nvPr/>
        </p:nvCxnSpPr>
        <p:spPr>
          <a:xfrm flipH="1" flipV="1">
            <a:off x="7394028" y="3364267"/>
            <a:ext cx="1261554" cy="318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AD84028-5C2F-4472-8688-77B193917217}"/>
              </a:ext>
            </a:extLst>
          </p:cNvPr>
          <p:cNvCxnSpPr>
            <a:cxnSpLocks/>
          </p:cNvCxnSpPr>
          <p:nvPr/>
        </p:nvCxnSpPr>
        <p:spPr>
          <a:xfrm flipH="1">
            <a:off x="7564544" y="4276887"/>
            <a:ext cx="1279792" cy="31940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6D62A42-0EA2-4E12-939A-0D72C03ACDAD}"/>
              </a:ext>
            </a:extLst>
          </p:cNvPr>
          <p:cNvCxnSpPr>
            <a:cxnSpLocks/>
          </p:cNvCxnSpPr>
          <p:nvPr/>
        </p:nvCxnSpPr>
        <p:spPr>
          <a:xfrm flipH="1">
            <a:off x="8337628" y="4529575"/>
            <a:ext cx="983121" cy="91888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7A044E1A-922F-4755-86D2-AB06DA20AD9B}"/>
              </a:ext>
            </a:extLst>
          </p:cNvPr>
          <p:cNvSpPr txBox="1"/>
          <p:nvPr/>
        </p:nvSpPr>
        <p:spPr>
          <a:xfrm>
            <a:off x="8865479" y="3508495"/>
            <a:ext cx="757553" cy="369332"/>
          </a:xfrm>
          <a:prstGeom prst="rect">
            <a:avLst/>
          </a:prstGeom>
          <a:noFill/>
        </p:spPr>
        <p:txBody>
          <a:bodyPr wrap="square" rtlCol="0">
            <a:spAutoFit/>
          </a:bodyPr>
          <a:lstStyle/>
          <a:p>
            <a:r>
              <a:rPr lang="en-GB" dirty="0"/>
              <a:t>Zones</a:t>
            </a:r>
          </a:p>
        </p:txBody>
      </p:sp>
    </p:spTree>
    <p:extLst>
      <p:ext uri="{BB962C8B-B14F-4D97-AF65-F5344CB8AC3E}">
        <p14:creationId xmlns:p14="http://schemas.microsoft.com/office/powerpoint/2010/main" val="3731441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096D465-C3FB-4A0E-995E-4580A6C4719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3629" y="222925"/>
            <a:ext cx="3257199" cy="849339"/>
          </a:xfrm>
        </p:spPr>
      </p:pic>
      <p:pic>
        <p:nvPicPr>
          <p:cNvPr id="14" name="Picture 13">
            <a:extLst>
              <a:ext uri="{FF2B5EF4-FFF2-40B4-BE49-F238E27FC236}">
                <a16:creationId xmlns:a16="http://schemas.microsoft.com/office/drawing/2014/main" id="{D2A6EE59-B379-4CA4-BE2C-CE1960DC03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3287" y="296255"/>
            <a:ext cx="2752856" cy="772142"/>
          </a:xfrm>
          <a:prstGeom prst="rect">
            <a:avLst/>
          </a:prstGeom>
        </p:spPr>
      </p:pic>
      <p:cxnSp>
        <p:nvCxnSpPr>
          <p:cNvPr id="3" name="Straight Connector 2">
            <a:extLst>
              <a:ext uri="{FF2B5EF4-FFF2-40B4-BE49-F238E27FC236}">
                <a16:creationId xmlns:a16="http://schemas.microsoft.com/office/drawing/2014/main" id="{FB711587-2406-4648-810C-E879391A314A}"/>
              </a:ext>
            </a:extLst>
          </p:cNvPr>
          <p:cNvCxnSpPr/>
          <p:nvPr/>
        </p:nvCxnSpPr>
        <p:spPr>
          <a:xfrm>
            <a:off x="0" y="1207683"/>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2251527-11B2-4530-9F48-CFE5AC63B19C}"/>
              </a:ext>
            </a:extLst>
          </p:cNvPr>
          <p:cNvCxnSpPr/>
          <p:nvPr/>
        </p:nvCxnSpPr>
        <p:spPr>
          <a:xfrm>
            <a:off x="0" y="6140052"/>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8359844-8C7B-4A49-A7EE-CDE554D81FD1}"/>
              </a:ext>
            </a:extLst>
          </p:cNvPr>
          <p:cNvSpPr txBox="1"/>
          <p:nvPr/>
        </p:nvSpPr>
        <p:spPr>
          <a:xfrm>
            <a:off x="983629" y="6316268"/>
            <a:ext cx="7456985" cy="307777"/>
          </a:xfrm>
          <a:prstGeom prst="rect">
            <a:avLst/>
          </a:prstGeom>
          <a:solidFill>
            <a:schemeClr val="bg1"/>
          </a:solidFill>
          <a:ln>
            <a:noFill/>
          </a:ln>
        </p:spPr>
        <p:txBody>
          <a:bodyPr wrap="square" rtlCol="0">
            <a:spAutoFit/>
          </a:bodyPr>
          <a:lstStyle/>
          <a:p>
            <a:r>
              <a:rPr lang="en-GB" sz="1400" dirty="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ONS Data Service</a:t>
            </a:r>
          </a:p>
        </p:txBody>
      </p:sp>
      <p:sp>
        <p:nvSpPr>
          <p:cNvPr id="9" name="TextBox 8">
            <a:extLst>
              <a:ext uri="{FF2B5EF4-FFF2-40B4-BE49-F238E27FC236}">
                <a16:creationId xmlns:a16="http://schemas.microsoft.com/office/drawing/2014/main" id="{1F35DA20-5960-49C5-B223-747420678573}"/>
              </a:ext>
            </a:extLst>
          </p:cNvPr>
          <p:cNvSpPr txBox="1"/>
          <p:nvPr/>
        </p:nvSpPr>
        <p:spPr>
          <a:xfrm>
            <a:off x="1141815" y="1615591"/>
            <a:ext cx="10194328" cy="923330"/>
          </a:xfrm>
          <a:prstGeom prst="rect">
            <a:avLst/>
          </a:prstGeom>
          <a:noFill/>
        </p:spPr>
        <p:txBody>
          <a:bodyPr wrap="square" rtlCol="0">
            <a:spAutoFit/>
          </a:bodyPr>
          <a:lstStyle/>
          <a:p>
            <a:r>
              <a:rPr lang="en-US" b="1" dirty="0"/>
              <a:t>ONS Data Service</a:t>
            </a:r>
          </a:p>
          <a:p>
            <a:pPr marL="285750" indent="-285750">
              <a:buFont typeface="Arial" panose="020B0604020202020204" pitchFamily="34" charset="0"/>
              <a:buChar char="•"/>
            </a:pPr>
            <a:r>
              <a:rPr lang="en-US" dirty="0"/>
              <a:t>“Enable teams to transform by providing access to support data and technology services”</a:t>
            </a:r>
          </a:p>
          <a:p>
            <a:pPr marL="285750" indent="-285750">
              <a:buFont typeface="Arial" panose="020B0604020202020204" pitchFamily="34" charset="0"/>
              <a:buChar char="•"/>
            </a:pPr>
            <a:r>
              <a:rPr lang="en-US" dirty="0"/>
              <a:t>Ingest data, provide technology and ensure security</a:t>
            </a:r>
          </a:p>
        </p:txBody>
      </p:sp>
      <p:grpSp>
        <p:nvGrpSpPr>
          <p:cNvPr id="2" name="Group 1">
            <a:extLst>
              <a:ext uri="{FF2B5EF4-FFF2-40B4-BE49-F238E27FC236}">
                <a16:creationId xmlns:a16="http://schemas.microsoft.com/office/drawing/2014/main" id="{23A7CAEC-422A-4231-AF61-9604A4D18A77}"/>
              </a:ext>
            </a:extLst>
          </p:cNvPr>
          <p:cNvGrpSpPr/>
          <p:nvPr/>
        </p:nvGrpSpPr>
        <p:grpSpPr>
          <a:xfrm>
            <a:off x="2040379" y="3166920"/>
            <a:ext cx="7759123" cy="2354514"/>
            <a:chOff x="2240404" y="3290077"/>
            <a:chExt cx="7759123" cy="2354514"/>
          </a:xfrm>
        </p:grpSpPr>
        <p:sp>
          <p:nvSpPr>
            <p:cNvPr id="10" name="Rectangle: Rounded Corners 9">
              <a:extLst>
                <a:ext uri="{FF2B5EF4-FFF2-40B4-BE49-F238E27FC236}">
                  <a16:creationId xmlns:a16="http://schemas.microsoft.com/office/drawing/2014/main" id="{B541B2E1-4115-4814-90F3-27A2A3C22B03}"/>
                </a:ext>
              </a:extLst>
            </p:cNvPr>
            <p:cNvSpPr/>
            <p:nvPr/>
          </p:nvSpPr>
          <p:spPr>
            <a:xfrm>
              <a:off x="3841135" y="3290077"/>
              <a:ext cx="1166871" cy="575618"/>
            </a:xfrm>
            <a:prstGeom prst="roundRect">
              <a:avLst/>
            </a:prstGeom>
            <a:solidFill>
              <a:srgbClr val="BEB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Ingest and Secure Data</a:t>
              </a:r>
            </a:p>
          </p:txBody>
        </p:sp>
        <p:sp>
          <p:nvSpPr>
            <p:cNvPr id="11" name="Rectangle: Rounded Corners 10">
              <a:extLst>
                <a:ext uri="{FF2B5EF4-FFF2-40B4-BE49-F238E27FC236}">
                  <a16:creationId xmlns:a16="http://schemas.microsoft.com/office/drawing/2014/main" id="{731D9504-1A0D-4D67-9C29-FFBDDC3058BA}"/>
                </a:ext>
              </a:extLst>
            </p:cNvPr>
            <p:cNvSpPr/>
            <p:nvPr/>
          </p:nvSpPr>
          <p:spPr>
            <a:xfrm>
              <a:off x="5283752" y="3290077"/>
              <a:ext cx="1166871" cy="575544"/>
            </a:xfrm>
            <a:prstGeom prst="roundRect">
              <a:avLst/>
            </a:prstGeom>
            <a:solidFill>
              <a:srgbClr val="EB00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Platform</a:t>
              </a:r>
            </a:p>
          </p:txBody>
        </p:sp>
        <p:sp>
          <p:nvSpPr>
            <p:cNvPr id="12" name="Rectangle: Rounded Corners 11">
              <a:extLst>
                <a:ext uri="{FF2B5EF4-FFF2-40B4-BE49-F238E27FC236}">
                  <a16:creationId xmlns:a16="http://schemas.microsoft.com/office/drawing/2014/main" id="{425DF59D-8731-4C87-BD5B-14A6CF0A5BA5}"/>
                </a:ext>
              </a:extLst>
            </p:cNvPr>
            <p:cNvSpPr/>
            <p:nvPr/>
          </p:nvSpPr>
          <p:spPr>
            <a:xfrm>
              <a:off x="6695668" y="3290077"/>
              <a:ext cx="1217412" cy="575531"/>
            </a:xfrm>
            <a:prstGeom prst="roundRect">
              <a:avLst/>
            </a:prstGeom>
            <a:solidFill>
              <a:srgbClr val="EA51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Standards</a:t>
              </a:r>
            </a:p>
            <a:p>
              <a:pPr algn="ctr"/>
              <a:r>
                <a:rPr lang="en-GB" sz="1200" dirty="0"/>
                <a:t> Methodology</a:t>
              </a:r>
            </a:p>
          </p:txBody>
        </p:sp>
        <p:sp>
          <p:nvSpPr>
            <p:cNvPr id="13" name="Rectangle: Rounded Corners 12">
              <a:extLst>
                <a:ext uri="{FF2B5EF4-FFF2-40B4-BE49-F238E27FC236}">
                  <a16:creationId xmlns:a16="http://schemas.microsoft.com/office/drawing/2014/main" id="{0F3914F2-CEEE-4BBF-8BAB-D16094C28BD0}"/>
                </a:ext>
              </a:extLst>
            </p:cNvPr>
            <p:cNvSpPr/>
            <p:nvPr/>
          </p:nvSpPr>
          <p:spPr>
            <a:xfrm>
              <a:off x="8158126" y="3290077"/>
              <a:ext cx="1166871" cy="575544"/>
            </a:xfrm>
            <a:prstGeom prst="roundRect">
              <a:avLst/>
            </a:prstGeom>
            <a:solidFill>
              <a:srgbClr val="0143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Training and Support</a:t>
              </a:r>
            </a:p>
          </p:txBody>
        </p:sp>
        <p:cxnSp>
          <p:nvCxnSpPr>
            <p:cNvPr id="7" name="Straight Connector 6">
              <a:extLst>
                <a:ext uri="{FF2B5EF4-FFF2-40B4-BE49-F238E27FC236}">
                  <a16:creationId xmlns:a16="http://schemas.microsoft.com/office/drawing/2014/main" id="{B2660BFF-1AA7-4A37-92AC-AA71461EABE2}"/>
                </a:ext>
              </a:extLst>
            </p:cNvPr>
            <p:cNvCxnSpPr>
              <a:cxnSpLocks/>
            </p:cNvCxnSpPr>
            <p:nvPr/>
          </p:nvCxnSpPr>
          <p:spPr>
            <a:xfrm>
              <a:off x="3841135" y="4260190"/>
              <a:ext cx="0" cy="390032"/>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1EC7B6E9-75F9-4E3A-BF00-E6439BEA7C4B}"/>
                </a:ext>
              </a:extLst>
            </p:cNvPr>
            <p:cNvCxnSpPr/>
            <p:nvPr/>
          </p:nvCxnSpPr>
          <p:spPr>
            <a:xfrm>
              <a:off x="3841135" y="4650222"/>
              <a:ext cx="260948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464AE723-8780-4671-9BE4-BE96E54DED23}"/>
                </a:ext>
              </a:extLst>
            </p:cNvPr>
            <p:cNvCxnSpPr/>
            <p:nvPr/>
          </p:nvCxnSpPr>
          <p:spPr>
            <a:xfrm>
              <a:off x="5145879" y="4650222"/>
              <a:ext cx="0" cy="423894"/>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9354B57E-96C9-442D-A16F-910376A5423D}"/>
                </a:ext>
              </a:extLst>
            </p:cNvPr>
            <p:cNvCxnSpPr>
              <a:cxnSpLocks/>
            </p:cNvCxnSpPr>
            <p:nvPr/>
          </p:nvCxnSpPr>
          <p:spPr>
            <a:xfrm>
              <a:off x="6450623" y="4260190"/>
              <a:ext cx="0" cy="390032"/>
            </a:xfrm>
            <a:prstGeom prst="line">
              <a:avLst/>
            </a:prstGeom>
            <a:ln w="12700"/>
          </p:spPr>
          <p:style>
            <a:lnRef idx="1">
              <a:schemeClr val="dk1"/>
            </a:lnRef>
            <a:fillRef idx="0">
              <a:schemeClr val="dk1"/>
            </a:fillRef>
            <a:effectRef idx="0">
              <a:schemeClr val="dk1"/>
            </a:effectRef>
            <a:fontRef idx="minor">
              <a:schemeClr val="tx1"/>
            </a:fontRef>
          </p:style>
        </p:cxnSp>
        <p:sp>
          <p:nvSpPr>
            <p:cNvPr id="24" name="Rectangle: Rounded Corners 23">
              <a:extLst>
                <a:ext uri="{FF2B5EF4-FFF2-40B4-BE49-F238E27FC236}">
                  <a16:creationId xmlns:a16="http://schemas.microsoft.com/office/drawing/2014/main" id="{B6A8042B-6342-4423-97AC-992B07051169}"/>
                </a:ext>
              </a:extLst>
            </p:cNvPr>
            <p:cNvSpPr/>
            <p:nvPr/>
          </p:nvSpPr>
          <p:spPr>
            <a:xfrm>
              <a:off x="2240404" y="5315468"/>
              <a:ext cx="1038262" cy="32912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Acquire</a:t>
              </a:r>
            </a:p>
          </p:txBody>
        </p:sp>
        <p:sp>
          <p:nvSpPr>
            <p:cNvPr id="26" name="Rectangle: Rounded Corners 25">
              <a:extLst>
                <a:ext uri="{FF2B5EF4-FFF2-40B4-BE49-F238E27FC236}">
                  <a16:creationId xmlns:a16="http://schemas.microsoft.com/office/drawing/2014/main" id="{81BE4B74-6B79-40C4-BF1F-292064A79640}"/>
                </a:ext>
              </a:extLst>
            </p:cNvPr>
            <p:cNvSpPr/>
            <p:nvPr/>
          </p:nvSpPr>
          <p:spPr>
            <a:xfrm>
              <a:off x="3612737" y="5315468"/>
              <a:ext cx="1070423" cy="32912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Ingest</a:t>
              </a:r>
            </a:p>
          </p:txBody>
        </p:sp>
        <p:sp>
          <p:nvSpPr>
            <p:cNvPr id="28" name="Rectangle: Rounded Corners 27">
              <a:extLst>
                <a:ext uri="{FF2B5EF4-FFF2-40B4-BE49-F238E27FC236}">
                  <a16:creationId xmlns:a16="http://schemas.microsoft.com/office/drawing/2014/main" id="{3A5C9551-C168-45B6-B23F-AF54B28E74B1}"/>
                </a:ext>
              </a:extLst>
            </p:cNvPr>
            <p:cNvSpPr/>
            <p:nvPr/>
          </p:nvSpPr>
          <p:spPr>
            <a:xfrm>
              <a:off x="4981767" y="5308884"/>
              <a:ext cx="1080985" cy="32912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Prepare</a:t>
              </a:r>
            </a:p>
          </p:txBody>
        </p:sp>
        <p:sp>
          <p:nvSpPr>
            <p:cNvPr id="29" name="Rectangle: Rounded Corners 28">
              <a:extLst>
                <a:ext uri="{FF2B5EF4-FFF2-40B4-BE49-F238E27FC236}">
                  <a16:creationId xmlns:a16="http://schemas.microsoft.com/office/drawing/2014/main" id="{B31984E3-0B34-46F4-989B-E9AF803DA11B}"/>
                </a:ext>
              </a:extLst>
            </p:cNvPr>
            <p:cNvSpPr/>
            <p:nvPr/>
          </p:nvSpPr>
          <p:spPr>
            <a:xfrm>
              <a:off x="6355976" y="5302457"/>
              <a:ext cx="996867" cy="32912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Explore</a:t>
              </a:r>
            </a:p>
          </p:txBody>
        </p:sp>
        <p:sp>
          <p:nvSpPr>
            <p:cNvPr id="30" name="Rectangle: Rounded Corners 29">
              <a:extLst>
                <a:ext uri="{FF2B5EF4-FFF2-40B4-BE49-F238E27FC236}">
                  <a16:creationId xmlns:a16="http://schemas.microsoft.com/office/drawing/2014/main" id="{98301777-F956-4A4D-B4CC-8EEE41BE2CCC}"/>
                </a:ext>
              </a:extLst>
            </p:cNvPr>
            <p:cNvSpPr/>
            <p:nvPr/>
          </p:nvSpPr>
          <p:spPr>
            <a:xfrm>
              <a:off x="7692287" y="5305978"/>
              <a:ext cx="957137" cy="32912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Production</a:t>
              </a:r>
            </a:p>
          </p:txBody>
        </p:sp>
        <p:sp>
          <p:nvSpPr>
            <p:cNvPr id="31" name="Rectangle: Rounded Corners 30">
              <a:extLst>
                <a:ext uri="{FF2B5EF4-FFF2-40B4-BE49-F238E27FC236}">
                  <a16:creationId xmlns:a16="http://schemas.microsoft.com/office/drawing/2014/main" id="{EE7BE456-350C-4335-8CA6-735108187E10}"/>
                </a:ext>
              </a:extLst>
            </p:cNvPr>
            <p:cNvSpPr/>
            <p:nvPr/>
          </p:nvSpPr>
          <p:spPr>
            <a:xfrm>
              <a:off x="9000440" y="5308884"/>
              <a:ext cx="999087" cy="32269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Export</a:t>
              </a:r>
            </a:p>
          </p:txBody>
        </p:sp>
        <p:sp>
          <p:nvSpPr>
            <p:cNvPr id="21" name="Arrow: Right 20">
              <a:extLst>
                <a:ext uri="{FF2B5EF4-FFF2-40B4-BE49-F238E27FC236}">
                  <a16:creationId xmlns:a16="http://schemas.microsoft.com/office/drawing/2014/main" id="{FF5EA014-EFCE-445C-A56B-3C1B0A3D6C07}"/>
                </a:ext>
              </a:extLst>
            </p:cNvPr>
            <p:cNvSpPr/>
            <p:nvPr/>
          </p:nvSpPr>
          <p:spPr>
            <a:xfrm>
              <a:off x="3349585" y="5445601"/>
              <a:ext cx="151386" cy="68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Right 31">
              <a:extLst>
                <a:ext uri="{FF2B5EF4-FFF2-40B4-BE49-F238E27FC236}">
                  <a16:creationId xmlns:a16="http://schemas.microsoft.com/office/drawing/2014/main" id="{94905F8A-8F81-48C8-A3BE-76E161D13133}"/>
                </a:ext>
              </a:extLst>
            </p:cNvPr>
            <p:cNvSpPr/>
            <p:nvPr/>
          </p:nvSpPr>
          <p:spPr>
            <a:xfrm>
              <a:off x="4759462" y="5439017"/>
              <a:ext cx="151386" cy="68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Right 32">
              <a:extLst>
                <a:ext uri="{FF2B5EF4-FFF2-40B4-BE49-F238E27FC236}">
                  <a16:creationId xmlns:a16="http://schemas.microsoft.com/office/drawing/2014/main" id="{465F01EF-05C3-4762-8356-196D1CDC67BD}"/>
                </a:ext>
              </a:extLst>
            </p:cNvPr>
            <p:cNvSpPr/>
            <p:nvPr/>
          </p:nvSpPr>
          <p:spPr>
            <a:xfrm>
              <a:off x="6139049" y="5435774"/>
              <a:ext cx="151386" cy="68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Arrow: Right 33">
              <a:extLst>
                <a:ext uri="{FF2B5EF4-FFF2-40B4-BE49-F238E27FC236}">
                  <a16:creationId xmlns:a16="http://schemas.microsoft.com/office/drawing/2014/main" id="{944D65E8-54A7-4557-A862-199BC1D57A1C}"/>
                </a:ext>
              </a:extLst>
            </p:cNvPr>
            <p:cNvSpPr/>
            <p:nvPr/>
          </p:nvSpPr>
          <p:spPr>
            <a:xfrm>
              <a:off x="7446872" y="5445601"/>
              <a:ext cx="151386" cy="68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rrow: Right 34">
              <a:extLst>
                <a:ext uri="{FF2B5EF4-FFF2-40B4-BE49-F238E27FC236}">
                  <a16:creationId xmlns:a16="http://schemas.microsoft.com/office/drawing/2014/main" id="{83376F3A-A7AD-4891-861E-E437FB823303}"/>
                </a:ext>
              </a:extLst>
            </p:cNvPr>
            <p:cNvSpPr/>
            <p:nvPr/>
          </p:nvSpPr>
          <p:spPr>
            <a:xfrm>
              <a:off x="8761191" y="5436113"/>
              <a:ext cx="151386" cy="68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67665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096D465-C3FB-4A0E-995E-4580A6C4719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3629" y="222925"/>
            <a:ext cx="3257199" cy="849339"/>
          </a:xfrm>
        </p:spPr>
      </p:pic>
      <p:pic>
        <p:nvPicPr>
          <p:cNvPr id="14" name="Picture 13">
            <a:extLst>
              <a:ext uri="{FF2B5EF4-FFF2-40B4-BE49-F238E27FC236}">
                <a16:creationId xmlns:a16="http://schemas.microsoft.com/office/drawing/2014/main" id="{D2A6EE59-B379-4CA4-BE2C-CE1960DC03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3287" y="296255"/>
            <a:ext cx="2752856" cy="772142"/>
          </a:xfrm>
          <a:prstGeom prst="rect">
            <a:avLst/>
          </a:prstGeom>
        </p:spPr>
      </p:pic>
      <p:cxnSp>
        <p:nvCxnSpPr>
          <p:cNvPr id="3" name="Straight Connector 2">
            <a:extLst>
              <a:ext uri="{FF2B5EF4-FFF2-40B4-BE49-F238E27FC236}">
                <a16:creationId xmlns:a16="http://schemas.microsoft.com/office/drawing/2014/main" id="{FB711587-2406-4648-810C-E879391A314A}"/>
              </a:ext>
            </a:extLst>
          </p:cNvPr>
          <p:cNvCxnSpPr/>
          <p:nvPr/>
        </p:nvCxnSpPr>
        <p:spPr>
          <a:xfrm>
            <a:off x="0" y="1207683"/>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2251527-11B2-4530-9F48-CFE5AC63B19C}"/>
              </a:ext>
            </a:extLst>
          </p:cNvPr>
          <p:cNvCxnSpPr/>
          <p:nvPr/>
        </p:nvCxnSpPr>
        <p:spPr>
          <a:xfrm>
            <a:off x="0" y="6140052"/>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8359844-8C7B-4A49-A7EE-CDE554D81FD1}"/>
              </a:ext>
            </a:extLst>
          </p:cNvPr>
          <p:cNvSpPr txBox="1"/>
          <p:nvPr/>
        </p:nvSpPr>
        <p:spPr>
          <a:xfrm>
            <a:off x="983629" y="6316268"/>
            <a:ext cx="7456985" cy="307777"/>
          </a:xfrm>
          <a:prstGeom prst="rect">
            <a:avLst/>
          </a:prstGeom>
          <a:solidFill>
            <a:schemeClr val="bg1"/>
          </a:solidFill>
          <a:ln>
            <a:noFill/>
          </a:ln>
        </p:spPr>
        <p:txBody>
          <a:bodyPr wrap="square" rtlCol="0">
            <a:spAutoFit/>
          </a:bodyPr>
          <a:lstStyle/>
          <a:p>
            <a:r>
              <a:rPr lang="en-GB" sz="1400" dirty="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ONS Data Service</a:t>
            </a:r>
          </a:p>
        </p:txBody>
      </p:sp>
      <p:sp>
        <p:nvSpPr>
          <p:cNvPr id="9" name="TextBox 8">
            <a:extLst>
              <a:ext uri="{FF2B5EF4-FFF2-40B4-BE49-F238E27FC236}">
                <a16:creationId xmlns:a16="http://schemas.microsoft.com/office/drawing/2014/main" id="{1F35DA20-5960-49C5-B223-747420678573}"/>
              </a:ext>
            </a:extLst>
          </p:cNvPr>
          <p:cNvSpPr txBox="1"/>
          <p:nvPr/>
        </p:nvSpPr>
        <p:spPr>
          <a:xfrm>
            <a:off x="1149750" y="1589048"/>
            <a:ext cx="5165200" cy="3139321"/>
          </a:xfrm>
          <a:prstGeom prst="rect">
            <a:avLst/>
          </a:prstGeom>
          <a:noFill/>
        </p:spPr>
        <p:txBody>
          <a:bodyPr wrap="square" rtlCol="0">
            <a:spAutoFit/>
          </a:bodyPr>
          <a:lstStyle/>
          <a:p>
            <a:r>
              <a:rPr lang="en-US" b="1" dirty="0"/>
              <a:t>Data Science with Open Source Tools</a:t>
            </a:r>
          </a:p>
          <a:p>
            <a:pPr marL="285750" indent="-285750">
              <a:buFont typeface="Arial" panose="020B0604020202020204" pitchFamily="34" charset="0"/>
              <a:buChar char="•"/>
            </a:pPr>
            <a:r>
              <a:rPr lang="en-US" dirty="0"/>
              <a:t>Can provide a security risk</a:t>
            </a:r>
          </a:p>
          <a:p>
            <a:pPr marL="285750" indent="-285750">
              <a:buFont typeface="Arial" panose="020B0604020202020204" pitchFamily="34" charset="0"/>
              <a:buChar char="•"/>
            </a:pPr>
            <a:r>
              <a:rPr lang="en-US" dirty="0"/>
              <a:t>Can take many weeks or months for updates to be installed on corporate network</a:t>
            </a:r>
          </a:p>
          <a:p>
            <a:pPr marL="285750" indent="-285750">
              <a:buFont typeface="Arial" panose="020B0604020202020204" pitchFamily="34" charset="0"/>
              <a:buChar char="•"/>
            </a:pPr>
            <a:r>
              <a:rPr lang="en-US" dirty="0"/>
              <a:t>Not all packages and techniques are supported</a:t>
            </a:r>
          </a:p>
          <a:p>
            <a:pPr marL="285750" indent="-285750">
              <a:buFont typeface="Arial" panose="020B0604020202020204" pitchFamily="34" charset="0"/>
              <a:buChar char="•"/>
            </a:pPr>
            <a:r>
              <a:rPr lang="en-GB" dirty="0"/>
              <a:t>This can limit innovation and constrains the ability for data scientists to implement and experiment with new tools and develop new techniques</a:t>
            </a:r>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90B5DC1C-4565-4BDC-8CAA-11C4C1D80862}"/>
              </a:ext>
            </a:extLst>
          </p:cNvPr>
          <p:cNvPicPr>
            <a:picLocks noChangeAspect="1"/>
          </p:cNvPicPr>
          <p:nvPr/>
        </p:nvPicPr>
        <p:blipFill>
          <a:blip r:embed="rId5"/>
          <a:stretch>
            <a:fillRect/>
          </a:stretch>
        </p:blipFill>
        <p:spPr>
          <a:xfrm>
            <a:off x="8680866" y="1536330"/>
            <a:ext cx="1905000" cy="676275"/>
          </a:xfrm>
          <a:prstGeom prst="rect">
            <a:avLst/>
          </a:prstGeom>
        </p:spPr>
      </p:pic>
      <p:pic>
        <p:nvPicPr>
          <p:cNvPr id="6" name="Picture 5">
            <a:extLst>
              <a:ext uri="{FF2B5EF4-FFF2-40B4-BE49-F238E27FC236}">
                <a16:creationId xmlns:a16="http://schemas.microsoft.com/office/drawing/2014/main" id="{1425F953-8D41-4829-8017-965759B13F51}"/>
              </a:ext>
            </a:extLst>
          </p:cNvPr>
          <p:cNvPicPr>
            <a:picLocks noChangeAspect="1"/>
          </p:cNvPicPr>
          <p:nvPr/>
        </p:nvPicPr>
        <p:blipFill>
          <a:blip r:embed="rId6"/>
          <a:stretch>
            <a:fillRect/>
          </a:stretch>
        </p:blipFill>
        <p:spPr>
          <a:xfrm>
            <a:off x="7809021" y="3313856"/>
            <a:ext cx="2345504" cy="1073845"/>
          </a:xfrm>
          <a:prstGeom prst="rect">
            <a:avLst/>
          </a:prstGeom>
        </p:spPr>
      </p:pic>
      <p:pic>
        <p:nvPicPr>
          <p:cNvPr id="8" name="Picture 7">
            <a:extLst>
              <a:ext uri="{FF2B5EF4-FFF2-40B4-BE49-F238E27FC236}">
                <a16:creationId xmlns:a16="http://schemas.microsoft.com/office/drawing/2014/main" id="{9FD5C2FE-EB2A-4C91-850E-C62913B8E37D}"/>
              </a:ext>
            </a:extLst>
          </p:cNvPr>
          <p:cNvPicPr>
            <a:picLocks noChangeAspect="1"/>
          </p:cNvPicPr>
          <p:nvPr/>
        </p:nvPicPr>
        <p:blipFill>
          <a:blip r:embed="rId7"/>
          <a:stretch>
            <a:fillRect/>
          </a:stretch>
        </p:blipFill>
        <p:spPr>
          <a:xfrm>
            <a:off x="8050973" y="2268865"/>
            <a:ext cx="2874782" cy="1049015"/>
          </a:xfrm>
          <a:prstGeom prst="rect">
            <a:avLst/>
          </a:prstGeom>
        </p:spPr>
      </p:pic>
      <p:pic>
        <p:nvPicPr>
          <p:cNvPr id="16" name="Picture 15">
            <a:extLst>
              <a:ext uri="{FF2B5EF4-FFF2-40B4-BE49-F238E27FC236}">
                <a16:creationId xmlns:a16="http://schemas.microsoft.com/office/drawing/2014/main" id="{1B55DEB5-53FE-4892-B8A8-77E8435A27AD}"/>
              </a:ext>
            </a:extLst>
          </p:cNvPr>
          <p:cNvPicPr>
            <a:picLocks noChangeAspect="1"/>
          </p:cNvPicPr>
          <p:nvPr/>
        </p:nvPicPr>
        <p:blipFill>
          <a:blip r:embed="rId8"/>
          <a:stretch>
            <a:fillRect/>
          </a:stretch>
        </p:blipFill>
        <p:spPr>
          <a:xfrm>
            <a:off x="10590765" y="3316035"/>
            <a:ext cx="902970" cy="902970"/>
          </a:xfrm>
          <a:prstGeom prst="rect">
            <a:avLst/>
          </a:prstGeom>
        </p:spPr>
      </p:pic>
      <p:pic>
        <p:nvPicPr>
          <p:cNvPr id="17" name="Picture 16">
            <a:extLst>
              <a:ext uri="{FF2B5EF4-FFF2-40B4-BE49-F238E27FC236}">
                <a16:creationId xmlns:a16="http://schemas.microsoft.com/office/drawing/2014/main" id="{CD9DF033-043C-4759-A7EA-3F568E1AEE8A}"/>
              </a:ext>
            </a:extLst>
          </p:cNvPr>
          <p:cNvPicPr>
            <a:picLocks noChangeAspect="1"/>
          </p:cNvPicPr>
          <p:nvPr/>
        </p:nvPicPr>
        <p:blipFill>
          <a:blip r:embed="rId9"/>
          <a:stretch>
            <a:fillRect/>
          </a:stretch>
        </p:blipFill>
        <p:spPr>
          <a:xfrm>
            <a:off x="8794470" y="4457411"/>
            <a:ext cx="1799210" cy="1341973"/>
          </a:xfrm>
          <a:prstGeom prst="rect">
            <a:avLst/>
          </a:prstGeom>
        </p:spPr>
      </p:pic>
      <p:sp>
        <p:nvSpPr>
          <p:cNvPr id="18" name="Rectangle 17">
            <a:extLst>
              <a:ext uri="{FF2B5EF4-FFF2-40B4-BE49-F238E27FC236}">
                <a16:creationId xmlns:a16="http://schemas.microsoft.com/office/drawing/2014/main" id="{5E8B3AB2-AC11-4BE6-A5C4-BBAF67344621}"/>
              </a:ext>
            </a:extLst>
          </p:cNvPr>
          <p:cNvSpPr/>
          <p:nvPr/>
        </p:nvSpPr>
        <p:spPr>
          <a:xfrm>
            <a:off x="1149750" y="4360188"/>
            <a:ext cx="6096000" cy="1200329"/>
          </a:xfrm>
          <a:prstGeom prst="rect">
            <a:avLst/>
          </a:prstGeom>
          <a:solidFill>
            <a:schemeClr val="accent1">
              <a:lumMod val="20000"/>
              <a:lumOff val="80000"/>
            </a:schemeClr>
          </a:solidFill>
        </p:spPr>
        <p:txBody>
          <a:bodyPr>
            <a:spAutoFit/>
          </a:bodyPr>
          <a:lstStyle/>
          <a:p>
            <a:pPr lvl="0"/>
            <a:r>
              <a:rPr lang="en-GB" dirty="0">
                <a:solidFill>
                  <a:prstClr val="black"/>
                </a:solidFill>
              </a:rPr>
              <a:t>The Data Science Campus network (DSCN) has been created as separate infrastructure to provide users with IT services and tool sets required to investigate more advanced techniques and produce the next generation of statistics</a:t>
            </a:r>
          </a:p>
        </p:txBody>
      </p:sp>
    </p:spTree>
    <p:extLst>
      <p:ext uri="{BB962C8B-B14F-4D97-AF65-F5344CB8AC3E}">
        <p14:creationId xmlns:p14="http://schemas.microsoft.com/office/powerpoint/2010/main" val="4273359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096D465-C3FB-4A0E-995E-4580A6C4719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3629" y="222925"/>
            <a:ext cx="3257199" cy="849339"/>
          </a:xfrm>
        </p:spPr>
      </p:pic>
      <p:pic>
        <p:nvPicPr>
          <p:cNvPr id="14" name="Picture 13">
            <a:extLst>
              <a:ext uri="{FF2B5EF4-FFF2-40B4-BE49-F238E27FC236}">
                <a16:creationId xmlns:a16="http://schemas.microsoft.com/office/drawing/2014/main" id="{D2A6EE59-B379-4CA4-BE2C-CE1960DC03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1039" y="300122"/>
            <a:ext cx="2752856" cy="772142"/>
          </a:xfrm>
          <a:prstGeom prst="rect">
            <a:avLst/>
          </a:prstGeom>
        </p:spPr>
      </p:pic>
      <p:cxnSp>
        <p:nvCxnSpPr>
          <p:cNvPr id="3" name="Straight Connector 2">
            <a:extLst>
              <a:ext uri="{FF2B5EF4-FFF2-40B4-BE49-F238E27FC236}">
                <a16:creationId xmlns:a16="http://schemas.microsoft.com/office/drawing/2014/main" id="{FB711587-2406-4648-810C-E879391A314A}"/>
              </a:ext>
            </a:extLst>
          </p:cNvPr>
          <p:cNvCxnSpPr/>
          <p:nvPr/>
        </p:nvCxnSpPr>
        <p:spPr>
          <a:xfrm>
            <a:off x="0" y="1207683"/>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2251527-11B2-4530-9F48-CFE5AC63B19C}"/>
              </a:ext>
            </a:extLst>
          </p:cNvPr>
          <p:cNvCxnSpPr/>
          <p:nvPr/>
        </p:nvCxnSpPr>
        <p:spPr>
          <a:xfrm>
            <a:off x="0" y="6140052"/>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8359844-8C7B-4A49-A7EE-CDE554D81FD1}"/>
              </a:ext>
            </a:extLst>
          </p:cNvPr>
          <p:cNvSpPr txBox="1"/>
          <p:nvPr/>
        </p:nvSpPr>
        <p:spPr>
          <a:xfrm>
            <a:off x="948539" y="6322151"/>
            <a:ext cx="7456985" cy="307777"/>
          </a:xfrm>
          <a:prstGeom prst="rect">
            <a:avLst/>
          </a:prstGeom>
          <a:solidFill>
            <a:schemeClr val="bg1"/>
          </a:solidFill>
          <a:ln>
            <a:noFill/>
          </a:ln>
        </p:spPr>
        <p:txBody>
          <a:bodyPr wrap="square" rtlCol="0">
            <a:spAutoFit/>
          </a:bodyPr>
          <a:lstStyle/>
          <a:p>
            <a:r>
              <a:rPr lang="en-US" sz="1400" dirty="0">
                <a:solidFill>
                  <a:schemeClr val="bg1">
                    <a:lumMod val="75000"/>
                  </a:schemeClr>
                </a:solidFill>
              </a:rPr>
              <a:t>Why a separate network?</a:t>
            </a:r>
          </a:p>
        </p:txBody>
      </p:sp>
      <p:cxnSp>
        <p:nvCxnSpPr>
          <p:cNvPr id="4" name="Straight Connector 3">
            <a:extLst>
              <a:ext uri="{FF2B5EF4-FFF2-40B4-BE49-F238E27FC236}">
                <a16:creationId xmlns:a16="http://schemas.microsoft.com/office/drawing/2014/main" id="{52B7DF45-4BA8-4AE3-A671-6C955929DE3B}"/>
              </a:ext>
            </a:extLst>
          </p:cNvPr>
          <p:cNvCxnSpPr>
            <a:cxnSpLocks/>
          </p:cNvCxnSpPr>
          <p:nvPr/>
        </p:nvCxnSpPr>
        <p:spPr>
          <a:xfrm>
            <a:off x="6096000" y="1207683"/>
            <a:ext cx="0" cy="4932369"/>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4DE2C189-BA17-4987-AFD2-64DBDF07F729}"/>
              </a:ext>
            </a:extLst>
          </p:cNvPr>
          <p:cNvSpPr txBox="1"/>
          <p:nvPr/>
        </p:nvSpPr>
        <p:spPr>
          <a:xfrm>
            <a:off x="1922438" y="1266838"/>
            <a:ext cx="2034692" cy="369332"/>
          </a:xfrm>
          <a:prstGeom prst="rect">
            <a:avLst/>
          </a:prstGeom>
          <a:noFill/>
        </p:spPr>
        <p:txBody>
          <a:bodyPr wrap="square" rtlCol="0">
            <a:spAutoFit/>
          </a:bodyPr>
          <a:lstStyle/>
          <a:p>
            <a:r>
              <a:rPr lang="en-GB" b="1" dirty="0"/>
              <a:t>Corporate Network</a:t>
            </a:r>
          </a:p>
        </p:txBody>
      </p:sp>
      <p:sp>
        <p:nvSpPr>
          <p:cNvPr id="12" name="TextBox 11">
            <a:extLst>
              <a:ext uri="{FF2B5EF4-FFF2-40B4-BE49-F238E27FC236}">
                <a16:creationId xmlns:a16="http://schemas.microsoft.com/office/drawing/2014/main" id="{3D9E0A6D-D8C0-49BF-8437-678A13B621EA}"/>
              </a:ext>
            </a:extLst>
          </p:cNvPr>
          <p:cNvSpPr txBox="1"/>
          <p:nvPr/>
        </p:nvSpPr>
        <p:spPr>
          <a:xfrm>
            <a:off x="8045662" y="1319138"/>
            <a:ext cx="2034692" cy="369332"/>
          </a:xfrm>
          <a:prstGeom prst="rect">
            <a:avLst/>
          </a:prstGeom>
          <a:noFill/>
        </p:spPr>
        <p:txBody>
          <a:bodyPr wrap="square" rtlCol="0">
            <a:spAutoFit/>
          </a:bodyPr>
          <a:lstStyle/>
          <a:p>
            <a:r>
              <a:rPr lang="en-GB" b="1" dirty="0"/>
              <a:t>Campus Network</a:t>
            </a:r>
          </a:p>
        </p:txBody>
      </p:sp>
      <p:sp>
        <p:nvSpPr>
          <p:cNvPr id="13" name="TextBox 12">
            <a:extLst>
              <a:ext uri="{FF2B5EF4-FFF2-40B4-BE49-F238E27FC236}">
                <a16:creationId xmlns:a16="http://schemas.microsoft.com/office/drawing/2014/main" id="{39E2E900-E536-475A-8BA3-1A127E71CEA3}"/>
              </a:ext>
            </a:extLst>
          </p:cNvPr>
          <p:cNvSpPr txBox="1"/>
          <p:nvPr/>
        </p:nvSpPr>
        <p:spPr>
          <a:xfrm>
            <a:off x="8505895" y="5711016"/>
            <a:ext cx="2274111" cy="230832"/>
          </a:xfrm>
          <a:prstGeom prst="rect">
            <a:avLst/>
          </a:prstGeom>
          <a:noFill/>
        </p:spPr>
        <p:txBody>
          <a:bodyPr wrap="square" rtlCol="0">
            <a:spAutoFit/>
          </a:bodyPr>
          <a:lstStyle/>
          <a:p>
            <a:r>
              <a:rPr lang="en-GB" sz="9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Local Admin rights, No group policies!</a:t>
            </a:r>
          </a:p>
        </p:txBody>
      </p:sp>
      <p:sp>
        <p:nvSpPr>
          <p:cNvPr id="15" name="Rectangle: Rounded Corners 14">
            <a:extLst>
              <a:ext uri="{FF2B5EF4-FFF2-40B4-BE49-F238E27FC236}">
                <a16:creationId xmlns:a16="http://schemas.microsoft.com/office/drawing/2014/main" id="{737C9C24-5789-41AB-B18A-EF86124E9CBF}"/>
              </a:ext>
            </a:extLst>
          </p:cNvPr>
          <p:cNvSpPr/>
          <p:nvPr/>
        </p:nvSpPr>
        <p:spPr>
          <a:xfrm>
            <a:off x="948539" y="3658435"/>
            <a:ext cx="1242849" cy="373780"/>
          </a:xfrm>
          <a:prstGeom prst="roundRect">
            <a:avLst/>
          </a:prstGeom>
          <a:solidFill>
            <a:srgbClr val="BEB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Ingest Zone</a:t>
            </a:r>
          </a:p>
        </p:txBody>
      </p:sp>
      <p:sp>
        <p:nvSpPr>
          <p:cNvPr id="9" name="Cloud 8">
            <a:extLst>
              <a:ext uri="{FF2B5EF4-FFF2-40B4-BE49-F238E27FC236}">
                <a16:creationId xmlns:a16="http://schemas.microsoft.com/office/drawing/2014/main" id="{4F2CC519-056F-4E9B-ACAA-21CCA8FDAC02}"/>
              </a:ext>
            </a:extLst>
          </p:cNvPr>
          <p:cNvSpPr/>
          <p:nvPr/>
        </p:nvSpPr>
        <p:spPr>
          <a:xfrm>
            <a:off x="1149872" y="2025013"/>
            <a:ext cx="840176" cy="47459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BD1E8EA1-FCFA-44A0-AA93-6FD30589550E}"/>
              </a:ext>
            </a:extLst>
          </p:cNvPr>
          <p:cNvCxnSpPr>
            <a:cxnSpLocks/>
          </p:cNvCxnSpPr>
          <p:nvPr/>
        </p:nvCxnSpPr>
        <p:spPr>
          <a:xfrm>
            <a:off x="241300" y="4563312"/>
            <a:ext cx="2555245" cy="0"/>
          </a:xfrm>
          <a:prstGeom prst="line">
            <a:avLst/>
          </a:prstGeom>
          <a:ln w="9525">
            <a:solidFill>
              <a:schemeClr val="accent2">
                <a:lumMod val="50000"/>
              </a:schemeClr>
            </a:solidFill>
            <a:prstDash val="lgDash"/>
          </a:ln>
        </p:spPr>
        <p:style>
          <a:lnRef idx="1">
            <a:schemeClr val="dk1"/>
          </a:lnRef>
          <a:fillRef idx="0">
            <a:schemeClr val="dk1"/>
          </a:fillRef>
          <a:effectRef idx="0">
            <a:schemeClr val="dk1"/>
          </a:effectRef>
          <a:fontRef idx="minor">
            <a:schemeClr val="tx1"/>
          </a:fontRef>
        </p:style>
      </p:cxnSp>
      <p:pic>
        <p:nvPicPr>
          <p:cNvPr id="17" name="Picture 16">
            <a:extLst>
              <a:ext uri="{FF2B5EF4-FFF2-40B4-BE49-F238E27FC236}">
                <a16:creationId xmlns:a16="http://schemas.microsoft.com/office/drawing/2014/main" id="{BD74277E-7FA6-4412-9017-BF4CCABFD832}"/>
              </a:ext>
            </a:extLst>
          </p:cNvPr>
          <p:cNvPicPr>
            <a:picLocks noChangeAspect="1"/>
          </p:cNvPicPr>
          <p:nvPr/>
        </p:nvPicPr>
        <p:blipFill>
          <a:blip r:embed="rId5"/>
          <a:stretch>
            <a:fillRect/>
          </a:stretch>
        </p:blipFill>
        <p:spPr>
          <a:xfrm>
            <a:off x="423895" y="2944645"/>
            <a:ext cx="4717329" cy="316203"/>
          </a:xfrm>
          <a:prstGeom prst="rect">
            <a:avLst/>
          </a:prstGeom>
        </p:spPr>
      </p:pic>
      <p:sp>
        <p:nvSpPr>
          <p:cNvPr id="20" name="Rectangle: Rounded Corners 19">
            <a:extLst>
              <a:ext uri="{FF2B5EF4-FFF2-40B4-BE49-F238E27FC236}">
                <a16:creationId xmlns:a16="http://schemas.microsoft.com/office/drawing/2014/main" id="{C170CC0C-60F9-405F-9E9A-BD988B617C91}"/>
              </a:ext>
            </a:extLst>
          </p:cNvPr>
          <p:cNvSpPr/>
          <p:nvPr/>
        </p:nvSpPr>
        <p:spPr>
          <a:xfrm>
            <a:off x="948847" y="5112982"/>
            <a:ext cx="1242845" cy="386812"/>
          </a:xfrm>
          <a:prstGeom prst="roundRect">
            <a:avLst/>
          </a:prstGeom>
          <a:solidFill>
            <a:srgbClr val="EB00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Data Lake</a:t>
            </a:r>
          </a:p>
        </p:txBody>
      </p:sp>
      <p:cxnSp>
        <p:nvCxnSpPr>
          <p:cNvPr id="19" name="Straight Connector 18">
            <a:extLst>
              <a:ext uri="{FF2B5EF4-FFF2-40B4-BE49-F238E27FC236}">
                <a16:creationId xmlns:a16="http://schemas.microsoft.com/office/drawing/2014/main" id="{5CDC508B-7585-47C4-B1DD-94BBACCCD4A4}"/>
              </a:ext>
            </a:extLst>
          </p:cNvPr>
          <p:cNvCxnSpPr>
            <a:cxnSpLocks/>
          </p:cNvCxnSpPr>
          <p:nvPr/>
        </p:nvCxnSpPr>
        <p:spPr>
          <a:xfrm flipH="1">
            <a:off x="2782559" y="3188181"/>
            <a:ext cx="13986" cy="2951871"/>
          </a:xfrm>
          <a:prstGeom prst="line">
            <a:avLst/>
          </a:prstGeom>
          <a:ln w="9525">
            <a:solidFill>
              <a:schemeClr val="accent2">
                <a:lumMod val="50000"/>
              </a:schemeClr>
            </a:solidFill>
            <a:prstDash val="lgDash"/>
          </a:ln>
        </p:spPr>
        <p:style>
          <a:lnRef idx="1">
            <a:schemeClr val="dk1"/>
          </a:lnRef>
          <a:fillRef idx="0">
            <a:schemeClr val="dk1"/>
          </a:fillRef>
          <a:effectRef idx="0">
            <a:schemeClr val="dk1"/>
          </a:effectRef>
          <a:fontRef idx="minor">
            <a:schemeClr val="tx1"/>
          </a:fontRef>
        </p:style>
      </p:cxnSp>
      <p:sp>
        <p:nvSpPr>
          <p:cNvPr id="26" name="Rectangle: Rounded Corners 25">
            <a:extLst>
              <a:ext uri="{FF2B5EF4-FFF2-40B4-BE49-F238E27FC236}">
                <a16:creationId xmlns:a16="http://schemas.microsoft.com/office/drawing/2014/main" id="{058328DA-3F60-4B07-BF42-91B8575FB94F}"/>
              </a:ext>
            </a:extLst>
          </p:cNvPr>
          <p:cNvSpPr/>
          <p:nvPr/>
        </p:nvSpPr>
        <p:spPr>
          <a:xfrm>
            <a:off x="3348173" y="5112982"/>
            <a:ext cx="1259795" cy="386812"/>
          </a:xfrm>
          <a:prstGeom prst="roundRect">
            <a:avLst/>
          </a:prstGeom>
          <a:solidFill>
            <a:srgbClr val="EA51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VDI Zone</a:t>
            </a:r>
          </a:p>
        </p:txBody>
      </p:sp>
      <p:cxnSp>
        <p:nvCxnSpPr>
          <p:cNvPr id="28" name="Straight Connector 27">
            <a:extLst>
              <a:ext uri="{FF2B5EF4-FFF2-40B4-BE49-F238E27FC236}">
                <a16:creationId xmlns:a16="http://schemas.microsoft.com/office/drawing/2014/main" id="{A6AB6DBE-BBC4-4528-8B0E-031C070FB3B0}"/>
              </a:ext>
            </a:extLst>
          </p:cNvPr>
          <p:cNvCxnSpPr>
            <a:cxnSpLocks/>
          </p:cNvCxnSpPr>
          <p:nvPr/>
        </p:nvCxnSpPr>
        <p:spPr>
          <a:xfrm>
            <a:off x="2802143" y="4563312"/>
            <a:ext cx="2614407" cy="0"/>
          </a:xfrm>
          <a:prstGeom prst="line">
            <a:avLst/>
          </a:prstGeom>
          <a:ln w="9525">
            <a:solidFill>
              <a:schemeClr val="accent2">
                <a:lumMod val="50000"/>
              </a:schemeClr>
            </a:solidFill>
            <a:prstDash val="lgDash"/>
          </a:ln>
        </p:spPr>
        <p:style>
          <a:lnRef idx="1">
            <a:schemeClr val="dk1"/>
          </a:lnRef>
          <a:fillRef idx="0">
            <a:schemeClr val="dk1"/>
          </a:fillRef>
          <a:effectRef idx="0">
            <a:schemeClr val="dk1"/>
          </a:effectRef>
          <a:fontRef idx="minor">
            <a:schemeClr val="tx1"/>
          </a:fontRef>
        </p:style>
      </p:cxnSp>
      <p:sp>
        <p:nvSpPr>
          <p:cNvPr id="29" name="Arrow: Down 28">
            <a:extLst>
              <a:ext uri="{FF2B5EF4-FFF2-40B4-BE49-F238E27FC236}">
                <a16:creationId xmlns:a16="http://schemas.microsoft.com/office/drawing/2014/main" id="{4C6B3718-4AFA-4F60-A02A-35BE65623E5C}"/>
              </a:ext>
            </a:extLst>
          </p:cNvPr>
          <p:cNvSpPr/>
          <p:nvPr/>
        </p:nvSpPr>
        <p:spPr>
          <a:xfrm>
            <a:off x="1460960" y="2629744"/>
            <a:ext cx="218000" cy="226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Down 29">
            <a:extLst>
              <a:ext uri="{FF2B5EF4-FFF2-40B4-BE49-F238E27FC236}">
                <a16:creationId xmlns:a16="http://schemas.microsoft.com/office/drawing/2014/main" id="{4CE3F0AE-3D14-415E-A4E8-12748A3E0B81}"/>
              </a:ext>
            </a:extLst>
          </p:cNvPr>
          <p:cNvSpPr/>
          <p:nvPr/>
        </p:nvSpPr>
        <p:spPr>
          <a:xfrm>
            <a:off x="1460960" y="3320669"/>
            <a:ext cx="218000" cy="226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Down 30">
            <a:extLst>
              <a:ext uri="{FF2B5EF4-FFF2-40B4-BE49-F238E27FC236}">
                <a16:creationId xmlns:a16="http://schemas.microsoft.com/office/drawing/2014/main" id="{411739E6-7432-4CEF-8035-D628AF8470AB}"/>
              </a:ext>
            </a:extLst>
          </p:cNvPr>
          <p:cNvSpPr/>
          <p:nvPr/>
        </p:nvSpPr>
        <p:spPr>
          <a:xfrm>
            <a:off x="1460960" y="4748065"/>
            <a:ext cx="218000" cy="226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Down 31">
            <a:extLst>
              <a:ext uri="{FF2B5EF4-FFF2-40B4-BE49-F238E27FC236}">
                <a16:creationId xmlns:a16="http://schemas.microsoft.com/office/drawing/2014/main" id="{6DAA69FA-AF31-43D3-AF67-E6C891B692DA}"/>
              </a:ext>
            </a:extLst>
          </p:cNvPr>
          <p:cNvSpPr/>
          <p:nvPr/>
        </p:nvSpPr>
        <p:spPr>
          <a:xfrm>
            <a:off x="3860905" y="4748065"/>
            <a:ext cx="218000" cy="226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Down 32">
            <a:extLst>
              <a:ext uri="{FF2B5EF4-FFF2-40B4-BE49-F238E27FC236}">
                <a16:creationId xmlns:a16="http://schemas.microsoft.com/office/drawing/2014/main" id="{12D52833-0CA9-47E2-AC08-A0AA626B48DC}"/>
              </a:ext>
            </a:extLst>
          </p:cNvPr>
          <p:cNvSpPr/>
          <p:nvPr/>
        </p:nvSpPr>
        <p:spPr>
          <a:xfrm rot="5400000">
            <a:off x="2902762" y="5193280"/>
            <a:ext cx="218000" cy="226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Rounded Corners 33">
            <a:extLst>
              <a:ext uri="{FF2B5EF4-FFF2-40B4-BE49-F238E27FC236}">
                <a16:creationId xmlns:a16="http://schemas.microsoft.com/office/drawing/2014/main" id="{F7E2D513-8541-4B1B-A0A4-73BA78754DF6}"/>
              </a:ext>
            </a:extLst>
          </p:cNvPr>
          <p:cNvSpPr/>
          <p:nvPr/>
        </p:nvSpPr>
        <p:spPr>
          <a:xfrm>
            <a:off x="3348173" y="3664881"/>
            <a:ext cx="1259788" cy="381278"/>
          </a:xfrm>
          <a:prstGeom prst="roundRect">
            <a:avLst/>
          </a:prstGeom>
          <a:solidFill>
            <a:srgbClr val="0143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ONS Users</a:t>
            </a:r>
          </a:p>
        </p:txBody>
      </p:sp>
      <p:sp>
        <p:nvSpPr>
          <p:cNvPr id="39" name="TextBox 38">
            <a:extLst>
              <a:ext uri="{FF2B5EF4-FFF2-40B4-BE49-F238E27FC236}">
                <a16:creationId xmlns:a16="http://schemas.microsoft.com/office/drawing/2014/main" id="{6D7A0289-5D80-42A4-9860-67E5B747F00C}"/>
              </a:ext>
            </a:extLst>
          </p:cNvPr>
          <p:cNvSpPr txBox="1"/>
          <p:nvPr/>
        </p:nvSpPr>
        <p:spPr>
          <a:xfrm>
            <a:off x="3444801" y="3333267"/>
            <a:ext cx="1050207" cy="215444"/>
          </a:xfrm>
          <a:prstGeom prst="rect">
            <a:avLst/>
          </a:prstGeom>
          <a:noFill/>
        </p:spPr>
        <p:txBody>
          <a:bodyPr wrap="square" rtlCol="0">
            <a:spAutoFit/>
          </a:bodyPr>
          <a:lstStyle/>
          <a:p>
            <a:pPr algn="ctr"/>
            <a:r>
              <a:rPr lang="en-GB" sz="8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Core ONS network</a:t>
            </a:r>
          </a:p>
        </p:txBody>
      </p:sp>
      <p:sp>
        <p:nvSpPr>
          <p:cNvPr id="40" name="Arrow: Down 39">
            <a:extLst>
              <a:ext uri="{FF2B5EF4-FFF2-40B4-BE49-F238E27FC236}">
                <a16:creationId xmlns:a16="http://schemas.microsoft.com/office/drawing/2014/main" id="{FB5DD61B-6D94-4124-82E4-0521736FE7B9}"/>
              </a:ext>
            </a:extLst>
          </p:cNvPr>
          <p:cNvSpPr/>
          <p:nvPr/>
        </p:nvSpPr>
        <p:spPr>
          <a:xfrm>
            <a:off x="3860904" y="4205477"/>
            <a:ext cx="218000" cy="226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Arrow: Down 40">
            <a:extLst>
              <a:ext uri="{FF2B5EF4-FFF2-40B4-BE49-F238E27FC236}">
                <a16:creationId xmlns:a16="http://schemas.microsoft.com/office/drawing/2014/main" id="{C9122616-069B-4836-A5C6-7AA4BFA4F58E}"/>
              </a:ext>
            </a:extLst>
          </p:cNvPr>
          <p:cNvSpPr/>
          <p:nvPr/>
        </p:nvSpPr>
        <p:spPr>
          <a:xfrm>
            <a:off x="1460960" y="4206958"/>
            <a:ext cx="218000" cy="226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3DF49ED6-CC1D-417D-AC44-A96B41CBD79F}"/>
              </a:ext>
            </a:extLst>
          </p:cNvPr>
          <p:cNvSpPr txBox="1"/>
          <p:nvPr/>
        </p:nvSpPr>
        <p:spPr>
          <a:xfrm>
            <a:off x="1320377" y="2136980"/>
            <a:ext cx="557118" cy="215444"/>
          </a:xfrm>
          <a:prstGeom prst="rect">
            <a:avLst/>
          </a:prstGeom>
          <a:noFill/>
        </p:spPr>
        <p:txBody>
          <a:bodyPr wrap="square" rtlCol="0">
            <a:spAutoFit/>
          </a:bodyPr>
          <a:lstStyle/>
          <a:p>
            <a:r>
              <a:rPr lang="en-GB" sz="800" dirty="0"/>
              <a:t>Internet</a:t>
            </a:r>
          </a:p>
        </p:txBody>
      </p:sp>
      <p:sp>
        <p:nvSpPr>
          <p:cNvPr id="44" name="Arrow: Down 43">
            <a:extLst>
              <a:ext uri="{FF2B5EF4-FFF2-40B4-BE49-F238E27FC236}">
                <a16:creationId xmlns:a16="http://schemas.microsoft.com/office/drawing/2014/main" id="{1CBEED09-F778-45B8-A07D-107189BA617B}"/>
              </a:ext>
            </a:extLst>
          </p:cNvPr>
          <p:cNvSpPr/>
          <p:nvPr/>
        </p:nvSpPr>
        <p:spPr>
          <a:xfrm rot="5400000">
            <a:off x="2388204" y="5193280"/>
            <a:ext cx="218000" cy="226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 name="Picture 47">
            <a:extLst>
              <a:ext uri="{FF2B5EF4-FFF2-40B4-BE49-F238E27FC236}">
                <a16:creationId xmlns:a16="http://schemas.microsoft.com/office/drawing/2014/main" id="{F55F267E-CA9A-4085-94B4-5741103707FE}"/>
              </a:ext>
            </a:extLst>
          </p:cNvPr>
          <p:cNvPicPr>
            <a:picLocks noChangeAspect="1"/>
          </p:cNvPicPr>
          <p:nvPr/>
        </p:nvPicPr>
        <p:blipFill>
          <a:blip r:embed="rId5"/>
          <a:stretch>
            <a:fillRect/>
          </a:stretch>
        </p:blipFill>
        <p:spPr>
          <a:xfrm>
            <a:off x="6898874" y="2929487"/>
            <a:ext cx="4717329" cy="316203"/>
          </a:xfrm>
          <a:prstGeom prst="rect">
            <a:avLst/>
          </a:prstGeom>
        </p:spPr>
      </p:pic>
      <p:sp>
        <p:nvSpPr>
          <p:cNvPr id="49" name="Cloud 48">
            <a:extLst>
              <a:ext uri="{FF2B5EF4-FFF2-40B4-BE49-F238E27FC236}">
                <a16:creationId xmlns:a16="http://schemas.microsoft.com/office/drawing/2014/main" id="{7A9B608D-290D-4CB8-B95E-EC9ADC0DB137}"/>
              </a:ext>
            </a:extLst>
          </p:cNvPr>
          <p:cNvSpPr/>
          <p:nvPr/>
        </p:nvSpPr>
        <p:spPr>
          <a:xfrm>
            <a:off x="10352167" y="2039994"/>
            <a:ext cx="840176" cy="47459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595DA4D5-F43E-4392-8CE2-661C4A0B65CF}"/>
              </a:ext>
            </a:extLst>
          </p:cNvPr>
          <p:cNvSpPr txBox="1"/>
          <p:nvPr/>
        </p:nvSpPr>
        <p:spPr>
          <a:xfrm>
            <a:off x="10513041" y="2155894"/>
            <a:ext cx="557118" cy="215444"/>
          </a:xfrm>
          <a:prstGeom prst="rect">
            <a:avLst/>
          </a:prstGeom>
          <a:noFill/>
        </p:spPr>
        <p:txBody>
          <a:bodyPr wrap="square" rtlCol="0">
            <a:spAutoFit/>
          </a:bodyPr>
          <a:lstStyle/>
          <a:p>
            <a:r>
              <a:rPr lang="en-GB" sz="800" dirty="0"/>
              <a:t>Internet</a:t>
            </a:r>
          </a:p>
        </p:txBody>
      </p:sp>
      <p:sp>
        <p:nvSpPr>
          <p:cNvPr id="51" name="Arrow: Down 50">
            <a:extLst>
              <a:ext uri="{FF2B5EF4-FFF2-40B4-BE49-F238E27FC236}">
                <a16:creationId xmlns:a16="http://schemas.microsoft.com/office/drawing/2014/main" id="{23B91186-83E7-4E27-AA8F-E43F79AF86C6}"/>
              </a:ext>
            </a:extLst>
          </p:cNvPr>
          <p:cNvSpPr/>
          <p:nvPr/>
        </p:nvSpPr>
        <p:spPr>
          <a:xfrm>
            <a:off x="8332067" y="2641845"/>
            <a:ext cx="218000" cy="226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Rounded Corners 51">
            <a:extLst>
              <a:ext uri="{FF2B5EF4-FFF2-40B4-BE49-F238E27FC236}">
                <a16:creationId xmlns:a16="http://schemas.microsoft.com/office/drawing/2014/main" id="{D4E4E6AA-F5E0-4A8C-B797-93328974C8AB}"/>
              </a:ext>
            </a:extLst>
          </p:cNvPr>
          <p:cNvSpPr/>
          <p:nvPr/>
        </p:nvSpPr>
        <p:spPr>
          <a:xfrm>
            <a:off x="7837714" y="3829170"/>
            <a:ext cx="1259795" cy="386812"/>
          </a:xfrm>
          <a:prstGeom prst="roundRect">
            <a:avLst/>
          </a:prstGeom>
          <a:solidFill>
            <a:srgbClr val="EA51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Remote Access</a:t>
            </a:r>
          </a:p>
        </p:txBody>
      </p:sp>
      <p:sp>
        <p:nvSpPr>
          <p:cNvPr id="53" name="Rectangle: Rounded Corners 52">
            <a:extLst>
              <a:ext uri="{FF2B5EF4-FFF2-40B4-BE49-F238E27FC236}">
                <a16:creationId xmlns:a16="http://schemas.microsoft.com/office/drawing/2014/main" id="{D9D9599A-D8AB-4D3A-BB35-D067F701F78A}"/>
              </a:ext>
            </a:extLst>
          </p:cNvPr>
          <p:cNvSpPr/>
          <p:nvPr/>
        </p:nvSpPr>
        <p:spPr>
          <a:xfrm>
            <a:off x="10154710" y="5111968"/>
            <a:ext cx="1309140" cy="386812"/>
          </a:xfrm>
          <a:prstGeom prst="roundRect">
            <a:avLst/>
          </a:prstGeom>
          <a:solidFill>
            <a:srgbClr val="EB00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Virtual Machines</a:t>
            </a:r>
          </a:p>
        </p:txBody>
      </p:sp>
      <p:sp>
        <p:nvSpPr>
          <p:cNvPr id="54" name="Rectangle 53">
            <a:extLst>
              <a:ext uri="{FF2B5EF4-FFF2-40B4-BE49-F238E27FC236}">
                <a16:creationId xmlns:a16="http://schemas.microsoft.com/office/drawing/2014/main" id="{0626EC39-9A95-4129-97A9-B2EA9139A9F9}"/>
              </a:ext>
            </a:extLst>
          </p:cNvPr>
          <p:cNvSpPr/>
          <p:nvPr/>
        </p:nvSpPr>
        <p:spPr>
          <a:xfrm>
            <a:off x="7319700" y="4327634"/>
            <a:ext cx="2295821" cy="230832"/>
          </a:xfrm>
          <a:prstGeom prst="rect">
            <a:avLst/>
          </a:prstGeom>
        </p:spPr>
        <p:txBody>
          <a:bodyPr wrap="none">
            <a:spAutoFit/>
          </a:bodyPr>
          <a:lstStyle/>
          <a:p>
            <a:r>
              <a:rPr lang="en-GB" sz="9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Isolated from the corporate ONS network</a:t>
            </a:r>
          </a:p>
        </p:txBody>
      </p:sp>
      <p:sp>
        <p:nvSpPr>
          <p:cNvPr id="56" name="Rectangle 55">
            <a:extLst>
              <a:ext uri="{FF2B5EF4-FFF2-40B4-BE49-F238E27FC236}">
                <a16:creationId xmlns:a16="http://schemas.microsoft.com/office/drawing/2014/main" id="{BEEAC9A3-CB1A-4B94-AEF6-608B3D285B2D}"/>
              </a:ext>
            </a:extLst>
          </p:cNvPr>
          <p:cNvSpPr/>
          <p:nvPr/>
        </p:nvSpPr>
        <p:spPr>
          <a:xfrm>
            <a:off x="10042060" y="3549465"/>
            <a:ext cx="1609736" cy="230832"/>
          </a:xfrm>
          <a:prstGeom prst="rect">
            <a:avLst/>
          </a:prstGeom>
        </p:spPr>
        <p:txBody>
          <a:bodyPr wrap="none">
            <a:spAutoFit/>
          </a:bodyPr>
          <a:lstStyle/>
          <a:p>
            <a:r>
              <a:rPr lang="en-GB" sz="900" dirty="0">
                <a:solidFill>
                  <a:schemeClr val="bg1">
                    <a:lumMod val="50000"/>
                  </a:schemeClr>
                </a:solidFill>
              </a:rPr>
              <a:t>Less restrictive internet access</a:t>
            </a:r>
          </a:p>
        </p:txBody>
      </p:sp>
      <p:sp>
        <p:nvSpPr>
          <p:cNvPr id="57" name="Arrow: Down 56">
            <a:extLst>
              <a:ext uri="{FF2B5EF4-FFF2-40B4-BE49-F238E27FC236}">
                <a16:creationId xmlns:a16="http://schemas.microsoft.com/office/drawing/2014/main" id="{190756F8-7183-4032-AE56-5A8AC96A8066}"/>
              </a:ext>
            </a:extLst>
          </p:cNvPr>
          <p:cNvSpPr/>
          <p:nvPr/>
        </p:nvSpPr>
        <p:spPr>
          <a:xfrm rot="10800000">
            <a:off x="10404041" y="4660079"/>
            <a:ext cx="218000" cy="226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Arrow: Down 57">
            <a:extLst>
              <a:ext uri="{FF2B5EF4-FFF2-40B4-BE49-F238E27FC236}">
                <a16:creationId xmlns:a16="http://schemas.microsoft.com/office/drawing/2014/main" id="{4E665755-03B1-4303-97D1-B53FF6F4C252}"/>
              </a:ext>
            </a:extLst>
          </p:cNvPr>
          <p:cNvSpPr/>
          <p:nvPr/>
        </p:nvSpPr>
        <p:spPr>
          <a:xfrm>
            <a:off x="8332067" y="3410273"/>
            <a:ext cx="218000" cy="226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Rounded Corners 58">
            <a:extLst>
              <a:ext uri="{FF2B5EF4-FFF2-40B4-BE49-F238E27FC236}">
                <a16:creationId xmlns:a16="http://schemas.microsoft.com/office/drawing/2014/main" id="{D3DE522C-3C1B-4AF4-8B0E-B487A416A4E6}"/>
              </a:ext>
            </a:extLst>
          </p:cNvPr>
          <p:cNvSpPr/>
          <p:nvPr/>
        </p:nvSpPr>
        <p:spPr>
          <a:xfrm>
            <a:off x="10187856" y="3837333"/>
            <a:ext cx="1242849" cy="373780"/>
          </a:xfrm>
          <a:prstGeom prst="roundRect">
            <a:avLst/>
          </a:prstGeom>
          <a:solidFill>
            <a:srgbClr val="BEB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Web Proxy</a:t>
            </a:r>
          </a:p>
        </p:txBody>
      </p:sp>
      <p:sp>
        <p:nvSpPr>
          <p:cNvPr id="60" name="Arrow: Down 59">
            <a:extLst>
              <a:ext uri="{FF2B5EF4-FFF2-40B4-BE49-F238E27FC236}">
                <a16:creationId xmlns:a16="http://schemas.microsoft.com/office/drawing/2014/main" id="{5E972DCA-B775-4473-BFDE-D5BE8B3DB7EC}"/>
              </a:ext>
            </a:extLst>
          </p:cNvPr>
          <p:cNvSpPr/>
          <p:nvPr/>
        </p:nvSpPr>
        <p:spPr>
          <a:xfrm>
            <a:off x="10979754" y="4660079"/>
            <a:ext cx="218000" cy="226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4E761F8A-CA4C-4F54-AB6F-43CFC92B8F0E}"/>
              </a:ext>
            </a:extLst>
          </p:cNvPr>
          <p:cNvSpPr txBox="1"/>
          <p:nvPr/>
        </p:nvSpPr>
        <p:spPr>
          <a:xfrm>
            <a:off x="908013" y="5629520"/>
            <a:ext cx="1346465" cy="215444"/>
          </a:xfrm>
          <a:prstGeom prst="rect">
            <a:avLst/>
          </a:prstGeom>
          <a:noFill/>
        </p:spPr>
        <p:txBody>
          <a:bodyPr wrap="square" rtlCol="0">
            <a:spAutoFit/>
          </a:bodyPr>
          <a:lstStyle/>
          <a:p>
            <a:pPr algn="ctr"/>
            <a:r>
              <a:rPr lang="en-GB" sz="8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Production Environment</a:t>
            </a:r>
          </a:p>
        </p:txBody>
      </p:sp>
      <p:sp>
        <p:nvSpPr>
          <p:cNvPr id="62" name="Arrow: Down 61">
            <a:extLst>
              <a:ext uri="{FF2B5EF4-FFF2-40B4-BE49-F238E27FC236}">
                <a16:creationId xmlns:a16="http://schemas.microsoft.com/office/drawing/2014/main" id="{0F3D61BE-7A6F-4933-84DF-039CDFB4A2DF}"/>
              </a:ext>
            </a:extLst>
          </p:cNvPr>
          <p:cNvSpPr/>
          <p:nvPr/>
        </p:nvSpPr>
        <p:spPr>
          <a:xfrm rot="16200000">
            <a:off x="9492700" y="3924736"/>
            <a:ext cx="218000" cy="226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B30D983-E6E4-46DF-9F70-76F9F6CD815C}"/>
              </a:ext>
            </a:extLst>
          </p:cNvPr>
          <p:cNvSpPr txBox="1"/>
          <p:nvPr/>
        </p:nvSpPr>
        <p:spPr>
          <a:xfrm>
            <a:off x="7859729" y="1632262"/>
            <a:ext cx="2245978" cy="276999"/>
          </a:xfrm>
          <a:prstGeom prst="rect">
            <a:avLst/>
          </a:prstGeom>
          <a:noFill/>
        </p:spPr>
        <p:txBody>
          <a:bodyPr wrap="square" rtlCol="0">
            <a:spAutoFit/>
          </a:bodyPr>
          <a:lstStyle/>
          <a:p>
            <a:r>
              <a:rPr lang="en-GB" sz="1200" dirty="0"/>
              <a:t>Innovation – non-sensitive data  </a:t>
            </a:r>
          </a:p>
        </p:txBody>
      </p:sp>
      <p:sp>
        <p:nvSpPr>
          <p:cNvPr id="46" name="TextBox 45">
            <a:extLst>
              <a:ext uri="{FF2B5EF4-FFF2-40B4-BE49-F238E27FC236}">
                <a16:creationId xmlns:a16="http://schemas.microsoft.com/office/drawing/2014/main" id="{F50B4B85-F3BD-4724-A6A0-C4CD44805AC3}"/>
              </a:ext>
            </a:extLst>
          </p:cNvPr>
          <p:cNvSpPr txBox="1"/>
          <p:nvPr/>
        </p:nvSpPr>
        <p:spPr>
          <a:xfrm>
            <a:off x="1433034" y="1589650"/>
            <a:ext cx="3157456" cy="276999"/>
          </a:xfrm>
          <a:prstGeom prst="rect">
            <a:avLst/>
          </a:prstGeom>
          <a:noFill/>
        </p:spPr>
        <p:txBody>
          <a:bodyPr wrap="square" rtlCol="0">
            <a:spAutoFit/>
          </a:bodyPr>
          <a:lstStyle/>
          <a:p>
            <a:r>
              <a:rPr lang="en-GB" sz="1200" dirty="0"/>
              <a:t>Highly secure and controlled  – sensitive data  </a:t>
            </a:r>
          </a:p>
        </p:txBody>
      </p:sp>
      <p:sp>
        <p:nvSpPr>
          <p:cNvPr id="63" name="TextBox 62">
            <a:extLst>
              <a:ext uri="{FF2B5EF4-FFF2-40B4-BE49-F238E27FC236}">
                <a16:creationId xmlns:a16="http://schemas.microsoft.com/office/drawing/2014/main" id="{6A4F7C3A-C06A-4269-9150-9A1A9D1878B9}"/>
              </a:ext>
            </a:extLst>
          </p:cNvPr>
          <p:cNvSpPr txBox="1"/>
          <p:nvPr/>
        </p:nvSpPr>
        <p:spPr>
          <a:xfrm>
            <a:off x="4151589" y="4140919"/>
            <a:ext cx="1344009" cy="338554"/>
          </a:xfrm>
          <a:prstGeom prst="rect">
            <a:avLst/>
          </a:prstGeom>
          <a:noFill/>
        </p:spPr>
        <p:txBody>
          <a:bodyPr wrap="square" rtlCol="0">
            <a:spAutoFit/>
          </a:bodyPr>
          <a:lstStyle/>
          <a:p>
            <a:pPr algn="ctr"/>
            <a:r>
              <a:rPr lang="en-GB" sz="8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Access tightly controlled and monitored</a:t>
            </a:r>
          </a:p>
        </p:txBody>
      </p:sp>
      <p:sp>
        <p:nvSpPr>
          <p:cNvPr id="64" name="TextBox 63">
            <a:extLst>
              <a:ext uri="{FF2B5EF4-FFF2-40B4-BE49-F238E27FC236}">
                <a16:creationId xmlns:a16="http://schemas.microsoft.com/office/drawing/2014/main" id="{20B45087-085A-4449-9E76-F406DCF21681}"/>
              </a:ext>
            </a:extLst>
          </p:cNvPr>
          <p:cNvSpPr txBox="1"/>
          <p:nvPr/>
        </p:nvSpPr>
        <p:spPr>
          <a:xfrm>
            <a:off x="591842" y="3273181"/>
            <a:ext cx="860835" cy="215444"/>
          </a:xfrm>
          <a:prstGeom prst="rect">
            <a:avLst/>
          </a:prstGeom>
          <a:noFill/>
        </p:spPr>
        <p:txBody>
          <a:bodyPr wrap="square" rtlCol="0">
            <a:spAutoFit/>
          </a:bodyPr>
          <a:lstStyle/>
          <a:p>
            <a:pPr algn="ctr"/>
            <a:r>
              <a:rPr lang="en-GB" sz="8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Data ingestion</a:t>
            </a:r>
          </a:p>
        </p:txBody>
      </p:sp>
      <p:sp>
        <p:nvSpPr>
          <p:cNvPr id="65" name="TextBox 64">
            <a:extLst>
              <a:ext uri="{FF2B5EF4-FFF2-40B4-BE49-F238E27FC236}">
                <a16:creationId xmlns:a16="http://schemas.microsoft.com/office/drawing/2014/main" id="{46D61FA2-457E-468F-8980-EB5E39B325F9}"/>
              </a:ext>
            </a:extLst>
          </p:cNvPr>
          <p:cNvSpPr txBox="1"/>
          <p:nvPr/>
        </p:nvSpPr>
        <p:spPr>
          <a:xfrm>
            <a:off x="57150" y="3607043"/>
            <a:ext cx="926479" cy="461665"/>
          </a:xfrm>
          <a:prstGeom prst="rect">
            <a:avLst/>
          </a:prstGeom>
          <a:noFill/>
        </p:spPr>
        <p:txBody>
          <a:bodyPr wrap="square" rtlCol="0">
            <a:spAutoFit/>
          </a:bodyPr>
          <a:lstStyle/>
          <a:p>
            <a:pPr algn="ctr"/>
            <a:r>
              <a:rPr lang="en-GB" sz="8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Scanned for viruses and malware</a:t>
            </a:r>
          </a:p>
        </p:txBody>
      </p:sp>
      <p:sp>
        <p:nvSpPr>
          <p:cNvPr id="66" name="TextBox 65">
            <a:extLst>
              <a:ext uri="{FF2B5EF4-FFF2-40B4-BE49-F238E27FC236}">
                <a16:creationId xmlns:a16="http://schemas.microsoft.com/office/drawing/2014/main" id="{9DEA12DE-810F-4965-BFC7-9895C11705E1}"/>
              </a:ext>
            </a:extLst>
          </p:cNvPr>
          <p:cNvSpPr txBox="1"/>
          <p:nvPr/>
        </p:nvSpPr>
        <p:spPr>
          <a:xfrm>
            <a:off x="130580" y="4719363"/>
            <a:ext cx="1172721" cy="338554"/>
          </a:xfrm>
          <a:prstGeom prst="rect">
            <a:avLst/>
          </a:prstGeom>
          <a:noFill/>
        </p:spPr>
        <p:txBody>
          <a:bodyPr wrap="square" rtlCol="0">
            <a:spAutoFit/>
          </a:bodyPr>
          <a:lstStyle/>
          <a:p>
            <a:pPr algn="ctr"/>
            <a:r>
              <a:rPr lang="en-GB" sz="8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Data ingested into data lake</a:t>
            </a:r>
          </a:p>
        </p:txBody>
      </p:sp>
      <p:sp>
        <p:nvSpPr>
          <p:cNvPr id="67" name="TextBox 66">
            <a:extLst>
              <a:ext uri="{FF2B5EF4-FFF2-40B4-BE49-F238E27FC236}">
                <a16:creationId xmlns:a16="http://schemas.microsoft.com/office/drawing/2014/main" id="{F2990EAA-FD09-4DC9-9346-1F59D769B452}"/>
              </a:ext>
            </a:extLst>
          </p:cNvPr>
          <p:cNvSpPr txBox="1"/>
          <p:nvPr/>
        </p:nvSpPr>
        <p:spPr>
          <a:xfrm>
            <a:off x="3058876" y="5610433"/>
            <a:ext cx="1838381" cy="338554"/>
          </a:xfrm>
          <a:prstGeom prst="rect">
            <a:avLst/>
          </a:prstGeom>
          <a:noFill/>
        </p:spPr>
        <p:txBody>
          <a:bodyPr wrap="square" rtlCol="0">
            <a:spAutoFit/>
          </a:bodyPr>
          <a:lstStyle/>
          <a:p>
            <a:pPr algn="ctr"/>
            <a:r>
              <a:rPr lang="en-GB" sz="8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Virtual desktops provide users with applications and tools</a:t>
            </a:r>
          </a:p>
        </p:txBody>
      </p:sp>
      <p:sp>
        <p:nvSpPr>
          <p:cNvPr id="69" name="Rectangle: Rounded Corners 68">
            <a:extLst>
              <a:ext uri="{FF2B5EF4-FFF2-40B4-BE49-F238E27FC236}">
                <a16:creationId xmlns:a16="http://schemas.microsoft.com/office/drawing/2014/main" id="{18146769-3447-40E3-8464-435FF5DADC73}"/>
              </a:ext>
            </a:extLst>
          </p:cNvPr>
          <p:cNvSpPr/>
          <p:nvPr/>
        </p:nvSpPr>
        <p:spPr>
          <a:xfrm>
            <a:off x="7834860" y="5111968"/>
            <a:ext cx="1309140" cy="386812"/>
          </a:xfrm>
          <a:prstGeom prst="roundRect">
            <a:avLst/>
          </a:prstGeom>
          <a:solidFill>
            <a:srgbClr val="EB00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Virtual Machines</a:t>
            </a:r>
          </a:p>
        </p:txBody>
      </p:sp>
      <p:sp>
        <p:nvSpPr>
          <p:cNvPr id="70" name="Arrow: Down 69">
            <a:extLst>
              <a:ext uri="{FF2B5EF4-FFF2-40B4-BE49-F238E27FC236}">
                <a16:creationId xmlns:a16="http://schemas.microsoft.com/office/drawing/2014/main" id="{D8AA1DFF-08CC-445B-A9B5-C929359942EA}"/>
              </a:ext>
            </a:extLst>
          </p:cNvPr>
          <p:cNvSpPr/>
          <p:nvPr/>
        </p:nvSpPr>
        <p:spPr>
          <a:xfrm>
            <a:off x="8352577" y="4700389"/>
            <a:ext cx="218000" cy="226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Arrow: Down 70">
            <a:extLst>
              <a:ext uri="{FF2B5EF4-FFF2-40B4-BE49-F238E27FC236}">
                <a16:creationId xmlns:a16="http://schemas.microsoft.com/office/drawing/2014/main" id="{C889F818-64E2-4DEC-A6A2-1EC8BF44CDBF}"/>
              </a:ext>
            </a:extLst>
          </p:cNvPr>
          <p:cNvSpPr/>
          <p:nvPr/>
        </p:nvSpPr>
        <p:spPr>
          <a:xfrm rot="10800000">
            <a:off x="10663255" y="3300762"/>
            <a:ext cx="218000" cy="226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Left-Right 6">
            <a:extLst>
              <a:ext uri="{FF2B5EF4-FFF2-40B4-BE49-F238E27FC236}">
                <a16:creationId xmlns:a16="http://schemas.microsoft.com/office/drawing/2014/main" id="{93977304-9A85-43E0-B45A-B6EE7D414F2C}"/>
              </a:ext>
            </a:extLst>
          </p:cNvPr>
          <p:cNvSpPr/>
          <p:nvPr/>
        </p:nvSpPr>
        <p:spPr>
          <a:xfrm>
            <a:off x="9513176" y="5216310"/>
            <a:ext cx="272358" cy="17980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Arrow: Down 74">
            <a:extLst>
              <a:ext uri="{FF2B5EF4-FFF2-40B4-BE49-F238E27FC236}">
                <a16:creationId xmlns:a16="http://schemas.microsoft.com/office/drawing/2014/main" id="{8498E492-4BAF-4935-BD4C-D92C9669DD10}"/>
              </a:ext>
            </a:extLst>
          </p:cNvPr>
          <p:cNvSpPr/>
          <p:nvPr/>
        </p:nvSpPr>
        <p:spPr>
          <a:xfrm rot="10800000">
            <a:off x="10663255" y="2641845"/>
            <a:ext cx="218000" cy="226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A close up of a logo&#10;&#10;Description generated with very high confidence">
            <a:extLst>
              <a:ext uri="{FF2B5EF4-FFF2-40B4-BE49-F238E27FC236}">
                <a16:creationId xmlns:a16="http://schemas.microsoft.com/office/drawing/2014/main" id="{A7BF1DB8-1B91-4D78-B828-1847DD8D4C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1235" y="1972924"/>
            <a:ext cx="434758" cy="434758"/>
          </a:xfrm>
          <a:prstGeom prst="rect">
            <a:avLst/>
          </a:prstGeom>
        </p:spPr>
      </p:pic>
      <p:sp>
        <p:nvSpPr>
          <p:cNvPr id="76" name="Rectangle 75">
            <a:extLst>
              <a:ext uri="{FF2B5EF4-FFF2-40B4-BE49-F238E27FC236}">
                <a16:creationId xmlns:a16="http://schemas.microsoft.com/office/drawing/2014/main" id="{597FC7B0-F982-4B2B-A686-897B4E1D138C}"/>
              </a:ext>
            </a:extLst>
          </p:cNvPr>
          <p:cNvSpPr/>
          <p:nvPr/>
        </p:nvSpPr>
        <p:spPr>
          <a:xfrm>
            <a:off x="7853972" y="2404627"/>
            <a:ext cx="1269899" cy="230832"/>
          </a:xfrm>
          <a:prstGeom prst="rect">
            <a:avLst/>
          </a:prstGeom>
        </p:spPr>
        <p:txBody>
          <a:bodyPr wrap="none">
            <a:spAutoFit/>
          </a:bodyPr>
          <a:lstStyle/>
          <a:p>
            <a:r>
              <a:rPr lang="en-GB" sz="900" dirty="0">
                <a:solidFill>
                  <a:schemeClr val="bg1">
                    <a:lumMod val="50000"/>
                  </a:schemeClr>
                </a:solidFill>
              </a:rPr>
              <a:t>Internal/External Users</a:t>
            </a:r>
          </a:p>
        </p:txBody>
      </p:sp>
      <p:sp>
        <p:nvSpPr>
          <p:cNvPr id="73" name="TextBox 72">
            <a:extLst>
              <a:ext uri="{FF2B5EF4-FFF2-40B4-BE49-F238E27FC236}">
                <a16:creationId xmlns:a16="http://schemas.microsoft.com/office/drawing/2014/main" id="{547702E6-0F32-42EE-A97D-9CAE18B194DB}"/>
              </a:ext>
            </a:extLst>
          </p:cNvPr>
          <p:cNvSpPr txBox="1"/>
          <p:nvPr/>
        </p:nvSpPr>
        <p:spPr>
          <a:xfrm>
            <a:off x="1824060" y="2534567"/>
            <a:ext cx="860835" cy="215444"/>
          </a:xfrm>
          <a:prstGeom prst="rect">
            <a:avLst/>
          </a:prstGeom>
          <a:noFill/>
        </p:spPr>
        <p:txBody>
          <a:bodyPr wrap="square" rtlCol="0">
            <a:spAutoFit/>
          </a:bodyPr>
          <a:lstStyle/>
          <a:p>
            <a:pPr algn="ctr"/>
            <a:r>
              <a:rPr lang="en-GB" sz="8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SFTP</a:t>
            </a:r>
          </a:p>
        </p:txBody>
      </p:sp>
      <p:sp>
        <p:nvSpPr>
          <p:cNvPr id="74" name="TextBox 73">
            <a:extLst>
              <a:ext uri="{FF2B5EF4-FFF2-40B4-BE49-F238E27FC236}">
                <a16:creationId xmlns:a16="http://schemas.microsoft.com/office/drawing/2014/main" id="{B641B8C3-C757-4140-ADBD-8A1651C864F7}"/>
              </a:ext>
            </a:extLst>
          </p:cNvPr>
          <p:cNvSpPr txBox="1"/>
          <p:nvPr/>
        </p:nvSpPr>
        <p:spPr>
          <a:xfrm>
            <a:off x="464935" y="2538175"/>
            <a:ext cx="860835" cy="215444"/>
          </a:xfrm>
          <a:prstGeom prst="rect">
            <a:avLst/>
          </a:prstGeom>
          <a:noFill/>
        </p:spPr>
        <p:txBody>
          <a:bodyPr wrap="square" rtlCol="0">
            <a:spAutoFit/>
          </a:bodyPr>
          <a:lstStyle/>
          <a:p>
            <a:pPr algn="ctr"/>
            <a:r>
              <a:rPr lang="en-GB" sz="8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APIs</a:t>
            </a:r>
          </a:p>
        </p:txBody>
      </p:sp>
      <p:sp>
        <p:nvSpPr>
          <p:cNvPr id="77" name="TextBox 76">
            <a:extLst>
              <a:ext uri="{FF2B5EF4-FFF2-40B4-BE49-F238E27FC236}">
                <a16:creationId xmlns:a16="http://schemas.microsoft.com/office/drawing/2014/main" id="{1EC860D1-9638-4846-80E9-EEC03724C20C}"/>
              </a:ext>
            </a:extLst>
          </p:cNvPr>
          <p:cNvSpPr txBox="1"/>
          <p:nvPr/>
        </p:nvSpPr>
        <p:spPr>
          <a:xfrm>
            <a:off x="1569960" y="2718541"/>
            <a:ext cx="860835" cy="215444"/>
          </a:xfrm>
          <a:prstGeom prst="rect">
            <a:avLst/>
          </a:prstGeom>
          <a:noFill/>
        </p:spPr>
        <p:txBody>
          <a:bodyPr wrap="square" rtlCol="0">
            <a:spAutoFit/>
          </a:bodyPr>
          <a:lstStyle/>
          <a:p>
            <a:pPr algn="ctr"/>
            <a:r>
              <a:rPr lang="en-GB" sz="8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HTTPS</a:t>
            </a:r>
          </a:p>
        </p:txBody>
      </p:sp>
      <p:sp>
        <p:nvSpPr>
          <p:cNvPr id="78" name="TextBox 77">
            <a:extLst>
              <a:ext uri="{FF2B5EF4-FFF2-40B4-BE49-F238E27FC236}">
                <a16:creationId xmlns:a16="http://schemas.microsoft.com/office/drawing/2014/main" id="{C88375A0-20EE-47AA-AA7E-C8A5B627D7A5}"/>
              </a:ext>
            </a:extLst>
          </p:cNvPr>
          <p:cNvSpPr txBox="1"/>
          <p:nvPr/>
        </p:nvSpPr>
        <p:spPr>
          <a:xfrm>
            <a:off x="767087" y="2729201"/>
            <a:ext cx="860835" cy="215444"/>
          </a:xfrm>
          <a:prstGeom prst="rect">
            <a:avLst/>
          </a:prstGeom>
          <a:noFill/>
        </p:spPr>
        <p:txBody>
          <a:bodyPr wrap="square" rtlCol="0">
            <a:spAutoFit/>
          </a:bodyPr>
          <a:lstStyle/>
          <a:p>
            <a:pPr algn="ctr"/>
            <a:r>
              <a:rPr lang="en-GB" sz="8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Email</a:t>
            </a:r>
          </a:p>
        </p:txBody>
      </p:sp>
    </p:spTree>
    <p:extLst>
      <p:ext uri="{BB962C8B-B14F-4D97-AF65-F5344CB8AC3E}">
        <p14:creationId xmlns:p14="http://schemas.microsoft.com/office/powerpoint/2010/main" val="4181425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096D465-C3FB-4A0E-995E-4580A6C4719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3629" y="222925"/>
            <a:ext cx="3257199" cy="849339"/>
          </a:xfrm>
        </p:spPr>
      </p:pic>
      <p:pic>
        <p:nvPicPr>
          <p:cNvPr id="14" name="Picture 13">
            <a:extLst>
              <a:ext uri="{FF2B5EF4-FFF2-40B4-BE49-F238E27FC236}">
                <a16:creationId xmlns:a16="http://schemas.microsoft.com/office/drawing/2014/main" id="{D2A6EE59-B379-4CA4-BE2C-CE1960DC03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0614" y="327791"/>
            <a:ext cx="2752856" cy="772142"/>
          </a:xfrm>
          <a:prstGeom prst="rect">
            <a:avLst/>
          </a:prstGeom>
        </p:spPr>
      </p:pic>
      <p:cxnSp>
        <p:nvCxnSpPr>
          <p:cNvPr id="3" name="Straight Connector 2">
            <a:extLst>
              <a:ext uri="{FF2B5EF4-FFF2-40B4-BE49-F238E27FC236}">
                <a16:creationId xmlns:a16="http://schemas.microsoft.com/office/drawing/2014/main" id="{FB711587-2406-4648-810C-E879391A314A}"/>
              </a:ext>
            </a:extLst>
          </p:cNvPr>
          <p:cNvCxnSpPr/>
          <p:nvPr/>
        </p:nvCxnSpPr>
        <p:spPr>
          <a:xfrm>
            <a:off x="0" y="1207683"/>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2251527-11B2-4530-9F48-CFE5AC63B19C}"/>
              </a:ext>
            </a:extLst>
          </p:cNvPr>
          <p:cNvCxnSpPr/>
          <p:nvPr/>
        </p:nvCxnSpPr>
        <p:spPr>
          <a:xfrm>
            <a:off x="0" y="6140052"/>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8359844-8C7B-4A49-A7EE-CDE554D81FD1}"/>
              </a:ext>
            </a:extLst>
          </p:cNvPr>
          <p:cNvSpPr txBox="1"/>
          <p:nvPr/>
        </p:nvSpPr>
        <p:spPr>
          <a:xfrm>
            <a:off x="983629" y="6316268"/>
            <a:ext cx="7456985" cy="307777"/>
          </a:xfrm>
          <a:prstGeom prst="rect">
            <a:avLst/>
          </a:prstGeom>
          <a:solidFill>
            <a:schemeClr val="bg1"/>
          </a:solidFill>
          <a:ln>
            <a:noFill/>
          </a:ln>
        </p:spPr>
        <p:txBody>
          <a:bodyPr wrap="square" rtlCol="0">
            <a:spAutoFit/>
          </a:bodyPr>
          <a:lstStyle/>
          <a:p>
            <a:r>
              <a:rPr lang="en-GB" sz="1400" dirty="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Data Science Campus Network - Overview</a:t>
            </a:r>
          </a:p>
        </p:txBody>
      </p:sp>
      <p:sp>
        <p:nvSpPr>
          <p:cNvPr id="12" name="TextBox 11">
            <a:extLst>
              <a:ext uri="{FF2B5EF4-FFF2-40B4-BE49-F238E27FC236}">
                <a16:creationId xmlns:a16="http://schemas.microsoft.com/office/drawing/2014/main" id="{D5941FA5-721C-4B24-A6A3-2CD766B0CF0D}"/>
              </a:ext>
            </a:extLst>
          </p:cNvPr>
          <p:cNvSpPr txBox="1"/>
          <p:nvPr/>
        </p:nvSpPr>
        <p:spPr>
          <a:xfrm>
            <a:off x="5588735" y="4192729"/>
            <a:ext cx="1362808" cy="307777"/>
          </a:xfrm>
          <a:prstGeom prst="rect">
            <a:avLst/>
          </a:prstGeom>
          <a:solidFill>
            <a:schemeClr val="bg1"/>
          </a:solidFill>
          <a:ln>
            <a:noFill/>
          </a:ln>
        </p:spPr>
        <p:txBody>
          <a:bodyPr wrap="square" rtlCol="0">
            <a:spAutoFit/>
          </a:bodyPr>
          <a:lstStyle/>
          <a:p>
            <a:pPr algn="ctr"/>
            <a:r>
              <a:rPr lang="en-GB" sz="1400" dirty="0">
                <a:ea typeface="Segoe UI" panose="020B0502040204020203" pitchFamily="34" charset="0"/>
                <a:cs typeface="Segoe UI" panose="020B0502040204020203" pitchFamily="34" charset="0"/>
              </a:rPr>
              <a:t>Data centre</a:t>
            </a:r>
            <a:r>
              <a:rPr lang="en-GB" sz="1400" b="1" dirty="0">
                <a:ea typeface="Segoe UI" panose="020B0502040204020203" pitchFamily="34" charset="0"/>
                <a:cs typeface="Segoe UI" panose="020B0502040204020203" pitchFamily="34" charset="0"/>
              </a:rPr>
              <a:t> </a:t>
            </a:r>
            <a:r>
              <a:rPr lang="en-GB" sz="1400" dirty="0">
                <a:ea typeface="Segoe UI" panose="020B0502040204020203" pitchFamily="34" charset="0"/>
                <a:cs typeface="Segoe UI" panose="020B0502040204020203" pitchFamily="34" charset="0"/>
              </a:rPr>
              <a:t>1</a:t>
            </a:r>
          </a:p>
        </p:txBody>
      </p:sp>
      <p:cxnSp>
        <p:nvCxnSpPr>
          <p:cNvPr id="13" name="Straight Arrow Connector 12">
            <a:extLst>
              <a:ext uri="{FF2B5EF4-FFF2-40B4-BE49-F238E27FC236}">
                <a16:creationId xmlns:a16="http://schemas.microsoft.com/office/drawing/2014/main" id="{64717D37-E1FA-4685-8B25-A06AC0639CF5}"/>
              </a:ext>
            </a:extLst>
          </p:cNvPr>
          <p:cNvCxnSpPr>
            <a:cxnSpLocks/>
          </p:cNvCxnSpPr>
          <p:nvPr/>
        </p:nvCxnSpPr>
        <p:spPr>
          <a:xfrm>
            <a:off x="7719308" y="4782193"/>
            <a:ext cx="191076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Cloud 14">
            <a:extLst>
              <a:ext uri="{FF2B5EF4-FFF2-40B4-BE49-F238E27FC236}">
                <a16:creationId xmlns:a16="http://schemas.microsoft.com/office/drawing/2014/main" id="{F995AC82-C2CC-4544-8E69-83625F710A2C}"/>
              </a:ext>
            </a:extLst>
          </p:cNvPr>
          <p:cNvSpPr/>
          <p:nvPr/>
        </p:nvSpPr>
        <p:spPr>
          <a:xfrm>
            <a:off x="5948418" y="2419771"/>
            <a:ext cx="659843" cy="44484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5B5CF4E5-8D32-456B-BCB7-FDE4699C6E13}"/>
              </a:ext>
            </a:extLst>
          </p:cNvPr>
          <p:cNvSpPr txBox="1"/>
          <p:nvPr/>
        </p:nvSpPr>
        <p:spPr>
          <a:xfrm>
            <a:off x="5749950" y="2963784"/>
            <a:ext cx="1126705" cy="261610"/>
          </a:xfrm>
          <a:prstGeom prst="rect">
            <a:avLst/>
          </a:prstGeom>
          <a:noFill/>
        </p:spPr>
        <p:txBody>
          <a:bodyPr wrap="square" rtlCol="0">
            <a:spAutoFit/>
          </a:bodyPr>
          <a:lstStyle/>
          <a:p>
            <a:pPr algn="ctr"/>
            <a:r>
              <a:rPr lang="en-GB" sz="1100" dirty="0"/>
              <a:t>10 Gbps</a:t>
            </a:r>
          </a:p>
        </p:txBody>
      </p:sp>
      <p:sp>
        <p:nvSpPr>
          <p:cNvPr id="17" name="TextBox 16">
            <a:extLst>
              <a:ext uri="{FF2B5EF4-FFF2-40B4-BE49-F238E27FC236}">
                <a16:creationId xmlns:a16="http://schemas.microsoft.com/office/drawing/2014/main" id="{7C80ECF5-60A1-4E99-A411-EEC3EE9C484E}"/>
              </a:ext>
            </a:extLst>
          </p:cNvPr>
          <p:cNvSpPr txBox="1"/>
          <p:nvPr/>
        </p:nvSpPr>
        <p:spPr>
          <a:xfrm>
            <a:off x="10351091" y="4108053"/>
            <a:ext cx="1595116" cy="307777"/>
          </a:xfrm>
          <a:prstGeom prst="rect">
            <a:avLst/>
          </a:prstGeom>
          <a:solidFill>
            <a:schemeClr val="bg1"/>
          </a:solidFill>
          <a:ln>
            <a:noFill/>
          </a:ln>
        </p:spPr>
        <p:txBody>
          <a:bodyPr wrap="square" rtlCol="0">
            <a:spAutoFit/>
          </a:bodyPr>
          <a:lstStyle/>
          <a:p>
            <a:pPr algn="ctr"/>
            <a:r>
              <a:rPr lang="en-GB" sz="1400" dirty="0">
                <a:ea typeface="Segoe UI" panose="020B0502040204020203" pitchFamily="34" charset="0"/>
                <a:cs typeface="Segoe UI" panose="020B0502040204020203" pitchFamily="34" charset="0"/>
              </a:rPr>
              <a:t>Data centre</a:t>
            </a:r>
            <a:r>
              <a:rPr lang="en-GB" sz="1400" b="1" dirty="0">
                <a:ea typeface="Segoe UI" panose="020B0502040204020203" pitchFamily="34" charset="0"/>
                <a:cs typeface="Segoe UI" panose="020B0502040204020203" pitchFamily="34" charset="0"/>
              </a:rPr>
              <a:t> </a:t>
            </a:r>
            <a:r>
              <a:rPr lang="en-GB" sz="1400" dirty="0">
                <a:ea typeface="Segoe UI" panose="020B0502040204020203" pitchFamily="34" charset="0"/>
                <a:cs typeface="Segoe UI" panose="020B0502040204020203" pitchFamily="34" charset="0"/>
              </a:rPr>
              <a:t>2</a:t>
            </a:r>
          </a:p>
        </p:txBody>
      </p:sp>
      <p:sp>
        <p:nvSpPr>
          <p:cNvPr id="18" name="Cloud 17">
            <a:extLst>
              <a:ext uri="{FF2B5EF4-FFF2-40B4-BE49-F238E27FC236}">
                <a16:creationId xmlns:a16="http://schemas.microsoft.com/office/drawing/2014/main" id="{ACACADF6-83C6-42B3-9C76-D2CE0E371436}"/>
              </a:ext>
            </a:extLst>
          </p:cNvPr>
          <p:cNvSpPr/>
          <p:nvPr/>
        </p:nvSpPr>
        <p:spPr>
          <a:xfrm>
            <a:off x="10706153" y="2419771"/>
            <a:ext cx="659843" cy="44484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CA586E0E-5218-49B9-AC35-698FEC32D057}"/>
              </a:ext>
            </a:extLst>
          </p:cNvPr>
          <p:cNvSpPr txBox="1"/>
          <p:nvPr/>
        </p:nvSpPr>
        <p:spPr>
          <a:xfrm>
            <a:off x="10472721" y="2967861"/>
            <a:ext cx="1126705" cy="261610"/>
          </a:xfrm>
          <a:prstGeom prst="rect">
            <a:avLst/>
          </a:prstGeom>
          <a:noFill/>
        </p:spPr>
        <p:txBody>
          <a:bodyPr wrap="square" rtlCol="0">
            <a:spAutoFit/>
          </a:bodyPr>
          <a:lstStyle/>
          <a:p>
            <a:pPr algn="ctr"/>
            <a:r>
              <a:rPr lang="en-GB" sz="1100" dirty="0"/>
              <a:t>10 Gbps</a:t>
            </a:r>
          </a:p>
        </p:txBody>
      </p:sp>
      <p:cxnSp>
        <p:nvCxnSpPr>
          <p:cNvPr id="20" name="Straight Arrow Connector 19">
            <a:extLst>
              <a:ext uri="{FF2B5EF4-FFF2-40B4-BE49-F238E27FC236}">
                <a16:creationId xmlns:a16="http://schemas.microsoft.com/office/drawing/2014/main" id="{F338C9FD-263D-407A-9144-68C725EA9883}"/>
              </a:ext>
            </a:extLst>
          </p:cNvPr>
          <p:cNvCxnSpPr>
            <a:cxnSpLocks/>
          </p:cNvCxnSpPr>
          <p:nvPr/>
        </p:nvCxnSpPr>
        <p:spPr>
          <a:xfrm flipV="1">
            <a:off x="6278340" y="3382370"/>
            <a:ext cx="0" cy="758395"/>
          </a:xfrm>
          <a:prstGeom prst="straightConnector1">
            <a:avLst/>
          </a:prstGeom>
          <a:ln>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5909D1C-4EBD-4A99-9F57-A636939479EE}"/>
              </a:ext>
            </a:extLst>
          </p:cNvPr>
          <p:cNvCxnSpPr>
            <a:cxnSpLocks/>
          </p:cNvCxnSpPr>
          <p:nvPr/>
        </p:nvCxnSpPr>
        <p:spPr>
          <a:xfrm flipH="1" flipV="1">
            <a:off x="11036073" y="3382370"/>
            <a:ext cx="10100" cy="726258"/>
          </a:xfrm>
          <a:prstGeom prst="straightConnector1">
            <a:avLst/>
          </a:prstGeom>
          <a:ln>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4ED9562-CD30-435F-B2FC-A25754E5CE89}"/>
              </a:ext>
            </a:extLst>
          </p:cNvPr>
          <p:cNvSpPr txBox="1"/>
          <p:nvPr/>
        </p:nvSpPr>
        <p:spPr>
          <a:xfrm>
            <a:off x="312820" y="1586103"/>
            <a:ext cx="4211534" cy="369332"/>
          </a:xfrm>
          <a:prstGeom prst="rect">
            <a:avLst/>
          </a:prstGeom>
          <a:noFill/>
        </p:spPr>
        <p:txBody>
          <a:bodyPr wrap="square" rtlCol="0">
            <a:spAutoFit/>
          </a:bodyPr>
          <a:lstStyle/>
          <a:p>
            <a:pPr algn="ctr"/>
            <a:r>
              <a:rPr lang="en-GB" dirty="0"/>
              <a:t>Data Science Campus Network</a:t>
            </a:r>
          </a:p>
        </p:txBody>
      </p:sp>
      <p:sp>
        <p:nvSpPr>
          <p:cNvPr id="23" name="TextBox 22">
            <a:extLst>
              <a:ext uri="{FF2B5EF4-FFF2-40B4-BE49-F238E27FC236}">
                <a16:creationId xmlns:a16="http://schemas.microsoft.com/office/drawing/2014/main" id="{9849A8E1-A547-4A9B-95C0-5251C7DABD37}"/>
              </a:ext>
            </a:extLst>
          </p:cNvPr>
          <p:cNvSpPr txBox="1"/>
          <p:nvPr/>
        </p:nvSpPr>
        <p:spPr>
          <a:xfrm>
            <a:off x="7562461" y="4782193"/>
            <a:ext cx="2224454" cy="246221"/>
          </a:xfrm>
          <a:prstGeom prst="rect">
            <a:avLst/>
          </a:prstGeom>
          <a:noFill/>
        </p:spPr>
        <p:txBody>
          <a:bodyPr wrap="square" rtlCol="0">
            <a:spAutoFit/>
          </a:bodyPr>
          <a:lstStyle/>
          <a:p>
            <a:pPr algn="ctr"/>
            <a:r>
              <a:rPr lang="en-GB" sz="1000" dirty="0"/>
              <a:t>20 Gbps Inter-link</a:t>
            </a:r>
          </a:p>
        </p:txBody>
      </p:sp>
      <p:pic>
        <p:nvPicPr>
          <p:cNvPr id="24" name="Picture 23">
            <a:extLst>
              <a:ext uri="{FF2B5EF4-FFF2-40B4-BE49-F238E27FC236}">
                <a16:creationId xmlns:a16="http://schemas.microsoft.com/office/drawing/2014/main" id="{486CF970-D5C1-4243-BDB4-6E1C3EA8E4B3}"/>
              </a:ext>
            </a:extLst>
          </p:cNvPr>
          <p:cNvPicPr>
            <a:picLocks noChangeAspect="1"/>
          </p:cNvPicPr>
          <p:nvPr/>
        </p:nvPicPr>
        <p:blipFill>
          <a:blip r:embed="rId5"/>
          <a:stretch>
            <a:fillRect/>
          </a:stretch>
        </p:blipFill>
        <p:spPr>
          <a:xfrm>
            <a:off x="5932016" y="4587983"/>
            <a:ext cx="676246" cy="508986"/>
          </a:xfrm>
          <a:prstGeom prst="rect">
            <a:avLst/>
          </a:prstGeom>
        </p:spPr>
      </p:pic>
      <p:pic>
        <p:nvPicPr>
          <p:cNvPr id="26" name="Picture 25">
            <a:extLst>
              <a:ext uri="{FF2B5EF4-FFF2-40B4-BE49-F238E27FC236}">
                <a16:creationId xmlns:a16="http://schemas.microsoft.com/office/drawing/2014/main" id="{20B1F9B5-844C-4137-B3E5-C819DF7EF535}"/>
              </a:ext>
            </a:extLst>
          </p:cNvPr>
          <p:cNvPicPr>
            <a:picLocks noChangeAspect="1"/>
          </p:cNvPicPr>
          <p:nvPr/>
        </p:nvPicPr>
        <p:blipFill>
          <a:blip r:embed="rId5"/>
          <a:stretch>
            <a:fillRect/>
          </a:stretch>
        </p:blipFill>
        <p:spPr>
          <a:xfrm>
            <a:off x="10750639" y="4587983"/>
            <a:ext cx="676246" cy="508986"/>
          </a:xfrm>
          <a:prstGeom prst="rect">
            <a:avLst/>
          </a:prstGeom>
        </p:spPr>
      </p:pic>
      <p:pic>
        <p:nvPicPr>
          <p:cNvPr id="28" name="Picture 27">
            <a:extLst>
              <a:ext uri="{FF2B5EF4-FFF2-40B4-BE49-F238E27FC236}">
                <a16:creationId xmlns:a16="http://schemas.microsoft.com/office/drawing/2014/main" id="{87BCFEDE-7228-46E1-B3D9-9F925FAD6AE8}"/>
              </a:ext>
            </a:extLst>
          </p:cNvPr>
          <p:cNvPicPr>
            <a:picLocks noChangeAspect="1"/>
          </p:cNvPicPr>
          <p:nvPr/>
        </p:nvPicPr>
        <p:blipFill>
          <a:blip r:embed="rId6"/>
          <a:stretch>
            <a:fillRect/>
          </a:stretch>
        </p:blipFill>
        <p:spPr>
          <a:xfrm>
            <a:off x="6814631" y="2246224"/>
            <a:ext cx="3720114" cy="2365551"/>
          </a:xfrm>
          <a:prstGeom prst="rect">
            <a:avLst/>
          </a:prstGeom>
        </p:spPr>
      </p:pic>
      <p:sp>
        <p:nvSpPr>
          <p:cNvPr id="2" name="TextBox 1">
            <a:extLst>
              <a:ext uri="{FF2B5EF4-FFF2-40B4-BE49-F238E27FC236}">
                <a16:creationId xmlns:a16="http://schemas.microsoft.com/office/drawing/2014/main" id="{A984E08B-7601-4D0B-8A9E-485C56C7F337}"/>
              </a:ext>
            </a:extLst>
          </p:cNvPr>
          <p:cNvSpPr txBox="1"/>
          <p:nvPr/>
        </p:nvSpPr>
        <p:spPr>
          <a:xfrm>
            <a:off x="926834" y="2125575"/>
            <a:ext cx="4292264" cy="3600986"/>
          </a:xfrm>
          <a:prstGeom prst="rect">
            <a:avLst/>
          </a:prstGeom>
          <a:noFill/>
        </p:spPr>
        <p:txBody>
          <a:bodyPr wrap="square" rtlCol="0">
            <a:spAutoFit/>
          </a:bodyPr>
          <a:lstStyle/>
          <a:p>
            <a:pPr marL="171450" indent="-171450">
              <a:buFont typeface="Arial" panose="020B0604020202020204" pitchFamily="34" charset="0"/>
              <a:buChar char="•"/>
            </a:pPr>
            <a:r>
              <a:rPr lang="en-GB" sz="1200" dirty="0"/>
              <a:t>Campus network spans 2 data centres and is isolated from the corporate ONS network.  It is accessible from corporate and external networks</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Equipped with many services required for Data Science, and can be easily extended to meet users needs</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Users able to build their own system as required, virtual Windows or Linux instances, open source packages</a:t>
            </a:r>
          </a:p>
          <a:p>
            <a:r>
              <a:rPr lang="en-GB" sz="1200" dirty="0"/>
              <a:t>	</a:t>
            </a:r>
          </a:p>
          <a:p>
            <a:pPr marL="171450" indent="-171450">
              <a:buFont typeface="Arial" panose="020B0604020202020204" pitchFamily="34" charset="0"/>
              <a:buChar char="•"/>
            </a:pPr>
            <a:r>
              <a:rPr lang="en-GB" sz="1200" dirty="0"/>
              <a:t>Variety of storage mechanisms depending on data and need</a:t>
            </a:r>
          </a:p>
          <a:p>
            <a:endParaRPr lang="en-GB" sz="1200" dirty="0"/>
          </a:p>
          <a:p>
            <a:pPr marL="171450" indent="-171450">
              <a:buFont typeface="Arial" panose="020B0604020202020204" pitchFamily="34" charset="0"/>
              <a:buChar char="•"/>
            </a:pPr>
            <a:r>
              <a:rPr lang="en-GB" sz="1200" dirty="0"/>
              <a:t>Integration with TPUs to develop data visualisation and geospatial </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Ability to create web services and APIs using a variety of coding languages, e.g. Python, R, JavaScript</a:t>
            </a:r>
          </a:p>
          <a:p>
            <a:r>
              <a:rPr lang="en-GB" sz="1200" dirty="0"/>
              <a:t>	</a:t>
            </a:r>
          </a:p>
          <a:p>
            <a:pPr marL="171450" indent="-171450">
              <a:buFont typeface="Arial" panose="020B0604020202020204" pitchFamily="34" charset="0"/>
              <a:buChar char="•"/>
            </a:pPr>
            <a:r>
              <a:rPr lang="en-GB" sz="1200" dirty="0"/>
              <a:t>Also includes a sandbox for training </a:t>
            </a:r>
          </a:p>
        </p:txBody>
      </p:sp>
    </p:spTree>
    <p:extLst>
      <p:ext uri="{BB962C8B-B14F-4D97-AF65-F5344CB8AC3E}">
        <p14:creationId xmlns:p14="http://schemas.microsoft.com/office/powerpoint/2010/main" val="3269924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096D465-C3FB-4A0E-995E-4580A6C4719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3629" y="222925"/>
            <a:ext cx="3257199" cy="849339"/>
          </a:xfrm>
        </p:spPr>
      </p:pic>
      <p:pic>
        <p:nvPicPr>
          <p:cNvPr id="14" name="Picture 13">
            <a:extLst>
              <a:ext uri="{FF2B5EF4-FFF2-40B4-BE49-F238E27FC236}">
                <a16:creationId xmlns:a16="http://schemas.microsoft.com/office/drawing/2014/main" id="{D2A6EE59-B379-4CA4-BE2C-CE1960DC03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4186" y="330288"/>
            <a:ext cx="2752856" cy="772142"/>
          </a:xfrm>
          <a:prstGeom prst="rect">
            <a:avLst/>
          </a:prstGeom>
        </p:spPr>
      </p:pic>
      <p:cxnSp>
        <p:nvCxnSpPr>
          <p:cNvPr id="3" name="Straight Connector 2">
            <a:extLst>
              <a:ext uri="{FF2B5EF4-FFF2-40B4-BE49-F238E27FC236}">
                <a16:creationId xmlns:a16="http://schemas.microsoft.com/office/drawing/2014/main" id="{FB711587-2406-4648-810C-E879391A314A}"/>
              </a:ext>
            </a:extLst>
          </p:cNvPr>
          <p:cNvCxnSpPr/>
          <p:nvPr/>
        </p:nvCxnSpPr>
        <p:spPr>
          <a:xfrm>
            <a:off x="0" y="1207683"/>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2251527-11B2-4530-9F48-CFE5AC63B19C}"/>
              </a:ext>
            </a:extLst>
          </p:cNvPr>
          <p:cNvCxnSpPr/>
          <p:nvPr/>
        </p:nvCxnSpPr>
        <p:spPr>
          <a:xfrm>
            <a:off x="0" y="6140052"/>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8359844-8C7B-4A49-A7EE-CDE554D81FD1}"/>
              </a:ext>
            </a:extLst>
          </p:cNvPr>
          <p:cNvSpPr txBox="1"/>
          <p:nvPr/>
        </p:nvSpPr>
        <p:spPr>
          <a:xfrm>
            <a:off x="983629" y="6316268"/>
            <a:ext cx="7456985" cy="307777"/>
          </a:xfrm>
          <a:prstGeom prst="rect">
            <a:avLst/>
          </a:prstGeom>
          <a:solidFill>
            <a:schemeClr val="bg1"/>
          </a:solidFill>
          <a:ln>
            <a:noFill/>
          </a:ln>
        </p:spPr>
        <p:txBody>
          <a:bodyPr wrap="square" rtlCol="0">
            <a:spAutoFit/>
          </a:bodyPr>
          <a:lstStyle/>
          <a:p>
            <a:r>
              <a:rPr lang="en-GB" sz="1400" dirty="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Project and infrastructure consumption</a:t>
            </a:r>
          </a:p>
        </p:txBody>
      </p:sp>
      <p:sp>
        <p:nvSpPr>
          <p:cNvPr id="34" name="TextBox 33">
            <a:extLst>
              <a:ext uri="{FF2B5EF4-FFF2-40B4-BE49-F238E27FC236}">
                <a16:creationId xmlns:a16="http://schemas.microsoft.com/office/drawing/2014/main" id="{9602CE8E-73CB-4905-8113-5549ED46E308}"/>
              </a:ext>
            </a:extLst>
          </p:cNvPr>
          <p:cNvSpPr txBox="1"/>
          <p:nvPr/>
        </p:nvSpPr>
        <p:spPr>
          <a:xfrm>
            <a:off x="5402298" y="3095858"/>
            <a:ext cx="1470790" cy="646331"/>
          </a:xfrm>
          <a:prstGeom prst="rect">
            <a:avLst/>
          </a:prstGeom>
          <a:noFill/>
        </p:spPr>
        <p:txBody>
          <a:bodyPr wrap="square" rtlCol="0">
            <a:spAutoFit/>
          </a:bodyPr>
          <a:lstStyle/>
          <a:p>
            <a:pPr algn="ctr"/>
            <a:r>
              <a:rPr lang="en-GB" b="1" dirty="0">
                <a:latin typeface="Segoe UI" panose="020B0502040204020203" pitchFamily="34" charset="0"/>
                <a:ea typeface="Segoe UI" panose="020B0502040204020203" pitchFamily="34" charset="0"/>
                <a:cs typeface="Segoe UI" panose="020B0502040204020203" pitchFamily="34" charset="0"/>
              </a:rPr>
              <a:t>CAMPUS</a:t>
            </a:r>
          </a:p>
          <a:p>
            <a:pPr algn="ctr"/>
            <a:r>
              <a:rPr lang="en-GB" b="1" dirty="0">
                <a:latin typeface="Segoe UI" panose="020B0502040204020203" pitchFamily="34" charset="0"/>
                <a:ea typeface="Segoe UI" panose="020B0502040204020203" pitchFamily="34" charset="0"/>
                <a:cs typeface="Segoe UI" panose="020B0502040204020203" pitchFamily="34" charset="0"/>
              </a:rPr>
              <a:t>NETWORK</a:t>
            </a:r>
          </a:p>
        </p:txBody>
      </p:sp>
      <p:sp>
        <p:nvSpPr>
          <p:cNvPr id="35" name="Oval 34">
            <a:extLst>
              <a:ext uri="{FF2B5EF4-FFF2-40B4-BE49-F238E27FC236}">
                <a16:creationId xmlns:a16="http://schemas.microsoft.com/office/drawing/2014/main" id="{BD7596E2-8C26-4BA5-800E-84CFF5EDDA5C}"/>
              </a:ext>
            </a:extLst>
          </p:cNvPr>
          <p:cNvSpPr/>
          <p:nvPr/>
        </p:nvSpPr>
        <p:spPr>
          <a:xfrm>
            <a:off x="3070204" y="1877245"/>
            <a:ext cx="1096069" cy="908342"/>
          </a:xfrm>
          <a:prstGeom prst="ellipse">
            <a:avLst/>
          </a:prstGeom>
          <a:solidFill>
            <a:srgbClr val="BFBB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Arrow: Up 35">
            <a:extLst>
              <a:ext uri="{FF2B5EF4-FFF2-40B4-BE49-F238E27FC236}">
                <a16:creationId xmlns:a16="http://schemas.microsoft.com/office/drawing/2014/main" id="{9F9175B6-FCD6-45E6-A9EB-43FA5D1F6CDA}"/>
              </a:ext>
            </a:extLst>
          </p:cNvPr>
          <p:cNvSpPr/>
          <p:nvPr/>
        </p:nvSpPr>
        <p:spPr>
          <a:xfrm rot="17865841">
            <a:off x="4690783" y="2911298"/>
            <a:ext cx="423894" cy="401184"/>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BDB67A82-337A-4A36-82F8-A88E68FC7A15}"/>
              </a:ext>
            </a:extLst>
          </p:cNvPr>
          <p:cNvSpPr/>
          <p:nvPr/>
        </p:nvSpPr>
        <p:spPr>
          <a:xfrm>
            <a:off x="8242721" y="1877245"/>
            <a:ext cx="1096069" cy="908342"/>
          </a:xfrm>
          <a:prstGeom prst="ellipse">
            <a:avLst/>
          </a:prstGeom>
          <a:solidFill>
            <a:srgbClr val="E800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4F3CED15-7D7B-4020-A05D-EFD39067D000}"/>
              </a:ext>
            </a:extLst>
          </p:cNvPr>
          <p:cNvSpPr/>
          <p:nvPr/>
        </p:nvSpPr>
        <p:spPr>
          <a:xfrm>
            <a:off x="3144759" y="4246005"/>
            <a:ext cx="1096069" cy="908342"/>
          </a:xfrm>
          <a:prstGeom prst="ellipse">
            <a:avLst/>
          </a:prstGeom>
          <a:solidFill>
            <a:srgbClr val="0142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A142D092-11D2-4239-9373-6558F4D3B0BC}"/>
              </a:ext>
            </a:extLst>
          </p:cNvPr>
          <p:cNvSpPr/>
          <p:nvPr/>
        </p:nvSpPr>
        <p:spPr>
          <a:xfrm>
            <a:off x="8277402" y="4246005"/>
            <a:ext cx="1096069" cy="908342"/>
          </a:xfrm>
          <a:prstGeom prst="ellipse">
            <a:avLst/>
          </a:prstGeom>
          <a:solidFill>
            <a:srgbClr val="EA51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40" name="Arrow: Up 39">
            <a:extLst>
              <a:ext uri="{FF2B5EF4-FFF2-40B4-BE49-F238E27FC236}">
                <a16:creationId xmlns:a16="http://schemas.microsoft.com/office/drawing/2014/main" id="{0AD0C2BC-AB14-4A3B-AC8C-B5E3625C6A77}"/>
              </a:ext>
            </a:extLst>
          </p:cNvPr>
          <p:cNvSpPr/>
          <p:nvPr/>
        </p:nvSpPr>
        <p:spPr>
          <a:xfrm rot="3084343">
            <a:off x="7093091" y="2875779"/>
            <a:ext cx="423894" cy="401184"/>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Arrow: Up 40">
            <a:extLst>
              <a:ext uri="{FF2B5EF4-FFF2-40B4-BE49-F238E27FC236}">
                <a16:creationId xmlns:a16="http://schemas.microsoft.com/office/drawing/2014/main" id="{78DF5229-929C-4114-9E72-7E7031DC5BB6}"/>
              </a:ext>
            </a:extLst>
          </p:cNvPr>
          <p:cNvSpPr/>
          <p:nvPr/>
        </p:nvSpPr>
        <p:spPr>
          <a:xfrm rot="13984464">
            <a:off x="4698238" y="4029663"/>
            <a:ext cx="423894" cy="401184"/>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Arrow: Up 41">
            <a:extLst>
              <a:ext uri="{FF2B5EF4-FFF2-40B4-BE49-F238E27FC236}">
                <a16:creationId xmlns:a16="http://schemas.microsoft.com/office/drawing/2014/main" id="{3065491C-D636-4924-AC21-F863FE4CC793}"/>
              </a:ext>
            </a:extLst>
          </p:cNvPr>
          <p:cNvSpPr/>
          <p:nvPr/>
        </p:nvSpPr>
        <p:spPr>
          <a:xfrm rot="7558532">
            <a:off x="7073726" y="4050812"/>
            <a:ext cx="423894" cy="401184"/>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6C307616-DCA5-4112-BB94-EAA3E805B9D3}"/>
              </a:ext>
            </a:extLst>
          </p:cNvPr>
          <p:cNvSpPr txBox="1"/>
          <p:nvPr/>
        </p:nvSpPr>
        <p:spPr>
          <a:xfrm>
            <a:off x="8475395" y="2337020"/>
            <a:ext cx="630718" cy="246221"/>
          </a:xfrm>
          <a:prstGeom prst="rect">
            <a:avLst/>
          </a:prstGeom>
          <a:noFill/>
        </p:spPr>
        <p:txBody>
          <a:bodyPr wrap="square" rtlCol="0">
            <a:spAutoFit/>
          </a:bodyPr>
          <a:lstStyle/>
          <a:p>
            <a:r>
              <a:rPr lang="en-GB" sz="1000" dirty="0">
                <a:solidFill>
                  <a:schemeClr val="bg1"/>
                </a:solidFill>
              </a:rPr>
              <a:t>Training</a:t>
            </a:r>
          </a:p>
        </p:txBody>
      </p:sp>
      <p:sp>
        <p:nvSpPr>
          <p:cNvPr id="44" name="TextBox 43">
            <a:extLst>
              <a:ext uri="{FF2B5EF4-FFF2-40B4-BE49-F238E27FC236}">
                <a16:creationId xmlns:a16="http://schemas.microsoft.com/office/drawing/2014/main" id="{739A7513-9A6B-4CFA-B205-DED560642125}"/>
              </a:ext>
            </a:extLst>
          </p:cNvPr>
          <p:cNvSpPr txBox="1"/>
          <p:nvPr/>
        </p:nvSpPr>
        <p:spPr>
          <a:xfrm>
            <a:off x="3377434" y="4733106"/>
            <a:ext cx="630718" cy="246221"/>
          </a:xfrm>
          <a:prstGeom prst="rect">
            <a:avLst/>
          </a:prstGeom>
          <a:noFill/>
        </p:spPr>
        <p:txBody>
          <a:bodyPr wrap="square" rtlCol="0">
            <a:spAutoFit/>
          </a:bodyPr>
          <a:lstStyle/>
          <a:p>
            <a:r>
              <a:rPr lang="en-GB" sz="1000" dirty="0">
                <a:solidFill>
                  <a:schemeClr val="bg1"/>
                </a:solidFill>
              </a:rPr>
              <a:t>Projects</a:t>
            </a:r>
          </a:p>
        </p:txBody>
      </p:sp>
      <p:sp>
        <p:nvSpPr>
          <p:cNvPr id="45" name="TextBox 44">
            <a:extLst>
              <a:ext uri="{FF2B5EF4-FFF2-40B4-BE49-F238E27FC236}">
                <a16:creationId xmlns:a16="http://schemas.microsoft.com/office/drawing/2014/main" id="{1299D62C-BEAC-4BD4-82A7-EB92D4C0DDB0}"/>
              </a:ext>
            </a:extLst>
          </p:cNvPr>
          <p:cNvSpPr txBox="1"/>
          <p:nvPr/>
        </p:nvSpPr>
        <p:spPr>
          <a:xfrm>
            <a:off x="3304237" y="2380217"/>
            <a:ext cx="630718" cy="246221"/>
          </a:xfrm>
          <a:prstGeom prst="rect">
            <a:avLst/>
          </a:prstGeom>
          <a:noFill/>
        </p:spPr>
        <p:txBody>
          <a:bodyPr wrap="square" rtlCol="0">
            <a:spAutoFit/>
          </a:bodyPr>
          <a:lstStyle/>
          <a:p>
            <a:r>
              <a:rPr lang="en-GB" sz="1000" dirty="0">
                <a:solidFill>
                  <a:schemeClr val="bg1"/>
                </a:solidFill>
              </a:rPr>
              <a:t>Develop</a:t>
            </a:r>
          </a:p>
        </p:txBody>
      </p:sp>
      <p:sp>
        <p:nvSpPr>
          <p:cNvPr id="52" name="TextBox 51">
            <a:extLst>
              <a:ext uri="{FF2B5EF4-FFF2-40B4-BE49-F238E27FC236}">
                <a16:creationId xmlns:a16="http://schemas.microsoft.com/office/drawing/2014/main" id="{E1C541AF-96DD-4AF3-B5F2-DF10BE6E847A}"/>
              </a:ext>
            </a:extLst>
          </p:cNvPr>
          <p:cNvSpPr txBox="1"/>
          <p:nvPr/>
        </p:nvSpPr>
        <p:spPr>
          <a:xfrm>
            <a:off x="9489062" y="1636669"/>
            <a:ext cx="932574" cy="230832"/>
          </a:xfrm>
          <a:prstGeom prst="rect">
            <a:avLst/>
          </a:prstGeom>
          <a:noFill/>
        </p:spPr>
        <p:txBody>
          <a:bodyPr wrap="square" rtlCol="0">
            <a:spAutoFit/>
          </a:bodyPr>
          <a:lstStyle/>
          <a:p>
            <a:r>
              <a:rPr lang="en-GB" sz="900" dirty="0">
                <a:latin typeface="Segoe UI" panose="020B0502040204020203" pitchFamily="34" charset="0"/>
                <a:ea typeface="Segoe UI" panose="020B0502040204020203" pitchFamily="34" charset="0"/>
                <a:cs typeface="Segoe UI" panose="020B0502040204020203" pitchFamily="34" charset="0"/>
              </a:rPr>
              <a:t>Apache Spark</a:t>
            </a:r>
          </a:p>
        </p:txBody>
      </p:sp>
      <p:sp>
        <p:nvSpPr>
          <p:cNvPr id="53" name="TextBox 52">
            <a:extLst>
              <a:ext uri="{FF2B5EF4-FFF2-40B4-BE49-F238E27FC236}">
                <a16:creationId xmlns:a16="http://schemas.microsoft.com/office/drawing/2014/main" id="{DC353A77-CA9D-42EF-A4C7-B8A78DF909D6}"/>
              </a:ext>
            </a:extLst>
          </p:cNvPr>
          <p:cNvSpPr txBox="1"/>
          <p:nvPr/>
        </p:nvSpPr>
        <p:spPr>
          <a:xfrm>
            <a:off x="7562044" y="1628998"/>
            <a:ext cx="378213" cy="230832"/>
          </a:xfrm>
          <a:prstGeom prst="rect">
            <a:avLst/>
          </a:prstGeom>
          <a:noFill/>
        </p:spPr>
        <p:txBody>
          <a:bodyPr wrap="square" rtlCol="0">
            <a:spAutoFit/>
          </a:bodyPr>
          <a:lstStyle/>
          <a:p>
            <a:r>
              <a:rPr lang="en-GB" sz="900" dirty="0">
                <a:latin typeface="Segoe UI" panose="020B0502040204020203" pitchFamily="34" charset="0"/>
                <a:ea typeface="Segoe UI" panose="020B0502040204020203" pitchFamily="34" charset="0"/>
                <a:cs typeface="Segoe UI" panose="020B0502040204020203" pitchFamily="34" charset="0"/>
              </a:rPr>
              <a:t>Git</a:t>
            </a:r>
          </a:p>
        </p:txBody>
      </p:sp>
      <p:sp>
        <p:nvSpPr>
          <p:cNvPr id="54" name="TextBox 53">
            <a:extLst>
              <a:ext uri="{FF2B5EF4-FFF2-40B4-BE49-F238E27FC236}">
                <a16:creationId xmlns:a16="http://schemas.microsoft.com/office/drawing/2014/main" id="{D0ECBFF0-5252-461A-97ED-2C3F3E3F66BE}"/>
              </a:ext>
            </a:extLst>
          </p:cNvPr>
          <p:cNvSpPr txBox="1"/>
          <p:nvPr/>
        </p:nvSpPr>
        <p:spPr>
          <a:xfrm>
            <a:off x="7244219" y="2094012"/>
            <a:ext cx="635649" cy="230832"/>
          </a:xfrm>
          <a:prstGeom prst="rect">
            <a:avLst/>
          </a:prstGeom>
          <a:noFill/>
        </p:spPr>
        <p:txBody>
          <a:bodyPr wrap="square" rtlCol="0">
            <a:spAutoFit/>
          </a:bodyPr>
          <a:lstStyle/>
          <a:p>
            <a:r>
              <a:rPr lang="en-GB" sz="900" dirty="0">
                <a:latin typeface="Segoe UI" panose="020B0502040204020203" pitchFamily="34" charset="0"/>
                <a:ea typeface="Segoe UI" panose="020B0502040204020203" pitchFamily="34" charset="0"/>
                <a:cs typeface="Segoe UI" panose="020B0502040204020203" pitchFamily="34" charset="0"/>
              </a:rPr>
              <a:t>Python</a:t>
            </a:r>
          </a:p>
        </p:txBody>
      </p:sp>
      <p:sp>
        <p:nvSpPr>
          <p:cNvPr id="55" name="TextBox 54">
            <a:extLst>
              <a:ext uri="{FF2B5EF4-FFF2-40B4-BE49-F238E27FC236}">
                <a16:creationId xmlns:a16="http://schemas.microsoft.com/office/drawing/2014/main" id="{A244280B-1A4C-4A8D-BEA2-54EB7281D542}"/>
              </a:ext>
            </a:extLst>
          </p:cNvPr>
          <p:cNvSpPr txBox="1"/>
          <p:nvPr/>
        </p:nvSpPr>
        <p:spPr>
          <a:xfrm>
            <a:off x="2329477" y="5029416"/>
            <a:ext cx="641896" cy="230832"/>
          </a:xfrm>
          <a:prstGeom prst="rect">
            <a:avLst/>
          </a:prstGeom>
          <a:noFill/>
        </p:spPr>
        <p:txBody>
          <a:bodyPr wrap="square" rtlCol="0">
            <a:spAutoFit/>
          </a:bodyPr>
          <a:lstStyle/>
          <a:p>
            <a:r>
              <a:rPr lang="en-GB" sz="900" dirty="0">
                <a:latin typeface="Segoe UI" panose="020B0502040204020203" pitchFamily="34" charset="0"/>
                <a:ea typeface="Segoe UI" panose="020B0502040204020203" pitchFamily="34" charset="0"/>
                <a:cs typeface="Segoe UI" panose="020B0502040204020203" pitchFamily="34" charset="0"/>
              </a:rPr>
              <a:t>Optimus</a:t>
            </a:r>
          </a:p>
        </p:txBody>
      </p:sp>
      <p:sp>
        <p:nvSpPr>
          <p:cNvPr id="57" name="TextBox 56">
            <a:extLst>
              <a:ext uri="{FF2B5EF4-FFF2-40B4-BE49-F238E27FC236}">
                <a16:creationId xmlns:a16="http://schemas.microsoft.com/office/drawing/2014/main" id="{E8671687-D542-486F-BC38-705FC5E476C8}"/>
              </a:ext>
            </a:extLst>
          </p:cNvPr>
          <p:cNvSpPr txBox="1"/>
          <p:nvPr/>
        </p:nvSpPr>
        <p:spPr>
          <a:xfrm>
            <a:off x="4512086" y="4989661"/>
            <a:ext cx="641896" cy="230832"/>
          </a:xfrm>
          <a:prstGeom prst="rect">
            <a:avLst/>
          </a:prstGeom>
          <a:noFill/>
        </p:spPr>
        <p:txBody>
          <a:bodyPr wrap="square" rtlCol="0">
            <a:spAutoFit/>
          </a:bodyPr>
          <a:lstStyle/>
          <a:p>
            <a:r>
              <a:rPr lang="en-GB" sz="900" dirty="0">
                <a:latin typeface="Segoe UI" panose="020B0502040204020203" pitchFamily="34" charset="0"/>
                <a:ea typeface="Segoe UI" panose="020B0502040204020203" pitchFamily="34" charset="0"/>
                <a:cs typeface="Segoe UI" panose="020B0502040204020203" pitchFamily="34" charset="0"/>
              </a:rPr>
              <a:t>Rwanda</a:t>
            </a:r>
          </a:p>
        </p:txBody>
      </p:sp>
      <p:sp>
        <p:nvSpPr>
          <p:cNvPr id="58" name="TextBox 57">
            <a:extLst>
              <a:ext uri="{FF2B5EF4-FFF2-40B4-BE49-F238E27FC236}">
                <a16:creationId xmlns:a16="http://schemas.microsoft.com/office/drawing/2014/main" id="{13D8FF36-6CA8-45C0-B25F-5A85F37EAD19}"/>
              </a:ext>
            </a:extLst>
          </p:cNvPr>
          <p:cNvSpPr txBox="1"/>
          <p:nvPr/>
        </p:nvSpPr>
        <p:spPr>
          <a:xfrm>
            <a:off x="8527224" y="4736172"/>
            <a:ext cx="596424" cy="246221"/>
          </a:xfrm>
          <a:prstGeom prst="rect">
            <a:avLst/>
          </a:prstGeom>
          <a:noFill/>
        </p:spPr>
        <p:txBody>
          <a:bodyPr wrap="square" rtlCol="0">
            <a:spAutoFit/>
          </a:bodyPr>
          <a:lstStyle/>
          <a:p>
            <a:pPr algn="ctr"/>
            <a:r>
              <a:rPr lang="en-GB" sz="1000" dirty="0">
                <a:solidFill>
                  <a:schemeClr val="bg1"/>
                </a:solidFill>
              </a:rPr>
              <a:t>Teams</a:t>
            </a:r>
          </a:p>
        </p:txBody>
      </p:sp>
      <p:sp>
        <p:nvSpPr>
          <p:cNvPr id="60" name="TextBox 59">
            <a:extLst>
              <a:ext uri="{FF2B5EF4-FFF2-40B4-BE49-F238E27FC236}">
                <a16:creationId xmlns:a16="http://schemas.microsoft.com/office/drawing/2014/main" id="{3D93EABE-DE27-4BC5-9E1C-E1EA44A6731A}"/>
              </a:ext>
            </a:extLst>
          </p:cNvPr>
          <p:cNvSpPr txBox="1"/>
          <p:nvPr/>
        </p:nvSpPr>
        <p:spPr>
          <a:xfrm>
            <a:off x="1705107" y="2093586"/>
            <a:ext cx="1009951" cy="230832"/>
          </a:xfrm>
          <a:prstGeom prst="rect">
            <a:avLst/>
          </a:prstGeom>
          <a:noFill/>
        </p:spPr>
        <p:txBody>
          <a:bodyPr wrap="square" rtlCol="0">
            <a:spAutoFit/>
          </a:bodyPr>
          <a:lstStyle/>
          <a:p>
            <a:r>
              <a:rPr lang="en-GB" sz="900" dirty="0">
                <a:latin typeface="Segoe UI" panose="020B0502040204020203" pitchFamily="34" charset="0"/>
                <a:ea typeface="Segoe UI" panose="020B0502040204020203" pitchFamily="34" charset="0"/>
                <a:cs typeface="Segoe UI" panose="020B0502040204020203" pitchFamily="34" charset="0"/>
              </a:rPr>
              <a:t>Deep Learning</a:t>
            </a:r>
          </a:p>
        </p:txBody>
      </p:sp>
      <p:sp>
        <p:nvSpPr>
          <p:cNvPr id="61" name="TextBox 60">
            <a:extLst>
              <a:ext uri="{FF2B5EF4-FFF2-40B4-BE49-F238E27FC236}">
                <a16:creationId xmlns:a16="http://schemas.microsoft.com/office/drawing/2014/main" id="{82690724-F23E-47CD-8715-ED9415F175AA}"/>
              </a:ext>
            </a:extLst>
          </p:cNvPr>
          <p:cNvSpPr txBox="1"/>
          <p:nvPr/>
        </p:nvSpPr>
        <p:spPr>
          <a:xfrm>
            <a:off x="2168678" y="2492061"/>
            <a:ext cx="660573" cy="230832"/>
          </a:xfrm>
          <a:prstGeom prst="rect">
            <a:avLst/>
          </a:prstGeom>
          <a:noFill/>
        </p:spPr>
        <p:txBody>
          <a:bodyPr wrap="square" rtlCol="0">
            <a:spAutoFit/>
          </a:bodyPr>
          <a:lstStyle/>
          <a:p>
            <a:r>
              <a:rPr lang="en-GB" sz="900" dirty="0">
                <a:latin typeface="Segoe UI" panose="020B0502040204020203" pitchFamily="34" charset="0"/>
                <a:ea typeface="Segoe UI" panose="020B0502040204020203" pitchFamily="34" charset="0"/>
                <a:cs typeface="Segoe UI" panose="020B0502040204020203" pitchFamily="34" charset="0"/>
              </a:rPr>
              <a:t>Rapids</a:t>
            </a:r>
          </a:p>
        </p:txBody>
      </p:sp>
      <p:sp>
        <p:nvSpPr>
          <p:cNvPr id="62" name="TextBox 61">
            <a:extLst>
              <a:ext uri="{FF2B5EF4-FFF2-40B4-BE49-F238E27FC236}">
                <a16:creationId xmlns:a16="http://schemas.microsoft.com/office/drawing/2014/main" id="{0DAC63F4-EB88-405B-BF0D-B2696D7DBE27}"/>
              </a:ext>
            </a:extLst>
          </p:cNvPr>
          <p:cNvSpPr txBox="1"/>
          <p:nvPr/>
        </p:nvSpPr>
        <p:spPr>
          <a:xfrm>
            <a:off x="1197363" y="4473978"/>
            <a:ext cx="1561679" cy="230832"/>
          </a:xfrm>
          <a:prstGeom prst="rect">
            <a:avLst/>
          </a:prstGeom>
          <a:noFill/>
        </p:spPr>
        <p:txBody>
          <a:bodyPr wrap="square" rtlCol="0">
            <a:spAutoFit/>
          </a:bodyPr>
          <a:lstStyle/>
          <a:p>
            <a:r>
              <a:rPr lang="en-GB" sz="900" dirty="0">
                <a:latin typeface="Segoe UI" panose="020B0502040204020203" pitchFamily="34" charset="0"/>
                <a:ea typeface="Segoe UI" panose="020B0502040204020203" pitchFamily="34" charset="0"/>
                <a:cs typeface="Segoe UI" panose="020B0502040204020203" pitchFamily="34" charset="0"/>
              </a:rPr>
              <a:t>Mapping the Urban Forest </a:t>
            </a:r>
          </a:p>
        </p:txBody>
      </p:sp>
      <p:sp>
        <p:nvSpPr>
          <p:cNvPr id="63" name="TextBox 62">
            <a:extLst>
              <a:ext uri="{FF2B5EF4-FFF2-40B4-BE49-F238E27FC236}">
                <a16:creationId xmlns:a16="http://schemas.microsoft.com/office/drawing/2014/main" id="{4EFA147E-E610-4E5D-B8AC-43C171A7E2FC}"/>
              </a:ext>
            </a:extLst>
          </p:cNvPr>
          <p:cNvSpPr txBox="1"/>
          <p:nvPr/>
        </p:nvSpPr>
        <p:spPr>
          <a:xfrm>
            <a:off x="2082450" y="4042719"/>
            <a:ext cx="978595" cy="230832"/>
          </a:xfrm>
          <a:prstGeom prst="rect">
            <a:avLst/>
          </a:prstGeom>
          <a:noFill/>
        </p:spPr>
        <p:txBody>
          <a:bodyPr wrap="square" rtlCol="0">
            <a:spAutoFit/>
          </a:bodyPr>
          <a:lstStyle/>
          <a:p>
            <a:r>
              <a:rPr lang="en-GB" sz="900" dirty="0">
                <a:latin typeface="Segoe UI" panose="020B0502040204020203" pitchFamily="34" charset="0"/>
                <a:ea typeface="Segoe UI" panose="020B0502040204020203" pitchFamily="34" charset="0"/>
                <a:cs typeface="Segoe UI" panose="020B0502040204020203" pitchFamily="34" charset="0"/>
              </a:rPr>
              <a:t>Green Spaces</a:t>
            </a:r>
          </a:p>
        </p:txBody>
      </p:sp>
      <p:sp>
        <p:nvSpPr>
          <p:cNvPr id="65" name="TextBox 64">
            <a:extLst>
              <a:ext uri="{FF2B5EF4-FFF2-40B4-BE49-F238E27FC236}">
                <a16:creationId xmlns:a16="http://schemas.microsoft.com/office/drawing/2014/main" id="{284DB3F0-6B6E-4A38-B27F-50050B85DB3B}"/>
              </a:ext>
            </a:extLst>
          </p:cNvPr>
          <p:cNvSpPr txBox="1"/>
          <p:nvPr/>
        </p:nvSpPr>
        <p:spPr>
          <a:xfrm>
            <a:off x="8187508" y="3742577"/>
            <a:ext cx="1275855" cy="230832"/>
          </a:xfrm>
          <a:prstGeom prst="rect">
            <a:avLst/>
          </a:prstGeom>
          <a:noFill/>
        </p:spPr>
        <p:txBody>
          <a:bodyPr wrap="square" rtlCol="0">
            <a:spAutoFit/>
          </a:bodyPr>
          <a:lstStyle/>
          <a:p>
            <a:r>
              <a:rPr lang="en-GB" sz="900" dirty="0">
                <a:latin typeface="Segoe UI" panose="020B0502040204020203" pitchFamily="34" charset="0"/>
                <a:ea typeface="Segoe UI" panose="020B0502040204020203" pitchFamily="34" charset="0"/>
                <a:cs typeface="Segoe UI" panose="020B0502040204020203" pitchFamily="34" charset="0"/>
              </a:rPr>
              <a:t>Data Science Campus</a:t>
            </a:r>
          </a:p>
        </p:txBody>
      </p:sp>
      <p:sp>
        <p:nvSpPr>
          <p:cNvPr id="66" name="TextBox 65">
            <a:extLst>
              <a:ext uri="{FF2B5EF4-FFF2-40B4-BE49-F238E27FC236}">
                <a16:creationId xmlns:a16="http://schemas.microsoft.com/office/drawing/2014/main" id="{9BE1B40E-24C2-4191-A764-AA9F2F8F8F11}"/>
              </a:ext>
            </a:extLst>
          </p:cNvPr>
          <p:cNvSpPr txBox="1"/>
          <p:nvPr/>
        </p:nvSpPr>
        <p:spPr>
          <a:xfrm>
            <a:off x="9553257" y="4053816"/>
            <a:ext cx="2419762" cy="230832"/>
          </a:xfrm>
          <a:prstGeom prst="rect">
            <a:avLst/>
          </a:prstGeom>
          <a:noFill/>
        </p:spPr>
        <p:txBody>
          <a:bodyPr wrap="square" rtlCol="0">
            <a:spAutoFit/>
          </a:bodyPr>
          <a:lstStyle/>
          <a:p>
            <a:r>
              <a:rPr lang="en-GB" sz="900" dirty="0">
                <a:latin typeface="Segoe UI" panose="020B0502040204020203" pitchFamily="34" charset="0"/>
                <a:ea typeface="Segoe UI" panose="020B0502040204020203" pitchFamily="34" charset="0"/>
                <a:cs typeface="Segoe UI" panose="020B0502040204020203" pitchFamily="34" charset="0"/>
              </a:rPr>
              <a:t>National Accounts and Economic statistics</a:t>
            </a:r>
          </a:p>
        </p:txBody>
      </p:sp>
      <p:sp>
        <p:nvSpPr>
          <p:cNvPr id="67" name="TextBox 66">
            <a:extLst>
              <a:ext uri="{FF2B5EF4-FFF2-40B4-BE49-F238E27FC236}">
                <a16:creationId xmlns:a16="http://schemas.microsoft.com/office/drawing/2014/main" id="{CA59D461-610C-41B9-AA81-9335358991E4}"/>
              </a:ext>
            </a:extLst>
          </p:cNvPr>
          <p:cNvSpPr txBox="1"/>
          <p:nvPr/>
        </p:nvSpPr>
        <p:spPr>
          <a:xfrm>
            <a:off x="9667069" y="4481461"/>
            <a:ext cx="1096069" cy="230832"/>
          </a:xfrm>
          <a:prstGeom prst="rect">
            <a:avLst/>
          </a:prstGeom>
          <a:noFill/>
        </p:spPr>
        <p:txBody>
          <a:bodyPr wrap="square" rtlCol="0">
            <a:spAutoFit/>
          </a:bodyPr>
          <a:lstStyle/>
          <a:p>
            <a:r>
              <a:rPr lang="en-GB" sz="900" dirty="0">
                <a:latin typeface="Segoe UI" panose="020B0502040204020203" pitchFamily="34" charset="0"/>
                <a:ea typeface="Segoe UI" panose="020B0502040204020203" pitchFamily="34" charset="0"/>
                <a:cs typeface="Segoe UI" panose="020B0502040204020203" pitchFamily="34" charset="0"/>
              </a:rPr>
              <a:t>Data Architecture</a:t>
            </a:r>
          </a:p>
        </p:txBody>
      </p:sp>
      <p:sp>
        <p:nvSpPr>
          <p:cNvPr id="69" name="Rectangle 68">
            <a:extLst>
              <a:ext uri="{FF2B5EF4-FFF2-40B4-BE49-F238E27FC236}">
                <a16:creationId xmlns:a16="http://schemas.microsoft.com/office/drawing/2014/main" id="{5EFB24F9-A92F-402B-B87F-8E1C054CF66B}"/>
              </a:ext>
            </a:extLst>
          </p:cNvPr>
          <p:cNvSpPr/>
          <p:nvPr/>
        </p:nvSpPr>
        <p:spPr>
          <a:xfrm>
            <a:off x="2910776" y="3725606"/>
            <a:ext cx="1656223" cy="230832"/>
          </a:xfrm>
          <a:prstGeom prst="rect">
            <a:avLst/>
          </a:prstGeom>
        </p:spPr>
        <p:txBody>
          <a:bodyPr wrap="none">
            <a:spAutoFit/>
          </a:bodyPr>
          <a:lstStyle/>
          <a:p>
            <a:r>
              <a:rPr lang="en-GB" sz="900" dirty="0"/>
              <a:t>Patent </a:t>
            </a:r>
            <a:r>
              <a:rPr lang="en-GB" sz="900" dirty="0">
                <a:latin typeface="Segoe UI" panose="020B0502040204020203" pitchFamily="34" charset="0"/>
                <a:ea typeface="Segoe UI" panose="020B0502040204020203" pitchFamily="34" charset="0"/>
                <a:cs typeface="Segoe UI" panose="020B0502040204020203" pitchFamily="34" charset="0"/>
              </a:rPr>
              <a:t>Data</a:t>
            </a:r>
            <a:r>
              <a:rPr lang="en-GB" sz="900" dirty="0"/>
              <a:t> – Emerging Trends</a:t>
            </a:r>
          </a:p>
        </p:txBody>
      </p:sp>
      <p:sp>
        <p:nvSpPr>
          <p:cNvPr id="70" name="Rectangle 69">
            <a:extLst>
              <a:ext uri="{FF2B5EF4-FFF2-40B4-BE49-F238E27FC236}">
                <a16:creationId xmlns:a16="http://schemas.microsoft.com/office/drawing/2014/main" id="{B0A26EAA-E474-4DDB-951B-0E98603F4613}"/>
              </a:ext>
            </a:extLst>
          </p:cNvPr>
          <p:cNvSpPr/>
          <p:nvPr/>
        </p:nvSpPr>
        <p:spPr>
          <a:xfrm>
            <a:off x="7987559" y="5387766"/>
            <a:ext cx="1795684" cy="230832"/>
          </a:xfrm>
          <a:prstGeom prst="rect">
            <a:avLst/>
          </a:prstGeom>
        </p:spPr>
        <p:txBody>
          <a:bodyPr wrap="none">
            <a:spAutoFit/>
          </a:bodyPr>
          <a:lstStyle/>
          <a:p>
            <a:r>
              <a:rPr lang="en-GB" sz="900" dirty="0">
                <a:solidFill>
                  <a:srgbClr val="222222"/>
                </a:solidFill>
                <a:latin typeface="Segoe UI" panose="020B0502040204020203" pitchFamily="34" charset="0"/>
                <a:ea typeface="Segoe UI" panose="020B0502040204020203" pitchFamily="34" charset="0"/>
                <a:cs typeface="Segoe UI" panose="020B0502040204020203" pitchFamily="34" charset="0"/>
              </a:rPr>
              <a:t>Sustainable Development Goals</a:t>
            </a:r>
            <a:endParaRPr lang="en-GB" sz="900" dirty="0">
              <a:latin typeface="Segoe UI" panose="020B0502040204020203" pitchFamily="34" charset="0"/>
              <a:ea typeface="Segoe UI" panose="020B0502040204020203" pitchFamily="34" charset="0"/>
              <a:cs typeface="Segoe UI" panose="020B0502040204020203" pitchFamily="34" charset="0"/>
            </a:endParaRPr>
          </a:p>
        </p:txBody>
      </p:sp>
      <p:sp>
        <p:nvSpPr>
          <p:cNvPr id="73" name="Rectangle 72">
            <a:extLst>
              <a:ext uri="{FF2B5EF4-FFF2-40B4-BE49-F238E27FC236}">
                <a16:creationId xmlns:a16="http://schemas.microsoft.com/office/drawing/2014/main" id="{11344F89-D0D3-448C-A796-D4FD5F3B547E}"/>
              </a:ext>
            </a:extLst>
          </p:cNvPr>
          <p:cNvSpPr/>
          <p:nvPr/>
        </p:nvSpPr>
        <p:spPr>
          <a:xfrm>
            <a:off x="4272565" y="1656616"/>
            <a:ext cx="720069" cy="230832"/>
          </a:xfrm>
          <a:prstGeom prst="rect">
            <a:avLst/>
          </a:prstGeom>
        </p:spPr>
        <p:txBody>
          <a:bodyPr wrap="none">
            <a:spAutoFit/>
          </a:bodyPr>
          <a:lstStyle/>
          <a:p>
            <a:r>
              <a:rPr lang="en-GB" sz="900" dirty="0">
                <a:latin typeface="Segoe UI" panose="020B0502040204020203" pitchFamily="34" charset="0"/>
                <a:ea typeface="Segoe UI" panose="020B0502040204020203" pitchFamily="34" charset="0"/>
                <a:cs typeface="Segoe UI" panose="020B0502040204020203" pitchFamily="34" charset="0"/>
              </a:rPr>
              <a:t>Geospatial</a:t>
            </a:r>
          </a:p>
        </p:txBody>
      </p:sp>
      <p:sp>
        <p:nvSpPr>
          <p:cNvPr id="74" name="TextBox 73">
            <a:extLst>
              <a:ext uri="{FF2B5EF4-FFF2-40B4-BE49-F238E27FC236}">
                <a16:creationId xmlns:a16="http://schemas.microsoft.com/office/drawing/2014/main" id="{27A3B749-2CAD-4292-9B4B-8E69B40807B8}"/>
              </a:ext>
            </a:extLst>
          </p:cNvPr>
          <p:cNvSpPr txBox="1"/>
          <p:nvPr/>
        </p:nvSpPr>
        <p:spPr>
          <a:xfrm>
            <a:off x="9799089" y="2097931"/>
            <a:ext cx="1191100" cy="230832"/>
          </a:xfrm>
          <a:prstGeom prst="rect">
            <a:avLst/>
          </a:prstGeom>
          <a:noFill/>
        </p:spPr>
        <p:txBody>
          <a:bodyPr wrap="square" rtlCol="0">
            <a:spAutoFit/>
          </a:bodyPr>
          <a:lstStyle/>
          <a:p>
            <a:r>
              <a:rPr lang="en-GB" sz="900" dirty="0">
                <a:latin typeface="Segoe UI" panose="020B0502040204020203" pitchFamily="34" charset="0"/>
                <a:ea typeface="Segoe UI" panose="020B0502040204020203" pitchFamily="34" charset="0"/>
                <a:cs typeface="Segoe UI" panose="020B0502040204020203" pitchFamily="34" charset="0"/>
              </a:rPr>
              <a:t>Machine Learning</a:t>
            </a:r>
          </a:p>
        </p:txBody>
      </p:sp>
      <p:sp>
        <p:nvSpPr>
          <p:cNvPr id="77" name="Rectangle 76">
            <a:extLst>
              <a:ext uri="{FF2B5EF4-FFF2-40B4-BE49-F238E27FC236}">
                <a16:creationId xmlns:a16="http://schemas.microsoft.com/office/drawing/2014/main" id="{7BD93765-90D6-4470-8F22-02C3C70B11C6}"/>
              </a:ext>
            </a:extLst>
          </p:cNvPr>
          <p:cNvSpPr/>
          <p:nvPr/>
        </p:nvSpPr>
        <p:spPr>
          <a:xfrm>
            <a:off x="2907397" y="5391032"/>
            <a:ext cx="1584088" cy="230832"/>
          </a:xfrm>
          <a:prstGeom prst="rect">
            <a:avLst/>
          </a:prstGeom>
        </p:spPr>
        <p:txBody>
          <a:bodyPr wrap="none">
            <a:spAutoFit/>
          </a:bodyPr>
          <a:lstStyle/>
          <a:p>
            <a:r>
              <a:rPr lang="en-GB" sz="900" dirty="0">
                <a:latin typeface="Segoe UI" panose="020B0502040204020203" pitchFamily="34" charset="0"/>
                <a:ea typeface="Segoe UI" panose="020B0502040204020203" pitchFamily="34" charset="0"/>
                <a:cs typeface="Segoe UI" panose="020B0502040204020203" pitchFamily="34" charset="0"/>
              </a:rPr>
              <a:t>Access to Services - </a:t>
            </a:r>
            <a:r>
              <a:rPr lang="en-GB" sz="900" dirty="0" err="1">
                <a:latin typeface="Segoe UI" panose="020B0502040204020203" pitchFamily="34" charset="0"/>
                <a:ea typeface="Segoe UI" panose="020B0502040204020203" pitchFamily="34" charset="0"/>
                <a:cs typeface="Segoe UI" panose="020B0502040204020203" pitchFamily="34" charset="0"/>
              </a:rPr>
              <a:t>propeR</a:t>
            </a:r>
            <a:endParaRPr lang="en-GB" sz="900" dirty="0">
              <a:latin typeface="Segoe UI" panose="020B0502040204020203" pitchFamily="34" charset="0"/>
              <a:ea typeface="Segoe UI" panose="020B0502040204020203" pitchFamily="34" charset="0"/>
              <a:cs typeface="Segoe UI" panose="020B0502040204020203" pitchFamily="34" charset="0"/>
            </a:endParaRPr>
          </a:p>
        </p:txBody>
      </p:sp>
      <p:sp>
        <p:nvSpPr>
          <p:cNvPr id="78" name="Rectangle 77">
            <a:extLst>
              <a:ext uri="{FF2B5EF4-FFF2-40B4-BE49-F238E27FC236}">
                <a16:creationId xmlns:a16="http://schemas.microsoft.com/office/drawing/2014/main" id="{645A7113-5DC1-47C0-9853-8B9E3DA7BBC1}"/>
              </a:ext>
            </a:extLst>
          </p:cNvPr>
          <p:cNvSpPr/>
          <p:nvPr/>
        </p:nvSpPr>
        <p:spPr>
          <a:xfrm>
            <a:off x="1981511" y="1641851"/>
            <a:ext cx="1047082" cy="230832"/>
          </a:xfrm>
          <a:prstGeom prst="rect">
            <a:avLst/>
          </a:prstGeom>
        </p:spPr>
        <p:txBody>
          <a:bodyPr wrap="none">
            <a:spAutoFit/>
          </a:bodyPr>
          <a:lstStyle/>
          <a:p>
            <a:r>
              <a:rPr lang="en-GB" sz="900" dirty="0">
                <a:solidFill>
                  <a:srgbClr val="000000"/>
                </a:solidFill>
                <a:latin typeface="Segoe UI" panose="020B0502040204020203" pitchFamily="34" charset="0"/>
                <a:ea typeface="Segoe UI" panose="020B0502040204020203" pitchFamily="34" charset="0"/>
                <a:cs typeface="Segoe UI" panose="020B0502040204020203" pitchFamily="34" charset="0"/>
              </a:rPr>
              <a:t>OCR prototyping</a:t>
            </a:r>
            <a:endParaRPr lang="en-GB" sz="900" dirty="0">
              <a:latin typeface="Segoe UI" panose="020B0502040204020203" pitchFamily="34" charset="0"/>
              <a:ea typeface="Segoe UI" panose="020B0502040204020203" pitchFamily="34" charset="0"/>
              <a:cs typeface="Segoe UI" panose="020B0502040204020203" pitchFamily="34" charset="0"/>
            </a:endParaRPr>
          </a:p>
        </p:txBody>
      </p:sp>
      <p:sp>
        <p:nvSpPr>
          <p:cNvPr id="79" name="Rectangle 78">
            <a:extLst>
              <a:ext uri="{FF2B5EF4-FFF2-40B4-BE49-F238E27FC236}">
                <a16:creationId xmlns:a16="http://schemas.microsoft.com/office/drawing/2014/main" id="{EB05E71F-37BC-4CDA-9D2E-E9E113745725}"/>
              </a:ext>
            </a:extLst>
          </p:cNvPr>
          <p:cNvSpPr/>
          <p:nvPr/>
        </p:nvSpPr>
        <p:spPr>
          <a:xfrm>
            <a:off x="4557005" y="2109827"/>
            <a:ext cx="1670650" cy="230832"/>
          </a:xfrm>
          <a:prstGeom prst="rect">
            <a:avLst/>
          </a:prstGeom>
        </p:spPr>
        <p:txBody>
          <a:bodyPr wrap="none">
            <a:spAutoFit/>
          </a:bodyPr>
          <a:lstStyle/>
          <a:p>
            <a:r>
              <a:rPr lang="en-GB" sz="900" dirty="0">
                <a:solidFill>
                  <a:srgbClr val="000000"/>
                </a:solidFill>
                <a:latin typeface="Segoe UI" panose="020B0502040204020203" pitchFamily="34" charset="0"/>
                <a:ea typeface="Segoe UI" panose="020B0502040204020203" pitchFamily="34" charset="0"/>
                <a:cs typeface="Segoe UI" panose="020B0502040204020203" pitchFamily="34" charset="0"/>
              </a:rPr>
              <a:t>Natural Language Processing</a:t>
            </a:r>
            <a:endParaRPr lang="en-GB" sz="900" dirty="0">
              <a:latin typeface="Segoe UI" panose="020B0502040204020203" pitchFamily="34" charset="0"/>
              <a:ea typeface="Segoe UI" panose="020B0502040204020203" pitchFamily="34" charset="0"/>
              <a:cs typeface="Segoe UI" panose="020B0502040204020203" pitchFamily="34" charset="0"/>
            </a:endParaRPr>
          </a:p>
        </p:txBody>
      </p:sp>
      <p:sp>
        <p:nvSpPr>
          <p:cNvPr id="80" name="Rectangle 79">
            <a:extLst>
              <a:ext uri="{FF2B5EF4-FFF2-40B4-BE49-F238E27FC236}">
                <a16:creationId xmlns:a16="http://schemas.microsoft.com/office/drawing/2014/main" id="{598CB270-F4EE-4636-8599-B064679355AD}"/>
              </a:ext>
            </a:extLst>
          </p:cNvPr>
          <p:cNvSpPr/>
          <p:nvPr/>
        </p:nvSpPr>
        <p:spPr>
          <a:xfrm>
            <a:off x="3129184" y="1406965"/>
            <a:ext cx="1037463" cy="230832"/>
          </a:xfrm>
          <a:prstGeom prst="rect">
            <a:avLst/>
          </a:prstGeom>
        </p:spPr>
        <p:txBody>
          <a:bodyPr wrap="none">
            <a:spAutoFit/>
          </a:bodyPr>
          <a:lstStyle/>
          <a:p>
            <a:r>
              <a:rPr lang="en-GB" sz="900" dirty="0">
                <a:solidFill>
                  <a:srgbClr val="000000"/>
                </a:solidFill>
                <a:latin typeface="Segoe UI" panose="020B0502040204020203" pitchFamily="34" charset="0"/>
                <a:ea typeface="Segoe UI" panose="020B0502040204020203" pitchFamily="34" charset="0"/>
                <a:cs typeface="Segoe UI" panose="020B0502040204020203" pitchFamily="34" charset="0"/>
              </a:rPr>
              <a:t>Computer Vision</a:t>
            </a:r>
            <a:endParaRPr lang="en-GB" sz="900" dirty="0">
              <a:latin typeface="Segoe UI" panose="020B0502040204020203" pitchFamily="34" charset="0"/>
              <a:ea typeface="Segoe UI" panose="020B0502040204020203" pitchFamily="34" charset="0"/>
              <a:cs typeface="Segoe UI" panose="020B0502040204020203" pitchFamily="34" charset="0"/>
            </a:endParaRPr>
          </a:p>
        </p:txBody>
      </p:sp>
      <p:pic>
        <p:nvPicPr>
          <p:cNvPr id="82" name="Picture 81">
            <a:extLst>
              <a:ext uri="{FF2B5EF4-FFF2-40B4-BE49-F238E27FC236}">
                <a16:creationId xmlns:a16="http://schemas.microsoft.com/office/drawing/2014/main" id="{AB011CC3-5F72-4114-8C44-75F583316A66}"/>
              </a:ext>
            </a:extLst>
          </p:cNvPr>
          <p:cNvPicPr>
            <a:picLocks noChangeAspect="1"/>
          </p:cNvPicPr>
          <p:nvPr/>
        </p:nvPicPr>
        <p:blipFill>
          <a:blip r:embed="rId5"/>
          <a:stretch>
            <a:fillRect/>
          </a:stretch>
        </p:blipFill>
        <p:spPr>
          <a:xfrm>
            <a:off x="8616617" y="2124361"/>
            <a:ext cx="348273" cy="204402"/>
          </a:xfrm>
          <a:prstGeom prst="rect">
            <a:avLst/>
          </a:prstGeom>
        </p:spPr>
      </p:pic>
      <p:pic>
        <p:nvPicPr>
          <p:cNvPr id="83" name="Picture 82">
            <a:extLst>
              <a:ext uri="{FF2B5EF4-FFF2-40B4-BE49-F238E27FC236}">
                <a16:creationId xmlns:a16="http://schemas.microsoft.com/office/drawing/2014/main" id="{EB733767-1BA6-4E13-8AD8-CF20A7BC72DA}"/>
              </a:ext>
            </a:extLst>
          </p:cNvPr>
          <p:cNvPicPr>
            <a:picLocks noChangeAspect="1"/>
          </p:cNvPicPr>
          <p:nvPr/>
        </p:nvPicPr>
        <p:blipFill>
          <a:blip r:embed="rId6"/>
          <a:stretch>
            <a:fillRect/>
          </a:stretch>
        </p:blipFill>
        <p:spPr>
          <a:xfrm>
            <a:off x="8658254" y="4523894"/>
            <a:ext cx="337850" cy="239310"/>
          </a:xfrm>
          <a:prstGeom prst="rect">
            <a:avLst/>
          </a:prstGeom>
        </p:spPr>
      </p:pic>
      <p:sp>
        <p:nvSpPr>
          <p:cNvPr id="84" name="Rectangle 83">
            <a:extLst>
              <a:ext uri="{FF2B5EF4-FFF2-40B4-BE49-F238E27FC236}">
                <a16:creationId xmlns:a16="http://schemas.microsoft.com/office/drawing/2014/main" id="{32A69019-C4A0-45CC-9F9D-BC80A0BF9ED5}"/>
              </a:ext>
            </a:extLst>
          </p:cNvPr>
          <p:cNvSpPr/>
          <p:nvPr/>
        </p:nvSpPr>
        <p:spPr>
          <a:xfrm>
            <a:off x="5361081" y="3711113"/>
            <a:ext cx="1550415" cy="646331"/>
          </a:xfrm>
          <a:prstGeom prst="rect">
            <a:avLst/>
          </a:prstGeom>
        </p:spPr>
        <p:txBody>
          <a:bodyPr wrap="square">
            <a:spAutoFit/>
          </a:bodyPr>
          <a:lstStyle/>
          <a:p>
            <a:pPr algn="ctr"/>
            <a:r>
              <a:rPr lang="en-GB" sz="900" dirty="0">
                <a:solidFill>
                  <a:schemeClr val="bg1">
                    <a:lumMod val="50000"/>
                  </a:schemeClr>
                </a:solidFill>
              </a:rPr>
              <a:t>Campus Network spans 2 data centres.  Isolated from the corporate ONS network.  Platform for innovation.</a:t>
            </a:r>
          </a:p>
        </p:txBody>
      </p:sp>
      <p:pic>
        <p:nvPicPr>
          <p:cNvPr id="86" name="Picture 85">
            <a:extLst>
              <a:ext uri="{FF2B5EF4-FFF2-40B4-BE49-F238E27FC236}">
                <a16:creationId xmlns:a16="http://schemas.microsoft.com/office/drawing/2014/main" id="{F9B11B6B-3792-4700-9503-13636C735283}"/>
              </a:ext>
            </a:extLst>
          </p:cNvPr>
          <p:cNvPicPr>
            <a:picLocks noChangeAspect="1"/>
          </p:cNvPicPr>
          <p:nvPr/>
        </p:nvPicPr>
        <p:blipFill>
          <a:blip r:embed="rId7"/>
          <a:stretch>
            <a:fillRect/>
          </a:stretch>
        </p:blipFill>
        <p:spPr>
          <a:xfrm>
            <a:off x="3425208" y="2077485"/>
            <a:ext cx="365736" cy="313488"/>
          </a:xfrm>
          <a:prstGeom prst="rect">
            <a:avLst/>
          </a:prstGeom>
        </p:spPr>
      </p:pic>
      <p:pic>
        <p:nvPicPr>
          <p:cNvPr id="87" name="Picture 86">
            <a:extLst>
              <a:ext uri="{FF2B5EF4-FFF2-40B4-BE49-F238E27FC236}">
                <a16:creationId xmlns:a16="http://schemas.microsoft.com/office/drawing/2014/main" id="{E61A6C69-D00D-4CC5-8F20-4684A3C3112D}"/>
              </a:ext>
            </a:extLst>
          </p:cNvPr>
          <p:cNvPicPr>
            <a:picLocks noChangeAspect="1"/>
          </p:cNvPicPr>
          <p:nvPr/>
        </p:nvPicPr>
        <p:blipFill>
          <a:blip r:embed="rId8"/>
          <a:stretch>
            <a:fillRect/>
          </a:stretch>
        </p:blipFill>
        <p:spPr>
          <a:xfrm>
            <a:off x="3524971" y="4434653"/>
            <a:ext cx="313314" cy="270974"/>
          </a:xfrm>
          <a:prstGeom prst="rect">
            <a:avLst/>
          </a:prstGeom>
        </p:spPr>
      </p:pic>
      <p:sp>
        <p:nvSpPr>
          <p:cNvPr id="56" name="TextBox 55">
            <a:extLst>
              <a:ext uri="{FF2B5EF4-FFF2-40B4-BE49-F238E27FC236}">
                <a16:creationId xmlns:a16="http://schemas.microsoft.com/office/drawing/2014/main" id="{453F9B05-AE28-4CD9-B78B-2837B1EB3D9C}"/>
              </a:ext>
            </a:extLst>
          </p:cNvPr>
          <p:cNvSpPr txBox="1"/>
          <p:nvPr/>
        </p:nvSpPr>
        <p:spPr>
          <a:xfrm>
            <a:off x="1703476" y="2494421"/>
            <a:ext cx="465202" cy="230832"/>
          </a:xfrm>
          <a:prstGeom prst="rect">
            <a:avLst/>
          </a:prstGeom>
          <a:noFill/>
        </p:spPr>
        <p:txBody>
          <a:bodyPr wrap="square" rtlCol="0">
            <a:spAutoFit/>
          </a:bodyPr>
          <a:lstStyle/>
          <a:p>
            <a:r>
              <a:rPr lang="en-GB" sz="900" dirty="0">
                <a:latin typeface="Segoe UI" panose="020B0502040204020203" pitchFamily="34" charset="0"/>
                <a:ea typeface="Segoe UI" panose="020B0502040204020203" pitchFamily="34" charset="0"/>
                <a:cs typeface="Segoe UI" panose="020B0502040204020203" pitchFamily="34" charset="0"/>
              </a:rPr>
              <a:t>TPUs</a:t>
            </a:r>
          </a:p>
        </p:txBody>
      </p:sp>
      <p:sp>
        <p:nvSpPr>
          <p:cNvPr id="10" name="Arrow: Right 9">
            <a:extLst>
              <a:ext uri="{FF2B5EF4-FFF2-40B4-BE49-F238E27FC236}">
                <a16:creationId xmlns:a16="http://schemas.microsoft.com/office/drawing/2014/main" id="{91F160DC-59C8-4CC0-BA76-ECB947260DE1}"/>
              </a:ext>
            </a:extLst>
          </p:cNvPr>
          <p:cNvSpPr/>
          <p:nvPr/>
        </p:nvSpPr>
        <p:spPr>
          <a:xfrm rot="16200000">
            <a:off x="3567868" y="1675562"/>
            <a:ext cx="100740" cy="84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Arrow: Right 80">
            <a:extLst>
              <a:ext uri="{FF2B5EF4-FFF2-40B4-BE49-F238E27FC236}">
                <a16:creationId xmlns:a16="http://schemas.microsoft.com/office/drawing/2014/main" id="{E11ED6C1-4B1B-4936-AF53-B1EB0B246476}"/>
              </a:ext>
            </a:extLst>
          </p:cNvPr>
          <p:cNvSpPr/>
          <p:nvPr/>
        </p:nvSpPr>
        <p:spPr>
          <a:xfrm>
            <a:off x="4367992" y="2189254"/>
            <a:ext cx="100740" cy="84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Arrow: Right 84">
            <a:extLst>
              <a:ext uri="{FF2B5EF4-FFF2-40B4-BE49-F238E27FC236}">
                <a16:creationId xmlns:a16="http://schemas.microsoft.com/office/drawing/2014/main" id="{8A2AD663-69E6-46B6-B086-12F420940772}"/>
              </a:ext>
            </a:extLst>
          </p:cNvPr>
          <p:cNvSpPr/>
          <p:nvPr/>
        </p:nvSpPr>
        <p:spPr>
          <a:xfrm rot="10800000">
            <a:off x="2742746" y="2189254"/>
            <a:ext cx="100740" cy="84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Arrow: Right 88">
            <a:extLst>
              <a:ext uri="{FF2B5EF4-FFF2-40B4-BE49-F238E27FC236}">
                <a16:creationId xmlns:a16="http://schemas.microsoft.com/office/drawing/2014/main" id="{7BD5423A-843D-419B-B2BD-88E906606E8A}"/>
              </a:ext>
            </a:extLst>
          </p:cNvPr>
          <p:cNvSpPr/>
          <p:nvPr/>
        </p:nvSpPr>
        <p:spPr>
          <a:xfrm rot="12511642">
            <a:off x="3060065" y="1841008"/>
            <a:ext cx="100740" cy="84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Arrow: Right 99">
            <a:extLst>
              <a:ext uri="{FF2B5EF4-FFF2-40B4-BE49-F238E27FC236}">
                <a16:creationId xmlns:a16="http://schemas.microsoft.com/office/drawing/2014/main" id="{F06DFEF4-807D-40C1-8B74-B54E9C3962B8}"/>
              </a:ext>
            </a:extLst>
          </p:cNvPr>
          <p:cNvSpPr/>
          <p:nvPr/>
        </p:nvSpPr>
        <p:spPr>
          <a:xfrm rot="18828232">
            <a:off x="4188100" y="1853282"/>
            <a:ext cx="100740" cy="84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Arrow: Right 101">
            <a:extLst>
              <a:ext uri="{FF2B5EF4-FFF2-40B4-BE49-F238E27FC236}">
                <a16:creationId xmlns:a16="http://schemas.microsoft.com/office/drawing/2014/main" id="{A3401A4C-9E52-4223-8727-75F0E27C9F95}"/>
              </a:ext>
            </a:extLst>
          </p:cNvPr>
          <p:cNvSpPr/>
          <p:nvPr/>
        </p:nvSpPr>
        <p:spPr>
          <a:xfrm rot="5400000">
            <a:off x="1885781" y="2382873"/>
            <a:ext cx="100740" cy="84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Arrow: Right 102">
            <a:extLst>
              <a:ext uri="{FF2B5EF4-FFF2-40B4-BE49-F238E27FC236}">
                <a16:creationId xmlns:a16="http://schemas.microsoft.com/office/drawing/2014/main" id="{339E518B-2DE3-439D-8A05-EA22CEB0FE90}"/>
              </a:ext>
            </a:extLst>
          </p:cNvPr>
          <p:cNvSpPr/>
          <p:nvPr/>
        </p:nvSpPr>
        <p:spPr>
          <a:xfrm rot="5400000">
            <a:off x="2330438" y="2377421"/>
            <a:ext cx="100740" cy="84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TextBox 104">
            <a:extLst>
              <a:ext uri="{FF2B5EF4-FFF2-40B4-BE49-F238E27FC236}">
                <a16:creationId xmlns:a16="http://schemas.microsoft.com/office/drawing/2014/main" id="{323FCE98-7C11-41EB-B0EA-6303BDA625B1}"/>
              </a:ext>
            </a:extLst>
          </p:cNvPr>
          <p:cNvSpPr txBox="1"/>
          <p:nvPr/>
        </p:nvSpPr>
        <p:spPr>
          <a:xfrm>
            <a:off x="9582026" y="4943816"/>
            <a:ext cx="1679220" cy="230832"/>
          </a:xfrm>
          <a:prstGeom prst="rect">
            <a:avLst/>
          </a:prstGeom>
          <a:noFill/>
        </p:spPr>
        <p:txBody>
          <a:bodyPr wrap="square" rtlCol="0">
            <a:spAutoFit/>
          </a:bodyPr>
          <a:lstStyle/>
          <a:p>
            <a:r>
              <a:rPr lang="en-GB" sz="900" dirty="0">
                <a:latin typeface="Segoe UI" panose="020B0502040204020203" pitchFamily="34" charset="0"/>
                <a:ea typeface="Segoe UI" panose="020B0502040204020203" pitchFamily="34" charset="0"/>
                <a:cs typeface="Segoe UI" panose="020B0502040204020203" pitchFamily="34" charset="0"/>
              </a:rPr>
              <a:t>International Development</a:t>
            </a:r>
          </a:p>
        </p:txBody>
      </p:sp>
      <p:sp>
        <p:nvSpPr>
          <p:cNvPr id="106" name="Arrow: Right 105">
            <a:extLst>
              <a:ext uri="{FF2B5EF4-FFF2-40B4-BE49-F238E27FC236}">
                <a16:creationId xmlns:a16="http://schemas.microsoft.com/office/drawing/2014/main" id="{7D0250D6-2C8E-4667-96D5-789275FAD4B5}"/>
              </a:ext>
            </a:extLst>
          </p:cNvPr>
          <p:cNvSpPr/>
          <p:nvPr/>
        </p:nvSpPr>
        <p:spPr>
          <a:xfrm rot="16200000">
            <a:off x="8740383" y="1669028"/>
            <a:ext cx="100740" cy="84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Arrow: Right 106">
            <a:extLst>
              <a:ext uri="{FF2B5EF4-FFF2-40B4-BE49-F238E27FC236}">
                <a16:creationId xmlns:a16="http://schemas.microsoft.com/office/drawing/2014/main" id="{6A43B807-4A71-4350-B11B-2F2A01E25C87}"/>
              </a:ext>
            </a:extLst>
          </p:cNvPr>
          <p:cNvSpPr/>
          <p:nvPr/>
        </p:nvSpPr>
        <p:spPr>
          <a:xfrm rot="18828232">
            <a:off x="9373477" y="1853282"/>
            <a:ext cx="100740" cy="84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Arrow: Right 107">
            <a:extLst>
              <a:ext uri="{FF2B5EF4-FFF2-40B4-BE49-F238E27FC236}">
                <a16:creationId xmlns:a16="http://schemas.microsoft.com/office/drawing/2014/main" id="{229FF265-F1AA-420A-A5E6-2A2F6CF71467}"/>
              </a:ext>
            </a:extLst>
          </p:cNvPr>
          <p:cNvSpPr/>
          <p:nvPr/>
        </p:nvSpPr>
        <p:spPr>
          <a:xfrm>
            <a:off x="9519613" y="2189254"/>
            <a:ext cx="100740" cy="84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Arrow: Right 109">
            <a:extLst>
              <a:ext uri="{FF2B5EF4-FFF2-40B4-BE49-F238E27FC236}">
                <a16:creationId xmlns:a16="http://schemas.microsoft.com/office/drawing/2014/main" id="{EFEE8B80-1F02-4EAF-BFB0-56228D0DFEE4}"/>
              </a:ext>
            </a:extLst>
          </p:cNvPr>
          <p:cNvSpPr/>
          <p:nvPr/>
        </p:nvSpPr>
        <p:spPr>
          <a:xfrm rot="10800000">
            <a:off x="7867392" y="2177693"/>
            <a:ext cx="100740" cy="84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Arrow: Right 111">
            <a:extLst>
              <a:ext uri="{FF2B5EF4-FFF2-40B4-BE49-F238E27FC236}">
                <a16:creationId xmlns:a16="http://schemas.microsoft.com/office/drawing/2014/main" id="{09F82B86-17E1-4C32-A826-D2CADE4F6472}"/>
              </a:ext>
            </a:extLst>
          </p:cNvPr>
          <p:cNvSpPr/>
          <p:nvPr/>
        </p:nvSpPr>
        <p:spPr>
          <a:xfrm rot="12511642">
            <a:off x="8090913" y="1825450"/>
            <a:ext cx="100740" cy="84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Arrow: Right 112">
            <a:extLst>
              <a:ext uri="{FF2B5EF4-FFF2-40B4-BE49-F238E27FC236}">
                <a16:creationId xmlns:a16="http://schemas.microsoft.com/office/drawing/2014/main" id="{12630CA3-BF5F-4E9C-9602-AC36BA079174}"/>
              </a:ext>
            </a:extLst>
          </p:cNvPr>
          <p:cNvSpPr/>
          <p:nvPr/>
        </p:nvSpPr>
        <p:spPr>
          <a:xfrm rot="16200000">
            <a:off x="3609920" y="4040231"/>
            <a:ext cx="100740" cy="84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Arrow: Right 113">
            <a:extLst>
              <a:ext uri="{FF2B5EF4-FFF2-40B4-BE49-F238E27FC236}">
                <a16:creationId xmlns:a16="http://schemas.microsoft.com/office/drawing/2014/main" id="{9EC9BFCA-0CCA-4853-B0C0-29B83777C168}"/>
              </a:ext>
            </a:extLst>
          </p:cNvPr>
          <p:cNvSpPr/>
          <p:nvPr/>
        </p:nvSpPr>
        <p:spPr>
          <a:xfrm rot="12511642">
            <a:off x="2988277" y="4261415"/>
            <a:ext cx="100740" cy="84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Arrow: Right 114">
            <a:extLst>
              <a:ext uri="{FF2B5EF4-FFF2-40B4-BE49-F238E27FC236}">
                <a16:creationId xmlns:a16="http://schemas.microsoft.com/office/drawing/2014/main" id="{007FCDB3-8826-427F-BE2B-5707401E12EA}"/>
              </a:ext>
            </a:extLst>
          </p:cNvPr>
          <p:cNvSpPr/>
          <p:nvPr/>
        </p:nvSpPr>
        <p:spPr>
          <a:xfrm rot="10800000">
            <a:off x="2881186" y="4576236"/>
            <a:ext cx="100740" cy="84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Arrow: Right 115">
            <a:extLst>
              <a:ext uri="{FF2B5EF4-FFF2-40B4-BE49-F238E27FC236}">
                <a16:creationId xmlns:a16="http://schemas.microsoft.com/office/drawing/2014/main" id="{65D01B78-A24D-4C87-9246-00B89B51489F}"/>
              </a:ext>
            </a:extLst>
          </p:cNvPr>
          <p:cNvSpPr/>
          <p:nvPr/>
        </p:nvSpPr>
        <p:spPr>
          <a:xfrm rot="8281851">
            <a:off x="2949777" y="4947610"/>
            <a:ext cx="100740" cy="84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Arrow: Right 117">
            <a:extLst>
              <a:ext uri="{FF2B5EF4-FFF2-40B4-BE49-F238E27FC236}">
                <a16:creationId xmlns:a16="http://schemas.microsoft.com/office/drawing/2014/main" id="{FBD1CA15-80F5-4DA2-A17A-7810B0F80B6C}"/>
              </a:ext>
            </a:extLst>
          </p:cNvPr>
          <p:cNvSpPr/>
          <p:nvPr/>
        </p:nvSpPr>
        <p:spPr>
          <a:xfrm rot="5400000">
            <a:off x="3613188" y="5274716"/>
            <a:ext cx="100740" cy="84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Arrow: Right 119">
            <a:extLst>
              <a:ext uri="{FF2B5EF4-FFF2-40B4-BE49-F238E27FC236}">
                <a16:creationId xmlns:a16="http://schemas.microsoft.com/office/drawing/2014/main" id="{113D268C-9D8D-4E9D-91B2-4A368216AC5F}"/>
              </a:ext>
            </a:extLst>
          </p:cNvPr>
          <p:cNvSpPr/>
          <p:nvPr/>
        </p:nvSpPr>
        <p:spPr>
          <a:xfrm rot="2165443">
            <a:off x="4394352" y="4918228"/>
            <a:ext cx="100740" cy="84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Arrow: Right 121">
            <a:extLst>
              <a:ext uri="{FF2B5EF4-FFF2-40B4-BE49-F238E27FC236}">
                <a16:creationId xmlns:a16="http://schemas.microsoft.com/office/drawing/2014/main" id="{16D633D2-4BEC-4FD2-A154-91597E6FF427}"/>
              </a:ext>
            </a:extLst>
          </p:cNvPr>
          <p:cNvSpPr/>
          <p:nvPr/>
        </p:nvSpPr>
        <p:spPr>
          <a:xfrm rot="5400000">
            <a:off x="8740383" y="4057888"/>
            <a:ext cx="100740" cy="84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Arrow: Right 122">
            <a:extLst>
              <a:ext uri="{FF2B5EF4-FFF2-40B4-BE49-F238E27FC236}">
                <a16:creationId xmlns:a16="http://schemas.microsoft.com/office/drawing/2014/main" id="{638E6C3C-BC6C-4FA1-8AA5-C9844A26F64C}"/>
              </a:ext>
            </a:extLst>
          </p:cNvPr>
          <p:cNvSpPr/>
          <p:nvPr/>
        </p:nvSpPr>
        <p:spPr>
          <a:xfrm rot="18828232">
            <a:off x="9412993" y="4261413"/>
            <a:ext cx="100740" cy="84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Arrow: Right 123">
            <a:extLst>
              <a:ext uri="{FF2B5EF4-FFF2-40B4-BE49-F238E27FC236}">
                <a16:creationId xmlns:a16="http://schemas.microsoft.com/office/drawing/2014/main" id="{7C2E2781-2F7D-42E2-8451-550C2576BD8C}"/>
              </a:ext>
            </a:extLst>
          </p:cNvPr>
          <p:cNvSpPr/>
          <p:nvPr/>
        </p:nvSpPr>
        <p:spPr>
          <a:xfrm>
            <a:off x="9522470" y="4558396"/>
            <a:ext cx="100740" cy="84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Arrow: Right 124">
            <a:extLst>
              <a:ext uri="{FF2B5EF4-FFF2-40B4-BE49-F238E27FC236}">
                <a16:creationId xmlns:a16="http://schemas.microsoft.com/office/drawing/2014/main" id="{D334BC5F-7359-43DC-90C1-CB59EA34470F}"/>
              </a:ext>
            </a:extLst>
          </p:cNvPr>
          <p:cNvSpPr/>
          <p:nvPr/>
        </p:nvSpPr>
        <p:spPr>
          <a:xfrm rot="2165443">
            <a:off x="9454140" y="4937276"/>
            <a:ext cx="100740" cy="84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Arrow: Right 125">
            <a:extLst>
              <a:ext uri="{FF2B5EF4-FFF2-40B4-BE49-F238E27FC236}">
                <a16:creationId xmlns:a16="http://schemas.microsoft.com/office/drawing/2014/main" id="{FB81B02D-67DC-4724-A50E-DC723DA902E3}"/>
              </a:ext>
            </a:extLst>
          </p:cNvPr>
          <p:cNvSpPr/>
          <p:nvPr/>
        </p:nvSpPr>
        <p:spPr>
          <a:xfrm rot="5400000">
            <a:off x="8736591" y="5298611"/>
            <a:ext cx="100740" cy="84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DCC8145-78C1-467E-989A-E2458AFE15BB}"/>
              </a:ext>
            </a:extLst>
          </p:cNvPr>
          <p:cNvSpPr/>
          <p:nvPr/>
        </p:nvSpPr>
        <p:spPr>
          <a:xfrm>
            <a:off x="7990110" y="1394635"/>
            <a:ext cx="1670650" cy="230832"/>
          </a:xfrm>
          <a:prstGeom prst="rect">
            <a:avLst/>
          </a:prstGeom>
        </p:spPr>
        <p:txBody>
          <a:bodyPr wrap="none">
            <a:spAutoFit/>
          </a:bodyPr>
          <a:lstStyle/>
          <a:p>
            <a:r>
              <a:rPr lang="en-GB" sz="900" dirty="0">
                <a:solidFill>
                  <a:srgbClr val="000000"/>
                </a:solidFill>
                <a:latin typeface="Segoe UI" panose="020B0502040204020203" pitchFamily="34" charset="0"/>
                <a:ea typeface="Segoe UI" panose="020B0502040204020203" pitchFamily="34" charset="0"/>
                <a:cs typeface="Segoe UI" panose="020B0502040204020203" pitchFamily="34" charset="0"/>
              </a:rPr>
              <a:t>Natural Language Processing</a:t>
            </a:r>
            <a:endParaRPr lang="en-GB" sz="9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705663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B538D3A3CC7964DAC47AF80DBFC1EEF" ma:contentTypeVersion="0" ma:contentTypeDescription="Create a new document." ma:contentTypeScope="" ma:versionID="0e05e5ce32253adda1e1bbab514d0631">
  <xsd:schema xmlns:xsd="http://www.w3.org/2001/XMLSchema" xmlns:xs="http://www.w3.org/2001/XMLSchema" xmlns:p="http://schemas.microsoft.com/office/2006/metadata/properties" targetNamespace="http://schemas.microsoft.com/office/2006/metadata/properties" ma:root="true" ma:fieldsID="f82eaf9e3b9eaadfc5f763002364445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26632C-D976-45A8-A453-8501C98F88C6}">
  <ds:schemaRefs>
    <ds:schemaRef ds:uri="http://schemas.microsoft.com/office/infopath/2007/PartnerControls"/>
    <ds:schemaRef ds:uri="http://schemas.microsoft.com/office/2006/documentManagement/types"/>
    <ds:schemaRef ds:uri="http://purl.org/dc/elements/1.1/"/>
    <ds:schemaRef ds:uri="http://purl.org/dc/terms/"/>
    <ds:schemaRef ds:uri="http://www.w3.org/XML/1998/namespace"/>
    <ds:schemaRef ds:uri="http://purl.org/dc/dcmityp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11DFD36D-4C84-4D46-B3B8-C5E02DA716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5B75D69-C733-4155-97F5-51A3675934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2334</TotalTime>
  <Words>1293</Words>
  <Application>Microsoft Office PowerPoint</Application>
  <PresentationFormat>Widescreen</PresentationFormat>
  <Paragraphs>232</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Infrastructure for a  Data Science Campus</dc:title>
  <dc:creator>Pritchard, Craig</dc:creator>
  <cp:lastModifiedBy>Pritchard, Craig</cp:lastModifiedBy>
  <cp:revision>115</cp:revision>
  <dcterms:created xsi:type="dcterms:W3CDTF">2019-02-18T14:32:22Z</dcterms:created>
  <dcterms:modified xsi:type="dcterms:W3CDTF">2019-03-08T16:24:51Z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0x0101008B538D3A3CC7964DAC47AF80DBFC1EEF</vt:lpwstr>
  </property>
  <property fmtid="{D5CDD505-2E9C-101B-9397-08002B2CF9AE}" pid="3" name="IsMyDocuments">
    <vt:bool>true</vt:bool>
  </property>
</Properties>
</file>