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1"/>
  </p:notesMasterIdLst>
  <p:handoutMasterIdLst>
    <p:handoutMasterId r:id="rId22"/>
  </p:handoutMasterIdLst>
  <p:sldIdLst>
    <p:sldId id="285" r:id="rId2"/>
    <p:sldId id="322" r:id="rId3"/>
    <p:sldId id="315" r:id="rId4"/>
    <p:sldId id="323" r:id="rId5"/>
    <p:sldId id="317" r:id="rId6"/>
    <p:sldId id="306" r:id="rId7"/>
    <p:sldId id="324" r:id="rId8"/>
    <p:sldId id="325" r:id="rId9"/>
    <p:sldId id="320" r:id="rId10"/>
    <p:sldId id="308" r:id="rId11"/>
    <p:sldId id="266" r:id="rId12"/>
    <p:sldId id="316" r:id="rId13"/>
    <p:sldId id="274" r:id="rId14"/>
    <p:sldId id="270" r:id="rId15"/>
    <p:sldId id="275" r:id="rId16"/>
    <p:sldId id="271" r:id="rId17"/>
    <p:sldId id="272" r:id="rId18"/>
    <p:sldId id="310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131" autoAdjust="0"/>
  </p:normalViewPr>
  <p:slideViewPr>
    <p:cSldViewPr>
      <p:cViewPr>
        <p:scale>
          <a:sx n="90" d="100"/>
          <a:sy n="90" d="100"/>
        </p:scale>
        <p:origin x="-123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A8CE8-62CA-4FFF-8E37-D4FE92D13EBB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83407-1625-4F74-A671-9AF884288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829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F5F78-251B-4257-9240-B1D47D6D3F2E}" type="datetimeFigureOut">
              <a:rPr lang="en-US" smtClean="0"/>
              <a:t>3/9/2019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A90B-932C-40D7-A1E9-9B38E1C30E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3586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A90B-932C-40D7-A1E9-9B38E1C30E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418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A90B-932C-40D7-A1E9-9B38E1C30E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96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Humera Razzak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381000" y="6452117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Humera Razzak</a:t>
            </a:r>
            <a:endParaRPr lang="en-US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371600" y="6424989"/>
            <a:ext cx="106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848600" y="6475154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1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>
          <a:xfrm>
            <a:off x="381000" y="6452117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Humera Razzak</a:t>
            </a:r>
            <a:endParaRPr lang="en-US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1371600" y="6424989"/>
            <a:ext cx="106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848600" y="6475154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1</a:t>
            </a:r>
            <a:endParaRPr lang="en-US" dirty="0"/>
          </a:p>
        </p:txBody>
      </p:sp>
      <p:pic>
        <p:nvPicPr>
          <p:cNvPr id="10" name="Bild 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867400"/>
            <a:ext cx="4724400" cy="9728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425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235000" r="-2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Humera Razzak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pic>
        <p:nvPicPr>
          <p:cNvPr id="14" name="Bild 2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205" y="6201439"/>
            <a:ext cx="4724400" cy="48644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40" r:id="rId7"/>
    <p:sldLayoutId id="2147483835" r:id="rId8"/>
    <p:sldLayoutId id="2147483836" r:id="rId9"/>
    <p:sldLayoutId id="2147483837" r:id="rId10"/>
    <p:sldLayoutId id="2147483838" r:id="rId11"/>
    <p:sldLayoutId id="2147483839" r:id="rId1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8229600" cy="4038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Predictive Performance of a Hybrid Technique for the Multiple Imputation of Survey Data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HUMERA RAZZAK</a:t>
            </a:r>
            <a:r>
              <a:rPr lang="en-US" sz="13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CHRISTIAN HEUMANN</a:t>
            </a:r>
            <a:r>
              <a:rPr lang="en-US" sz="1300" b="1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PhD Candidate in Department of Statistics, Ludwig-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Maximilians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Universität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München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Professor in the Department of Statistics, Ludwig-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Maximilians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Universität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München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s-ES" sz="2200" b="1" dirty="0" smtClean="0">
                <a:solidFill>
                  <a:schemeClr val="tx1"/>
                </a:solidFill>
              </a:rPr>
              <a:t>NTTS Conference, Brussels</a:t>
            </a:r>
            <a:r>
              <a:rPr lang="es-ES" b="1" dirty="0" smtClean="0">
                <a:solidFill>
                  <a:schemeClr val="tx1"/>
                </a:solidFill>
              </a:rPr>
              <a:t/>
            </a:r>
            <a:br>
              <a:rPr lang="es-ES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13/03/2019</a:t>
            </a: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000" b="1" dirty="0">
                <a:latin typeface="Times New Roman" pitchFamily="18" charset="0"/>
                <a:cs typeface="Times New Roman" pitchFamily="18" charset="0"/>
              </a:rPr>
            </a:br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4B1A80D8-77FE-407E-9C22-D63371F6573E}" type="slidenum">
              <a:rPr lang="en-US" smtClean="0"/>
              <a:t>1</a:t>
            </a:fld>
            <a:endParaRPr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381000" y="6324600"/>
            <a:ext cx="1066800" cy="365125"/>
          </a:xfrm>
        </p:spPr>
        <p:txBody>
          <a:bodyPr/>
          <a:lstStyle/>
          <a:p>
            <a:r>
              <a:rPr lang="en-US" dirty="0" err="1" smtClean="0"/>
              <a:t>Humera</a:t>
            </a:r>
            <a:r>
              <a:rPr lang="en-US" dirty="0" smtClean="0"/>
              <a:t> </a:t>
            </a:r>
            <a:r>
              <a:rPr lang="en-US" dirty="0" err="1" smtClean="0"/>
              <a:t>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9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Hybrid Multiple Imputation (HMI)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160520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en-GB" dirty="0" smtClean="0"/>
              <a:t> </a:t>
            </a:r>
            <a:r>
              <a:rPr lang="en-GB" sz="2200" b="1" dirty="0" smtClean="0"/>
              <a:t>MICE </a:t>
            </a:r>
            <a:r>
              <a:rPr lang="en-GB" sz="2200" b="1" dirty="0"/>
              <a:t>based </a:t>
            </a:r>
            <a:r>
              <a:rPr lang="en-GB" sz="2200" b="1" dirty="0" smtClean="0"/>
              <a:t>algorithms:</a:t>
            </a:r>
          </a:p>
          <a:p>
            <a:pPr>
              <a:buClrTx/>
            </a:pPr>
            <a:r>
              <a:rPr lang="en-GB" dirty="0" smtClean="0"/>
              <a:t> </a:t>
            </a:r>
            <a:r>
              <a:rPr lang="en-GB" dirty="0"/>
              <a:t>“Imp.Cart” known as Classification and Regression Trees (Cart</a:t>
            </a:r>
            <a:r>
              <a:rPr lang="en-GB" dirty="0" smtClean="0"/>
              <a:t>). </a:t>
            </a:r>
          </a:p>
          <a:p>
            <a:pPr>
              <a:buClrTx/>
            </a:pPr>
            <a:r>
              <a:rPr lang="en-GB" dirty="0" smtClean="0"/>
              <a:t>“</a:t>
            </a:r>
            <a:r>
              <a:rPr lang="en-GB" dirty="0"/>
              <a:t>Imp.PMM” known as Predictive Mean Matching (PMM</a:t>
            </a:r>
            <a:r>
              <a:rPr lang="en-GB" dirty="0" smtClean="0"/>
              <a:t>).</a:t>
            </a:r>
          </a:p>
          <a:p>
            <a:pPr>
              <a:buClrTx/>
            </a:pPr>
            <a:r>
              <a:rPr lang="en-GB" dirty="0" smtClean="0"/>
              <a:t>“</a:t>
            </a:r>
            <a:r>
              <a:rPr lang="en-GB" dirty="0"/>
              <a:t>Imp.Default”  which uses </a:t>
            </a:r>
            <a:r>
              <a:rPr lang="en-GB" dirty="0" smtClean="0"/>
              <a:t>logistic regression for categorical </a:t>
            </a:r>
            <a:r>
              <a:rPr lang="en-GB" dirty="0"/>
              <a:t>and PMM for continuous variables. </a:t>
            </a:r>
          </a:p>
          <a:p>
            <a:pPr>
              <a:buClrTx/>
            </a:pPr>
            <a:r>
              <a:rPr lang="en-GB" sz="2200" b="1" dirty="0" smtClean="0"/>
              <a:t>HMI methods:</a:t>
            </a:r>
          </a:p>
          <a:p>
            <a:pPr>
              <a:buClrTx/>
            </a:pPr>
            <a:r>
              <a:rPr lang="en-GB" dirty="0" smtClean="0"/>
              <a:t> “Imp.Hybrid.Cart” combines DPMPM with MICE </a:t>
            </a:r>
            <a:r>
              <a:rPr lang="en-GB" dirty="0"/>
              <a:t>algorithm </a:t>
            </a:r>
            <a:r>
              <a:rPr lang="en-GB" dirty="0" smtClean="0"/>
              <a:t> “Cart”.</a:t>
            </a:r>
          </a:p>
          <a:p>
            <a:pPr>
              <a:buClrTx/>
            </a:pPr>
            <a:r>
              <a:rPr lang="en-GB" dirty="0" smtClean="0"/>
              <a:t> </a:t>
            </a:r>
            <a:r>
              <a:rPr lang="en-GB" dirty="0"/>
              <a:t>“Imp.Hybrid.PMM</a:t>
            </a:r>
            <a:r>
              <a:rPr lang="en-GB" dirty="0" smtClean="0"/>
              <a:t>” </a:t>
            </a:r>
            <a:r>
              <a:rPr lang="en-GB" dirty="0"/>
              <a:t>combines DPMPM with MICE algorithm  </a:t>
            </a:r>
            <a:r>
              <a:rPr lang="en-GB" dirty="0" smtClean="0"/>
              <a:t>“PMM”.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10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263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Some Evidence from Simulation Studies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447800"/>
                <a:ext cx="8763000" cy="4724400"/>
              </a:xfrm>
            </p:spPr>
            <p:txBody>
              <a:bodyPr>
                <a:noAutofit/>
              </a:bodyPr>
              <a:lstStyle/>
              <a:p>
                <a:pPr>
                  <a:buClrTx/>
                </a:pPr>
                <a:r>
                  <a:rPr lang="en-US" sz="2400" i="1" dirty="0" smtClean="0"/>
                  <a:t>n </a:t>
                </a:r>
                <a:r>
                  <a:rPr lang="en-US" sz="2400" i="1" dirty="0"/>
                  <a:t>= </a:t>
                </a:r>
                <a:r>
                  <a:rPr lang="en-US" sz="2400" i="1" dirty="0" smtClean="0"/>
                  <a:t>1000 </a:t>
                </a:r>
                <a:r>
                  <a:rPr lang="en-US" sz="2400" dirty="0"/>
                  <a:t>and </a:t>
                </a:r>
                <a:r>
                  <a:rPr lang="en-US" sz="2400" i="1" dirty="0"/>
                  <a:t>p = </a:t>
                </a:r>
                <a:r>
                  <a:rPr lang="en-US" sz="2400" i="1" dirty="0" smtClean="0"/>
                  <a:t>5 </a:t>
                </a:r>
                <a:r>
                  <a:rPr lang="en-US" sz="2400" dirty="0" smtClean="0"/>
                  <a:t>.</a:t>
                </a:r>
              </a:p>
              <a:p>
                <a:pPr>
                  <a:buClrTx/>
                </a:pPr>
                <a:r>
                  <a:rPr lang="en-GB" sz="2400" i="1" dirty="0" smtClean="0"/>
                  <a:t>x</a:t>
                </a:r>
                <a:r>
                  <a:rPr lang="en-GB" sz="2400" i="1" baseline="-25000" dirty="0" smtClean="0"/>
                  <a:t>1</a:t>
                </a:r>
                <a:r>
                  <a:rPr lang="en-GB" sz="2400" i="1" baseline="-25000" dirty="0"/>
                  <a:t>, </a:t>
                </a:r>
                <a:r>
                  <a:rPr lang="en-GB" sz="2400" i="1" dirty="0"/>
                  <a:t>x</a:t>
                </a:r>
                <a:r>
                  <a:rPr lang="en-GB" sz="2400" i="1" baseline="-25000" dirty="0"/>
                  <a:t>2,</a:t>
                </a:r>
                <a:r>
                  <a:rPr lang="en-GB" sz="2400" i="1" dirty="0"/>
                  <a:t> x</a:t>
                </a:r>
                <a:r>
                  <a:rPr lang="en-GB" sz="2400" i="1" baseline="-25000" dirty="0"/>
                  <a:t>3</a:t>
                </a:r>
                <a:r>
                  <a:rPr lang="en-GB" sz="2400" i="1" dirty="0"/>
                  <a:t> </a:t>
                </a:r>
                <a:r>
                  <a:rPr lang="en-GB" sz="2400" i="1" dirty="0" smtClean="0"/>
                  <a:t> </a:t>
                </a:r>
                <a:r>
                  <a:rPr lang="en-GB" sz="2400" dirty="0" smtClean="0"/>
                  <a:t>are generated from Bernoulli distribution </a:t>
                </a:r>
                <a:r>
                  <a:rPr lang="en-GB" sz="2400" i="1" dirty="0" smtClean="0"/>
                  <a:t>x</a:t>
                </a:r>
                <a:r>
                  <a:rPr lang="en-GB" sz="2400" i="1" baseline="-25000" dirty="0" smtClean="0"/>
                  <a:t>4</a:t>
                </a:r>
                <a:r>
                  <a:rPr lang="en-GB" sz="2400" i="1" dirty="0" smtClean="0"/>
                  <a:t> and x</a:t>
                </a:r>
                <a:r>
                  <a:rPr lang="en-GB" sz="2400" i="1" baseline="-25000" dirty="0" smtClean="0"/>
                  <a:t>5 </a:t>
                </a:r>
                <a:r>
                  <a:rPr lang="en-GB" sz="2400" i="1" dirty="0" smtClean="0"/>
                  <a:t> </a:t>
                </a:r>
                <a:r>
                  <a:rPr lang="en-GB" sz="2400" dirty="0" smtClean="0"/>
                  <a:t>from </a:t>
                </a:r>
                <a:r>
                  <a:rPr lang="en-US" sz="2400" dirty="0" smtClean="0"/>
                  <a:t>normal distribution with mean 80 and </a:t>
                </a:r>
                <a:r>
                  <a:rPr lang="en-US" sz="2400" dirty="0"/>
                  <a:t>standard </a:t>
                </a:r>
                <a:r>
                  <a:rPr lang="en-US" sz="2400" dirty="0" smtClean="0"/>
                  <a:t>deviation 250.</a:t>
                </a:r>
              </a:p>
              <a:p>
                <a:pPr>
                  <a:buClrTx/>
                </a:pPr>
                <a:r>
                  <a:rPr lang="en-GB" sz="2400" dirty="0" smtClean="0"/>
                  <a:t>the </a:t>
                </a:r>
                <a:r>
                  <a:rPr lang="en-GB" sz="2400" dirty="0"/>
                  <a:t>correlation </a:t>
                </a:r>
                <a:r>
                  <a:rPr lang="en-GB" sz="2400" dirty="0" smtClean="0"/>
                  <a:t>structure with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/>
                      </a:rPr>
                      <m:t>𝜌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GB" sz="2400" i="1" dirty="0"/>
                  <a:t>= </a:t>
                </a:r>
                <a:r>
                  <a:rPr lang="en-GB" sz="2400" i="1" dirty="0" smtClean="0"/>
                  <a:t>0.7.</a:t>
                </a:r>
                <a:r>
                  <a:rPr lang="en-GB" sz="2400" dirty="0" smtClean="0"/>
                  <a:t> </a:t>
                </a:r>
              </a:p>
              <a:p>
                <a:pPr>
                  <a:buClrTx/>
                </a:pPr>
                <a:r>
                  <a:rPr lang="nn-NO" sz="2400" i="1" dirty="0"/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n-NO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nn-NO" sz="240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de-DE" sz="2400" b="0" i="1" smtClean="0">
                            <a:latin typeface="Cambria Math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nn-NO" sz="2400" i="1" dirty="0" smtClean="0"/>
                  <a:t> 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n-NO" sz="24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nn-NO" sz="2400" i="1" dirty="0" smtClean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nn-NO" sz="24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1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nn-NO" sz="2400" i="1" dirty="0" smtClean="0"/>
                  <a:t> +...+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n-NO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nn-NO" sz="2400" i="1" dirty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nn-NO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𝑝𝑖</m:t>
                        </m:r>
                      </m:sub>
                    </m:sSub>
                    <m:r>
                      <a:rPr lang="de-DE" sz="2400" b="0" i="1" dirty="0" smtClean="0">
                        <a:latin typeface="Cambria Math"/>
                      </a:rPr>
                      <m:t> , </m:t>
                    </m:r>
                    <m:r>
                      <m:rPr>
                        <m:sty m:val="p"/>
                      </m:rPr>
                      <a:rPr lang="el-GR" sz="2400" i="1" dirty="0" smtClean="0">
                        <a:latin typeface="Cambria Math"/>
                        <a:ea typeface="Cambria Math"/>
                      </a:rPr>
                      <m:t>θ</m:t>
                    </m:r>
                  </m:oMath>
                </a14:m>
                <a:r>
                  <a:rPr lang="nn-NO" sz="2400" i="1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n-NO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nn-NO" sz="2400" i="1" dirty="0">
                            <a:latin typeface="Cambria Math"/>
                            <a:ea typeface="Cambria Math"/>
                          </a:rPr>
                          <m:t>𝛽</m:t>
                        </m:r>
                      </m:e>
                      <m:sub>
                        <m:r>
                          <a:rPr lang="de-DE" sz="2400" b="0" i="1" dirty="0" smtClean="0">
                            <a:latin typeface="Cambria Math"/>
                          </a:rPr>
                          <m:t>𝑡𝑟𝑢𝑒</m:t>
                        </m:r>
                      </m:sub>
                    </m:sSub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nn-NO" sz="2400" i="1" dirty="0" smtClean="0"/>
                  <a:t> </a:t>
                </a:r>
                <a:r>
                  <a:rPr lang="nn-NO" sz="2400" i="1" dirty="0"/>
                  <a:t>(2, 2, 2, 2, 2), p=5, i = 1 . . . </a:t>
                </a:r>
                <a:r>
                  <a:rPr lang="nn-NO" sz="2400" i="1" dirty="0" smtClean="0"/>
                  <a:t>n.</a:t>
                </a:r>
              </a:p>
              <a:p>
                <a:pPr>
                  <a:buClrTx/>
                </a:pPr>
                <a:r>
                  <a:rPr lang="en-US" sz="2400" dirty="0"/>
                  <a:t>covariate dependent binary </a:t>
                </a:r>
                <a:r>
                  <a:rPr lang="en-US" sz="2400" dirty="0" smtClean="0"/>
                  <a:t>response.</a:t>
                </a:r>
                <a:endParaRPr lang="en-US" sz="2400" dirty="0"/>
              </a:p>
              <a:p>
                <a:pPr>
                  <a:buClrTx/>
                </a:pPr>
                <a:r>
                  <a:rPr lang="en-US" sz="2400" dirty="0" smtClean="0"/>
                  <a:t>percentage </a:t>
                </a:r>
                <a:r>
                  <a:rPr lang="en-US" sz="2400" dirty="0"/>
                  <a:t>of missing values (20</a:t>
                </a:r>
                <a:r>
                  <a:rPr lang="en-US" sz="2400" dirty="0" smtClean="0"/>
                  <a:t>%), covariates are MAR.</a:t>
                </a:r>
                <a:endParaRPr lang="en-US" sz="2400" dirty="0"/>
              </a:p>
              <a:p>
                <a:pPr>
                  <a:buClrTx/>
                </a:pPr>
                <a:r>
                  <a:rPr lang="en-US" sz="2400" dirty="0"/>
                  <a:t>use HMI and MICE (Default and Cart) MI to create </a:t>
                </a:r>
                <a:r>
                  <a:rPr lang="en-US" sz="2400" dirty="0" smtClean="0"/>
                  <a:t>m complete </a:t>
                </a:r>
                <a:r>
                  <a:rPr lang="en-US" sz="2400" dirty="0"/>
                  <a:t>datasets for each of 200 runs.</a:t>
                </a:r>
              </a:p>
              <a:p>
                <a:pPr>
                  <a:buClrTx/>
                </a:pPr>
                <a:r>
                  <a:rPr lang="en-US" sz="2400" dirty="0"/>
                  <a:t>criteria:</a:t>
                </a:r>
                <a:r>
                  <a:rPr lang="en-GB" sz="2400" dirty="0"/>
                  <a:t> cross </a:t>
                </a:r>
                <a:r>
                  <a:rPr lang="en-GB" sz="2400" dirty="0" smtClean="0"/>
                  <a:t>validation and </a:t>
                </a:r>
                <a:r>
                  <a:rPr lang="en-GB" sz="2400" i="1" dirty="0" err="1" smtClean="0"/>
                  <a:t>estimand</a:t>
                </a:r>
                <a:r>
                  <a:rPr lang="en-GB" sz="2400" i="1" dirty="0" smtClean="0"/>
                  <a:t>:</a:t>
                </a:r>
                <a:r>
                  <a:rPr lang="en-US" sz="2400" i="1" dirty="0"/>
                  <a:t>AUROC</a:t>
                </a:r>
                <a:endParaRPr lang="en-US" sz="2400" dirty="0"/>
              </a:p>
              <a:p>
                <a:pPr>
                  <a:buClrTx/>
                </a:pPr>
                <a:endParaRPr lang="nn-NO" sz="2400" i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447800"/>
                <a:ext cx="8763000" cy="4724400"/>
              </a:xfrm>
              <a:blipFill rotWithShape="1">
                <a:blip r:embed="rId2"/>
                <a:stretch>
                  <a:fillRect l="-695" t="-1032" r="-1460" b="-1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11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4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pPr algn="ctr"/>
            <a:r>
              <a:rPr lang="de-DE" sz="3100" b="1" dirty="0">
                <a:solidFill>
                  <a:schemeClr val="tx1"/>
                </a:solidFill>
              </a:rPr>
              <a:t>AUROC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fontAlgn="b">
              <a:buClrTx/>
            </a:pPr>
            <a:r>
              <a:rPr lang="en-US" sz="2000" dirty="0" smtClean="0"/>
              <a:t>An</a:t>
            </a:r>
            <a:r>
              <a:rPr lang="en-US" sz="2000" dirty="0"/>
              <a:t> </a:t>
            </a:r>
            <a:r>
              <a:rPr lang="en-US" sz="2000" b="1" dirty="0"/>
              <a:t>ROC curve</a:t>
            </a:r>
            <a:r>
              <a:rPr lang="en-US" sz="2000" dirty="0"/>
              <a:t> (</a:t>
            </a:r>
            <a:r>
              <a:rPr lang="en-US" sz="2000" b="1" dirty="0"/>
              <a:t>receiver operating characteristic curve</a:t>
            </a:r>
            <a:r>
              <a:rPr lang="en-US" sz="2000" dirty="0"/>
              <a:t>) is a graph showing the performance of a classification model at all classification thresholds. This curve plots two parameters:</a:t>
            </a:r>
          </a:p>
          <a:p>
            <a:pPr>
              <a:buClrTx/>
            </a:pPr>
            <a:r>
              <a:rPr lang="en-US" sz="2000" dirty="0"/>
              <a:t>True Positive </a:t>
            </a:r>
            <a:r>
              <a:rPr lang="en-US" sz="2000" dirty="0" smtClean="0"/>
              <a:t>Rate : TPR=TP/(TP+FN)</a:t>
            </a:r>
          </a:p>
          <a:p>
            <a:pPr>
              <a:buClrTx/>
            </a:pPr>
            <a:r>
              <a:rPr lang="en-US" sz="2000" dirty="0" smtClean="0"/>
              <a:t>False </a:t>
            </a:r>
            <a:r>
              <a:rPr lang="en-US" sz="2000" dirty="0"/>
              <a:t>Positive </a:t>
            </a:r>
            <a:r>
              <a:rPr lang="en-US" sz="2000" dirty="0" smtClean="0"/>
              <a:t>Rate: FPR=FP/(FP+TN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2" descr="C:\Users\razzakh\Pictures\ROCCurv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76200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9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609600" y="6858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+mj-lt"/>
                <a:ea typeface="+mj-ea"/>
                <a:cs typeface="+mj-cs"/>
              </a:rPr>
              <a:t>Simulated </a:t>
            </a:r>
            <a:r>
              <a:rPr lang="en-GB" sz="2800" b="1" dirty="0">
                <a:latin typeface="+mj-lt"/>
                <a:ea typeface="+mj-ea"/>
                <a:cs typeface="+mj-cs"/>
              </a:rPr>
              <a:t>data</a:t>
            </a:r>
            <a:r>
              <a:rPr lang="en-GB" sz="3200" b="1" dirty="0">
                <a:latin typeface="+mj-lt"/>
                <a:ea typeface="+mj-ea"/>
                <a:cs typeface="+mj-cs"/>
              </a:rPr>
              <a:t>: Median pooled AUROC curve for various MI methods.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556287"/>
                  </p:ext>
                </p:extLst>
              </p:nvPr>
            </p:nvGraphicFramePr>
            <p:xfrm>
              <a:off x="2133600" y="1981201"/>
              <a:ext cx="4724400" cy="37928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70466"/>
                    <a:gridCol w="4153934"/>
                  </a:tblGrid>
                  <a:tr h="190729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effectLst/>
                            </a:rPr>
                            <a:t>No. imputations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vert="vert27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i="1" smtClean="0">
                                  <a:latin typeface="Cambria Math"/>
                                </a:rPr>
                                <m:t>𝜌</m:t>
                              </m:r>
                            </m:oMath>
                          </a14:m>
                          <a:r>
                            <a:rPr lang="en-US" sz="1400" dirty="0">
                              <a:effectLst/>
                            </a:rPr>
                            <a:t>=0.7</a:t>
                          </a:r>
                          <a:endParaRPr lang="en-US" sz="14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6783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err="1" smtClean="0">
                              <a:effectLst/>
                            </a:rPr>
                            <a:t>Imp.Default</a:t>
                          </a:r>
                          <a:r>
                            <a:rPr lang="en-US" sz="1800" dirty="0" smtClean="0">
                              <a:effectLst/>
                            </a:rPr>
                            <a:t> 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ctr"/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Imp.Cart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</a:t>
                          </a:r>
                        </a:p>
                        <a:p>
                          <a:pPr algn="ctr"/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  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Imp.PMM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    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Imp.Hybrid.Cart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l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</a:t>
                          </a:r>
                          <a:r>
                            <a:rPr lang="en-US" sz="1800" dirty="0" err="1" smtClean="0">
                              <a:effectLst/>
                            </a:rPr>
                            <a:t>p.Hybrid.PMM</a:t>
                          </a: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vert="vert270"/>
                    </a:tc>
                  </a:tr>
                  <a:tr h="1811695">
                    <a:tc>
                      <a:txBody>
                        <a:bodyPr/>
                        <a:lstStyle/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>
                              <a:effectLst/>
                            </a:rPr>
                            <a:t>  2 </a:t>
                          </a:r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 smtClean="0">
                              <a:effectLst/>
                            </a:rPr>
                            <a:t>5</a:t>
                          </a: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 smtClean="0">
                              <a:effectLst/>
                            </a:rPr>
                            <a:t>10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0.9658   0.9720 </a:t>
                          </a:r>
                          <a:r>
                            <a:rPr lang="en-US" sz="180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1800" dirty="0" smtClean="0">
                              <a:effectLst/>
                            </a:rPr>
                            <a:t>0.9662   0.9715  0.9700 </a:t>
                          </a:r>
                        </a:p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0.9658   0.9718  0.9660   0.9714   0.9703</a:t>
                          </a:r>
                        </a:p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0.9657  0.9718   0.9662   </a:t>
                          </a:r>
                          <a:r>
                            <a:rPr lang="en-US" sz="1800" dirty="0">
                              <a:effectLst/>
                            </a:rPr>
                            <a:t>0.9713   </a:t>
                          </a:r>
                          <a:r>
                            <a:rPr lang="en-US" sz="1800" dirty="0" smtClean="0">
                              <a:effectLst/>
                            </a:rPr>
                            <a:t>0.9703</a:t>
                          </a:r>
                          <a:r>
                            <a:rPr lang="en-US" sz="1800" dirty="0">
                              <a:effectLst/>
                            </a:rPr>
                            <a:t>   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67556287"/>
                  </p:ext>
                </p:extLst>
              </p:nvPr>
            </p:nvGraphicFramePr>
            <p:xfrm>
              <a:off x="2133600" y="1981201"/>
              <a:ext cx="4724400" cy="379289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570466"/>
                    <a:gridCol w="4153934"/>
                  </a:tblGrid>
                  <a:tr h="21336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effectLst/>
                            </a:rPr>
                            <a:t>No. imputations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vert="vert27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13950" t="-22857" b="-1680000"/>
                          </a:stretch>
                        </a:blipFill>
                      </a:tcPr>
                    </a:tc>
                  </a:tr>
                  <a:tr h="1767839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err="1" smtClean="0">
                              <a:effectLst/>
                            </a:rPr>
                            <a:t>Imp.Default</a:t>
                          </a:r>
                          <a:r>
                            <a:rPr lang="en-US" sz="1800" dirty="0" smtClean="0">
                              <a:effectLst/>
                            </a:rPr>
                            <a:t> 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ctr"/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Imp.Cart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</a:t>
                          </a:r>
                        </a:p>
                        <a:p>
                          <a:pPr algn="ctr"/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  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Imp.PMM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</a:t>
                          </a: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    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Imp.Hybrid.Cart</a:t>
                          </a:r>
                          <a:endParaRPr kumimoji="0" lang="en-US" sz="1800" kern="1200" dirty="0" smtClean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</a:t>
                          </a:r>
                        </a:p>
                        <a:p>
                          <a:pPr algn="l"/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</a:t>
                          </a:r>
                          <a:r>
                            <a:rPr kumimoji="0" lang="en-US" sz="1800" kern="1200" dirty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 </a:t>
                          </a:r>
                          <a:r>
                            <a:rPr kumimoji="0" lang="en-US" sz="1800" kern="1200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                            </a:t>
                          </a:r>
                          <a:r>
                            <a:rPr kumimoji="0" lang="en-US" sz="1800" kern="1200" dirty="0" err="1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Im</a:t>
                          </a:r>
                          <a:r>
                            <a:rPr lang="en-US" sz="1800" dirty="0" err="1" smtClean="0">
                              <a:effectLst/>
                            </a:rPr>
                            <a:t>p.Hybrid.PMM</a:t>
                          </a: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 vert="vert270"/>
                    </a:tc>
                  </a:tr>
                  <a:tr h="1811695">
                    <a:tc>
                      <a:txBody>
                        <a:bodyPr/>
                        <a:lstStyle/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>
                              <a:effectLst/>
                            </a:rPr>
                            <a:t>  2 </a:t>
                          </a:r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 smtClean="0">
                              <a:effectLst/>
                            </a:rPr>
                            <a:t>5</a:t>
                          </a:r>
                          <a:r>
                            <a:rPr lang="en-US" sz="1800" dirty="0">
                              <a:effectLst/>
                            </a:rPr>
                            <a:t> </a:t>
                          </a:r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endParaRPr lang="en-US" sz="1800" dirty="0" smtClean="0">
                            <a:effectLst/>
                          </a:endParaRPr>
                        </a:p>
                        <a:p>
                          <a:pPr algn="r"/>
                          <a:r>
                            <a:rPr lang="en-US" sz="1800" dirty="0" smtClean="0">
                              <a:effectLst/>
                            </a:rPr>
                            <a:t>10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0.9658   0.9720 </a:t>
                          </a:r>
                          <a:r>
                            <a:rPr lang="en-US" sz="1800" baseline="0" dirty="0" smtClean="0">
                              <a:effectLst/>
                            </a:rPr>
                            <a:t> </a:t>
                          </a:r>
                          <a:r>
                            <a:rPr lang="en-US" sz="1800" dirty="0" smtClean="0">
                              <a:effectLst/>
                            </a:rPr>
                            <a:t>0.9662   0.9715  0.9700 </a:t>
                          </a:r>
                        </a:p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0.9658   0.9718  0.9660   0.9714   0.9703</a:t>
                          </a:r>
                        </a:p>
                        <a:p>
                          <a:pPr marL="0" marR="0" algn="l">
                            <a:lnSpc>
                              <a:spcPct val="2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800" dirty="0" smtClean="0">
                              <a:effectLst/>
                            </a:rPr>
                            <a:t>0.9657  0.9718   0.9662   </a:t>
                          </a:r>
                          <a:r>
                            <a:rPr lang="en-US" sz="1800" dirty="0">
                              <a:effectLst/>
                            </a:rPr>
                            <a:t>0.9713   </a:t>
                          </a:r>
                          <a:r>
                            <a:rPr lang="en-US" sz="1800" dirty="0" smtClean="0">
                              <a:effectLst/>
                            </a:rPr>
                            <a:t>0.9703</a:t>
                          </a:r>
                          <a:r>
                            <a:rPr lang="en-US" sz="1800" dirty="0">
                              <a:effectLst/>
                            </a:rPr>
                            <a:t>   </a:t>
                          </a:r>
                          <a:endParaRPr lang="en-US" sz="1800" dirty="0">
                            <a:effectLst/>
                            <a:latin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13</a:t>
            </a:fld>
            <a:endParaRPr lang="en-US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8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152400"/>
                <a:ext cx="8534400" cy="1676400"/>
              </a:xfrm>
            </p:spPr>
            <p:txBody>
              <a:bodyPr vert="horz" lIns="91440" tIns="45720" rIns="91440" bIns="45720" rtlCol="0" anchor="ctr">
                <a:noAutofit/>
              </a:bodyPr>
              <a:lstStyle/>
              <a:p>
                <a:pPr algn="ctr"/>
                <a:r>
                  <a:rPr lang="en-GB" dirty="0" smtClean="0"/>
                  <a:t/>
                </a:r>
                <a:br>
                  <a:rPr lang="en-GB" dirty="0" smtClean="0"/>
                </a:br>
                <a:r>
                  <a:rPr lang="en-GB" sz="3200" b="1" dirty="0" smtClean="0">
                    <a:solidFill>
                      <a:schemeClr val="tx1"/>
                    </a:solidFill>
                  </a:rPr>
                  <a:t>Simulation </a:t>
                </a:r>
                <a:r>
                  <a:rPr lang="en-GB" sz="2800" b="1" dirty="0">
                    <a:solidFill>
                      <a:schemeClr val="tx1"/>
                    </a:solidFill>
                  </a:rPr>
                  <a:t>study</a:t>
                </a:r>
                <a:r>
                  <a:rPr lang="en-GB" sz="3200" b="1" dirty="0">
                    <a:solidFill>
                      <a:schemeClr val="tx1"/>
                    </a:solidFill>
                  </a:rPr>
                  <a:t>: Boxplots of pooled </a:t>
                </a:r>
                <a:r>
                  <a:rPr lang="en-GB" sz="3200" b="1" dirty="0" smtClean="0">
                    <a:solidFill>
                      <a:schemeClr val="tx1"/>
                    </a:solidFill>
                  </a:rPr>
                  <a:t>AUROC, </a:t>
                </a:r>
                <a14:m>
                  <m:oMath xmlns:m="http://schemas.openxmlformats.org/officeDocument/2006/math">
                    <m:r>
                      <a:rPr lang="en-GB" sz="3200" b="1">
                        <a:solidFill>
                          <a:schemeClr val="tx1"/>
                        </a:solidFill>
                        <a:latin typeface="Cambria Math"/>
                      </a:rPr>
                      <m:t>𝜌</m:t>
                    </m:r>
                    <m:r>
                      <a:rPr lang="en-GB" sz="3200" b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3200" b="1" dirty="0">
                    <a:solidFill>
                      <a:schemeClr val="tx1"/>
                    </a:solidFill>
                  </a:rPr>
                  <a:t>=0</a:t>
                </a:r>
                <a:r>
                  <a:rPr lang="en-GB" sz="3200" b="1" dirty="0" smtClean="0">
                    <a:solidFill>
                      <a:schemeClr val="tx1"/>
                    </a:solidFill>
                  </a:rPr>
                  <a:t>.7.</a:t>
                </a:r>
                <a:r>
                  <a:rPr lang="en-US" dirty="0">
                    <a:solidFill>
                      <a:schemeClr val="tx1"/>
                    </a:solidFill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152400"/>
                <a:ext cx="8534400" cy="1676400"/>
              </a:xfrm>
              <a:blipFill rotWithShape="1">
                <a:blip r:embed="rId2"/>
                <a:stretch>
                  <a:fillRect t="-35636" b="-47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304800" y="1935163"/>
            <a:ext cx="8305800" cy="3932237"/>
          </a:xfrm>
          <a:prstGeom prst="rect">
            <a:avLst/>
          </a:prstGeo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14</a:t>
            </a:fld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49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GB" sz="2700" b="1" dirty="0"/>
              <a:t/>
            </a:r>
            <a:br>
              <a:rPr lang="en-GB" sz="2700" b="1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GB" sz="3600" b="1" dirty="0">
                <a:solidFill>
                  <a:schemeClr val="tx1"/>
                </a:solidFill>
              </a:rPr>
              <a:t>Practical application: Imputation of MICS </a:t>
            </a:r>
            <a:r>
              <a:rPr lang="en-US" sz="3600" b="1" dirty="0">
                <a:solidFill>
                  <a:schemeClr val="tx1"/>
                </a:solidFill>
              </a:rPr>
              <a:t>2014 women’s </a:t>
            </a:r>
            <a:r>
              <a:rPr lang="en-US" sz="3600" b="1" dirty="0" smtClean="0">
                <a:solidFill>
                  <a:schemeClr val="tx1"/>
                </a:solidFill>
              </a:rPr>
              <a:t>data (2014)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Objectives of the Survey: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assists countries to collect data in order fill the </a:t>
            </a:r>
            <a:r>
              <a:rPr lang="en-US" sz="2400" dirty="0" smtClean="0"/>
              <a:t>data gaps </a:t>
            </a:r>
            <a:r>
              <a:rPr lang="en-US" sz="2400" dirty="0"/>
              <a:t>for monitoring the situation of children and women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000" b="1" dirty="0" smtClean="0"/>
              <a:t>Conducted </a:t>
            </a:r>
            <a:r>
              <a:rPr lang="en-US" sz="2000" b="1" dirty="0"/>
              <a:t>by: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400" dirty="0"/>
              <a:t>Bureau of Statistics Punjab in collaboration with United Nations Children’s Fund (UNICEF). 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GB" sz="2000" b="1" dirty="0" smtClean="0"/>
              <a:t>The </a:t>
            </a:r>
            <a:r>
              <a:rPr lang="en-GB" sz="2000" b="1" dirty="0"/>
              <a:t>Amount of Missing Percentages: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GB" sz="1050" dirty="0"/>
              <a:t> </a:t>
            </a:r>
            <a:r>
              <a:rPr lang="en-GB" sz="2400" dirty="0"/>
              <a:t>ranges 14 - 95 per cent.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GB" sz="2000" b="1" dirty="0" smtClean="0"/>
              <a:t>Total </a:t>
            </a:r>
            <a:r>
              <a:rPr lang="en-GB" sz="2000" b="1" dirty="0"/>
              <a:t>Observations:</a:t>
            </a:r>
          </a:p>
          <a:p>
            <a:pPr>
              <a:buClrTx/>
              <a:buFont typeface="Arial" pitchFamily="34" charset="0"/>
              <a:buChar char="•"/>
            </a:pPr>
            <a:r>
              <a:rPr lang="en-US" sz="2400" dirty="0"/>
              <a:t>61286</a:t>
            </a:r>
            <a:endParaRPr lang="en-GB" sz="2400" dirty="0"/>
          </a:p>
          <a:p>
            <a:endParaRPr lang="en-US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15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6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</p:spPr>
        <p:txBody>
          <a:bodyPr>
            <a:noAutofit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200" b="1" dirty="0" smtClean="0">
                <a:solidFill>
                  <a:schemeClr val="tx1"/>
                </a:solidFill>
              </a:rPr>
              <a:t>Real </a:t>
            </a:r>
            <a:r>
              <a:rPr lang="en-GB" sz="2800" b="1" dirty="0">
                <a:solidFill>
                  <a:schemeClr val="tx1"/>
                </a:solidFill>
              </a:rPr>
              <a:t>data</a:t>
            </a:r>
            <a:r>
              <a:rPr lang="en-GB" sz="3200" b="1" dirty="0">
                <a:solidFill>
                  <a:schemeClr val="tx1"/>
                </a:solidFill>
              </a:rPr>
              <a:t>: Boxplots of pooled AUROC obtained by various MI methods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4" name="Inhaltsplatzhalter 3"/>
          <p:cNvPicPr>
            <a:picLocks noGrp="1"/>
          </p:cNvPicPr>
          <p:nvPr>
            <p:ph idx="1"/>
          </p:nvPr>
        </p:nvPicPr>
        <p:blipFill>
          <a:blip r:embed="rId2"/>
          <a:stretch/>
        </p:blipFill>
        <p:spPr bwMode="auto">
          <a:xfrm>
            <a:off x="609600" y="2133600"/>
            <a:ext cx="8077200" cy="3733800"/>
          </a:xfrm>
          <a:prstGeom prst="rect">
            <a:avLst/>
          </a:prstGeom>
        </p:spPr>
      </p:pic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16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2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GB" sz="3200" b="1" dirty="0">
                <a:solidFill>
                  <a:schemeClr val="tx1"/>
                </a:solidFill>
              </a:rPr>
              <a:t>Real </a:t>
            </a:r>
            <a:r>
              <a:rPr lang="en-GB" sz="2800" b="1" dirty="0">
                <a:solidFill>
                  <a:schemeClr val="tx1"/>
                </a:solidFill>
              </a:rPr>
              <a:t>data</a:t>
            </a:r>
            <a:r>
              <a:rPr lang="en-GB" sz="3200" b="1" dirty="0">
                <a:solidFill>
                  <a:schemeClr val="tx1"/>
                </a:solidFill>
              </a:rPr>
              <a:t>: Time taken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305478"/>
              </p:ext>
            </p:extLst>
          </p:nvPr>
        </p:nvGraphicFramePr>
        <p:xfrm>
          <a:off x="457200" y="1524000"/>
          <a:ext cx="8382001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1329266"/>
                <a:gridCol w="1120870"/>
                <a:gridCol w="1131264"/>
                <a:gridCol w="1676400"/>
                <a:gridCol w="1828801"/>
              </a:tblGrid>
              <a:tr h="763108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No</a:t>
                      </a:r>
                      <a:r>
                        <a:rPr lang="en-GB" sz="1400" dirty="0">
                          <a:effectLst/>
                        </a:rPr>
                        <a:t>. 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>
                          <a:effectLst/>
                        </a:rPr>
                        <a:t>imputations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Imp.Default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Imp.Cart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Imp.PMM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Imp.Hybrid.Cart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Imp.Hybrid.PMM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6092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Imp.5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1.93 days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1.88days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1.80 days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10.78 hours </a:t>
                      </a:r>
                      <a:endParaRPr lang="en-US" sz="14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effectLst/>
                        </a:rPr>
                        <a:t>11.59  hours </a:t>
                      </a:r>
                      <a:endParaRPr lang="en-US" sz="14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hteck 7"/>
          <p:cNvSpPr/>
          <p:nvPr/>
        </p:nvSpPr>
        <p:spPr>
          <a:xfrm>
            <a:off x="457200" y="3105835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latin typeface="+mj-lt"/>
                <a:ea typeface="+mj-ea"/>
                <a:cs typeface="+mj-cs"/>
              </a:rPr>
              <a:t>Real </a:t>
            </a:r>
            <a:r>
              <a:rPr lang="en-GB" sz="2800" b="1" dirty="0">
                <a:latin typeface="+mj-lt"/>
                <a:ea typeface="+mj-ea"/>
                <a:cs typeface="+mj-cs"/>
              </a:rPr>
              <a:t>data</a:t>
            </a:r>
            <a:r>
              <a:rPr lang="en-GB" sz="3200" b="1" dirty="0">
                <a:latin typeface="+mj-lt"/>
                <a:ea typeface="+mj-ea"/>
                <a:cs typeface="+mj-cs"/>
              </a:rPr>
              <a:t>: Median pooled </a:t>
            </a:r>
            <a:r>
              <a:rPr lang="en-GB" sz="3200" b="1" dirty="0" smtClean="0">
                <a:latin typeface="+mj-lt"/>
                <a:ea typeface="+mj-ea"/>
                <a:cs typeface="+mj-cs"/>
              </a:rPr>
              <a:t>AUROC</a:t>
            </a:r>
            <a:endParaRPr lang="en-US" sz="3200" b="1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975668"/>
              </p:ext>
            </p:extLst>
          </p:nvPr>
        </p:nvGraphicFramePr>
        <p:xfrm>
          <a:off x="381000" y="4038600"/>
          <a:ext cx="8305800" cy="1661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/>
                <a:gridCol w="1295400"/>
                <a:gridCol w="1066800"/>
                <a:gridCol w="1143000"/>
                <a:gridCol w="1676400"/>
                <a:gridCol w="1828800"/>
              </a:tblGrid>
              <a:tr h="1038225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No</a:t>
                      </a:r>
                      <a:r>
                        <a:rPr lang="en-GB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>
                          <a:effectLst/>
                        </a:rPr>
                        <a:t>imputations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Imp.Default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Imp.Cart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Imp.PMM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Imp.Hybrid.Cart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Imp.Hybrid.PMM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2935">
                <a:tc>
                  <a:txBody>
                    <a:bodyPr/>
                    <a:lstStyle/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endParaRPr lang="en-GB" sz="1400" dirty="0" smtClean="0">
                        <a:effectLst/>
                      </a:endParaRPr>
                    </a:p>
                    <a:p>
                      <a:pPr marL="0" marR="0" algn="l">
                        <a:lnSpc>
                          <a:spcPts val="93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Imp.5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0.94 </a:t>
                      </a:r>
                      <a:endParaRPr lang="en-US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0.63 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0.82 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effectLst/>
                        </a:rPr>
                        <a:t>0.88 </a:t>
                      </a:r>
                      <a:endParaRPr lang="en-US" sz="14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effectLst/>
                        </a:rPr>
                        <a:t>0.88 </a:t>
                      </a:r>
                      <a:endParaRPr lang="en-US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17</a:t>
            </a:fld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7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b="1" dirty="0" smtClean="0">
                <a:solidFill>
                  <a:schemeClr val="tx1"/>
                </a:solidFill>
              </a:rPr>
              <a:t>Summary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7952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dirty="0" smtClean="0"/>
              <a:t>this </a:t>
            </a:r>
            <a:r>
              <a:rPr lang="en-US" dirty="0"/>
              <a:t>approach can prove to be very </a:t>
            </a:r>
            <a:r>
              <a:rPr lang="en-US" dirty="0" smtClean="0"/>
              <a:t>appropriate for </a:t>
            </a:r>
            <a:r>
              <a:rPr lang="en-US" dirty="0"/>
              <a:t>a large number of variables with complex association structures especially coming from sample surveys. 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the </a:t>
            </a:r>
            <a:r>
              <a:rPr lang="en-US" dirty="0"/>
              <a:t>dependence among continuous and categorical variables can be made through an easy engine</a:t>
            </a:r>
            <a:r>
              <a:rPr lang="en-US" dirty="0" smtClean="0"/>
              <a:t>.</a:t>
            </a:r>
          </a:p>
          <a:p>
            <a:pPr>
              <a:buClrTx/>
            </a:pPr>
            <a:r>
              <a:rPr lang="en-US" dirty="0" smtClean="0"/>
              <a:t> better </a:t>
            </a:r>
            <a:r>
              <a:rPr lang="en-US" dirty="0"/>
              <a:t>predictive performance with minimum computational time as compared to the existing </a:t>
            </a:r>
            <a:r>
              <a:rPr lang="en-US" dirty="0" smtClean="0"/>
              <a:t>methods.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18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77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182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  <p:pic>
        <p:nvPicPr>
          <p:cNvPr id="2053" name="Picture 5" descr="Image result for thanks for listening ppt sli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7086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32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733800"/>
          </a:xfrm>
        </p:spPr>
        <p:txBody>
          <a:bodyPr>
            <a:normAutofit fontScale="92500" lnSpcReduction="10000"/>
          </a:bodyPr>
          <a:lstStyle/>
          <a:p>
            <a:pPr>
              <a:buClrTx/>
            </a:pPr>
            <a:r>
              <a:rPr lang="en-US" dirty="0"/>
              <a:t>Importance of dealing with missing </a:t>
            </a:r>
            <a:r>
              <a:rPr lang="en-US" dirty="0" smtClean="0"/>
              <a:t>data in </a:t>
            </a:r>
            <a:r>
              <a:rPr lang="en-GB" dirty="0" smtClean="0"/>
              <a:t>survey </a:t>
            </a:r>
          </a:p>
          <a:p>
            <a:pPr>
              <a:buClrTx/>
            </a:pPr>
            <a:r>
              <a:rPr lang="en-US" dirty="0" smtClean="0"/>
              <a:t>MI as </a:t>
            </a:r>
            <a:r>
              <a:rPr lang="en-US" dirty="0"/>
              <a:t>a general purpose solutions for missing </a:t>
            </a:r>
            <a:r>
              <a:rPr lang="en-US" dirty="0" smtClean="0"/>
              <a:t>data </a:t>
            </a:r>
          </a:p>
          <a:p>
            <a:pPr>
              <a:buClrTx/>
            </a:pPr>
            <a:r>
              <a:rPr lang="en-US" dirty="0"/>
              <a:t>General </a:t>
            </a:r>
            <a:r>
              <a:rPr lang="en-US" dirty="0" smtClean="0"/>
              <a:t>approaches </a:t>
            </a:r>
            <a:r>
              <a:rPr lang="en-US" dirty="0"/>
              <a:t>for </a:t>
            </a:r>
            <a:r>
              <a:rPr lang="en-US" dirty="0" smtClean="0"/>
              <a:t>MI and related </a:t>
            </a:r>
            <a:r>
              <a:rPr lang="en-US" dirty="0"/>
              <a:t>issues  </a:t>
            </a:r>
            <a:endParaRPr lang="en-US" dirty="0" smtClean="0"/>
          </a:p>
          <a:p>
            <a:pPr>
              <a:buClrTx/>
            </a:pPr>
            <a:r>
              <a:rPr lang="en-US" dirty="0"/>
              <a:t>Why we need </a:t>
            </a:r>
            <a:r>
              <a:rPr lang="en-US" dirty="0" smtClean="0"/>
              <a:t>combing MI approaches?</a:t>
            </a:r>
          </a:p>
          <a:p>
            <a:pPr>
              <a:buClrTx/>
            </a:pPr>
            <a:r>
              <a:rPr lang="en-US" dirty="0" smtClean="0"/>
              <a:t>Hybrid </a:t>
            </a:r>
            <a:r>
              <a:rPr lang="en-GB" dirty="0" smtClean="0"/>
              <a:t>MI (HMI)</a:t>
            </a:r>
          </a:p>
          <a:p>
            <a:pPr>
              <a:buClrTx/>
            </a:pPr>
            <a:r>
              <a:rPr lang="en-US" dirty="0"/>
              <a:t>Some </a:t>
            </a:r>
            <a:r>
              <a:rPr lang="en-US" dirty="0" smtClean="0"/>
              <a:t>evidence </a:t>
            </a:r>
            <a:r>
              <a:rPr lang="en-US" dirty="0"/>
              <a:t>from </a:t>
            </a:r>
            <a:r>
              <a:rPr lang="en-US" dirty="0" smtClean="0"/>
              <a:t>simulation studies</a:t>
            </a:r>
          </a:p>
          <a:p>
            <a:pPr>
              <a:buClrTx/>
            </a:pPr>
            <a:r>
              <a:rPr lang="de-DE" dirty="0" smtClean="0"/>
              <a:t>Real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endParaRPr lang="de-DE" dirty="0" smtClean="0"/>
          </a:p>
          <a:p>
            <a:pPr>
              <a:buClrTx/>
            </a:pPr>
            <a:r>
              <a:rPr lang="de-DE" dirty="0" err="1" smtClean="0"/>
              <a:t>Results</a:t>
            </a:r>
            <a:endParaRPr lang="de-DE" dirty="0" smtClean="0"/>
          </a:p>
          <a:p>
            <a:pPr>
              <a:buClrTx/>
            </a:pPr>
            <a:r>
              <a:rPr lang="de-DE" dirty="0" smtClean="0"/>
              <a:t>Summary</a:t>
            </a:r>
          </a:p>
          <a:p>
            <a:pPr>
              <a:buClrTx/>
            </a:pPr>
            <a:endParaRPr lang="en-US" dirty="0" smtClean="0"/>
          </a:p>
          <a:p>
            <a:pPr>
              <a:buClrTx/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2</a:t>
            </a:fld>
            <a:endParaRPr lang="en-US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 smtClean="0"/>
              <a:t>Humera</a:t>
            </a:r>
            <a:r>
              <a:rPr lang="en-US" dirty="0" smtClean="0"/>
              <a:t> </a:t>
            </a:r>
            <a:r>
              <a:rPr lang="en-US" dirty="0" err="1" smtClean="0"/>
              <a:t>Razzak</a:t>
            </a:r>
            <a:endParaRPr lang="en-US" dirty="0"/>
          </a:p>
        </p:txBody>
      </p:sp>
      <p:pic>
        <p:nvPicPr>
          <p:cNvPr id="11" name="Picture 2" descr="H:\hul\1_i7HAh3TD1recKFErr_G1Iw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19400"/>
            <a:ext cx="2362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95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4B1A80D8-77FE-407E-9C22-D63371F6573E}" type="slidenum">
              <a:rPr lang="en-US" smtClean="0"/>
              <a:t>3</a:t>
            </a:fld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62788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Missing </a:t>
            </a:r>
            <a:r>
              <a:rPr lang="en-US" sz="3200" b="1" dirty="0" smtClean="0">
                <a:solidFill>
                  <a:schemeClr val="tx1"/>
                </a:solidFill>
              </a:rPr>
              <a:t>values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67734" y="1828800"/>
            <a:ext cx="6248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Tx/>
              <a:buFont typeface="Arial" pitchFamily="34" charset="0"/>
              <a:buChar char="•"/>
            </a:pPr>
            <a:r>
              <a:rPr lang="en-US" sz="2400" dirty="0" smtClean="0"/>
              <a:t>One of the more benign looking demons of data analysis.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It seems innocent, but it can really screw things up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sz="2400" dirty="0"/>
              <a:t>are everywhere: unanswered questions in a </a:t>
            </a:r>
            <a:r>
              <a:rPr lang="en-US" sz="2400" dirty="0" smtClean="0"/>
              <a:t>survey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sz="2400" dirty="0" smtClean="0"/>
              <a:t>response </a:t>
            </a:r>
            <a:r>
              <a:rPr lang="en-US" sz="2400" dirty="0"/>
              <a:t>rates are generally declining in all surveys (unit </a:t>
            </a:r>
            <a:r>
              <a:rPr lang="en-US" sz="2400" dirty="0" smtClean="0"/>
              <a:t>nonresponse)</a:t>
            </a:r>
          </a:p>
          <a:p>
            <a:pPr marL="342900" indent="-342900">
              <a:buClrTx/>
              <a:buFont typeface="Arial" pitchFamily="34" charset="0"/>
              <a:buChar char="•"/>
            </a:pPr>
            <a:r>
              <a:rPr lang="en-US" sz="2400" dirty="0" smtClean="0"/>
              <a:t>subjects </a:t>
            </a:r>
            <a:r>
              <a:rPr lang="en-US" sz="2400" dirty="0"/>
              <a:t>who are willing to participate in surveys hesitate to provide all information (item nonresponse) </a:t>
            </a:r>
          </a:p>
        </p:txBody>
      </p:sp>
      <p:pic>
        <p:nvPicPr>
          <p:cNvPr id="1027" name="Picture 3" descr="H:\pp slies\1419645907_preview_demon-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2531533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1143000" cy="365125"/>
          </a:xfrm>
        </p:spPr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03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/>
                </a:solidFill>
              </a:rPr>
              <a:t>Multiple Indicator Cluster Survey (MICS)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029200"/>
          </a:xfrm>
        </p:spPr>
        <p:txBody>
          <a:bodyPr>
            <a:normAutofit/>
          </a:bodyPr>
          <a:lstStyle/>
          <a:p>
            <a:pPr lvl="1">
              <a:buClrTx/>
            </a:pPr>
            <a:r>
              <a:rPr lang="en-US" dirty="0" smtClean="0"/>
              <a:t>Main </a:t>
            </a:r>
            <a:r>
              <a:rPr lang="en-US" dirty="0"/>
              <a:t>source of information on </a:t>
            </a:r>
            <a:r>
              <a:rPr lang="en-US" dirty="0" smtClean="0"/>
              <a:t>the women, child and household’s </a:t>
            </a:r>
            <a:r>
              <a:rPr lang="en-GB" dirty="0" smtClean="0"/>
              <a:t>background characteristics</a:t>
            </a:r>
          </a:p>
          <a:p>
            <a:pPr lvl="1">
              <a:buClrTx/>
            </a:pPr>
            <a:r>
              <a:rPr lang="en-US" dirty="0" smtClean="0"/>
              <a:t>Data </a:t>
            </a:r>
            <a:r>
              <a:rPr lang="en-US" dirty="0"/>
              <a:t>collected at both family and person levels</a:t>
            </a:r>
          </a:p>
          <a:p>
            <a:pPr lvl="1">
              <a:buClrTx/>
            </a:pPr>
            <a:r>
              <a:rPr lang="en-US" dirty="0"/>
              <a:t>Contains items on health, demographic, and socioeconomic characteristics (e.g., income)</a:t>
            </a:r>
          </a:p>
          <a:p>
            <a:pPr lvl="1">
              <a:buClrTx/>
            </a:pPr>
            <a:r>
              <a:rPr lang="en-US" dirty="0"/>
              <a:t>Allows the study of relationships between health and other </a:t>
            </a:r>
            <a:r>
              <a:rPr lang="en-US" dirty="0" smtClean="0"/>
              <a:t>characteristics</a:t>
            </a:r>
          </a:p>
          <a:p>
            <a:pPr lvl="1">
              <a:buClrTx/>
            </a:pPr>
            <a:r>
              <a:rPr lang="en-US" dirty="0" smtClean="0"/>
              <a:t>Missing data can lead </a:t>
            </a:r>
            <a:r>
              <a:rPr lang="en-US" dirty="0"/>
              <a:t>to bias of unknown direction and magnitude</a:t>
            </a:r>
          </a:p>
          <a:p>
            <a:pPr lvl="1">
              <a:buClrTx/>
            </a:pPr>
            <a:r>
              <a:rPr lang="en-US" dirty="0"/>
              <a:t>Loss of efficiency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7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 descr="C:\Users\razzakh\Downloads\Untitled Diagram (4)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8077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1000" y="973667"/>
                <a:ext cx="8458200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Tx/>
                </a:pPr>
                <a:r>
                  <a:rPr lang="en-US" sz="2200" dirty="0"/>
                  <a:t>Multiple imputation (MI) is a process used to fill in the blanks of a dataset so that full dataset can be used in </a:t>
                </a:r>
                <a:r>
                  <a:rPr lang="en-US" sz="2200" dirty="0" smtClean="0"/>
                  <a:t>analysis. Draws from predictive distribution i.e. </a:t>
                </a:r>
                <a:r>
                  <a:rPr lang="en-US" sz="2000" dirty="0" err="1" smtClean="0">
                    <a:latin typeface="Cambria Math" pitchFamily="18" charset="0"/>
                    <a:ea typeface="Cambria Math" pitchFamily="18" charset="0"/>
                  </a:rPr>
                  <a:t>Pr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𝑚𝑖𝑠</m:t>
                        </m:r>
                      </m:sub>
                    </m:sSub>
                  </m:oMath>
                </a14:m>
                <a:r>
                  <a:rPr lang="en-US" sz="2000" dirty="0" err="1"/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US" sz="2000" i="1" dirty="0">
                            <a:latin typeface="Cambria Math"/>
                          </a:rPr>
                          <m:t>𝑜𝑏𝑠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  <a:r>
                  <a:rPr lang="en-US" sz="2000" dirty="0" smtClean="0"/>
                  <a:t>.</a:t>
                </a:r>
                <a:r>
                  <a:rPr lang="en-US" sz="2000" dirty="0"/>
                  <a:t> </a:t>
                </a:r>
                <a:endParaRPr lang="en-US" sz="2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973667"/>
                <a:ext cx="8458200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937" t="-3315" b="-10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8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General Approaches for MI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Fully </a:t>
            </a:r>
            <a:r>
              <a:rPr lang="en-US" sz="2800" b="1" dirty="0"/>
              <a:t>conditional </a:t>
            </a:r>
            <a:r>
              <a:rPr lang="en-US" sz="2800" b="1" dirty="0" smtClean="0"/>
              <a:t>specification (FCS</a:t>
            </a:r>
            <a:r>
              <a:rPr lang="en-US" sz="2800" b="1" dirty="0"/>
              <a:t>): MICE (Multiple Imputations by Chained Equations)</a:t>
            </a:r>
            <a:r>
              <a:rPr lang="en-US" sz="2800" dirty="0"/>
              <a:t> </a:t>
            </a:r>
          </a:p>
          <a:p>
            <a:pPr>
              <a:buClrTx/>
            </a:pPr>
            <a:r>
              <a:rPr lang="en-US" sz="2400" dirty="0" smtClean="0"/>
              <a:t>FCS </a:t>
            </a:r>
            <a:r>
              <a:rPr lang="en-US" sz="2400" dirty="0"/>
              <a:t>imputes variables one at a time from a series of univariate conditional </a:t>
            </a:r>
            <a:r>
              <a:rPr lang="en-US" sz="2400" dirty="0" smtClean="0"/>
              <a:t>distributions.</a:t>
            </a:r>
          </a:p>
          <a:p>
            <a:pPr marL="0" indent="0">
              <a:buNone/>
            </a:pPr>
            <a:r>
              <a:rPr lang="en-US" sz="2400" dirty="0" smtClean="0"/>
              <a:t>+</a:t>
            </a:r>
            <a:r>
              <a:rPr lang="en-US" sz="3600" dirty="0"/>
              <a:t>	</a:t>
            </a:r>
            <a:r>
              <a:rPr lang="en-US" sz="2400" dirty="0" smtClean="0"/>
              <a:t>user </a:t>
            </a:r>
            <a:r>
              <a:rPr lang="en-US" sz="2400" dirty="0"/>
              <a:t>specifies regression </a:t>
            </a:r>
            <a:r>
              <a:rPr lang="en-US" sz="2400" dirty="0" smtClean="0"/>
              <a:t>methods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-	very </a:t>
            </a:r>
            <a:r>
              <a:rPr lang="en-US" sz="2400" dirty="0"/>
              <a:t>time </a:t>
            </a:r>
            <a:r>
              <a:rPr lang="en-US" sz="2400" dirty="0" smtClean="0"/>
              <a:t>consuming</a:t>
            </a:r>
          </a:p>
          <a:p>
            <a:pPr marL="0" indent="0">
              <a:buNone/>
            </a:pPr>
            <a:r>
              <a:rPr lang="it-IT" sz="2400" dirty="0" smtClean="0"/>
              <a:t>Software</a:t>
            </a:r>
            <a:r>
              <a:rPr lang="it-IT" sz="2400" dirty="0"/>
              <a:t>: </a:t>
            </a:r>
            <a:r>
              <a:rPr lang="it-IT" sz="2400" dirty="0" smtClean="0"/>
              <a:t>MICE</a:t>
            </a:r>
            <a:endParaRPr lang="en-US" sz="2400" dirty="0"/>
          </a:p>
          <a:p>
            <a:pPr marL="0" indent="0">
              <a:buNone/>
            </a:pPr>
            <a:r>
              <a:rPr lang="en-US" sz="2800" b="1" dirty="0" smtClean="0"/>
              <a:t>Joint modeling (JM</a:t>
            </a:r>
            <a:r>
              <a:rPr lang="en-US" sz="2800" b="1" dirty="0"/>
              <a:t>): </a:t>
            </a:r>
            <a:r>
              <a:rPr lang="en-US" sz="2800" b="1" dirty="0" smtClean="0"/>
              <a:t>Dirichlet </a:t>
            </a:r>
            <a:r>
              <a:rPr lang="en-US" sz="2800" b="1" dirty="0"/>
              <a:t>process mixture of products of multinomial distributions (DPMPM)</a:t>
            </a:r>
          </a:p>
          <a:p>
            <a:pPr>
              <a:buClrTx/>
            </a:pPr>
            <a:r>
              <a:rPr lang="en-US" sz="2400" dirty="0" smtClean="0"/>
              <a:t>JM </a:t>
            </a:r>
            <a:r>
              <a:rPr lang="en-US" sz="2400" dirty="0"/>
              <a:t>draws missing values simultaneously for all incomplete variables using a multivariate </a:t>
            </a:r>
            <a:r>
              <a:rPr lang="en-US" sz="2400" dirty="0" smtClean="0"/>
              <a:t>distribution.</a:t>
            </a:r>
          </a:p>
          <a:p>
            <a:pPr marL="0" indent="0">
              <a:buNone/>
            </a:pPr>
            <a:r>
              <a:rPr lang="en-US" sz="2400" dirty="0"/>
              <a:t>+</a:t>
            </a:r>
            <a:r>
              <a:rPr lang="en-US" sz="2800" dirty="0"/>
              <a:t>	</a:t>
            </a:r>
            <a:r>
              <a:rPr lang="en-US" sz="2400" dirty="0" smtClean="0"/>
              <a:t>can </a:t>
            </a:r>
            <a:r>
              <a:rPr lang="en-US" sz="2400" dirty="0"/>
              <a:t>detect complex structure </a:t>
            </a:r>
            <a:r>
              <a:rPr lang="en-US" sz="2400" dirty="0" smtClean="0"/>
              <a:t>automatically</a:t>
            </a:r>
            <a:endParaRPr lang="en-US" sz="2400" dirty="0"/>
          </a:p>
          <a:p>
            <a:pPr marL="0" indent="0">
              <a:buNone/>
            </a:pPr>
            <a:r>
              <a:rPr lang="de-DE" sz="2400" dirty="0" smtClean="0"/>
              <a:t>-</a:t>
            </a:r>
            <a:r>
              <a:rPr lang="de-DE" sz="2400" dirty="0"/>
              <a:t>	</a:t>
            </a:r>
            <a:r>
              <a:rPr lang="de-DE" sz="2400" dirty="0" smtClean="0"/>
              <a:t>limited </a:t>
            </a:r>
            <a:r>
              <a:rPr lang="de-DE" sz="2400" dirty="0"/>
              <a:t>to only </a:t>
            </a:r>
            <a:r>
              <a:rPr lang="en-US" sz="2400" dirty="0"/>
              <a:t>categorical </a:t>
            </a:r>
            <a:r>
              <a:rPr lang="de-DE" sz="2400" dirty="0" smtClean="0"/>
              <a:t>variables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Software: </a:t>
            </a:r>
            <a:r>
              <a:rPr lang="en-GB" sz="2400" dirty="0" err="1" smtClean="0"/>
              <a:t>NPBayesImpute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0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Why we need combing MI approaches?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495800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GB" sz="2000" b="1" dirty="0" smtClean="0"/>
              <a:t>DPMPM MI: </a:t>
            </a:r>
          </a:p>
          <a:p>
            <a:pPr lvl="1">
              <a:buClrTx/>
            </a:pPr>
            <a:r>
              <a:rPr lang="en-GB" dirty="0" smtClean="0"/>
              <a:t>not impute continuous variables (which MICE can)</a:t>
            </a:r>
          </a:p>
          <a:p>
            <a:pPr>
              <a:buClrTx/>
            </a:pPr>
            <a:r>
              <a:rPr lang="en-GB" sz="2000" b="1" dirty="0" smtClean="0"/>
              <a:t>MICE: </a:t>
            </a:r>
          </a:p>
          <a:p>
            <a:pPr lvl="1">
              <a:buClrTx/>
            </a:pPr>
            <a:r>
              <a:rPr lang="en-GB" dirty="0" smtClean="0"/>
              <a:t>complex </a:t>
            </a:r>
            <a:r>
              <a:rPr lang="en-GB" dirty="0"/>
              <a:t>dependencies structure can be problematic to be identified </a:t>
            </a:r>
            <a:r>
              <a:rPr lang="en-GB" dirty="0" smtClean="0"/>
              <a:t>(which DPMPM can)</a:t>
            </a:r>
          </a:p>
          <a:p>
            <a:pPr marL="0" indent="0">
              <a:buClrTx/>
              <a:buNone/>
            </a:pPr>
            <a:r>
              <a:rPr lang="en-GB" sz="2400" dirty="0" smtClean="0"/>
              <a:t>Therefore, </a:t>
            </a:r>
            <a:r>
              <a:rPr lang="en-GB" sz="2400" dirty="0"/>
              <a:t>it is not possible to get complete dataset when both approaches are applied </a:t>
            </a:r>
            <a:r>
              <a:rPr lang="en-GB" sz="2400" dirty="0" smtClean="0"/>
              <a:t>separately</a:t>
            </a:r>
            <a:endParaRPr lang="en-US" sz="2400" dirty="0"/>
          </a:p>
          <a:p>
            <a:pPr>
              <a:buClrTx/>
            </a:pPr>
            <a:r>
              <a:rPr lang="en-GB" sz="2000" b="1" dirty="0" smtClean="0"/>
              <a:t>Need?</a:t>
            </a:r>
          </a:p>
          <a:p>
            <a:pPr lvl="1">
              <a:buClrTx/>
            </a:pPr>
            <a:r>
              <a:rPr lang="en-GB" dirty="0"/>
              <a:t>a flexible and practical </a:t>
            </a:r>
            <a:r>
              <a:rPr lang="en-GB" dirty="0" smtClean="0"/>
              <a:t>technique which combines  properties of existing approaches </a:t>
            </a:r>
            <a:r>
              <a:rPr lang="en-GB" dirty="0"/>
              <a:t>to </a:t>
            </a:r>
            <a:r>
              <a:rPr lang="en-GB" dirty="0" smtClean="0"/>
              <a:t>handle missing values in MICS</a:t>
            </a:r>
            <a:endParaRPr lang="en-GB" dirty="0" smtClean="0"/>
          </a:p>
          <a:p>
            <a:pPr lvl="1">
              <a:buClrTx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7</a:t>
            </a:fld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0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38400" y="838200"/>
            <a:ext cx="4343400" cy="1600200"/>
          </a:xfrm>
        </p:spPr>
        <p:txBody>
          <a:bodyPr>
            <a:normAutofit/>
          </a:bodyPr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Hybrid Multiple Imputation (HMI)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2" descr="H:\hul\09ea23872fc46f4ac6e6e31967f1fc2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895600"/>
            <a:ext cx="22860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29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80D8-77FE-407E-9C22-D63371F6573E}" type="slidenum">
              <a:rPr lang="en-US" smtClean="0"/>
              <a:t>9</a:t>
            </a:fld>
            <a:endParaRPr lang="en-US"/>
          </a:p>
        </p:txBody>
      </p:sp>
      <p:sp>
        <p:nvSpPr>
          <p:cNvPr id="7" name="AutoShape 2" descr="data:image/png;base64,iVBORw0KGgoAAAANSUhEUgAAAB4AAAAWCAYAAADXYyzPAAACRUlEQVRIS7XWS6iOCRgH8N+Jkcsg5JJrMYVcFxIjZFaGosTGwiUpyjQLiShsLERZIGNh4RLHahALNCksUG5lcplGksIQFjTu9NTz1ndOx/d++c55N2997/P8/8/1/3wNyp/O+Bl38Ag98aLcrbpFQw0AczEGvZN0Ny7V4FfVpCAegfmYgCd4hb74B/vwFKPQD3/VSxr+lRkPxb+IIO6iF87iHtZkUH+2Bmlz4jk4jG74nARBuAobsT9/G4nb9QZQmfEGzMKUCtBtWIBjGIfXGcT11iRuxPPMMHAH5RBFJa6iXZb/v3pJm5f6b+xA9xyiIdiOK61B1ByjKHUHvMGkzK4tuJpgFsRjk/BHvKuTtT0+lmEUxIuxGhFAPc8vmJ1YpQIyL/c0xGELjuNZC14/Ifp+Ae/zeyhaF9xHDN1aPMDRsugj4474gC+IXgdosceF/7oUklC2g7nHv6ey/YateIgjuJxqd7MaeS1aPRPDEBrdJw/EDPRPUTmHX/EWpxH2kURpqcts9mInblUYhopFxgPwB6bmnp/MIMowm2j1t4xP5LDEweiBlziTR2UhBmMThmMFNqcQBd543MBEXMvr1jVuQi2ljmmfjvOpZBfziKxHJ0xLsngvQ0hviE5IbASxB2EbFYpAQ24bayGOyONSxfEveheE/+OH3Nn4PSQ13sVgxrdTuV5RteVYiV14XCtxac9aMJiM0TnpMSNLcQCLmmv194BX84kVjPs9MA/OIUSblsTfqLbMuJDOSgmNdnxq64yrVvArkwN1F50HfiQ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2857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3" descr="data:image/png;base64,iVBORw0KGgoAAAANSUhEUgAAAB4AAAAWCAYAAADXYyzPAAACRUlEQVRIS7XWS6iOCRgH8N+Jkcsg5JJrMYVcFxIjZFaGosTGwiUpyjQLiShsLERZIGNh4RLHahALNCksUG5lcplGksIQFjTu9NTz1ndOx/d++c55N2997/P8/8/1/3wNyp/O+Bl38Ag98aLcrbpFQw0AczEGvZN0Ny7V4FfVpCAegfmYgCd4hb74B/vwFKPQD3/VSxr+lRkPxb+IIO6iF87iHtZkUH+2Bmlz4jk4jG74nARBuAobsT9/G4nb9QZQmfEGzMKUCtBtWIBjGIfXGcT11iRuxPPMMHAH5RBFJa6iXZb/v3pJm5f6b+xA9xyiIdiOK61B1ByjKHUHvMGkzK4tuJpgFsRjk/BHvKuTtT0+lmEUxIuxGhFAPc8vmJ1YpQIyL/c0xGELjuNZC14/Ifp+Ae/zeyhaF9xHDN1aPMDRsugj4474gC+IXgdosceF/7oUklC2g7nHv6ey/YateIgjuJxqd7MaeS1aPRPDEBrdJw/EDPRPUTmHX/EWpxH2kURpqcts9mInblUYhopFxgPwB6bmnp/MIMowm2j1t4xP5LDEweiBlziTR2UhBmMThmMFNqcQBd543MBEXMvr1jVuQi2ljmmfjvOpZBfziKxHJ0xLsngvQ0hviE5IbASxB2EbFYpAQ24bayGOyONSxfEveheE/+OH3Nn4PSQ13sVgxrdTuV5RteVYiV14XCtxac9aMJiM0TnpMSNLcQCLmmv194BX84kVjPs9MA/OIUSblsTfqLbMuJDOSgmNdnxq64yrVvArkwN1F50HfiQ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2857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4" descr="data:image/png;base64,iVBORw0KGgoAAAANSUhEUgAAAD4AAAAVCAYAAAAeql2xAAAD8UlEQVRYR93XeajmYxQH8M/YU4QxIpQlypY1+1YoO6EmM5ZR1uxLslNECZFdzGCm7Pvyj2RJkv0PMamRXST7vvfVeerX9L73vvX2crtP3d7ffdZznvP9fs95pvj/29LYFvPxMVbAV6M2a0odsCz2xR94s4zodfaW2BlZdwuWwTE4dwhD98NGmFZOX4+XhthvoKXN8fyuimfxDI7qsXpxvI2/sAO+wEE4BPsPdFrvSYn4T9gAK+PpIfYaeGlzPAsWxQf4DWv12OEEHIv3sffAJww2cXVsgYcGmz78rK7jW2E64uC65WA7YXnMxoKC5OE1sAq+rYilK6gIbD/Elx3z+vVnynII3O+o+evhneFdG3uHruMXFNQvxRzc1ll6DW7HifgaZ1X0r8BueB7bYVMsgZMQPQgd+vW37a8rbdkYPyB2vPFfOv4U9sR5WAcz6vANcTyOw8N4GfeXU59gRUzFZTi01oT387Ban/6uX7n8v4tq2SeXNfLWIp4UkohG2XfCPSU0MeCBcjoGJbJxKIq+Iy6p34hdqBANeAXfleX9+kfu2HgHNMfD7fD16oLqNwXVcH0NXFUbvVVQfLCc/hMXVnrLJRxQwpiLCS2yf6/+8ewa+XhzPNEOX+NYWmCftJKcvQ9+r/5PcTCeK8ifWbqwUgei4WrosCT69S/sWFLpj8iFRxw/qu/MS36PnUFcRDbpLxTrrklGeBWLlM68Nt7NZcOksdcRg1s7uyJ7IJ7s9P9cSGiqncPzl/R2cc1bGxcV38/v05+p59RF5zKDqFxi9opw5jv1RPTlctyAx+v7MfyCK2vvrAmqIqZ7lB5tNojjUe8UIDE8BySPJ7VF3XepDTavQuWU4nguIyiJAsfo/J8oJQ1F9efi10JOr/5s+26h5ejSlDgUbXm00mrTifSdVlF+sVAYG++tvP9IIfBkJDCH4dRBHE/6CZQDzdxkWlCQKiqQSkseDjoyL99R4aXwfY1nLAoeOMbh1vr1Z7ydm71SESYtfl6Rjii29gK2r4gmGLvWQEQ08xLdM0pfEpj36vLG9L2bx8e7pFGNr1lQnYmtkd9ELO+G8PtWJJqhU2Ad+qTSy/vgyEJDUHUfniiKRStSWvdtE8HxWYWem+qNsHs5FxRsg5uLt+sX9eJ4+mN7Cq1Q4fR62aXkjj6kzkjG2aQeXeF/dCxpOw+rBRPB8VCnZY3FyuDAPy32hVLhbsaCgka9tiaUCecX7o9YR2RvLCENalKUpSq8eyI4PioK5UID/b2K83lxpvpMifzZZHY8dEg6vAvX4gjcWar/L5Qma0s9kGdusk3EMKV2MkQ0Zf5kdrxpQlcbkqYjepM64mMi+R/CL+4W4JSEDAAAAABJRU5ErkJggg=="/>
          <p:cNvSpPr>
            <a:spLocks noChangeAspect="1" noChangeArrowheads="1"/>
          </p:cNvSpPr>
          <p:nvPr/>
        </p:nvSpPr>
        <p:spPr bwMode="auto">
          <a:xfrm>
            <a:off x="1828800" y="1824038"/>
            <a:ext cx="59055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5" descr="data:image/png;base64,iVBORw0KGgoAAAANSUhEUgAAACAAAAAWCAYAAAChWZ5EAAACO0lEQVRIS73WS6hOURQH8N/1TFFE8h4xMCJSEknKIyMDDDxSyCtmkswoIQwkZKDkUUohuiIjDEjyKJLylneRN7lo3dZXX7r3fruuz67TOXuftdf677X+a63doPbohB5owi/E/H3tbWUSDQViUzACTzETgzGuYF+RSAAIAzPQD1/wBn3wDcdxD08wDKcwCc+LtBcIVTwwHhcxAZcQ60uxBwtwMtdX5LtAdZlIBcBIXK8CUNn9AFfRDeewC0PxEp/KTLQt1RaAjniBOxiCTYi1qZiVpGw3hpYA3EBXbEQvLMLXDEsHxPOj3ZZTQUsAguXh8mu4+a8MtaanFgfqbb+Z7TFaI+F/AzAqXT4RF9ppdTfW412JnvDA5Mz1yPejOITTf20OuWkYgCNJyhAJvrytmsfaKwzEz1IAXbLGR60PhkeqVbM85nGqR1kN72M/lqWR+ZmaDzEdx7AXZ3C+FoiSXrA6i04YjTEWd7MOROnegdvYl//DI1HKi0YJgDhRGG+s0tgfASyK1Bg8xvZ6AdiaRWhNFYCduILD2IAP2Jb/o5lFY6uEtG+GNTgR/BienbW5lJd4IBSczeyIE9/K9rwYB/K7O5bgIy7jGdYisirWIzxRUcOLr7Eco0sBhFwQMdrx50Qfa73zYvI7Tx7veDqjZ7b1QdiCuViZnjqYBJ0T8xIPFJGpFaEAsBnzEB6LO0ak+QksjAPUG8BsrEKkanDoO9ZlvYmwNNYbQIQu7pFRXyqjQs6w3VRvADXD9wezlIMXLxGdiwAAAABJRU5ErkJggg=="/>
          <p:cNvSpPr>
            <a:spLocks noChangeAspect="1" noChangeArrowheads="1"/>
          </p:cNvSpPr>
          <p:nvPr/>
        </p:nvSpPr>
        <p:spPr bwMode="auto">
          <a:xfrm>
            <a:off x="1828800" y="1824038"/>
            <a:ext cx="3048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6" descr="data:image/png;base64,iVBORw0KGgoAAAANSUhEUgAAAEIAAAAVCAYAAADy3zinAAAD0klEQVRYR+XXaehtUxgG8N81z9eQqYwhyZREMmRIZopc8zxkjg/IXGZCKDKmTB+IEF1CGRPCB5nzxTyEriGZLnpu76rTyT7nfPjf08l/1e6cvd+11l7rWc/7vM+eYTLaQlgac/E3cj9nnEubgd2xLBbGE/ihYwFLYH/8iZ/xOpbDh1Ow4F2wKT7DvlgdW0/BvCNPESCymbNxDi7DhR2jz8D1uKX6XIldsebIb+vumDk+xXp4HDviyymYd+QpAkTaLNyAnPoadeK9k4QtL2IrnFxgpN+KeHPktw3uuAxervnzO9bWgAjlcxoX43xc07eKo7E8rsVJuHXAKheoPP+vLl2xPH8UT+MmrIuv8cu40OgFYjHshN2wNn6vRaTPS9gDPxYQoe1BxZ5tq99F+AdLYoc62bdGiKXL1cXKK7BgpVxYGvEcS+sH4g28V5u9rVawHzYp/YhQNkZEI/bGRgXSUTigxuxcovrCkFjbZKpENp31hB25/hgLAj2nnb9JjTDiPjxcCr5+Le65iocNvUCciWw+QBxRGnMWHsP3NX8YMig2zr0OfFc/IwLEFlUaD8G32AenV23vAmLRyu2DKzU+wIkIIwbFJhqILO7ZqgjRghOqtIW+XUBE8SNs2fQ2VYpnFqiDYr1ALFVzxEN805caLdb69963/6tVyY0hW6HYPLIpa4yI8GUTd/fk+DO4B0fWs8R/w6m4GUmDpMaGJYyP4Kvqu1eNi+Cl3HbFzsM7WLW8yXVVMfbEdj0G694yfdlgyvwnBXbMV2KXYK0S2XihjUubTkP2MbQFiLbYqHU2+ECNeg3H4N2qDtGETPxqXZtjsyq5qRRhQsYvXpUnmwyjUo6374h9hOcr9b7ASvgLNxZAd9RaojkrV+x4rFNAJJxYSn8c8YN4CnchqZ0qeNxQFEqlc9KhfEAJ/VvZDPpN9AJSYlHyKHqM16/lF9r4iGY28jne73l5xnbFFql3Z46PEXqnXVBpktNP+w6rFBDZWHxGnHB/LP4maf1QHcZhyDW0tdQY2nE+d0jFGgRENCNVLDl/aX0X/S+BOLxse3I+OR1GxLskFQPC/cW2V8rhBpQwI/oU/cn4aM2deLvScUtcXjqW9A5bw86kXubcoDRonnudFEY0Q9UWmvRrLVUgLd810YF4k1zNfMWIZVyepW+/jc99BD/acjuOxeyyBjGH0bqJAWI+Z9487YmNPxSn4KeqNk/iwNxPCiPGAcRVJZxJqdiAmMd86MUCzJkuQOQbKHoTLYn/SWU8t6xC0mX2dAEiGtL0o7Ev2hL9CAZzpwsQQ1PvXwwE+BaojnV0AAAAAElFTkSuQmCC"/>
          <p:cNvSpPr>
            <a:spLocks noChangeAspect="1" noChangeArrowheads="1"/>
          </p:cNvSpPr>
          <p:nvPr/>
        </p:nvSpPr>
        <p:spPr bwMode="auto">
          <a:xfrm>
            <a:off x="1828800" y="1824038"/>
            <a:ext cx="62865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7" descr="data:image/png;base64,iVBORw0KGgoAAAANSUhEUgAAACAAAAASCAYAAAA6yNxSAAACn0lEQVRIS7XVS6iWZRQF4MdLihWBdyUVu4iGpnjLEHIgTUKkCBqFaZAahWhaOtAiUSiFJAfmQCUaSFiCGdqoBoFCkWKZpSAIpWhqREoZaGos2T/8/pwTR89xwwffe/n2u9611t5fN3cu7sZ0HMMp9MMfrcd1q4kpGI1rNf64C3A9jUcxsA7fhG/aA9ALb2I2nsTvXQAgDFzCWAzBV23lbDCQtbUYgJe74PBGiuEIu7vay9kM4FPsx/u1eQR+rfdB+LueTD2IE7XWA0NL5+Qbh59wHyLDR7XvERxtT4LM/4jl+BbvYiZG4ZUaz8U+vI0F6IOHEW1PYyXewLNYgWn4FxPwF97CofYAdC+9gvJe9MUS7MFnxcyiWjuDDzAZ4/EUBtcFPsQ7+AdrcB1hqD/O/Z8HHsIR3FOV8AJexPM4W6bM7bbW7WOsxZVwCyLRM3XgZhzAto54qeGBWUVzyiaxARewukrpa4zExdI0zMQziciyHp/X+Hs8h+O3AmAZHq8P8118EM3TRMJESjNsJGLM6BspEr+VKVNyYxBGnujI4dnTYCB0JeGqMlfQD6skzZTGdF9iBq7icjGQJpbI3jyHa3x/Vc6fVY6RJn6biIMNALnpOvxQMqQbvl5NKXu+w3yE2lTGTsSQ2+umX5QcYeYT/FyHT8V7ZcYASZ95rEz7KiY1AKSccpO4tcFIxnFwIutxdWN/Olx6QmJh0b+xSrGV+QBKE9qN+CjGTa6Y/LVmCToqWeu+lGMYSvm1FVmLH3LbsJoekfJOE7th2uZOeDsg8nOJgdNBW+OBak4vYSlOllR7MQfxxbXOAOhZ/SHd8nwbAObVBcPOjgKa3/Iv1XHjpaudARA3927yRyuGu3ClJvO3ja8SzfOdluB2ZLvpm/8A3mmTEyKVIcM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30480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8" descr="data:image/png;base64,iVBORw0KGgoAAAANSUhEUgAAAB4AAAAWCAYAAADXYyzPAAACRUlEQVRIS7XWS6iOCRgH8N+Jkcsg5JJrMYVcFxIjZFaGosTGwiUpyjQLiShsLERZIGNh4RLHahALNCksUG5lcplGksIQFjTu9NTz1ndOx/d++c55N2997/P8/8/1/3wNyp/O+Bl38Ag98aLcrbpFQw0AczEGvZN0Ny7V4FfVpCAegfmYgCd4hb74B/vwFKPQD3/VSxr+lRkPxb+IIO6iF87iHtZkUH+2Bmlz4jk4jG74nARBuAobsT9/G4nb9QZQmfEGzMKUCtBtWIBjGIfXGcT11iRuxPPMMHAH5RBFJa6iXZb/v3pJm5f6b+xA9xyiIdiOK61B1ByjKHUHvMGkzK4tuJpgFsRjk/BHvKuTtT0+lmEUxIuxGhFAPc8vmJ1YpQIyL/c0xGELjuNZC14/Ifp+Ae/zeyhaF9xHDN1aPMDRsugj4474gC+IXgdosceF/7oUklC2g7nHv6ey/YateIgjuJxqd7MaeS1aPRPDEBrdJw/EDPRPUTmHX/EWpxH2kURpqcts9mInblUYhopFxgPwB6bmnp/MIMowm2j1t4xP5LDEweiBlziTR2UhBmMThmMFNqcQBd543MBEXMvr1jVuQi2ljmmfjvOpZBfziKxHJ0xLsngvQ0hviE5IbASxB2EbFYpAQ24bayGOyONSxfEveheE/+OH3Nn4PSQ13sVgxrdTuV5RteVYiV14XCtxac9aMJiM0TnpMSNLcQCLmmv194BX84kVjPs9MA/OIUSblsTfqLbMuJDOSgmNdnxq64yrVvArkwN1F50HfiQ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28575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AutoShape 9" descr="data:image/png;base64,iVBORw0KGgoAAAANSUhEUgAAAD4AAAAVCAYAAAAeql2xAAAD8UlEQVRYR93XeajmYxQH8M/YU4QxIpQlypY1+1YoO6EmM5ZR1uxLslNECZFdzGCm7Pvyj2RJkv0PMamRXST7vvfVeerX9L73vvX2crtP3d7ffdZznvP9fs95pvj/29LYFvPxMVbAV6M2a0odsCz2xR94s4zodfaW2BlZdwuWwTE4dwhD98NGmFZOX4+XhthvoKXN8fyuimfxDI7qsXpxvI2/sAO+wEE4BPsPdFrvSYn4T9gAK+PpIfYaeGlzPAsWxQf4DWv12OEEHIv3sffAJww2cXVsgYcGmz78rK7jW2E64uC65WA7YXnMxoKC5OE1sAq+rYilK6gIbD/Elx3z+vVnynII3O+o+evhneFdG3uHruMXFNQvxRzc1ll6DW7HifgaZ1X0r8BueB7bYVMsgZMQPQgd+vW37a8rbdkYPyB2vPFfOv4U9sR5WAcz6vANcTyOw8N4GfeXU59gRUzFZTi01oT387Ban/6uX7n8v4tq2SeXNfLWIp4UkohG2XfCPSU0MeCBcjoGJbJxKIq+Iy6p34hdqBANeAXfleX9+kfu2HgHNMfD7fD16oLqNwXVcH0NXFUbvVVQfLCc/hMXVnrLJRxQwpiLCS2yf6/+8ewa+XhzPNEOX+NYWmCftJKcvQ9+r/5PcTCeK8ifWbqwUgei4WrosCT69S/sWFLpj8iFRxw/qu/MS36PnUFcRDbpLxTrrklGeBWLlM68Nt7NZcOksdcRg1s7uyJ7IJ7s9P9cSGiqncPzl/R2cc1bGxcV38/v05+p59RF5zKDqFxi9opw5jv1RPTlctyAx+v7MfyCK2vvrAmqIqZ7lB5tNojjUe8UIDE8BySPJ7VF3XepDTavQuWU4nguIyiJAsfo/J8oJQ1F9efi10JOr/5s+26h5ejSlDgUbXm00mrTifSdVlF+sVAYG++tvP9IIfBkJDCH4dRBHE/6CZQDzdxkWlCQKiqQSkseDjoyL99R4aXwfY1nLAoeOMbh1vr1Z7ydm71SESYtfl6Rjii29gK2r4gmGLvWQEQ08xLdM0pfEpj36vLG9L2bx8e7pFGNr1lQnYmtkd9ELO+G8PtWJJqhU2Ad+qTSy/vgyEJDUHUfniiKRStSWvdtE8HxWYWem+qNsHs5FxRsg5uLt+sX9eJ4+mN7Cq1Q4fR62aXkjj6kzkjG2aQeXeF/dCxpOw+rBRPB8VCnZY3FyuDAPy32hVLhbsaCgka9tiaUCecX7o9YR2RvLCENalKUpSq8eyI4PioK5UID/b2K83lxpvpMifzZZHY8dEg6vAvX4gjcWar/L5Qma0s9kGdusk3EMKV2MkQ0Zf5kdrxpQlcbkqYjepM64mMi+R/CL+4W4JSEDAAAAABJRU5ErkJggg=="/>
          <p:cNvSpPr>
            <a:spLocks noChangeAspect="1" noChangeArrowheads="1"/>
          </p:cNvSpPr>
          <p:nvPr/>
        </p:nvSpPr>
        <p:spPr bwMode="auto">
          <a:xfrm>
            <a:off x="1828800" y="1824038"/>
            <a:ext cx="59055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AutoShape 10" descr="data:image/png;base64,iVBORw0KGgoAAAANSUhEUgAAAJMAAAAWCAYAAADEmK5+AAAIX0lEQVRoQ+3aBYwtaRHF8f/iiyzubsHd3d0J7hrcNbi7s7i7OwSH4O7uHtxtcfLbfL3pXO4Y8+7kvZdXyWTm9u3+pL5Tp05Vz37tHXbE6vzV16sfV8eofrODWzt2dcbq/Ts452an2jHf7LfOijjopNUXq7/P7jvcwufNbmqV912lOlNlzYD0tOrjq5xwYezzVneurrODc252qlX55n9wsBaYbladu7pEda7qd2PlD6jeW31kYSdHrTzj3tdUb1hjp3eorl19qHpM9dvqYtWjqvNs1jtL7hN9f6nOUB1vrHEbw2350UUwYSn7PHX15eqFgzG3PPAmHjhtdY3qnNXPxlkdt/pWdWD1zxX55iLVhauHTmtcBqa7jOi+fzVH352qI1WPWGeDX6p+UF1xyT1YjmM/NxYx3XL66izVKzbhuPVuOfFw6FpA3ubw6z4uEPhtzkyXql5XHb361yonr05RfacCrG9Ux6zeXX1zrGlVvnlg9auRCVoGJoi+QfWJmQMc+Fuq062T4o5VvWNsyGb+tuDAF9fB8x2huuYudu7RKnT+ojGudX5tF8+x3nDAdNfBRtN9t6uuP7Tcqpdy5erl1QHVv8dk96huW51thb45fPXV6nKAuwimk1ffHoD464yanzPo0wLXshsOsDxspLz3zG68wgCi8c1pk+wk1X2rp1dfqA4zgHyBEc33rP6wzvVpionOMdyfKukYA+6ULQPTs8fB3nos4syV/dj7QRWwHX9ccyg+YzEZgV2pwm53HIDAfAqMZZmBDy9f8dtkj62QwPdGqluVb55Q7V/dZg6ms1YWYNMo8mXV28fKfjIEJj20lr2qookevgA8qVEKu3r10kHD6BEl0zivHDT9i+pJ1d1Gjn9ide8x2bLrc+azj/9Uhx4Ub6ydNPrSuumkyRQALxkpANjs9ckDGJccqV2xIPgUD1etfu1QKkxzoXGvvU97o708s2h8KN3cfnwhrZnfOJ9dsW9uUj0EMSwy092HaLzVbLWo8/djcx9e44RoK8Aj2IlBYOEgRmi/fmwOW71xCEPfnaZ60wAWQXe/EWH/qKRNDlrr+k6CZaO5gInvrjVu5Nc/jr18cFwjkJ9aPWUEl4pT4QBw7xsy4gXDVx4BzqtVtOpnBrO/qwKURftKJfgUQgoQ+vRx1Sc3Wvgu+P4yQ94csAgmmkO1Rt9MpjJQJZxvnXL70oNigQhV/3JsCCBuMRjLeFKPyg2LMTrjZIPKj1K9uTrHaEc8Y7DjWtd3gR922RCLYDrVqKb4YqqEBeiNh58wjYMGNCCU3rEpIT3d7wxUu8DEblrx83UXVi2Q/1ypKIFupw0uPqotswgmlIhZvjtbkcUqu+med66xUhEnLU69nY9Vzxs0e6OZg35YoUWRyABXRL21ohukLuBBz88duXit64tLOeFwqsPAij8a8+o92afDcrjYQNqe3481Pl0daqSWrR6Klgg9OTGTlC6lzVlEKnrbYCJrAJRTDl2KfR89ADHti4YUiJ8aF/hMSpx8N91HlljvkZcUPf8PsABbO2GzdtmRbfafgwloCDzRsWgc/fwhlBe/M4bNOJCpknjQyN+iCsgmE0GQrBFKS9EIDvU4o+LAWuxEYy6gopuWXdfXUnnqWZmbECRwjecZf2NIaZbAB1h/q0oJ4MePHon7HRJ2UZUQwmffrCfHfcBkvqlKffDouRHFjI9+PnSTNZEDjxxz+t5aNIb5ShUK1Dr4wO9gCXEpbypc5nvHdlIiUG3XLj5Iw3ibtUOq1jmYHIjDV5UtGir2/WKHFwhUH66roLARpwCMSNPUYsQ9xlN1YBx6gaF6z2M2/SHg0BtRSSp1gQ8bLrsO+KJ0crDUCSh+S5fEsErQZ+kUG6Hji441vnrMSbN9YOzdvJhU5bQVm4PJvASpsQDG/PavCNGyYMCmnTGlMIylIuIfrA4YGEmqU43pIU3SwPPT3mlQjEgnKXzsBViXmdRLSwm+6Y0GBhfUMhHmvlf1/YW5NvKDdRnzwDmYlKAWsqx5KPVIgaIXPU+mevJDMEtHIp65Bmg/HZ8PO6LTff6mGfxtXEKViUYsYQ3TOBtdn5jQffodIhgDeEemGmKKhguOtSurVVLMYbkHCwkWqckrEY4Fxq2YvQIUUEhh02HZK1DxDYaZmpcOUKBMJkX5zC8MoO0Fw9Kri01PvrJ3PTt+9NzUYJ77ZBrfOIIUIRD82A+QBakKXOCTIM5efxEpSLMbmcqSr1WrB83BRHwTifODnA9G/MmPonx3M/0rqUqTkBD1G7tIE5iQ43TlgRUT0jJYgCaxH/pK2wMYMDPdtexQdmrf+mYOV1rerjkz2kw2AHrp0yusE4wmLzBI785dFnD/BOqN5paeZZSDq3xgEpkiw0Sv3eBpFO6t/OK7uY0mXfX3RL0ofWZ1y+EQoFEqP2voIA08WsV1adjeleJomkawL6+CaB9+mNhAivr8YDbsLBoxqtSzKjMPsE99vu3MY/9khFdZkyEOASa4+AxDyyZ0JWBtxjwDN4eskUOJazmc3thTTTpB90w1Agiia3p9I9XMq5T5/fP3j/PrxtI1VkxoU9xnHMD1RotDdbYKkxK9lqJDpeztmpQtWKQ0TE2m6FfRsPbiLYSWjp6fbr396u+xLQXSev+Cst1N7A3PA5fUpy3iULCeDrU0NOnB3X2fgKT1oKeldSMleRksOIh+RRIA+X3zwYgKoy0H0j4wrQ8F6dC/kxCmUoXGoQqLQN6TzIt3WmnSQkCErQWLwmB6XeP3pBW3HEj7wLQ+JFRBBKa+F9Hu3aLIptGU53uzbTmQ9oFpfThMOmuutwjVVf9/0u4A0i0H0j4w7Q7HtnuuYcuBtA9Mu+dB7pGr+i/WdRRX7cmFhQAAAABJRU5ErkJggg=="/>
          <p:cNvSpPr>
            <a:spLocks noChangeAspect="1" noChangeArrowheads="1"/>
          </p:cNvSpPr>
          <p:nvPr/>
        </p:nvSpPr>
        <p:spPr bwMode="auto">
          <a:xfrm>
            <a:off x="1828800" y="1824038"/>
            <a:ext cx="140017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1" descr="data:image/png;base64,iVBORw0KGgoAAAANSUhEUgAAACAAAAASCAYAAAA6yNxSAAACn0lEQVRIS7XVS6iWZRQF4MdLihWBdyUVu4iGpnjLEHIgTUKkCBqFaZAahWhaOtAiUSiFJAfmQCUaSFiCGdqoBoFCkWKZpSAIpWhqREoZaGos2T/8/pwTR89xwwffe/n2u9611t5fN3cu7sZ0HMMp9MMfrcd1q4kpGI1rNf64C3A9jUcxsA7fhG/aA9ALb2I2nsTvXQAgDFzCWAzBV23lbDCQtbUYgJe74PBGiuEIu7vay9kM4FPsx/u1eQR+rfdB+LueTD2IE7XWA0NL5+Qbh59wHyLDR7XvERxtT4LM/4jl+BbvYiZG4ZUaz8U+vI0F6IOHEW1PYyXewLNYgWn4FxPwF97CofYAdC+9gvJe9MUS7MFnxcyiWjuDDzAZ4/EUBtcFPsQ7+AdrcB1hqD/O/Z8HHsIR3FOV8AJexPM4W6bM7bbW7WOsxZVwCyLRM3XgZhzAto54qeGBWUVzyiaxARewukrpa4zExdI0zMQziciyHp/X+Hs8h+O3AmAZHq8P8118EM3TRMJESjNsJGLM6BspEr+VKVNyYxBGnujI4dnTYCB0JeGqMlfQD6skzZTGdF9iBq7icjGQJpbI3jyHa3x/Vc6fVY6RJn6biIMNALnpOvxQMqQbvl5NKXu+w3yE2lTGTsSQ2+umX5QcYeYT/FyHT8V7ZcYASZ95rEz7KiY1AKSccpO4tcFIxnFwIutxdWN/Olx6QmJh0b+xSrGV+QBKE9qN+CjGTa6Y/LVmCToqWeu+lGMYSvm1FVmLH3LbsJoekfJOE7th2uZOeDsg8nOJgdNBW+OBak4vYSlOllR7MQfxxbXOAOhZ/SHd8nwbAObVBcPOjgKa3/Iv1XHjpaudARA3927yRyuGu3ClJvO3ja8SzfOdluB2ZLvpm/8A3mmTEyKVIcM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30480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AutoShape 12" descr="data:image/png;base64,iVBORw0KGgoAAAANSUhEUgAAAD4AAAAXCAYAAABTYvy6AAAEQ0lEQVRYR93YZ6hdVRAF4C8ajRU0olhRLD/sBbtYsGFBbNjFgl1jrKgoiooFBcWuiGJLNP6wKxawYAG7BkSjIWgsWGIDK3ZWmAOHR17eNedeMG543HvOnT17z541a81+owx2LITNMQWfYiy+HeySvXkf1ZvZHFvtjrWxZAV9PV6eY299nNgEvhb2w2p4B7dXhroulYz/jDWxNJ7u6rBf89sZ3wH3YXH82a8FsAI2xAN99NnZVTvwE3BQ1WRnx+VgMQTud9Tz6nivX867+GkHfjP+wrFYB2fgePyKHMoy9W5MPQcZ52I3BC3jsT5OKTK7BNfhD6yLH3Ee3uqy4X7NbQce0rkLr1dNXl2BbF8bDyNfVGS1B77B49iy7K7C35i3OCL28d+8WwJf9WvjXf00gefzB+yC56smr8U1uAdh4xBVDuYZPILbcD9Ow544CW8gcH6qarvr/gY2vwl8VUwtYvsex+BQbFEZe7UO5HSMrsytjNjeie8q8Gz0cOyIAwa26z44bgLfC4F2GDhjEh6rDCfTCWyVkritcRk2LdvJOBKv1XMQkZLI5392NIFfgI0K6nn3ZdX5DGyHS7FxRXEFfsPEQsnXhZSQWEgusA8ptkdQkt97HW37kGlI8qheJ/dilyDTuFyIXyrA96uuU6sZOZTIUmo4I0hYEOfgp8p04P4hpuHeIQtvi12LC3rZ01D7kOUGLUT14mNEmwQeKCeDGfOVpCU7TROzcAXYOFuknsPWh1SWz8IXwzQ+Z+Kj1oFE8hJM1CNjfmyC6fgYQ+2jBgvgMyxXa4db0gp/UjwTP3lOQsJHI46uvXogmM1ePsxKIcCowiu4tTT/hVKLyOCiiFy+i31x4xD7JODiItCsc2X1EjmAHHZ6jecKTQ/haCyLG/DS7KLvGvibBfno+XDjSeyEaH/69QQeDsjfySWj6eyCpGSysQ+iMkK04xAuSRlFSvP5cJVpSHYNpI/Yp1CR77MdXQIP6TyB/YsMZ7VQIP0odi4yTFbCBY0C5CDCL5vVxnM5auzjb55Sh23KeZARAg35PlvNUw4081Mi6RYT9IiNUpfARzrU/J5bX1rg8+uQtqrbWsMbubyk1lfEidXxNfbJcJTkYJxaUhuZzH0iWc5n2uMgI3OWqqAjvc1YD2+Xn6Az3WTKa9qgAw8ajqhyiBxFOaL7gfsHhYJ0eSHSoCHs39iHpDInGc7B5RBCcjfV+5RP7gpBQWo7ME/2ozQZuR9kXnjj7FKlA+uuMGnQgQfqyUguP1kr/5BowzCMnuw3WWrbZ/PR8xxKfERxfq+gmvexz+UoHBOSTGBpsKJSsY/05jDDBznE46on+HzQgfdSDl1s9ka45u5yckupQHgkdZ9Si6rk3pFWOv1GJHhmFubmsVI1WA9WGaUU8j0jcpd/fixf/DABL+KwXJvn9sCbpM2qJW7etX9LacxszP4vgf9r1P4Dktf1GE172yg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5905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AutoShape 13" descr="data:image/png;base64,iVBORw0KGgoAAAANSUhEUgAAAEUAAAAXCAYAAABdy4LVAAAEaklEQVRYR+XYdahtZRAF8N8zsMFAsTH/sAMVAwMLA1sxMbAbAxXFxEDBTp6Krc8/bMXCQBS7QPSJGBjYgY3Nktmyvd44cs5Wrg5czjl7z57Z3/pm1prvTtCtTY9VMRnvYlZ81m3K/qNP6D/EqBE2w1KYvQC5EE90nLPv8A0oS2JbLIqXcGXtbL8JUinfYgnMiQf6DfhPPN+ulPVwE2bBzwNMPh9WwC0DjNlpqDYo+2PH4oBBJZ0ZaaGrKuBieGVQwbuK0wZlIn7BPlgaR2A/fI8ANlddm6Z+p6KOrRfbBKm0g7AcDilynRs/YRl8jePwfFeLGVTcNighwGvwTHHAubXAdWtRUY6Tizg3x6fYF5ti9fI9B79iyuKl2Vq/8/2jQb14l3EaUPL5FTbCI8UB5+M83ICoRkgzoD2IO3AFbq6XOwxb4GA8i7TJfQifjDtrQFkErxXJfoG9sQtWq51+qsA6HFPVji+E+MauxucFSn7vhvWx/bhDBA0oWyLt0uzsJNxVlZEKyYIXLpleE6dj5daCX8QeeLqupZrSavkcd9aAciJWrPbJtQ+LVz7GOjgNK9XqzsQPuK6UZIqaUkO8IdUQblopJN1Yqiv3erWQ+QXYc5QHevHpNd+f/AJAhraT8F0t/tXikfBCLIBFWsMXsVTQdDgGj5dSpULSQm/iddzYyrI2NkZ4p1cLUS/fqrzhnuvFp9d8fwEl7ZGdj01dspxdbQa4GfBN66kZ63dUJrZzVcdR+GCYwe9IvNUCKjIdmU/eL+svR4HkeaP4Kko1Ld7DPJUv/BW/d4rL2j55j5H8ci/PZSPDjWPaIM4+KfO3ccYw2ULGUa8ncTnSapHtSxHSznwTPgvJH1hclZY9pSovcc+q+SiLDvCZnyLtjU8UMBPzcH4PV4Xehr2QDbkIj42GzCBAea5a6e4REt2LDUrF4pLWuh+XVYXlRTPxPoQNq4pC9Afgk/LPCJDnbq92T4W1fZq4Q/0iBovXRmxT1ZRNGdX6BSVkdw+2K3Iemix9f2cttrkXpVqrFC1ghKtSBZfUEJhqimrFJ/ZygRfyD3AZFIf6jOSXIXMVpIVPLXDGHCD7BWUs0HP6zrHhhNr1/AshFZLzUCwD3tbYAfPj+JqMd8KhNSJE2nMmy67nM0eIkHDjE/5bsEaAoX7hveSfowDJaNHYsnihVDXVnol9pghF16Ckgnav9grJRenSLmfXm0Xpji4SXKPAi1JF1gNkxoAQbqoo8pw2zHkrQ2Xjk0radQS/3AuXpHVSNY1g5CyW+BdX/lRrNibnskldg5L2yW7loBmLuv3Y2q0oQkaBXM+OxzczTZQv39v+7evt70PjNveSOwfUcF3Ob1l0Bs8obeJmtMgGhKcCeM5xEY33uwZlrPbq8v5WCOddX0nStlGszFLhmbR2lDFnvBxLMmdlvPhjzO/y5f6t2AvU4HlrVWPaMN9jkfb802ve4q1r8Wi14eT/cqU0mzHcEaO51r6Xdvt9YP0/gPK3K/U3U64IJ+0gIq4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6572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4" descr="data:image/png;base64,iVBORw0KGgoAAAANSUhEUgAAACAAAAASCAYAAAA6yNxSAAACn0lEQVRIS7XVS6iWZRQF4MdLihWBdyUVu4iGpnjLEHIgTUKkCBqFaZAahWhaOtAiUSiFJAfmQCUaSFiCGdqoBoFCkWKZpSAIpWhqREoZaGos2T/8/pwTR89xwwffe/n2u9611t5fN3cu7sZ0HMMp9MMfrcd1q4kpGI1rNf64C3A9jUcxsA7fhG/aA9ALb2I2nsTvXQAgDFzCWAzBV23lbDCQtbUYgJe74PBGiuEIu7vay9kM4FPsx/u1eQR+rfdB+LueTD2IE7XWA0NL5+Qbh59wHyLDR7XvERxtT4LM/4jl+BbvYiZG4ZUaz8U+vI0F6IOHEW1PYyXewLNYgWn4FxPwF97CofYAdC+9gvJe9MUS7MFnxcyiWjuDDzAZ4/EUBtcFPsQ7+AdrcB1hqD/O/Z8HHsIR3FOV8AJexPM4W6bM7bbW7WOsxZVwCyLRM3XgZhzAto54qeGBWUVzyiaxARewukrpa4zExdI0zMQziciyHp/X+Hs8h+O3AmAZHq8P8118EM3TRMJESjNsJGLM6BspEr+VKVNyYxBGnujI4dnTYCB0JeGqMlfQD6skzZTGdF9iBq7icjGQJpbI3jyHa3x/Vc6fVY6RJn6biIMNALnpOvxQMqQbvl5NKXu+w3yE2lTGTsSQ2+umX5QcYeYT/FyHT8V7ZcYASZ95rEz7KiY1AKSccpO4tcFIxnFwIutxdWN/Olx6QmJh0b+xSrGV+QBKE9qN+CjGTa6Y/LVmCToqWeu+lGMYSvm1FVmLH3LbsJoekfJOE7th2uZOeDsg8nOJgdNBW+OBak4vYSlOllR7MQfxxbXOAOhZ/SHd8nwbAObVBcPOjgKa3/Iv1XHjpaudARA3927yRyuGu3ClJvO3ja8SzfOdluB2ZLvpm/8A3mmTEyKVIcM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30480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5" descr="data:image/png;base64,iVBORw0KGgoAAAANSUhEUgAAARgAAAAcCAYAAAC6aKAuAAALfklEQVR4Xu2cZbB0RxGGnxAkWIAE90BSCe4EdwuhggV3dw+uwS1ocPfg7q6Fu7sFd3eop6qHmpo6tufM3ey9mf7z3W/3nJmenpl3ut/u2V1o0izQLLDdLXAq4FzAl4B/AT9fOKBq7e2yUJH2erNAs8B6LOBe/W9PV1cATgCcFfgk8K6FKlVrrwHMwplor+84C9wI+ADwo6N4ZEmPvwEPBH4GPHJAp1MAZwPeV0nvue1dHfgG8FX1aABTaTZaMzvCApeKUOPJM0ZzQuAtwDGBN8f7xwbOHp7FXYD3Tmy31OPRwPuBd/a8r/dy6ej3xMDvJvbT99iS9o4BvAS4JfDXBjALZ6K9vqMs8AngcsAfY1TnAI4PfBf4RTbSZwC36xj5VYE3ANcCXhPfu+GeCXwQeNlEa5V6vA24PnDy4FjUJ5dHBLAdF/hUbPApXZ0b+CVwJHAm4A/Ar4C57aU+bwrI4zyqAcyUaWjPHB0s4AZ7PqD3oOhxfAu4E/CYCJuSHV4K3LDHKIcDNwDcvD+IZ2z78sCzJhiy1MNXDHueDuwHXBQ4YMCTMaSS6B2TMwC3ifHeIsb7VOAr2Yt6MlPby/sTXATa/RvAjE1D+34nWcBNdZaOARl+CCw3A64bYHBq4EURmrihDYH2j3fvARwWf/8Y+HzWpl6EHojegG2mzX6y8BbG7HnFTA+f9T31E1iOBTwXuNpYIyt8/25AUHzjCu+MPbpreHx7NoAZM1X7fidZYO/wLMoxvRW4DHAd4MYBLHowp4nw5uLAKTPv5g7A06KR7wMfLxqUbP20IQLw0BUNeGCmh68asl0k2pFnMR39pBXbHHr8OQEwX6jYpk0JsLs3gKls1dbctrWAoPBYwA1umvfg4D1ODzwY+Gc2sqEQKT32xCBl37GiRXI9fPXuwJdDp4eFjokjSk3LzejVvBL4/Qr9nRm4fWR9BJqUBp/bXup690iX79cAZoXZ2JBHjxcn2tcB3fM9gN9siG7bWQ33wocBvRVtez/AcOcSwEOAn6wAMOcLj+hx2TtT5ynXww1/b+D8kaHSUzIF3CWSypLLfbUy5TsSzu8J8vntwH2B12UPrdpe3r6elkB9SA2AMRX3jw1YWbqzIu/nNkCXWip02dZMhdkNY3MXra566aLX6n+r2tmUNVOOT0L3a8BHTbEG5yGHMnXT2p71I4eGZ/Cf6EBOwtT3HScaNOkhAChTUs/yRTcJYPvQBKJXAvdP0X7+d1Jx1fbyoTlWvcEjuwBGplr3UNS0uMecukaTUZcMMrZK8qDI7Tsh6xCJtusBf+5I+Vkr4ARqrJ0il4wTVNc4iR7MX6KoSl5gam3FVthkaD7szzmxaC0PE/I1M/b+Vug81KZA8PAIieYcmgLn8yIjk3uVZmncT3lqeygMWVUPD5s7R7rZPWsGZ4ksaU+OaF/gVSrQ58GYKvtOpMV0yfYEZJu/GSy770qCWSMwVF24ZJD5u8cJcBPJzwu8AnhA0fhOBBiHaPxvbUIiFf3sdLFgX1/LwCu2M2U+bNKajAtnp2laM2ZgPKyG5nNFlao9vlus61/PaNE0tOnoH8a71sCYspVcfjxwz6LNoTBkFT2uFOl0CWUzWEtlSXtm3/4fTvYBzEHAy2WBgeTmaRwJob2iMtFqRVN+c5B+VQOop/1aYOSJ+JGjEcC4mS27NlUqwLspDZN0YRXnQLd+nTJlPi4Y1Zy3DsW8J5PWjITp2Hz2jUfA0lOwcG2TxHD12gMKfTaIz/yRJWFI3o4erl7iNYMUTt9Zi2MK3bmwf3XUa9R5GJJq7fUBzP2BK0fuPSkiYeUikbyRcTZ0yhFZFnsfIBFbtv0E4IVAzRRYDYC5WJBaz478v/yNxVS672WVZK1FvKRP7SjhqIvtyS8voCtqDK3ORyXv1DcfeimSh4lH6Foz2rbv/T67pzBYj3VMLhDEpyAsL2LqeFNkSRhSjuHFWXrdMn1t7vqQnLbqWMJa79FqYNfKESNGqNZeH8CogG55IqV0ySUS9Ww+E7HeXYFXh6JyNjLH8jeXjc+cXMMq+Zu/FwPSdcwZ667xWvBkFWEpSwHG089T1Q3r+CRMdS1FdcGwTAHWWJBL+7T0Wh1NmaZbtcbphq55CftUXZfYf8p8qKPhkYVp/44XLEfP10xqZ6sARsLTwjrtJijraZvy3RRZEoaUY3AtaOf0r99blGd9jw7Bm4BbZQfUT0eMUK29PoCxXNg8/omiwMiJMob0Krhhk7l203mGKkksUBJoBCFFN0tgcnN0iXHpkLjhu9j7pQCT+tSIgqhFSxZE5aGegGDKz9BD17KWDPU51IfVnbrA2r4WAM61/xSAserUcnlDaqVvzfjdFICRIE1iGOLhkEJEP3eOUijv/z3UXKvWecgJGO57+c7086ZIXxhSSz9DSS9ayld6BcAq5eSZzOljVntdAOPmMktzofBWSmWcPJlqO8zTo54ODujmgASVWScnte8G6JxBDi3IOSSvm1YXMi+T1qPx9DtPTMxSRr4cZ1efY7bQ1h+L1LSguEnSBRBPAV6b8SR9a2YKwOhteUcoiV6yp7M/rpTEOzW5l2w4cA1APTwk9ZaX3jCubfOuMKRmH/cBTAKcNg56iwN1CDzw5wDtrPa6AOacASyme8vQRgMIQKZJdb1y8DCb5FX1e0XKzCyPp0fXxSsXjW7bkOgNbUWIlPo8aQCLN1W9PVqKdz68fl8TYIb6dON8O05n/zbESKI7rR6e3Hp1ckYeAm4aT3e5BW0qKBrCjskS+5dtlwBj2+puiJy8ir41MwVgyv6mcDBmZySBPbk3VbrCkJq6uhfde+lf285DqFX7mtVeF8B4enuZS6DpExe0p4o3PJN4JV0+4Iux0E+Suchd7ZxxZITeRO0KkVw4IrFEdC5TPRjrD34bIGglrPUDuvTq472SJDUBZqxP78FoT2t8JCQ9LcwACOSKd18MObyT4saVQNXFFmis2zBLYJbJ50zjT5G59i/bLufDC356D9o1l6414/d989k3hikA4+VAvZYEMIbzVuk2WbMFSoBxYZgZsoDLU93Qwd+LKOWQODklYpOYhXETmEJ187sJahbgGSa4UGTEBQYzQJ5UKec+FWC8ZyIhZkwqwn8v0qcy7qaBtwJgpvTpBrxbbASfdy5SpaV3TNwgkpWKRUy6v86PG9SQwMpTeTDbWIf0zYe/vqY7Xs59uWbG5nMJwNw2smuWw3uYmIwwZG+yZguUACN3Yo2CnkMq587Js6SeuXSJNU9OJ1DxXdvTDZNnMC1bU9TH9iVjdcOTfilLMRVgzLxIlCZS19oAQ41ynDU9mLE+DUfNuLnprHuxXsTfRVXUzxPZjEwKGQ1BBFu9FTeuYGSGxhT7WOhZa0665kPAlpczbCu9z3LNjM3nUj0NR5VN46yWjmtbvb/kLpIbQG6gTP15euhhyF+sU6YCzFSdugDGNLGAZspVL8+Q0I0iNyLQ5lWM+bNjfQoeV4nfXpWwdFNIkip6gnorKWNngZoeogS6tve3Yz2hTUn6O65dYDnWf63vrWI1VOtLB/etmVr9t3Y2zAJLAMah+PsZ3rnw173kbtxUfpbfIl3XkN10ZrBMTS4VwzxDJglT43gLBfXMBE4LmAQWQwBvoMqZSK5KbutByNrrBebPjumj3nohgoptCxaKXorejQVrScwCOG8viOv58mX2JWelDoaNyasb67f29/J2Alwqle9q3/WhvjXD59rjaO1VssBSgFENN56FeZ7g8gRWEm53MQ2qu699DMf828pmN1CqIE0Fb441/Z3+LZ8ds4eVugKDgNaVucvfV7f02yT5reT887H+2vfNAmuxQA2AWYuiG9CJ4YekYRcnVaq3yrO+K8diaNGVlt+AoTcVmgXmWaABzDy71XxLD1DPzxR0k2aBHWWBBjCbMZ15uLUZGjUtmgUqWOB/zVHeO0O6EYY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2667000" cy="26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6" descr="data:image/png;base64,iVBORw0KGgoAAAANSUhEUgAAAEUAAAAXCAYAAABdy4LVAAAEaklEQVRYR+XYdahtZRAF8N8zsMFAsTH/sAMVAwMLA1sxMbAbAxXFxEDBTp6Krc8/bMXCQBS7QPSJGBjYgY3Nktmyvd44cs5Wrg5czjl7z57Z3/pm1prvTtCtTY9VMRnvYlZ81m3K/qNP6D/EqBE2w1KYvQC5EE90nLPv8A0oS2JbLIqXcGXtbL8JUinfYgnMiQf6DfhPPN+ulPVwE2bBzwNMPh9WwC0DjNlpqDYo+2PH4oBBJZ0ZaaGrKuBieGVQwbuK0wZlIn7BPlgaR2A/fI8ANlddm6Z+p6KOrRfbBKm0g7AcDilynRs/YRl8jePwfFeLGVTcNighwGvwTHHAubXAdWtRUY6Tizg3x6fYF5ti9fI9B79iyuKl2Vq/8/2jQb14l3EaUPL5FTbCI8UB5+M83ICoRkgzoD2IO3AFbq6XOwxb4GA8i7TJfQifjDtrQFkErxXJfoG9sQtWq51+qsA6HFPVji+E+MauxucFSn7vhvWx/bhDBA0oWyLt0uzsJNxVlZEKyYIXLpleE6dj5daCX8QeeLqupZrSavkcd9aAciJWrPbJtQ+LVz7GOjgNK9XqzsQPuK6UZIqaUkO8IdUQblopJN1Yqiv3erWQ+QXYc5QHevHpNd+f/AJAhraT8F0t/tXikfBCLIBFWsMXsVTQdDgGj5dSpULSQm/iddzYyrI2NkZ4p1cLUS/fqrzhnuvFp9d8fwEl7ZGdj01dspxdbQa4GfBN66kZ63dUJrZzVcdR+GCYwe9IvNUCKjIdmU/eL+svR4HkeaP4Kko1Ld7DPJUv/BW/d4rL2j55j5H8ci/PZSPDjWPaIM4+KfO3ccYw2ULGUa8ncTnSapHtSxHSznwTPgvJH1hclZY9pSovcc+q+SiLDvCZnyLtjU8UMBPzcH4PV4Xehr2QDbkIj42GzCBAea5a6e4REt2LDUrF4pLWuh+XVYXlRTPxPoQNq4pC9Afgk/LPCJDnbq92T4W1fZq4Q/0iBovXRmxT1ZRNGdX6BSVkdw+2K3Iemix9f2cttrkXpVqrFC1ghKtSBZfUEJhqimrFJ/ZygRfyD3AZFIf6jOSXIXMVpIVPLXDGHCD7BWUs0HP6zrHhhNr1/AshFZLzUCwD3tbYAfPj+JqMd8KhNSJE2nMmy67nM0eIkHDjE/5bsEaAoX7hveSfowDJaNHYsnihVDXVnol9pghF16Ckgnav9grJRenSLmfXm0Xpji4SXKPAi1JF1gNkxoAQbqoo8pw2zHkrQ2Xjk0radQS/3AuXpHVSNY1g5CyW+BdX/lRrNibnskldg5L2yW7loBmLuv3Y2q0oQkaBXM+OxzczTZQv39v+7evt70PjNveSOwfUcF3Ob1l0Bs8obeJmtMgGhKcCeM5xEY33uwZlrPbq8v5WCOddX0nStlGszFLhmbR2lDFnvBxLMmdlvPhjzO/y5f6t2AvU4HlrVWPaMN9jkfb802ve4q1r8Wi14eT/cqU0mzHcEaO51r6Xdvt9YP0/gPK3K/U3U64IJ+0gIq4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657225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AutoShape 17" descr="data:image/png;base64,iVBORw0KGgoAAAANSUhEUgAAAD4AAAAXCAYAAABTYvy6AAAEQ0lEQVRYR93YZ6hdVRAF4C8ajRU0olhRLD/sBbtYsGFBbNjFgl1jrKgoiooFBcWuiGJLNP6wKxawYAG7BkSjIWgsWGIDK3ZWmAOHR17eNedeMG543HvOnT17z541a81+owx2LITNMQWfYiy+HeySvXkf1ZvZHFvtjrWxZAV9PV6eY299nNgEvhb2w2p4B7dXhroulYz/jDWxNJ7u6rBf89sZ3wH3YXH82a8FsAI2xAN99NnZVTvwE3BQ1WRnx+VgMQTud9Tz6nivX867+GkHfjP+wrFYB2fgePyKHMoy9W5MPQcZ52I3BC3jsT5OKTK7BNfhD6yLH3Ee3uqy4X7NbQce0rkLr1dNXl2BbF8bDyNfVGS1B77B49iy7K7C35i3OCL28d+8WwJf9WvjXf00gefzB+yC56smr8U1uAdh4xBVDuYZPILbcD9Ow544CW8gcH6qarvr/gY2vwl8VUwtYvsex+BQbFEZe7UO5HSMrsytjNjeie8q8Gz0cOyIAwa26z44bgLfC4F2GDhjEh6rDCfTCWyVkritcRk2LdvJOBKv1XMQkZLI5392NIFfgI0K6nn3ZdX5DGyHS7FxRXEFfsPEQsnXhZSQWEgusA8ptkdQkt97HW37kGlI8qheJ/dilyDTuFyIXyrA96uuU6sZOZTIUmo4I0hYEOfgp8p04P4hpuHeIQtvi12LC3rZ01D7kOUGLUT14mNEmwQeKCeDGfOVpCU7TROzcAXYOFuknsPWh1SWz8IXwzQ+Z+Kj1oFE8hJM1CNjfmyC6fgYQ+2jBgvgMyxXa4db0gp/UjwTP3lOQsJHI46uvXogmM1ePsxKIcCowiu4tTT/hVKLyOCiiFy+i31x4xD7JODiItCsc2X1EjmAHHZ6jecKTQ/haCyLG/DS7KLvGvibBfno+XDjSeyEaH/69QQeDsjfySWj6eyCpGSysQ+iMkK04xAuSRlFSvP5cJVpSHYNpI/Yp1CR77MdXQIP6TyB/YsMZ7VQIP0odi4yTFbCBY0C5CDCL5vVxnM5auzjb55Sh23KeZARAg35PlvNUw4081Mi6RYT9IiNUpfARzrU/J5bX1rg8+uQtqrbWsMbubyk1lfEidXxNfbJcJTkYJxaUhuZzH0iWc5n2uMgI3OWqqAjvc1YD2+Xn6Az3WTKa9qgAw8ajqhyiBxFOaL7gfsHhYJ0eSHSoCHs39iHpDInGc7B5RBCcjfV+5RP7gpBQWo7ME/2ozQZuR9kXnjj7FKlA+uuMGnQgQfqyUguP1kr/5BowzCMnuw3WWrbZ/PR8xxKfERxfq+gmvexz+UoHBOSTGBpsKJSsY/05jDDBznE46on+HzQgfdSDl1s9ka45u5yckupQHgkdZ9Si6rk3pFWOv1GJHhmFubmsVI1WA9WGaUU8j0jcpd/fixf/DABL+KwXJvn9sCbpM2qJW7etX9LacxszP4vgf9r1P4Dktf1GE172ygAAAAASUVORK5CYII="/>
          <p:cNvSpPr>
            <a:spLocks noChangeAspect="1" noChangeArrowheads="1"/>
          </p:cNvSpPr>
          <p:nvPr/>
        </p:nvSpPr>
        <p:spPr bwMode="auto">
          <a:xfrm>
            <a:off x="1828800" y="1824038"/>
            <a:ext cx="590550" cy="21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AutoShape 18" descr="data:image/png;base64,iVBORw0KGgoAAAANSUhEUgAAAD4AAAARCAYAAACFOx+nAAAEAklEQVRYR93XZ+ivYxgH8M+xiZQtO9mOvcMbWVlF1hlI8kb2DNlJJNkr43RCB5GZEUJJthf2yHohZO9x6PvruvX09Pv9++u80e+q/4vfc9/P9dzX9R3X/Z9i/GIxbIe38RmWwtf9MqeMX932wVQsW0Vfjef/a+HX4GnMqRd3Rv5WxcH4u5NwP+yKhfEcrse6yPMt8RW+rAO9g6vwS+f9RXE41qwcq+F35OBP9A6+BI6ovMtXge/hNjyOn7EBVhjy7iDVRIjvjVtxA07rfPh4HIJNh7BlNn6rQ7XllfEpNscrWLIa8ySOrk0b4hKciZc7eXfB7TgVN9Xzrep39jck07TpyNqRWAVb4N5RjB5VeHSR7uVw22LfToKbMbdXXFtOYbfgys7+nfAwglIQTCRHkNoDK1YBYUt02Y8051wsV83LudLE73obF8HueIoB3WfV+np4a7JUz0uXIWhdhCDSLe5GXNtLNh9+wm4lj7Z8QqGRwyaC+Gs4Bg8Ukn8VUsMAysHfLN2mYfm7bhSSJaE/sTF+xFl4dTKFR5Mxh3NKo3kpThk9L1DJdsQLvWRrI9oNW77prKWJQTq0W6MYFEk8igXLceMXD44oJrT9pBr6SOX4aILCw+KcdX4sjS+G7e1TPU6Ygi7GH1iozGV1fFzIpxGh7a+9hJHD5aWv7lLQjdElx7Rq6re1YS28i6A6jObZFt0+g4OqeaF0fGSeol94jCT6jBm1eLZoGLeMgZyMTYZ89exy2T07a0E0dNuh6Ba3/xAH1p6N8DrWH6bD2nMKti5JPIS4fRgwT9EtPHSLls/oZXwM9xXyjf7pfjeSJyMnLnt6ZyGSieE1hkQOYcxRNTGi91wu9sc9QyrJaAxjDsD3CMUzUSKViWKl8pswK+7+EuJBmUSDqdEKz8b7sX1vtmZP5mjM4liciEOxWT3LeuSRETejxl5Y0yKHPAlBtkWKjmHmEO/jzkIxvtGlcGQWEwvT7qiX78I2yKSIRLoRRw87I5tLcT5S1wUll6zn2zn7oPBcSHKZyPXuwt7A36sOngtLkIy5ZMSFwrnYLI7PcUVROEaW2R9KR/ORRS4R59WYa98MO3KoXFji2BmB69QIjcwy4jLugmwY0yLfy7fCkDQkjVumzDfm2S5aaWZ+h6k5Z0DLZSlABKRB4Skic7m5dpu1WQ/VgnbWsi+IhDKRRJz+DfxQp4rpZCwlYoz53d5NntymWmQ6tMieROZ0bm0xzQ+K2j1Q//0Z6eRWmDxpVEDrxovlK0E3jAsIxxU4YfaEN7dRH/2/P8/IjE/lSps7RBoTicQYZyK6nzuO/6QcVoBGPqF+fCmMyDjOhLg7zBzHwiPJSC0Rg2zS7T4fS6pPSor/APk35xIcC/EyAAAAAElFTkSuQmCC"/>
          <p:cNvSpPr>
            <a:spLocks noChangeAspect="1" noChangeArrowheads="1"/>
          </p:cNvSpPr>
          <p:nvPr/>
        </p:nvSpPr>
        <p:spPr bwMode="auto">
          <a:xfrm>
            <a:off x="1828800" y="1824038"/>
            <a:ext cx="590550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AutoShape 19" descr="data:image/png;base64,iVBORw0KGgoAAAANSUhEUgAAAKYAAAAnCAYAAACFZDMKAAAKBUlEQVR4Xu2cC9Bt5RjHf6eUIifKkSYdNaRCuVdOpRHlXg1ySYrCDCWVyIhySVNSTRwUKVGZopsuSmEqSoTKrQ7RhWHUhNyOW8zvnOedeb1n77XWt/fa317fsZ6Zb86Zvd79rnc97/99Lv/nWXsevfQa6KAG5nVwTSvDkp4OvBw4E/hh8UD7AY8BPg7ctjI87CSeoQfmJLS6fM4vAz8Ajshu8Wjgu8BbgbMnd+upz/wgYBFwC/ArYB3g3pmsqgfmTLTVfOwDgE8CjwN2yL72QWAh8Dnga82nqx25OvCP2lGzN2BXYAtgQYBS7/DtituvsP4emJPZrO1jQw4H/P9f418tx2sBAXpTS7f2HoL8Ww3m+wRwVWGtdwL888C8GvhPNs/LgOcBDwSuBU7Orj0EeAPwDGC9eN6fRfhyRTzzE4BHNjiEHt5nhV6W3aIHZvVufgDYMqxR7oo84YIsybEFMN4PHBeKvhRwoz4MHAJ8PcD56wZAqhvyNuDBwFF1A4FdgM8CnwLeVYw/CNgLeMqAeT4P/D1AmC5vBRwK+NzJEq4JvAbw2puADQFj7fMbrM0hhjz3ROzdA7NGaZsANwAC8ZnAjYXFeGNszr6x6enyxyKOFAzbAj8HrgN+FHHnNrHZDfds4LDHAxcBmzdw4x4iEzEPhc/x0mLGU4H7C/ClId8HTgN8JmXrmOtpwB+LedYAXgB8A9Cdnx7XXeNPax5Wq/yT+P6S3mLWQ2O3OPW/ANyMPxRfWQzcmm3cIwAzby3A2sA3gXOB98X3VL6gGlc+HWt5R4OJBMgJwKOAo4EnFt8RfM5nXJzLKsBfgOdHCOC17wAC+aSK+6qTfwFPAv4MGG6YCNbJ8YCW9809MOtUtfy6m6nr0kIJVK1LEmOsnYEPAcZdH4lNeW9kol+N2O33wKtiQ/eegYsbtkJDgQOBL9Y8gnGiiYgHY7MAiFlziiVN1ASPMZ6gy8XkzUOnxXX9GwMeUP+9veK+4sr5VwXWBX7XTM28DjB8WtgDs5nG3DwB9mzgsCKm06qo/LsjZk86dWP802oml+c8/44N06KMKvNjThMrLfIwMSsWbMa3/4yQxAx5I+CO+JLWU2vmoVpaTKTLPzHiRS/ppo2ZddnGnW2LidZlwPwemM1Va+apyzPLVIFXNv9q6yNdy28jXqyiYc6KEOOubAXXRHJiQqaYsBgOPHnAKg1H9AgvjmsvBC4B5GPvbP2plse/Zv8LemDOTLuSxtIt8pAmPNMSkzEpqBcBlw9ZhNSP1lALn4uW/8KU/WYu3jAjF7EhDSXw3x0XBKQu3AzebL1tMZa9wDizB+bMVCvXJ91i3GZSME2RLTAJkZssZYOoPG0H/K24qCs3jJBqUt4OGPM+NT73M0MAKaQ9g1rS8iYxppVVeA6wpJhbV69FNmZ1DerIZFHayPUa9khJfW+I4kwateCLemA2h9ZDI9HYB8hdozPI2ZWfNZ95xZFaxN2DYjF8GCRyom54aekky82KLQXKb+YVppcEl+oB0wp+AXhY0EirhTdYK8KEj0aiY0Yv/6mLVbzuNddnOCAV9nDAhErO0lKr7j/xuAL0yOA3Ba7g8xAMEr8rsBf3wGwGH4Ei5aOCry++YuapO31us6lqR5lBa8G0LHKHurZBYrIiaCW0zZiTCDBZAxMvk628VClXqLX0muNSAqMl0+0Lrh8Df4rJTHJM1hSTp1y8v1m+9/BQehByOSeAathg+KOF1nobBmiNSzHzl/+UJ12a0vpabc2xAW0eOOfSZWodcpeWVKIVMHnYMdPRKG6sVPEpwMUVwHS8NJVx2cEd3B+bVWQNtI5adzN86S3pJhtcStHCanGXsQxtbmAHddPKkiSH5e0sMyZRb7o0rVWyovKbSp0bMz595YCVWRUSiEmaANOxzqW1alIrb0UhDSZRXyZd1tI9NFpUY1MzensFjDtzLlgAq8+v5Aquus+4RX9NuBvhZlkHleszsJa0NQ4qA3NZf2M4+xV1O2aBuiID9rIbp6qJQPfRhuh2Ulmtar4zQuFpTJUbE+g+XynW4nMKpikw23jOtueQKPfwWso0bjTB8vDInb4T+FIWIgy8d5XFbKvobxnME2M5z5hIwtlA2rqtfYlJjHFsCnhPkbXprnShVl4+E4ObNBGMq2x1Y7JgfFknvyzWXOXGDAnkIUsxk/XwJpnLwDR+TTFp3tKWf16p02HAbLPoL61gtUALlwJxYzY3Rx5OWT/4Molrm0tLEcC6UuvQAtyGhKomgqYdLXWAG+V6nRvTY7x+wMRWX/Lm4bkMzFH09j/fGQbMNov+xhhyUwJJ0WLapXNA1J79TEto9me71CCxO8XmBzNWQV3XRDC2YsaYYGw3Fp051rbl+8zM2+rdHOOxZverg4DZZtHfpxHkWkqtmNbEspNVg1Sx0LwbX1mpyIP/XBPyhMZfZqDWUuuaCEotSoecV6Na+cCyVjzKboztxoLKkdZxf1z7OHX1UZ5h6t8pgdl20d8H1Dra+WzjwB5h9fLWMXserSBoFQe5cecwprw6yGQBPkoTwWNrtO2LYXn39tQ35/95ASUw2y76az0M6qUDjKFMeuSxcrrEDnFdlT2Kw5pJzeQkXnX5k2wiyLHQg3SKJyMH5iSK/saEZuKppcr+PgFqWcoyV4o5deWWuAa5W2kjre4rgPtGbCLQHQ4idXPV+7ptG658itu58tw6AXNSRX95QFl/rWISQWnjrSU366yKvJ+cpc2qeZ+fVIOd0lIs1nWVpk0E5S4ZSlSJHFtvJTuCbYE5qaK/fYuW6vzXrmTJViW1U3kYJNOtWNhI4PVNgwqS95RCklIyUcobGZo0EXREvf0yRtWAIJlU0d/mhtQwoDu2fzCJhf8kecYpT2lVRJdqMqLrHiZ1TQSj6mSufU/6zQNudU1vMozDlQs2trd7x472vPGjc8/c18o7tyUjL8ifojEcSd3m+USGSekNTcOlzksPzM5vUaMF2g8pv2sbmu8fle/j2HHvXkuzmWR2Xnpgdn6LGi3Qjh330k4n3Xr+PpJlXzliixKOeUujGac8qAfmlDegpdtbYzeG9BViixfpXXN/pUM2w15IO6Ds6sp/5Kul27c/TQ/M9nU62zNKqdnHaLOMXKzAkz9WTHLkhn2hTCtqN7zthp2XHpid36LaBdoW6M/QCEhpN3teTXaMO23UTa2FFjbkj+fEzx/2wKzd984PsPvINsD0frm/kWTp1n5aCxypL8EmGDuf7IPtvPTA7PwWVS7Q/bM1zrcl06sKtsvtHy9/CdgkvkprZ9fNc+GRe2DOhV0avEaLEf4+ku16vq6hlbS9UPAdE+Vdv+kvbBh7+g6Ozce+ppL/al0nNdADs5Pb0mhRVtb88xUGK2upAcXPBO1vYhYre+6z4/y//QDlq7iNbjibg3pgzqa2+3s11sB/AQDRTWek/U1WAAAAAElFTkSuQmCC"/>
          <p:cNvSpPr>
            <a:spLocks noChangeAspect="1" noChangeArrowheads="1"/>
          </p:cNvSpPr>
          <p:nvPr/>
        </p:nvSpPr>
        <p:spPr bwMode="auto">
          <a:xfrm>
            <a:off x="1828800" y="1824038"/>
            <a:ext cx="15811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AutoShape 20" descr="data:image/png;base64,iVBORw0KGgoAAAANSUhEUgAAAAMAAAAPCAYAAAAh6nXEAAAAD0lEQVQYV2NkQAKMQ5IDAAbbABDdo5mPAAAAAElFTkSuQmCC"/>
          <p:cNvSpPr>
            <a:spLocks noChangeAspect="1" noChangeArrowheads="1"/>
          </p:cNvSpPr>
          <p:nvPr/>
        </p:nvSpPr>
        <p:spPr bwMode="auto">
          <a:xfrm>
            <a:off x="1828800" y="1824038"/>
            <a:ext cx="28575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5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143000"/>
                <a:ext cx="8839200" cy="5029200"/>
              </a:xfrm>
            </p:spPr>
            <p:txBody>
              <a:bodyPr>
                <a:normAutofit fontScale="40000" lnSpcReduction="20000"/>
              </a:bodyPr>
              <a:lstStyle/>
              <a:p>
                <a:pPr marL="0" indent="0" algn="ctr"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r>
                  <a:rPr lang="de-DE" sz="7300" b="1" dirty="0" smtClean="0">
                    <a:latin typeface="+mj-lt"/>
                    <a:ea typeface="+mj-ea"/>
                    <a:cs typeface="+mj-cs"/>
                  </a:rPr>
                  <a:t>Hybrid Multiple Imputation (HMI)</a:t>
                </a:r>
                <a:endParaRPr lang="en-US" sz="7300" b="1" dirty="0">
                  <a:latin typeface="+mj-lt"/>
                  <a:ea typeface="+mj-ea"/>
                  <a:cs typeface="+mj-cs"/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endParaRPr lang="en-US" sz="6400" b="1" dirty="0">
                  <a:latin typeface="Times New Roman"/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endParaRPr lang="en-US" sz="9600" b="1" dirty="0" smtClean="0">
                  <a:latin typeface="Times New Roman"/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r>
                  <a:rPr lang="en-US" sz="5000" b="1" dirty="0" smtClean="0">
                    <a:latin typeface="Times New Roman"/>
                  </a:rPr>
                  <a:t>Require: </a:t>
                </a:r>
                <a:r>
                  <a:rPr lang="en-US" sz="5000" b="1" i="1" dirty="0" smtClean="0">
                    <a:latin typeface="Times New Roman"/>
                  </a:rPr>
                  <a:t>P </a:t>
                </a:r>
                <a:r>
                  <a:rPr lang="en-US" sz="5000" b="1" i="1" dirty="0" err="1" smtClean="0">
                    <a:latin typeface="Times New Roman"/>
                  </a:rPr>
                  <a:t>nxp</a:t>
                </a:r>
                <a:r>
                  <a:rPr lang="en-US" sz="5000" b="1" dirty="0" smtClean="0">
                    <a:latin typeface="Times New Roman"/>
                  </a:rPr>
                  <a:t> matrix with incomplete data</a:t>
                </a:r>
              </a:p>
              <a:p>
                <a:pPr marL="1143000" indent="-1143000" algn="just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+mj-lt"/>
                  <a:buAutoNum type="arabicPeriod"/>
                </a:pPr>
                <a:endParaRPr lang="en-US" sz="6200" b="1" dirty="0" smtClean="0">
                  <a:latin typeface="Times New Roman"/>
                </a:endParaRPr>
              </a:p>
              <a:p>
                <a:pPr marL="1371600" indent="-13716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+mj-lt"/>
                  <a:buAutoNum type="arabicPeriod"/>
                </a:pPr>
                <a:r>
                  <a:rPr lang="en-US" sz="6000" i="1" dirty="0" smtClean="0">
                    <a:latin typeface="Times New Roman"/>
                  </a:rPr>
                  <a:t>Miss.</a:t>
                </a:r>
                <a:r>
                  <a:rPr lang="en-US" sz="6000" i="1" baseline="-25000" dirty="0" smtClean="0">
                    <a:latin typeface="Times New Roman"/>
                  </a:rPr>
                  <a:t>cat </a:t>
                </a:r>
                <a:r>
                  <a:rPr lang="en-US" sz="6000" i="1" dirty="0">
                    <a:latin typeface="Times New Roman"/>
                  </a:rPr>
                  <a:t>, </a:t>
                </a:r>
                <a:r>
                  <a:rPr lang="en-US" sz="6000" i="1" dirty="0" err="1">
                    <a:latin typeface="Times New Roman"/>
                  </a:rPr>
                  <a:t>Miss.</a:t>
                </a:r>
                <a:r>
                  <a:rPr lang="en-US" sz="6000" i="1" baseline="-25000" dirty="0" err="1">
                    <a:latin typeface="Times New Roman"/>
                  </a:rPr>
                  <a:t>num</a:t>
                </a:r>
                <a:r>
                  <a:rPr lang="en-US" sz="6000" dirty="0">
                    <a:latin typeface="Times New Roman"/>
                  </a:rPr>
                  <a:t> ← Initial division of </a:t>
                </a:r>
                <a:r>
                  <a:rPr lang="en-US" sz="6000" i="1" dirty="0">
                    <a:latin typeface="Times New Roman"/>
                  </a:rPr>
                  <a:t>p</a:t>
                </a:r>
                <a:r>
                  <a:rPr lang="en-US" sz="6000" dirty="0">
                    <a:latin typeface="Times New Roman"/>
                  </a:rPr>
                  <a:t> variables into  factor and numeric subsets</a:t>
                </a:r>
                <a:r>
                  <a:rPr lang="en-US" sz="6000" i="1" dirty="0">
                    <a:latin typeface="Times New Roman"/>
                  </a:rPr>
                  <a:t> </a:t>
                </a:r>
                <a:r>
                  <a:rPr lang="en-US" sz="6000" i="1" dirty="0" smtClean="0">
                    <a:latin typeface="Times New Roman"/>
                  </a:rPr>
                  <a:t>.</a:t>
                </a:r>
              </a:p>
              <a:p>
                <a:pPr marL="1371600" indent="-13716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b="0" i="1" dirty="0" smtClean="0">
                        <a:latin typeface="Times New Roman"/>
                      </a:rPr>
                      <m:t>Imp</m:t>
                    </m:r>
                    <m:r>
                      <m:rPr>
                        <m:nor/>
                      </m:rPr>
                      <a:rPr lang="en-US" sz="6000" i="1" dirty="0" smtClean="0">
                        <a:latin typeface="Times New Roman"/>
                      </a:rPr>
                      <m:t>.</m:t>
                    </m:r>
                    <m:r>
                      <m:rPr>
                        <m:nor/>
                      </m:rPr>
                      <a:rPr lang="en-US" sz="6000" i="1" baseline="-25000" dirty="0" smtClean="0">
                        <a:latin typeface="Times New Roman"/>
                      </a:rPr>
                      <m:t>cat</m:t>
                    </m:r>
                  </m:oMath>
                </a14:m>
                <a:r>
                  <a:rPr lang="en-US" sz="6000" dirty="0" smtClean="0">
                    <a:latin typeface="Times New Roman"/>
                  </a:rPr>
                  <a:t>← </a:t>
                </a:r>
                <a:r>
                  <a:rPr lang="en-US" sz="6000" dirty="0">
                    <a:latin typeface="Times New Roman"/>
                  </a:rPr>
                  <a:t>Imputation using  </a:t>
                </a:r>
                <a:r>
                  <a:rPr lang="en-US" sz="6000" dirty="0" smtClean="0">
                    <a:latin typeface="Times New Roman"/>
                  </a:rPr>
                  <a:t>“</a:t>
                </a:r>
                <a:r>
                  <a:rPr lang="en-US" sz="6000" dirty="0" err="1" smtClean="0">
                    <a:latin typeface="Times New Roman"/>
                  </a:rPr>
                  <a:t>NPBayesImpute</a:t>
                </a:r>
                <a:r>
                  <a:rPr lang="en-US" sz="6000" dirty="0" smtClean="0">
                    <a:latin typeface="Times New Roman"/>
                  </a:rPr>
                  <a:t>” </a:t>
                </a:r>
                <a:r>
                  <a:rPr lang="en-US" sz="6000" dirty="0">
                    <a:latin typeface="Times New Roman"/>
                  </a:rPr>
                  <a:t>for </a:t>
                </a:r>
                <a:r>
                  <a:rPr lang="en-US" sz="6000" i="1" dirty="0" smtClean="0">
                    <a:latin typeface="Times New Roman"/>
                  </a:rPr>
                  <a:t>Miss.</a:t>
                </a:r>
                <a:r>
                  <a:rPr lang="en-US" sz="6000" i="1" baseline="-25000" dirty="0" smtClean="0">
                    <a:latin typeface="Times New Roman"/>
                  </a:rPr>
                  <a:t>cat.</a:t>
                </a:r>
                <a:r>
                  <a:rPr lang="en-US" sz="6000" dirty="0"/>
                  <a:t> </a:t>
                </a:r>
              </a:p>
              <a:p>
                <a:pPr marL="1371600" indent="-13716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b="0" i="1" smtClean="0"/>
                      <m:t>Im</m:t>
                    </m:r>
                    <m:r>
                      <a:rPr lang="en-US" sz="6000" b="0" i="1" smtClean="0">
                        <a:latin typeface="Cambria Math"/>
                      </a:rPr>
                      <m:t>𝑝</m:t>
                    </m:r>
                    <m:r>
                      <a:rPr lang="en-US" sz="6000" b="0" i="1" smtClean="0">
                        <a:latin typeface="Cambria Math"/>
                      </a:rPr>
                      <m:t>.</m:t>
                    </m:r>
                    <m:r>
                      <a:rPr lang="en-US" sz="6000" b="0" i="1" smtClean="0">
                        <a:latin typeface="Cambria Math"/>
                      </a:rPr>
                      <m:t>𝑃</m:t>
                    </m:r>
                    <m:r>
                      <a:rPr lang="en-US" sz="6000" i="1" smtClean="0"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sz="6000" i="1" dirty="0">
                        <a:latin typeface="Times New Roman"/>
                      </a:rPr>
                      <m:t>Imp</m:t>
                    </m:r>
                    <m:r>
                      <m:rPr>
                        <m:nor/>
                      </m:rPr>
                      <a:rPr lang="en-US" sz="6000" i="1" dirty="0">
                        <a:latin typeface="Times New Roman"/>
                      </a:rPr>
                      <m:t>.</m:t>
                    </m:r>
                    <m:r>
                      <m:rPr>
                        <m:nor/>
                      </m:rPr>
                      <a:rPr lang="en-US" sz="6000" i="1" baseline="-25000" dirty="0">
                        <a:latin typeface="Times New Roman"/>
                      </a:rPr>
                      <m:t>cat</m:t>
                    </m:r>
                    <m:r>
                      <m:rPr>
                        <m:nor/>
                      </m:rPr>
                      <a:rPr lang="en-US" sz="6000" b="0" i="1" baseline="-25000" dirty="0" smtClean="0">
                        <a:latin typeface="Times New Roman"/>
                      </a:rPr>
                      <m:t>   </m:t>
                    </m:r>
                    <m:r>
                      <m:rPr>
                        <m:nor/>
                      </m:rPr>
                      <a:rPr lang="en-US" sz="6000" i="1" dirty="0" smtClean="0">
                        <a:latin typeface="Times New Roman"/>
                      </a:rPr>
                      <m:t>M</m:t>
                    </m:r>
                    <m:r>
                      <m:rPr>
                        <m:nor/>
                      </m:rPr>
                      <a:rPr lang="en-US" sz="6000" i="1" dirty="0">
                        <a:latin typeface="Times New Roman"/>
                      </a:rPr>
                      <m:t>iss</m:t>
                    </m:r>
                    <m:r>
                      <m:rPr>
                        <m:nor/>
                      </m:rPr>
                      <a:rPr lang="en-US" sz="6000" i="1" dirty="0">
                        <a:latin typeface="Times New Roman"/>
                      </a:rPr>
                      <m:t>.</m:t>
                    </m:r>
                    <m:r>
                      <m:rPr>
                        <m:nor/>
                      </m:rPr>
                      <a:rPr lang="en-US" sz="6000" i="1" baseline="-25000" dirty="0">
                        <a:latin typeface="Times New Roman"/>
                      </a:rPr>
                      <m:t>num</m:t>
                    </m:r>
                  </m:oMath>
                </a14:m>
                <a:r>
                  <a:rPr lang="en-US" sz="6000" i="1" dirty="0">
                    <a:latin typeface="Times New Roman"/>
                  </a:rPr>
                  <a:t> </a:t>
                </a:r>
                <a:r>
                  <a:rPr lang="en-US" sz="6000" dirty="0">
                    <a:latin typeface="Times New Roman"/>
                  </a:rPr>
                  <a:t>← </a:t>
                </a:r>
                <a:r>
                  <a:rPr lang="en-US" sz="6000" dirty="0" smtClean="0">
                    <a:latin typeface="Times New Roman"/>
                  </a:rPr>
                  <a:t>Combining data sets to </a:t>
                </a:r>
                <a:r>
                  <a:rPr lang="en-US" sz="6000" dirty="0">
                    <a:latin typeface="Times New Roman"/>
                  </a:rPr>
                  <a:t>generate </a:t>
                </a:r>
                <a:r>
                  <a:rPr lang="en-US" sz="6000" dirty="0" smtClean="0">
                    <a:latin typeface="Times New Roman"/>
                  </a:rPr>
                  <a:t>a partially imputed</a:t>
                </a:r>
                <a:r>
                  <a:rPr lang="en-US" sz="6000" dirty="0">
                    <a:latin typeface="Times New Roman"/>
                  </a:rPr>
                  <a:t>  </a:t>
                </a:r>
                <a:r>
                  <a:rPr lang="en-US" sz="6000" dirty="0" smtClean="0">
                    <a:latin typeface="Times New Roman"/>
                  </a:rPr>
                  <a:t>dataset.</a:t>
                </a:r>
                <a:r>
                  <a:rPr lang="en-US" sz="6000" dirty="0">
                    <a:latin typeface="Times New Roman"/>
                  </a:rPr>
                  <a:t>  </a:t>
                </a:r>
                <a:endParaRPr lang="en-US" sz="6000" dirty="0"/>
              </a:p>
              <a:p>
                <a:pPr marL="1371600" indent="-137160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 b="0" i="1" smtClean="0"/>
                      <m:t>Imp</m:t>
                    </m:r>
                    <m:r>
                      <a:rPr lang="en-US" sz="60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en-US" sz="6000" dirty="0">
                    <a:latin typeface="Times New Roman"/>
                  </a:rPr>
                  <a:t>← </a:t>
                </a:r>
                <a:r>
                  <a:rPr lang="en-US" sz="6000" dirty="0" smtClean="0">
                    <a:latin typeface="Times New Roman"/>
                  </a:rPr>
                  <a:t>Imputing </a:t>
                </a:r>
                <a:r>
                  <a:rPr lang="en-US" sz="6000" i="1" dirty="0" err="1" smtClean="0"/>
                  <a:t>Imp.P</a:t>
                </a:r>
                <a:r>
                  <a:rPr lang="en-US" sz="6000" i="1" dirty="0" smtClean="0"/>
                  <a:t> </a:t>
                </a:r>
                <a:r>
                  <a:rPr lang="en-US" sz="6000" dirty="0" smtClean="0">
                    <a:latin typeface="Times New Roman"/>
                  </a:rPr>
                  <a:t>using “MICE”	</a:t>
                </a:r>
                <a:endParaRPr lang="en-US" sz="6000" dirty="0">
                  <a:latin typeface="Times New Roman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r>
                  <a:rPr lang="en-US" sz="6000" dirty="0">
                    <a:latin typeface="Times New Roman"/>
                  </a:rPr>
                  <a:t> </a:t>
                </a:r>
                <a:r>
                  <a:rPr lang="en-US" sz="6000" dirty="0" smtClean="0">
                    <a:latin typeface="Times New Roman"/>
                  </a:rPr>
                  <a:t>                 </a:t>
                </a:r>
                <a:r>
                  <a:rPr lang="en-US" sz="6000" dirty="0" err="1" smtClean="0">
                    <a:latin typeface="Times New Roman"/>
                  </a:rPr>
                  <a:t>i.e.</a:t>
                </a:r>
                <a:r>
                  <a:rPr lang="en-US" sz="6000" i="1" dirty="0" err="1" smtClean="0">
                    <a:latin typeface="Times New Roman"/>
                  </a:rPr>
                  <a:t>ƒ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600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en-US" sz="6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6000" i="1" dirty="0">
                                <a:latin typeface="Times New Roman"/>
                              </a:rPr>
                              <m:t>Miss</m:t>
                            </m:r>
                            <m:r>
                              <m:rPr>
                                <m:nor/>
                              </m:rPr>
                              <a:rPr lang="en-US" sz="6000" i="1" dirty="0">
                                <a:latin typeface="Times New Roman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en-US" sz="6000" i="1" baseline="-25000" dirty="0">
                                <a:latin typeface="Times New Roman"/>
                              </a:rPr>
                              <m:t>num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sz="6000" i="1" dirty="0">
                                <a:latin typeface="Times New Roman"/>
                              </a:rPr>
                              <m:t>Imp</m:t>
                            </m:r>
                            <m:r>
                              <m:rPr>
                                <m:nor/>
                              </m:rPr>
                              <a:rPr lang="en-US" sz="6000" i="1" dirty="0">
                                <a:latin typeface="Times New Roman"/>
                              </a:rPr>
                              <m:t>.</m:t>
                            </m:r>
                            <m:r>
                              <m:rPr>
                                <m:nor/>
                              </m:rPr>
                              <a:rPr lang="en-US" sz="6000" i="1" baseline="-25000" dirty="0">
                                <a:latin typeface="Times New Roman"/>
                              </a:rPr>
                              <m:t>cat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6000" dirty="0" smtClean="0">
                    <a:latin typeface="Times New Roman"/>
                  </a:rPr>
                  <a:t> . Final </a:t>
                </a:r>
                <a:r>
                  <a:rPr lang="en-US" sz="6000" dirty="0">
                    <a:latin typeface="Times New Roman"/>
                  </a:rPr>
                  <a:t>imputed </a:t>
                </a:r>
                <a:r>
                  <a:rPr lang="en-US" sz="6000" dirty="0" smtClean="0">
                    <a:latin typeface="Times New Roman"/>
                  </a:rPr>
                  <a:t>data set.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None/>
                </a:pPr>
                <a:r>
                  <a:rPr lang="en-US" sz="6000" i="1" dirty="0" smtClean="0">
                    <a:latin typeface="Times New Roman"/>
                  </a:rPr>
                  <a:t>5</a:t>
                </a:r>
                <a:r>
                  <a:rPr lang="en-US" sz="6000" dirty="0" smtClean="0">
                    <a:latin typeface="Times New Roman"/>
                  </a:rPr>
                  <a:t>.	     Repeat </a:t>
                </a:r>
                <a:r>
                  <a:rPr lang="en-US" sz="6000" dirty="0">
                    <a:latin typeface="Times New Roman"/>
                  </a:rPr>
                  <a:t>steps 2 - 4 </a:t>
                </a:r>
                <a:r>
                  <a:rPr lang="en-US" sz="6000" i="1" dirty="0" smtClean="0">
                    <a:latin typeface="Times New Roman"/>
                  </a:rPr>
                  <a:t>m</a:t>
                </a:r>
                <a:r>
                  <a:rPr lang="en-US" sz="6000" dirty="0" smtClean="0">
                    <a:latin typeface="Times New Roman"/>
                  </a:rPr>
                  <a:t> </a:t>
                </a:r>
                <a:r>
                  <a:rPr lang="en-US" sz="6000" dirty="0">
                    <a:latin typeface="Times New Roman"/>
                  </a:rPr>
                  <a:t>times.</a:t>
                </a:r>
              </a:p>
            </p:txBody>
          </p:sp>
        </mc:Choice>
        <mc:Fallback xmlns="">
          <p:sp>
            <p:nvSpPr>
              <p:cNvPr id="26" name="Content Placeholder 2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143000"/>
                <a:ext cx="8839200" cy="5029200"/>
              </a:xfrm>
              <a:blipFill rotWithShape="1">
                <a:blip r:embed="rId3"/>
                <a:stretch>
                  <a:fillRect l="-1034" t="-2788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Humera Razzak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362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737</Words>
  <Application>Microsoft Office PowerPoint</Application>
  <PresentationFormat>On-screen Show (4:3)</PresentationFormat>
  <Paragraphs>201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Hyperion</vt:lpstr>
      <vt:lpstr>Predictive Performance of a Hybrid Technique for the Multiple Imputation of Survey Data HUMERA RAZZAK1 CHRISTIAN HEUMANN2 1 PhD Candidate in Department of Statistics, Ludwig-Maximilians-Universität München.  2 Professor in the Department of Statistics, Ludwig-Maximilians-Universität München.   NTTS Conference, Brussels 13/03/2019    </vt:lpstr>
      <vt:lpstr>Goals</vt:lpstr>
      <vt:lpstr>Missing values </vt:lpstr>
      <vt:lpstr>Multiple Indicator Cluster Survey (MICS)</vt:lpstr>
      <vt:lpstr>PowerPoint Presentation</vt:lpstr>
      <vt:lpstr>General Approaches for MI</vt:lpstr>
      <vt:lpstr>Why we need combing MI approaches? </vt:lpstr>
      <vt:lpstr>Hybrid Multiple Imputation (HMI) </vt:lpstr>
      <vt:lpstr>PowerPoint Presentation</vt:lpstr>
      <vt:lpstr>Hybrid Multiple Imputation (HMI)</vt:lpstr>
      <vt:lpstr>Some Evidence from Simulation Studies</vt:lpstr>
      <vt:lpstr>AUROC</vt:lpstr>
      <vt:lpstr>PowerPoint Presentation</vt:lpstr>
      <vt:lpstr> Simulation study: Boxplots of pooled AUROC, ρ =0.7. </vt:lpstr>
      <vt:lpstr>  Practical application: Imputation of MICS 2014 women’s data (2014)</vt:lpstr>
      <vt:lpstr>  Real data: Boxplots of pooled AUROC obtained by various MI methods</vt:lpstr>
      <vt:lpstr>  Real data: Time taken</vt:lpstr>
      <vt:lpstr>Summary</vt:lpstr>
      <vt:lpstr>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Messages</dc:title>
  <dc:creator>Saim Mehboob</dc:creator>
  <cp:lastModifiedBy>Saim Mehboob</cp:lastModifiedBy>
  <cp:revision>103</cp:revision>
  <dcterms:created xsi:type="dcterms:W3CDTF">2019-02-04T17:01:41Z</dcterms:created>
  <dcterms:modified xsi:type="dcterms:W3CDTF">2019-03-08T23:33:52Z</dcterms:modified>
</cp:coreProperties>
</file>