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Nixie One"/>
      <p:regular r:id="rId27"/>
    </p:embeddedFont>
    <p:embeddedFont>
      <p:font typeface="Varela Round"/>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VarelaRound-regular.fntdata"/><Relationship Id="rId27" Type="http://schemas.openxmlformats.org/officeDocument/2006/relationships/font" Target="fonts/NixieOn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2680bff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52680bffc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2680bffc3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2680bffc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2680bffc3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2680bffc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pipeline of what is happening. User (data scientists &amp; statisticians) commit code in any of the available languages (R, Java, Python, etc.). Algorithmia then compiles and tests the code, as well as maintains any library or package dependencies it might have. The algorithm is then deployed in containers (Kubernetes), which can be scaled on demand. An API is made available which is versioned (i.e., new and old versions are accessible). The APIs can be accessed by users of the platform by using their individual API keys.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52680bffc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52680bffc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talk algorithms and methods now.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52680bffc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52680bffc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52680bffc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52680bffc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52680bffc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52680bffc3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52680bffc3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52680bffc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2680bffc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2680bff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2680bffc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2680bff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2680bffc3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2680bffc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2680bffc3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2680bff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2680bffc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2680bffc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2680bffc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2680bffc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talk algorithms and methods now.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2680bffc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2680bffc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objectives that initiatives such as CSPA aspire to are much easier to achieve with modern tech patterns. Containers allow for portable solutions - onprem as well as cloud. Public cloud is elastic and available. APIs provide both transparency and constraints with regards to interoperability. A lot of these processes can now be automated as well.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2680bffc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2680bffc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 been working with Algorithmia, who have the main algorithm hosting site in the world. </a:t>
            </a:r>
            <a:endParaRPr/>
          </a:p>
          <a:p>
            <a:pPr indent="0" lvl="0" marL="0" rtl="0" algn="l">
              <a:spcBef>
                <a:spcPts val="0"/>
              </a:spcBef>
              <a:spcAft>
                <a:spcPts val="0"/>
              </a:spcAft>
              <a:buNone/>
            </a:pPr>
            <a:r>
              <a:rPr lang="en"/>
              <a:t>Instead of using the public algorithmia.com site we have done our own deployment on public cloud. This means that the service is available free of cost (we are billing the infrastructure), rather than paying for the use of the algorithms. In a nutshell, Algorithmia allows you to publish and consume algorithms and methods without having to deal with all the devops and continuous integration tasks.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55" name="Shape 55"/>
        <p:cNvGrpSpPr/>
        <p:nvPr/>
      </p:nvGrpSpPr>
      <p:grpSpPr>
        <a:xfrm>
          <a:off x="0" y="0"/>
          <a:ext cx="0" cy="0"/>
          <a:chOff x="0" y="0"/>
          <a:chExt cx="0" cy="0"/>
        </a:xfrm>
      </p:grpSpPr>
      <p:sp>
        <p:nvSpPr>
          <p:cNvPr id="56" name="Google Shape;56;p14"/>
          <p:cNvSpPr/>
          <p:nvPr/>
        </p:nvSpPr>
        <p:spPr>
          <a:xfrm>
            <a:off x="7209425" y="50220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type="ctrTitle"/>
          </p:nvPr>
        </p:nvSpPr>
        <p:spPr>
          <a:xfrm>
            <a:off x="2255425" y="1991825"/>
            <a:ext cx="4633200" cy="1159800"/>
          </a:xfrm>
          <a:prstGeom prst="rect">
            <a:avLst/>
          </a:prstGeom>
        </p:spPr>
        <p:txBody>
          <a:bodyPr anchorCtr="0" anchor="ctr" bIns="91425" lIns="91425" spcFirstLastPara="1" rIns="91425" wrap="square" tIns="91425"/>
          <a:lstStyle>
            <a:lvl1pPr lvl="0" rtl="0" algn="ctr">
              <a:spcBef>
                <a:spcPts val="0"/>
              </a:spcBef>
              <a:spcAft>
                <a:spcPts val="0"/>
              </a:spcAft>
              <a:buClr>
                <a:srgbClr val="000000"/>
              </a:buClr>
              <a:buSzPts val="4800"/>
              <a:buNone/>
              <a:defRPr b="1" sz="4800">
                <a:solidFill>
                  <a:srgbClr val="000000"/>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59" name="Google Shape;59;p14"/>
          <p:cNvSpPr/>
          <p:nvPr/>
        </p:nvSpPr>
        <p:spPr>
          <a:xfrm>
            <a:off x="267550" y="-88675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8348875" y="2882375"/>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2255425" y="541800"/>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6752750" y="3465100"/>
            <a:ext cx="2284200" cy="2284200"/>
          </a:xfrm>
          <a:prstGeom prst="donut">
            <a:avLst>
              <a:gd fmla="val 11909"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137775" y="3193200"/>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376550" y="4217275"/>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44625" y="25419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7598775" y="-300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44625" y="802850"/>
            <a:ext cx="657600" cy="6576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1055325" y="3904575"/>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rgbClr val="000000"/>
                </a:solidFill>
                <a:latin typeface="Varela Round"/>
                <a:ea typeface="Varela Round"/>
                <a:cs typeface="Varela Round"/>
                <a:sym typeface="Varela Round"/>
              </a:defRPr>
            </a:lvl1pPr>
            <a:lvl2pPr lvl="1" rtl="0">
              <a:buNone/>
              <a:defRPr sz="1300">
                <a:solidFill>
                  <a:srgbClr val="000000"/>
                </a:solidFill>
                <a:latin typeface="Varela Round"/>
                <a:ea typeface="Varela Round"/>
                <a:cs typeface="Varela Round"/>
                <a:sym typeface="Varela Round"/>
              </a:defRPr>
            </a:lvl2pPr>
            <a:lvl3pPr lvl="2" rtl="0">
              <a:buNone/>
              <a:defRPr sz="1300">
                <a:solidFill>
                  <a:srgbClr val="000000"/>
                </a:solidFill>
                <a:latin typeface="Varela Round"/>
                <a:ea typeface="Varela Round"/>
                <a:cs typeface="Varela Round"/>
                <a:sym typeface="Varela Round"/>
              </a:defRPr>
            </a:lvl3pPr>
            <a:lvl4pPr lvl="3" rtl="0">
              <a:buNone/>
              <a:defRPr sz="1300">
                <a:solidFill>
                  <a:srgbClr val="000000"/>
                </a:solidFill>
                <a:latin typeface="Varela Round"/>
                <a:ea typeface="Varela Round"/>
                <a:cs typeface="Varela Round"/>
                <a:sym typeface="Varela Round"/>
              </a:defRPr>
            </a:lvl4pPr>
            <a:lvl5pPr lvl="4" rtl="0">
              <a:buNone/>
              <a:defRPr sz="1300">
                <a:solidFill>
                  <a:srgbClr val="000000"/>
                </a:solidFill>
                <a:latin typeface="Varela Round"/>
                <a:ea typeface="Varela Round"/>
                <a:cs typeface="Varela Round"/>
                <a:sym typeface="Varela Round"/>
              </a:defRPr>
            </a:lvl5pPr>
            <a:lvl6pPr lvl="5" rtl="0">
              <a:buNone/>
              <a:defRPr sz="1300">
                <a:solidFill>
                  <a:srgbClr val="000000"/>
                </a:solidFill>
                <a:latin typeface="Varela Round"/>
                <a:ea typeface="Varela Round"/>
                <a:cs typeface="Varela Round"/>
                <a:sym typeface="Varela Round"/>
              </a:defRPr>
            </a:lvl6pPr>
            <a:lvl7pPr lvl="6" rtl="0">
              <a:buNone/>
              <a:defRPr sz="1300">
                <a:solidFill>
                  <a:srgbClr val="000000"/>
                </a:solidFill>
                <a:latin typeface="Varela Round"/>
                <a:ea typeface="Varela Round"/>
                <a:cs typeface="Varela Round"/>
                <a:sym typeface="Varela Round"/>
              </a:defRPr>
            </a:lvl7pPr>
            <a:lvl8pPr lvl="7" rtl="0">
              <a:buNone/>
              <a:defRPr sz="1300">
                <a:solidFill>
                  <a:srgbClr val="000000"/>
                </a:solidFill>
                <a:latin typeface="Varela Round"/>
                <a:ea typeface="Varela Round"/>
                <a:cs typeface="Varela Round"/>
                <a:sym typeface="Varela Round"/>
              </a:defRPr>
            </a:lvl8pPr>
            <a:lvl9pPr lvl="8" rtl="0">
              <a:buNone/>
              <a:defRPr sz="1300">
                <a:solidFill>
                  <a:srgbClr val="000000"/>
                </a:solidFill>
                <a:latin typeface="Varela Round"/>
                <a:ea typeface="Varela Round"/>
                <a:cs typeface="Varela Round"/>
                <a:sym typeface="Varela Roun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73" name="Shape 73"/>
        <p:cNvGrpSpPr/>
        <p:nvPr/>
      </p:nvGrpSpPr>
      <p:grpSpPr>
        <a:xfrm>
          <a:off x="0" y="0"/>
          <a:ext cx="0" cy="0"/>
          <a:chOff x="0" y="0"/>
          <a:chExt cx="0" cy="0"/>
        </a:xfrm>
      </p:grpSpPr>
      <p:sp>
        <p:nvSpPr>
          <p:cNvPr id="74" name="Google Shape;74;p15"/>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ph type="ctrTitle"/>
          </p:nvPr>
        </p:nvSpPr>
        <p:spPr>
          <a:xfrm>
            <a:off x="1773750" y="2421550"/>
            <a:ext cx="5596500" cy="1159800"/>
          </a:xfrm>
          <a:prstGeom prst="rect">
            <a:avLst/>
          </a:prstGeom>
        </p:spPr>
        <p:txBody>
          <a:bodyPr anchorCtr="0" anchor="b" bIns="91425" lIns="91425" spcFirstLastPara="1" rIns="91425" wrap="square" tIns="91425"/>
          <a:lstStyle>
            <a:lvl1pPr lvl="0" rtl="0" algn="ctr">
              <a:spcBef>
                <a:spcPts val="0"/>
              </a:spcBef>
              <a:spcAft>
                <a:spcPts val="0"/>
              </a:spcAft>
              <a:buSzPts val="3600"/>
              <a:buNone/>
              <a:defRPr b="1" sz="3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6" name="Google Shape;76;p15"/>
          <p:cNvSpPr txBox="1"/>
          <p:nvPr>
            <p:ph idx="1" type="subTitle"/>
          </p:nvPr>
        </p:nvSpPr>
        <p:spPr>
          <a:xfrm>
            <a:off x="1773750" y="3449654"/>
            <a:ext cx="5596500" cy="784800"/>
          </a:xfrm>
          <a:prstGeom prst="rect">
            <a:avLst/>
          </a:prstGeom>
        </p:spPr>
        <p:txBody>
          <a:bodyPr anchorCtr="0" anchor="t" bIns="91425" lIns="91425" spcFirstLastPara="1" rIns="91425" wrap="square" tIns="91425"/>
          <a:lstStyle>
            <a:lvl1pPr lvl="0" rtl="0" algn="ctr">
              <a:spcBef>
                <a:spcPts val="0"/>
              </a:spcBef>
              <a:spcAft>
                <a:spcPts val="0"/>
              </a:spcAft>
              <a:buSzPts val="2400"/>
              <a:buNone/>
              <a:defRPr b="1"/>
            </a:lvl1pPr>
            <a:lvl2pPr lvl="1" rtl="0" algn="ctr">
              <a:spcBef>
                <a:spcPts val="0"/>
              </a:spcBef>
              <a:spcAft>
                <a:spcPts val="0"/>
              </a:spcAft>
              <a:buClr>
                <a:srgbClr val="A1BECC"/>
              </a:buClr>
              <a:buSzPts val="3000"/>
              <a:buNone/>
              <a:defRPr b="1" sz="3000">
                <a:solidFill>
                  <a:srgbClr val="A1BECC"/>
                </a:solidFill>
              </a:defRPr>
            </a:lvl2pPr>
            <a:lvl3pPr lvl="2" rtl="0" algn="ctr">
              <a:spcBef>
                <a:spcPts val="0"/>
              </a:spcBef>
              <a:spcAft>
                <a:spcPts val="0"/>
              </a:spcAft>
              <a:buClr>
                <a:srgbClr val="A1BECC"/>
              </a:buClr>
              <a:buSzPts val="3000"/>
              <a:buNone/>
              <a:defRPr b="1" sz="3000">
                <a:solidFill>
                  <a:srgbClr val="A1BECC"/>
                </a:solidFill>
              </a:defRPr>
            </a:lvl3pPr>
            <a:lvl4pPr lvl="3" rtl="0" algn="ctr">
              <a:spcBef>
                <a:spcPts val="0"/>
              </a:spcBef>
              <a:spcAft>
                <a:spcPts val="0"/>
              </a:spcAft>
              <a:buClr>
                <a:srgbClr val="A1BECC"/>
              </a:buClr>
              <a:buSzPts val="3000"/>
              <a:buNone/>
              <a:defRPr b="1" sz="3000">
                <a:solidFill>
                  <a:srgbClr val="A1BECC"/>
                </a:solidFill>
              </a:defRPr>
            </a:lvl4pPr>
            <a:lvl5pPr lvl="4" rtl="0" algn="ctr">
              <a:spcBef>
                <a:spcPts val="0"/>
              </a:spcBef>
              <a:spcAft>
                <a:spcPts val="0"/>
              </a:spcAft>
              <a:buClr>
                <a:srgbClr val="A1BECC"/>
              </a:buClr>
              <a:buSzPts val="3000"/>
              <a:buNone/>
              <a:defRPr b="1" sz="3000">
                <a:solidFill>
                  <a:srgbClr val="A1BECC"/>
                </a:solidFill>
              </a:defRPr>
            </a:lvl5pPr>
            <a:lvl6pPr lvl="5" rtl="0" algn="ctr">
              <a:spcBef>
                <a:spcPts val="0"/>
              </a:spcBef>
              <a:spcAft>
                <a:spcPts val="0"/>
              </a:spcAft>
              <a:buClr>
                <a:srgbClr val="A1BECC"/>
              </a:buClr>
              <a:buSzPts val="3000"/>
              <a:buNone/>
              <a:defRPr b="1" sz="3000">
                <a:solidFill>
                  <a:srgbClr val="A1BECC"/>
                </a:solidFill>
              </a:defRPr>
            </a:lvl6pPr>
            <a:lvl7pPr lvl="6" rtl="0" algn="ctr">
              <a:spcBef>
                <a:spcPts val="0"/>
              </a:spcBef>
              <a:spcAft>
                <a:spcPts val="0"/>
              </a:spcAft>
              <a:buClr>
                <a:srgbClr val="A1BECC"/>
              </a:buClr>
              <a:buSzPts val="3000"/>
              <a:buNone/>
              <a:defRPr b="1" sz="3000">
                <a:solidFill>
                  <a:srgbClr val="A1BECC"/>
                </a:solidFill>
              </a:defRPr>
            </a:lvl7pPr>
            <a:lvl8pPr lvl="7" rtl="0" algn="ctr">
              <a:spcBef>
                <a:spcPts val="0"/>
              </a:spcBef>
              <a:spcAft>
                <a:spcPts val="0"/>
              </a:spcAft>
              <a:buClr>
                <a:srgbClr val="A1BECC"/>
              </a:buClr>
              <a:buSzPts val="3000"/>
              <a:buNone/>
              <a:defRPr b="1" sz="3000">
                <a:solidFill>
                  <a:srgbClr val="A1BECC"/>
                </a:solidFill>
              </a:defRPr>
            </a:lvl8pPr>
            <a:lvl9pPr lvl="8" rtl="0" algn="ctr">
              <a:spcBef>
                <a:spcPts val="0"/>
              </a:spcBef>
              <a:spcAft>
                <a:spcPts val="0"/>
              </a:spcAft>
              <a:buClr>
                <a:srgbClr val="A1BECC"/>
              </a:buClr>
              <a:buSzPts val="3000"/>
              <a:buNone/>
              <a:defRPr b="1" sz="3000">
                <a:solidFill>
                  <a:srgbClr val="A1BECC"/>
                </a:solidFill>
              </a:defRPr>
            </a:lvl9pPr>
          </a:lstStyle>
          <a:p/>
        </p:txBody>
      </p:sp>
      <p:sp>
        <p:nvSpPr>
          <p:cNvPr id="77" name="Google Shape;77;p15"/>
          <p:cNvSpPr/>
          <p:nvPr/>
        </p:nvSpPr>
        <p:spPr>
          <a:xfrm>
            <a:off x="1414538" y="3988225"/>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7630150" y="2469625"/>
            <a:ext cx="2347200" cy="2347200"/>
          </a:xfrm>
          <a:prstGeom prst="donut">
            <a:avLst>
              <a:gd fmla="val 29778"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a:off x="376550" y="1139200"/>
            <a:ext cx="978600" cy="978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240275" y="4662700"/>
            <a:ext cx="657600" cy="6576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231175" y="-571700"/>
            <a:ext cx="2284200" cy="2284200"/>
          </a:xfrm>
          <a:prstGeom prst="donut">
            <a:avLst>
              <a:gd fmla="val 11909"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a:off x="7507625" y="917475"/>
            <a:ext cx="657600" cy="6576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8065925" y="-295450"/>
            <a:ext cx="1207800" cy="12078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1417200" y="20526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246046" y="33655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7733375" y="467300"/>
            <a:ext cx="206100" cy="2061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93" name="Shape 93"/>
        <p:cNvGrpSpPr/>
        <p:nvPr/>
      </p:nvGrpSpPr>
      <p:grpSpPr>
        <a:xfrm>
          <a:off x="0" y="0"/>
          <a:ext cx="0" cy="0"/>
          <a:chOff x="0" y="0"/>
          <a:chExt cx="0" cy="0"/>
        </a:xfrm>
      </p:grpSpPr>
      <p:sp>
        <p:nvSpPr>
          <p:cNvPr id="94" name="Google Shape;94;p16"/>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a:off x="8334450" y="4139625"/>
            <a:ext cx="424800" cy="42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a:off x="4308288" y="-1078650"/>
            <a:ext cx="2347200" cy="2347200"/>
          </a:xfrm>
          <a:prstGeom prst="donut">
            <a:avLst>
              <a:gd fmla="val 17100"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4047750" y="805125"/>
            <a:ext cx="1048500" cy="10485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txBox="1"/>
          <p:nvPr>
            <p:ph idx="1" type="body"/>
          </p:nvPr>
        </p:nvSpPr>
        <p:spPr>
          <a:xfrm>
            <a:off x="1880850" y="1920300"/>
            <a:ext cx="5382300" cy="2079600"/>
          </a:xfrm>
          <a:prstGeom prst="rect">
            <a:avLst/>
          </a:prstGeom>
        </p:spPr>
        <p:txBody>
          <a:bodyPr anchorCtr="0" anchor="t" bIns="91425" lIns="91425" spcFirstLastPara="1" rIns="91425" wrap="square" tIns="91425"/>
          <a:lstStyle>
            <a:lvl1pPr indent="-381000" lvl="0" marL="457200" rtl="0" algn="ctr">
              <a:spcBef>
                <a:spcPts val="600"/>
              </a:spcBef>
              <a:spcAft>
                <a:spcPts val="0"/>
              </a:spcAft>
              <a:buSzPts val="24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sp>
        <p:nvSpPr>
          <p:cNvPr id="99" name="Google Shape;99;p16"/>
          <p:cNvSpPr txBox="1"/>
          <p:nvPr/>
        </p:nvSpPr>
        <p:spPr>
          <a:xfrm>
            <a:off x="3593400" y="781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100" name="Google Shape;100;p16"/>
          <p:cNvSpPr/>
          <p:nvPr/>
        </p:nvSpPr>
        <p:spPr>
          <a:xfrm>
            <a:off x="229225" y="2988350"/>
            <a:ext cx="802800" cy="803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a:off x="-442225" y="3999900"/>
            <a:ext cx="1695900" cy="1695900"/>
          </a:xfrm>
          <a:prstGeom prst="donut">
            <a:avLst>
              <a:gd fmla="val 1008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a:off x="1334025" y="-231725"/>
            <a:ext cx="1666800" cy="1666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a:off x="550525" y="710300"/>
            <a:ext cx="481500" cy="481800"/>
          </a:xfrm>
          <a:prstGeom prst="donut">
            <a:avLst>
              <a:gd fmla="val 3727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1032025" y="3791450"/>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1217050" y="1311325"/>
            <a:ext cx="304800" cy="304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7744475" y="1473300"/>
            <a:ext cx="1048500" cy="1048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8050675" y="2042175"/>
            <a:ext cx="1520100" cy="1520100"/>
          </a:xfrm>
          <a:prstGeom prst="donut">
            <a:avLst>
              <a:gd fmla="val 5022"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7969775" y="3713850"/>
            <a:ext cx="597900" cy="598200"/>
          </a:xfrm>
          <a:prstGeom prst="donut">
            <a:avLst>
              <a:gd fmla="val 43984"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8608775" y="1192100"/>
            <a:ext cx="184200" cy="184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11" name="Shape 111"/>
        <p:cNvGrpSpPr/>
        <p:nvPr/>
      </p:nvGrpSpPr>
      <p:grpSpPr>
        <a:xfrm>
          <a:off x="0" y="0"/>
          <a:ext cx="0" cy="0"/>
          <a:chOff x="0" y="0"/>
          <a:chExt cx="0" cy="0"/>
        </a:xfrm>
      </p:grpSpPr>
      <p:sp>
        <p:nvSpPr>
          <p:cNvPr id="112" name="Google Shape;112;p17"/>
          <p:cNvSpPr/>
          <p:nvPr/>
        </p:nvSpPr>
        <p:spPr>
          <a:xfrm>
            <a:off x="1144200" y="2698575"/>
            <a:ext cx="893700" cy="8937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txBox="1"/>
          <p:nvPr>
            <p:ph type="title"/>
          </p:nvPr>
        </p:nvSpPr>
        <p:spPr>
          <a:xfrm>
            <a:off x="2014575" y="593175"/>
            <a:ext cx="6196800" cy="641100"/>
          </a:xfrm>
          <a:prstGeom prst="rect">
            <a:avLst/>
          </a:prstGeom>
        </p:spPr>
        <p:txBody>
          <a:bodyPr anchorCtr="0" anchor="b" bIns="91425" lIns="91425" spcFirstLastPara="1" rIns="91425" wrap="square" tIns="91425"/>
          <a:lstStyle>
            <a:lvl1pPr lvl="0" rtl="0">
              <a:spcBef>
                <a:spcPts val="0"/>
              </a:spcBef>
              <a:spcAft>
                <a:spcPts val="0"/>
              </a:spcAft>
              <a:buSzPts val="3000"/>
              <a:buNone/>
              <a:defRPr b="1" sz="30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14" name="Google Shape;114;p17"/>
          <p:cNvSpPr txBox="1"/>
          <p:nvPr>
            <p:ph idx="1" type="body"/>
          </p:nvPr>
        </p:nvSpPr>
        <p:spPr>
          <a:xfrm>
            <a:off x="2014700" y="1360050"/>
            <a:ext cx="6196800" cy="3391500"/>
          </a:xfrm>
          <a:prstGeom prst="rect">
            <a:avLst/>
          </a:prstGeom>
        </p:spPr>
        <p:txBody>
          <a:bodyPr anchorCtr="0" anchor="t" bIns="91425" lIns="91425" spcFirstLastPara="1" rIns="91425" wrap="square" tIns="91425"/>
          <a:lstStyle>
            <a:lvl1pPr indent="-381000" lvl="0" marL="457200" rtl="0">
              <a:spcBef>
                <a:spcPts val="600"/>
              </a:spcBef>
              <a:spcAft>
                <a:spcPts val="0"/>
              </a:spcAft>
              <a:buSzPts val="2400"/>
              <a:buChar char="◎"/>
              <a:defRPr sz="2400"/>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15" name="Google Shape;115;p17"/>
          <p:cNvSpPr/>
          <p:nvPr/>
        </p:nvSpPr>
        <p:spPr>
          <a:xfrm>
            <a:off x="-883075" y="-206300"/>
            <a:ext cx="2347200" cy="2347200"/>
          </a:xfrm>
          <a:prstGeom prst="donut">
            <a:avLst>
              <a:gd fmla="val 29778" name="adj"/>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610125" y="1360050"/>
            <a:ext cx="978600" cy="978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1196600" y="243625"/>
            <a:ext cx="657600" cy="6576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788725" y="2338650"/>
            <a:ext cx="811200" cy="811200"/>
          </a:xfrm>
          <a:prstGeom prst="donut">
            <a:avLst>
              <a:gd fmla="val 22275"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153675" y="4149950"/>
            <a:ext cx="1207800" cy="12078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1315800" y="3860975"/>
            <a:ext cx="550500" cy="550500"/>
          </a:xfrm>
          <a:prstGeom prst="donut">
            <a:avLst>
              <a:gd fmla="val 42915"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p:nvPr/>
        </p:nvSpPr>
        <p:spPr>
          <a:xfrm>
            <a:off x="438575" y="2993025"/>
            <a:ext cx="304800" cy="3048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7"/>
          <p:cNvSpPr/>
          <p:nvPr/>
        </p:nvSpPr>
        <p:spPr>
          <a:xfrm>
            <a:off x="7744850" y="42047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7"/>
          <p:cNvSpPr/>
          <p:nvPr/>
        </p:nvSpPr>
        <p:spPr>
          <a:xfrm>
            <a:off x="8839500" y="1019775"/>
            <a:ext cx="397500" cy="397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a:off x="8295350" y="-321125"/>
            <a:ext cx="741600" cy="741600"/>
          </a:xfrm>
          <a:prstGeom prst="donut">
            <a:avLst>
              <a:gd fmla="val 31897"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8651500" y="161632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1036100" y="83125"/>
            <a:ext cx="978600" cy="9786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7"/>
          <p:cNvSpPr/>
          <p:nvPr/>
        </p:nvSpPr>
        <p:spPr>
          <a:xfrm>
            <a:off x="8062825" y="688875"/>
            <a:ext cx="449700" cy="449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column + image">
  <p:cSld name="TITLE_AND_BODY_1">
    <p:spTree>
      <p:nvGrpSpPr>
        <p:cNvPr id="129" name="Shape 129"/>
        <p:cNvGrpSpPr/>
        <p:nvPr/>
      </p:nvGrpSpPr>
      <p:grpSpPr>
        <a:xfrm>
          <a:off x="0" y="0"/>
          <a:ext cx="0" cy="0"/>
          <a:chOff x="0" y="0"/>
          <a:chExt cx="0" cy="0"/>
        </a:xfrm>
      </p:grpSpPr>
      <p:sp>
        <p:nvSpPr>
          <p:cNvPr id="130" name="Google Shape;130;p18"/>
          <p:cNvSpPr txBox="1"/>
          <p:nvPr>
            <p:ph type="title"/>
          </p:nvPr>
        </p:nvSpPr>
        <p:spPr>
          <a:xfrm>
            <a:off x="4572000" y="909050"/>
            <a:ext cx="3639600" cy="641100"/>
          </a:xfrm>
          <a:prstGeom prst="rect">
            <a:avLst/>
          </a:prstGeom>
        </p:spPr>
        <p:txBody>
          <a:bodyPr anchorCtr="0" anchor="b" bIns="91425" lIns="91425" spcFirstLastPara="1" rIns="91425" wrap="square" tIns="91425"/>
          <a:lstStyle>
            <a:lvl1pPr lvl="0" rtl="0">
              <a:spcBef>
                <a:spcPts val="0"/>
              </a:spcBef>
              <a:spcAft>
                <a:spcPts val="0"/>
              </a:spcAft>
              <a:buSzPts val="3000"/>
              <a:buNone/>
              <a:defRPr b="1" sz="30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31" name="Google Shape;131;p18"/>
          <p:cNvSpPr txBox="1"/>
          <p:nvPr>
            <p:ph idx="1" type="body"/>
          </p:nvPr>
        </p:nvSpPr>
        <p:spPr>
          <a:xfrm>
            <a:off x="4572000" y="1525749"/>
            <a:ext cx="3639600" cy="3225900"/>
          </a:xfrm>
          <a:prstGeom prst="rect">
            <a:avLst/>
          </a:prstGeom>
        </p:spPr>
        <p:txBody>
          <a:bodyPr anchorCtr="0" anchor="t" bIns="91425" lIns="91425" spcFirstLastPara="1" rIns="91425" wrap="square" tIns="91425"/>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32" name="Google Shape;132;p18"/>
          <p:cNvSpPr/>
          <p:nvPr/>
        </p:nvSpPr>
        <p:spPr>
          <a:xfrm>
            <a:off x="580275" y="751950"/>
            <a:ext cx="3639600" cy="3639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p:nvPr/>
        </p:nvSpPr>
        <p:spPr>
          <a:xfrm>
            <a:off x="-295650" y="-356450"/>
            <a:ext cx="1057800" cy="105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8"/>
          <p:cNvSpPr/>
          <p:nvPr/>
        </p:nvSpPr>
        <p:spPr>
          <a:xfrm>
            <a:off x="2836600" y="179825"/>
            <a:ext cx="978600" cy="978600"/>
          </a:xfrm>
          <a:prstGeom prst="donut">
            <a:avLst>
              <a:gd fmla="val 39527"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p:nvPr/>
        </p:nvSpPr>
        <p:spPr>
          <a:xfrm>
            <a:off x="465975" y="3692750"/>
            <a:ext cx="1019400" cy="10194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1485375" y="4559750"/>
            <a:ext cx="361500" cy="361500"/>
          </a:xfrm>
          <a:prstGeom prst="donut">
            <a:avLst>
              <a:gd fmla="val 29951"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2364800" y="346950"/>
            <a:ext cx="274200" cy="2739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8"/>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1061150" y="142950"/>
            <a:ext cx="538500" cy="5382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42" name="Shape 142"/>
        <p:cNvGrpSpPr/>
        <p:nvPr/>
      </p:nvGrpSpPr>
      <p:grpSpPr>
        <a:xfrm>
          <a:off x="0" y="0"/>
          <a:ext cx="0" cy="0"/>
          <a:chOff x="0" y="0"/>
          <a:chExt cx="0" cy="0"/>
        </a:xfrm>
      </p:grpSpPr>
      <p:sp>
        <p:nvSpPr>
          <p:cNvPr id="143" name="Google Shape;143;p19"/>
          <p:cNvSpPr txBox="1"/>
          <p:nvPr>
            <p:ph type="title"/>
          </p:nvPr>
        </p:nvSpPr>
        <p:spPr>
          <a:xfrm>
            <a:off x="1624800" y="392550"/>
            <a:ext cx="6586500" cy="641100"/>
          </a:xfrm>
          <a:prstGeom prst="rect">
            <a:avLst/>
          </a:prstGeom>
        </p:spPr>
        <p:txBody>
          <a:bodyPr anchorCtr="0" anchor="b" bIns="91425" lIns="91425" spcFirstLastPara="1" rIns="91425" wrap="square" tIns="91425"/>
          <a:lstStyle>
            <a:lvl1pPr lvl="0" rtl="0">
              <a:spcBef>
                <a:spcPts val="0"/>
              </a:spcBef>
              <a:spcAft>
                <a:spcPts val="0"/>
              </a:spcAft>
              <a:buSzPts val="3000"/>
              <a:buNone/>
              <a:defRPr b="1" sz="30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44" name="Google Shape;144;p19"/>
          <p:cNvSpPr txBox="1"/>
          <p:nvPr>
            <p:ph idx="1" type="body"/>
          </p:nvPr>
        </p:nvSpPr>
        <p:spPr>
          <a:xfrm>
            <a:off x="2935875" y="1550150"/>
            <a:ext cx="2560500" cy="33759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5" name="Google Shape;145;p19"/>
          <p:cNvSpPr txBox="1"/>
          <p:nvPr>
            <p:ph idx="2" type="body"/>
          </p:nvPr>
        </p:nvSpPr>
        <p:spPr>
          <a:xfrm>
            <a:off x="5650849" y="1550150"/>
            <a:ext cx="2560500" cy="33759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6" name="Google Shape;146;p19"/>
          <p:cNvSpPr/>
          <p:nvPr/>
        </p:nvSpPr>
        <p:spPr>
          <a:xfrm>
            <a:off x="-358950" y="2194400"/>
            <a:ext cx="2347200" cy="2347200"/>
          </a:xfrm>
          <a:prstGeom prst="donut">
            <a:avLst>
              <a:gd fmla="val 36789"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198450" y="420475"/>
            <a:ext cx="657600" cy="6576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1177051" y="657475"/>
            <a:ext cx="846900" cy="846900"/>
          </a:xfrm>
          <a:prstGeom prst="donut">
            <a:avLst>
              <a:gd fmla="val 22275"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887650" y="4142300"/>
            <a:ext cx="1207800" cy="12078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153675" y="4799600"/>
            <a:ext cx="550500" cy="550500"/>
          </a:xfrm>
          <a:prstGeom prst="donut">
            <a:avLst>
              <a:gd fmla="val 18606"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1172525" y="1696950"/>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7844250" y="6192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7515500" y="-72500"/>
            <a:ext cx="397500" cy="3975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8651500" y="1030850"/>
            <a:ext cx="304800" cy="3048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8097900" y="167450"/>
            <a:ext cx="741600" cy="741600"/>
          </a:xfrm>
          <a:prstGeom prst="donut">
            <a:avLst>
              <a:gd fmla="val 8064"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8394750" y="15043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305125" y="-214450"/>
            <a:ext cx="765300" cy="7653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62" name="Shape 162"/>
        <p:cNvGrpSpPr/>
        <p:nvPr/>
      </p:nvGrpSpPr>
      <p:grpSpPr>
        <a:xfrm>
          <a:off x="0" y="0"/>
          <a:ext cx="0" cy="0"/>
          <a:chOff x="0" y="0"/>
          <a:chExt cx="0" cy="0"/>
        </a:xfrm>
      </p:grpSpPr>
      <p:sp>
        <p:nvSpPr>
          <p:cNvPr id="163" name="Google Shape;163;p20"/>
          <p:cNvSpPr/>
          <p:nvPr/>
        </p:nvSpPr>
        <p:spPr>
          <a:xfrm>
            <a:off x="8638525" y="14726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txBox="1"/>
          <p:nvPr>
            <p:ph type="title"/>
          </p:nvPr>
        </p:nvSpPr>
        <p:spPr>
          <a:xfrm>
            <a:off x="1624800" y="392550"/>
            <a:ext cx="6586500" cy="641100"/>
          </a:xfrm>
          <a:prstGeom prst="rect">
            <a:avLst/>
          </a:prstGeom>
        </p:spPr>
        <p:txBody>
          <a:bodyPr anchorCtr="0" anchor="b" bIns="91425" lIns="91425" spcFirstLastPara="1" rIns="91425" wrap="square" tIns="91425"/>
          <a:lstStyle>
            <a:lvl1pPr lvl="0" rtl="0">
              <a:spcBef>
                <a:spcPts val="0"/>
              </a:spcBef>
              <a:spcAft>
                <a:spcPts val="0"/>
              </a:spcAft>
              <a:buSzPts val="3000"/>
              <a:buNone/>
              <a:defRPr b="1" sz="3000"/>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65" name="Google Shape;165;p20"/>
          <p:cNvSpPr txBox="1"/>
          <p:nvPr>
            <p:ph idx="1" type="body"/>
          </p:nvPr>
        </p:nvSpPr>
        <p:spPr>
          <a:xfrm>
            <a:off x="2935875" y="1550150"/>
            <a:ext cx="1700400" cy="33756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66" name="Google Shape;166;p20"/>
          <p:cNvSpPr txBox="1"/>
          <p:nvPr>
            <p:ph idx="2" type="body"/>
          </p:nvPr>
        </p:nvSpPr>
        <p:spPr>
          <a:xfrm>
            <a:off x="4723373" y="1550150"/>
            <a:ext cx="1700400" cy="33756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67" name="Google Shape;167;p20"/>
          <p:cNvSpPr txBox="1"/>
          <p:nvPr>
            <p:ph idx="3" type="body"/>
          </p:nvPr>
        </p:nvSpPr>
        <p:spPr>
          <a:xfrm>
            <a:off x="6510871" y="1550150"/>
            <a:ext cx="1700400" cy="33756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68" name="Google Shape;168;p20"/>
          <p:cNvSpPr/>
          <p:nvPr/>
        </p:nvSpPr>
        <p:spPr>
          <a:xfrm>
            <a:off x="711675" y="2753000"/>
            <a:ext cx="440400" cy="4404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a:off x="-68725" y="3346150"/>
            <a:ext cx="819600" cy="819600"/>
          </a:xfrm>
          <a:prstGeom prst="ellipse">
            <a:avLst/>
          </a:prstGeom>
          <a:noFill/>
          <a:ln cap="flat" cmpd="sng" w="9525">
            <a:solidFill>
              <a:srgbClr val="00D1C6"/>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828075" y="140725"/>
            <a:ext cx="862800" cy="863400"/>
          </a:xfrm>
          <a:prstGeom prst="donut">
            <a:avLst>
              <a:gd fmla="val 43200"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a:off x="599925" y="3422000"/>
            <a:ext cx="1062000" cy="1062000"/>
          </a:xfrm>
          <a:prstGeom prst="donut">
            <a:avLst>
              <a:gd fmla="val 9905"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a:off x="1754625" y="1112475"/>
            <a:ext cx="304800" cy="3048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8723500" y="270225"/>
            <a:ext cx="550500" cy="5505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8546800" y="608625"/>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8211275" y="1152650"/>
            <a:ext cx="397500" cy="3975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7599600" y="-27525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9033775" y="1867850"/>
            <a:ext cx="188100" cy="1881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480225" y="243625"/>
            <a:ext cx="2347200" cy="2347200"/>
          </a:xfrm>
          <a:prstGeom prst="donut">
            <a:avLst>
              <a:gd fmla="val 21094"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254475" y="4091700"/>
            <a:ext cx="1207800" cy="12078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p:nvPr/>
        </p:nvSpPr>
        <p:spPr>
          <a:xfrm>
            <a:off x="204075" y="927925"/>
            <a:ext cx="978600" cy="9786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0"/>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2" name="Shape 182"/>
        <p:cNvGrpSpPr/>
        <p:nvPr/>
      </p:nvGrpSpPr>
      <p:grpSpPr>
        <a:xfrm>
          <a:off x="0" y="0"/>
          <a:ext cx="0" cy="0"/>
          <a:chOff x="0" y="0"/>
          <a:chExt cx="0" cy="0"/>
        </a:xfrm>
      </p:grpSpPr>
      <p:sp>
        <p:nvSpPr>
          <p:cNvPr id="183" name="Google Shape;183;p21"/>
          <p:cNvSpPr txBox="1"/>
          <p:nvPr>
            <p:ph type="title"/>
          </p:nvPr>
        </p:nvSpPr>
        <p:spPr>
          <a:xfrm>
            <a:off x="2925100" y="134300"/>
            <a:ext cx="5275500" cy="641100"/>
          </a:xfrm>
          <a:prstGeom prst="rect">
            <a:avLst/>
          </a:prstGeom>
        </p:spPr>
        <p:txBody>
          <a:bodyPr anchorCtr="0" anchor="b"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84" name="Google Shape;184;p21"/>
          <p:cNvSpPr/>
          <p:nvPr/>
        </p:nvSpPr>
        <p:spPr>
          <a:xfrm>
            <a:off x="1280688" y="3669150"/>
            <a:ext cx="206100" cy="2061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p:nvPr/>
        </p:nvSpPr>
        <p:spPr>
          <a:xfrm>
            <a:off x="180500" y="4023250"/>
            <a:ext cx="1370700" cy="13707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1"/>
          <p:cNvSpPr/>
          <p:nvPr/>
        </p:nvSpPr>
        <p:spPr>
          <a:xfrm>
            <a:off x="246046" y="3213146"/>
            <a:ext cx="456000" cy="456000"/>
          </a:xfrm>
          <a:prstGeom prst="ellipse">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1280700" y="1608475"/>
            <a:ext cx="1043400" cy="1044000"/>
          </a:xfrm>
          <a:prstGeom prst="donut">
            <a:avLst>
              <a:gd fmla="val 43200"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1640475" y="-201875"/>
            <a:ext cx="750300" cy="7503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480225" y="243625"/>
            <a:ext cx="2347200" cy="2347200"/>
          </a:xfrm>
          <a:prstGeom prst="donut">
            <a:avLst>
              <a:gd fmla="val 6129" name="adj"/>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1280700" y="3950125"/>
            <a:ext cx="750300" cy="750300"/>
          </a:xfrm>
          <a:prstGeom prst="ellipse">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7913000" y="60022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8703400" y="1608475"/>
            <a:ext cx="287100" cy="287100"/>
          </a:xfrm>
          <a:prstGeom prst="donut">
            <a:avLst>
              <a:gd fmla="val 18608" name="adj"/>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8809377" y="886439"/>
            <a:ext cx="416400" cy="4164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8118000" y="-244550"/>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7813725" y="3127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ph idx="12" type="sldNum"/>
          </p:nvPr>
        </p:nvSpPr>
        <p:spPr>
          <a:xfrm>
            <a:off x="8635625" y="4751625"/>
            <a:ext cx="469800" cy="3915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00" name="Shape 200"/>
        <p:cNvGrpSpPr/>
        <p:nvPr/>
      </p:nvGrpSpPr>
      <p:grpSpPr>
        <a:xfrm>
          <a:off x="0" y="0"/>
          <a:ext cx="0" cy="0"/>
          <a:chOff x="0" y="0"/>
          <a:chExt cx="0" cy="0"/>
        </a:xfrm>
      </p:grpSpPr>
      <p:sp>
        <p:nvSpPr>
          <p:cNvPr id="201" name="Google Shape;201;p22"/>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txBox="1"/>
          <p:nvPr>
            <p:ph idx="1" type="body"/>
          </p:nvPr>
        </p:nvSpPr>
        <p:spPr>
          <a:xfrm>
            <a:off x="1246225" y="4177700"/>
            <a:ext cx="6651600" cy="519600"/>
          </a:xfrm>
          <a:prstGeom prst="rect">
            <a:avLst/>
          </a:prstGeom>
        </p:spPr>
        <p:txBody>
          <a:bodyPr anchorCtr="0" anchor="t" bIns="91425" lIns="91425" spcFirstLastPara="1" rIns="91425" wrap="square" tIns="91425"/>
          <a:lstStyle>
            <a:lvl1pPr indent="-228600" lvl="0" marL="457200" rtl="0" algn="ctr">
              <a:spcBef>
                <a:spcPts val="400"/>
              </a:spcBef>
              <a:spcAft>
                <a:spcPts val="0"/>
              </a:spcAft>
              <a:buSzPts val="1600"/>
              <a:buNone/>
              <a:defRPr sz="1600"/>
            </a:lvl1pPr>
          </a:lstStyle>
          <a:p/>
        </p:txBody>
      </p:sp>
      <p:sp>
        <p:nvSpPr>
          <p:cNvPr id="203" name="Google Shape;203;p22"/>
          <p:cNvSpPr/>
          <p:nvPr/>
        </p:nvSpPr>
        <p:spPr>
          <a:xfrm rot="10800000">
            <a:off x="8705950" y="3777263"/>
            <a:ext cx="617400" cy="6174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p:nvPr/>
        </p:nvSpPr>
        <p:spPr>
          <a:xfrm rot="10800000">
            <a:off x="608750" y="841361"/>
            <a:ext cx="515400" cy="5154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rot="10800000">
            <a:off x="8195021" y="4553300"/>
            <a:ext cx="831600" cy="83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2"/>
          <p:cNvSpPr/>
          <p:nvPr/>
        </p:nvSpPr>
        <p:spPr>
          <a:xfrm rot="10800000">
            <a:off x="8458384" y="4183763"/>
            <a:ext cx="210900" cy="2109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p:nvPr/>
        </p:nvSpPr>
        <p:spPr>
          <a:xfrm rot="10800000">
            <a:off x="-153147" y="-444547"/>
            <a:ext cx="1128300" cy="11283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p:nvPr/>
        </p:nvSpPr>
        <p:spPr>
          <a:xfrm rot="10800000">
            <a:off x="8012016" y="133391"/>
            <a:ext cx="434700" cy="4347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
          <p:cNvSpPr/>
          <p:nvPr/>
        </p:nvSpPr>
        <p:spPr>
          <a:xfrm rot="10800000">
            <a:off x="-73577" y="841500"/>
            <a:ext cx="330900" cy="3309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2"/>
          <p:cNvSpPr/>
          <p:nvPr/>
        </p:nvSpPr>
        <p:spPr>
          <a:xfrm rot="10800000">
            <a:off x="8512150" y="133404"/>
            <a:ext cx="811200" cy="8112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2"/>
          <p:cNvSpPr/>
          <p:nvPr/>
        </p:nvSpPr>
        <p:spPr>
          <a:xfrm rot="10800000">
            <a:off x="117998" y="-173402"/>
            <a:ext cx="586200" cy="5862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p:nvPr/>
        </p:nvSpPr>
        <p:spPr>
          <a:xfrm rot="10800000">
            <a:off x="748825" y="4695050"/>
            <a:ext cx="345000" cy="3450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rot="10800000">
            <a:off x="-107786" y="4259033"/>
            <a:ext cx="663000" cy="6630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rot="10800000">
            <a:off x="-316662" y="3443534"/>
            <a:ext cx="506100" cy="506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rot="10800000">
            <a:off x="-226169" y="4140650"/>
            <a:ext cx="899400" cy="899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rot="10800000">
            <a:off x="8700641" y="1100250"/>
            <a:ext cx="333300" cy="3333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2"/>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8" name="Shape 218"/>
        <p:cNvGrpSpPr/>
        <p:nvPr/>
      </p:nvGrpSpPr>
      <p:grpSpPr>
        <a:xfrm>
          <a:off x="0" y="0"/>
          <a:ext cx="0" cy="0"/>
          <a:chOff x="0" y="0"/>
          <a:chExt cx="0" cy="0"/>
        </a:xfrm>
      </p:grpSpPr>
      <p:sp>
        <p:nvSpPr>
          <p:cNvPr id="219" name="Google Shape;219;p23"/>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a:off x="-164200" y="686175"/>
            <a:ext cx="550500" cy="5505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a:off x="8204500" y="3898800"/>
            <a:ext cx="447000" cy="447000"/>
          </a:xfrm>
          <a:prstGeom prst="donut">
            <a:avLst>
              <a:gd fmla="val 18608" name="adj"/>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100425" y="-196925"/>
            <a:ext cx="741600" cy="741600"/>
          </a:xfrm>
          <a:prstGeom prst="donut">
            <a:avLst>
              <a:gd fmla="val 37879" name="adj"/>
            </a:avLst>
          </a:prstGeom>
          <a:solidFill>
            <a:srgbClr val="00ACC3">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p:nvPr/>
        </p:nvSpPr>
        <p:spPr>
          <a:xfrm>
            <a:off x="419100" y="686175"/>
            <a:ext cx="188100" cy="1881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741750" y="4449750"/>
            <a:ext cx="397500" cy="397500"/>
          </a:xfrm>
          <a:prstGeom prst="donut">
            <a:avLst>
              <a:gd fmla="val 8754"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8956300" y="4058696"/>
            <a:ext cx="287100" cy="287100"/>
          </a:xfrm>
          <a:prstGeom prst="ellipse">
            <a:avLst/>
          </a:prstGeom>
          <a:solidFill>
            <a:srgbClr val="ED4A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164200" y="4277700"/>
            <a:ext cx="741600" cy="741600"/>
          </a:xfrm>
          <a:prstGeom prst="donut">
            <a:avLst>
              <a:gd fmla="val 39163" name="adj"/>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8568725" y="4717500"/>
            <a:ext cx="508500" cy="508500"/>
          </a:xfrm>
          <a:prstGeom prst="ellipse">
            <a:avLst/>
          </a:prstGeom>
          <a:solidFill>
            <a:srgbClr val="E8004C">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8077475" y="224125"/>
            <a:ext cx="304800" cy="304800"/>
          </a:xfrm>
          <a:prstGeom prst="donut">
            <a:avLst>
              <a:gd fmla="val 30568" name="adj"/>
            </a:avLst>
          </a:prstGeom>
          <a:solidFill>
            <a:srgbClr val="65BB48">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8553248" y="328373"/>
            <a:ext cx="585600" cy="585600"/>
          </a:xfrm>
          <a:prstGeom prst="ellipse">
            <a:avLst/>
          </a:prstGeom>
          <a:solidFill>
            <a:srgbClr val="F8BB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8876350" y="1187325"/>
            <a:ext cx="447000" cy="447000"/>
          </a:xfrm>
          <a:prstGeom prst="ellipse">
            <a:avLst/>
          </a:prstGeom>
          <a:solidFill>
            <a:srgbClr val="BBCD00">
              <a:alpha val="866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100425" y="3830625"/>
            <a:ext cx="304800" cy="304800"/>
          </a:xfrm>
          <a:prstGeom prst="ellipse">
            <a:avLst/>
          </a:prstGeom>
          <a:solidFill>
            <a:srgbClr val="00D1C6">
              <a:alpha val="8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letely blank">
  <p:cSld name="BLANK_1">
    <p:spTree>
      <p:nvGrpSpPr>
        <p:cNvPr id="235" name="Shape 235"/>
        <p:cNvGrpSpPr/>
        <p:nvPr/>
      </p:nvGrpSpPr>
      <p:grpSpPr>
        <a:xfrm>
          <a:off x="0" y="0"/>
          <a:ext cx="0" cy="0"/>
          <a:chOff x="0" y="0"/>
          <a:chExt cx="0" cy="0"/>
        </a:xfrm>
      </p:grpSpPr>
      <p:sp>
        <p:nvSpPr>
          <p:cNvPr id="236" name="Google Shape;236;p24"/>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txBox="1"/>
          <p:nvPr>
            <p:ph idx="12" type="sldNum"/>
          </p:nvPr>
        </p:nvSpPr>
        <p:spPr>
          <a:xfrm>
            <a:off x="4337100" y="4751625"/>
            <a:ext cx="469800" cy="391500"/>
          </a:xfrm>
          <a:prstGeom prst="rect">
            <a:avLst/>
          </a:prstGeom>
        </p:spPr>
        <p:txBody>
          <a:bodyPr anchorCtr="0" anchor="t"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238" name="Shape 238"/>
        <p:cNvGrpSpPr/>
        <p:nvPr/>
      </p:nvGrpSpPr>
      <p:grpSpPr>
        <a:xfrm>
          <a:off x="0" y="0"/>
          <a:ext cx="0" cy="0"/>
          <a:chOff x="0" y="0"/>
          <a:chExt cx="0" cy="0"/>
        </a:xfrm>
      </p:grpSpPr>
      <p:sp>
        <p:nvSpPr>
          <p:cNvPr id="239" name="Google Shape;239;p25"/>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40" name="Google Shape;240;p25"/>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1" name="Google Shape;241;p2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2" name="Shape 242"/>
        <p:cNvGrpSpPr/>
        <p:nvPr/>
      </p:nvGrpSpPr>
      <p:grpSpPr>
        <a:xfrm>
          <a:off x="0" y="0"/>
          <a:ext cx="0" cy="0"/>
          <a:chOff x="0" y="0"/>
          <a:chExt cx="0" cy="0"/>
        </a:xfrm>
      </p:grpSpPr>
      <p:sp>
        <p:nvSpPr>
          <p:cNvPr id="243" name="Google Shape;243;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44" name="Google Shape;244;p2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5" name="Google Shape;245;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46" name="Google Shape;246;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47" name="Google Shape;24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48" name="Shape 248"/>
        <p:cNvGrpSpPr/>
        <p:nvPr/>
      </p:nvGrpSpPr>
      <p:grpSpPr>
        <a:xfrm>
          <a:off x="0" y="0"/>
          <a:ext cx="0" cy="0"/>
          <a:chOff x="0" y="0"/>
          <a:chExt cx="0" cy="0"/>
        </a:xfrm>
      </p:grpSpPr>
      <p:sp>
        <p:nvSpPr>
          <p:cNvPr id="249" name="Google Shape;249;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250" name="Google Shape;250;p2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1" name="Google Shape;251;p2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2" name="Google Shape;252;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53" name="Google Shape;253;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54" name="Google Shape;254;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55" name="Shape 255"/>
        <p:cNvGrpSpPr/>
        <p:nvPr/>
      </p:nvGrpSpPr>
      <p:grpSpPr>
        <a:xfrm>
          <a:off x="0" y="0"/>
          <a:ext cx="0" cy="0"/>
          <a:chOff x="0" y="0"/>
          <a:chExt cx="0" cy="0"/>
        </a:xfrm>
      </p:grpSpPr>
      <p:sp>
        <p:nvSpPr>
          <p:cNvPr id="256" name="Google Shape;256;p28"/>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7" name="Google Shape;257;p2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624800" y="392550"/>
            <a:ext cx="6586500" cy="641100"/>
          </a:xfrm>
          <a:prstGeom prst="rect">
            <a:avLst/>
          </a:prstGeom>
          <a:noFill/>
          <a:ln>
            <a:noFill/>
          </a:ln>
        </p:spPr>
        <p:txBody>
          <a:bodyPr anchorCtr="0" anchor="b" bIns="91425" lIns="91425" spcFirstLastPara="1" rIns="91425" wrap="square" tIns="91425"/>
          <a:lstStyle>
            <a:lvl1pPr lvl="0" rtl="0">
              <a:spcBef>
                <a:spcPts val="0"/>
              </a:spcBef>
              <a:spcAft>
                <a:spcPts val="0"/>
              </a:spcAft>
              <a:buSzPts val="1800"/>
              <a:buFont typeface="Nixie One"/>
              <a:buNone/>
              <a:defRPr sz="1800">
                <a:latin typeface="Nixie One"/>
                <a:ea typeface="Nixie One"/>
                <a:cs typeface="Nixie One"/>
                <a:sym typeface="Nixie One"/>
              </a:defRPr>
            </a:lvl1pPr>
            <a:lvl2pPr lvl="1"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rt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p:txBody>
      </p:sp>
      <p:sp>
        <p:nvSpPr>
          <p:cNvPr id="52" name="Google Shape;52;p13"/>
          <p:cNvSpPr txBox="1"/>
          <p:nvPr>
            <p:ph idx="1" type="body"/>
          </p:nvPr>
        </p:nvSpPr>
        <p:spPr>
          <a:xfrm>
            <a:off x="1624825" y="1097575"/>
            <a:ext cx="6586500" cy="3214200"/>
          </a:xfrm>
          <a:prstGeom prst="rect">
            <a:avLst/>
          </a:prstGeom>
          <a:noFill/>
          <a:ln>
            <a:noFill/>
          </a:ln>
        </p:spPr>
        <p:txBody>
          <a:bodyPr anchorCtr="0" anchor="t" bIns="91425" lIns="91425" spcFirstLastPara="1" rIns="91425" wrap="square" tIns="91425"/>
          <a:lstStyle>
            <a:lvl1pPr indent="-381000" lvl="0" marL="457200" rtl="0">
              <a:spcBef>
                <a:spcPts val="600"/>
              </a:spcBef>
              <a:spcAft>
                <a:spcPts val="0"/>
              </a:spcAft>
              <a:buSzPts val="2400"/>
              <a:buFont typeface="Varela Round"/>
              <a:buChar char="◎"/>
              <a:defRPr sz="2400">
                <a:latin typeface="Varela Round"/>
                <a:ea typeface="Varela Round"/>
                <a:cs typeface="Varela Round"/>
                <a:sym typeface="Varela Round"/>
              </a:defRPr>
            </a:lvl1pPr>
            <a:lvl2pPr indent="-381000" lvl="1" marL="914400" rtl="0">
              <a:spcBef>
                <a:spcPts val="0"/>
              </a:spcBef>
              <a:spcAft>
                <a:spcPts val="0"/>
              </a:spcAft>
              <a:buSzPts val="2400"/>
              <a:buFont typeface="Varela Round"/>
              <a:buChar char="◉"/>
              <a:defRPr sz="2400">
                <a:latin typeface="Varela Round"/>
                <a:ea typeface="Varela Round"/>
                <a:cs typeface="Varela Round"/>
                <a:sym typeface="Varela Round"/>
              </a:defRPr>
            </a:lvl2pPr>
            <a:lvl3pPr indent="-381000" lvl="2" marL="1371600" rtl="0">
              <a:spcBef>
                <a:spcPts val="0"/>
              </a:spcBef>
              <a:spcAft>
                <a:spcPts val="0"/>
              </a:spcAft>
              <a:buSzPts val="2400"/>
              <a:buFont typeface="Varela Round"/>
              <a:buChar char="￮"/>
              <a:defRPr sz="2400">
                <a:latin typeface="Varela Round"/>
                <a:ea typeface="Varela Round"/>
                <a:cs typeface="Varela Round"/>
                <a:sym typeface="Varela Round"/>
              </a:defRPr>
            </a:lvl3pPr>
            <a:lvl4pPr indent="-381000" lvl="3" marL="1828800" rtl="0">
              <a:spcBef>
                <a:spcPts val="0"/>
              </a:spcBef>
              <a:spcAft>
                <a:spcPts val="0"/>
              </a:spcAft>
              <a:buSzPts val="2400"/>
              <a:buFont typeface="Varela Round"/>
              <a:buChar char="●"/>
              <a:defRPr sz="2400">
                <a:latin typeface="Varela Round"/>
                <a:ea typeface="Varela Round"/>
                <a:cs typeface="Varela Round"/>
                <a:sym typeface="Varela Round"/>
              </a:defRPr>
            </a:lvl4pPr>
            <a:lvl5pPr indent="-381000" lvl="4" marL="2286000" rtl="0">
              <a:spcBef>
                <a:spcPts val="0"/>
              </a:spcBef>
              <a:spcAft>
                <a:spcPts val="0"/>
              </a:spcAft>
              <a:buSzPts val="2400"/>
              <a:buFont typeface="Varela Round"/>
              <a:buChar char="○"/>
              <a:defRPr sz="2400">
                <a:latin typeface="Varela Round"/>
                <a:ea typeface="Varela Round"/>
                <a:cs typeface="Varela Round"/>
                <a:sym typeface="Varela Round"/>
              </a:defRPr>
            </a:lvl5pPr>
            <a:lvl6pPr indent="-381000" lvl="5" marL="2743200" rtl="0">
              <a:spcBef>
                <a:spcPts val="0"/>
              </a:spcBef>
              <a:spcAft>
                <a:spcPts val="0"/>
              </a:spcAft>
              <a:buSzPts val="2400"/>
              <a:buFont typeface="Varela Round"/>
              <a:buChar char="■"/>
              <a:defRPr sz="2400">
                <a:latin typeface="Varela Round"/>
                <a:ea typeface="Varela Round"/>
                <a:cs typeface="Varela Round"/>
                <a:sym typeface="Varela Round"/>
              </a:defRPr>
            </a:lvl6pPr>
            <a:lvl7pPr indent="-381000" lvl="6" marL="3200400" rtl="0">
              <a:spcBef>
                <a:spcPts val="0"/>
              </a:spcBef>
              <a:spcAft>
                <a:spcPts val="0"/>
              </a:spcAft>
              <a:buSzPts val="2400"/>
              <a:buFont typeface="Varela Round"/>
              <a:buChar char="●"/>
              <a:defRPr sz="2400">
                <a:latin typeface="Varela Round"/>
                <a:ea typeface="Varela Round"/>
                <a:cs typeface="Varela Round"/>
                <a:sym typeface="Varela Round"/>
              </a:defRPr>
            </a:lvl7pPr>
            <a:lvl8pPr indent="-381000" lvl="7" marL="3657600" rtl="0">
              <a:spcBef>
                <a:spcPts val="0"/>
              </a:spcBef>
              <a:spcAft>
                <a:spcPts val="0"/>
              </a:spcAft>
              <a:buSzPts val="2400"/>
              <a:buFont typeface="Varela Round"/>
              <a:buChar char="○"/>
              <a:defRPr sz="2400">
                <a:latin typeface="Varela Round"/>
                <a:ea typeface="Varela Round"/>
                <a:cs typeface="Varela Round"/>
                <a:sym typeface="Varela Round"/>
              </a:defRPr>
            </a:lvl8pPr>
            <a:lvl9pPr indent="-381000" lvl="8" marL="4114800" rtl="0">
              <a:spcBef>
                <a:spcPts val="0"/>
              </a:spcBef>
              <a:spcAft>
                <a:spcPts val="0"/>
              </a:spcAft>
              <a:buSzPts val="2400"/>
              <a:buFont typeface="Varela Round"/>
              <a:buChar char="■"/>
              <a:defRPr sz="2400">
                <a:latin typeface="Varela Round"/>
                <a:ea typeface="Varela Round"/>
                <a:cs typeface="Varela Round"/>
                <a:sym typeface="Varela Round"/>
              </a:defRPr>
            </a:lvl9pPr>
          </a:lstStyle>
          <a:p/>
        </p:txBody>
      </p:sp>
      <p:sp>
        <p:nvSpPr>
          <p:cNvPr id="53" name="Google Shape;53;p13"/>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lvl="0" rtl="0" algn="r">
              <a:buNone/>
              <a:defRPr sz="1200">
                <a:solidFill>
                  <a:srgbClr val="A1BECC"/>
                </a:solidFill>
                <a:latin typeface="Nixie One"/>
                <a:ea typeface="Nixie One"/>
                <a:cs typeface="Nixie One"/>
                <a:sym typeface="Nixie One"/>
              </a:defRPr>
            </a:lvl1pPr>
            <a:lvl2pPr lvl="1" rtl="0" algn="r">
              <a:buNone/>
              <a:defRPr sz="1200">
                <a:solidFill>
                  <a:srgbClr val="A1BECC"/>
                </a:solidFill>
                <a:latin typeface="Nixie One"/>
                <a:ea typeface="Nixie One"/>
                <a:cs typeface="Nixie One"/>
                <a:sym typeface="Nixie One"/>
              </a:defRPr>
            </a:lvl2pPr>
            <a:lvl3pPr lvl="2" rtl="0" algn="r">
              <a:buNone/>
              <a:defRPr sz="1200">
                <a:solidFill>
                  <a:srgbClr val="A1BECC"/>
                </a:solidFill>
                <a:latin typeface="Nixie One"/>
                <a:ea typeface="Nixie One"/>
                <a:cs typeface="Nixie One"/>
                <a:sym typeface="Nixie One"/>
              </a:defRPr>
            </a:lvl3pPr>
            <a:lvl4pPr lvl="3" rtl="0" algn="r">
              <a:buNone/>
              <a:defRPr sz="1200">
                <a:solidFill>
                  <a:srgbClr val="A1BECC"/>
                </a:solidFill>
                <a:latin typeface="Nixie One"/>
                <a:ea typeface="Nixie One"/>
                <a:cs typeface="Nixie One"/>
                <a:sym typeface="Nixie One"/>
              </a:defRPr>
            </a:lvl4pPr>
            <a:lvl5pPr lvl="4" rtl="0" algn="r">
              <a:buNone/>
              <a:defRPr sz="1200">
                <a:solidFill>
                  <a:srgbClr val="A1BECC"/>
                </a:solidFill>
                <a:latin typeface="Nixie One"/>
                <a:ea typeface="Nixie One"/>
                <a:cs typeface="Nixie One"/>
                <a:sym typeface="Nixie One"/>
              </a:defRPr>
            </a:lvl5pPr>
            <a:lvl6pPr lvl="5" rtl="0" algn="r">
              <a:buNone/>
              <a:defRPr sz="1200">
                <a:solidFill>
                  <a:srgbClr val="A1BECC"/>
                </a:solidFill>
                <a:latin typeface="Nixie One"/>
                <a:ea typeface="Nixie One"/>
                <a:cs typeface="Nixie One"/>
                <a:sym typeface="Nixie One"/>
              </a:defRPr>
            </a:lvl6pPr>
            <a:lvl7pPr lvl="6" rtl="0" algn="r">
              <a:buNone/>
              <a:defRPr sz="1200">
                <a:solidFill>
                  <a:srgbClr val="A1BECC"/>
                </a:solidFill>
                <a:latin typeface="Nixie One"/>
                <a:ea typeface="Nixie One"/>
                <a:cs typeface="Nixie One"/>
                <a:sym typeface="Nixie One"/>
              </a:defRPr>
            </a:lvl7pPr>
            <a:lvl8pPr lvl="7" rtl="0" algn="r">
              <a:buNone/>
              <a:defRPr sz="1200">
                <a:solidFill>
                  <a:srgbClr val="A1BECC"/>
                </a:solidFill>
                <a:latin typeface="Nixie One"/>
                <a:ea typeface="Nixie One"/>
                <a:cs typeface="Nixie One"/>
                <a:sym typeface="Nixie One"/>
              </a:defRPr>
            </a:lvl8pPr>
            <a:lvl9pPr lvl="8" rtl="0" algn="r">
              <a:buNone/>
              <a:defRPr sz="1200">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
        <p:nvSpPr>
          <p:cNvPr id="54" name="Google Shape;54;p13"/>
          <p:cNvSpPr txBox="1"/>
          <p:nvPr/>
        </p:nvSpPr>
        <p:spPr>
          <a:xfrm>
            <a:off x="3833400" y="4783125"/>
            <a:ext cx="1477200" cy="3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Nixie One"/>
                <a:ea typeface="Nixie One"/>
                <a:cs typeface="Nixie One"/>
                <a:sym typeface="Nixie One"/>
              </a:rPr>
              <a:t>#UNGlobalPlatform</a:t>
            </a:r>
            <a:endParaRPr sz="1000"/>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9"/>
          <p:cNvSpPr txBox="1"/>
          <p:nvPr>
            <p:ph type="ctrTitle"/>
          </p:nvPr>
        </p:nvSpPr>
        <p:spPr>
          <a:xfrm>
            <a:off x="1787231" y="174300"/>
            <a:ext cx="5631900" cy="29775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Calibri"/>
              <a:buNone/>
            </a:pPr>
            <a:r>
              <a:rPr lang="en"/>
              <a:t>UNGP Methods &amp; Developer Services</a:t>
            </a:r>
            <a:endParaRPr/>
          </a:p>
        </p:txBody>
      </p:sp>
      <p:sp>
        <p:nvSpPr>
          <p:cNvPr id="263" name="Google Shape;263;p29"/>
          <p:cNvSpPr txBox="1"/>
          <p:nvPr>
            <p:ph idx="4294967295" type="subTitle"/>
          </p:nvPr>
        </p:nvSpPr>
        <p:spPr>
          <a:xfrm>
            <a:off x="311738" y="3010769"/>
            <a:ext cx="8520600" cy="792600"/>
          </a:xfrm>
          <a:prstGeom prst="rect">
            <a:avLst/>
          </a:prstGeom>
          <a:noFill/>
          <a:ln>
            <a:noFill/>
          </a:ln>
        </p:spPr>
        <p:txBody>
          <a:bodyPr anchorCtr="0" anchor="t" bIns="34275" lIns="68575" spcFirstLastPara="1" rIns="68575" wrap="square" tIns="34275">
            <a:noAutofit/>
          </a:bodyPr>
          <a:lstStyle/>
          <a:p>
            <a:pPr indent="0" lvl="0" marL="0" rtl="0" algn="ctr">
              <a:lnSpc>
                <a:spcPct val="80000"/>
              </a:lnSpc>
              <a:spcBef>
                <a:spcPts val="800"/>
              </a:spcBef>
              <a:spcAft>
                <a:spcPts val="0"/>
              </a:spcAft>
              <a:buClr>
                <a:schemeClr val="dk1"/>
              </a:buClr>
              <a:buSzPts val="1800"/>
              <a:buNone/>
            </a:pPr>
            <a:r>
              <a:t/>
            </a:r>
            <a:endParaRPr/>
          </a:p>
          <a:p>
            <a:pPr indent="0" lvl="0" marL="0" rtl="0" algn="ctr">
              <a:lnSpc>
                <a:spcPct val="80000"/>
              </a:lnSpc>
              <a:spcBef>
                <a:spcPts val="800"/>
              </a:spcBef>
              <a:spcAft>
                <a:spcPts val="0"/>
              </a:spcAft>
              <a:buClr>
                <a:schemeClr val="dk1"/>
              </a:buClr>
              <a:buSzPts val="1800"/>
              <a:buNone/>
            </a:pPr>
            <a:r>
              <a:rPr lang="en"/>
              <a:t>Joni Karanka</a:t>
            </a:r>
            <a:endParaRPr/>
          </a:p>
          <a:p>
            <a:pPr indent="0" lvl="0" marL="0" rtl="0" algn="ctr">
              <a:lnSpc>
                <a:spcPct val="80000"/>
              </a:lnSpc>
              <a:spcBef>
                <a:spcPts val="800"/>
              </a:spcBef>
              <a:spcAft>
                <a:spcPts val="0"/>
              </a:spcAft>
              <a:buClr>
                <a:schemeClr val="dk1"/>
              </a:buClr>
              <a:buSzPts val="1800"/>
              <a:buNone/>
            </a:pPr>
            <a:r>
              <a:rPr lang="en"/>
              <a:t>Methods Lead - ONS / UN Global Platform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8"/>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API example</a:t>
            </a:r>
            <a:endParaRPr/>
          </a:p>
        </p:txBody>
      </p:sp>
      <p:pic>
        <p:nvPicPr>
          <p:cNvPr id="351" name="Google Shape;351;p38"/>
          <p:cNvPicPr preferRelativeResize="0"/>
          <p:nvPr/>
        </p:nvPicPr>
        <p:blipFill>
          <a:blip r:embed="rId3">
            <a:alphaModFix/>
          </a:blip>
          <a:stretch>
            <a:fillRect/>
          </a:stretch>
        </p:blipFill>
        <p:spPr>
          <a:xfrm>
            <a:off x="114300" y="1131950"/>
            <a:ext cx="8379619" cy="3871913"/>
          </a:xfrm>
          <a:prstGeom prst="rect">
            <a:avLst/>
          </a:prstGeom>
          <a:noFill/>
          <a:ln>
            <a:noFill/>
          </a:ln>
        </p:spPr>
      </p:pic>
      <p:sp>
        <p:nvSpPr>
          <p:cNvPr id="352" name="Google Shape;352;p38"/>
          <p:cNvSpPr/>
          <p:nvPr/>
        </p:nvSpPr>
        <p:spPr>
          <a:xfrm>
            <a:off x="274894" y="3797944"/>
            <a:ext cx="4587000" cy="173700"/>
          </a:xfrm>
          <a:prstGeom prst="roundRect">
            <a:avLst>
              <a:gd fmla="val 16667" name="adj"/>
            </a:avLst>
          </a:prstGeom>
          <a:noFill/>
          <a:ln cap="flat" cmpd="sng" w="28575">
            <a:solidFill>
              <a:srgbClr val="E6913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39"/>
          <p:cNvSpPr/>
          <p:nvPr/>
        </p:nvSpPr>
        <p:spPr>
          <a:xfrm>
            <a:off x="1303275" y="435750"/>
            <a:ext cx="3944700" cy="44472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p:nvPr/>
        </p:nvSpPr>
        <p:spPr>
          <a:xfrm>
            <a:off x="2895050" y="963050"/>
            <a:ext cx="855600" cy="626700"/>
          </a:xfrm>
          <a:prstGeom prst="roundRect">
            <a:avLst>
              <a:gd fmla="val 16667"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400"/>
              <a:t>Code</a:t>
            </a:r>
            <a:endParaRPr sz="1400"/>
          </a:p>
        </p:txBody>
      </p:sp>
      <p:sp>
        <p:nvSpPr>
          <p:cNvPr id="359" name="Google Shape;359;p39"/>
          <p:cNvSpPr/>
          <p:nvPr/>
        </p:nvSpPr>
        <p:spPr>
          <a:xfrm>
            <a:off x="2745900" y="2175838"/>
            <a:ext cx="1154100" cy="62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400"/>
              <a:t>Container</a:t>
            </a:r>
            <a:endParaRPr sz="1400"/>
          </a:p>
        </p:txBody>
      </p:sp>
      <p:sp>
        <p:nvSpPr>
          <p:cNvPr id="360" name="Google Shape;360;p39"/>
          <p:cNvSpPr/>
          <p:nvPr/>
        </p:nvSpPr>
        <p:spPr>
          <a:xfrm>
            <a:off x="2895050" y="3300975"/>
            <a:ext cx="855600" cy="795900"/>
          </a:xfrm>
          <a:prstGeom prst="ellipse">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400"/>
              <a:t>API</a:t>
            </a:r>
            <a:endParaRPr sz="1400"/>
          </a:p>
        </p:txBody>
      </p:sp>
      <p:cxnSp>
        <p:nvCxnSpPr>
          <p:cNvPr id="361" name="Google Shape;361;p39"/>
          <p:cNvCxnSpPr>
            <a:stCxn id="358" idx="2"/>
            <a:endCxn id="359" idx="0"/>
          </p:cNvCxnSpPr>
          <p:nvPr/>
        </p:nvCxnSpPr>
        <p:spPr>
          <a:xfrm>
            <a:off x="3322850" y="1589750"/>
            <a:ext cx="0" cy="586200"/>
          </a:xfrm>
          <a:prstGeom prst="straightConnector1">
            <a:avLst/>
          </a:prstGeom>
          <a:noFill/>
          <a:ln cap="flat" cmpd="sng" w="9525">
            <a:solidFill>
              <a:schemeClr val="dk2"/>
            </a:solidFill>
            <a:prstDash val="solid"/>
            <a:round/>
            <a:headEnd len="med" w="med" type="none"/>
            <a:tailEnd len="med" w="med" type="triangle"/>
          </a:ln>
        </p:spPr>
      </p:cxnSp>
      <p:cxnSp>
        <p:nvCxnSpPr>
          <p:cNvPr id="362" name="Google Shape;362;p39"/>
          <p:cNvCxnSpPr>
            <a:stCxn id="359" idx="2"/>
            <a:endCxn id="360" idx="0"/>
          </p:cNvCxnSpPr>
          <p:nvPr/>
        </p:nvCxnSpPr>
        <p:spPr>
          <a:xfrm>
            <a:off x="3322950" y="2802538"/>
            <a:ext cx="0" cy="498300"/>
          </a:xfrm>
          <a:prstGeom prst="straightConnector1">
            <a:avLst/>
          </a:prstGeom>
          <a:noFill/>
          <a:ln cap="flat" cmpd="sng" w="9525">
            <a:solidFill>
              <a:schemeClr val="dk2"/>
            </a:solidFill>
            <a:prstDash val="solid"/>
            <a:round/>
            <a:headEnd len="med" w="med" type="none"/>
            <a:tailEnd len="med" w="med" type="triangle"/>
          </a:ln>
        </p:spPr>
      </p:cxnSp>
      <p:sp>
        <p:nvSpPr>
          <p:cNvPr id="363" name="Google Shape;363;p39"/>
          <p:cNvSpPr txBox="1"/>
          <p:nvPr/>
        </p:nvSpPr>
        <p:spPr>
          <a:xfrm>
            <a:off x="3750650" y="1725725"/>
            <a:ext cx="11541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t>Compile</a:t>
            </a:r>
            <a:endParaRPr sz="1400"/>
          </a:p>
        </p:txBody>
      </p:sp>
      <p:sp>
        <p:nvSpPr>
          <p:cNvPr id="364" name="Google Shape;364;p39"/>
          <p:cNvSpPr txBox="1"/>
          <p:nvPr/>
        </p:nvSpPr>
        <p:spPr>
          <a:xfrm>
            <a:off x="1850600" y="2928275"/>
            <a:ext cx="11541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t>Publish</a:t>
            </a:r>
            <a:endParaRPr sz="1400"/>
          </a:p>
        </p:txBody>
      </p:sp>
      <p:sp>
        <p:nvSpPr>
          <p:cNvPr id="365" name="Google Shape;365;p39"/>
          <p:cNvSpPr/>
          <p:nvPr/>
        </p:nvSpPr>
        <p:spPr>
          <a:xfrm>
            <a:off x="5591175" y="2644375"/>
            <a:ext cx="656700" cy="656700"/>
          </a:xfrm>
          <a:prstGeom prst="smileyFace">
            <a:avLst>
              <a:gd fmla="val 4653"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a:off x="5591175" y="3863575"/>
            <a:ext cx="656700" cy="656700"/>
          </a:xfrm>
          <a:prstGeom prst="smileyFace">
            <a:avLst>
              <a:gd fmla="val 4653"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301600" y="948050"/>
            <a:ext cx="656700" cy="656700"/>
          </a:xfrm>
          <a:prstGeom prst="smileyFace">
            <a:avLst>
              <a:gd fmla="val 4653"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8" name="Google Shape;368;p39"/>
          <p:cNvCxnSpPr>
            <a:endCxn id="358" idx="1"/>
          </p:cNvCxnSpPr>
          <p:nvPr/>
        </p:nvCxnSpPr>
        <p:spPr>
          <a:xfrm>
            <a:off x="958250" y="1276400"/>
            <a:ext cx="1936800" cy="0"/>
          </a:xfrm>
          <a:prstGeom prst="straightConnector1">
            <a:avLst/>
          </a:prstGeom>
          <a:noFill/>
          <a:ln cap="flat" cmpd="sng" w="9525">
            <a:solidFill>
              <a:schemeClr val="dk2"/>
            </a:solidFill>
            <a:prstDash val="solid"/>
            <a:round/>
            <a:headEnd len="med" w="med" type="none"/>
            <a:tailEnd len="med" w="med" type="triangle"/>
          </a:ln>
        </p:spPr>
      </p:cxnSp>
      <p:cxnSp>
        <p:nvCxnSpPr>
          <p:cNvPr id="369" name="Google Shape;369;p39"/>
          <p:cNvCxnSpPr>
            <a:stCxn id="360" idx="6"/>
            <a:endCxn id="365" idx="2"/>
          </p:cNvCxnSpPr>
          <p:nvPr/>
        </p:nvCxnSpPr>
        <p:spPr>
          <a:xfrm flipH="1" rot="10800000">
            <a:off x="3750650" y="2972625"/>
            <a:ext cx="1840500" cy="726300"/>
          </a:xfrm>
          <a:prstGeom prst="straightConnector1">
            <a:avLst/>
          </a:prstGeom>
          <a:noFill/>
          <a:ln cap="flat" cmpd="sng" w="9525">
            <a:solidFill>
              <a:schemeClr val="dk2"/>
            </a:solidFill>
            <a:prstDash val="solid"/>
            <a:round/>
            <a:headEnd len="med" w="med" type="none"/>
            <a:tailEnd len="med" w="med" type="triangle"/>
          </a:ln>
        </p:spPr>
      </p:cxnSp>
      <p:cxnSp>
        <p:nvCxnSpPr>
          <p:cNvPr id="370" name="Google Shape;370;p39"/>
          <p:cNvCxnSpPr>
            <a:stCxn id="360" idx="6"/>
            <a:endCxn id="366" idx="2"/>
          </p:cNvCxnSpPr>
          <p:nvPr/>
        </p:nvCxnSpPr>
        <p:spPr>
          <a:xfrm>
            <a:off x="3750650" y="3698925"/>
            <a:ext cx="1840500" cy="492900"/>
          </a:xfrm>
          <a:prstGeom prst="straightConnector1">
            <a:avLst/>
          </a:prstGeom>
          <a:noFill/>
          <a:ln cap="flat" cmpd="sng" w="9525">
            <a:solidFill>
              <a:schemeClr val="dk2"/>
            </a:solidFill>
            <a:prstDash val="solid"/>
            <a:round/>
            <a:headEnd len="med" w="med" type="none"/>
            <a:tailEnd len="med" w="med" type="triangle"/>
          </a:ln>
        </p:spPr>
      </p:cxnSp>
      <p:sp>
        <p:nvSpPr>
          <p:cNvPr id="371" name="Google Shape;371;p39"/>
          <p:cNvSpPr txBox="1"/>
          <p:nvPr/>
        </p:nvSpPr>
        <p:spPr>
          <a:xfrm>
            <a:off x="1548600" y="767225"/>
            <a:ext cx="11541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t>Commit</a:t>
            </a:r>
            <a:endParaRPr sz="1400"/>
          </a:p>
        </p:txBody>
      </p:sp>
      <p:sp>
        <p:nvSpPr>
          <p:cNvPr id="372" name="Google Shape;372;p39"/>
          <p:cNvSpPr txBox="1"/>
          <p:nvPr/>
        </p:nvSpPr>
        <p:spPr>
          <a:xfrm>
            <a:off x="4093850" y="4272375"/>
            <a:ext cx="1154100" cy="3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t>Consume</a:t>
            </a:r>
            <a:endParaRPr sz="1400"/>
          </a:p>
        </p:txBody>
      </p:sp>
      <p:sp>
        <p:nvSpPr>
          <p:cNvPr id="373" name="Google Shape;373;p39"/>
          <p:cNvSpPr/>
          <p:nvPr/>
        </p:nvSpPr>
        <p:spPr>
          <a:xfrm>
            <a:off x="2788775" y="2203225"/>
            <a:ext cx="1154100" cy="62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400"/>
              <a:t>Container</a:t>
            </a:r>
            <a:endParaRPr sz="1400"/>
          </a:p>
        </p:txBody>
      </p:sp>
      <p:sp>
        <p:nvSpPr>
          <p:cNvPr id="374" name="Google Shape;374;p39"/>
          <p:cNvSpPr/>
          <p:nvPr/>
        </p:nvSpPr>
        <p:spPr>
          <a:xfrm>
            <a:off x="2845300" y="2263675"/>
            <a:ext cx="1154100" cy="62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400"/>
              <a:t>Container</a:t>
            </a:r>
            <a:endParaRPr sz="1400"/>
          </a:p>
        </p:txBody>
      </p:sp>
      <p:sp>
        <p:nvSpPr>
          <p:cNvPr id="375" name="Google Shape;375;p39"/>
          <p:cNvSpPr/>
          <p:nvPr/>
        </p:nvSpPr>
        <p:spPr>
          <a:xfrm>
            <a:off x="2890000" y="2340025"/>
            <a:ext cx="1154100" cy="626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400"/>
              <a:t>Container</a:t>
            </a:r>
            <a:endParaRPr sz="1400"/>
          </a:p>
        </p:txBody>
      </p:sp>
      <p:pic>
        <p:nvPicPr>
          <p:cNvPr id="376" name="Google Shape;376;p39"/>
          <p:cNvPicPr preferRelativeResize="0"/>
          <p:nvPr/>
        </p:nvPicPr>
        <p:blipFill rotWithShape="1">
          <a:blip r:embed="rId3">
            <a:alphaModFix/>
          </a:blip>
          <a:srcRect b="0" l="0" r="0" t="0"/>
          <a:stretch/>
        </p:blipFill>
        <p:spPr>
          <a:xfrm>
            <a:off x="4013841" y="516547"/>
            <a:ext cx="1116324" cy="836165"/>
          </a:xfrm>
          <a:prstGeom prst="rect">
            <a:avLst/>
          </a:prstGeom>
          <a:noFill/>
          <a:ln>
            <a:noFill/>
          </a:ln>
        </p:spPr>
      </p:pic>
      <p:sp>
        <p:nvSpPr>
          <p:cNvPr id="377" name="Google Shape;377;p39"/>
          <p:cNvSpPr txBox="1"/>
          <p:nvPr/>
        </p:nvSpPr>
        <p:spPr>
          <a:xfrm>
            <a:off x="6342650" y="662025"/>
            <a:ext cx="2695500" cy="422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t>Consume from anywhere with any client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Algorithmia manages:</a:t>
            </a:r>
            <a:endParaRPr sz="1400"/>
          </a:p>
          <a:p>
            <a:pPr indent="-317500" lvl="0" marL="457200" rtl="0" algn="l">
              <a:spcBef>
                <a:spcPts val="0"/>
              </a:spcBef>
              <a:spcAft>
                <a:spcPts val="0"/>
              </a:spcAft>
              <a:buSzPts val="1400"/>
              <a:buChar char="-"/>
            </a:pPr>
            <a:r>
              <a:rPr lang="en" sz="1400"/>
              <a:t>Compilation</a:t>
            </a:r>
            <a:endParaRPr sz="1400"/>
          </a:p>
          <a:p>
            <a:pPr indent="-317500" lvl="0" marL="457200" rtl="0" algn="l">
              <a:spcBef>
                <a:spcPts val="0"/>
              </a:spcBef>
              <a:spcAft>
                <a:spcPts val="0"/>
              </a:spcAft>
              <a:buSzPts val="1400"/>
              <a:buChar char="-"/>
            </a:pPr>
            <a:r>
              <a:rPr lang="en" sz="1400"/>
              <a:t>Dependencies</a:t>
            </a:r>
            <a:endParaRPr sz="1400"/>
          </a:p>
          <a:p>
            <a:pPr indent="-317500" lvl="0" marL="457200" rtl="0" algn="l">
              <a:spcBef>
                <a:spcPts val="0"/>
              </a:spcBef>
              <a:spcAft>
                <a:spcPts val="0"/>
              </a:spcAft>
              <a:buSzPts val="1400"/>
              <a:buChar char="-"/>
            </a:pPr>
            <a:r>
              <a:rPr lang="en" sz="1400"/>
              <a:t>Containers</a:t>
            </a:r>
            <a:endParaRPr sz="1400"/>
          </a:p>
          <a:p>
            <a:pPr indent="-317500" lvl="0" marL="457200" rtl="0" algn="l">
              <a:spcBef>
                <a:spcPts val="0"/>
              </a:spcBef>
              <a:spcAft>
                <a:spcPts val="0"/>
              </a:spcAft>
              <a:buSzPts val="1400"/>
              <a:buChar char="-"/>
            </a:pPr>
            <a:r>
              <a:rPr lang="en" sz="1400"/>
              <a:t>Testing</a:t>
            </a:r>
            <a:endParaRPr sz="1400"/>
          </a:p>
          <a:p>
            <a:pPr indent="-317500" lvl="0" marL="457200" rtl="0" algn="l">
              <a:spcBef>
                <a:spcPts val="0"/>
              </a:spcBef>
              <a:spcAft>
                <a:spcPts val="0"/>
              </a:spcAft>
              <a:buSzPts val="1400"/>
              <a:buChar char="-"/>
            </a:pPr>
            <a:r>
              <a:rPr lang="en" sz="1400"/>
              <a:t>Documentation</a:t>
            </a:r>
            <a:endParaRPr sz="1400"/>
          </a:p>
          <a:p>
            <a:pPr indent="-317500" lvl="0" marL="457200" rtl="0" algn="l">
              <a:spcBef>
                <a:spcPts val="0"/>
              </a:spcBef>
              <a:spcAft>
                <a:spcPts val="0"/>
              </a:spcAft>
              <a:buSzPts val="1400"/>
              <a:buChar char="-"/>
            </a:pPr>
            <a:r>
              <a:rPr lang="en" sz="1400"/>
              <a:t>Versioning</a:t>
            </a:r>
            <a:endParaRPr sz="1400"/>
          </a:p>
          <a:p>
            <a:pPr indent="-317500" lvl="0" marL="457200" rtl="0" algn="l">
              <a:spcBef>
                <a:spcPts val="0"/>
              </a:spcBef>
              <a:spcAft>
                <a:spcPts val="0"/>
              </a:spcAft>
              <a:buSzPts val="1400"/>
              <a:buChar char="-"/>
            </a:pPr>
            <a:r>
              <a:rPr lang="en" sz="1400"/>
              <a:t>API publishing</a:t>
            </a:r>
            <a:endParaRPr sz="1400"/>
          </a:p>
          <a:p>
            <a:pPr indent="-317500" lvl="0" marL="457200" rtl="0" algn="l">
              <a:spcBef>
                <a:spcPts val="0"/>
              </a:spcBef>
              <a:spcAft>
                <a:spcPts val="0"/>
              </a:spcAft>
              <a:buSzPts val="1400"/>
              <a:buChar char="-"/>
            </a:pPr>
            <a:r>
              <a:rPr lang="en" sz="1400"/>
              <a:t>Code store</a:t>
            </a:r>
            <a:endParaRPr sz="1400"/>
          </a:p>
          <a:p>
            <a:pPr indent="-317500" lvl="0" marL="457200" rtl="0" algn="l">
              <a:spcBef>
                <a:spcPts val="0"/>
              </a:spcBef>
              <a:spcAft>
                <a:spcPts val="0"/>
              </a:spcAft>
              <a:buSzPts val="1400"/>
              <a:buChar char="-"/>
            </a:pPr>
            <a:r>
              <a:rPr lang="en" sz="1400"/>
              <a:t>Accreditation</a:t>
            </a:r>
            <a:endParaRPr sz="1400"/>
          </a:p>
          <a:p>
            <a:pPr indent="-317500" lvl="0" marL="457200" rtl="0" algn="l">
              <a:spcBef>
                <a:spcPts val="0"/>
              </a:spcBef>
              <a:spcAft>
                <a:spcPts val="0"/>
              </a:spcAft>
              <a:buSzPts val="1400"/>
              <a:buChar char="-"/>
            </a:pPr>
            <a:r>
              <a:rPr lang="en" sz="1400"/>
              <a:t>Scaling</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No devops needed</a:t>
            </a:r>
            <a:endParaRPr sz="1400"/>
          </a:p>
          <a:p>
            <a:pPr indent="0" lvl="0" marL="0" rtl="0" algn="l">
              <a:spcBef>
                <a:spcPts val="0"/>
              </a:spcBef>
              <a:spcAft>
                <a:spcPts val="0"/>
              </a:spcAft>
              <a:buNone/>
            </a:pPr>
            <a:r>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4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Developers</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1"/>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it?</a:t>
            </a:r>
            <a:endParaRPr/>
          </a:p>
        </p:txBody>
      </p:sp>
      <p:sp>
        <p:nvSpPr>
          <p:cNvPr id="388" name="Google Shape;388;p41"/>
          <p:cNvSpPr txBox="1"/>
          <p:nvPr>
            <p:ph idx="1" type="body"/>
          </p:nvPr>
        </p:nvSpPr>
        <p:spPr>
          <a:xfrm>
            <a:off x="2014700" y="1360050"/>
            <a:ext cx="6196800" cy="33915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SzPts val="2100"/>
              <a:buChar char="◎"/>
            </a:pPr>
            <a:r>
              <a:rPr lang="en" sz="2100">
                <a:latin typeface="Arial"/>
                <a:ea typeface="Arial"/>
                <a:cs typeface="Arial"/>
                <a:sym typeface="Arial"/>
              </a:rPr>
              <a:t>Deployment of Anaconda Enterprise </a:t>
            </a:r>
            <a:endParaRPr sz="2100">
              <a:latin typeface="Arial"/>
              <a:ea typeface="Arial"/>
              <a:cs typeface="Arial"/>
              <a:sym typeface="Arial"/>
            </a:endParaRPr>
          </a:p>
          <a:p>
            <a:pPr indent="-361950" lvl="0" marL="457200" rtl="0" algn="l">
              <a:spcBef>
                <a:spcPts val="0"/>
              </a:spcBef>
              <a:spcAft>
                <a:spcPts val="0"/>
              </a:spcAft>
              <a:buSzPts val="2100"/>
              <a:buChar char="◎"/>
            </a:pPr>
            <a:r>
              <a:rPr lang="en" sz="2100">
                <a:latin typeface="Arial"/>
                <a:ea typeface="Arial"/>
                <a:cs typeface="Arial"/>
                <a:sym typeface="Arial"/>
              </a:rPr>
              <a:t>Allows users to collaborate in projects:</a:t>
            </a:r>
            <a:endParaRPr sz="2100">
              <a:latin typeface="Arial"/>
              <a:ea typeface="Arial"/>
              <a:cs typeface="Arial"/>
              <a:sym typeface="Arial"/>
            </a:endParaRPr>
          </a:p>
          <a:p>
            <a:pPr indent="-355600" lvl="1" marL="914400" rtl="0" algn="l">
              <a:spcBef>
                <a:spcPts val="0"/>
              </a:spcBef>
              <a:spcAft>
                <a:spcPts val="0"/>
              </a:spcAft>
              <a:buSzPts val="2000"/>
              <a:buChar char="◉"/>
            </a:pPr>
            <a:r>
              <a:rPr lang="en" sz="2000">
                <a:latin typeface="Arial"/>
                <a:ea typeface="Arial"/>
                <a:cs typeface="Arial"/>
                <a:sym typeface="Arial"/>
              </a:rPr>
              <a:t>Share data &amp; notebooks</a:t>
            </a:r>
            <a:endParaRPr sz="2000">
              <a:latin typeface="Arial"/>
              <a:ea typeface="Arial"/>
              <a:cs typeface="Arial"/>
              <a:sym typeface="Arial"/>
            </a:endParaRPr>
          </a:p>
          <a:p>
            <a:pPr indent="-355600" lvl="1" marL="914400" rtl="0" algn="l">
              <a:spcBef>
                <a:spcPts val="0"/>
              </a:spcBef>
              <a:spcAft>
                <a:spcPts val="0"/>
              </a:spcAft>
              <a:buSzPts val="2000"/>
              <a:buChar char="◉"/>
            </a:pPr>
            <a:r>
              <a:rPr lang="en" sz="2000">
                <a:latin typeface="Arial"/>
                <a:ea typeface="Arial"/>
                <a:cs typeface="Arial"/>
                <a:sym typeface="Arial"/>
              </a:rPr>
              <a:t>Jointly explore datasets</a:t>
            </a:r>
            <a:endParaRPr sz="2000">
              <a:latin typeface="Arial"/>
              <a:ea typeface="Arial"/>
              <a:cs typeface="Arial"/>
              <a:sym typeface="Arial"/>
            </a:endParaRPr>
          </a:p>
          <a:p>
            <a:pPr indent="-355600" lvl="1" marL="914400" rtl="0" algn="l">
              <a:spcBef>
                <a:spcPts val="0"/>
              </a:spcBef>
              <a:spcAft>
                <a:spcPts val="0"/>
              </a:spcAft>
              <a:buSzPts val="2000"/>
              <a:buChar char="◉"/>
            </a:pPr>
            <a:r>
              <a:rPr lang="en" sz="2000">
                <a:latin typeface="Arial"/>
                <a:ea typeface="Arial"/>
                <a:cs typeface="Arial"/>
                <a:sym typeface="Arial"/>
              </a:rPr>
              <a:t>Produce algorithms &amp; data processing pipelines</a:t>
            </a:r>
            <a:endParaRPr sz="2000">
              <a:latin typeface="Arial"/>
              <a:ea typeface="Arial"/>
              <a:cs typeface="Arial"/>
              <a:sym typeface="Arial"/>
            </a:endParaRPr>
          </a:p>
          <a:p>
            <a:pPr indent="-361950" lvl="0" marL="457200" rtl="0" algn="l">
              <a:spcBef>
                <a:spcPts val="0"/>
              </a:spcBef>
              <a:spcAft>
                <a:spcPts val="0"/>
              </a:spcAft>
              <a:buSzPts val="2100"/>
              <a:buChar char="◎"/>
            </a:pPr>
            <a:r>
              <a:rPr lang="en" sz="2100">
                <a:latin typeface="Arial"/>
                <a:ea typeface="Arial"/>
                <a:cs typeface="Arial"/>
                <a:sym typeface="Arial"/>
              </a:rPr>
              <a:t>Can control access to data (restricted datasets)</a:t>
            </a:r>
            <a:endParaRPr sz="2100">
              <a:latin typeface="Arial"/>
              <a:ea typeface="Arial"/>
              <a:cs typeface="Arial"/>
              <a:sym typeface="Arial"/>
            </a:endParaRPr>
          </a:p>
          <a:p>
            <a:pPr indent="-361950" lvl="0" marL="457200" rtl="0" algn="l">
              <a:spcBef>
                <a:spcPts val="0"/>
              </a:spcBef>
              <a:spcAft>
                <a:spcPts val="0"/>
              </a:spcAft>
              <a:buSzPts val="2100"/>
              <a:buChar char="◎"/>
            </a:pPr>
            <a:r>
              <a:rPr lang="en" sz="2100">
                <a:latin typeface="Arial"/>
                <a:ea typeface="Arial"/>
                <a:cs typeface="Arial"/>
                <a:sym typeface="Arial"/>
              </a:rPr>
              <a:t>Relies on commonly available technology: Git, Jupyter Labs, open source languages </a:t>
            </a:r>
            <a:endParaRPr sz="21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42"/>
          <p:cNvSpPr txBox="1"/>
          <p:nvPr>
            <p:ph idx="4294967295" type="title"/>
          </p:nvPr>
        </p:nvSpPr>
        <p:spPr>
          <a:xfrm>
            <a:off x="2925100" y="134300"/>
            <a:ext cx="5275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Urban Forests </a:t>
            </a:r>
            <a:endParaRPr/>
          </a:p>
        </p:txBody>
      </p:sp>
      <p:sp>
        <p:nvSpPr>
          <p:cNvPr id="394" name="Google Shape;394;p42"/>
          <p:cNvSpPr/>
          <p:nvPr/>
        </p:nvSpPr>
        <p:spPr>
          <a:xfrm>
            <a:off x="148375" y="1402600"/>
            <a:ext cx="2581500" cy="3264000"/>
          </a:xfrm>
          <a:prstGeom prst="rect">
            <a:avLst/>
          </a:prstGeom>
          <a:solidFill>
            <a:srgbClr val="FFFFFF"/>
          </a:solid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a:t>Developers</a:t>
            </a:r>
            <a:endParaRPr sz="1400"/>
          </a:p>
        </p:txBody>
      </p:sp>
      <p:sp>
        <p:nvSpPr>
          <p:cNvPr id="395" name="Google Shape;395;p42"/>
          <p:cNvSpPr/>
          <p:nvPr/>
        </p:nvSpPr>
        <p:spPr>
          <a:xfrm>
            <a:off x="3530050" y="1402600"/>
            <a:ext cx="3117000" cy="3264000"/>
          </a:xfrm>
          <a:prstGeom prst="rect">
            <a:avLst/>
          </a:prstGeom>
          <a:solidFill>
            <a:srgbClr val="FFFFFF"/>
          </a:solidFill>
          <a:ln cap="flat" cmpd="sng" w="2857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a:t>Methods</a:t>
            </a:r>
            <a:endParaRPr sz="1400"/>
          </a:p>
        </p:txBody>
      </p:sp>
      <p:sp>
        <p:nvSpPr>
          <p:cNvPr id="396" name="Google Shape;396;p42"/>
          <p:cNvSpPr/>
          <p:nvPr/>
        </p:nvSpPr>
        <p:spPr>
          <a:xfrm>
            <a:off x="3961213" y="1877375"/>
            <a:ext cx="2403600" cy="5142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Find location</a:t>
            </a:r>
            <a:endParaRPr sz="1400"/>
          </a:p>
        </p:txBody>
      </p:sp>
      <p:sp>
        <p:nvSpPr>
          <p:cNvPr id="397" name="Google Shape;397;p42"/>
          <p:cNvSpPr/>
          <p:nvPr/>
        </p:nvSpPr>
        <p:spPr>
          <a:xfrm>
            <a:off x="3961213" y="2534225"/>
            <a:ext cx="2403600" cy="5142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Download street view images</a:t>
            </a:r>
            <a:endParaRPr sz="1400"/>
          </a:p>
        </p:txBody>
      </p:sp>
      <p:sp>
        <p:nvSpPr>
          <p:cNvPr id="398" name="Google Shape;398;p42"/>
          <p:cNvSpPr/>
          <p:nvPr/>
        </p:nvSpPr>
        <p:spPr>
          <a:xfrm>
            <a:off x="3961213" y="3191075"/>
            <a:ext cx="2403600" cy="5142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Segment images</a:t>
            </a:r>
            <a:endParaRPr sz="1400"/>
          </a:p>
        </p:txBody>
      </p:sp>
      <p:sp>
        <p:nvSpPr>
          <p:cNvPr id="399" name="Google Shape;399;p42"/>
          <p:cNvSpPr/>
          <p:nvPr/>
        </p:nvSpPr>
        <p:spPr>
          <a:xfrm>
            <a:off x="3961213" y="3847925"/>
            <a:ext cx="2403600" cy="5142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Estimate vegetation indices</a:t>
            </a:r>
            <a:endParaRPr sz="1400"/>
          </a:p>
        </p:txBody>
      </p:sp>
      <p:sp>
        <p:nvSpPr>
          <p:cNvPr id="400" name="Google Shape;400;p42"/>
          <p:cNvSpPr/>
          <p:nvPr/>
        </p:nvSpPr>
        <p:spPr>
          <a:xfrm>
            <a:off x="341275" y="1877375"/>
            <a:ext cx="1992900" cy="5142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Provide UI</a:t>
            </a:r>
            <a:endParaRPr sz="1400"/>
          </a:p>
        </p:txBody>
      </p:sp>
      <p:sp>
        <p:nvSpPr>
          <p:cNvPr id="401" name="Google Shape;401;p42"/>
          <p:cNvSpPr/>
          <p:nvPr/>
        </p:nvSpPr>
        <p:spPr>
          <a:xfrm>
            <a:off x="341275" y="3847925"/>
            <a:ext cx="1956900" cy="5142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Visualise results</a:t>
            </a:r>
            <a:endParaRPr sz="1400"/>
          </a:p>
        </p:txBody>
      </p:sp>
      <p:cxnSp>
        <p:nvCxnSpPr>
          <p:cNvPr id="402" name="Google Shape;402;p42"/>
          <p:cNvCxnSpPr>
            <a:stCxn id="400" idx="3"/>
            <a:endCxn id="396" idx="1"/>
          </p:cNvCxnSpPr>
          <p:nvPr/>
        </p:nvCxnSpPr>
        <p:spPr>
          <a:xfrm>
            <a:off x="2334175" y="2134475"/>
            <a:ext cx="1626900" cy="0"/>
          </a:xfrm>
          <a:prstGeom prst="straightConnector1">
            <a:avLst/>
          </a:prstGeom>
          <a:noFill/>
          <a:ln cap="flat" cmpd="sng" w="28575">
            <a:solidFill>
              <a:schemeClr val="dk2"/>
            </a:solidFill>
            <a:prstDash val="solid"/>
            <a:round/>
            <a:headEnd len="med" w="med" type="none"/>
            <a:tailEnd len="med" w="med" type="triangle"/>
          </a:ln>
        </p:spPr>
      </p:cxnSp>
      <p:cxnSp>
        <p:nvCxnSpPr>
          <p:cNvPr id="403" name="Google Shape;403;p42"/>
          <p:cNvCxnSpPr>
            <a:stCxn id="400" idx="3"/>
            <a:endCxn id="397" idx="1"/>
          </p:cNvCxnSpPr>
          <p:nvPr/>
        </p:nvCxnSpPr>
        <p:spPr>
          <a:xfrm>
            <a:off x="2334175" y="2134475"/>
            <a:ext cx="1626900" cy="657000"/>
          </a:xfrm>
          <a:prstGeom prst="straightConnector1">
            <a:avLst/>
          </a:prstGeom>
          <a:noFill/>
          <a:ln cap="flat" cmpd="sng" w="28575">
            <a:solidFill>
              <a:schemeClr val="dk2"/>
            </a:solidFill>
            <a:prstDash val="solid"/>
            <a:round/>
            <a:headEnd len="med" w="med" type="none"/>
            <a:tailEnd len="med" w="med" type="triangle"/>
          </a:ln>
        </p:spPr>
      </p:cxnSp>
      <p:cxnSp>
        <p:nvCxnSpPr>
          <p:cNvPr id="404" name="Google Shape;404;p42"/>
          <p:cNvCxnSpPr>
            <a:stCxn id="400" idx="3"/>
            <a:endCxn id="398" idx="1"/>
          </p:cNvCxnSpPr>
          <p:nvPr/>
        </p:nvCxnSpPr>
        <p:spPr>
          <a:xfrm>
            <a:off x="2334175" y="2134475"/>
            <a:ext cx="1626900" cy="1313700"/>
          </a:xfrm>
          <a:prstGeom prst="straightConnector1">
            <a:avLst/>
          </a:prstGeom>
          <a:noFill/>
          <a:ln cap="flat" cmpd="sng" w="28575">
            <a:solidFill>
              <a:schemeClr val="dk2"/>
            </a:solidFill>
            <a:prstDash val="solid"/>
            <a:round/>
            <a:headEnd len="med" w="med" type="none"/>
            <a:tailEnd len="med" w="med" type="triangle"/>
          </a:ln>
        </p:spPr>
      </p:cxnSp>
      <p:cxnSp>
        <p:nvCxnSpPr>
          <p:cNvPr id="405" name="Google Shape;405;p42"/>
          <p:cNvCxnSpPr>
            <a:stCxn id="400" idx="3"/>
            <a:endCxn id="399" idx="1"/>
          </p:cNvCxnSpPr>
          <p:nvPr/>
        </p:nvCxnSpPr>
        <p:spPr>
          <a:xfrm>
            <a:off x="2334175" y="2134475"/>
            <a:ext cx="1626900" cy="1970700"/>
          </a:xfrm>
          <a:prstGeom prst="straightConnector1">
            <a:avLst/>
          </a:prstGeom>
          <a:noFill/>
          <a:ln cap="flat" cmpd="sng" w="28575">
            <a:solidFill>
              <a:schemeClr val="dk2"/>
            </a:solidFill>
            <a:prstDash val="solid"/>
            <a:round/>
            <a:headEnd len="med" w="med" type="none"/>
            <a:tailEnd len="med" w="med" type="triangle"/>
          </a:ln>
        </p:spPr>
      </p:cxnSp>
      <p:cxnSp>
        <p:nvCxnSpPr>
          <p:cNvPr id="406" name="Google Shape;406;p42"/>
          <p:cNvCxnSpPr>
            <a:stCxn id="399" idx="1"/>
            <a:endCxn id="401" idx="3"/>
          </p:cNvCxnSpPr>
          <p:nvPr/>
        </p:nvCxnSpPr>
        <p:spPr>
          <a:xfrm rot="10800000">
            <a:off x="2298313" y="4105025"/>
            <a:ext cx="1662900" cy="0"/>
          </a:xfrm>
          <a:prstGeom prst="straightConnector1">
            <a:avLst/>
          </a:prstGeom>
          <a:noFill/>
          <a:ln cap="flat" cmpd="sng" w="28575">
            <a:solidFill>
              <a:schemeClr val="dk2"/>
            </a:solidFill>
            <a:prstDash val="solid"/>
            <a:round/>
            <a:headEnd len="med" w="med" type="none"/>
            <a:tailEnd len="med" w="med" type="triangle"/>
          </a:ln>
        </p:spPr>
      </p:cxnSp>
      <p:sp>
        <p:nvSpPr>
          <p:cNvPr id="407" name="Google Shape;407;p42"/>
          <p:cNvSpPr/>
          <p:nvPr/>
        </p:nvSpPr>
        <p:spPr>
          <a:xfrm>
            <a:off x="7082200" y="1402600"/>
            <a:ext cx="1956900" cy="3264000"/>
          </a:xfrm>
          <a:prstGeom prst="rect">
            <a:avLst/>
          </a:prstGeom>
          <a:solidFill>
            <a:srgbClr val="FFFFFF"/>
          </a:solidFill>
          <a:ln cap="flat" cmpd="sng" w="28575">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a:t>The Internet</a:t>
            </a:r>
            <a:endParaRPr sz="1400"/>
          </a:p>
        </p:txBody>
      </p:sp>
      <p:sp>
        <p:nvSpPr>
          <p:cNvPr id="408" name="Google Shape;408;p42"/>
          <p:cNvSpPr/>
          <p:nvPr/>
        </p:nvSpPr>
        <p:spPr>
          <a:xfrm>
            <a:off x="7316225" y="1877375"/>
            <a:ext cx="1627200" cy="5142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Google Maps API</a:t>
            </a:r>
            <a:endParaRPr sz="1400"/>
          </a:p>
        </p:txBody>
      </p:sp>
      <p:sp>
        <p:nvSpPr>
          <p:cNvPr id="409" name="Google Shape;409;p42"/>
          <p:cNvSpPr/>
          <p:nvPr/>
        </p:nvSpPr>
        <p:spPr>
          <a:xfrm>
            <a:off x="7316225" y="2534225"/>
            <a:ext cx="1627200" cy="5142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400"/>
              <a:t>Street View API</a:t>
            </a:r>
            <a:endParaRPr sz="1400"/>
          </a:p>
        </p:txBody>
      </p:sp>
      <p:cxnSp>
        <p:nvCxnSpPr>
          <p:cNvPr id="410" name="Google Shape;410;p42"/>
          <p:cNvCxnSpPr>
            <a:stCxn id="396" idx="3"/>
            <a:endCxn id="408" idx="1"/>
          </p:cNvCxnSpPr>
          <p:nvPr/>
        </p:nvCxnSpPr>
        <p:spPr>
          <a:xfrm>
            <a:off x="6364813" y="2134475"/>
            <a:ext cx="951300" cy="0"/>
          </a:xfrm>
          <a:prstGeom prst="straightConnector1">
            <a:avLst/>
          </a:prstGeom>
          <a:noFill/>
          <a:ln cap="flat" cmpd="sng" w="28575">
            <a:solidFill>
              <a:schemeClr val="dk2"/>
            </a:solidFill>
            <a:prstDash val="solid"/>
            <a:round/>
            <a:headEnd len="med" w="med" type="triangle"/>
            <a:tailEnd len="med" w="med" type="triangle"/>
          </a:ln>
        </p:spPr>
      </p:cxnSp>
      <p:cxnSp>
        <p:nvCxnSpPr>
          <p:cNvPr id="411" name="Google Shape;411;p42"/>
          <p:cNvCxnSpPr>
            <a:stCxn id="397" idx="3"/>
            <a:endCxn id="409" idx="1"/>
          </p:cNvCxnSpPr>
          <p:nvPr/>
        </p:nvCxnSpPr>
        <p:spPr>
          <a:xfrm>
            <a:off x="6364813" y="2791325"/>
            <a:ext cx="951300" cy="0"/>
          </a:xfrm>
          <a:prstGeom prst="straightConnector1">
            <a:avLst/>
          </a:prstGeom>
          <a:noFill/>
          <a:ln cap="flat" cmpd="sng" w="28575">
            <a:solidFill>
              <a:schemeClr val="dk2"/>
            </a:solidFill>
            <a:prstDash val="solid"/>
            <a:round/>
            <a:headEnd len="med" w="med" type="triangle"/>
            <a:tailEnd len="med" w="med" type="triangle"/>
          </a:ln>
        </p:spPr>
      </p:cxnSp>
      <p:cxnSp>
        <p:nvCxnSpPr>
          <p:cNvPr id="412" name="Google Shape;412;p42"/>
          <p:cNvCxnSpPr>
            <a:stCxn id="398" idx="1"/>
            <a:endCxn id="401" idx="3"/>
          </p:cNvCxnSpPr>
          <p:nvPr/>
        </p:nvCxnSpPr>
        <p:spPr>
          <a:xfrm flipH="1">
            <a:off x="2298313" y="3448175"/>
            <a:ext cx="1662900" cy="6570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0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Google Shape;417;p43"/>
          <p:cNvPicPr preferRelativeResize="0"/>
          <p:nvPr/>
        </p:nvPicPr>
        <p:blipFill>
          <a:blip r:embed="rId3">
            <a:alphaModFix/>
          </a:blip>
          <a:stretch>
            <a:fillRect/>
          </a:stretch>
        </p:blipFill>
        <p:spPr>
          <a:xfrm>
            <a:off x="666775" y="201875"/>
            <a:ext cx="1696178" cy="1696179"/>
          </a:xfrm>
          <a:prstGeom prst="rect">
            <a:avLst/>
          </a:prstGeom>
          <a:noFill/>
          <a:ln>
            <a:noFill/>
          </a:ln>
        </p:spPr>
      </p:pic>
      <p:pic>
        <p:nvPicPr>
          <p:cNvPr id="418" name="Google Shape;418;p43"/>
          <p:cNvPicPr preferRelativeResize="0"/>
          <p:nvPr/>
        </p:nvPicPr>
        <p:blipFill>
          <a:blip r:embed="rId4">
            <a:alphaModFix/>
          </a:blip>
          <a:stretch>
            <a:fillRect/>
          </a:stretch>
        </p:blipFill>
        <p:spPr>
          <a:xfrm>
            <a:off x="2515353" y="201875"/>
            <a:ext cx="1696195" cy="1696195"/>
          </a:xfrm>
          <a:prstGeom prst="rect">
            <a:avLst/>
          </a:prstGeom>
          <a:noFill/>
          <a:ln>
            <a:noFill/>
          </a:ln>
        </p:spPr>
      </p:pic>
      <p:pic>
        <p:nvPicPr>
          <p:cNvPr id="419" name="Google Shape;419;p43"/>
          <p:cNvPicPr preferRelativeResize="0"/>
          <p:nvPr/>
        </p:nvPicPr>
        <p:blipFill>
          <a:blip r:embed="rId5">
            <a:alphaModFix/>
          </a:blip>
          <a:stretch>
            <a:fillRect/>
          </a:stretch>
        </p:blipFill>
        <p:spPr>
          <a:xfrm>
            <a:off x="4957424" y="201875"/>
            <a:ext cx="1683009" cy="1683009"/>
          </a:xfrm>
          <a:prstGeom prst="rect">
            <a:avLst/>
          </a:prstGeom>
          <a:noFill/>
          <a:ln>
            <a:noFill/>
          </a:ln>
        </p:spPr>
      </p:pic>
      <p:pic>
        <p:nvPicPr>
          <p:cNvPr id="420" name="Google Shape;420;p43"/>
          <p:cNvPicPr preferRelativeResize="0"/>
          <p:nvPr/>
        </p:nvPicPr>
        <p:blipFill>
          <a:blip r:embed="rId6">
            <a:alphaModFix/>
          </a:blip>
          <a:stretch>
            <a:fillRect/>
          </a:stretch>
        </p:blipFill>
        <p:spPr>
          <a:xfrm>
            <a:off x="6792833" y="201875"/>
            <a:ext cx="1686375" cy="1686374"/>
          </a:xfrm>
          <a:prstGeom prst="rect">
            <a:avLst/>
          </a:prstGeom>
          <a:noFill/>
          <a:ln>
            <a:noFill/>
          </a:ln>
        </p:spPr>
      </p:pic>
      <p:pic>
        <p:nvPicPr>
          <p:cNvPr id="421" name="Google Shape;421;p43"/>
          <p:cNvPicPr preferRelativeResize="0"/>
          <p:nvPr/>
        </p:nvPicPr>
        <p:blipFill>
          <a:blip r:embed="rId7">
            <a:alphaModFix/>
          </a:blip>
          <a:stretch>
            <a:fillRect/>
          </a:stretch>
        </p:blipFill>
        <p:spPr>
          <a:xfrm>
            <a:off x="666774" y="2733025"/>
            <a:ext cx="1696200" cy="1701504"/>
          </a:xfrm>
          <a:prstGeom prst="rect">
            <a:avLst/>
          </a:prstGeom>
          <a:noFill/>
          <a:ln>
            <a:noFill/>
          </a:ln>
        </p:spPr>
      </p:pic>
      <p:pic>
        <p:nvPicPr>
          <p:cNvPr id="422" name="Google Shape;422;p43"/>
          <p:cNvPicPr preferRelativeResize="0"/>
          <p:nvPr/>
        </p:nvPicPr>
        <p:blipFill>
          <a:blip r:embed="rId8">
            <a:alphaModFix/>
          </a:blip>
          <a:stretch>
            <a:fillRect/>
          </a:stretch>
        </p:blipFill>
        <p:spPr>
          <a:xfrm>
            <a:off x="2515349" y="2733025"/>
            <a:ext cx="1696200" cy="1693575"/>
          </a:xfrm>
          <a:prstGeom prst="rect">
            <a:avLst/>
          </a:prstGeom>
          <a:noFill/>
          <a:ln>
            <a:noFill/>
          </a:ln>
        </p:spPr>
      </p:pic>
      <p:pic>
        <p:nvPicPr>
          <p:cNvPr id="423" name="Google Shape;423;p43"/>
          <p:cNvPicPr preferRelativeResize="0"/>
          <p:nvPr/>
        </p:nvPicPr>
        <p:blipFill>
          <a:blip r:embed="rId9">
            <a:alphaModFix/>
          </a:blip>
          <a:stretch>
            <a:fillRect/>
          </a:stretch>
        </p:blipFill>
        <p:spPr>
          <a:xfrm>
            <a:off x="4957424" y="2734000"/>
            <a:ext cx="1696199" cy="1689428"/>
          </a:xfrm>
          <a:prstGeom prst="rect">
            <a:avLst/>
          </a:prstGeom>
          <a:noFill/>
          <a:ln>
            <a:noFill/>
          </a:ln>
        </p:spPr>
      </p:pic>
      <p:pic>
        <p:nvPicPr>
          <p:cNvPr id="424" name="Google Shape;424;p43"/>
          <p:cNvPicPr preferRelativeResize="0"/>
          <p:nvPr/>
        </p:nvPicPr>
        <p:blipFill>
          <a:blip r:embed="rId10">
            <a:alphaModFix/>
          </a:blip>
          <a:stretch>
            <a:fillRect/>
          </a:stretch>
        </p:blipFill>
        <p:spPr>
          <a:xfrm>
            <a:off x="6806024" y="2734000"/>
            <a:ext cx="1696201" cy="1699557"/>
          </a:xfrm>
          <a:prstGeom prst="rect">
            <a:avLst/>
          </a:prstGeom>
          <a:noFill/>
          <a:ln>
            <a:noFill/>
          </a:ln>
        </p:spPr>
      </p:pic>
      <p:sp>
        <p:nvSpPr>
          <p:cNvPr id="425" name="Google Shape;425;p43"/>
          <p:cNvSpPr txBox="1"/>
          <p:nvPr/>
        </p:nvSpPr>
        <p:spPr>
          <a:xfrm>
            <a:off x="1988175" y="4577725"/>
            <a:ext cx="16962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Nairobi</a:t>
            </a:r>
            <a:endParaRPr sz="1800"/>
          </a:p>
        </p:txBody>
      </p:sp>
      <p:sp>
        <p:nvSpPr>
          <p:cNvPr id="426" name="Google Shape;426;p43"/>
          <p:cNvSpPr txBox="1"/>
          <p:nvPr/>
        </p:nvSpPr>
        <p:spPr>
          <a:xfrm>
            <a:off x="6374075" y="4577725"/>
            <a:ext cx="16962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Paris</a:t>
            </a:r>
            <a:endParaRPr sz="1800"/>
          </a:p>
        </p:txBody>
      </p:sp>
      <p:sp>
        <p:nvSpPr>
          <p:cNvPr id="427" name="Google Shape;427;p43"/>
          <p:cNvSpPr txBox="1"/>
          <p:nvPr/>
        </p:nvSpPr>
        <p:spPr>
          <a:xfrm>
            <a:off x="1889250" y="1990225"/>
            <a:ext cx="16962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Vancouver</a:t>
            </a:r>
            <a:endParaRPr sz="1800"/>
          </a:p>
        </p:txBody>
      </p:sp>
      <p:sp>
        <p:nvSpPr>
          <p:cNvPr id="428" name="Google Shape;428;p43"/>
          <p:cNvSpPr txBox="1"/>
          <p:nvPr/>
        </p:nvSpPr>
        <p:spPr>
          <a:xfrm>
            <a:off x="6200050" y="1990225"/>
            <a:ext cx="1696200" cy="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Melbourne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4"/>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Discussion</a:t>
            </a:r>
            <a:endParaRPr/>
          </a:p>
        </p:txBody>
      </p:sp>
      <p:sp>
        <p:nvSpPr>
          <p:cNvPr id="434" name="Google Shape;434;p44"/>
          <p:cNvSpPr txBox="1"/>
          <p:nvPr>
            <p:ph idx="1" type="body"/>
          </p:nvPr>
        </p:nvSpPr>
        <p:spPr>
          <a:xfrm>
            <a:off x="2014700" y="1360050"/>
            <a:ext cx="6196800" cy="3391500"/>
          </a:xfrm>
          <a:prstGeom prst="rect">
            <a:avLst/>
          </a:prstGeom>
        </p:spPr>
        <p:txBody>
          <a:bodyPr anchorCtr="0" anchor="t" bIns="91425" lIns="91425" spcFirstLastPara="1" rIns="91425" wrap="square" tIns="91425">
            <a:noAutofit/>
          </a:bodyPr>
          <a:lstStyle/>
          <a:p>
            <a:pPr indent="-317500" lvl="0" marL="342900" rtl="0" algn="l">
              <a:spcBef>
                <a:spcPts val="600"/>
              </a:spcBef>
              <a:spcAft>
                <a:spcPts val="0"/>
              </a:spcAft>
              <a:buSzPts val="2400"/>
              <a:buChar char="◎"/>
            </a:pPr>
            <a:r>
              <a:rPr lang="en"/>
              <a:t>Easier to do shareable infrastructure than ever before</a:t>
            </a:r>
            <a:endParaRPr/>
          </a:p>
          <a:p>
            <a:pPr indent="0" lvl="0" marL="0" rtl="0" algn="l">
              <a:spcBef>
                <a:spcPts val="600"/>
              </a:spcBef>
              <a:spcAft>
                <a:spcPts val="0"/>
              </a:spcAft>
              <a:buNone/>
            </a:pPr>
            <a:r>
              <a:t/>
            </a:r>
            <a:endParaRPr/>
          </a:p>
          <a:p>
            <a:pPr indent="-317500" lvl="0" marL="342900" rtl="0" algn="l">
              <a:spcBef>
                <a:spcPts val="600"/>
              </a:spcBef>
              <a:spcAft>
                <a:spcPts val="0"/>
              </a:spcAft>
              <a:buClr>
                <a:schemeClr val="dk1"/>
              </a:buClr>
              <a:buSzPts val="2400"/>
              <a:buChar char="◎"/>
            </a:pPr>
            <a:r>
              <a:rPr lang="en">
                <a:solidFill>
                  <a:schemeClr val="dk1"/>
                </a:solidFill>
              </a:rPr>
              <a:t>Participate!</a:t>
            </a:r>
            <a:endParaRPr>
              <a:solidFill>
                <a:schemeClr val="dk1"/>
              </a:solidFill>
            </a:endParaRPr>
          </a:p>
          <a:p>
            <a:pPr indent="-317500" lvl="1" marL="685800" rtl="0" algn="l">
              <a:spcBef>
                <a:spcPts val="0"/>
              </a:spcBef>
              <a:spcAft>
                <a:spcPts val="0"/>
              </a:spcAft>
              <a:buClr>
                <a:schemeClr val="dk1"/>
              </a:buClr>
              <a:buSzPts val="2400"/>
              <a:buChar char="◉"/>
            </a:pPr>
            <a:r>
              <a:rPr lang="en">
                <a:solidFill>
                  <a:schemeClr val="dk1"/>
                </a:solidFill>
              </a:rPr>
              <a:t>Join a UN GWG task team</a:t>
            </a:r>
            <a:endParaRPr>
              <a:solidFill>
                <a:schemeClr val="dk1"/>
              </a:solidFill>
            </a:endParaRPr>
          </a:p>
          <a:p>
            <a:pPr indent="-317500" lvl="1" marL="685800" rtl="0" algn="l">
              <a:spcBef>
                <a:spcPts val="0"/>
              </a:spcBef>
              <a:spcAft>
                <a:spcPts val="0"/>
              </a:spcAft>
              <a:buClr>
                <a:schemeClr val="dk1"/>
              </a:buClr>
              <a:buSzPts val="2400"/>
              <a:buChar char="◉"/>
            </a:pPr>
            <a:r>
              <a:rPr lang="en">
                <a:solidFill>
                  <a:schemeClr val="dk1"/>
                </a:solidFill>
              </a:rPr>
              <a:t>Contribute algorithms</a:t>
            </a:r>
            <a:endParaRPr>
              <a:solidFill>
                <a:schemeClr val="dk1"/>
              </a:solidFill>
            </a:endParaRPr>
          </a:p>
          <a:p>
            <a:pPr indent="0" lvl="0" marL="0" rtl="0" algn="l">
              <a:spcBef>
                <a:spcPts val="600"/>
              </a:spcBef>
              <a:spcAft>
                <a:spcPts val="0"/>
              </a:spcAft>
              <a:buNone/>
            </a:pPr>
            <a:r>
              <a:t/>
            </a:r>
            <a:endParaRPr>
              <a:solidFill>
                <a:schemeClr val="dk1"/>
              </a:solidFill>
            </a:endParaRPr>
          </a:p>
          <a:p>
            <a:pPr indent="0" lvl="0" marL="0" rtl="0" algn="ctr">
              <a:spcBef>
                <a:spcPts val="600"/>
              </a:spcBef>
              <a:spcAft>
                <a:spcPts val="0"/>
              </a:spcAft>
              <a:buNone/>
            </a:pPr>
            <a:r>
              <a:rPr lang="en">
                <a:solidFill>
                  <a:schemeClr val="dk1"/>
                </a:solidFill>
              </a:rPr>
              <a:t>methods@officialstatistics.org</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a:t>
            </a:r>
            <a:endParaRPr/>
          </a:p>
        </p:txBody>
      </p:sp>
      <p:sp>
        <p:nvSpPr>
          <p:cNvPr id="269" name="Google Shape;269;p30"/>
          <p:cNvSpPr txBox="1"/>
          <p:nvPr>
            <p:ph idx="1" type="body"/>
          </p:nvPr>
        </p:nvSpPr>
        <p:spPr>
          <a:xfrm>
            <a:off x="2014700" y="1360050"/>
            <a:ext cx="6196800" cy="3391500"/>
          </a:xfrm>
          <a:prstGeom prst="rect">
            <a:avLst/>
          </a:prstGeom>
        </p:spPr>
        <p:txBody>
          <a:bodyPr anchorCtr="0" anchor="t" bIns="91425" lIns="91425" spcFirstLastPara="1" rIns="91425" wrap="square" tIns="91425">
            <a:noAutofit/>
          </a:bodyPr>
          <a:lstStyle/>
          <a:p>
            <a:pPr indent="-317500" lvl="0" marL="342900" rtl="0" algn="l">
              <a:spcBef>
                <a:spcPts val="600"/>
              </a:spcBef>
              <a:spcAft>
                <a:spcPts val="0"/>
              </a:spcAft>
              <a:buSzPts val="2400"/>
              <a:buChar char="◎"/>
            </a:pPr>
            <a:r>
              <a:rPr lang="en"/>
              <a:t>Sharing in statistics: CSPA</a:t>
            </a:r>
            <a:endParaRPr/>
          </a:p>
          <a:p>
            <a:pPr indent="-317500" lvl="0" marL="342900" rtl="0" algn="l">
              <a:spcBef>
                <a:spcPts val="0"/>
              </a:spcBef>
              <a:spcAft>
                <a:spcPts val="0"/>
              </a:spcAft>
              <a:buSzPts val="2400"/>
              <a:buChar char="◎"/>
            </a:pPr>
            <a:r>
              <a:rPr lang="en"/>
              <a:t>Up-to-date tech</a:t>
            </a:r>
            <a:endParaRPr/>
          </a:p>
          <a:p>
            <a:pPr indent="-317500" lvl="0" marL="342900" rtl="0" algn="l">
              <a:spcBef>
                <a:spcPts val="0"/>
              </a:spcBef>
              <a:spcAft>
                <a:spcPts val="0"/>
              </a:spcAft>
              <a:buSzPts val="2400"/>
              <a:buChar char="◎"/>
            </a:pPr>
            <a:r>
              <a:rPr lang="en"/>
              <a:t>UNGP method service</a:t>
            </a:r>
            <a:endParaRPr/>
          </a:p>
          <a:p>
            <a:pPr indent="-317500" lvl="0" marL="342900" rtl="0" algn="l">
              <a:spcBef>
                <a:spcPts val="0"/>
              </a:spcBef>
              <a:spcAft>
                <a:spcPts val="0"/>
              </a:spcAft>
              <a:buSzPts val="2400"/>
              <a:buChar char="◎"/>
            </a:pPr>
            <a:r>
              <a:rPr lang="en"/>
              <a:t>UNGP developer service</a:t>
            </a:r>
            <a:endParaRPr/>
          </a:p>
          <a:p>
            <a:pPr indent="0" lvl="0" marL="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1"/>
          <p:cNvSpPr txBox="1"/>
          <p:nvPr>
            <p:ph type="title"/>
          </p:nvPr>
        </p:nvSpPr>
        <p:spPr>
          <a:xfrm>
            <a:off x="1624800" y="392550"/>
            <a:ext cx="6586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Sharing statistical services: CSPA</a:t>
            </a:r>
            <a:endParaRPr/>
          </a:p>
        </p:txBody>
      </p:sp>
      <p:sp>
        <p:nvSpPr>
          <p:cNvPr id="275" name="Google Shape;275;p31"/>
          <p:cNvSpPr txBox="1"/>
          <p:nvPr>
            <p:ph idx="1" type="body"/>
          </p:nvPr>
        </p:nvSpPr>
        <p:spPr>
          <a:xfrm>
            <a:off x="1503638" y="1550156"/>
            <a:ext cx="3132600" cy="337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300"/>
              <a:t>Industrialise approach:</a:t>
            </a:r>
            <a:endParaRPr sz="2300"/>
          </a:p>
          <a:p>
            <a:pPr indent="-254000" lvl="0" marL="342900" rtl="0" algn="l">
              <a:spcBef>
                <a:spcPts val="600"/>
              </a:spcBef>
              <a:spcAft>
                <a:spcPts val="0"/>
              </a:spcAft>
              <a:buSzPts val="1400"/>
              <a:buChar char="-"/>
            </a:pPr>
            <a:r>
              <a:rPr lang="en"/>
              <a:t>Create reusable components</a:t>
            </a:r>
            <a:endParaRPr/>
          </a:p>
          <a:p>
            <a:pPr indent="-254000" lvl="0" marL="342900" rtl="0" algn="l">
              <a:spcBef>
                <a:spcPts val="0"/>
              </a:spcBef>
              <a:spcAft>
                <a:spcPts val="0"/>
              </a:spcAft>
              <a:buSzPts val="1400"/>
              <a:buChar char="-"/>
            </a:pPr>
            <a:r>
              <a:rPr lang="en"/>
              <a:t>Drive down cost &amp; increase speed</a:t>
            </a:r>
            <a:endParaRPr/>
          </a:p>
          <a:p>
            <a:pPr indent="0" lvl="0" marL="0" rtl="0" algn="l">
              <a:spcBef>
                <a:spcPts val="600"/>
              </a:spcBef>
              <a:spcAft>
                <a:spcPts val="0"/>
              </a:spcAft>
              <a:buNone/>
            </a:pPr>
            <a:r>
              <a:rPr lang="en" sz="2300"/>
              <a:t>However:</a:t>
            </a:r>
            <a:endParaRPr sz="2300"/>
          </a:p>
          <a:p>
            <a:pPr indent="-254000" lvl="0" marL="342900" rtl="0" algn="l">
              <a:spcBef>
                <a:spcPts val="600"/>
              </a:spcBef>
              <a:spcAft>
                <a:spcPts val="0"/>
              </a:spcAft>
              <a:buSzPts val="1400"/>
              <a:buChar char="-"/>
            </a:pPr>
            <a:r>
              <a:rPr lang="en"/>
              <a:t>Complex</a:t>
            </a:r>
            <a:endParaRPr/>
          </a:p>
          <a:p>
            <a:pPr indent="-254000" lvl="0" marL="342900" rtl="0" algn="l">
              <a:spcBef>
                <a:spcPts val="0"/>
              </a:spcBef>
              <a:spcAft>
                <a:spcPts val="0"/>
              </a:spcAft>
              <a:buSzPts val="1400"/>
              <a:buChar char="-"/>
            </a:pPr>
            <a:r>
              <a:rPr lang="en"/>
              <a:t>Requires sophisticated approach and skills by NSO</a:t>
            </a:r>
            <a:endParaRPr/>
          </a:p>
          <a:p>
            <a:pPr indent="-254000" lvl="0" marL="342900" rtl="0" algn="l">
              <a:spcBef>
                <a:spcPts val="0"/>
              </a:spcBef>
              <a:spcAft>
                <a:spcPts val="0"/>
              </a:spcAft>
              <a:buSzPts val="1400"/>
              <a:buChar char="-"/>
            </a:pPr>
            <a:r>
              <a:rPr lang="en"/>
              <a:t>NSO often has a simple and effective alternative</a:t>
            </a:r>
            <a:endParaRPr/>
          </a:p>
        </p:txBody>
      </p:sp>
      <p:pic>
        <p:nvPicPr>
          <p:cNvPr id="276" name="Google Shape;276;p31"/>
          <p:cNvPicPr preferRelativeResize="0"/>
          <p:nvPr/>
        </p:nvPicPr>
        <p:blipFill>
          <a:blip r:embed="rId3">
            <a:alphaModFix/>
          </a:blip>
          <a:stretch>
            <a:fillRect/>
          </a:stretch>
        </p:blipFill>
        <p:spPr>
          <a:xfrm>
            <a:off x="4571428" y="1772194"/>
            <a:ext cx="4107656" cy="2457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tools &amp; approaches</a:t>
            </a:r>
            <a:endParaRPr/>
          </a:p>
        </p:txBody>
      </p:sp>
      <p:sp>
        <p:nvSpPr>
          <p:cNvPr id="282" name="Google Shape;282;p32"/>
          <p:cNvSpPr txBox="1"/>
          <p:nvPr>
            <p:ph idx="1" type="body"/>
          </p:nvPr>
        </p:nvSpPr>
        <p:spPr>
          <a:xfrm>
            <a:off x="2014700" y="1360050"/>
            <a:ext cx="6196800" cy="3391500"/>
          </a:xfrm>
          <a:prstGeom prst="rect">
            <a:avLst/>
          </a:prstGeom>
        </p:spPr>
        <p:txBody>
          <a:bodyPr anchorCtr="0" anchor="t" bIns="91425" lIns="91425" spcFirstLastPara="1" rIns="91425" wrap="square" tIns="91425">
            <a:noAutofit/>
          </a:bodyPr>
          <a:lstStyle/>
          <a:p>
            <a:pPr indent="-317500" lvl="0" marL="342900" rtl="0" algn="l">
              <a:spcBef>
                <a:spcPts val="800"/>
              </a:spcBef>
              <a:spcAft>
                <a:spcPts val="0"/>
              </a:spcAft>
              <a:buSzPts val="2400"/>
              <a:buChar char="◎"/>
            </a:pPr>
            <a:r>
              <a:rPr lang="en"/>
              <a:t>We can reinvent CSPA as:</a:t>
            </a:r>
            <a:endParaRPr/>
          </a:p>
          <a:p>
            <a:pPr indent="-298450" lvl="1" marL="685800" rtl="0" algn="l">
              <a:spcBef>
                <a:spcPts val="0"/>
              </a:spcBef>
              <a:spcAft>
                <a:spcPts val="0"/>
              </a:spcAft>
              <a:buSzPts val="2100"/>
              <a:buChar char="◉"/>
            </a:pPr>
            <a:r>
              <a:rPr lang="en" sz="2100"/>
              <a:t>A repository of public / private containers</a:t>
            </a:r>
            <a:endParaRPr sz="2100"/>
          </a:p>
          <a:p>
            <a:pPr indent="-298450" lvl="1" marL="685800" rtl="0" algn="l">
              <a:spcBef>
                <a:spcPts val="0"/>
              </a:spcBef>
              <a:spcAft>
                <a:spcPts val="0"/>
              </a:spcAft>
              <a:buSzPts val="2100"/>
              <a:buChar char="◉"/>
            </a:pPr>
            <a:r>
              <a:rPr lang="en" sz="2100"/>
              <a:t>A catalogue of public / private APIs to methods &amp; functions</a:t>
            </a:r>
            <a:endParaRPr sz="2100"/>
          </a:p>
          <a:p>
            <a:pPr indent="-298450" lvl="1" marL="685800" rtl="0" algn="l">
              <a:spcBef>
                <a:spcPts val="0"/>
              </a:spcBef>
              <a:spcAft>
                <a:spcPts val="0"/>
              </a:spcAft>
              <a:buSzPts val="2100"/>
              <a:buChar char="◉"/>
            </a:pPr>
            <a:r>
              <a:rPr lang="en" sz="2100"/>
              <a:t>A set of standards for them </a:t>
            </a:r>
            <a:endParaRPr sz="2100"/>
          </a:p>
          <a:p>
            <a:pPr indent="0" lvl="0" marL="342900" rtl="0" algn="l">
              <a:lnSpc>
                <a:spcPct val="100000"/>
              </a:lnSpc>
              <a:spcBef>
                <a:spcPts val="800"/>
              </a:spcBef>
              <a:spcAft>
                <a:spcPts val="0"/>
              </a:spcAft>
              <a:buNone/>
            </a:pPr>
            <a:r>
              <a:t/>
            </a:r>
            <a:endParaRPr/>
          </a:p>
          <a:p>
            <a:pPr indent="-317500" lvl="0" marL="342900" rtl="0" algn="l">
              <a:lnSpc>
                <a:spcPct val="100000"/>
              </a:lnSpc>
              <a:spcBef>
                <a:spcPts val="800"/>
              </a:spcBef>
              <a:spcAft>
                <a:spcPts val="0"/>
              </a:spcAft>
              <a:buSzPts val="2400"/>
              <a:buChar char="◎"/>
            </a:pPr>
            <a:r>
              <a:rPr lang="en"/>
              <a:t>That’s </a:t>
            </a:r>
            <a:r>
              <a:rPr i="1" lang="en"/>
              <a:t>kind of</a:t>
            </a:r>
            <a:r>
              <a:rPr lang="en"/>
              <a:t> what we are doing - but deploying infrastructure &amp; services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3"/>
          <p:cNvSpPr/>
          <p:nvPr/>
        </p:nvSpPr>
        <p:spPr>
          <a:xfrm>
            <a:off x="7210763" y="2634806"/>
            <a:ext cx="908700" cy="1884300"/>
          </a:xfrm>
          <a:prstGeom prst="roundRect">
            <a:avLst>
              <a:gd fmla="val 16667" name="adj"/>
            </a:avLst>
          </a:prstGeom>
          <a:solidFill>
            <a:srgbClr val="D9EA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8" name="Google Shape;288;p33"/>
          <p:cNvSpPr/>
          <p:nvPr/>
        </p:nvSpPr>
        <p:spPr>
          <a:xfrm>
            <a:off x="5848388" y="2634806"/>
            <a:ext cx="908700" cy="1884300"/>
          </a:xfrm>
          <a:prstGeom prst="roundRect">
            <a:avLst>
              <a:gd fmla="val 16667" name="adj"/>
            </a:avLst>
          </a:prstGeom>
          <a:solidFill>
            <a:srgbClr val="FFF2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9" name="Google Shape;289;p33"/>
          <p:cNvSpPr/>
          <p:nvPr/>
        </p:nvSpPr>
        <p:spPr>
          <a:xfrm>
            <a:off x="4592119" y="2634806"/>
            <a:ext cx="908700" cy="1884300"/>
          </a:xfrm>
          <a:prstGeom prst="roundRect">
            <a:avLst>
              <a:gd fmla="val 16667" name="adj"/>
            </a:avLst>
          </a:prstGeom>
          <a:solidFill>
            <a:srgbClr val="FCE5C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0" name="Google Shape;290;p33"/>
          <p:cNvSpPr txBox="1"/>
          <p:nvPr>
            <p:ph type="title"/>
          </p:nvPr>
        </p:nvSpPr>
        <p:spPr>
          <a:xfrm>
            <a:off x="1624800" y="392550"/>
            <a:ext cx="65865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New tools &amp; approaches</a:t>
            </a:r>
            <a:endParaRPr/>
          </a:p>
        </p:txBody>
      </p:sp>
      <p:sp>
        <p:nvSpPr>
          <p:cNvPr id="291" name="Google Shape;291;p33"/>
          <p:cNvSpPr txBox="1"/>
          <p:nvPr>
            <p:ph idx="1" type="body"/>
          </p:nvPr>
        </p:nvSpPr>
        <p:spPr>
          <a:xfrm>
            <a:off x="1503638" y="1550156"/>
            <a:ext cx="3132600" cy="3375600"/>
          </a:xfrm>
          <a:prstGeom prst="rect">
            <a:avLst/>
          </a:prstGeom>
        </p:spPr>
        <p:txBody>
          <a:bodyPr anchorCtr="0" anchor="t" bIns="91425" lIns="91425" spcFirstLastPara="1" rIns="91425" wrap="square" tIns="91425">
            <a:noAutofit/>
          </a:bodyPr>
          <a:lstStyle/>
          <a:p>
            <a:pPr indent="-292100" lvl="0" marL="342900" rtl="0" algn="l">
              <a:spcBef>
                <a:spcPts val="600"/>
              </a:spcBef>
              <a:spcAft>
                <a:spcPts val="0"/>
              </a:spcAft>
              <a:buSzPts val="2000"/>
              <a:buChar char="◎"/>
            </a:pPr>
            <a:r>
              <a:rPr lang="en" sz="2000"/>
              <a:t>Public cloud</a:t>
            </a:r>
            <a:endParaRPr sz="2000"/>
          </a:p>
          <a:p>
            <a:pPr indent="-292100" lvl="0" marL="342900" rtl="0" algn="l">
              <a:spcBef>
                <a:spcPts val="0"/>
              </a:spcBef>
              <a:spcAft>
                <a:spcPts val="0"/>
              </a:spcAft>
              <a:buSzPts val="2000"/>
              <a:buChar char="◎"/>
            </a:pPr>
            <a:r>
              <a:rPr lang="en" sz="2000"/>
              <a:t>Containers</a:t>
            </a:r>
            <a:endParaRPr sz="2000"/>
          </a:p>
          <a:p>
            <a:pPr indent="-292100" lvl="0" marL="342900" rtl="0" algn="l">
              <a:spcBef>
                <a:spcPts val="0"/>
              </a:spcBef>
              <a:spcAft>
                <a:spcPts val="0"/>
              </a:spcAft>
              <a:buSzPts val="2000"/>
              <a:buChar char="◎"/>
            </a:pPr>
            <a:r>
              <a:rPr lang="en" sz="2000"/>
              <a:t>API-first</a:t>
            </a:r>
            <a:endParaRPr sz="2000"/>
          </a:p>
          <a:p>
            <a:pPr indent="-292100" lvl="0" marL="342900" rtl="0" algn="l">
              <a:spcBef>
                <a:spcPts val="0"/>
              </a:spcBef>
              <a:spcAft>
                <a:spcPts val="0"/>
              </a:spcAft>
              <a:buSzPts val="2000"/>
              <a:buChar char="◎"/>
            </a:pPr>
            <a:r>
              <a:rPr lang="en" sz="2000"/>
              <a:t>Serverless</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rPr lang="en" sz="2000"/>
              <a:t>Store apps, models and methods as containers</a:t>
            </a:r>
            <a:endParaRPr sz="2000"/>
          </a:p>
          <a:p>
            <a:pPr indent="0" lvl="0" marL="0" rtl="0" algn="l">
              <a:spcBef>
                <a:spcPts val="600"/>
              </a:spcBef>
              <a:spcAft>
                <a:spcPts val="0"/>
              </a:spcAft>
              <a:buNone/>
            </a:pPr>
            <a:r>
              <a:rPr lang="en" sz="2000"/>
              <a:t>Deploy and consume them anywhere</a:t>
            </a:r>
            <a:endParaRPr sz="2000"/>
          </a:p>
        </p:txBody>
      </p:sp>
      <p:sp>
        <p:nvSpPr>
          <p:cNvPr id="292" name="Google Shape;292;p33"/>
          <p:cNvSpPr/>
          <p:nvPr/>
        </p:nvSpPr>
        <p:spPr>
          <a:xfrm>
            <a:off x="4400813" y="1620703"/>
            <a:ext cx="4132200" cy="717300"/>
          </a:xfrm>
          <a:prstGeom prst="flowChartAlternateProcess">
            <a:avLst/>
          </a:prstGeom>
          <a:solidFill>
            <a:srgbClr val="6D9EEB"/>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t>APIs</a:t>
            </a:r>
            <a:endParaRPr sz="1800"/>
          </a:p>
        </p:txBody>
      </p:sp>
      <p:sp>
        <p:nvSpPr>
          <p:cNvPr id="293" name="Google Shape;293;p33"/>
          <p:cNvSpPr/>
          <p:nvPr/>
        </p:nvSpPr>
        <p:spPr>
          <a:xfrm>
            <a:off x="4659075" y="2873381"/>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4" name="Google Shape;294;p33"/>
          <p:cNvSpPr/>
          <p:nvPr/>
        </p:nvSpPr>
        <p:spPr>
          <a:xfrm>
            <a:off x="4659075" y="3168825"/>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5" name="Google Shape;295;p33"/>
          <p:cNvSpPr/>
          <p:nvPr/>
        </p:nvSpPr>
        <p:spPr>
          <a:xfrm>
            <a:off x="5184188" y="3168825"/>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6" name="Google Shape;296;p33"/>
          <p:cNvSpPr/>
          <p:nvPr/>
        </p:nvSpPr>
        <p:spPr>
          <a:xfrm>
            <a:off x="6408019" y="2873381"/>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7" name="Google Shape;297;p33"/>
          <p:cNvSpPr/>
          <p:nvPr/>
        </p:nvSpPr>
        <p:spPr>
          <a:xfrm>
            <a:off x="5953819" y="3168825"/>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8" name="Google Shape;298;p33"/>
          <p:cNvSpPr/>
          <p:nvPr/>
        </p:nvSpPr>
        <p:spPr>
          <a:xfrm>
            <a:off x="5953819" y="2873381"/>
            <a:ext cx="210300" cy="18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9" name="Google Shape;299;p33"/>
          <p:cNvSpPr txBox="1"/>
          <p:nvPr/>
        </p:nvSpPr>
        <p:spPr>
          <a:xfrm>
            <a:off x="4659075" y="4570931"/>
            <a:ext cx="1320000" cy="28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Calibri"/>
                <a:ea typeface="Calibri"/>
                <a:cs typeface="Calibri"/>
                <a:sym typeface="Calibri"/>
              </a:rPr>
              <a:t>Cloud 1</a:t>
            </a:r>
            <a:endParaRPr sz="1100">
              <a:latin typeface="Calibri"/>
              <a:ea typeface="Calibri"/>
              <a:cs typeface="Calibri"/>
              <a:sym typeface="Calibri"/>
            </a:endParaRPr>
          </a:p>
        </p:txBody>
      </p:sp>
      <p:sp>
        <p:nvSpPr>
          <p:cNvPr id="300" name="Google Shape;300;p33"/>
          <p:cNvSpPr txBox="1"/>
          <p:nvPr/>
        </p:nvSpPr>
        <p:spPr>
          <a:xfrm>
            <a:off x="6024075" y="4570931"/>
            <a:ext cx="1320000" cy="28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Calibri"/>
                <a:ea typeface="Calibri"/>
                <a:cs typeface="Calibri"/>
                <a:sym typeface="Calibri"/>
              </a:rPr>
              <a:t>Cloud 2</a:t>
            </a:r>
            <a:endParaRPr sz="1100">
              <a:latin typeface="Calibri"/>
              <a:ea typeface="Calibri"/>
              <a:cs typeface="Calibri"/>
              <a:sym typeface="Calibri"/>
            </a:endParaRPr>
          </a:p>
        </p:txBody>
      </p:sp>
      <p:sp>
        <p:nvSpPr>
          <p:cNvPr id="301" name="Google Shape;301;p33"/>
          <p:cNvSpPr txBox="1"/>
          <p:nvPr/>
        </p:nvSpPr>
        <p:spPr>
          <a:xfrm>
            <a:off x="7389075" y="4570931"/>
            <a:ext cx="1320000" cy="286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Calibri"/>
                <a:ea typeface="Calibri"/>
                <a:cs typeface="Calibri"/>
                <a:sym typeface="Calibri"/>
              </a:rPr>
              <a:t>Cloud 3</a:t>
            </a:r>
            <a:endParaRPr sz="1100">
              <a:latin typeface="Calibri"/>
              <a:ea typeface="Calibri"/>
              <a:cs typeface="Calibri"/>
              <a:sym typeface="Calibri"/>
            </a:endParaRPr>
          </a:p>
        </p:txBody>
      </p:sp>
      <p:sp>
        <p:nvSpPr>
          <p:cNvPr id="302" name="Google Shape;302;p33"/>
          <p:cNvSpPr/>
          <p:nvPr/>
        </p:nvSpPr>
        <p:spPr>
          <a:xfrm>
            <a:off x="7341919" y="2886713"/>
            <a:ext cx="559980" cy="559980"/>
          </a:xfrm>
          <a:prstGeom prst="lightningBol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03" name="Google Shape;303;p33"/>
          <p:cNvCxnSpPr>
            <a:stCxn id="295" idx="3"/>
            <a:endCxn id="297" idx="1"/>
          </p:cNvCxnSpPr>
          <p:nvPr/>
        </p:nvCxnSpPr>
        <p:spPr>
          <a:xfrm>
            <a:off x="5394488" y="3259725"/>
            <a:ext cx="559200" cy="0"/>
          </a:xfrm>
          <a:prstGeom prst="straightConnector1">
            <a:avLst/>
          </a:prstGeom>
          <a:noFill/>
          <a:ln cap="flat" cmpd="sng" w="28575">
            <a:solidFill>
              <a:schemeClr val="dk2"/>
            </a:solidFill>
            <a:prstDash val="solid"/>
            <a:round/>
            <a:headEnd len="med" w="med" type="none"/>
            <a:tailEnd len="med" w="med" type="stealth"/>
          </a:ln>
        </p:spPr>
      </p:cxnSp>
      <p:sp>
        <p:nvSpPr>
          <p:cNvPr id="304" name="Google Shape;304;p33"/>
          <p:cNvSpPr/>
          <p:nvPr/>
        </p:nvSpPr>
        <p:spPr>
          <a:xfrm>
            <a:off x="4896338" y="2396756"/>
            <a:ext cx="246000" cy="181800"/>
          </a:xfrm>
          <a:prstGeom prst="upArrow">
            <a:avLst>
              <a:gd fmla="val 50000" name="adj1"/>
              <a:gd fmla="val 50000" name="adj2"/>
            </a:avLst>
          </a:prstGeom>
          <a:solidFill>
            <a:srgbClr val="FCE5C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5" name="Google Shape;305;p33"/>
          <p:cNvSpPr/>
          <p:nvPr/>
        </p:nvSpPr>
        <p:spPr>
          <a:xfrm>
            <a:off x="6179700" y="2395509"/>
            <a:ext cx="246000" cy="181800"/>
          </a:xfrm>
          <a:prstGeom prst="upArrow">
            <a:avLst>
              <a:gd fmla="val 50000" name="adj1"/>
              <a:gd fmla="val 50000" name="adj2"/>
            </a:avLst>
          </a:prstGeom>
          <a:solidFill>
            <a:srgbClr val="FFF2C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6" name="Google Shape;306;p33"/>
          <p:cNvSpPr/>
          <p:nvPr/>
        </p:nvSpPr>
        <p:spPr>
          <a:xfrm>
            <a:off x="7542075" y="2395509"/>
            <a:ext cx="246000" cy="181800"/>
          </a:xfrm>
          <a:prstGeom prst="upArrow">
            <a:avLst>
              <a:gd fmla="val 50000" name="adj1"/>
              <a:gd fmla="val 50000" name="adj2"/>
            </a:avLst>
          </a:prstGeom>
          <a:solidFill>
            <a:srgbClr val="D9EAD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7" name="Google Shape;307;p33"/>
          <p:cNvSpPr/>
          <p:nvPr/>
        </p:nvSpPr>
        <p:spPr>
          <a:xfrm>
            <a:off x="6078863" y="1033575"/>
            <a:ext cx="776100" cy="480600"/>
          </a:xfrm>
          <a:prstGeom prst="upArrow">
            <a:avLst>
              <a:gd fmla="val 50000" name="adj1"/>
              <a:gd fmla="val 50000" name="adj2"/>
            </a:avLst>
          </a:prstGeom>
          <a:solidFill>
            <a:srgbClr val="C9DAF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4"/>
          <p:cNvSpPr txBox="1"/>
          <p:nvPr>
            <p:ph idx="4294967295" type="title"/>
          </p:nvPr>
        </p:nvSpPr>
        <p:spPr>
          <a:xfrm>
            <a:off x="628650" y="273844"/>
            <a:ext cx="7886700" cy="99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Services</a:t>
            </a:r>
            <a:endParaRPr sz="2300"/>
          </a:p>
        </p:txBody>
      </p:sp>
      <p:sp>
        <p:nvSpPr>
          <p:cNvPr id="313" name="Google Shape;313;p34"/>
          <p:cNvSpPr txBox="1"/>
          <p:nvPr>
            <p:ph idx="4294967295" type="body"/>
          </p:nvPr>
        </p:nvSpPr>
        <p:spPr>
          <a:xfrm>
            <a:off x="628650" y="1268044"/>
            <a:ext cx="3886200" cy="3263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developers.officialstatistics.org</a:t>
            </a:r>
            <a:endParaRPr sz="1800"/>
          </a:p>
        </p:txBody>
      </p:sp>
      <p:sp>
        <p:nvSpPr>
          <p:cNvPr id="314" name="Google Shape;314;p34"/>
          <p:cNvSpPr txBox="1"/>
          <p:nvPr>
            <p:ph idx="4294967295" type="body"/>
          </p:nvPr>
        </p:nvSpPr>
        <p:spPr>
          <a:xfrm>
            <a:off x="4629163" y="1268044"/>
            <a:ext cx="3886200" cy="3263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methods.officialstatistics.org</a:t>
            </a:r>
            <a:endParaRPr sz="1800"/>
          </a:p>
        </p:txBody>
      </p:sp>
      <p:pic>
        <p:nvPicPr>
          <p:cNvPr id="315" name="Google Shape;315;p34"/>
          <p:cNvPicPr preferRelativeResize="0"/>
          <p:nvPr/>
        </p:nvPicPr>
        <p:blipFill>
          <a:blip r:embed="rId3">
            <a:alphaModFix/>
          </a:blip>
          <a:stretch>
            <a:fillRect/>
          </a:stretch>
        </p:blipFill>
        <p:spPr>
          <a:xfrm>
            <a:off x="509250" y="1998050"/>
            <a:ext cx="3694575" cy="2990100"/>
          </a:xfrm>
          <a:prstGeom prst="rect">
            <a:avLst/>
          </a:prstGeom>
          <a:noFill/>
          <a:ln>
            <a:noFill/>
          </a:ln>
        </p:spPr>
      </p:pic>
      <p:pic>
        <p:nvPicPr>
          <p:cNvPr id="316" name="Google Shape;316;p34"/>
          <p:cNvPicPr preferRelativeResize="0"/>
          <p:nvPr/>
        </p:nvPicPr>
        <p:blipFill>
          <a:blip r:embed="rId4">
            <a:alphaModFix/>
          </a:blip>
          <a:stretch>
            <a:fillRect/>
          </a:stretch>
        </p:blipFill>
        <p:spPr>
          <a:xfrm>
            <a:off x="4377013" y="1943100"/>
            <a:ext cx="4390487" cy="31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Methods</a:t>
            </a:r>
            <a:endParaRPr sz="4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6"/>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Perfect Technology Storm</a:t>
            </a:r>
            <a:endParaRPr/>
          </a:p>
        </p:txBody>
      </p:sp>
      <p:sp>
        <p:nvSpPr>
          <p:cNvPr id="327" name="Google Shape;327;p36"/>
          <p:cNvSpPr/>
          <p:nvPr/>
        </p:nvSpPr>
        <p:spPr>
          <a:xfrm rot="-3280241">
            <a:off x="3661032" y="2423082"/>
            <a:ext cx="1323418" cy="1320838"/>
          </a:xfrm>
          <a:prstGeom prst="ellipse">
            <a:avLst/>
          </a:prstGeom>
          <a:solidFill>
            <a:srgbClr val="A1C3FA"/>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328" name="Google Shape;328;p36"/>
          <p:cNvGrpSpPr/>
          <p:nvPr/>
        </p:nvGrpSpPr>
        <p:grpSpPr>
          <a:xfrm>
            <a:off x="2612781" y="445018"/>
            <a:ext cx="3293577" cy="3222916"/>
            <a:chOff x="2857731" y="-71332"/>
            <a:chExt cx="3293577" cy="3222916"/>
          </a:xfrm>
        </p:grpSpPr>
        <p:sp>
          <p:nvSpPr>
            <p:cNvPr id="329" name="Google Shape;329;p36"/>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6"/>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6"/>
            <p:cNvSpPr txBox="1"/>
            <p:nvPr/>
          </p:nvSpPr>
          <p:spPr>
            <a:xfrm>
              <a:off x="3782825" y="11531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APIs</a:t>
              </a:r>
              <a:endParaRPr sz="1800">
                <a:solidFill>
                  <a:srgbClr val="FFFFFF"/>
                </a:solidFill>
                <a:latin typeface="Roboto"/>
                <a:ea typeface="Roboto"/>
                <a:cs typeface="Roboto"/>
                <a:sym typeface="Roboto"/>
              </a:endParaRPr>
            </a:p>
          </p:txBody>
        </p:sp>
      </p:grpSp>
      <p:grpSp>
        <p:nvGrpSpPr>
          <p:cNvPr id="332" name="Google Shape;332;p36"/>
          <p:cNvGrpSpPr/>
          <p:nvPr/>
        </p:nvGrpSpPr>
        <p:grpSpPr>
          <a:xfrm>
            <a:off x="1714937" y="2201021"/>
            <a:ext cx="3424433" cy="3122279"/>
            <a:chOff x="1959887" y="1684671"/>
            <a:chExt cx="3424433" cy="3122279"/>
          </a:xfrm>
        </p:grpSpPr>
        <p:sp>
          <p:nvSpPr>
            <p:cNvPr id="333" name="Google Shape;333;p36"/>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6"/>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6"/>
            <p:cNvSpPr txBox="1"/>
            <p:nvPr/>
          </p:nvSpPr>
          <p:spPr>
            <a:xfrm flipH="1" rot="3725110">
              <a:off x="2866277" y="2863871"/>
              <a:ext cx="1577671" cy="563103"/>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Containers</a:t>
              </a:r>
              <a:endParaRPr sz="1800">
                <a:solidFill>
                  <a:srgbClr val="FFFFFF"/>
                </a:solidFill>
                <a:latin typeface="Roboto"/>
                <a:ea typeface="Roboto"/>
                <a:cs typeface="Roboto"/>
                <a:sym typeface="Roboto"/>
              </a:endParaRPr>
            </a:p>
          </p:txBody>
        </p:sp>
      </p:grpSp>
      <p:grpSp>
        <p:nvGrpSpPr>
          <p:cNvPr id="336" name="Google Shape;336;p36"/>
          <p:cNvGrpSpPr/>
          <p:nvPr/>
        </p:nvGrpSpPr>
        <p:grpSpPr>
          <a:xfrm>
            <a:off x="3939913" y="2036548"/>
            <a:ext cx="2958454" cy="3298347"/>
            <a:chOff x="4184863" y="1520198"/>
            <a:chExt cx="2958454" cy="3298347"/>
          </a:xfrm>
        </p:grpSpPr>
        <p:sp>
          <p:nvSpPr>
            <p:cNvPr id="337" name="Google Shape;337;p36"/>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6"/>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6"/>
            <p:cNvSpPr txBox="1"/>
            <p:nvPr/>
          </p:nvSpPr>
          <p:spPr>
            <a:xfrm rot="-3779206">
              <a:off x="4733052" y="2863735"/>
              <a:ext cx="1577952" cy="56323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Public Cloud</a:t>
              </a:r>
              <a:endParaRPr sz="18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7"/>
          <p:cNvSpPr txBox="1"/>
          <p:nvPr>
            <p:ph type="title"/>
          </p:nvPr>
        </p:nvSpPr>
        <p:spPr>
          <a:xfrm>
            <a:off x="2014575" y="593175"/>
            <a:ext cx="6196800" cy="64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methods.officialstatistics.org</a:t>
            </a:r>
            <a:endParaRPr/>
          </a:p>
        </p:txBody>
      </p:sp>
      <p:sp>
        <p:nvSpPr>
          <p:cNvPr id="345" name="Google Shape;345;p37"/>
          <p:cNvSpPr txBox="1"/>
          <p:nvPr>
            <p:ph idx="1" type="body"/>
          </p:nvPr>
        </p:nvSpPr>
        <p:spPr>
          <a:xfrm>
            <a:off x="2014700" y="1360050"/>
            <a:ext cx="6196800" cy="33915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Char char="◎"/>
            </a:pPr>
            <a:r>
              <a:rPr lang="en" sz="2400"/>
              <a:t>Partnering with Algorithmia</a:t>
            </a:r>
            <a:endParaRPr sz="2400"/>
          </a:p>
          <a:p>
            <a:pPr indent="-381000" lvl="0" marL="457200" rtl="0" algn="l">
              <a:spcBef>
                <a:spcPts val="0"/>
              </a:spcBef>
              <a:spcAft>
                <a:spcPts val="0"/>
              </a:spcAft>
              <a:buSzPts val="2400"/>
              <a:buChar char="◎"/>
            </a:pPr>
            <a:r>
              <a:rPr lang="en" sz="2400"/>
              <a:t>Users contribute algorithms, methods, functions…</a:t>
            </a:r>
            <a:endParaRPr sz="2400"/>
          </a:p>
          <a:p>
            <a:pPr indent="-381000" lvl="0" marL="457200" rtl="0" algn="l">
              <a:spcBef>
                <a:spcPts val="0"/>
              </a:spcBef>
              <a:spcAft>
                <a:spcPts val="0"/>
              </a:spcAft>
              <a:buSzPts val="2400"/>
              <a:buChar char="◎"/>
            </a:pPr>
            <a:r>
              <a:rPr lang="en" sz="2400"/>
              <a:t>… </a:t>
            </a:r>
            <a:r>
              <a:rPr lang="en" sz="2400"/>
              <a:t>and they are published with an accessible API</a:t>
            </a:r>
            <a:endParaRPr sz="2400"/>
          </a:p>
          <a:p>
            <a:pPr indent="0" lvl="0" marL="0" rtl="0" algn="l">
              <a:spcBef>
                <a:spcPts val="600"/>
              </a:spcBef>
              <a:spcAft>
                <a:spcPts val="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