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0" r:id="rId2"/>
    <p:sldId id="412" r:id="rId3"/>
    <p:sldId id="411" r:id="rId4"/>
    <p:sldId id="386" r:id="rId5"/>
    <p:sldId id="396" r:id="rId6"/>
    <p:sldId id="384" r:id="rId7"/>
    <p:sldId id="385" r:id="rId8"/>
    <p:sldId id="404" r:id="rId9"/>
    <p:sldId id="414" r:id="rId10"/>
    <p:sldId id="416" r:id="rId11"/>
    <p:sldId id="417" r:id="rId12"/>
    <p:sldId id="419" r:id="rId13"/>
    <p:sldId id="420" r:id="rId14"/>
    <p:sldId id="422" r:id="rId15"/>
    <p:sldId id="423" r:id="rId16"/>
    <p:sldId id="424" r:id="rId17"/>
    <p:sldId id="394" r:id="rId18"/>
    <p:sldId id="413" r:id="rId19"/>
    <p:sldId id="409" r:id="rId20"/>
  </p:sldIdLst>
  <p:sldSz cx="12195175" cy="6859588"/>
  <p:notesSz cx="6858000" cy="9926638"/>
  <p:embeddedFontLst>
    <p:embeddedFont>
      <p:font typeface="Agfa Rotis Semisans Ex Bold" panose="020B0604020202020204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etaMediumLF-Roman" panose="020B0800000000000000" pitchFamily="34" charset="0"/>
      <p:bold r:id="rId28"/>
    </p:embeddedFont>
    <p:embeddedFont>
      <p:font typeface="MetaNormalLF-Roman" panose="020B0500000000000000" pitchFamily="34" charset="0"/>
      <p:regular r:id="rId29"/>
      <p:bold r:id="rId30"/>
      <p:italic r:id="rId31"/>
      <p:boldItalic r:id="rId32"/>
    </p:embeddedFont>
  </p:embeddedFont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3945">
          <p15:clr>
            <a:srgbClr val="A4A3A4"/>
          </p15:clr>
        </p15:guide>
        <p15:guide id="3" orient="horz" pos="790">
          <p15:clr>
            <a:srgbClr val="A4A3A4"/>
          </p15:clr>
        </p15:guide>
        <p15:guide id="4" pos="3841">
          <p15:clr>
            <a:srgbClr val="A4A3A4"/>
          </p15:clr>
        </p15:guide>
        <p15:guide id="5" pos="453">
          <p15:clr>
            <a:srgbClr val="A4A3A4"/>
          </p15:clr>
        </p15:guide>
        <p15:guide id="6" pos="74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808080"/>
    <a:srgbClr val="FFCC00"/>
    <a:srgbClr val="CC0033"/>
    <a:srgbClr val="FFCC33"/>
    <a:srgbClr val="FF9900"/>
    <a:srgbClr val="FF6600"/>
    <a:srgbClr val="9999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94668" autoAdjust="0"/>
  </p:normalViewPr>
  <p:slideViewPr>
    <p:cSldViewPr snapToGrid="0" snapToObjects="1">
      <p:cViewPr varScale="1">
        <p:scale>
          <a:sx n="82" d="100"/>
          <a:sy n="82" d="100"/>
        </p:scale>
        <p:origin x="739" y="58"/>
      </p:cViewPr>
      <p:guideLst>
        <p:guide orient="horz" pos="2161"/>
        <p:guide orient="horz" pos="3945"/>
        <p:guide orient="horz" pos="790"/>
        <p:guide pos="3841"/>
        <p:guide pos="453"/>
        <p:guide pos="74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548" cy="496808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851" y="1"/>
            <a:ext cx="2972548" cy="496808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de-DE" smtClean="0"/>
              <a:t>11.03.2019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72548" cy="496808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851" y="9428243"/>
            <a:ext cx="2972548" cy="496808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6332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6332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8D9BBD62-E87A-4D5C-B70B-7C95F8DCB9B3}" type="datetimeFigureOut">
              <a:rPr lang="de-DE" smtClean="0"/>
              <a:pPr/>
              <a:t>11.03.2019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6" tIns="45878" rIns="91756" bIns="4587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15155"/>
            <a:ext cx="5486400" cy="4466987"/>
          </a:xfrm>
          <a:prstGeom prst="rect">
            <a:avLst/>
          </a:prstGeom>
        </p:spPr>
        <p:txBody>
          <a:bodyPr vert="horz" lIns="91756" tIns="45878" rIns="91756" bIns="45878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5" y="9428584"/>
            <a:ext cx="2971800" cy="496332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74870A76-7E73-40B4-AABF-FD9679C021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222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70A76-7E73-40B4-AABF-FD9679C021E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00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720188" y="862277"/>
            <a:ext cx="11043504" cy="2423468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1" i="0" cap="none" baseline="0">
                <a:solidFill>
                  <a:srgbClr val="666666"/>
                </a:solidFill>
                <a:latin typeface="Agfa Rotis Semisans Ex Bold" pitchFamily="34" charset="0"/>
              </a:defRPr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20188" y="3473549"/>
            <a:ext cx="11043075" cy="1753006"/>
          </a:xfrm>
        </p:spPr>
        <p:txBody>
          <a:bodyPr lIns="504101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3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35" y="221406"/>
            <a:ext cx="1758879" cy="496885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0265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/>
              <a:t>Titel durch Klicken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720188" y="1807619"/>
            <a:ext cx="11042875" cy="439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 marL="1678853" indent="-357789">
              <a:buSzPct val="150000"/>
              <a:buFont typeface="MetaNormalLF-Roman" panose="020B0500000000000000" pitchFamily="34" charset="0"/>
              <a:buChar char="»"/>
              <a:defRPr/>
            </a:lvl2pPr>
            <a:lvl3pPr marL="2273755" indent="-359905">
              <a:buSzPct val="150000"/>
              <a:buFont typeface="MetaNormalLF-Roman" panose="020B0500000000000000" pitchFamily="34" charset="0"/>
              <a:buChar char="»"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0265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0265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710453" y="1152370"/>
            <a:ext cx="11052810" cy="931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durch Klicken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21525" y="1805655"/>
            <a:ext cx="11041736" cy="439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9516742" y="6310187"/>
            <a:ext cx="1308970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0899371" y="6310187"/>
            <a:ext cx="863892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720188" y="817389"/>
            <a:ext cx="11042875" cy="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 bwMode="gray">
          <a:xfrm>
            <a:off x="9578055" y="430527"/>
            <a:ext cx="2516625" cy="3077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de-DE" sz="2000" dirty="0">
                <a:solidFill>
                  <a:schemeClr val="bg1">
                    <a:lumMod val="50000"/>
                  </a:schemeClr>
                </a:solidFill>
                <a:latin typeface="MetaMediumLF-Roman" panose="020B0800000000000000" pitchFamily="34" charset="0"/>
              </a:rPr>
              <a:t>wissen.nutzen.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4" y="6360038"/>
            <a:ext cx="198000" cy="17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1219444" rtl="0" eaLnBrk="1" latinLnBrk="0" hangingPunct="1">
        <a:spcBef>
          <a:spcPct val="0"/>
        </a:spcBef>
        <a:buNone/>
        <a:defRPr sz="3600" b="0" kern="1200" baseline="0">
          <a:solidFill>
            <a:srgbClr val="666666"/>
          </a:solidFill>
          <a:latin typeface="MetaMediumLF-Roman" pitchFamily="34" charset="0"/>
          <a:ea typeface="+mj-ea"/>
          <a:cs typeface="+mj-cs"/>
        </a:defRPr>
      </a:lvl1pPr>
    </p:titleStyle>
    <p:bodyStyle>
      <a:lvl1pPr marL="478462" indent="0" algn="l" defTabSz="121944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Tx/>
        <a:buNone/>
        <a:defRPr lang="de-DE" sz="23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1pPr>
      <a:lvl2pPr marL="1678853" indent="-357789" algn="l" defTabSz="1219444" rtl="0" eaLnBrk="1" latinLnBrk="0" hangingPunct="1">
        <a:lnSpc>
          <a:spcPct val="100000"/>
        </a:lnSpc>
        <a:spcBef>
          <a:spcPts val="800"/>
        </a:spcBef>
        <a:buClr>
          <a:srgbClr val="CC0033"/>
        </a:buClr>
        <a:buSzPct val="150000"/>
        <a:buFont typeface="MetaNormalLF-Roman" panose="020B0500000000000000" pitchFamily="34" charset="0"/>
        <a:buChar char="»"/>
        <a:tabLst>
          <a:tab pos="1314714" algn="l"/>
        </a:tabLst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2pPr>
      <a:lvl3pPr marL="2273755" indent="-359905" algn="l" defTabSz="1219444" rtl="0" eaLnBrk="1" latinLnBrk="0" hangingPunct="1">
        <a:lnSpc>
          <a:spcPct val="100000"/>
        </a:lnSpc>
        <a:spcBef>
          <a:spcPts val="800"/>
        </a:spcBef>
        <a:buClr>
          <a:srgbClr val="FFCC00"/>
        </a:buClr>
        <a:buSzPct val="150000"/>
        <a:buFont typeface="MetaNormalLF-Roman" panose="020B0500000000000000" pitchFamily="34" charset="0"/>
        <a:buChar char="»"/>
        <a:defRPr lang="de-DE" sz="19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3pPr>
      <a:lvl4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4pPr>
      <a:lvl5pPr marL="2875008" indent="-368374" algn="l" defTabSz="1054311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5pPr>
      <a:lvl6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hyperlink" Target="mailto:philipp.leppert@destatis.de" TargetMode="Externa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-projec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todeskresearch.com/publications/samesta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eskresearch.com/publications/samestat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hiny.rstudio.com/galler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188" y="1431249"/>
            <a:ext cx="11043504" cy="1456945"/>
          </a:xfrm>
        </p:spPr>
        <p:txBody>
          <a:bodyPr/>
          <a:lstStyle/>
          <a:p>
            <a:r>
              <a:rPr lang="en-US" dirty="0">
                <a:latin typeface="+mn-lt"/>
              </a:rPr>
              <a:t>ScattR</a:t>
            </a:r>
            <a:r>
              <a:rPr lang="en-US" dirty="0"/>
              <a:t> – </a:t>
            </a:r>
            <a:r>
              <a:rPr lang="en-US" dirty="0">
                <a:latin typeface="+mn-lt"/>
              </a:rPr>
              <a:t>A Shiny App For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Exploratory Data Analysis</a:t>
            </a:r>
            <a:endParaRPr lang="de-DE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20188" y="3473549"/>
            <a:ext cx="11043075" cy="2670076"/>
          </a:xfrm>
        </p:spPr>
        <p:txBody>
          <a:bodyPr/>
          <a:lstStyle/>
          <a:p>
            <a:r>
              <a:rPr lang="en-US" sz="2400" dirty="0"/>
              <a:t>Session: Data exploration and visualisation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Philipp Leppert, Destatis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NTTS 2019</a:t>
            </a:r>
          </a:p>
          <a:p>
            <a:r>
              <a:rPr lang="en-US" sz="1600" dirty="0"/>
              <a:t>12.03.2019, Brussels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</p:spTree>
    <p:extLst>
      <p:ext uri="{BB962C8B-B14F-4D97-AF65-F5344CB8AC3E}">
        <p14:creationId xmlns:p14="http://schemas.microsoft.com/office/powerpoint/2010/main" val="6895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712579" y="893725"/>
            <a:ext cx="11074727" cy="5373711"/>
            <a:chOff x="712579" y="893725"/>
            <a:chExt cx="11074727" cy="5373711"/>
          </a:xfrm>
        </p:grpSpPr>
        <p:grpSp>
          <p:nvGrpSpPr>
            <p:cNvPr id="9" name="Gruppieren 8"/>
            <p:cNvGrpSpPr/>
            <p:nvPr/>
          </p:nvGrpSpPr>
          <p:grpSpPr>
            <a:xfrm>
              <a:off x="712579" y="893725"/>
              <a:ext cx="11074727" cy="5373711"/>
              <a:chOff x="712579" y="893725"/>
              <a:chExt cx="11074727" cy="5373711"/>
            </a:xfrm>
          </p:grpSpPr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2579" y="893725"/>
                <a:ext cx="11074727" cy="5373711"/>
              </a:xfrm>
              <a:prstGeom prst="rect">
                <a:avLst/>
              </a:prstGeom>
            </p:spPr>
          </p:pic>
          <p:sp>
            <p:nvSpPr>
              <p:cNvPr id="8" name="Rechteck 7"/>
              <p:cNvSpPr/>
              <p:nvPr/>
            </p:nvSpPr>
            <p:spPr>
              <a:xfrm>
                <a:off x="805747" y="1667436"/>
                <a:ext cx="1660828" cy="391885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0" name="Textfeld 9"/>
            <p:cNvSpPr txBox="1"/>
            <p:nvPr/>
          </p:nvSpPr>
          <p:spPr bwMode="gray">
            <a:xfrm>
              <a:off x="6454588" y="983556"/>
              <a:ext cx="2251422" cy="391886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2300" dirty="0"/>
                <a:t>2. Import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40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06929" y="852929"/>
            <a:ext cx="11018905" cy="5462008"/>
            <a:chOff x="706929" y="852929"/>
            <a:chExt cx="11018905" cy="5462008"/>
          </a:xfrm>
        </p:grpSpPr>
        <p:grpSp>
          <p:nvGrpSpPr>
            <p:cNvPr id="2" name="Gruppieren 1"/>
            <p:cNvGrpSpPr/>
            <p:nvPr/>
          </p:nvGrpSpPr>
          <p:grpSpPr>
            <a:xfrm>
              <a:off x="706929" y="852929"/>
              <a:ext cx="11018905" cy="5462008"/>
              <a:chOff x="706929" y="852929"/>
              <a:chExt cx="11018905" cy="5462008"/>
            </a:xfrm>
          </p:grpSpPr>
          <p:grpSp>
            <p:nvGrpSpPr>
              <p:cNvPr id="9" name="Gruppieren 8"/>
              <p:cNvGrpSpPr/>
              <p:nvPr/>
            </p:nvGrpSpPr>
            <p:grpSpPr>
              <a:xfrm>
                <a:off x="706929" y="852929"/>
                <a:ext cx="11018905" cy="5462008"/>
                <a:chOff x="706929" y="852929"/>
                <a:chExt cx="11018905" cy="5462008"/>
              </a:xfrm>
            </p:grpSpPr>
            <p:pic>
              <p:nvPicPr>
                <p:cNvPr id="6" name="Grafik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6929" y="852929"/>
                  <a:ext cx="11018905" cy="5462008"/>
                </a:xfrm>
                <a:prstGeom prst="rect">
                  <a:avLst/>
                </a:prstGeom>
              </p:spPr>
            </p:pic>
            <p:sp>
              <p:nvSpPr>
                <p:cNvPr id="7" name="Rechteck 6"/>
                <p:cNvSpPr/>
                <p:nvPr/>
              </p:nvSpPr>
              <p:spPr>
                <a:xfrm>
                  <a:off x="766369" y="2251422"/>
                  <a:ext cx="938948" cy="192101"/>
                </a:xfrm>
                <a:prstGeom prst="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8" name="Rechteck 7"/>
                <p:cNvSpPr/>
                <p:nvPr/>
              </p:nvSpPr>
              <p:spPr>
                <a:xfrm>
                  <a:off x="766369" y="2849496"/>
                  <a:ext cx="2560818" cy="1000205"/>
                </a:xfrm>
                <a:prstGeom prst="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</p:grpSp>
          <p:sp>
            <p:nvSpPr>
              <p:cNvPr id="10" name="Rechteck 9"/>
              <p:cNvSpPr/>
              <p:nvPr/>
            </p:nvSpPr>
            <p:spPr>
              <a:xfrm>
                <a:off x="3731125" y="1552175"/>
                <a:ext cx="4552263" cy="156243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1" name="Textfeld 10"/>
            <p:cNvSpPr txBox="1"/>
            <p:nvPr/>
          </p:nvSpPr>
          <p:spPr bwMode="gray">
            <a:xfrm>
              <a:off x="6454588" y="983556"/>
              <a:ext cx="2251422" cy="391886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2300" dirty="0"/>
                <a:t>3. Scatterplot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900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720264" y="891347"/>
            <a:ext cx="10902121" cy="5418840"/>
            <a:chOff x="720264" y="891347"/>
            <a:chExt cx="10902121" cy="5418840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64" y="891347"/>
              <a:ext cx="10902121" cy="5418840"/>
            </a:xfrm>
            <a:prstGeom prst="rect">
              <a:avLst/>
            </a:prstGeom>
          </p:spPr>
        </p:pic>
        <p:grpSp>
          <p:nvGrpSpPr>
            <p:cNvPr id="2" name="Gruppieren 1"/>
            <p:cNvGrpSpPr/>
            <p:nvPr/>
          </p:nvGrpSpPr>
          <p:grpSpPr>
            <a:xfrm>
              <a:off x="804788" y="983556"/>
              <a:ext cx="10191064" cy="4856309"/>
              <a:chOff x="804788" y="983556"/>
              <a:chExt cx="10191064" cy="4856309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804788" y="3327187"/>
                <a:ext cx="10191064" cy="2512678"/>
                <a:chOff x="804788" y="3327187"/>
                <a:chExt cx="10191064" cy="2512678"/>
              </a:xfrm>
            </p:grpSpPr>
            <p:sp>
              <p:nvSpPr>
                <p:cNvPr id="7" name="Rechteck 6"/>
                <p:cNvSpPr/>
                <p:nvPr/>
              </p:nvSpPr>
              <p:spPr>
                <a:xfrm>
                  <a:off x="804788" y="3327187"/>
                  <a:ext cx="1200743" cy="353465"/>
                </a:xfrm>
                <a:prstGeom prst="rect">
                  <a:avLst/>
                </a:prstGeom>
                <a:noFill/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cxnSp>
              <p:nvCxnSpPr>
                <p:cNvPr id="13" name="Gerade Verbindung mit Pfeil 12"/>
                <p:cNvCxnSpPr/>
                <p:nvPr/>
              </p:nvCxnSpPr>
              <p:spPr>
                <a:xfrm flipH="1">
                  <a:off x="10703859" y="5555556"/>
                  <a:ext cx="291993" cy="284309"/>
                </a:xfrm>
                <a:prstGeom prst="straightConnector1">
                  <a:avLst/>
                </a:prstGeom>
                <a:ln w="22225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Textfeld 8"/>
              <p:cNvSpPr txBox="1"/>
              <p:nvPr/>
            </p:nvSpPr>
            <p:spPr bwMode="gray">
              <a:xfrm>
                <a:off x="6454588" y="983556"/>
                <a:ext cx="2251422" cy="391886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>
                <a:noAutofit/>
              </a:bodyPr>
              <a:lstStyle/>
              <a:p>
                <a:r>
                  <a:rPr lang="en-US" sz="2300" dirty="0"/>
                  <a:t>4. Outlier!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5907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20265" y="902095"/>
            <a:ext cx="11119276" cy="5498703"/>
            <a:chOff x="720265" y="902095"/>
            <a:chExt cx="11119276" cy="5498703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720265" y="902095"/>
              <a:ext cx="11119276" cy="5498703"/>
              <a:chOff x="720265" y="902095"/>
              <a:chExt cx="11119276" cy="5498703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265" y="902095"/>
                <a:ext cx="11119276" cy="5408092"/>
              </a:xfrm>
              <a:prstGeom prst="rect">
                <a:avLst/>
              </a:prstGeom>
            </p:spPr>
          </p:pic>
          <p:sp>
            <p:nvSpPr>
              <p:cNvPr id="11" name="Rechteck 10"/>
              <p:cNvSpPr/>
              <p:nvPr/>
            </p:nvSpPr>
            <p:spPr>
              <a:xfrm>
                <a:off x="10124240" y="1682801"/>
                <a:ext cx="326045" cy="4717997"/>
              </a:xfrm>
              <a:prstGeom prst="rect">
                <a:avLst/>
              </a:prstGeom>
              <a:noFill/>
              <a:ln w="25400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804788" y="4725679"/>
                <a:ext cx="1200743" cy="1406179"/>
              </a:xfrm>
              <a:prstGeom prst="rect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" name="Ellipse 1"/>
            <p:cNvSpPr/>
            <p:nvPr/>
          </p:nvSpPr>
          <p:spPr>
            <a:xfrm>
              <a:off x="10358077" y="5947442"/>
              <a:ext cx="92208" cy="138312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/>
          <p:cNvSpPr txBox="1"/>
          <p:nvPr/>
        </p:nvSpPr>
        <p:spPr bwMode="gray">
          <a:xfrm>
            <a:off x="6454587" y="983556"/>
            <a:ext cx="2504995" cy="39188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en-US" sz="2300" dirty="0"/>
              <a:t>5. Which industry?</a:t>
            </a:r>
          </a:p>
        </p:txBody>
      </p:sp>
    </p:spTree>
    <p:extLst>
      <p:ext uri="{BB962C8B-B14F-4D97-AF65-F5344CB8AC3E}">
        <p14:creationId xmlns:p14="http://schemas.microsoft.com/office/powerpoint/2010/main" val="37290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727948" y="868294"/>
            <a:ext cx="10759682" cy="5440289"/>
            <a:chOff x="727948" y="868294"/>
            <a:chExt cx="10759682" cy="5440289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48" y="868294"/>
              <a:ext cx="10759682" cy="5440289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10481020" y="5724605"/>
              <a:ext cx="92208" cy="138312"/>
            </a:xfrm>
            <a:prstGeom prst="ellipse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" name="Textfeld 6"/>
            <p:cNvSpPr txBox="1"/>
            <p:nvPr/>
          </p:nvSpPr>
          <p:spPr bwMode="gray">
            <a:xfrm>
              <a:off x="6454587" y="983556"/>
              <a:ext cx="2804674" cy="391886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2300" dirty="0"/>
                <a:t>6. Filter scatterplot</a:t>
              </a:r>
            </a:p>
          </p:txBody>
        </p:sp>
        <p:sp>
          <p:nvSpPr>
            <p:cNvPr id="9" name="Rechteck 8"/>
            <p:cNvSpPr/>
            <p:nvPr/>
          </p:nvSpPr>
          <p:spPr>
            <a:xfrm>
              <a:off x="1851851" y="2166898"/>
              <a:ext cx="1375443" cy="235131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86884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707877" y="844736"/>
            <a:ext cx="10117603" cy="5480819"/>
            <a:chOff x="707877" y="844736"/>
            <a:chExt cx="10117603" cy="5480819"/>
          </a:xfrm>
        </p:grpSpPr>
        <p:grpSp>
          <p:nvGrpSpPr>
            <p:cNvPr id="2" name="Gruppieren 1"/>
            <p:cNvGrpSpPr/>
            <p:nvPr/>
          </p:nvGrpSpPr>
          <p:grpSpPr>
            <a:xfrm>
              <a:off x="707877" y="844736"/>
              <a:ext cx="10117603" cy="5480819"/>
              <a:chOff x="707877" y="844736"/>
              <a:chExt cx="10117603" cy="5480819"/>
            </a:xfrm>
          </p:grpSpPr>
          <p:grpSp>
            <p:nvGrpSpPr>
              <p:cNvPr id="15" name="Gruppieren 14"/>
              <p:cNvGrpSpPr/>
              <p:nvPr/>
            </p:nvGrpSpPr>
            <p:grpSpPr>
              <a:xfrm>
                <a:off x="707877" y="844736"/>
                <a:ext cx="10117603" cy="5480819"/>
                <a:chOff x="707877" y="844736"/>
                <a:chExt cx="10117603" cy="5480819"/>
              </a:xfrm>
            </p:grpSpPr>
            <p:pic>
              <p:nvPicPr>
                <p:cNvPr id="14" name="Grafik 1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877" y="844736"/>
                  <a:ext cx="10117603" cy="5480819"/>
                </a:xfrm>
                <a:prstGeom prst="rect">
                  <a:avLst/>
                </a:prstGeom>
              </p:spPr>
            </p:pic>
            <p:grpSp>
              <p:nvGrpSpPr>
                <p:cNvPr id="11" name="Gruppieren 10"/>
                <p:cNvGrpSpPr/>
                <p:nvPr/>
              </p:nvGrpSpPr>
              <p:grpSpPr>
                <a:xfrm>
                  <a:off x="1972771" y="4363582"/>
                  <a:ext cx="8265203" cy="1946605"/>
                  <a:chOff x="1972771" y="4363582"/>
                  <a:chExt cx="8265203" cy="1946605"/>
                </a:xfrm>
              </p:grpSpPr>
              <p:grpSp>
                <p:nvGrpSpPr>
                  <p:cNvPr id="10" name="Gruppieren 9"/>
                  <p:cNvGrpSpPr/>
                  <p:nvPr/>
                </p:nvGrpSpPr>
                <p:grpSpPr>
                  <a:xfrm>
                    <a:off x="1972771" y="4363582"/>
                    <a:ext cx="1835961" cy="1946605"/>
                    <a:chOff x="1972771" y="4363582"/>
                    <a:chExt cx="1835961" cy="1946605"/>
                  </a:xfrm>
                </p:grpSpPr>
                <p:sp>
                  <p:nvSpPr>
                    <p:cNvPr id="8" name="Rechteck 7"/>
                    <p:cNvSpPr/>
                    <p:nvPr/>
                  </p:nvSpPr>
                  <p:spPr>
                    <a:xfrm>
                      <a:off x="3395266" y="6001231"/>
                      <a:ext cx="413466" cy="308956"/>
                    </a:xfrm>
                    <a:prstGeom prst="rect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  <p:sp>
                  <p:nvSpPr>
                    <p:cNvPr id="9" name="Rechteck 8"/>
                    <p:cNvSpPr/>
                    <p:nvPr/>
                  </p:nvSpPr>
                  <p:spPr>
                    <a:xfrm>
                      <a:off x="1972771" y="4363582"/>
                      <a:ext cx="1111865" cy="1022926"/>
                    </a:xfrm>
                    <a:prstGeom prst="rect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dirty="0"/>
                    </a:p>
                  </p:txBody>
                </p:sp>
              </p:grpSp>
              <p:pic>
                <p:nvPicPr>
                  <p:cNvPr id="2050" name="Picture 2" descr="https://static.thenounproject.com/png/3065-200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886403" y="5526713"/>
                    <a:ext cx="351571" cy="35157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  <p:sp>
            <p:nvSpPr>
              <p:cNvPr id="12" name="Ellipse 11"/>
              <p:cNvSpPr/>
              <p:nvPr/>
            </p:nvSpPr>
            <p:spPr>
              <a:xfrm>
                <a:off x="9894087" y="5409560"/>
                <a:ext cx="92208" cy="138312"/>
              </a:xfrm>
              <a:prstGeom prst="ellipse">
                <a:avLst/>
              </a:prstGeom>
              <a:noFill/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13" name="Textfeld 12"/>
            <p:cNvSpPr txBox="1"/>
            <p:nvPr/>
          </p:nvSpPr>
          <p:spPr bwMode="gray">
            <a:xfrm>
              <a:off x="6454587" y="983556"/>
              <a:ext cx="2804674" cy="391886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2300" dirty="0"/>
                <a:t>7. Mouse-click event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61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3" y="845135"/>
            <a:ext cx="10828838" cy="5463509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792829" y="1315170"/>
            <a:ext cx="7740903" cy="947531"/>
            <a:chOff x="3792829" y="1315170"/>
            <a:chExt cx="7740903" cy="947531"/>
          </a:xfrm>
        </p:grpSpPr>
        <p:sp>
          <p:nvSpPr>
            <p:cNvPr id="8" name="Rechteck 7"/>
            <p:cNvSpPr/>
            <p:nvPr/>
          </p:nvSpPr>
          <p:spPr>
            <a:xfrm>
              <a:off x="3831250" y="1315170"/>
              <a:ext cx="453233" cy="19878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/>
          </p:nvSpPr>
          <p:spPr>
            <a:xfrm>
              <a:off x="10068825" y="1521905"/>
              <a:ext cx="1464907" cy="198784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3792829" y="1991032"/>
              <a:ext cx="3437846" cy="271669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3" name="Textfeld 12"/>
          <p:cNvSpPr txBox="1"/>
          <p:nvPr/>
        </p:nvSpPr>
        <p:spPr bwMode="gray">
          <a:xfrm>
            <a:off x="6454587" y="983556"/>
            <a:ext cx="2804674" cy="39188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en-US" sz="2300" dirty="0"/>
              <a:t>8. Filter observations</a:t>
            </a:r>
          </a:p>
        </p:txBody>
      </p:sp>
    </p:spTree>
    <p:extLst>
      <p:ext uri="{BB962C8B-B14F-4D97-AF65-F5344CB8AC3E}">
        <p14:creationId xmlns:p14="http://schemas.microsoft.com/office/powerpoint/2010/main" val="200887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20188" y="1879178"/>
            <a:ext cx="11042875" cy="4392000"/>
          </a:xfrm>
        </p:spPr>
        <p:txBody>
          <a:bodyPr/>
          <a:lstStyle/>
          <a:p>
            <a:pPr marL="82136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Shiny apps offer a framework for efficient exploratory data analysis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r>
              <a:rPr lang="en-US" dirty="0"/>
              <a:t>Another useful field of application: visualisation of imputed values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Get users acquainted with the capabilities of R</a:t>
            </a:r>
          </a:p>
          <a:p>
            <a:pPr lvl="1" indent="0">
              <a:buNone/>
            </a:pPr>
            <a:endParaRPr lang="en-US" dirty="0"/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Room for improvements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r>
              <a:rPr lang="en-US" dirty="0"/>
              <a:t>The “bigger” the dataset the slower the creation of the scatterplot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r>
              <a:rPr lang="en-US" dirty="0"/>
              <a:t>Integrating additional functions of the R package “scattr” directly into the shiny app</a:t>
            </a:r>
          </a:p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</p:spTree>
    <p:extLst>
      <p:ext uri="{BB962C8B-B14F-4D97-AF65-F5344CB8AC3E}">
        <p14:creationId xmlns:p14="http://schemas.microsoft.com/office/powerpoint/2010/main" val="3587908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2400" dirty="0"/>
              <a:t>Contact: </a:t>
            </a:r>
            <a:r>
              <a:rPr lang="en-US" sz="2400" dirty="0">
                <a:hlinkClick r:id="rId2"/>
              </a:rPr>
              <a:t>philipp.leppert@destatis.de</a:t>
            </a:r>
            <a:endParaRPr lang="en-US" sz="2400" dirty="0"/>
          </a:p>
          <a:p>
            <a:endParaRPr lang="en-US" sz="2400" dirty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583621" y="1767329"/>
            <a:ext cx="7065369" cy="4032722"/>
            <a:chOff x="2455" y="1866"/>
            <a:chExt cx="3079" cy="1927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2455" y="1866"/>
              <a:ext cx="3079" cy="1927"/>
              <a:chOff x="2889" y="1761"/>
              <a:chExt cx="2667" cy="1669"/>
            </a:xfrm>
          </p:grpSpPr>
          <p:pic>
            <p:nvPicPr>
              <p:cNvPr id="9" name="Picture 5" descr="22_energie_RGB_80x8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1" y="3144"/>
                <a:ext cx="285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6" descr="01_bevoelkerung_RGB_80x8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7" descr="02_Unternehmen_RGB_80x8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03_Landwirtschaft_RGB_80x8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9" descr="04_Produzierendes_RGB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9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05_Wohnen_RGB_80x8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176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06_Binnenhandel_RGB_80x8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176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07_Aussenhandel_RGB_80x8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3" descr="08_Verkehr_RGB_80x8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4" descr="09_dienstleist_RGB_80x80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5" descr="10_Rechtspfl_RGB_80x8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6" descr="11_Bildung_RGB80x8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7" descr="12_Gesundheit_RGB_80x8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8" descr="13_sozialleistung_RGB_80x80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9" descr="14_steuern_RGB_80x80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0" descr="15_wirtschaftsr_RGB_80x80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1" descr="16_Verdienste_RGB_80x80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176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2" descr="17_Preise_RGB_80x80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279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3" descr="18_volkswirtschaftl_RGB_80x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3144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4" descr="19_Umwelt_RGB_80x8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2101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5" descr="20_arbeitsmarkt_RGB_80x80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" y="3144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6" descr="21_information_RGB_80x80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0" y="2455"/>
                <a:ext cx="286" cy="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30" descr="25_International_60px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" y="1866"/>
              <a:ext cx="331" cy="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43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21362" indent="-34290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821362" indent="-342900">
              <a:buFont typeface="Wingdings" panose="05000000000000000000" pitchFamily="2" charset="2"/>
              <a:buChar char="Ø"/>
            </a:pPr>
            <a:r>
              <a:rPr lang="en-US" sz="2000" dirty="0"/>
              <a:t>Matejka, J. Fitzmaurice, G. (2017). “Same Stats, Different Graphs: Generating Datasets with Varied Appearance and Identical Statistics through Simulated Annealing”. Proceedings of the 2017 CHI Conference on Human Factors in Computing Systems: 1290–1294.</a:t>
            </a:r>
          </a:p>
          <a:p>
            <a:pPr marL="821362" indent="-342900">
              <a:buFont typeface="Wingdings" panose="05000000000000000000" pitchFamily="2" charset="2"/>
              <a:buChar char="Ø"/>
            </a:pPr>
            <a:r>
              <a:rPr lang="en-US" sz="2000" dirty="0"/>
              <a:t>R Core Team (2019). R: A language and environment for statistical computing. URL: </a:t>
            </a:r>
            <a:r>
              <a:rPr lang="en-US" sz="2000" u="sng" dirty="0">
                <a:hlinkClick r:id="rId2"/>
              </a:rPr>
              <a:t>https://www.R-project.org</a:t>
            </a:r>
            <a:r>
              <a:rPr lang="en-US" sz="2000" dirty="0"/>
              <a:t>.</a:t>
            </a:r>
          </a:p>
          <a:p>
            <a:pPr marL="821362" indent="-342900">
              <a:buFont typeface="Wingdings" panose="05000000000000000000" pitchFamily="2" charset="2"/>
              <a:buChar char="Ø"/>
            </a:pPr>
            <a:r>
              <a:rPr lang="en-US" sz="2000" dirty="0"/>
              <a:t>Unwin, A., Theus, M. and Hofman, H. (2006) Graphics of Large Datasets: Visualizing a Million (Statistics and Computing).</a:t>
            </a:r>
          </a:p>
          <a:p>
            <a:pPr marL="821362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</p:spTree>
    <p:extLst>
      <p:ext uri="{BB962C8B-B14F-4D97-AF65-F5344CB8AC3E}">
        <p14:creationId xmlns:p14="http://schemas.microsoft.com/office/powerpoint/2010/main" val="238328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calculation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The “Datasaurus Dozen” (</a:t>
            </a:r>
            <a:r>
              <a:rPr lang="en-US" sz="2400" dirty="0"/>
              <a:t>Matejka/Fitzmaurice</a:t>
            </a:r>
            <a:r>
              <a:rPr lang="en-US" dirty="0"/>
              <a:t> 2017)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r>
              <a:rPr lang="en-US" dirty="0"/>
              <a:t>12 datasets each with two variables (x and y)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sp>
        <p:nvSpPr>
          <p:cNvPr id="6" name="Textfeld 5"/>
          <p:cNvSpPr txBox="1"/>
          <p:nvPr/>
        </p:nvSpPr>
        <p:spPr bwMode="gray">
          <a:xfrm>
            <a:off x="4285265" y="3200892"/>
            <a:ext cx="3624645" cy="37436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sz="1600" dirty="0"/>
              <a:t>Summary statistics (3 out of 12 datasets)</a:t>
            </a:r>
          </a:p>
        </p:txBody>
      </p:sp>
      <p:graphicFrame>
        <p:nvGraphicFramePr>
          <p:cNvPr id="7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230868"/>
              </p:ext>
            </p:extLst>
          </p:nvPr>
        </p:nvGraphicFramePr>
        <p:xfrm>
          <a:off x="1830208" y="3681168"/>
          <a:ext cx="8534759" cy="15168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8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85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Dataset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Mean (x)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Mean (y)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Standard deviation (x)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Standard deviation (y)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baseline="0" noProof="0" dirty="0">
                          <a:effectLst/>
                        </a:rPr>
                        <a:t>Corr(x,y)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54.268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47.836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16.767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26.936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-0.069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205">
                <a:tc>
                  <a:txBody>
                    <a:bodyPr/>
                    <a:lstStyle/>
                    <a:p>
                      <a:pPr marL="0" marR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dirty="0">
                          <a:effectLst/>
                        </a:rPr>
                        <a:t>II 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54.263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47.832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16.765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26.935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-0.065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205">
                <a:tc>
                  <a:txBody>
                    <a:bodyPr/>
                    <a:lstStyle/>
                    <a:p>
                      <a:pPr marL="0" marR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noProof="0" dirty="0">
                          <a:effectLst/>
                        </a:rPr>
                        <a:t>III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12194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54.266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47.835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16.769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26.940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>
                          <a:effectLst/>
                        </a:rPr>
                        <a:t>-0.064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 bwMode="gray">
          <a:xfrm>
            <a:off x="777127" y="5939073"/>
            <a:ext cx="6553975" cy="247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/>
              <a:t>Calculations based on </a:t>
            </a:r>
            <a:r>
              <a:rPr lang="de-DE" sz="1200" dirty="0">
                <a:hlinkClick r:id="rId2"/>
              </a:rPr>
              <a:t>https://www.autodeskresearch.com/publications/samestats</a:t>
            </a:r>
            <a:r>
              <a:rPr lang="de-DE" sz="1200" dirty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705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scatterplot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pic>
        <p:nvPicPr>
          <p:cNvPr id="6" name="Picture 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190" y="2078497"/>
            <a:ext cx="6792795" cy="382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 bwMode="gray">
          <a:xfrm>
            <a:off x="777127" y="5939073"/>
            <a:ext cx="6553975" cy="24703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/>
              <a:t>Scatterplot based on </a:t>
            </a:r>
            <a:r>
              <a:rPr lang="de-DE" sz="1200" dirty="0">
                <a:hlinkClick r:id="rId3"/>
              </a:rPr>
              <a:t>https://www.autodeskresearch.com/publications/samestats</a:t>
            </a:r>
            <a:r>
              <a:rPr lang="de-DE" sz="1200" dirty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6924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„real-world“ survey data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20188" y="1903031"/>
            <a:ext cx="11042875" cy="4392000"/>
          </a:xfrm>
        </p:spPr>
        <p:txBody>
          <a:bodyPr/>
          <a:lstStyle/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Many observations (“data points”)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Many variables (“relationships between X and Y”)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Existence of hierarchical structures (NACE, NUTS, …)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Exploratory data analysis requires: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r>
              <a:rPr lang="en-US" dirty="0"/>
              <a:t>Methodological/programming skills in statistical software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r>
              <a:rPr lang="en-US" dirty="0"/>
              <a:t>Coding effort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marL="2021753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</p:spTree>
    <p:extLst>
      <p:ext uri="{BB962C8B-B14F-4D97-AF65-F5344CB8AC3E}">
        <p14:creationId xmlns:p14="http://schemas.microsoft.com/office/powerpoint/2010/main" val="140925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 package „shiny“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5" y="1751401"/>
            <a:ext cx="5096006" cy="432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 bwMode="gray">
          <a:xfrm>
            <a:off x="5851525" y="1770062"/>
            <a:ext cx="5768975" cy="2354263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endParaRPr lang="de-DE" sz="2300" dirty="0"/>
          </a:p>
          <a:p>
            <a:r>
              <a:rPr lang="en-US" sz="2300" dirty="0"/>
              <a:t>Shiny allows for creating end-use applications</a:t>
            </a: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/>
              <a:buChar char="à"/>
            </a:pPr>
            <a:r>
              <a:rPr lang="en-US" sz="2000" dirty="0"/>
              <a:t>End user does not need specific skills in R</a:t>
            </a:r>
          </a:p>
          <a:p>
            <a:pPr marL="342900" indent="-342900">
              <a:buFont typeface="Wingdings"/>
              <a:buChar char="à"/>
            </a:pPr>
            <a:r>
              <a:rPr lang="en-US" sz="2000" dirty="0"/>
              <a:t>Reduces (repetitive) coding effort considerably</a:t>
            </a:r>
          </a:p>
          <a:p>
            <a:pPr marL="342900" indent="-342900">
              <a:buFont typeface="Wingdings"/>
              <a:buChar char="à"/>
            </a:pPr>
            <a:r>
              <a:rPr lang="en-US" sz="2000" dirty="0"/>
              <a:t>More time for the analysis</a:t>
            </a:r>
          </a:p>
          <a:p>
            <a:endParaRPr lang="de-DE" sz="23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6372865" y="4560113"/>
            <a:ext cx="4738247" cy="1494625"/>
            <a:chOff x="6057900" y="4987012"/>
            <a:chExt cx="4738247" cy="1494625"/>
          </a:xfrm>
        </p:grpSpPr>
        <p:sp>
          <p:nvSpPr>
            <p:cNvPr id="5" name="Zylinder 4"/>
            <p:cNvSpPr/>
            <p:nvPr/>
          </p:nvSpPr>
          <p:spPr>
            <a:xfrm>
              <a:off x="6057900" y="5584926"/>
              <a:ext cx="1362075" cy="476250"/>
            </a:xfrm>
            <a:prstGeom prst="ca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Data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096000" y="4987012"/>
              <a:ext cx="1323975" cy="37147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>
                  <a:solidFill>
                    <a:schemeClr val="tx1"/>
                  </a:solidFill>
                </a:rPr>
                <a:t>R </a:t>
              </a:r>
              <a:r>
                <a:rPr lang="en-US" sz="2000" dirty="0">
                  <a:solidFill>
                    <a:schemeClr val="tx1"/>
                  </a:solidFill>
                </a:rPr>
                <a:t>code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Gerade Verbindung mit Pfeil 12"/>
            <p:cNvCxnSpPr/>
            <p:nvPr/>
          </p:nvCxnSpPr>
          <p:spPr>
            <a:xfrm>
              <a:off x="6738938" y="5343119"/>
              <a:ext cx="0" cy="3762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7629845" y="5492818"/>
              <a:ext cx="138112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 bwMode="gray">
            <a:xfrm>
              <a:off x="8021491" y="5032510"/>
              <a:ext cx="681600" cy="34290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2000" i="1" dirty="0"/>
                <a:t>shiny</a:t>
              </a:r>
              <a:endParaRPr lang="en-US" sz="2300" i="1" dirty="0"/>
            </a:p>
          </p:txBody>
        </p:sp>
        <p:sp>
          <p:nvSpPr>
            <p:cNvPr id="22" name="Textfeld 21"/>
            <p:cNvSpPr txBox="1"/>
            <p:nvPr/>
          </p:nvSpPr>
          <p:spPr bwMode="gray">
            <a:xfrm>
              <a:off x="6095999" y="6138737"/>
              <a:ext cx="1323975" cy="34290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en-US" sz="1400" i="1" dirty="0"/>
                <a:t>Computation (R)</a:t>
              </a:r>
              <a:endParaRPr lang="en-US" sz="1600" i="1" dirty="0"/>
            </a:p>
          </p:txBody>
        </p:sp>
        <p:sp>
          <p:nvSpPr>
            <p:cNvPr id="23" name="Textfeld 22"/>
            <p:cNvSpPr txBox="1"/>
            <p:nvPr/>
          </p:nvSpPr>
          <p:spPr bwMode="gray">
            <a:xfrm>
              <a:off x="8920320" y="6118481"/>
              <a:ext cx="1875827" cy="34290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pPr algn="ctr"/>
              <a:r>
                <a:rPr lang="de-DE" sz="1400" i="1" dirty="0"/>
                <a:t>GUI (Web Browser)</a:t>
              </a:r>
              <a:endParaRPr lang="de-DE" sz="1600" i="1" dirty="0"/>
            </a:p>
          </p:txBody>
        </p:sp>
      </p:grpSp>
      <p:sp>
        <p:nvSpPr>
          <p:cNvPr id="26" name="Textfeld 25"/>
          <p:cNvSpPr txBox="1"/>
          <p:nvPr/>
        </p:nvSpPr>
        <p:spPr bwMode="gray">
          <a:xfrm>
            <a:off x="710453" y="6065218"/>
            <a:ext cx="2362200" cy="2301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r>
              <a:rPr lang="de-DE" sz="1200" dirty="0">
                <a:hlinkClick r:id="rId3"/>
              </a:rPr>
              <a:t>https://shiny.rstudio.com/gallery/</a:t>
            </a:r>
            <a:endParaRPr lang="de-DE" sz="1200" dirty="0"/>
          </a:p>
        </p:txBody>
      </p:sp>
      <p:pic>
        <p:nvPicPr>
          <p:cNvPr id="1028" name="Picture 4" descr="Bildergebnis für mo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12" y="4583165"/>
            <a:ext cx="942999" cy="9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7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of “ScattR“</a:t>
            </a:r>
            <a:br>
              <a:rPr lang="en-US" dirty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942975" y="2009937"/>
            <a:ext cx="10820088" cy="3009900"/>
            <a:chOff x="942975" y="2447925"/>
            <a:chExt cx="10820088" cy="3009900"/>
          </a:xfrm>
        </p:grpSpPr>
        <p:grpSp>
          <p:nvGrpSpPr>
            <p:cNvPr id="19" name="Gruppieren 18"/>
            <p:cNvGrpSpPr/>
            <p:nvPr/>
          </p:nvGrpSpPr>
          <p:grpSpPr>
            <a:xfrm>
              <a:off x="1020763" y="2591594"/>
              <a:ext cx="10668001" cy="2676524"/>
              <a:chOff x="0" y="0"/>
              <a:chExt cx="12954001" cy="2676524"/>
            </a:xfrm>
          </p:grpSpPr>
          <p:sp>
            <p:nvSpPr>
              <p:cNvPr id="20" name="Rechteck 19"/>
              <p:cNvSpPr/>
              <p:nvPr/>
            </p:nvSpPr>
            <p:spPr>
              <a:xfrm>
                <a:off x="0" y="0"/>
                <a:ext cx="3047999" cy="762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Data import</a:t>
                </a:r>
              </a:p>
            </p:txBody>
          </p:sp>
          <p:sp>
            <p:nvSpPr>
              <p:cNvPr id="21" name="Rechteck 20"/>
              <p:cNvSpPr/>
              <p:nvPr/>
            </p:nvSpPr>
            <p:spPr>
              <a:xfrm>
                <a:off x="3810001" y="1152524"/>
                <a:ext cx="2286000" cy="1523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/>
                  <a:t>Automatic assignment </a:t>
                </a:r>
                <a:br>
                  <a:rPr lang="en-US" sz="1200" dirty="0"/>
                </a:br>
                <a:r>
                  <a:rPr lang="en-US" sz="1200" dirty="0"/>
                  <a:t>(encoding) of variables with respect to the application‘s selection fields</a:t>
                </a:r>
              </a:p>
              <a:p>
                <a:pPr algn="ctr"/>
                <a:endParaRPr lang="en-US" sz="1200" dirty="0"/>
              </a:p>
              <a:p>
                <a:pPr algn="ctr"/>
                <a:endParaRPr lang="en-US" sz="1200" dirty="0"/>
              </a:p>
              <a:p>
                <a:pPr algn="ctr"/>
                <a:endParaRPr lang="en-US" sz="1200" dirty="0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6475073" y="1152524"/>
                <a:ext cx="1906929" cy="1524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200" dirty="0">
                    <a:solidFill>
                      <a:schemeClr val="bg1"/>
                    </a:solidFill>
                  </a:rPr>
                  <a:t>Optional: </a:t>
                </a:r>
              </a:p>
              <a:p>
                <a:pPr algn="ctr"/>
                <a:r>
                  <a:rPr lang="de-DE" sz="1200" dirty="0">
                    <a:solidFill>
                      <a:schemeClr val="bg1"/>
                    </a:solidFill>
                  </a:rPr>
                  <a:t>Hierarchie definieren </a:t>
                </a:r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0" y="1152524"/>
                <a:ext cx="3048000" cy="15144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/>
                  <a:t>Choose a dataset with supported format inside the application:</a:t>
                </a:r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1200" dirty="0"/>
                  <a:t>SAS,</a:t>
                </a:r>
                <a:r>
                  <a:rPr lang="en-US" sz="1200" baseline="0" dirty="0"/>
                  <a:t> Stata, Euro-CSV</a:t>
                </a:r>
              </a:p>
              <a:p>
                <a:pPr algn="ctr"/>
                <a:endParaRPr lang="en-US" sz="1200" baseline="0" dirty="0"/>
              </a:p>
              <a:p>
                <a:pPr algn="ctr"/>
                <a:r>
                  <a:rPr lang="en-US" sz="1200" baseline="0" dirty="0"/>
                  <a:t>or</a:t>
                </a:r>
              </a:p>
              <a:p>
                <a:pPr algn="ctr"/>
                <a:endParaRPr lang="en-US" sz="1200" baseline="0" dirty="0"/>
              </a:p>
              <a:p>
                <a:pPr algn="ctr"/>
                <a:r>
                  <a:rPr lang="en-US" sz="1200" baseline="0" dirty="0"/>
                  <a:t>R-Object (Data</a:t>
                </a:r>
                <a:r>
                  <a:rPr lang="en-US" sz="1200" dirty="0"/>
                  <a:t> </a:t>
                </a:r>
                <a:r>
                  <a:rPr lang="en-US" sz="1200" baseline="0" dirty="0"/>
                  <a:t>Frame)</a:t>
                </a:r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3810001" y="0"/>
                <a:ext cx="4571999" cy="762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Data preparation</a:t>
                </a:r>
              </a:p>
            </p:txBody>
          </p:sp>
          <p:sp>
            <p:nvSpPr>
              <p:cNvPr id="25" name="Rechteck 24"/>
              <p:cNvSpPr/>
              <p:nvPr/>
            </p:nvSpPr>
            <p:spPr>
              <a:xfrm>
                <a:off x="9144001" y="0"/>
                <a:ext cx="1523999" cy="762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/>
                  <a:t>Visualisation/Exploration</a:t>
                </a:r>
              </a:p>
            </p:txBody>
          </p:sp>
          <p:sp>
            <p:nvSpPr>
              <p:cNvPr id="26" name="Rechteck 25"/>
              <p:cNvSpPr/>
              <p:nvPr/>
            </p:nvSpPr>
            <p:spPr>
              <a:xfrm>
                <a:off x="9144000" y="1143000"/>
                <a:ext cx="1524000" cy="1523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/>
                  <a:t>Create a scatterplot</a:t>
                </a:r>
              </a:p>
              <a:p>
                <a:pPr algn="ctr"/>
                <a:endParaRPr lang="en-US" sz="1200" dirty="0"/>
              </a:p>
              <a:p>
                <a:pPr algn="ctr"/>
                <a:r>
                  <a:rPr lang="en-US" sz="1200" dirty="0"/>
                  <a:t>(ggplot2)</a:t>
                </a:r>
              </a:p>
            </p:txBody>
          </p:sp>
          <p:sp>
            <p:nvSpPr>
              <p:cNvPr id="27" name="Rechteck 26"/>
              <p:cNvSpPr/>
              <p:nvPr/>
            </p:nvSpPr>
            <p:spPr>
              <a:xfrm>
                <a:off x="11280186" y="0"/>
                <a:ext cx="1673815" cy="7620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400" dirty="0"/>
                  <a:t>Communication</a:t>
                </a:r>
                <a:endParaRPr lang="de-DE" sz="1200" dirty="0"/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11280186" y="1143000"/>
                <a:ext cx="1673814" cy="15239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/>
                  <a:t>Export plot</a:t>
                </a:r>
              </a:p>
              <a:p>
                <a:pPr algn="ctr"/>
                <a:r>
                  <a:rPr lang="en-US" sz="1200" dirty="0"/>
                  <a:t>/</a:t>
                </a:r>
              </a:p>
              <a:p>
                <a:pPr algn="ctr"/>
                <a:r>
                  <a:rPr lang="en-US" sz="1200" dirty="0"/>
                  <a:t>Filter data</a:t>
                </a:r>
              </a:p>
            </p:txBody>
          </p:sp>
          <p:cxnSp>
            <p:nvCxnSpPr>
              <p:cNvPr id="29" name="Gerade Verbindung mit Pfeil 28"/>
              <p:cNvCxnSpPr>
                <a:stCxn id="20" idx="3"/>
                <a:endCxn id="24" idx="1"/>
              </p:cNvCxnSpPr>
              <p:nvPr/>
            </p:nvCxnSpPr>
            <p:spPr>
              <a:xfrm>
                <a:off x="3047999" y="381000"/>
                <a:ext cx="76200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>
                <a:stCxn id="24" idx="3"/>
                <a:endCxn id="25" idx="1"/>
              </p:cNvCxnSpPr>
              <p:nvPr/>
            </p:nvCxnSpPr>
            <p:spPr>
              <a:xfrm>
                <a:off x="8382000" y="381000"/>
                <a:ext cx="762001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Gerade Verbindung mit Pfeil 30"/>
              <p:cNvCxnSpPr>
                <a:cxnSpLocks/>
                <a:stCxn id="25" idx="3"/>
                <a:endCxn id="27" idx="1"/>
              </p:cNvCxnSpPr>
              <p:nvPr/>
            </p:nvCxnSpPr>
            <p:spPr>
              <a:xfrm>
                <a:off x="10668000" y="381000"/>
                <a:ext cx="61218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hteck 5"/>
            <p:cNvSpPr/>
            <p:nvPr/>
          </p:nvSpPr>
          <p:spPr>
            <a:xfrm>
              <a:off x="942975" y="2447925"/>
              <a:ext cx="10820088" cy="30099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69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via an R package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sp>
        <p:nvSpPr>
          <p:cNvPr id="6" name="Rechteck 5"/>
          <p:cNvSpPr/>
          <p:nvPr/>
        </p:nvSpPr>
        <p:spPr>
          <a:xfrm>
            <a:off x="4158411" y="5275694"/>
            <a:ext cx="1882588" cy="782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input_xy()</a:t>
            </a:r>
          </a:p>
          <a:p>
            <a:pPr algn="ctr"/>
            <a:r>
              <a:rPr lang="en-US" sz="1200" dirty="0"/>
              <a:t>input_mouseclick()</a:t>
            </a:r>
          </a:p>
          <a:p>
            <a:pPr algn="ctr"/>
            <a:r>
              <a:rPr lang="en-US" sz="1200" dirty="0"/>
              <a:t>input_color_group()</a:t>
            </a:r>
          </a:p>
        </p:txBody>
      </p:sp>
      <p:sp>
        <p:nvSpPr>
          <p:cNvPr id="7" name="Rechteck 6"/>
          <p:cNvSpPr/>
          <p:nvPr/>
        </p:nvSpPr>
        <p:spPr>
          <a:xfrm>
            <a:off x="6362702" y="5275693"/>
            <a:ext cx="1570411" cy="7822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define_hierarchy()</a:t>
            </a:r>
          </a:p>
        </p:txBody>
      </p:sp>
      <p:sp>
        <p:nvSpPr>
          <p:cNvPr id="8" name="Rechteck 7"/>
          <p:cNvSpPr/>
          <p:nvPr/>
        </p:nvSpPr>
        <p:spPr>
          <a:xfrm>
            <a:off x="8551117" y="5275694"/>
            <a:ext cx="1255058" cy="78220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200" dirty="0"/>
              <a:t>runScattR()</a:t>
            </a:r>
          </a:p>
        </p:txBody>
      </p:sp>
      <p:sp>
        <p:nvSpPr>
          <p:cNvPr id="15" name="Rechteck 14"/>
          <p:cNvSpPr/>
          <p:nvPr/>
        </p:nvSpPr>
        <p:spPr>
          <a:xfrm>
            <a:off x="942974" y="5147689"/>
            <a:ext cx="8972551" cy="99593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	library(scattr)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1020763" y="2153444"/>
            <a:ext cx="9289565" cy="2676524"/>
            <a:chOff x="0" y="0"/>
            <a:chExt cx="11280186" cy="2676524"/>
          </a:xfrm>
        </p:grpSpPr>
        <p:sp>
          <p:nvSpPr>
            <p:cNvPr id="20" name="Rechteck 19"/>
            <p:cNvSpPr/>
            <p:nvPr/>
          </p:nvSpPr>
          <p:spPr>
            <a:xfrm>
              <a:off x="0" y="0"/>
              <a:ext cx="3047999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Data import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810001" y="1152524"/>
              <a:ext cx="2286000" cy="1523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Automatic assignment </a:t>
              </a:r>
              <a:br>
                <a:rPr lang="en-US" sz="1200" dirty="0"/>
              </a:br>
              <a:r>
                <a:rPr lang="en-US" sz="1200" dirty="0"/>
                <a:t>(encoding) of variables with respect to the application‘s selection fields</a:t>
              </a:r>
            </a:p>
            <a:p>
              <a:pPr algn="ctr"/>
              <a:endParaRPr lang="en-US" sz="1200" baseline="0" dirty="0"/>
            </a:p>
            <a:p>
              <a:pPr algn="ctr"/>
              <a:r>
                <a:rPr lang="en-US" sz="1200" baseline="0" dirty="0">
                  <a:solidFill>
                    <a:schemeClr val="accent6"/>
                  </a:solidFill>
                </a:rPr>
                <a:t>Optional: </a:t>
              </a:r>
              <a:br>
                <a:rPr lang="en-US" sz="1200" baseline="0" dirty="0">
                  <a:solidFill>
                    <a:schemeClr val="accent6"/>
                  </a:solidFill>
                </a:rPr>
              </a:br>
              <a:r>
                <a:rPr lang="en-US" sz="1200" dirty="0">
                  <a:solidFill>
                    <a:schemeClr val="accent6"/>
                  </a:solidFill>
                </a:rPr>
                <a:t>Manual </a:t>
              </a:r>
              <a:r>
                <a:rPr lang="en-US" sz="1200" baseline="0" dirty="0">
                  <a:solidFill>
                    <a:schemeClr val="accent6"/>
                  </a:solidFill>
                </a:rPr>
                <a:t>assignment</a:t>
              </a:r>
              <a:endParaRPr lang="en-US" sz="1200" dirty="0">
                <a:solidFill>
                  <a:schemeClr val="accent6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6475073" y="1152524"/>
              <a:ext cx="1906929" cy="152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>
                  <a:solidFill>
                    <a:schemeClr val="accent6"/>
                  </a:solidFill>
                </a:rPr>
                <a:t>Optional: </a:t>
              </a:r>
            </a:p>
            <a:p>
              <a:pPr algn="ctr"/>
              <a:r>
                <a:rPr lang="en-US" sz="1200" dirty="0">
                  <a:solidFill>
                    <a:schemeClr val="accent6"/>
                  </a:solidFill>
                </a:rPr>
                <a:t>Define hierarchical </a:t>
              </a:r>
            </a:p>
            <a:p>
              <a:pPr algn="ctr"/>
              <a:r>
                <a:rPr lang="en-US" sz="1200" dirty="0">
                  <a:solidFill>
                    <a:schemeClr val="accent6"/>
                  </a:solidFill>
                </a:rPr>
                <a:t>structures</a:t>
              </a:r>
            </a:p>
          </p:txBody>
        </p:sp>
        <p:sp>
          <p:nvSpPr>
            <p:cNvPr id="23" name="Rechteck 22"/>
            <p:cNvSpPr/>
            <p:nvPr/>
          </p:nvSpPr>
          <p:spPr>
            <a:xfrm>
              <a:off x="0" y="1152524"/>
              <a:ext cx="3048000" cy="15144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Choose a dataset with supported format inside the application:</a:t>
              </a:r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SAS, Stata, Euro-CSV</a:t>
              </a:r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or</a:t>
              </a:r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R-Object (Data Frame)</a:t>
              </a:r>
            </a:p>
          </p:txBody>
        </p:sp>
        <p:sp>
          <p:nvSpPr>
            <p:cNvPr id="24" name="Rechteck 23"/>
            <p:cNvSpPr/>
            <p:nvPr/>
          </p:nvSpPr>
          <p:spPr>
            <a:xfrm>
              <a:off x="3810001" y="0"/>
              <a:ext cx="4571999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Data preparation</a:t>
              </a: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144001" y="0"/>
              <a:ext cx="1523999" cy="762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Visualisation/Exploration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9144000" y="1143000"/>
              <a:ext cx="1524000" cy="152399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Create a scatterplot</a:t>
              </a:r>
            </a:p>
            <a:p>
              <a:pPr algn="ctr"/>
              <a:endParaRPr lang="en-US" sz="1200" dirty="0"/>
            </a:p>
            <a:p>
              <a:pPr algn="ctr"/>
              <a:r>
                <a:rPr lang="en-US" sz="1200" dirty="0"/>
                <a:t>(ggplot2)</a:t>
              </a:r>
            </a:p>
          </p:txBody>
        </p:sp>
        <p:cxnSp>
          <p:nvCxnSpPr>
            <p:cNvPr id="29" name="Gerade Verbindung mit Pfeil 28"/>
            <p:cNvCxnSpPr>
              <a:stCxn id="20" idx="3"/>
              <a:endCxn id="24" idx="1"/>
            </p:cNvCxnSpPr>
            <p:nvPr/>
          </p:nvCxnSpPr>
          <p:spPr>
            <a:xfrm>
              <a:off x="3047999" y="381000"/>
              <a:ext cx="76200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>
              <a:stCxn id="24" idx="3"/>
              <a:endCxn id="25" idx="1"/>
            </p:cNvCxnSpPr>
            <p:nvPr/>
          </p:nvCxnSpPr>
          <p:spPr>
            <a:xfrm>
              <a:off x="8382000" y="381000"/>
              <a:ext cx="76200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>
              <a:cxnSpLocks/>
              <a:stCxn id="25" idx="3"/>
              <a:endCxn id="33" idx="1"/>
            </p:cNvCxnSpPr>
            <p:nvPr/>
          </p:nvCxnSpPr>
          <p:spPr>
            <a:xfrm>
              <a:off x="10668000" y="381000"/>
              <a:ext cx="612186" cy="1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Rechteck 31"/>
          <p:cNvSpPr/>
          <p:nvPr/>
        </p:nvSpPr>
        <p:spPr>
          <a:xfrm>
            <a:off x="942975" y="2009775"/>
            <a:ext cx="10820088" cy="30099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Gewinkelte Verbindung 33"/>
          <p:cNvCxnSpPr>
            <a:endCxn id="8" idx="0"/>
          </p:cNvCxnSpPr>
          <p:nvPr/>
        </p:nvCxnSpPr>
        <p:spPr>
          <a:xfrm rot="16200000" flipH="1">
            <a:off x="9050636" y="5147683"/>
            <a:ext cx="256019" cy="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6" idx="0"/>
            <a:endCxn id="21" idx="2"/>
          </p:cNvCxnSpPr>
          <p:nvPr/>
        </p:nvCxnSpPr>
        <p:spPr>
          <a:xfrm flipV="1">
            <a:off x="5099705" y="4829967"/>
            <a:ext cx="0" cy="445727"/>
          </a:xfrm>
          <a:prstGeom prst="straightConnector1">
            <a:avLst/>
          </a:prstGeom>
          <a:ln cmpd="sng"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stCxn id="7" idx="0"/>
            <a:endCxn id="22" idx="2"/>
          </p:cNvCxnSpPr>
          <p:nvPr/>
        </p:nvCxnSpPr>
        <p:spPr>
          <a:xfrm flipH="1" flipV="1">
            <a:off x="7138382" y="4829968"/>
            <a:ext cx="9526" cy="44572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hteck 32"/>
          <p:cNvSpPr/>
          <p:nvPr/>
        </p:nvSpPr>
        <p:spPr>
          <a:xfrm>
            <a:off x="10310328" y="2153606"/>
            <a:ext cx="1378436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dirty="0"/>
              <a:t>Communication</a:t>
            </a:r>
            <a:endParaRPr lang="de-DE" sz="1200" dirty="0"/>
          </a:p>
        </p:txBody>
      </p:sp>
      <p:sp>
        <p:nvSpPr>
          <p:cNvPr id="35" name="Rechteck 34"/>
          <p:cNvSpPr/>
          <p:nvPr/>
        </p:nvSpPr>
        <p:spPr>
          <a:xfrm>
            <a:off x="10310328" y="3296606"/>
            <a:ext cx="1378435" cy="1523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Export plot</a:t>
            </a:r>
          </a:p>
          <a:p>
            <a:pPr algn="ctr"/>
            <a:r>
              <a:rPr lang="en-US" sz="1200" dirty="0"/>
              <a:t>/</a:t>
            </a:r>
          </a:p>
          <a:p>
            <a:pPr algn="ctr"/>
            <a:r>
              <a:rPr lang="en-US" sz="1200" dirty="0"/>
              <a:t>Filter data</a:t>
            </a:r>
          </a:p>
        </p:txBody>
      </p:sp>
    </p:spTree>
    <p:extLst>
      <p:ext uri="{BB962C8B-B14F-4D97-AF65-F5344CB8AC3E}">
        <p14:creationId xmlns:p14="http://schemas.microsoft.com/office/powerpoint/2010/main" val="330756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182" y="2963965"/>
            <a:ext cx="11052810" cy="1469722"/>
          </a:xfrm>
        </p:spPr>
        <p:txBody>
          <a:bodyPr/>
          <a:lstStyle/>
          <a:p>
            <a:pPr algn="ctr"/>
            <a:r>
              <a:rPr lang="en-US" dirty="0"/>
              <a:t>Demonstration</a:t>
            </a:r>
            <a:br>
              <a:rPr lang="en-US" dirty="0"/>
            </a:br>
            <a:r>
              <a:rPr lang="en-US" sz="2800" dirty="0"/>
              <a:t>(with simulated firm data)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</p:spTree>
    <p:extLst>
      <p:ext uri="{BB962C8B-B14F-4D97-AF65-F5344CB8AC3E}">
        <p14:creationId xmlns:p14="http://schemas.microsoft.com/office/powerpoint/2010/main" val="64361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de-DE" dirty="0"/>
              <a:t>© 	Statistisches Bundesamt (Destatis) | Philipp Leppert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99245" y="851234"/>
            <a:ext cx="11137947" cy="5482005"/>
            <a:chOff x="699245" y="851234"/>
            <a:chExt cx="11137947" cy="548200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45" y="851234"/>
              <a:ext cx="11137947" cy="5482005"/>
            </a:xfrm>
            <a:prstGeom prst="rect">
              <a:avLst/>
            </a:prstGeom>
          </p:spPr>
        </p:pic>
        <p:sp>
          <p:nvSpPr>
            <p:cNvPr id="2" name="Textfeld 1"/>
            <p:cNvSpPr txBox="1"/>
            <p:nvPr/>
          </p:nvSpPr>
          <p:spPr bwMode="gray">
            <a:xfrm>
              <a:off x="6454588" y="983556"/>
              <a:ext cx="2251422" cy="391886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sz="2300" dirty="0"/>
                <a:t>1. Start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7081084"/>
      </p:ext>
    </p:extLst>
  </p:cSld>
  <p:clrMapOvr>
    <a:masterClrMapping/>
  </p:clrMapOvr>
</p:sld>
</file>

<file path=ppt/theme/theme1.xml><?xml version="1.0" encoding="utf-8"?>
<a:theme xmlns:a="http://schemas.openxmlformats.org/drawingml/2006/main" name="Destatis_PP_Master_16x9_deutsch_2017">
  <a:themeElements>
    <a:clrScheme name="Statistisches Bundesamt Wiesbaden">
      <a:dk1>
        <a:sysClr val="windowText" lastClr="000000"/>
      </a:dk1>
      <a:lt1>
        <a:sysClr val="window" lastClr="FFFFFF"/>
      </a:lt1>
      <a:dk2>
        <a:srgbClr val="333366"/>
      </a:dk2>
      <a:lt2>
        <a:srgbClr val="FF6600"/>
      </a:lt2>
      <a:accent1>
        <a:srgbClr val="CC0033"/>
      </a:accent1>
      <a:accent2>
        <a:srgbClr val="FFCC00"/>
      </a:accent2>
      <a:accent3>
        <a:srgbClr val="3366CC"/>
      </a:accent3>
      <a:accent4>
        <a:srgbClr val="66CCFF"/>
      </a:accent4>
      <a:accent5>
        <a:srgbClr val="990033"/>
      </a:accent5>
      <a:accent6>
        <a:srgbClr val="66CC66"/>
      </a:accent6>
      <a:hlink>
        <a:srgbClr val="0000FF"/>
      </a:hlink>
      <a:folHlink>
        <a:srgbClr val="800080"/>
      </a:folHlink>
    </a:clrScheme>
    <a:fontScheme name="Benutzerdefiniert 2">
      <a:majorFont>
        <a:latin typeface="MetaMediumLF-Roman"/>
        <a:ea typeface=""/>
        <a:cs typeface=""/>
      </a:majorFont>
      <a:minorFont>
        <a:latin typeface="MetaMedium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ln>
          <a:noFill/>
        </a:ln>
      </a:spPr>
      <a:bodyPr vert="horz" wrap="square" lIns="0" tIns="0" rIns="0" bIns="0" rtlCol="0">
        <a:noAutofit/>
      </a:bodyPr>
      <a:lstStyle>
        <a:defPPr>
          <a:defRPr sz="2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Office PowerPoint</Application>
  <PresentationFormat>Benutzerdefiniert</PresentationFormat>
  <Paragraphs>182</Paragraphs>
  <Slides>19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MetaMediumLF-Roman</vt:lpstr>
      <vt:lpstr>Agfa Rotis Semisans Ex Bold</vt:lpstr>
      <vt:lpstr>MetaNormalLF-Roman</vt:lpstr>
      <vt:lpstr>Arial</vt:lpstr>
      <vt:lpstr>Wingdings</vt:lpstr>
      <vt:lpstr>Calibri</vt:lpstr>
      <vt:lpstr>Destatis_PP_Master_16x9_deutsch_2017</vt:lpstr>
      <vt:lpstr>ScattR – A Shiny App For Exploratory Data Analysis</vt:lpstr>
      <vt:lpstr>A calculation</vt:lpstr>
      <vt:lpstr>A scatterplot</vt:lpstr>
      <vt:lpstr>Challenges of „real-world“ survey data</vt:lpstr>
      <vt:lpstr>The R package „shiny“ </vt:lpstr>
      <vt:lpstr>Workflow of “ScattR“ </vt:lpstr>
      <vt:lpstr>Access via an R package</vt:lpstr>
      <vt:lpstr>Demonstration (with simulated firm data)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</vt:lpstr>
      <vt:lpstr>Thank You for Your attention!</vt:lpstr>
      <vt:lpstr>References</vt:lpstr>
    </vt:vector>
  </TitlesOfParts>
  <Company>Statistisches Bundesamt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Bentele, Gabriele (B306)</dc:creator>
  <cp:lastModifiedBy>Philipp</cp:lastModifiedBy>
  <cp:revision>381</cp:revision>
  <cp:lastPrinted>2018-03-26T13:33:19Z</cp:lastPrinted>
  <dcterms:created xsi:type="dcterms:W3CDTF">2018-03-16T13:22:31Z</dcterms:created>
  <dcterms:modified xsi:type="dcterms:W3CDTF">2019-03-11T21:16:46Z</dcterms:modified>
</cp:coreProperties>
</file>