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8"/>
  </p:notesMasterIdLst>
  <p:sldIdLst>
    <p:sldId id="256" r:id="rId2"/>
    <p:sldId id="269" r:id="rId3"/>
    <p:sldId id="257" r:id="rId4"/>
    <p:sldId id="268" r:id="rId5"/>
    <p:sldId id="258" r:id="rId6"/>
    <p:sldId id="266" r:id="rId7"/>
    <p:sldId id="260" r:id="rId8"/>
    <p:sldId id="264" r:id="rId9"/>
    <p:sldId id="261" r:id="rId10"/>
    <p:sldId id="267" r:id="rId11"/>
    <p:sldId id="262" r:id="rId12"/>
    <p:sldId id="270" r:id="rId13"/>
    <p:sldId id="271" r:id="rId14"/>
    <p:sldId id="263" r:id="rId15"/>
    <p:sldId id="272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8C87A-D482-4FE3-B5CF-0F7838CB88A7}" type="datetimeFigureOut">
              <a:rPr lang="pt-PT" smtClean="0"/>
              <a:t>27/09/2018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D7DD1-D7B3-4526-9D40-D7713A1E67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9451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5885-25DE-40DC-A031-F855DC7BCCD6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0263" y="761999"/>
            <a:ext cx="2921737" cy="14471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776C-5175-43AB-AB61-4AB2D8C0F456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EAD4-1CD7-40F4-BD6C-6CA58D84CCC8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A869-14C9-4C7D-8A61-8625FECF5A7D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9F13-2F78-484D-8B50-37BFBB37F216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429B-C4FF-4782-B781-7EF5FF403AC1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F920-B253-4CA8-B307-935BB3A9117B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0DD-21A5-4C2E-908F-C2E661362E84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238-2250-442D-B3C5-1ED3C578FFA8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1F2F-406B-45A7-9CAB-559A094F6779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FAAA-C61E-497D-AE4F-2EB7C517FC34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77596DEC-B197-43EB-B7AC-F0E94519571E}" type="datetime1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Perception of individual taxpayers regarding the </a:t>
            </a:r>
            <a:br>
              <a:rPr lang="en-US" sz="4800" dirty="0"/>
            </a:br>
            <a:r>
              <a:rPr lang="en-US" sz="4800" dirty="0"/>
              <a:t>e-invoice portal in tax compliance </a:t>
            </a:r>
            <a:br>
              <a:rPr lang="en-US" sz="4800" dirty="0"/>
            </a:br>
            <a:endParaRPr lang="pt-PT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Conference of European Statistics Stakeholders 2018</a:t>
            </a:r>
          </a:p>
          <a:p>
            <a:r>
              <a:rPr lang="en-US" dirty="0"/>
              <a:t>Bamberg, Germany • 18–19 October 2018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9348796" y="4849547"/>
            <a:ext cx="2524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Alexandre Silva </a:t>
            </a:r>
          </a:p>
          <a:p>
            <a:r>
              <a:rPr lang="pt-PT" dirty="0" smtClean="0"/>
              <a:t>Joana </a:t>
            </a:r>
            <a:r>
              <a:rPr lang="pt-PT" dirty="0"/>
              <a:t>Leite </a:t>
            </a:r>
          </a:p>
          <a:p>
            <a:r>
              <a:rPr lang="pt-PT" dirty="0" smtClean="0"/>
              <a:t>Daniela </a:t>
            </a:r>
            <a:r>
              <a:rPr lang="pt-PT" dirty="0"/>
              <a:t>Costa </a:t>
            </a:r>
          </a:p>
          <a:p>
            <a:r>
              <a:rPr lang="pt-PT" dirty="0" smtClean="0"/>
              <a:t>Cidália </a:t>
            </a:r>
            <a:r>
              <a:rPr lang="pt-PT" dirty="0"/>
              <a:t>Lopes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7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TAM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Davis's </a:t>
            </a:r>
            <a:r>
              <a:rPr lang="en-US" sz="2400" dirty="0"/>
              <a:t>technology acceptance model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empirical </a:t>
            </a:r>
            <a:r>
              <a:rPr lang="en-US" sz="2400" dirty="0"/>
              <a:t>evidence on the relationships that exist between usefulness, ease of use and system </a:t>
            </a:r>
            <a:r>
              <a:rPr lang="en-US" sz="2400" dirty="0" smtClean="0"/>
              <a:t>use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Benefits of use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pt-PT" dirty="0" smtClean="0"/>
              <a:t>(Davis</a:t>
            </a:r>
            <a:r>
              <a:rPr lang="pt-PT" dirty="0"/>
              <a:t>, 1989; Davis, </a:t>
            </a:r>
            <a:r>
              <a:rPr lang="pt-PT" dirty="0" err="1"/>
              <a:t>Bagozzi</a:t>
            </a:r>
            <a:r>
              <a:rPr lang="pt-PT" dirty="0"/>
              <a:t>, &amp; </a:t>
            </a:r>
            <a:r>
              <a:rPr lang="pt-PT" dirty="0" err="1"/>
              <a:t>Warshaw</a:t>
            </a:r>
            <a:r>
              <a:rPr lang="pt-PT" dirty="0"/>
              <a:t>, 1989)</a:t>
            </a:r>
          </a:p>
          <a:p>
            <a:pPr marL="0" indent="0">
              <a:buNone/>
            </a:pPr>
            <a:endParaRPr lang="pt-PT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82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pic>
        <p:nvPicPr>
          <p:cNvPr id="5" name="Marcador de Posição de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1384" y="2207623"/>
            <a:ext cx="7802843" cy="19463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242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617479"/>
              </p:ext>
            </p:extLst>
          </p:nvPr>
        </p:nvGraphicFramePr>
        <p:xfrm>
          <a:off x="3526972" y="770710"/>
          <a:ext cx="8072844" cy="5318206"/>
        </p:xfrm>
        <a:graphic>
          <a:graphicData uri="http://schemas.openxmlformats.org/drawingml/2006/table">
            <a:tbl>
              <a:tblPr firstRow="1" firstCol="1" bandRow="1"/>
              <a:tblGrid>
                <a:gridCol w="3622273">
                  <a:extLst>
                    <a:ext uri="{9D8B030D-6E8A-4147-A177-3AD203B41FA5}">
                      <a16:colId xmlns:a16="http://schemas.microsoft.com/office/drawing/2014/main" val="696078438"/>
                    </a:ext>
                  </a:extLst>
                </a:gridCol>
                <a:gridCol w="2225286">
                  <a:extLst>
                    <a:ext uri="{9D8B030D-6E8A-4147-A177-3AD203B41FA5}">
                      <a16:colId xmlns:a16="http://schemas.microsoft.com/office/drawing/2014/main" val="2637937410"/>
                    </a:ext>
                  </a:extLst>
                </a:gridCol>
                <a:gridCol w="2225285">
                  <a:extLst>
                    <a:ext uri="{9D8B030D-6E8A-4147-A177-3AD203B41FA5}">
                      <a16:colId xmlns:a16="http://schemas.microsoft.com/office/drawing/2014/main" val="2485394947"/>
                    </a:ext>
                  </a:extLst>
                </a:gridCol>
              </a:tblGrid>
              <a:tr h="13167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variance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Alpha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Cronbach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21613"/>
                  </a:ext>
                </a:extLst>
              </a:tr>
              <a:tr h="6583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Norm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86,00%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0,919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755507"/>
                  </a:ext>
                </a:extLst>
              </a:tr>
              <a:tr h="7096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Compatibility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89,4%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0,960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96576"/>
                  </a:ext>
                </a:extLst>
              </a:tr>
              <a:tr h="6583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86,83%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0,924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49344"/>
                  </a:ext>
                </a:extLst>
              </a:tr>
              <a:tr h="6583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Useful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80,34%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0,916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98076"/>
                  </a:ext>
                </a:extLst>
              </a:tr>
              <a:tr h="6583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Ease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96,00%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0,959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239560"/>
                  </a:ext>
                </a:extLst>
              </a:tr>
              <a:tr h="6583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Attitude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88,86%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0,956</a:t>
                      </a:r>
                      <a:endParaRPr lang="en-US" sz="24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510929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6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41132"/>
              </p:ext>
            </p:extLst>
          </p:nvPr>
        </p:nvGraphicFramePr>
        <p:xfrm>
          <a:off x="3461656" y="744584"/>
          <a:ext cx="8347170" cy="5329644"/>
        </p:xfrm>
        <a:graphic>
          <a:graphicData uri="http://schemas.openxmlformats.org/drawingml/2006/table">
            <a:tbl>
              <a:tblPr firstRow="1" firstCol="1" bandRow="1"/>
              <a:tblGrid>
                <a:gridCol w="1502230">
                  <a:extLst>
                    <a:ext uri="{9D8B030D-6E8A-4147-A177-3AD203B41FA5}">
                      <a16:colId xmlns:a16="http://schemas.microsoft.com/office/drawing/2014/main" val="519961641"/>
                    </a:ext>
                  </a:extLst>
                </a:gridCol>
                <a:gridCol w="1410788">
                  <a:extLst>
                    <a:ext uri="{9D8B030D-6E8A-4147-A177-3AD203B41FA5}">
                      <a16:colId xmlns:a16="http://schemas.microsoft.com/office/drawing/2014/main" val="1703304866"/>
                    </a:ext>
                  </a:extLst>
                </a:gridCol>
                <a:gridCol w="1436915">
                  <a:extLst>
                    <a:ext uri="{9D8B030D-6E8A-4147-A177-3AD203B41FA5}">
                      <a16:colId xmlns:a16="http://schemas.microsoft.com/office/drawing/2014/main" val="329083545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8185047"/>
                    </a:ext>
                  </a:extLst>
                </a:gridCol>
                <a:gridCol w="1345474">
                  <a:extLst>
                    <a:ext uri="{9D8B030D-6E8A-4147-A177-3AD203B41FA5}">
                      <a16:colId xmlns:a16="http://schemas.microsoft.com/office/drawing/2014/main" val="4130130397"/>
                    </a:ext>
                  </a:extLst>
                </a:gridCol>
                <a:gridCol w="1280163">
                  <a:extLst>
                    <a:ext uri="{9D8B030D-6E8A-4147-A177-3AD203B41FA5}">
                      <a16:colId xmlns:a16="http://schemas.microsoft.com/office/drawing/2014/main" val="3352261635"/>
                    </a:ext>
                  </a:extLst>
                </a:gridCol>
              </a:tblGrid>
              <a:tr h="8882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Compatibility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Useful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Ease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Attitude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95216"/>
                  </a:ext>
                </a:extLst>
              </a:tr>
              <a:tr h="8882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Norm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0,647**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0,663**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0,612**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0,471**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0,277**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026841"/>
                  </a:ext>
                </a:extLst>
              </a:tr>
              <a:tr h="8882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Compatibility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0,782**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0,756**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0,719**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0,307**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202923"/>
                  </a:ext>
                </a:extLst>
              </a:tr>
              <a:tr h="8882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0,841**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0,739**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0,421**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6001"/>
                  </a:ext>
                </a:extLst>
              </a:tr>
              <a:tr h="8882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Useful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0,749**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0,392**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393274"/>
                  </a:ext>
                </a:extLst>
              </a:tr>
              <a:tr h="8882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Ease</a:t>
                      </a:r>
                      <a:endParaRPr lang="en-US" sz="18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0,342**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29696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11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total of 118 responses were </a:t>
            </a:r>
            <a:r>
              <a:rPr lang="en-US" sz="2400" dirty="0" smtClean="0"/>
              <a:t>obtained</a:t>
            </a:r>
          </a:p>
          <a:p>
            <a:r>
              <a:rPr lang="en-US" sz="2400" dirty="0" smtClean="0"/>
              <a:t>Positive relation of the </a:t>
            </a:r>
            <a:r>
              <a:rPr lang="en-US" sz="2400" dirty="0"/>
              <a:t>use of online portals and the level of compliance of individual taxpayers with tax </a:t>
            </a:r>
            <a:r>
              <a:rPr lang="en-US" sz="2400" dirty="0" smtClean="0"/>
              <a:t>obligations,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quality of services provided by the tax administration is positively related to the use of online </a:t>
            </a:r>
            <a:r>
              <a:rPr lang="en-US" sz="2400" dirty="0" smtClean="0"/>
              <a:t>portals,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erceived </a:t>
            </a:r>
            <a:r>
              <a:rPr lang="en-US" sz="2400" dirty="0"/>
              <a:t>ease of use also positively influences the use of online </a:t>
            </a:r>
            <a:r>
              <a:rPr lang="en-US" sz="2400" dirty="0" smtClean="0"/>
              <a:t>portals,</a:t>
            </a:r>
            <a:endParaRPr lang="en-US" sz="2400" dirty="0"/>
          </a:p>
          <a:p>
            <a:r>
              <a:rPr lang="en-US" sz="2400" dirty="0" smtClean="0"/>
              <a:t>Taxpayers </a:t>
            </a:r>
            <a:r>
              <a:rPr lang="en-US" sz="2400" dirty="0"/>
              <a:t>considered the e-invoice portal an intuitive, practical and quite useful </a:t>
            </a:r>
            <a:r>
              <a:rPr lang="en-US" sz="2400" dirty="0" smtClean="0"/>
              <a:t>platform</a:t>
            </a:r>
            <a:r>
              <a:rPr lang="en-US" sz="2400" dirty="0" smtClean="0"/>
              <a:t>,</a:t>
            </a:r>
            <a:endParaRPr lang="en-US" sz="240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12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Use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info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It enables any taxpayer, with a lower knowledge of the tax, a slightly more enlightening and detailed view of the tax calculation,</a:t>
            </a:r>
          </a:p>
          <a:p>
            <a:r>
              <a:rPr lang="en-US" sz="2400" dirty="0"/>
              <a:t>It also helps with tax planning, since it allows the taxpayer to consult, throughout the year, their expenses and their repercussion on the tax.</a:t>
            </a:r>
          </a:p>
          <a:p>
            <a:endParaRPr lang="pt-PT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22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Respondents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err="1" smtClean="0"/>
              <a:t>state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43% visit the web page at least once per month, </a:t>
            </a:r>
          </a:p>
          <a:p>
            <a:r>
              <a:rPr lang="en-US" dirty="0" smtClean="0"/>
              <a:t>52% believe to get a better tax return (credit) without knowledge,</a:t>
            </a:r>
          </a:p>
          <a:p>
            <a:r>
              <a:rPr lang="en-US" dirty="0" smtClean="0"/>
              <a:t>80% use the portal as a tax planner,</a:t>
            </a:r>
          </a:p>
          <a:p>
            <a:r>
              <a:rPr lang="en-US" dirty="0" smtClean="0"/>
              <a:t>88% </a:t>
            </a:r>
            <a:r>
              <a:rPr lang="en-US" dirty="0" smtClean="0"/>
              <a:t>makes easier the compliance</a:t>
            </a:r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3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br>
              <a:rPr lang="en-US" dirty="0" smtClean="0"/>
            </a:br>
            <a:r>
              <a:rPr lang="en-US" dirty="0" smtClean="0"/>
              <a:t>Literacy/</a:t>
            </a:r>
            <a:br>
              <a:rPr lang="en-US" dirty="0" smtClean="0"/>
            </a:b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"Statistical thinking will one day be as necessary for efficient citizenship as the ability to read and write!" 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2600" dirty="0" smtClean="0"/>
              <a:t>Statistics</a:t>
            </a:r>
          </a:p>
          <a:p>
            <a:r>
              <a:rPr lang="en-US" sz="2200" dirty="0" smtClean="0"/>
              <a:t>contributes </a:t>
            </a:r>
            <a:r>
              <a:rPr lang="en-US" sz="2200" dirty="0"/>
              <a:t>to transparency in the exercise of citizenship, </a:t>
            </a:r>
            <a:endParaRPr lang="en-US" sz="2200" dirty="0" smtClean="0"/>
          </a:p>
          <a:p>
            <a:r>
              <a:rPr lang="en-US" sz="2200" dirty="0" smtClean="0"/>
              <a:t>promotes </a:t>
            </a:r>
            <a:r>
              <a:rPr lang="en-US" sz="2200" dirty="0"/>
              <a:t>equity and efficiency in the analysis of public policies and the sense of </a:t>
            </a:r>
            <a:r>
              <a:rPr lang="en-US" sz="2200" dirty="0" smtClean="0"/>
              <a:t>justice</a:t>
            </a:r>
            <a:r>
              <a:rPr lang="en-US" sz="2200" dirty="0"/>
              <a:t>,</a:t>
            </a:r>
            <a:endParaRPr lang="en-US" sz="2200" dirty="0" smtClean="0"/>
          </a:p>
          <a:p>
            <a:r>
              <a:rPr lang="en-US" sz="2200" dirty="0"/>
              <a:t>i</a:t>
            </a:r>
            <a:r>
              <a:rPr lang="en-US" sz="2200" dirty="0" smtClean="0"/>
              <a:t>t </a:t>
            </a:r>
            <a:r>
              <a:rPr lang="en-US" sz="2200" dirty="0"/>
              <a:t>plays a key role in the accountability of political and administrative actors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Quote </a:t>
            </a:r>
            <a:r>
              <a:rPr lang="en-US" dirty="0"/>
              <a:t>from the presidential address in 1951 of mathematical statistician Samuel S. Wilks (1906-1964) paraphrasing from HG Wells' book "Mankind in the Making."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5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br>
              <a:rPr lang="en-US" dirty="0" smtClean="0"/>
            </a:br>
            <a:r>
              <a:rPr lang="en-US" dirty="0" smtClean="0"/>
              <a:t>IT tools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State point of view</a:t>
            </a:r>
          </a:p>
          <a:p>
            <a:r>
              <a:rPr lang="en-US" sz="2200" dirty="0"/>
              <a:t>e-governance</a:t>
            </a:r>
            <a:endParaRPr lang="en-US" sz="2200" dirty="0" smtClean="0"/>
          </a:p>
          <a:p>
            <a:r>
              <a:rPr lang="en-US" sz="2200" dirty="0" smtClean="0"/>
              <a:t>Quick </a:t>
            </a:r>
            <a:r>
              <a:rPr lang="en-US" sz="2200" dirty="0"/>
              <a:t>online decision-making, data </a:t>
            </a:r>
            <a:r>
              <a:rPr lang="en-US" sz="2200" dirty="0" smtClean="0"/>
              <a:t>based-planning</a:t>
            </a:r>
          </a:p>
          <a:p>
            <a:r>
              <a:rPr lang="en-US" sz="2200" dirty="0" smtClean="0"/>
              <a:t>Importance of transparency, trust, compliance.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Citizen point of view</a:t>
            </a:r>
          </a:p>
          <a:p>
            <a:r>
              <a:rPr lang="en-US" sz="2200" dirty="0" smtClean="0"/>
              <a:t>Communication</a:t>
            </a:r>
          </a:p>
          <a:p>
            <a:r>
              <a:rPr lang="en-US" sz="2200" dirty="0" smtClean="0"/>
              <a:t>Literacy, use of statistical information,</a:t>
            </a:r>
          </a:p>
          <a:p>
            <a:r>
              <a:rPr lang="en-US" sz="2200" dirty="0" smtClean="0"/>
              <a:t>Impact – revenue 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2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system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Tax </a:t>
            </a:r>
            <a:r>
              <a:rPr lang="en-US" sz="2400" dirty="0"/>
              <a:t>system </a:t>
            </a:r>
            <a:r>
              <a:rPr lang="en-US" sz="2400" dirty="0" smtClean="0"/>
              <a:t>complexity, system progressiveness, different income </a:t>
            </a:r>
            <a:r>
              <a:rPr lang="en-US" sz="2400" dirty="0"/>
              <a:t>tax rates, stamp duty </a:t>
            </a:r>
            <a:r>
              <a:rPr lang="en-US" sz="2400" dirty="0" smtClean="0"/>
              <a:t>rates, taxpayers differ </a:t>
            </a:r>
            <a:r>
              <a:rPr lang="en-US" sz="2400" dirty="0"/>
              <a:t>from </a:t>
            </a:r>
            <a:r>
              <a:rPr lang="en-US" sz="2400" dirty="0" smtClean="0"/>
              <a:t>one another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Influence on </a:t>
            </a:r>
            <a:r>
              <a:rPr lang="en-US" sz="2400" dirty="0"/>
              <a:t>individual and business behavior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8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impact of the introduction of the e-invoice portal in tax </a:t>
            </a:r>
            <a:r>
              <a:rPr lang="en-US" sz="2400" dirty="0" smtClean="0"/>
              <a:t>compliance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Business compliance</a:t>
            </a:r>
          </a:p>
          <a:p>
            <a:pPr marL="0" indent="0">
              <a:buNone/>
            </a:pPr>
            <a:r>
              <a:rPr lang="en-US" sz="2400" dirty="0" smtClean="0"/>
              <a:t>Citizen compliance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By means of online (real time) information tax payers promote compliance and become more aware of tax system and their own financial situation.</a:t>
            </a:r>
            <a:endParaRPr lang="en-US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3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Administration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Effort to go online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#of user of online platform 111.888 </a:t>
            </a:r>
          </a:p>
          <a:p>
            <a:r>
              <a:rPr lang="en-US" sz="2400" dirty="0" smtClean="0"/>
              <a:t>Quality 73%</a:t>
            </a:r>
          </a:p>
          <a:p>
            <a:r>
              <a:rPr lang="en-US" sz="2400" dirty="0" smtClean="0"/>
              <a:t>Satisfaction ease of use 81%</a:t>
            </a:r>
            <a:endParaRPr lang="en-US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1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e-</a:t>
            </a:r>
            <a:r>
              <a:rPr lang="pt-PT" dirty="0" err="1" smtClean="0"/>
              <a:t>invoice</a:t>
            </a:r>
            <a:r>
              <a:rPr lang="pt-PT" dirty="0" smtClean="0"/>
              <a:t> portal</a:t>
            </a:r>
            <a:endParaRPr lang="pt-PT" dirty="0"/>
          </a:p>
        </p:txBody>
      </p:sp>
      <p:pic>
        <p:nvPicPr>
          <p:cNvPr id="5" name="Marcador de Posição da Imagem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842" b="584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9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300752"/>
              </p:ext>
            </p:extLst>
          </p:nvPr>
        </p:nvGraphicFramePr>
        <p:xfrm>
          <a:off x="3788229" y="195942"/>
          <a:ext cx="7341324" cy="6591245"/>
        </p:xfrm>
        <a:graphic>
          <a:graphicData uri="http://schemas.openxmlformats.org/drawingml/2006/table">
            <a:tbl>
              <a:tblPr firstRow="1" firstCol="1" bandRow="1"/>
              <a:tblGrid>
                <a:gridCol w="1371600">
                  <a:extLst>
                    <a:ext uri="{9D8B030D-6E8A-4147-A177-3AD203B41FA5}">
                      <a16:colId xmlns:a16="http://schemas.microsoft.com/office/drawing/2014/main" val="4021755388"/>
                    </a:ext>
                  </a:extLst>
                </a:gridCol>
                <a:gridCol w="2731980">
                  <a:extLst>
                    <a:ext uri="{9D8B030D-6E8A-4147-A177-3AD203B41FA5}">
                      <a16:colId xmlns:a16="http://schemas.microsoft.com/office/drawing/2014/main" val="4039760891"/>
                    </a:ext>
                  </a:extLst>
                </a:gridCol>
                <a:gridCol w="1618872">
                  <a:extLst>
                    <a:ext uri="{9D8B030D-6E8A-4147-A177-3AD203B41FA5}">
                      <a16:colId xmlns:a16="http://schemas.microsoft.com/office/drawing/2014/main" val="2228990893"/>
                    </a:ext>
                  </a:extLst>
                </a:gridCol>
                <a:gridCol w="1618872">
                  <a:extLst>
                    <a:ext uri="{9D8B030D-6E8A-4147-A177-3AD203B41FA5}">
                      <a16:colId xmlns:a16="http://schemas.microsoft.com/office/drawing/2014/main" val="1763608054"/>
                    </a:ext>
                  </a:extLst>
                </a:gridCol>
              </a:tblGrid>
              <a:tr h="28257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cap="all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cap="all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638183"/>
                  </a:ext>
                </a:extLst>
              </a:tr>
              <a:tr h="28257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invoices received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872.579.534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923.949.913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323377"/>
                  </a:ext>
                </a:extLst>
              </a:tr>
              <a:tr h="282570">
                <a:tc rowSpan="10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general expenses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646.476.259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665.469.802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943266"/>
                  </a:ext>
                </a:extLst>
              </a:tr>
              <a:tr h="28257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174.107.841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177.268.471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847279"/>
                  </a:ext>
                </a:extLst>
              </a:tr>
              <a:tr h="28257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50.910.381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79.221.657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227687"/>
                  </a:ext>
                </a:extLst>
              </a:tr>
              <a:tr h="28257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Property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1.085.053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1.989.983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0364"/>
                  </a:ext>
                </a:extLst>
              </a:tr>
              <a:tr h="28257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Homes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1.776.585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2.182.756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59303"/>
                  </a:ext>
                </a:extLst>
              </a:tr>
              <a:tr h="56514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 repair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4.025.051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4.169.810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773886"/>
                  </a:ext>
                </a:extLst>
              </a:tr>
              <a:tr h="56514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Bike repair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177.352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127.836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556170"/>
                  </a:ext>
                </a:extLst>
              </a:tr>
              <a:tr h="56514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Restaurant/Hotel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70.486.510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77.312.564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97746"/>
                  </a:ext>
                </a:extLst>
              </a:tr>
              <a:tr h="84771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Hair/beauty salon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4.568.773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5.184.495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193655"/>
                  </a:ext>
                </a:extLst>
              </a:tr>
              <a:tr h="84771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1.698.762</a:t>
                      </a:r>
                      <a:endParaRPr lang="en-US" sz="2000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251099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3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31 questions questionnaire was made available, in April and May of 2017, to individual taxpayers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It was measured the (perceived) subjective norm, usefulness, reliability, compatibility, ease of use and attitude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 </a:t>
            </a:r>
            <a:r>
              <a:rPr lang="en-US" sz="2400" dirty="0"/>
              <a:t>structural equation model (SEM) analysis was performed with </a:t>
            </a:r>
            <a:r>
              <a:rPr lang="en-US" sz="2400" dirty="0" smtClean="0"/>
              <a:t>AMOS.</a:t>
            </a:r>
            <a:endParaRPr lang="pt-PT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76164"/>
      </p:ext>
    </p:extLst>
  </p:cSld>
  <p:clrMapOvr>
    <a:masterClrMapping/>
  </p:clrMapOvr>
</p:sld>
</file>

<file path=ppt/theme/theme1.xml><?xml version="1.0" encoding="utf-8"?>
<a:theme xmlns:a="http://schemas.openxmlformats.org/drawingml/2006/main" name="Moldura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TM03457475[[fn=Moldura]]</Template>
  <TotalTime>1000</TotalTime>
  <Words>643</Words>
  <Application>Microsoft Office PowerPoint</Application>
  <PresentationFormat>Ecrã Panorâmico</PresentationFormat>
  <Paragraphs>187</Paragraphs>
  <Slides>16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21" baseType="lpstr">
      <vt:lpstr>Calibri</vt:lpstr>
      <vt:lpstr>Corbel</vt:lpstr>
      <vt:lpstr>Times New Roman</vt:lpstr>
      <vt:lpstr>Wingdings 2</vt:lpstr>
      <vt:lpstr>Moldura</vt:lpstr>
      <vt:lpstr>Perception of individual taxpayers regarding the  e-invoice portal in tax compliance  </vt:lpstr>
      <vt:lpstr>Statistics Literacy/ education</vt:lpstr>
      <vt:lpstr>Context IT tools</vt:lpstr>
      <vt:lpstr>Tax system</vt:lpstr>
      <vt:lpstr>Problem</vt:lpstr>
      <vt:lpstr>Tax Administration</vt:lpstr>
      <vt:lpstr>e-invoice portal</vt:lpstr>
      <vt:lpstr>Apresentação do PowerPoint</vt:lpstr>
      <vt:lpstr>Methods</vt:lpstr>
      <vt:lpstr>TAM</vt:lpstr>
      <vt:lpstr>Model</vt:lpstr>
      <vt:lpstr>Apresentação do PowerPoint</vt:lpstr>
      <vt:lpstr>Apresentação do PowerPoint</vt:lpstr>
      <vt:lpstr>Results</vt:lpstr>
      <vt:lpstr>Use of info</vt:lpstr>
      <vt:lpstr>Respondents state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Perception of individual taxpayers regarding the  e-invoice portal in tax compliance  </dc:title>
  <dc:creator>Alexandre Silva</dc:creator>
  <cp:lastModifiedBy>Alexandre Silva</cp:lastModifiedBy>
  <cp:revision>26</cp:revision>
  <dcterms:created xsi:type="dcterms:W3CDTF">2018-09-25T10:45:10Z</dcterms:created>
  <dcterms:modified xsi:type="dcterms:W3CDTF">2018-09-27T15:20:07Z</dcterms:modified>
</cp:coreProperties>
</file>