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8"/>
  </p:notesMasterIdLst>
  <p:handoutMasterIdLst>
    <p:handoutMasterId r:id="rId29"/>
  </p:handoutMasterIdLst>
  <p:sldIdLst>
    <p:sldId id="376" r:id="rId2"/>
    <p:sldId id="377" r:id="rId3"/>
    <p:sldId id="380" r:id="rId4"/>
    <p:sldId id="379" r:id="rId5"/>
    <p:sldId id="381" r:id="rId6"/>
    <p:sldId id="394" r:id="rId7"/>
    <p:sldId id="395" r:id="rId8"/>
    <p:sldId id="396" r:id="rId9"/>
    <p:sldId id="397" r:id="rId10"/>
    <p:sldId id="398" r:id="rId11"/>
    <p:sldId id="400" r:id="rId12"/>
    <p:sldId id="402" r:id="rId13"/>
    <p:sldId id="422" r:id="rId14"/>
    <p:sldId id="410" r:id="rId15"/>
    <p:sldId id="406" r:id="rId16"/>
    <p:sldId id="407" r:id="rId17"/>
    <p:sldId id="408" r:id="rId18"/>
    <p:sldId id="411" r:id="rId19"/>
    <p:sldId id="433" r:id="rId20"/>
    <p:sldId id="421" r:id="rId21"/>
    <p:sldId id="413" r:id="rId22"/>
    <p:sldId id="428" r:id="rId23"/>
    <p:sldId id="429" r:id="rId24"/>
    <p:sldId id="430" r:id="rId25"/>
    <p:sldId id="431" r:id="rId26"/>
    <p:sldId id="432" r:id="rId27"/>
  </p:sldIdLst>
  <p:sldSz cx="9144000" cy="6858000" type="screen4x3"/>
  <p:notesSz cx="6797675" cy="9874250"/>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Arial" charset="0"/>
      </a:defRPr>
    </a:lvl1pPr>
    <a:lvl2pPr marL="457200" algn="l" rtl="0" fontAlgn="base">
      <a:spcBef>
        <a:spcPct val="0"/>
      </a:spcBef>
      <a:spcAft>
        <a:spcPct val="0"/>
      </a:spcAft>
      <a:defRPr sz="7600" b="1" kern="1200">
        <a:solidFill>
          <a:srgbClr val="FFD624"/>
        </a:solidFill>
        <a:latin typeface="Verdana" pitchFamily="34" charset="0"/>
        <a:ea typeface="+mn-ea"/>
        <a:cs typeface="Arial" charset="0"/>
      </a:defRPr>
    </a:lvl2pPr>
    <a:lvl3pPr marL="914400" algn="l" rtl="0" fontAlgn="base">
      <a:spcBef>
        <a:spcPct val="0"/>
      </a:spcBef>
      <a:spcAft>
        <a:spcPct val="0"/>
      </a:spcAft>
      <a:defRPr sz="7600" b="1" kern="1200">
        <a:solidFill>
          <a:srgbClr val="FFD624"/>
        </a:solidFill>
        <a:latin typeface="Verdana" pitchFamily="34" charset="0"/>
        <a:ea typeface="+mn-ea"/>
        <a:cs typeface="Arial" charset="0"/>
      </a:defRPr>
    </a:lvl3pPr>
    <a:lvl4pPr marL="1371600" algn="l" rtl="0" fontAlgn="base">
      <a:spcBef>
        <a:spcPct val="0"/>
      </a:spcBef>
      <a:spcAft>
        <a:spcPct val="0"/>
      </a:spcAft>
      <a:defRPr sz="7600" b="1" kern="1200">
        <a:solidFill>
          <a:srgbClr val="FFD624"/>
        </a:solidFill>
        <a:latin typeface="Verdana" pitchFamily="34" charset="0"/>
        <a:ea typeface="+mn-ea"/>
        <a:cs typeface="Arial" charset="0"/>
      </a:defRPr>
    </a:lvl4pPr>
    <a:lvl5pPr marL="1828800" algn="l" rtl="0" fontAlgn="base">
      <a:spcBef>
        <a:spcPct val="0"/>
      </a:spcBef>
      <a:spcAft>
        <a:spcPct val="0"/>
      </a:spcAft>
      <a:defRPr sz="7600" b="1" kern="1200">
        <a:solidFill>
          <a:srgbClr val="FFD624"/>
        </a:solidFill>
        <a:latin typeface="Verdana" pitchFamily="34" charset="0"/>
        <a:ea typeface="+mn-ea"/>
        <a:cs typeface="Arial" charset="0"/>
      </a:defRPr>
    </a:lvl5pPr>
    <a:lvl6pPr marL="2286000" algn="l" defTabSz="914400" rtl="0" eaLnBrk="1" latinLnBrk="0" hangingPunct="1">
      <a:defRPr sz="7600" b="1" kern="1200">
        <a:solidFill>
          <a:srgbClr val="FFD624"/>
        </a:solidFill>
        <a:latin typeface="Verdana" pitchFamily="34" charset="0"/>
        <a:ea typeface="+mn-ea"/>
        <a:cs typeface="Arial" charset="0"/>
      </a:defRPr>
    </a:lvl6pPr>
    <a:lvl7pPr marL="2743200" algn="l" defTabSz="914400" rtl="0" eaLnBrk="1" latinLnBrk="0" hangingPunct="1">
      <a:defRPr sz="7600" b="1" kern="1200">
        <a:solidFill>
          <a:srgbClr val="FFD624"/>
        </a:solidFill>
        <a:latin typeface="Verdana" pitchFamily="34" charset="0"/>
        <a:ea typeface="+mn-ea"/>
        <a:cs typeface="Arial" charset="0"/>
      </a:defRPr>
    </a:lvl7pPr>
    <a:lvl8pPr marL="3200400" algn="l" defTabSz="914400" rtl="0" eaLnBrk="1" latinLnBrk="0" hangingPunct="1">
      <a:defRPr sz="7600" b="1" kern="1200">
        <a:solidFill>
          <a:srgbClr val="FFD624"/>
        </a:solidFill>
        <a:latin typeface="Verdana" pitchFamily="34" charset="0"/>
        <a:ea typeface="+mn-ea"/>
        <a:cs typeface="Arial" charset="0"/>
      </a:defRPr>
    </a:lvl8pPr>
    <a:lvl9pPr marL="3657600" algn="l" defTabSz="914400" rtl="0" eaLnBrk="1" latinLnBrk="0" hangingPunct="1">
      <a:defRPr sz="7600" b="1" kern="1200">
        <a:solidFill>
          <a:srgbClr val="FFD624"/>
        </a:solidFill>
        <a:latin typeface="Verdana"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uela Murgia" initials="M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176"/>
    <a:srgbClr val="FFD624"/>
    <a:srgbClr val="A3CDFB"/>
    <a:srgbClr val="F89264"/>
    <a:srgbClr val="0F7DF5"/>
    <a:srgbClr val="A9B2F5"/>
    <a:srgbClr val="BDDEFF"/>
    <a:srgbClr val="0F5494"/>
    <a:srgbClr val="3166CF"/>
    <a:srgbClr val="3E6F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52" autoAdjust="0"/>
    <p:restoredTop sz="95066" autoAdjust="0"/>
  </p:normalViewPr>
  <p:slideViewPr>
    <p:cSldViewPr>
      <p:cViewPr>
        <p:scale>
          <a:sx n="96" d="100"/>
          <a:sy n="96" d="100"/>
        </p:scale>
        <p:origin x="-926" y="21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4" d="100"/>
          <a:sy n="84" d="100"/>
        </p:scale>
        <p:origin x="-3756" y="-90"/>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4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a:p>
        </p:txBody>
      </p:sp>
      <p:sp>
        <p:nvSpPr>
          <p:cNvPr id="37892" name="Rectangle 4"/>
          <p:cNvSpPr>
            <a:spLocks noGrp="1" noChangeArrowheads="1"/>
          </p:cNvSpPr>
          <p:nvPr>
            <p:ph type="ftr" sz="quarter" idx="2"/>
          </p:nvPr>
        </p:nvSpPr>
        <p:spPr bwMode="auto">
          <a:xfrm>
            <a:off x="0" y="9378408"/>
            <a:ext cx="2946400" cy="494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49688" y="9378408"/>
            <a:ext cx="2946400" cy="494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AF669393-8355-4A86-9D85-0D53EE46A8D6}" type="slidenum">
              <a:rPr lang="en-GB"/>
              <a:pPr>
                <a:defRPr/>
              </a:pPr>
              <a:t>‹N›</a:t>
            </a:fld>
            <a:endParaRPr lang="en-GB"/>
          </a:p>
        </p:txBody>
      </p:sp>
    </p:spTree>
    <p:extLst>
      <p:ext uri="{BB962C8B-B14F-4D97-AF65-F5344CB8AC3E}">
        <p14:creationId xmlns:p14="http://schemas.microsoft.com/office/powerpoint/2010/main" val="18551951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6867" name="Rectangle 3"/>
          <p:cNvSpPr>
            <a:spLocks noGrp="1" noChangeArrowheads="1"/>
          </p:cNvSpPr>
          <p:nvPr>
            <p:ph type="dt" idx="1"/>
          </p:nvPr>
        </p:nvSpPr>
        <p:spPr bwMode="auto">
          <a:xfrm>
            <a:off x="3849688" y="0"/>
            <a:ext cx="2946400" cy="494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a:p>
        </p:txBody>
      </p:sp>
      <p:sp>
        <p:nvSpPr>
          <p:cNvPr id="23556" name="Rectangle 4"/>
          <p:cNvSpPr>
            <a:spLocks noGrp="1" noRot="1" noChangeAspect="1" noChangeArrowheads="1" noTextEdit="1"/>
          </p:cNvSpPr>
          <p:nvPr>
            <p:ph type="sldImg" idx="2"/>
          </p:nvPr>
        </p:nvSpPr>
        <p:spPr bwMode="auto">
          <a:xfrm>
            <a:off x="188913" y="709613"/>
            <a:ext cx="6419850" cy="4814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158753" y="5582198"/>
            <a:ext cx="6480175" cy="35514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36870" name="Rectangle 6"/>
          <p:cNvSpPr>
            <a:spLocks noGrp="1" noChangeArrowheads="1"/>
          </p:cNvSpPr>
          <p:nvPr>
            <p:ph type="ftr" sz="quarter" idx="4"/>
          </p:nvPr>
        </p:nvSpPr>
        <p:spPr bwMode="auto">
          <a:xfrm>
            <a:off x="0" y="9378408"/>
            <a:ext cx="2946400" cy="494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49688" y="9378408"/>
            <a:ext cx="2946400" cy="494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5FB45710-09E5-42A5-8433-E17CDE6D18AD}" type="slidenum">
              <a:rPr lang="en-GB"/>
              <a:pPr>
                <a:defRPr/>
              </a:pPr>
              <a:t>‹N›</a:t>
            </a:fld>
            <a:endParaRPr lang="en-GB"/>
          </a:p>
        </p:txBody>
      </p:sp>
    </p:spTree>
    <p:extLst>
      <p:ext uri="{BB962C8B-B14F-4D97-AF65-F5344CB8AC3E}">
        <p14:creationId xmlns:p14="http://schemas.microsoft.com/office/powerpoint/2010/main" val="379950882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pPr defTabSz="457200"/>
            <a:endParaRPr lang="it-IT" sz="1800" b="0">
              <a:solidFill>
                <a:prstClr val="black"/>
              </a:solidFill>
              <a:latin typeface="Arial" charset="0"/>
            </a:endParaRPr>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p>
            <a:pPr defTabSz="457200"/>
            <a:fld id="{E0C751B5-631A-9242-B635-C18491BE6C62}" type="slidenum">
              <a:rPr lang="it-IT" sz="1800" b="0" smtClean="0">
                <a:solidFill>
                  <a:prstClr val="black"/>
                </a:solidFill>
                <a:latin typeface="Arial" charset="0"/>
              </a:rPr>
              <a:pPr defTabSz="457200"/>
              <a:t>‹N›</a:t>
            </a:fld>
            <a:endParaRPr lang="it-IT" sz="1800" b="0">
              <a:solidFill>
                <a:prstClr val="black"/>
              </a:solidFill>
              <a:latin typeface="Arial" charset="0"/>
            </a:endParaRPr>
          </a:p>
        </p:txBody>
      </p:sp>
      <p:pic>
        <p:nvPicPr>
          <p:cNvPr id="2050" name="Picture 2" descr="https://www.uni-bamberg.de/fileadmin/uni/fakultaeten/sowi_lehrstuehle/statistik/CESS_2018/Logos/CESS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5576" y="6326942"/>
            <a:ext cx="766989" cy="486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451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en-GB"/>
          </a:p>
        </p:txBody>
      </p:sp>
    </p:spTree>
    <p:extLst>
      <p:ext uri="{BB962C8B-B14F-4D97-AF65-F5344CB8AC3E}">
        <p14:creationId xmlns:p14="http://schemas.microsoft.com/office/powerpoint/2010/main" val="136922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ytuł i zawartość">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871006"/>
          </a:xfrm>
          <a:prstGeom prst="rect">
            <a:avLst/>
          </a:prstGeom>
        </p:spPr>
        <p:txBody>
          <a:bodyPr>
            <a:normAutofit/>
          </a:bodyPr>
          <a:lstStyle>
            <a:lvl1pPr>
              <a:defRPr sz="2800" baseline="0">
                <a:latin typeface="Arial" panose="020B0604020202020204" pitchFamily="34" charset="0"/>
                <a:cs typeface="Arial" panose="020B0604020202020204" pitchFamily="34" charset="0"/>
              </a:defRPr>
            </a:lvl1pPr>
          </a:lstStyle>
          <a:p>
            <a:r>
              <a:rPr lang="pl-PL" dirty="0" err="1" smtClean="0"/>
              <a:t>Slide</a:t>
            </a:r>
            <a:r>
              <a:rPr lang="pl-PL" dirty="0" smtClean="0"/>
              <a:t> </a:t>
            </a:r>
            <a:r>
              <a:rPr lang="pl-PL" dirty="0" err="1" smtClean="0"/>
              <a:t>title</a:t>
            </a:r>
            <a:endParaRPr lang="en-US" dirty="0"/>
          </a:p>
        </p:txBody>
      </p:sp>
      <p:sp>
        <p:nvSpPr>
          <p:cNvPr id="3" name="Content Placeholder 2"/>
          <p:cNvSpPr>
            <a:spLocks noGrp="1"/>
          </p:cNvSpPr>
          <p:nvPr>
            <p:ph idx="1" hasCustomPrompt="1"/>
          </p:nvPr>
        </p:nvSpPr>
        <p:spPr>
          <a:xfrm>
            <a:off x="628650" y="1515533"/>
            <a:ext cx="7886700" cy="4542892"/>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pl-PL" dirty="0" err="1" smtClean="0"/>
              <a:t>Contents</a:t>
            </a:r>
            <a:r>
              <a:rPr lang="pl-PL" dirty="0" smtClean="0"/>
              <a:t> </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39534333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p:cNvSpPr/>
          <p:nvPr userDrawn="1"/>
        </p:nvSpPr>
        <p:spPr>
          <a:xfrm>
            <a:off x="777875" y="0"/>
            <a:ext cx="7543800" cy="381000"/>
          </a:xfrm>
          <a:prstGeom prst="rect">
            <a:avLst/>
          </a:prstGeom>
          <a:solidFill>
            <a:srgbClr val="7F1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buFont typeface="Times New Roman" pitchFamily="18" charset="0"/>
              <a:buNone/>
              <a:defRPr/>
            </a:pPr>
            <a:endParaRPr lang="en-US" sz="1800" b="0">
              <a:solidFill>
                <a:srgbClr val="FFFFFF"/>
              </a:solidFill>
              <a:ea typeface="ＭＳ Ｐゴシック" charset="-128"/>
            </a:endParaRPr>
          </a:p>
        </p:txBody>
      </p:sp>
      <p:cxnSp>
        <p:nvCxnSpPr>
          <p:cNvPr id="9" name="Connettore 1 8"/>
          <p:cNvCxnSpPr/>
          <p:nvPr userDrawn="1"/>
        </p:nvCxnSpPr>
        <p:spPr>
          <a:xfrm>
            <a:off x="777875" y="6254750"/>
            <a:ext cx="7543800" cy="0"/>
          </a:xfrm>
          <a:prstGeom prst="line">
            <a:avLst/>
          </a:prstGeom>
          <a:ln>
            <a:solidFill>
              <a:srgbClr val="7F142A"/>
            </a:solidFill>
          </a:ln>
          <a:effectLst/>
        </p:spPr>
        <p:style>
          <a:lnRef idx="2">
            <a:schemeClr val="accent1"/>
          </a:lnRef>
          <a:fillRef idx="0">
            <a:schemeClr val="accent1"/>
          </a:fillRef>
          <a:effectRef idx="1">
            <a:schemeClr val="accent1"/>
          </a:effectRef>
          <a:fontRef idx="minor">
            <a:schemeClr val="tx1"/>
          </a:fontRef>
        </p:style>
      </p:cxnSp>
      <p:pic>
        <p:nvPicPr>
          <p:cNvPr id="1028" name="Immagine 10" descr="marchio 2.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58088" y="6346825"/>
            <a:ext cx="80645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0233551"/>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395536" y="1415678"/>
            <a:ext cx="7755467" cy="1077218"/>
          </a:xfrm>
          <a:prstGeom prst="rect">
            <a:avLst/>
          </a:prstGeom>
          <a:noFill/>
        </p:spPr>
        <p:txBody>
          <a:bodyPr wrap="square" rtlCol="0">
            <a:spAutoFit/>
          </a:bodyPr>
          <a:lstStyle/>
          <a:p>
            <a:r>
              <a:rPr lang="en-GB" sz="3200" b="0" dirty="0" smtClean="0">
                <a:solidFill>
                  <a:srgbClr val="C00000"/>
                </a:solidFill>
                <a:latin typeface="Calibri" panose="020F0502020204030204" pitchFamily="34" charset="0"/>
              </a:rPr>
              <a:t>The </a:t>
            </a:r>
            <a:r>
              <a:rPr lang="en-GB" sz="3200" b="0" dirty="0">
                <a:solidFill>
                  <a:srgbClr val="C00000"/>
                </a:solidFill>
                <a:latin typeface="Calibri" panose="020F0502020204030204" pitchFamily="34" charset="0"/>
              </a:rPr>
              <a:t>MIMOD project: a platform for sharing knowledge and practices in the </a:t>
            </a:r>
            <a:r>
              <a:rPr lang="en-GB" sz="3200" b="0" dirty="0" smtClean="0">
                <a:solidFill>
                  <a:srgbClr val="C00000"/>
                </a:solidFill>
                <a:latin typeface="Calibri" panose="020F0502020204030204" pitchFamily="34" charset="0"/>
              </a:rPr>
              <a:t>ESS</a:t>
            </a:r>
            <a:endParaRPr lang="en-GB" sz="3200" b="0" dirty="0">
              <a:solidFill>
                <a:srgbClr val="C00000"/>
              </a:solidFill>
              <a:latin typeface="Calibri" panose="020F0502020204030204" pitchFamily="34" charset="0"/>
            </a:endParaRPr>
          </a:p>
        </p:txBody>
      </p:sp>
      <p:sp>
        <p:nvSpPr>
          <p:cNvPr id="6" name="Text Box 15"/>
          <p:cNvSpPr txBox="1">
            <a:spLocks noChangeArrowheads="1"/>
          </p:cNvSpPr>
          <p:nvPr/>
        </p:nvSpPr>
        <p:spPr bwMode="auto">
          <a:xfrm>
            <a:off x="501377" y="4470792"/>
            <a:ext cx="5438775"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Aft>
                <a:spcPts val="600"/>
              </a:spcAft>
            </a:pPr>
            <a:r>
              <a:rPr lang="en-GB" altLang="it-IT" sz="2000" b="0" dirty="0" smtClean="0">
                <a:solidFill>
                  <a:prstClr val="black"/>
                </a:solidFill>
                <a:cs typeface="+mn-cs"/>
              </a:rPr>
              <a:t>Marina </a:t>
            </a:r>
            <a:r>
              <a:rPr lang="en-GB" altLang="it-IT" sz="2000" b="0" dirty="0" err="1" smtClean="0">
                <a:solidFill>
                  <a:prstClr val="black"/>
                </a:solidFill>
                <a:cs typeface="+mn-cs"/>
              </a:rPr>
              <a:t>Signore</a:t>
            </a:r>
            <a:endParaRPr lang="en-GB" altLang="it-IT" sz="2000" b="0" dirty="0" smtClean="0">
              <a:solidFill>
                <a:prstClr val="black"/>
              </a:solidFill>
              <a:cs typeface="+mn-cs"/>
            </a:endParaRPr>
          </a:p>
          <a:p>
            <a:pPr eaLnBrk="1" hangingPunct="1">
              <a:spcAft>
                <a:spcPts val="600"/>
              </a:spcAft>
            </a:pPr>
            <a:r>
              <a:rPr lang="en-GB" altLang="it-IT" sz="1600" b="0" dirty="0" smtClean="0">
                <a:solidFill>
                  <a:prstClr val="black"/>
                </a:solidFill>
                <a:cs typeface="+mn-cs"/>
              </a:rPr>
              <a:t>Director of Research </a:t>
            </a:r>
          </a:p>
          <a:p>
            <a:pPr eaLnBrk="1" hangingPunct="1">
              <a:spcAft>
                <a:spcPts val="600"/>
              </a:spcAft>
            </a:pPr>
            <a:r>
              <a:rPr lang="en-GB" altLang="it-IT" sz="1600" b="0" dirty="0" smtClean="0">
                <a:solidFill>
                  <a:prstClr val="black"/>
                </a:solidFill>
                <a:cs typeface="+mn-cs"/>
              </a:rPr>
              <a:t>Data Collection Directorate, </a:t>
            </a:r>
            <a:r>
              <a:rPr lang="en-GB" altLang="it-IT" sz="1600" b="0" dirty="0" err="1" smtClean="0">
                <a:solidFill>
                  <a:prstClr val="black"/>
                </a:solidFill>
                <a:cs typeface="+mn-cs"/>
              </a:rPr>
              <a:t>Istat</a:t>
            </a:r>
            <a:endParaRPr lang="it-IT" altLang="it-IT" sz="1600" b="0" dirty="0">
              <a:solidFill>
                <a:prstClr val="black"/>
              </a:solidFill>
              <a:cs typeface="+mn-cs"/>
            </a:endParaRPr>
          </a:p>
        </p:txBody>
      </p:sp>
      <p:sp>
        <p:nvSpPr>
          <p:cNvPr id="2" name="CasellaDiTesto 1"/>
          <p:cNvSpPr txBox="1"/>
          <p:nvPr/>
        </p:nvSpPr>
        <p:spPr>
          <a:xfrm>
            <a:off x="488941" y="5590401"/>
            <a:ext cx="7899483" cy="430887"/>
          </a:xfrm>
          <a:prstGeom prst="rect">
            <a:avLst/>
          </a:prstGeom>
          <a:noFill/>
        </p:spPr>
        <p:txBody>
          <a:bodyPr wrap="square" rtlCol="0">
            <a:spAutoFit/>
          </a:bodyPr>
          <a:lstStyle/>
          <a:p>
            <a:r>
              <a:rPr lang="en-GB" sz="1100" b="0" dirty="0">
                <a:solidFill>
                  <a:schemeClr val="tx1">
                    <a:lumMod val="50000"/>
                    <a:lumOff val="50000"/>
                  </a:schemeClr>
                </a:solidFill>
              </a:rPr>
              <a:t>CESS 2018 / Conference of European Statistics Stakeholders 2018</a:t>
            </a:r>
          </a:p>
          <a:p>
            <a:endParaRPr lang="en-GB" sz="1100" dirty="0"/>
          </a:p>
        </p:txBody>
      </p:sp>
      <p:pic>
        <p:nvPicPr>
          <p:cNvPr id="3074" name="Picture 2" descr="https://www.uni-bamberg.de/fileadmin/uni/fakultaeten/sowi_lehrstuehle/statistik/CESS_2018/Logos/CESS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4988" y="3501008"/>
            <a:ext cx="3619500" cy="2295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661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descr="Risultati immagini per rete interne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986" y="602739"/>
            <a:ext cx="1070341" cy="843099"/>
          </a:xfrm>
          <a:prstGeom prst="rect">
            <a:avLst/>
          </a:prstGeom>
          <a:noFill/>
          <a:extLst>
            <a:ext uri="{909E8E84-426E-40DD-AFC4-6F175D3DCCD1}">
              <a14:hiddenFill xmlns:a14="http://schemas.microsoft.com/office/drawing/2010/main">
                <a:solidFill>
                  <a:srgbClr val="FFFFFF"/>
                </a:solidFill>
              </a14:hiddenFill>
            </a:ext>
          </a:extLst>
        </p:spPr>
      </p:pic>
      <p:sp>
        <p:nvSpPr>
          <p:cNvPr id="16" name="Tytuł 1"/>
          <p:cNvSpPr txBox="1">
            <a:spLocks/>
          </p:cNvSpPr>
          <p:nvPr/>
        </p:nvSpPr>
        <p:spPr>
          <a:xfrm>
            <a:off x="251520" y="757794"/>
            <a:ext cx="7312715"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smtClean="0">
                <a:solidFill>
                  <a:srgbClr val="C00000"/>
                </a:solidFill>
                <a:latin typeface="Calibri" panose="020F0502020204030204" pitchFamily="34" charset="0"/>
              </a:rPr>
              <a:t>The MIMOD survey: some results</a:t>
            </a:r>
            <a:r>
              <a:rPr lang="pl-PL" sz="3200" b="0" smtClean="0">
                <a:solidFill>
                  <a:srgbClr val="C00000"/>
                </a:solidFill>
                <a:latin typeface="Calibri" panose="020F0502020204030204" pitchFamily="34" charset="0"/>
              </a:rPr>
              <a:t/>
            </a:r>
            <a:br>
              <a:rPr lang="pl-PL" sz="3200" b="0" smtClean="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
        <p:nvSpPr>
          <p:cNvPr id="17" name="Symbol zastępczy zawartości 2"/>
          <p:cNvSpPr txBox="1">
            <a:spLocks/>
          </p:cNvSpPr>
          <p:nvPr/>
        </p:nvSpPr>
        <p:spPr>
          <a:xfrm>
            <a:off x="395536" y="1777434"/>
            <a:ext cx="6264696" cy="3595782"/>
          </a:xfrm>
          <a:prstGeom prst="rect">
            <a:avLst/>
          </a:prstGeom>
        </p:spPr>
        <p:txBody>
          <a:bodyPr vert="horz" lIns="91440" tIns="45720" rIns="91440" bIns="45720" rtlCol="0">
            <a:normAutofit/>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en-GB" sz="1700" b="0" u="sng" dirty="0" smtClean="0">
                <a:solidFill>
                  <a:srgbClr val="133176"/>
                </a:solidFill>
              </a:rPr>
              <a:t>Mixed-mode and web mode: 5-year trend in social surveys</a:t>
            </a:r>
          </a:p>
          <a:p>
            <a:pPr marL="0" indent="0" algn="just">
              <a:lnSpc>
                <a:spcPct val="150000"/>
              </a:lnSpc>
              <a:spcBef>
                <a:spcPts val="1200"/>
              </a:spcBef>
              <a:buFont typeface="Arial" panose="020B0604020202020204" pitchFamily="34" charset="0"/>
              <a:buNone/>
            </a:pPr>
            <a:r>
              <a:rPr lang="en-GB" sz="1700" b="0" dirty="0" smtClean="0">
                <a:solidFill>
                  <a:srgbClr val="133176"/>
                </a:solidFill>
              </a:rPr>
              <a:t>In the last 5 years the adoption of </a:t>
            </a:r>
            <a:r>
              <a:rPr lang="en-GB" sz="1700" b="0" dirty="0" smtClean="0">
                <a:solidFill>
                  <a:srgbClr val="C00000"/>
                </a:solidFill>
              </a:rPr>
              <a:t>mixed-mode strategies </a:t>
            </a:r>
            <a:r>
              <a:rPr lang="en-GB" sz="1700" b="0" dirty="0" smtClean="0">
                <a:solidFill>
                  <a:srgbClr val="133176"/>
                </a:solidFill>
              </a:rPr>
              <a:t>in social surveys has </a:t>
            </a:r>
            <a:r>
              <a:rPr lang="en-GB" sz="1700" b="0" dirty="0" smtClean="0">
                <a:solidFill>
                  <a:srgbClr val="C00000"/>
                </a:solidFill>
              </a:rPr>
              <a:t>increased</a:t>
            </a:r>
            <a:r>
              <a:rPr lang="en-GB" sz="1700" b="0" dirty="0" smtClean="0">
                <a:solidFill>
                  <a:srgbClr val="133176"/>
                </a:solidFill>
              </a:rPr>
              <a:t> in 71% of NSIs</a:t>
            </a:r>
          </a:p>
          <a:p>
            <a:pPr marL="0" indent="0" algn="just">
              <a:lnSpc>
                <a:spcPct val="150000"/>
              </a:lnSpc>
              <a:spcBef>
                <a:spcPts val="1200"/>
              </a:spcBef>
              <a:buFont typeface="Arial" panose="020B0604020202020204" pitchFamily="34" charset="0"/>
              <a:buNone/>
            </a:pPr>
            <a:r>
              <a:rPr lang="en-GB" sz="1700" b="0" dirty="0" smtClean="0">
                <a:solidFill>
                  <a:srgbClr val="133176"/>
                </a:solidFill>
              </a:rPr>
              <a:t>The use of the </a:t>
            </a:r>
            <a:r>
              <a:rPr lang="en-GB" sz="1700" b="0" dirty="0" smtClean="0">
                <a:solidFill>
                  <a:srgbClr val="C00000"/>
                </a:solidFill>
              </a:rPr>
              <a:t>web mode</a:t>
            </a:r>
            <a:r>
              <a:rPr lang="en-GB" sz="1700" b="0" dirty="0" smtClean="0">
                <a:solidFill>
                  <a:srgbClr val="133176"/>
                </a:solidFill>
              </a:rPr>
              <a:t> has </a:t>
            </a:r>
            <a:r>
              <a:rPr lang="en-GB" sz="1700" b="0" dirty="0" smtClean="0">
                <a:solidFill>
                  <a:srgbClr val="C00000"/>
                </a:solidFill>
              </a:rPr>
              <a:t>increased</a:t>
            </a:r>
            <a:r>
              <a:rPr lang="en-GB" sz="1700" b="0" dirty="0" smtClean="0">
                <a:solidFill>
                  <a:srgbClr val="133176"/>
                </a:solidFill>
              </a:rPr>
              <a:t> as well, (64.5%) especially as a component of the ‘mix’ (80%)</a:t>
            </a:r>
          </a:p>
          <a:p>
            <a:pPr marL="0" indent="0" algn="just">
              <a:lnSpc>
                <a:spcPct val="110000"/>
              </a:lnSpc>
              <a:spcBef>
                <a:spcPts val="1200"/>
              </a:spcBef>
              <a:buFont typeface="Arial" panose="020B0604020202020204" pitchFamily="34" charset="0"/>
              <a:buNone/>
            </a:pPr>
            <a:endParaRPr lang="it-IT" sz="2100" b="1" i="1" dirty="0" smtClean="0"/>
          </a:p>
          <a:p>
            <a:pPr marL="0" indent="0" algn="just">
              <a:lnSpc>
                <a:spcPct val="110000"/>
              </a:lnSpc>
              <a:spcBef>
                <a:spcPts val="1200"/>
              </a:spcBef>
              <a:buFont typeface="Arial" panose="020B0604020202020204" pitchFamily="34" charset="0"/>
              <a:buNone/>
            </a:pPr>
            <a:endParaRPr lang="en-US" sz="1900" b="0" dirty="0" smtClean="0"/>
          </a:p>
          <a:p>
            <a:pPr marL="0" indent="0" algn="just">
              <a:lnSpc>
                <a:spcPct val="110000"/>
              </a:lnSpc>
              <a:spcBef>
                <a:spcPts val="1200"/>
              </a:spcBef>
              <a:buFont typeface="Arial" panose="020B0604020202020204" pitchFamily="34" charset="0"/>
              <a:buNone/>
            </a:pPr>
            <a:endParaRPr lang="en-US" sz="1900" b="0" dirty="0" smtClean="0"/>
          </a:p>
          <a:p>
            <a:pPr marL="0" indent="0" algn="just">
              <a:lnSpc>
                <a:spcPct val="110000"/>
              </a:lnSpc>
              <a:spcBef>
                <a:spcPts val="1200"/>
              </a:spcBef>
              <a:buFont typeface="Arial" panose="020B0604020202020204" pitchFamily="34" charset="0"/>
              <a:buNone/>
            </a:pPr>
            <a:endParaRPr lang="en-GB" sz="1600" b="1" i="1" dirty="0"/>
          </a:p>
        </p:txBody>
      </p:sp>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6020" y="1988840"/>
            <a:ext cx="2188468"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0320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548680"/>
            <a:ext cx="7312715"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smtClean="0">
                <a:solidFill>
                  <a:srgbClr val="C00000"/>
                </a:solidFill>
                <a:latin typeface="Calibri" panose="020F0502020204030204" pitchFamily="34" charset="0"/>
              </a:rPr>
              <a:t>The MIMOD survey: some results</a:t>
            </a:r>
            <a:r>
              <a:rPr lang="pl-PL" sz="3200" b="0" smtClean="0">
                <a:solidFill>
                  <a:srgbClr val="C00000"/>
                </a:solidFill>
                <a:latin typeface="Calibri" panose="020F0502020204030204" pitchFamily="34" charset="0"/>
              </a:rPr>
              <a:t/>
            </a:r>
            <a:br>
              <a:rPr lang="pl-PL" sz="3200" b="0" smtClean="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pic>
        <p:nvPicPr>
          <p:cNvPr id="17" name="Picture 2" descr="Risultati immagini per insieme di utensil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1424" y="332656"/>
            <a:ext cx="1128085" cy="112808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Risultati immagini per insieme di utensil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812669"/>
            <a:ext cx="1093085" cy="728724"/>
          </a:xfrm>
          <a:prstGeom prst="rect">
            <a:avLst/>
          </a:prstGeom>
          <a:noFill/>
          <a:extLst>
            <a:ext uri="{909E8E84-426E-40DD-AFC4-6F175D3DCCD1}">
              <a14:hiddenFill xmlns:a14="http://schemas.microsoft.com/office/drawing/2010/main">
                <a:solidFill>
                  <a:srgbClr val="FFFFFF"/>
                </a:solidFill>
              </a14:hiddenFill>
            </a:ext>
          </a:extLst>
        </p:spPr>
      </p:pic>
      <p:sp>
        <p:nvSpPr>
          <p:cNvPr id="20" name="CasellaDiTesto 19"/>
          <p:cNvSpPr txBox="1"/>
          <p:nvPr/>
        </p:nvSpPr>
        <p:spPr>
          <a:xfrm>
            <a:off x="395536" y="2060848"/>
            <a:ext cx="2304255" cy="2323713"/>
          </a:xfrm>
          <a:prstGeom prst="rect">
            <a:avLst/>
          </a:prstGeom>
          <a:noFill/>
        </p:spPr>
        <p:txBody>
          <a:bodyPr wrap="square" rtlCol="0">
            <a:spAutoFit/>
          </a:bodyPr>
          <a:lstStyle/>
          <a:p>
            <a:pPr fontAlgn="auto">
              <a:spcBef>
                <a:spcPts val="0"/>
              </a:spcBef>
              <a:spcAft>
                <a:spcPts val="0"/>
              </a:spcAft>
            </a:pPr>
            <a:r>
              <a:rPr lang="en-US" sz="1600" b="0" dirty="0" smtClean="0">
                <a:solidFill>
                  <a:srgbClr val="133176"/>
                </a:solidFill>
                <a:latin typeface="Arial" panose="020B0604020202020204" pitchFamily="34" charset="0"/>
                <a:ea typeface="ＭＳ Ｐゴシック" charset="-128"/>
                <a:cs typeface="Arial" panose="020B0604020202020204" pitchFamily="34" charset="0"/>
              </a:rPr>
              <a:t>These </a:t>
            </a:r>
            <a:r>
              <a:rPr lang="en-US" sz="1600" b="0" dirty="0">
                <a:solidFill>
                  <a:srgbClr val="133176"/>
                </a:solidFill>
                <a:latin typeface="Arial" panose="020B0604020202020204" pitchFamily="34" charset="0"/>
                <a:ea typeface="ＭＳ Ｐゴシック" charset="-128"/>
                <a:cs typeface="Arial" panose="020B0604020202020204" pitchFamily="34" charset="0"/>
              </a:rPr>
              <a:t>combinations include </a:t>
            </a:r>
            <a:r>
              <a:rPr lang="en-US" sz="1600" b="0" dirty="0">
                <a:solidFill>
                  <a:srgbClr val="C00000"/>
                </a:solidFill>
                <a:latin typeface="Arial" panose="020B0604020202020204" pitchFamily="34" charset="0"/>
                <a:ea typeface="ＭＳ Ｐゴシック" charset="-128"/>
                <a:cs typeface="Arial" panose="020B0604020202020204" pitchFamily="34" charset="0"/>
              </a:rPr>
              <a:t>CAWI in 43% of cases </a:t>
            </a:r>
            <a:r>
              <a:rPr lang="en-US" sz="1600" b="0" dirty="0">
                <a:solidFill>
                  <a:srgbClr val="133176"/>
                </a:solidFill>
                <a:latin typeface="Arial" panose="020B0604020202020204" pitchFamily="34" charset="0"/>
                <a:ea typeface="ＭＳ Ｐゴシック" charset="-128"/>
                <a:cs typeface="Arial" panose="020B0604020202020204" pitchFamily="34" charset="0"/>
              </a:rPr>
              <a:t>and make a large use of modes that are computer-assisted and interviewer </a:t>
            </a:r>
            <a:r>
              <a:rPr lang="en-US" sz="1600" b="0" dirty="0" smtClean="0">
                <a:solidFill>
                  <a:srgbClr val="133176"/>
                </a:solidFill>
                <a:latin typeface="Arial" panose="020B0604020202020204" pitchFamily="34" charset="0"/>
                <a:ea typeface="ＭＳ Ｐゴシック" charset="-128"/>
                <a:cs typeface="Arial" panose="020B0604020202020204" pitchFamily="34" charset="0"/>
              </a:rPr>
              <a:t>administered</a:t>
            </a:r>
          </a:p>
          <a:p>
            <a:pPr fontAlgn="auto">
              <a:spcBef>
                <a:spcPts val="0"/>
              </a:spcBef>
              <a:spcAft>
                <a:spcPts val="0"/>
              </a:spcAft>
            </a:pPr>
            <a:endParaRPr lang="it-IT" sz="1700" b="0" dirty="0">
              <a:solidFill>
                <a:srgbClr val="133176"/>
              </a:solidFill>
              <a:latin typeface="Arial" panose="020B0604020202020204" pitchFamily="34" charset="0"/>
              <a:ea typeface="ＭＳ Ｐゴシック" charset="-128"/>
              <a:cs typeface="Arial" panose="020B0604020202020204" pitchFamily="34" charset="0"/>
            </a:endParaRPr>
          </a:p>
        </p:txBody>
      </p:sp>
      <p:sp>
        <p:nvSpPr>
          <p:cNvPr id="21" name="Rectangle 1"/>
          <p:cNvSpPr>
            <a:spLocks noChangeArrowheads="1"/>
          </p:cNvSpPr>
          <p:nvPr/>
        </p:nvSpPr>
        <p:spPr bwMode="auto">
          <a:xfrm>
            <a:off x="395536" y="5805264"/>
            <a:ext cx="25922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en-GB" altLang="it-IT" sz="1000" b="0" i="1" baseline="30000" dirty="0">
                <a:solidFill>
                  <a:prstClr val="black"/>
                </a:solidFill>
                <a:latin typeface="Arial" pitchFamily="34" charset="0"/>
                <a:ea typeface="Calibri" pitchFamily="34" charset="0"/>
                <a:cs typeface="Arial" pitchFamily="34" charset="0"/>
              </a:rPr>
              <a:t>1 </a:t>
            </a:r>
            <a:r>
              <a:rPr lang="en-GB" altLang="it-IT" sz="1000" b="0" i="1" dirty="0">
                <a:solidFill>
                  <a:prstClr val="black"/>
                </a:solidFill>
                <a:latin typeface="Arial" pitchFamily="34" charset="0"/>
                <a:ea typeface="Calibri" pitchFamily="34" charset="0"/>
                <a:cs typeface="Arial" pitchFamily="34" charset="0"/>
              </a:rPr>
              <a:t>Percent values are calculated on mixed-mode </a:t>
            </a:r>
            <a:r>
              <a:rPr lang="en-GB" altLang="it-IT" sz="1000" b="0" i="1" dirty="0" smtClean="0">
                <a:solidFill>
                  <a:prstClr val="black"/>
                </a:solidFill>
                <a:latin typeface="Arial" pitchFamily="34" charset="0"/>
                <a:ea typeface="Calibri" pitchFamily="34" charset="0"/>
                <a:cs typeface="Arial" pitchFamily="34" charset="0"/>
              </a:rPr>
              <a:t>surveys </a:t>
            </a:r>
            <a:endParaRPr lang="en-GB" altLang="it-IT" sz="1800" b="0" dirty="0">
              <a:solidFill>
                <a:prstClr val="black"/>
              </a:solidFill>
              <a:latin typeface="Arial" pitchFamily="34" charset="0"/>
              <a:cs typeface="Arial" pitchFamily="34" charset="0"/>
            </a:endParaRPr>
          </a:p>
        </p:txBody>
      </p:sp>
      <p:graphicFrame>
        <p:nvGraphicFramePr>
          <p:cNvPr id="22" name="Tabella 21"/>
          <p:cNvGraphicFramePr>
            <a:graphicFrameLocks noGrp="1"/>
          </p:cNvGraphicFramePr>
          <p:nvPr>
            <p:extLst>
              <p:ext uri="{D42A27DB-BD31-4B8C-83A1-F6EECF244321}">
                <p14:modId xmlns:p14="http://schemas.microsoft.com/office/powerpoint/2010/main" val="3874521277"/>
              </p:ext>
            </p:extLst>
          </p:nvPr>
        </p:nvGraphicFramePr>
        <p:xfrm>
          <a:off x="3059832" y="2132856"/>
          <a:ext cx="5688632" cy="4160520"/>
        </p:xfrm>
        <a:graphic>
          <a:graphicData uri="http://schemas.openxmlformats.org/drawingml/2006/table">
            <a:tbl>
              <a:tblPr firstRow="1" firstCol="1" bandRow="1">
                <a:tableStyleId>{5C22544A-7EE6-4342-B048-85BDC9FD1C3A}</a:tableStyleId>
              </a:tblPr>
              <a:tblGrid>
                <a:gridCol w="3801673">
                  <a:extLst>
                    <a:ext uri="{9D8B030D-6E8A-4147-A177-3AD203B41FA5}">
                      <a16:colId xmlns:a16="http://schemas.microsoft.com/office/drawing/2014/main" xmlns="" val="20000"/>
                    </a:ext>
                  </a:extLst>
                </a:gridCol>
                <a:gridCol w="1886959">
                  <a:extLst>
                    <a:ext uri="{9D8B030D-6E8A-4147-A177-3AD203B41FA5}">
                      <a16:colId xmlns:a16="http://schemas.microsoft.com/office/drawing/2014/main" xmlns="" val="20001"/>
                    </a:ext>
                  </a:extLst>
                </a:gridCol>
              </a:tblGrid>
              <a:tr h="290894">
                <a:tc>
                  <a:txBody>
                    <a:bodyPr/>
                    <a:lstStyle/>
                    <a:p>
                      <a:pPr algn="ctr">
                        <a:lnSpc>
                          <a:spcPct val="150000"/>
                        </a:lnSpc>
                        <a:spcBef>
                          <a:spcPts val="600"/>
                        </a:spcBef>
                        <a:spcAft>
                          <a:spcPts val="0"/>
                        </a:spcAft>
                      </a:pPr>
                      <a:r>
                        <a:rPr lang="en-GB" sz="1200" dirty="0">
                          <a:solidFill>
                            <a:schemeClr val="tx1"/>
                          </a:solidFill>
                          <a:effectLst/>
                          <a:latin typeface="Arial" panose="020B0604020202020204" pitchFamily="34" charset="0"/>
                          <a:cs typeface="Arial" panose="020B0604020202020204" pitchFamily="34" charset="0"/>
                        </a:rPr>
                        <a:t> </a:t>
                      </a:r>
                      <a:endParaRPr lang="it-IT" sz="12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rgbClr val="FFCCCC"/>
                      </a:fgClr>
                      <a:bgClr>
                        <a:schemeClr val="bg1"/>
                      </a:bgClr>
                    </a:pattFill>
                  </a:tcPr>
                </a:tc>
                <a:tc>
                  <a:txBody>
                    <a:bodyPr/>
                    <a:lstStyle/>
                    <a:p>
                      <a:pPr algn="ctr">
                        <a:lnSpc>
                          <a:spcPct val="150000"/>
                        </a:lnSpc>
                        <a:spcBef>
                          <a:spcPts val="600"/>
                        </a:spcBef>
                        <a:spcAft>
                          <a:spcPts val="0"/>
                        </a:spcAft>
                      </a:pPr>
                      <a:r>
                        <a:rPr lang="en-GB" sz="1300" dirty="0">
                          <a:solidFill>
                            <a:schemeClr val="tx1"/>
                          </a:solidFill>
                          <a:effectLst/>
                          <a:latin typeface="Arial" panose="020B0604020202020204" pitchFamily="34" charset="0"/>
                          <a:cs typeface="Arial" panose="020B0604020202020204" pitchFamily="34" charset="0"/>
                        </a:rPr>
                        <a:t>Percent</a:t>
                      </a:r>
                      <a:r>
                        <a:rPr lang="en-GB" sz="1200" dirty="0">
                          <a:solidFill>
                            <a:schemeClr val="tx1"/>
                          </a:solidFill>
                          <a:effectLst/>
                          <a:latin typeface="Arial" panose="020B0604020202020204" pitchFamily="34" charset="0"/>
                          <a:cs typeface="Arial" panose="020B0604020202020204" pitchFamily="34" charset="0"/>
                        </a:rPr>
                        <a:t> values</a:t>
                      </a:r>
                      <a:r>
                        <a:rPr lang="en-GB" sz="1200" baseline="30000" dirty="0">
                          <a:solidFill>
                            <a:schemeClr val="tx1"/>
                          </a:solidFill>
                          <a:effectLst/>
                          <a:latin typeface="Arial" panose="020B0604020202020204" pitchFamily="34" charset="0"/>
                          <a:cs typeface="Arial" panose="020B0604020202020204" pitchFamily="34" charset="0"/>
                        </a:rPr>
                        <a:t>1</a:t>
                      </a:r>
                      <a:endParaRPr lang="it-IT" sz="12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rgbClr val="FFCCCC"/>
                      </a:fgClr>
                      <a:bgClr>
                        <a:schemeClr val="bg1"/>
                      </a:bgClr>
                    </a:pattFill>
                  </a:tcPr>
                </a:tc>
                <a:extLst>
                  <a:ext uri="{0D108BD9-81ED-4DB2-BD59-A6C34878D82A}">
                    <a16:rowId xmlns:a16="http://schemas.microsoft.com/office/drawing/2014/main" xmlns="" val="10000"/>
                  </a:ext>
                </a:extLst>
              </a:tr>
              <a:tr h="290894">
                <a:tc>
                  <a:txBody>
                    <a:bodyPr/>
                    <a:lstStyle/>
                    <a:p>
                      <a:pPr>
                        <a:lnSpc>
                          <a:spcPct val="107000"/>
                        </a:lnSpc>
                        <a:spcAft>
                          <a:spcPts val="0"/>
                        </a:spcAft>
                      </a:pPr>
                      <a:r>
                        <a:rPr lang="en-GB" sz="1300" dirty="0">
                          <a:solidFill>
                            <a:schemeClr val="tx1"/>
                          </a:solidFill>
                          <a:effectLst/>
                          <a:latin typeface="Arial" panose="020B0604020202020204" pitchFamily="34" charset="0"/>
                          <a:cs typeface="Arial" panose="020B0604020202020204" pitchFamily="34" charset="0"/>
                        </a:rPr>
                        <a:t>Mixed-mode strategies WITH CAWI </a:t>
                      </a:r>
                      <a:endParaRPr lang="it-IT" sz="13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ctr">
                        <a:lnSpc>
                          <a:spcPct val="150000"/>
                        </a:lnSpc>
                        <a:spcBef>
                          <a:spcPts val="600"/>
                        </a:spcBef>
                        <a:spcAft>
                          <a:spcPts val="0"/>
                        </a:spcAft>
                      </a:pPr>
                      <a:r>
                        <a:rPr lang="en-GB" sz="1300" b="1" dirty="0">
                          <a:solidFill>
                            <a:schemeClr val="tx1"/>
                          </a:solidFill>
                          <a:effectLst/>
                          <a:latin typeface="Arial" panose="020B0604020202020204" pitchFamily="34" charset="0"/>
                          <a:cs typeface="Arial" panose="020B0604020202020204" pitchFamily="34" charset="0"/>
                        </a:rPr>
                        <a:t>43.0</a:t>
                      </a:r>
                      <a:endParaRPr lang="it-IT" sz="1300" b="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01"/>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panose="020B0604020202020204" pitchFamily="34" charset="0"/>
                          <a:cs typeface="Arial" panose="020B0604020202020204" pitchFamily="34" charset="0"/>
                        </a:rPr>
                        <a:t>CATI-CAWI</a:t>
                      </a:r>
                      <a:endParaRPr lang="it-IT" sz="13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panose="020B0604020202020204" pitchFamily="34" charset="0"/>
                          <a:cs typeface="Arial" panose="020B0604020202020204" pitchFamily="34" charset="0"/>
                        </a:rPr>
                        <a:t>7.7</a:t>
                      </a:r>
                      <a:endParaRPr lang="it-IT" sz="13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rgbClr val="FFCCCC"/>
                      </a:fgClr>
                      <a:bgClr>
                        <a:schemeClr val="bg1"/>
                      </a:bgClr>
                    </a:pattFill>
                  </a:tcPr>
                </a:tc>
                <a:extLst>
                  <a:ext uri="{0D108BD9-81ED-4DB2-BD59-A6C34878D82A}">
                    <a16:rowId xmlns:a16="http://schemas.microsoft.com/office/drawing/2014/main" xmlns="" val="10003"/>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panose="020B0604020202020204" pitchFamily="34" charset="0"/>
                          <a:cs typeface="Arial" panose="020B0604020202020204" pitchFamily="34" charset="0"/>
                        </a:rPr>
                        <a:t>CAPI-CAWI</a:t>
                      </a:r>
                      <a:endParaRPr lang="it-IT" sz="13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panose="020B0604020202020204" pitchFamily="34" charset="0"/>
                          <a:cs typeface="Arial" panose="020B0604020202020204" pitchFamily="34" charset="0"/>
                        </a:rPr>
                        <a:t>7.7</a:t>
                      </a:r>
                      <a:endParaRPr lang="it-IT" sz="13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04"/>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panose="020B0604020202020204" pitchFamily="34" charset="0"/>
                          <a:cs typeface="Arial" panose="020B0604020202020204" pitchFamily="34" charset="0"/>
                        </a:rPr>
                        <a:t>CATI-CAPI-CAWI-Registers</a:t>
                      </a:r>
                      <a:endParaRPr lang="it-IT" sz="13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panose="020B0604020202020204" pitchFamily="34" charset="0"/>
                          <a:cs typeface="Arial" panose="020B0604020202020204" pitchFamily="34" charset="0"/>
                        </a:rPr>
                        <a:t>7.0</a:t>
                      </a:r>
                      <a:endParaRPr lang="it-IT" sz="13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05"/>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a:ea typeface="Calibri"/>
                          <a:cs typeface="Times New Roman"/>
                        </a:rPr>
                        <a:t>CATI-CAWI-Registers</a:t>
                      </a:r>
                      <a:endParaRPr lang="it-IT" sz="1300" b="0" dirty="0">
                        <a:solidFill>
                          <a:schemeClr val="tx1"/>
                        </a:solidFill>
                        <a:effectLst/>
                        <a:latin typeface="Calibri"/>
                        <a:ea typeface="Calibri"/>
                        <a:cs typeface="Times New Roman"/>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a:ea typeface="Calibri"/>
                          <a:cs typeface="Times New Roman"/>
                        </a:rPr>
                        <a:t>4.9</a:t>
                      </a:r>
                      <a:endParaRPr lang="it-IT" sz="1300" dirty="0">
                        <a:solidFill>
                          <a:schemeClr val="tx1"/>
                        </a:solidFill>
                        <a:effectLst/>
                        <a:latin typeface="Calibri"/>
                        <a:ea typeface="Calibri"/>
                        <a:cs typeface="Times New Roman"/>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06"/>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a:ea typeface="Calibri"/>
                          <a:cs typeface="Times New Roman"/>
                        </a:rPr>
                        <a:t>Other combinations with CAWI</a:t>
                      </a:r>
                      <a:endParaRPr lang="it-IT" sz="1300" b="0" dirty="0">
                        <a:solidFill>
                          <a:schemeClr val="tx1"/>
                        </a:solidFill>
                        <a:effectLst/>
                        <a:latin typeface="Calibri"/>
                        <a:ea typeface="Calibri"/>
                        <a:cs typeface="Times New Roman"/>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a:ea typeface="Calibri"/>
                          <a:cs typeface="Times New Roman"/>
                        </a:rPr>
                        <a:t>10.6</a:t>
                      </a:r>
                      <a:endParaRPr lang="it-IT" sz="1300" dirty="0">
                        <a:solidFill>
                          <a:schemeClr val="tx1"/>
                        </a:solidFill>
                        <a:effectLst/>
                        <a:latin typeface="Calibri"/>
                        <a:ea typeface="Calibri"/>
                        <a:cs typeface="Times New Roman"/>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07"/>
                  </a:ext>
                </a:extLst>
              </a:tr>
              <a:tr h="290894">
                <a:tc>
                  <a:txBody>
                    <a:bodyPr/>
                    <a:lstStyle/>
                    <a:p>
                      <a:pPr>
                        <a:lnSpc>
                          <a:spcPct val="107000"/>
                        </a:lnSpc>
                        <a:spcAft>
                          <a:spcPts val="0"/>
                        </a:spcAft>
                      </a:pPr>
                      <a:r>
                        <a:rPr lang="en-GB" sz="1300" dirty="0">
                          <a:solidFill>
                            <a:schemeClr val="tx1"/>
                          </a:solidFill>
                          <a:effectLst/>
                          <a:latin typeface="Arial" panose="020B0604020202020204" pitchFamily="34" charset="0"/>
                          <a:cs typeface="Arial" panose="020B0604020202020204" pitchFamily="34" charset="0"/>
                        </a:rPr>
                        <a:t>Mixed-mode WITHOUT CAWI</a:t>
                      </a:r>
                      <a:endParaRPr lang="it-IT" sz="13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ctr">
                        <a:lnSpc>
                          <a:spcPct val="150000"/>
                        </a:lnSpc>
                        <a:spcBef>
                          <a:spcPts val="600"/>
                        </a:spcBef>
                        <a:spcAft>
                          <a:spcPts val="0"/>
                        </a:spcAft>
                      </a:pPr>
                      <a:r>
                        <a:rPr lang="en-GB" sz="1300" b="1" dirty="0">
                          <a:solidFill>
                            <a:schemeClr val="tx1"/>
                          </a:solidFill>
                          <a:effectLst/>
                          <a:latin typeface="Arial" panose="020B0604020202020204" pitchFamily="34" charset="0"/>
                          <a:cs typeface="Arial" panose="020B0604020202020204" pitchFamily="34" charset="0"/>
                        </a:rPr>
                        <a:t>57.0</a:t>
                      </a:r>
                      <a:endParaRPr lang="it-IT" sz="1300" b="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08"/>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panose="020B0604020202020204" pitchFamily="34" charset="0"/>
                          <a:cs typeface="Arial" panose="020B0604020202020204" pitchFamily="34" charset="0"/>
                        </a:rPr>
                        <a:t>CAPI-PAPI</a:t>
                      </a:r>
                      <a:endParaRPr lang="it-IT" sz="13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panose="020B0604020202020204" pitchFamily="34" charset="0"/>
                          <a:cs typeface="Arial" panose="020B0604020202020204" pitchFamily="34" charset="0"/>
                        </a:rPr>
                        <a:t>13.4</a:t>
                      </a:r>
                      <a:endParaRPr lang="it-IT" sz="13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10"/>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panose="020B0604020202020204" pitchFamily="34" charset="0"/>
                          <a:cs typeface="Arial" panose="020B0604020202020204" pitchFamily="34" charset="0"/>
                        </a:rPr>
                        <a:t>CATI-Registers</a:t>
                      </a:r>
                      <a:endParaRPr lang="it-IT" sz="13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panose="020B0604020202020204" pitchFamily="34" charset="0"/>
                          <a:cs typeface="Arial" panose="020B0604020202020204" pitchFamily="34" charset="0"/>
                        </a:rPr>
                        <a:t>13.4</a:t>
                      </a:r>
                      <a:endParaRPr lang="it-IT" sz="13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11"/>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panose="020B0604020202020204" pitchFamily="34" charset="0"/>
                          <a:cs typeface="Arial" panose="020B0604020202020204" pitchFamily="34" charset="0"/>
                        </a:rPr>
                        <a:t>CATI-CAPI- Registers</a:t>
                      </a:r>
                      <a:endParaRPr lang="it-IT" sz="13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solidFill>
                            <a:schemeClr val="tx1"/>
                          </a:solidFill>
                          <a:effectLst/>
                          <a:latin typeface="Arial" panose="020B0604020202020204" pitchFamily="34" charset="0"/>
                          <a:cs typeface="Arial" panose="020B0604020202020204" pitchFamily="34" charset="0"/>
                        </a:rPr>
                        <a:t>10.6</a:t>
                      </a:r>
                      <a:endParaRPr lang="it-IT" sz="13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12"/>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a:ea typeface="Calibri"/>
                          <a:cs typeface="Times New Roman"/>
                        </a:rPr>
                        <a:t>CAPI- Registers</a:t>
                      </a:r>
                      <a:endParaRPr lang="it-IT" sz="1300" b="0" dirty="0">
                        <a:solidFill>
                          <a:schemeClr val="tx1"/>
                        </a:solidFill>
                        <a:effectLst/>
                        <a:latin typeface="Calibri"/>
                        <a:ea typeface="Calibri"/>
                        <a:cs typeface="Times New Roman"/>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effectLst/>
                          <a:latin typeface="Arial"/>
                          <a:ea typeface="Calibri"/>
                          <a:cs typeface="Times New Roman"/>
                        </a:rPr>
                        <a:t>5.6</a:t>
                      </a:r>
                      <a:endParaRPr lang="it-IT" sz="1300" dirty="0">
                        <a:effectLst/>
                        <a:latin typeface="Calibri"/>
                        <a:ea typeface="Calibri"/>
                        <a:cs typeface="Times New Roman"/>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13"/>
                  </a:ext>
                </a:extLst>
              </a:tr>
              <a:tr h="290894">
                <a:tc>
                  <a:txBody>
                    <a:bodyPr/>
                    <a:lstStyle/>
                    <a:p>
                      <a:pPr marL="742950" lvl="1" indent="-285750">
                        <a:lnSpc>
                          <a:spcPct val="115000"/>
                        </a:lnSpc>
                        <a:spcAft>
                          <a:spcPts val="0"/>
                        </a:spcAft>
                        <a:buFont typeface="Courier New"/>
                        <a:buChar char="o"/>
                      </a:pPr>
                      <a:r>
                        <a:rPr lang="en-GB" sz="1300" b="0" i="1" dirty="0">
                          <a:solidFill>
                            <a:schemeClr val="tx1"/>
                          </a:solidFill>
                          <a:effectLst/>
                          <a:latin typeface="Arial"/>
                          <a:ea typeface="Calibri"/>
                          <a:cs typeface="Times New Roman"/>
                        </a:rPr>
                        <a:t>Other combinations without CAWI</a:t>
                      </a:r>
                      <a:endParaRPr lang="it-IT" sz="1300" b="0" dirty="0">
                        <a:solidFill>
                          <a:schemeClr val="tx1"/>
                        </a:solidFill>
                        <a:effectLst/>
                        <a:latin typeface="Calibri"/>
                        <a:ea typeface="Calibri"/>
                        <a:cs typeface="Times New Roman"/>
                      </a:endParaRPr>
                    </a:p>
                  </a:txBody>
                  <a:tcPr marL="68580" marR="68580" marT="0" marB="0" anchor="ctr">
                    <a:pattFill prst="pct30">
                      <a:fgClr>
                        <a:srgbClr val="FFCCCC"/>
                      </a:fgClr>
                      <a:bgClr>
                        <a:schemeClr val="bg1"/>
                      </a:bgClr>
                    </a:pattFill>
                  </a:tcPr>
                </a:tc>
                <a:tc>
                  <a:txBody>
                    <a:bodyPr/>
                    <a:lstStyle/>
                    <a:p>
                      <a:pPr algn="r">
                        <a:lnSpc>
                          <a:spcPct val="150000"/>
                        </a:lnSpc>
                        <a:spcBef>
                          <a:spcPts val="600"/>
                        </a:spcBef>
                        <a:spcAft>
                          <a:spcPts val="0"/>
                        </a:spcAft>
                      </a:pPr>
                      <a:r>
                        <a:rPr lang="en-GB" sz="1300" i="1" dirty="0">
                          <a:effectLst/>
                          <a:latin typeface="Arial"/>
                          <a:ea typeface="Calibri"/>
                          <a:cs typeface="Times New Roman"/>
                        </a:rPr>
                        <a:t>14.0</a:t>
                      </a:r>
                      <a:endParaRPr lang="it-IT" sz="1300" dirty="0">
                        <a:effectLst/>
                        <a:latin typeface="Calibri"/>
                        <a:ea typeface="Calibri"/>
                        <a:cs typeface="Times New Roman"/>
                      </a:endParaRPr>
                    </a:p>
                  </a:txBody>
                  <a:tcPr marL="68580" marR="68580" marT="0" marB="0" anchor="ctr">
                    <a:pattFill prst="pct20">
                      <a:fgClr>
                        <a:srgbClr val="FFCCCC"/>
                      </a:fgClr>
                      <a:bgClr>
                        <a:schemeClr val="bg1"/>
                      </a:bgClr>
                    </a:pattFill>
                  </a:tcPr>
                </a:tc>
                <a:extLst>
                  <a:ext uri="{0D108BD9-81ED-4DB2-BD59-A6C34878D82A}">
                    <a16:rowId xmlns:a16="http://schemas.microsoft.com/office/drawing/2014/main" xmlns="" val="10014"/>
                  </a:ext>
                </a:extLst>
              </a:tr>
              <a:tr h="290894">
                <a:tc>
                  <a:txBody>
                    <a:bodyPr/>
                    <a:lstStyle/>
                    <a:p>
                      <a:pPr>
                        <a:lnSpc>
                          <a:spcPct val="107000"/>
                        </a:lnSpc>
                        <a:spcAft>
                          <a:spcPts val="0"/>
                        </a:spcAft>
                      </a:pPr>
                      <a:r>
                        <a:rPr lang="en-GB" sz="1300" dirty="0">
                          <a:solidFill>
                            <a:schemeClr val="tx1"/>
                          </a:solidFill>
                          <a:effectLst/>
                          <a:latin typeface="Arial" panose="020B0604020202020204" pitchFamily="34" charset="0"/>
                          <a:cs typeface="Arial" panose="020B0604020202020204" pitchFamily="34" charset="0"/>
                        </a:rPr>
                        <a:t>Total</a:t>
                      </a:r>
                      <a:endParaRPr lang="it-IT" sz="13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pattFill prst="pct30">
                      <a:fgClr>
                        <a:srgbClr val="FFCCCC"/>
                      </a:fgClr>
                      <a:bgClr>
                        <a:schemeClr val="bg1"/>
                      </a:bgClr>
                    </a:pattFill>
                  </a:tcPr>
                </a:tc>
                <a:tc>
                  <a:txBody>
                    <a:bodyPr/>
                    <a:lstStyle/>
                    <a:p>
                      <a:pPr algn="ctr">
                        <a:lnSpc>
                          <a:spcPct val="150000"/>
                        </a:lnSpc>
                        <a:spcBef>
                          <a:spcPts val="600"/>
                        </a:spcBef>
                        <a:spcAft>
                          <a:spcPts val="0"/>
                        </a:spcAft>
                      </a:pPr>
                      <a:r>
                        <a:rPr lang="en-GB" sz="1300" b="1" dirty="0">
                          <a:solidFill>
                            <a:schemeClr val="tx1"/>
                          </a:solidFill>
                          <a:effectLst/>
                          <a:latin typeface="Arial" panose="020B0604020202020204" pitchFamily="34" charset="0"/>
                          <a:cs typeface="Arial" panose="020B0604020202020204" pitchFamily="34" charset="0"/>
                        </a:rPr>
                        <a:t>100</a:t>
                      </a:r>
                      <a:endParaRPr lang="it-IT" sz="1300" b="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rgbClr val="FFCCCC"/>
                      </a:fgClr>
                      <a:bgClr>
                        <a:schemeClr val="bg1"/>
                      </a:bgClr>
                    </a:pattFill>
                  </a:tcPr>
                </a:tc>
                <a:extLst>
                  <a:ext uri="{0D108BD9-81ED-4DB2-BD59-A6C34878D82A}">
                    <a16:rowId xmlns:a16="http://schemas.microsoft.com/office/drawing/2014/main" xmlns="" val="10015"/>
                  </a:ext>
                </a:extLst>
              </a:tr>
            </a:tbl>
          </a:graphicData>
        </a:graphic>
      </p:graphicFrame>
      <p:sp>
        <p:nvSpPr>
          <p:cNvPr id="23" name="Ovale 22"/>
          <p:cNvSpPr/>
          <p:nvPr/>
        </p:nvSpPr>
        <p:spPr>
          <a:xfrm>
            <a:off x="7452320" y="2420888"/>
            <a:ext cx="685798" cy="26835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it-IT" sz="1800" b="0">
              <a:solidFill>
                <a:prstClr val="white"/>
              </a:solidFill>
            </a:endParaRPr>
          </a:p>
        </p:txBody>
      </p:sp>
      <p:sp>
        <p:nvSpPr>
          <p:cNvPr id="24" name="CasellaDiTesto 23"/>
          <p:cNvSpPr txBox="1"/>
          <p:nvPr/>
        </p:nvSpPr>
        <p:spPr>
          <a:xfrm>
            <a:off x="395536" y="1196896"/>
            <a:ext cx="7200799" cy="931024"/>
          </a:xfrm>
          <a:prstGeom prst="rect">
            <a:avLst/>
          </a:prstGeom>
          <a:noFill/>
        </p:spPr>
        <p:txBody>
          <a:bodyPr wrap="square" rtlCol="0">
            <a:spAutoFit/>
          </a:bodyPr>
          <a:lstStyle/>
          <a:p>
            <a:pPr lvl="0" algn="just" defTabSz="457200" eaLnBrk="0" hangingPunct="0">
              <a:lnSpc>
                <a:spcPct val="150000"/>
              </a:lnSpc>
              <a:spcBef>
                <a:spcPts val="1200"/>
              </a:spcBef>
            </a:pPr>
            <a:r>
              <a:rPr lang="en-GB" sz="1700" b="0" u="sng" dirty="0">
                <a:solidFill>
                  <a:srgbClr val="133176"/>
                </a:solidFill>
                <a:latin typeface="Arial" panose="020B0604020202020204" pitchFamily="34" charset="0"/>
                <a:ea typeface="ＭＳ Ｐゴシック" charset="-128"/>
                <a:cs typeface="Arial" panose="020B0604020202020204" pitchFamily="34" charset="0"/>
              </a:rPr>
              <a:t>Mixed-mode in social surveys</a:t>
            </a:r>
          </a:p>
          <a:p>
            <a:pPr fontAlgn="auto">
              <a:spcBef>
                <a:spcPts val="0"/>
              </a:spcBef>
              <a:spcAft>
                <a:spcPts val="0"/>
              </a:spcAft>
            </a:pPr>
            <a:endParaRPr lang="en-US" sz="1000" b="0" dirty="0" smtClean="0">
              <a:solidFill>
                <a:srgbClr val="133176"/>
              </a:solidFill>
              <a:latin typeface="Arial" panose="020B0604020202020204" pitchFamily="34" charset="0"/>
              <a:ea typeface="ＭＳ Ｐゴシック" charset="-128"/>
              <a:cs typeface="Arial" panose="020B0604020202020204" pitchFamily="34" charset="0"/>
            </a:endParaRPr>
          </a:p>
          <a:p>
            <a:pPr fontAlgn="auto">
              <a:spcBef>
                <a:spcPts val="0"/>
              </a:spcBef>
              <a:spcAft>
                <a:spcPts val="0"/>
              </a:spcAft>
            </a:pPr>
            <a:r>
              <a:rPr lang="en-US" sz="1600" b="0" dirty="0" smtClean="0">
                <a:solidFill>
                  <a:srgbClr val="133176"/>
                </a:solidFill>
                <a:latin typeface="Arial" panose="020B0604020202020204" pitchFamily="34" charset="0"/>
                <a:ea typeface="ＭＳ Ｐゴシック" charset="-128"/>
                <a:cs typeface="Arial" panose="020B0604020202020204" pitchFamily="34" charset="0"/>
              </a:rPr>
              <a:t>Mixed-mode </a:t>
            </a:r>
            <a:r>
              <a:rPr lang="en-US" sz="1600" b="0" dirty="0">
                <a:solidFill>
                  <a:srgbClr val="133176"/>
                </a:solidFill>
                <a:latin typeface="Arial" panose="020B0604020202020204" pitchFamily="34" charset="0"/>
                <a:ea typeface="ＭＳ Ｐゴシック" charset="-128"/>
                <a:cs typeface="Arial" panose="020B0604020202020204" pitchFamily="34" charset="0"/>
              </a:rPr>
              <a:t>surveys (50.9%) make use of </a:t>
            </a:r>
            <a:r>
              <a:rPr lang="en-US" sz="1600" b="0" dirty="0">
                <a:solidFill>
                  <a:srgbClr val="C00000"/>
                </a:solidFill>
                <a:latin typeface="Arial" panose="020B0604020202020204" pitchFamily="34" charset="0"/>
                <a:ea typeface="ＭＳ Ｐゴシック" charset="-128"/>
                <a:cs typeface="Arial" panose="020B0604020202020204" pitchFamily="34" charset="0"/>
              </a:rPr>
              <a:t>several combinations of modes</a:t>
            </a:r>
            <a:r>
              <a:rPr lang="en-US" sz="1700" b="0" dirty="0">
                <a:solidFill>
                  <a:srgbClr val="133176"/>
                </a:solidFill>
                <a:latin typeface="Arial" panose="020B0604020202020204" pitchFamily="34" charset="0"/>
                <a:ea typeface="ＭＳ Ｐゴシック" charset="-128"/>
                <a:cs typeface="Arial" panose="020B0604020202020204" pitchFamily="34" charset="0"/>
              </a:rPr>
              <a:t>.</a:t>
            </a:r>
          </a:p>
        </p:txBody>
      </p:sp>
    </p:spTree>
    <p:extLst>
      <p:ext uri="{BB962C8B-B14F-4D97-AF65-F5344CB8AC3E}">
        <p14:creationId xmlns:p14="http://schemas.microsoft.com/office/powerpoint/2010/main" val="124435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633936" y="1268760"/>
            <a:ext cx="7538464" cy="523220"/>
          </a:xfrm>
          <a:prstGeom prst="rect">
            <a:avLst/>
          </a:prstGeom>
          <a:noFill/>
        </p:spPr>
        <p:txBody>
          <a:bodyPr wrap="square" rtlCol="0">
            <a:spAutoFit/>
          </a:bodyPr>
          <a:lstStyle/>
          <a:p>
            <a:pPr>
              <a:spcAft>
                <a:spcPts val="1200"/>
              </a:spcAft>
            </a:pPr>
            <a:r>
              <a:rPr lang="en-US" sz="1400" b="0" dirty="0" smtClean="0">
                <a:solidFill>
                  <a:srgbClr val="133176"/>
                </a:solidFill>
                <a:latin typeface="+mn-lt"/>
              </a:rPr>
              <a:t>Activities </a:t>
            </a:r>
            <a:r>
              <a:rPr lang="en-US" sz="1400" b="0" dirty="0">
                <a:solidFill>
                  <a:srgbClr val="133176"/>
                </a:solidFill>
                <a:latin typeface="+mn-lt"/>
              </a:rPr>
              <a:t>undertaken by 31 ESS </a:t>
            </a:r>
            <a:r>
              <a:rPr lang="en-US" sz="1400" b="0" dirty="0" smtClean="0">
                <a:solidFill>
                  <a:srgbClr val="133176"/>
                </a:solidFill>
                <a:latin typeface="+mn-lt"/>
              </a:rPr>
              <a:t>NSIs </a:t>
            </a:r>
            <a:r>
              <a:rPr lang="en-US" sz="1400" b="0" dirty="0">
                <a:solidFill>
                  <a:srgbClr val="133176"/>
                </a:solidFill>
                <a:latin typeface="+mn-lt"/>
              </a:rPr>
              <a:t>to</a:t>
            </a:r>
            <a:r>
              <a:rPr lang="en-US" sz="1400" b="0" dirty="0">
                <a:solidFill>
                  <a:srgbClr val="505150"/>
                </a:solidFill>
                <a:latin typeface="+mn-lt"/>
              </a:rPr>
              <a:t> </a:t>
            </a:r>
            <a:r>
              <a:rPr lang="en-US" sz="1400" b="0" dirty="0">
                <a:solidFill>
                  <a:srgbClr val="C00000"/>
                </a:solidFill>
                <a:latin typeface="+mn-lt"/>
              </a:rPr>
              <a:t>assess mode effects</a:t>
            </a:r>
            <a:r>
              <a:rPr lang="en-US" sz="1400" b="0" dirty="0">
                <a:solidFill>
                  <a:srgbClr val="505150"/>
                </a:solidFill>
                <a:latin typeface="+mn-lt"/>
              </a:rPr>
              <a:t> </a:t>
            </a:r>
            <a:r>
              <a:rPr lang="en-US" sz="1400" b="0" dirty="0">
                <a:solidFill>
                  <a:srgbClr val="133176"/>
                </a:solidFill>
                <a:latin typeface="+mn-lt"/>
              </a:rPr>
              <a:t>in mixed-mode designs. </a:t>
            </a:r>
            <a:r>
              <a:rPr lang="en-US" sz="1400" b="0" dirty="0" smtClean="0">
                <a:solidFill>
                  <a:srgbClr val="133176"/>
                </a:solidFill>
                <a:latin typeface="+mn-lt"/>
              </a:rPr>
              <a:t>Each NSI </a:t>
            </a:r>
            <a:r>
              <a:rPr lang="en-US" sz="1400" b="0" dirty="0">
                <a:solidFill>
                  <a:srgbClr val="133176"/>
                </a:solidFill>
                <a:latin typeface="+mn-lt"/>
              </a:rPr>
              <a:t>could report </a:t>
            </a:r>
            <a:r>
              <a:rPr lang="en-US" sz="1400" b="0" dirty="0">
                <a:solidFill>
                  <a:srgbClr val="133176"/>
                </a:solidFill>
                <a:latin typeface="+mn-lt"/>
              </a:rPr>
              <a:t>multiple activities</a:t>
            </a:r>
            <a:r>
              <a:rPr lang="en-US" sz="1400" b="0" dirty="0">
                <a:solidFill>
                  <a:srgbClr val="505150"/>
                </a:solidFill>
                <a:latin typeface="+mn-lt"/>
              </a:rPr>
              <a:t>.</a:t>
            </a:r>
            <a:endParaRPr lang="en-US" sz="1400" b="0" dirty="0" smtClean="0">
              <a:solidFill>
                <a:srgbClr val="505150"/>
              </a:solidFill>
              <a:latin typeface="+mn-lt"/>
            </a:endParaRPr>
          </a:p>
        </p:txBody>
      </p:sp>
      <p:graphicFrame>
        <p:nvGraphicFramePr>
          <p:cNvPr id="6" name="Tabella 5"/>
          <p:cNvGraphicFramePr>
            <a:graphicFrameLocks noGrp="1"/>
          </p:cNvGraphicFramePr>
          <p:nvPr>
            <p:extLst>
              <p:ext uri="{D42A27DB-BD31-4B8C-83A1-F6EECF244321}">
                <p14:modId xmlns:p14="http://schemas.microsoft.com/office/powerpoint/2010/main" val="917706898"/>
              </p:ext>
            </p:extLst>
          </p:nvPr>
        </p:nvGraphicFramePr>
        <p:xfrm>
          <a:off x="654625" y="1844824"/>
          <a:ext cx="6391274" cy="4314822"/>
        </p:xfrm>
        <a:graphic>
          <a:graphicData uri="http://schemas.openxmlformats.org/drawingml/2006/table">
            <a:tbl>
              <a:tblPr firstRow="1" firstCol="1" bandRow="1">
                <a:tableStyleId>{5C22544A-7EE6-4342-B048-85BDC9FD1C3A}</a:tableStyleId>
              </a:tblPr>
              <a:tblGrid>
                <a:gridCol w="5217002"/>
                <a:gridCol w="1174272"/>
              </a:tblGrid>
              <a:tr h="467016">
                <a:tc>
                  <a:txBody>
                    <a:bodyPr/>
                    <a:lstStyle/>
                    <a:p>
                      <a:pPr algn="ctr">
                        <a:lnSpc>
                          <a:spcPct val="115000"/>
                        </a:lnSpc>
                        <a:spcAft>
                          <a:spcPts val="0"/>
                        </a:spcAft>
                      </a:pPr>
                      <a:r>
                        <a:rPr lang="en-US" sz="1200" dirty="0">
                          <a:effectLst/>
                        </a:rPr>
                        <a:t>Activity undertaken to assess mode effects</a:t>
                      </a:r>
                      <a:endParaRPr lang="it-IT" sz="1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t-IT" sz="1200" dirty="0" err="1">
                          <a:effectLst/>
                        </a:rPr>
                        <a:t>Percentage</a:t>
                      </a:r>
                      <a:r>
                        <a:rPr lang="it-IT" sz="1200" dirty="0">
                          <a:effectLst/>
                        </a:rPr>
                        <a:t> of </a:t>
                      </a:r>
                      <a:r>
                        <a:rPr lang="it-IT" sz="1200" dirty="0" err="1" smtClean="0">
                          <a:effectLst/>
                        </a:rPr>
                        <a:t>NSIs</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fr-FR" sz="1200" dirty="0" err="1">
                          <a:effectLst/>
                        </a:rPr>
                        <a:t>Pre-tests</a:t>
                      </a:r>
                      <a:r>
                        <a:rPr lang="fr-FR" sz="1200" dirty="0">
                          <a:effectLst/>
                        </a:rPr>
                        <a:t>, </a:t>
                      </a:r>
                      <a:r>
                        <a:rPr lang="fr-FR" sz="1200" dirty="0" err="1">
                          <a:effectLst/>
                        </a:rPr>
                        <a:t>experiments</a:t>
                      </a:r>
                      <a:r>
                        <a:rPr lang="fr-FR" sz="1200" dirty="0">
                          <a:effectLst/>
                        </a:rPr>
                        <a:t> on questionnaire design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fr-FR" sz="1200" dirty="0">
                          <a:effectLst/>
                        </a:rPr>
                        <a:t>48%</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it-IT" sz="1200" dirty="0" err="1">
                          <a:effectLst/>
                        </a:rPr>
                        <a:t>Pilot</a:t>
                      </a:r>
                      <a:r>
                        <a:rPr lang="it-IT" sz="1200" dirty="0">
                          <a:effectLst/>
                        </a:rPr>
                        <a:t> </a:t>
                      </a:r>
                      <a:r>
                        <a:rPr lang="it-IT" sz="1200" dirty="0" err="1">
                          <a:effectLst/>
                        </a:rPr>
                        <a:t>surveys</a:t>
                      </a:r>
                      <a:r>
                        <a:rPr lang="it-IT" sz="1200" dirty="0">
                          <a:effectLst/>
                        </a:rPr>
                        <a:t>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fr-FR" sz="1200">
                          <a:effectLst/>
                        </a:rPr>
                        <a:t>42%</a:t>
                      </a:r>
                      <a:endParaRPr lang="it-IT" sz="120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dirty="0">
                          <a:effectLst/>
                        </a:rPr>
                        <a:t>Differences in distributions of socio-demographic or target variables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dirty="0">
                          <a:effectLst/>
                        </a:rPr>
                        <a:t>39</a:t>
                      </a:r>
                      <a:r>
                        <a:rPr lang="fr-FR" sz="1200" dirty="0">
                          <a:effectLst/>
                        </a:rPr>
                        <a:t>%</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it-IT" sz="1200" dirty="0" err="1">
                          <a:effectLst/>
                        </a:rPr>
                        <a:t>Pre-tests</a:t>
                      </a:r>
                      <a:r>
                        <a:rPr lang="it-IT" sz="1200" dirty="0">
                          <a:effectLst/>
                        </a:rPr>
                        <a:t>, </a:t>
                      </a:r>
                      <a:r>
                        <a:rPr lang="it-IT" sz="1200" dirty="0" err="1">
                          <a:effectLst/>
                        </a:rPr>
                        <a:t>experiments</a:t>
                      </a:r>
                      <a:r>
                        <a:rPr lang="it-IT" sz="1200" dirty="0">
                          <a:effectLst/>
                        </a:rPr>
                        <a:t> on sensitive or core </a:t>
                      </a:r>
                      <a:r>
                        <a:rPr lang="it-IT" sz="1200" dirty="0" err="1">
                          <a:effectLst/>
                        </a:rPr>
                        <a:t>questions</a:t>
                      </a:r>
                      <a:r>
                        <a:rPr lang="it-IT" sz="1200" dirty="0">
                          <a:effectLst/>
                        </a:rPr>
                        <a:t>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35</a:t>
                      </a:r>
                      <a:r>
                        <a:rPr lang="fr-FR" sz="1200">
                          <a:effectLst/>
                        </a:rPr>
                        <a:t>%</a:t>
                      </a:r>
                      <a:endParaRPr lang="it-IT" sz="120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it-IT" sz="1200" dirty="0" err="1">
                          <a:effectLst/>
                        </a:rPr>
                        <a:t>Differences</a:t>
                      </a:r>
                      <a:r>
                        <a:rPr lang="it-IT" sz="1200" dirty="0">
                          <a:effectLst/>
                        </a:rPr>
                        <a:t> in </a:t>
                      </a:r>
                      <a:r>
                        <a:rPr lang="it-IT" sz="1200" dirty="0" err="1">
                          <a:effectLst/>
                        </a:rPr>
                        <a:t>quality</a:t>
                      </a:r>
                      <a:r>
                        <a:rPr lang="it-IT" sz="1200" dirty="0">
                          <a:effectLst/>
                        </a:rPr>
                        <a:t> </a:t>
                      </a:r>
                      <a:r>
                        <a:rPr lang="it-IT" sz="1200" dirty="0" err="1">
                          <a:effectLst/>
                        </a:rPr>
                        <a:t>indicators</a:t>
                      </a:r>
                      <a:r>
                        <a:rPr lang="it-IT" sz="1200" dirty="0">
                          <a:effectLst/>
                        </a:rPr>
                        <a:t>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35</a:t>
                      </a:r>
                      <a:r>
                        <a:rPr lang="fr-FR" sz="1200">
                          <a:effectLst/>
                        </a:rPr>
                        <a:t>%</a:t>
                      </a:r>
                      <a:endParaRPr lang="it-IT" sz="120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dirty="0">
                          <a:effectLst/>
                        </a:rPr>
                        <a:t>Previous and new data collection strategies running simultaneously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32</a:t>
                      </a:r>
                      <a:r>
                        <a:rPr lang="fr-FR" sz="1200">
                          <a:effectLst/>
                        </a:rPr>
                        <a:t>%</a:t>
                      </a:r>
                      <a:endParaRPr lang="it-IT" sz="120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dirty="0">
                          <a:effectLst/>
                        </a:rPr>
                        <a:t>Separating selection, nonresponse and measurement effects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26</a:t>
                      </a:r>
                      <a:r>
                        <a:rPr lang="fr-FR" sz="1200">
                          <a:effectLst/>
                        </a:rPr>
                        <a:t>%</a:t>
                      </a:r>
                      <a:endParaRPr lang="it-IT" sz="120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dirty="0">
                          <a:effectLst/>
                        </a:rPr>
                        <a:t>Calculation of representativeness indicators of various designs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23</a:t>
                      </a:r>
                      <a:r>
                        <a:rPr lang="fr-FR" sz="1200">
                          <a:effectLst/>
                        </a:rPr>
                        <a:t>%</a:t>
                      </a:r>
                      <a:endParaRPr lang="it-IT" sz="120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dirty="0">
                          <a:effectLst/>
                        </a:rPr>
                        <a:t>Pre-tests, experiments on split sample approach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19</a:t>
                      </a:r>
                      <a:r>
                        <a:rPr lang="fr-FR" sz="1200">
                          <a:effectLst/>
                        </a:rPr>
                        <a:t>%</a:t>
                      </a:r>
                      <a:endParaRPr lang="it-IT" sz="1200">
                        <a:effectLst/>
                        <a:latin typeface="Calibri"/>
                        <a:ea typeface="Calibri"/>
                        <a:cs typeface="Times New Roman"/>
                      </a:endParaRPr>
                    </a:p>
                  </a:txBody>
                  <a:tcPr marL="68580" marR="68580" marT="0" marB="0" anchor="ctr"/>
                </a:tc>
              </a:tr>
              <a:tr h="406101">
                <a:tc>
                  <a:txBody>
                    <a:bodyPr/>
                    <a:lstStyle/>
                    <a:p>
                      <a:pPr>
                        <a:spcBef>
                          <a:spcPts val="300"/>
                        </a:spcBef>
                        <a:spcAft>
                          <a:spcPts val="300"/>
                        </a:spcAft>
                      </a:pPr>
                      <a:r>
                        <a:rPr lang="en-US" sz="1200" dirty="0">
                          <a:effectLst/>
                        </a:rPr>
                        <a:t>Subsampling of groups receiving different data collection strategies (e.g. control group)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a:effectLst/>
                        </a:rPr>
                        <a:t>19</a:t>
                      </a:r>
                      <a:r>
                        <a:rPr lang="fr-FR" sz="1200">
                          <a:effectLst/>
                        </a:rPr>
                        <a:t>%</a:t>
                      </a:r>
                      <a:endParaRPr lang="it-IT" sz="1200">
                        <a:effectLst/>
                        <a:latin typeface="Calibri"/>
                        <a:ea typeface="Calibri"/>
                        <a:cs typeface="Times New Roman"/>
                      </a:endParaRPr>
                    </a:p>
                  </a:txBody>
                  <a:tcPr marL="68580" marR="68580" marT="0" marB="0" anchor="ctr"/>
                </a:tc>
              </a:tr>
              <a:tr h="406101">
                <a:tc>
                  <a:txBody>
                    <a:bodyPr/>
                    <a:lstStyle/>
                    <a:p>
                      <a:pPr>
                        <a:spcBef>
                          <a:spcPts val="300"/>
                        </a:spcBef>
                        <a:spcAft>
                          <a:spcPts val="300"/>
                        </a:spcAft>
                      </a:pPr>
                      <a:r>
                        <a:rPr lang="en-US" sz="1200" dirty="0">
                          <a:effectLst/>
                        </a:rPr>
                        <a:t>Pre-tests, experiments on the use of different devices (smartphones, tablets, …)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dirty="0">
                          <a:effectLst/>
                        </a:rPr>
                        <a:t>19</a:t>
                      </a:r>
                      <a:r>
                        <a:rPr lang="fr-FR" sz="1200" dirty="0">
                          <a:effectLst/>
                        </a:rPr>
                        <a:t>%</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it-IT" sz="1200" dirty="0">
                          <a:effectLst/>
                        </a:rPr>
                        <a:t>Re-</a:t>
                      </a:r>
                      <a:r>
                        <a:rPr lang="it-IT" sz="1200" dirty="0" err="1">
                          <a:effectLst/>
                        </a:rPr>
                        <a:t>interview</a:t>
                      </a:r>
                      <a:r>
                        <a:rPr lang="it-IT" sz="1200" dirty="0">
                          <a:effectLst/>
                        </a:rPr>
                        <a:t> </a:t>
                      </a:r>
                      <a:r>
                        <a:rPr lang="it-IT" sz="1200" dirty="0" err="1">
                          <a:effectLst/>
                        </a:rPr>
                        <a:t>studies</a:t>
                      </a:r>
                      <a:r>
                        <a:rPr lang="it-IT" sz="1200" dirty="0">
                          <a:effectLst/>
                        </a:rPr>
                        <a:t>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dirty="0">
                          <a:effectLst/>
                        </a:rPr>
                        <a:t>6</a:t>
                      </a:r>
                      <a:r>
                        <a:rPr lang="fr-FR" sz="1200" dirty="0">
                          <a:effectLst/>
                        </a:rPr>
                        <a:t>%</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dirty="0">
                          <a:effectLst/>
                        </a:rPr>
                        <a:t>Other types of pre-tests and/or experiments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dirty="0">
                          <a:effectLst/>
                        </a:rPr>
                        <a:t>3</a:t>
                      </a:r>
                      <a:r>
                        <a:rPr lang="fr-FR" sz="1200" dirty="0">
                          <a:effectLst/>
                        </a:rPr>
                        <a:t>%</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it-IT" sz="1200" dirty="0" err="1">
                          <a:effectLst/>
                        </a:rPr>
                        <a:t>Other</a:t>
                      </a:r>
                      <a:r>
                        <a:rPr lang="it-IT" sz="1200" dirty="0">
                          <a:effectLst/>
                        </a:rPr>
                        <a:t> </a:t>
                      </a:r>
                      <a:r>
                        <a:rPr lang="it-IT" sz="1200" dirty="0" err="1">
                          <a:effectLst/>
                        </a:rPr>
                        <a:t>activities</a:t>
                      </a:r>
                      <a:r>
                        <a:rPr lang="it-IT" sz="1200" dirty="0">
                          <a:effectLst/>
                        </a:rPr>
                        <a:t> </a:t>
                      </a:r>
                      <a:endParaRPr lang="it-IT" sz="120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dirty="0">
                          <a:effectLst/>
                        </a:rPr>
                        <a:t>6</a:t>
                      </a:r>
                      <a:r>
                        <a:rPr lang="fr-FR" sz="1200" dirty="0">
                          <a:effectLst/>
                        </a:rPr>
                        <a:t>%</a:t>
                      </a:r>
                      <a:endParaRPr lang="it-IT" sz="1200" dirty="0">
                        <a:effectLst/>
                        <a:latin typeface="Calibri"/>
                        <a:ea typeface="Calibri"/>
                        <a:cs typeface="Times New Roman"/>
                      </a:endParaRPr>
                    </a:p>
                  </a:txBody>
                  <a:tcPr marL="68580" marR="68580" marT="0" marB="0" anchor="ctr"/>
                </a:tc>
              </a:tr>
              <a:tr h="233508">
                <a:tc>
                  <a:txBody>
                    <a:bodyPr/>
                    <a:lstStyle/>
                    <a:p>
                      <a:pPr>
                        <a:spcBef>
                          <a:spcPts val="300"/>
                        </a:spcBef>
                        <a:spcAft>
                          <a:spcPts val="300"/>
                        </a:spcAft>
                      </a:pPr>
                      <a:r>
                        <a:rPr lang="en-US" sz="1200" i="1" dirty="0">
                          <a:solidFill>
                            <a:srgbClr val="600000"/>
                          </a:solidFill>
                          <a:effectLst/>
                        </a:rPr>
                        <a:t>No activity conducted in recent years</a:t>
                      </a:r>
                      <a:endParaRPr lang="it-IT" sz="1200" i="1" dirty="0">
                        <a:solidFill>
                          <a:srgbClr val="6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200" b="1" i="1" dirty="0">
                          <a:solidFill>
                            <a:srgbClr val="600000"/>
                          </a:solidFill>
                          <a:effectLst/>
                        </a:rPr>
                        <a:t>32</a:t>
                      </a:r>
                      <a:r>
                        <a:rPr lang="fr-FR" sz="1200" b="1" i="1" dirty="0">
                          <a:solidFill>
                            <a:srgbClr val="600000"/>
                          </a:solidFill>
                          <a:effectLst/>
                        </a:rPr>
                        <a:t>%</a:t>
                      </a:r>
                      <a:endParaRPr lang="it-IT" sz="1200" b="1" i="1" dirty="0">
                        <a:solidFill>
                          <a:srgbClr val="600000"/>
                        </a:solidFill>
                        <a:effectLst/>
                        <a:latin typeface="Calibri"/>
                        <a:ea typeface="Calibri"/>
                        <a:cs typeface="Times New Roman"/>
                      </a:endParaRPr>
                    </a:p>
                  </a:txBody>
                  <a:tcPr marL="68580" marR="68580" marT="0" marB="0" anchor="ctr"/>
                </a:tc>
              </a:tr>
            </a:tbl>
          </a:graphicData>
        </a:graphic>
      </p:graphicFrame>
      <p:sp>
        <p:nvSpPr>
          <p:cNvPr id="3" name="CasellaDiTesto 2"/>
          <p:cNvSpPr txBox="1"/>
          <p:nvPr/>
        </p:nvSpPr>
        <p:spPr>
          <a:xfrm>
            <a:off x="7200901" y="1860857"/>
            <a:ext cx="1403547" cy="2677656"/>
          </a:xfrm>
          <a:prstGeom prst="rect">
            <a:avLst/>
          </a:prstGeom>
          <a:noFill/>
        </p:spPr>
        <p:txBody>
          <a:bodyPr wrap="square" rtlCol="0">
            <a:spAutoFit/>
          </a:bodyPr>
          <a:lstStyle/>
          <a:p>
            <a:r>
              <a:rPr lang="en-US" sz="1400" b="0" dirty="0" smtClean="0">
                <a:solidFill>
                  <a:schemeClr val="tx1">
                    <a:lumMod val="75000"/>
                    <a:lumOff val="25000"/>
                  </a:schemeClr>
                </a:solidFill>
                <a:latin typeface="+mn-lt"/>
              </a:rPr>
              <a:t>Almost all NSIs reported multiple activities. </a:t>
            </a:r>
          </a:p>
          <a:p>
            <a:endParaRPr lang="en-US" sz="1400" b="0" dirty="0">
              <a:solidFill>
                <a:schemeClr val="tx1">
                  <a:lumMod val="75000"/>
                  <a:lumOff val="25000"/>
                </a:schemeClr>
              </a:solidFill>
              <a:latin typeface="+mn-lt"/>
            </a:endParaRPr>
          </a:p>
          <a:p>
            <a:r>
              <a:rPr lang="en-US" sz="1400" b="0" dirty="0" smtClean="0">
                <a:solidFill>
                  <a:schemeClr val="tx1">
                    <a:lumMod val="75000"/>
                    <a:lumOff val="25000"/>
                  </a:schemeClr>
                </a:solidFill>
              </a:rPr>
              <a:t>In fact, c</a:t>
            </a:r>
            <a:r>
              <a:rPr lang="en-US" sz="1400" b="0" dirty="0" smtClean="0">
                <a:solidFill>
                  <a:schemeClr val="tx1">
                    <a:lumMod val="75000"/>
                    <a:lumOff val="25000"/>
                  </a:schemeClr>
                </a:solidFill>
                <a:latin typeface="+mn-lt"/>
              </a:rPr>
              <a:t>ountries reporting one single activity are exceptions</a:t>
            </a:r>
          </a:p>
          <a:p>
            <a:endParaRPr lang="en-US" sz="1400" b="0" dirty="0">
              <a:solidFill>
                <a:schemeClr val="tx1">
                  <a:lumMod val="75000"/>
                  <a:lumOff val="25000"/>
                </a:schemeClr>
              </a:solidFill>
              <a:latin typeface="+mn-lt"/>
            </a:endParaRPr>
          </a:p>
          <a:p>
            <a:endParaRPr lang="en-US" sz="1400" b="0" dirty="0">
              <a:solidFill>
                <a:schemeClr val="tx1">
                  <a:lumMod val="75000"/>
                  <a:lumOff val="25000"/>
                </a:schemeClr>
              </a:solidFill>
              <a:latin typeface="+mn-lt"/>
            </a:endParaRPr>
          </a:p>
        </p:txBody>
      </p:sp>
      <p:sp>
        <p:nvSpPr>
          <p:cNvPr id="4" name="Ovale 3"/>
          <p:cNvSpPr/>
          <p:nvPr/>
        </p:nvSpPr>
        <p:spPr>
          <a:xfrm>
            <a:off x="6010275" y="2261989"/>
            <a:ext cx="742950" cy="781819"/>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6086475" y="5852120"/>
            <a:ext cx="666750" cy="457200"/>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ytuł 1"/>
          <p:cNvSpPr txBox="1">
            <a:spLocks/>
          </p:cNvSpPr>
          <p:nvPr/>
        </p:nvSpPr>
        <p:spPr>
          <a:xfrm>
            <a:off x="251520" y="620688"/>
            <a:ext cx="8064896"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US" sz="3200" b="0" dirty="0" smtClean="0">
                <a:solidFill>
                  <a:srgbClr val="C00000"/>
                </a:solidFill>
                <a:latin typeface="Calibri" panose="020F0502020204030204" pitchFamily="34" charset="0"/>
              </a:rPr>
              <a:t>Methodologies </a:t>
            </a:r>
            <a:r>
              <a:rPr lang="en-US" sz="3200" b="0" dirty="0">
                <a:solidFill>
                  <a:srgbClr val="C00000"/>
                </a:solidFill>
                <a:latin typeface="Calibri" panose="020F0502020204030204" pitchFamily="34" charset="0"/>
              </a:rPr>
              <a:t>for mode </a:t>
            </a:r>
            <a:r>
              <a:rPr lang="en-US" sz="3200" b="0" dirty="0" smtClean="0">
                <a:solidFill>
                  <a:srgbClr val="C00000"/>
                </a:solidFill>
                <a:latin typeface="Calibri" panose="020F0502020204030204" pitchFamily="34" charset="0"/>
              </a:rPr>
              <a:t>effect</a:t>
            </a:r>
            <a:r>
              <a:rPr lang="pl-PL" sz="3200" b="0" dirty="0">
                <a:solidFill>
                  <a:srgbClr val="C00000"/>
                </a:solidFill>
                <a:latin typeface="Calibri" panose="020F0502020204030204" pitchFamily="34" charset="0"/>
              </a:rPr>
              <a:t/>
            </a:r>
            <a:br>
              <a:rPr lang="pl-PL" sz="3200" b="0" dirty="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288595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777546" y="1496964"/>
            <a:ext cx="7538464" cy="837152"/>
          </a:xfrm>
          <a:prstGeom prst="rect">
            <a:avLst/>
          </a:prstGeom>
          <a:noFill/>
        </p:spPr>
        <p:txBody>
          <a:bodyPr wrap="square" rtlCol="0">
            <a:spAutoFit/>
          </a:bodyPr>
          <a:lstStyle/>
          <a:p>
            <a:pPr>
              <a:lnSpc>
                <a:spcPct val="130000"/>
              </a:lnSpc>
              <a:spcAft>
                <a:spcPts val="0"/>
              </a:spcAft>
            </a:pPr>
            <a:r>
              <a:rPr lang="en-US" sz="1400" b="0" dirty="0" smtClean="0">
                <a:solidFill>
                  <a:srgbClr val="133176"/>
                </a:solidFill>
                <a:latin typeface="+mn-lt"/>
              </a:rPr>
              <a:t>Measures </a:t>
            </a:r>
            <a:r>
              <a:rPr lang="en-US" sz="1400" b="0" dirty="0">
                <a:solidFill>
                  <a:srgbClr val="C00000"/>
                </a:solidFill>
                <a:latin typeface="+mn-lt"/>
              </a:rPr>
              <a:t>to </a:t>
            </a:r>
            <a:r>
              <a:rPr lang="en-US" sz="1400" b="0" dirty="0">
                <a:solidFill>
                  <a:srgbClr val="C00000"/>
                </a:solidFill>
                <a:latin typeface="+mn-lt"/>
              </a:rPr>
              <a:t>adjust for mode effects </a:t>
            </a:r>
            <a:r>
              <a:rPr lang="en-US" sz="1400" b="0" dirty="0">
                <a:solidFill>
                  <a:srgbClr val="133176"/>
                </a:solidFill>
                <a:latin typeface="+mn-lt"/>
              </a:rPr>
              <a:t>in mixed-mode designs</a:t>
            </a:r>
            <a:r>
              <a:rPr lang="en-US" sz="1400" b="0" dirty="0" smtClean="0">
                <a:solidFill>
                  <a:srgbClr val="133176"/>
                </a:solidFill>
                <a:latin typeface="+mn-lt"/>
              </a:rPr>
              <a:t>.</a:t>
            </a:r>
            <a:r>
              <a:rPr lang="en-US" sz="1400" b="0" dirty="0">
                <a:solidFill>
                  <a:srgbClr val="133176"/>
                </a:solidFill>
              </a:rPr>
              <a:t> </a:t>
            </a:r>
            <a:endParaRPr lang="en-US" sz="1400" b="0" dirty="0" smtClean="0">
              <a:solidFill>
                <a:srgbClr val="133176"/>
              </a:solidFill>
            </a:endParaRPr>
          </a:p>
          <a:p>
            <a:pPr>
              <a:lnSpc>
                <a:spcPct val="130000"/>
              </a:lnSpc>
              <a:spcAft>
                <a:spcPts val="0"/>
              </a:spcAft>
            </a:pPr>
            <a:r>
              <a:rPr lang="en-US" sz="1400" b="0" dirty="0" smtClean="0">
                <a:solidFill>
                  <a:srgbClr val="133176"/>
                </a:solidFill>
                <a:latin typeface="+mn-lt"/>
              </a:rPr>
              <a:t>Each </a:t>
            </a:r>
            <a:r>
              <a:rPr lang="en-US" sz="1400" b="0" dirty="0">
                <a:solidFill>
                  <a:srgbClr val="133176"/>
                </a:solidFill>
                <a:latin typeface="+mn-lt"/>
              </a:rPr>
              <a:t>NSI could report multiple </a:t>
            </a:r>
            <a:r>
              <a:rPr lang="en-US" sz="1400" b="0" dirty="0" smtClean="0">
                <a:solidFill>
                  <a:srgbClr val="133176"/>
                </a:solidFill>
                <a:latin typeface="+mn-lt"/>
              </a:rPr>
              <a:t>measures.  </a:t>
            </a:r>
            <a:endParaRPr lang="en-US" sz="1400" b="0" dirty="0">
              <a:solidFill>
                <a:srgbClr val="133176"/>
              </a:solidFill>
              <a:latin typeface="+mn-lt"/>
            </a:endParaRPr>
          </a:p>
          <a:p>
            <a:pPr>
              <a:spcAft>
                <a:spcPts val="1200"/>
              </a:spcAft>
            </a:pPr>
            <a:endParaRPr lang="en-US" sz="1200" b="0" dirty="0" smtClean="0">
              <a:solidFill>
                <a:srgbClr val="505150"/>
              </a:solidFill>
              <a:latin typeface="+mn-lt"/>
            </a:endParaRPr>
          </a:p>
        </p:txBody>
      </p:sp>
      <p:sp>
        <p:nvSpPr>
          <p:cNvPr id="7" name="CasellaDiTesto 6"/>
          <p:cNvSpPr txBox="1"/>
          <p:nvPr/>
        </p:nvSpPr>
        <p:spPr>
          <a:xfrm>
            <a:off x="849960" y="5085184"/>
            <a:ext cx="7538464" cy="523220"/>
          </a:xfrm>
          <a:prstGeom prst="rect">
            <a:avLst/>
          </a:prstGeom>
          <a:noFill/>
        </p:spPr>
        <p:txBody>
          <a:bodyPr wrap="square" rtlCol="0">
            <a:spAutoFit/>
          </a:bodyPr>
          <a:lstStyle/>
          <a:p>
            <a:pPr>
              <a:spcAft>
                <a:spcPts val="600"/>
              </a:spcAft>
            </a:pPr>
            <a:r>
              <a:rPr lang="en-US" sz="1400" dirty="0" smtClean="0">
                <a:solidFill>
                  <a:srgbClr val="505150"/>
                </a:solidFill>
                <a:latin typeface="+mn-lt"/>
              </a:rPr>
              <a:t>Future Plans:  </a:t>
            </a:r>
            <a:r>
              <a:rPr lang="en-US" sz="1400" b="0" dirty="0" smtClean="0">
                <a:solidFill>
                  <a:srgbClr val="505150"/>
                </a:solidFill>
                <a:latin typeface="+mn-lt"/>
              </a:rPr>
              <a:t>14 out of the 31 NSIs report to have no future plans for research into mode effects assessment and/or adjustment methods</a:t>
            </a:r>
            <a:endParaRPr lang="en-US" sz="1400" b="0" dirty="0">
              <a:solidFill>
                <a:srgbClr val="505150"/>
              </a:solidFill>
              <a:latin typeface="+mn-lt"/>
            </a:endParaRPr>
          </a:p>
        </p:txBody>
      </p:sp>
      <p:graphicFrame>
        <p:nvGraphicFramePr>
          <p:cNvPr id="9" name="Tabella 8"/>
          <p:cNvGraphicFramePr>
            <a:graphicFrameLocks noGrp="1"/>
          </p:cNvGraphicFramePr>
          <p:nvPr>
            <p:extLst>
              <p:ext uri="{D42A27DB-BD31-4B8C-83A1-F6EECF244321}">
                <p14:modId xmlns:p14="http://schemas.microsoft.com/office/powerpoint/2010/main" val="3266216459"/>
              </p:ext>
            </p:extLst>
          </p:nvPr>
        </p:nvGraphicFramePr>
        <p:xfrm>
          <a:off x="878235" y="2132856"/>
          <a:ext cx="6811466" cy="2408032"/>
        </p:xfrm>
        <a:graphic>
          <a:graphicData uri="http://schemas.openxmlformats.org/drawingml/2006/table">
            <a:tbl>
              <a:tblPr firstRow="1" firstCol="1" bandRow="1">
                <a:tableStyleId>{5C22544A-7EE6-4342-B048-85BDC9FD1C3A}</a:tableStyleId>
              </a:tblPr>
              <a:tblGrid>
                <a:gridCol w="5658631"/>
                <a:gridCol w="1152835"/>
              </a:tblGrid>
              <a:tr h="851656">
                <a:tc>
                  <a:txBody>
                    <a:bodyPr/>
                    <a:lstStyle/>
                    <a:p>
                      <a:pPr algn="ctr">
                        <a:lnSpc>
                          <a:spcPct val="115000"/>
                        </a:lnSpc>
                        <a:spcAft>
                          <a:spcPts val="0"/>
                        </a:spcAft>
                      </a:pPr>
                      <a:r>
                        <a:rPr lang="en-US" sz="1400" noProof="0" dirty="0" smtClean="0">
                          <a:effectLst/>
                        </a:rPr>
                        <a:t>Measure taken</a:t>
                      </a:r>
                      <a:endParaRPr lang="en-US" sz="1400" noProof="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t-IT" sz="1400" dirty="0" err="1">
                          <a:effectLst/>
                        </a:rPr>
                        <a:t>Percentage</a:t>
                      </a:r>
                      <a:r>
                        <a:rPr lang="it-IT" sz="1400" dirty="0">
                          <a:effectLst/>
                        </a:rPr>
                        <a:t> of </a:t>
                      </a:r>
                      <a:r>
                        <a:rPr lang="it-IT" sz="1400" dirty="0" err="1" smtClean="0">
                          <a:effectLst/>
                        </a:rPr>
                        <a:t>NSIs</a:t>
                      </a:r>
                      <a:endParaRPr lang="it-IT" sz="1400" dirty="0">
                        <a:effectLst/>
                        <a:latin typeface="Calibri"/>
                        <a:ea typeface="Calibri"/>
                        <a:cs typeface="Times New Roman"/>
                      </a:endParaRPr>
                    </a:p>
                  </a:txBody>
                  <a:tcPr marL="68580" marR="68580" marT="0" marB="0" anchor="ctr"/>
                </a:tc>
              </a:tr>
              <a:tr h="270427">
                <a:tc>
                  <a:txBody>
                    <a:bodyPr/>
                    <a:lstStyle/>
                    <a:p>
                      <a:pPr>
                        <a:spcBef>
                          <a:spcPts val="300"/>
                        </a:spcBef>
                        <a:spcAft>
                          <a:spcPts val="300"/>
                        </a:spcAft>
                      </a:pPr>
                      <a:r>
                        <a:rPr lang="en-US" sz="1400" noProof="0" dirty="0" smtClean="0">
                          <a:effectLst/>
                        </a:rPr>
                        <a:t>Weight adjustments  </a:t>
                      </a:r>
                      <a:endParaRPr lang="en-US" sz="1400" noProof="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fr-FR" sz="1400">
                          <a:effectLst/>
                        </a:rPr>
                        <a:t>26%</a:t>
                      </a:r>
                      <a:endParaRPr lang="it-IT" sz="1400">
                        <a:effectLst/>
                        <a:latin typeface="Calibri"/>
                        <a:ea typeface="Calibri"/>
                        <a:cs typeface="Times New Roman"/>
                      </a:endParaRPr>
                    </a:p>
                  </a:txBody>
                  <a:tcPr marL="68580" marR="68580" marT="0" marB="0" anchor="ctr"/>
                </a:tc>
              </a:tr>
              <a:tr h="270427">
                <a:tc>
                  <a:txBody>
                    <a:bodyPr/>
                    <a:lstStyle/>
                    <a:p>
                      <a:pPr>
                        <a:spcBef>
                          <a:spcPts val="300"/>
                        </a:spcBef>
                        <a:spcAft>
                          <a:spcPts val="300"/>
                        </a:spcAft>
                      </a:pPr>
                      <a:r>
                        <a:rPr lang="en-US" sz="1400" noProof="0" dirty="0" smtClean="0">
                          <a:effectLst/>
                        </a:rPr>
                        <a:t>Calibration to fixed mode distributions </a:t>
                      </a:r>
                      <a:endParaRPr lang="en-US" sz="1400" noProof="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fr-FR" sz="1400">
                          <a:effectLst/>
                        </a:rPr>
                        <a:t>13%</a:t>
                      </a:r>
                      <a:endParaRPr lang="it-IT" sz="1400">
                        <a:effectLst/>
                        <a:latin typeface="Calibri"/>
                        <a:ea typeface="Calibri"/>
                        <a:cs typeface="Times New Roman"/>
                      </a:endParaRPr>
                    </a:p>
                  </a:txBody>
                  <a:tcPr marL="68580" marR="68580" marT="0" marB="0" anchor="ctr"/>
                </a:tc>
              </a:tr>
              <a:tr h="499731">
                <a:tc>
                  <a:txBody>
                    <a:bodyPr/>
                    <a:lstStyle/>
                    <a:p>
                      <a:pPr>
                        <a:spcBef>
                          <a:spcPts val="300"/>
                        </a:spcBef>
                        <a:spcAft>
                          <a:spcPts val="300"/>
                        </a:spcAft>
                      </a:pPr>
                      <a:r>
                        <a:rPr lang="en-US" sz="1400" noProof="0" dirty="0" smtClean="0">
                          <a:effectLst/>
                        </a:rPr>
                        <a:t>Estimate measurement errors and correct responses to a benchmark mode </a:t>
                      </a:r>
                      <a:endParaRPr lang="en-US" sz="1400" noProof="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400">
                          <a:effectLst/>
                        </a:rPr>
                        <a:t>10</a:t>
                      </a:r>
                      <a:r>
                        <a:rPr lang="fr-FR" sz="1400">
                          <a:effectLst/>
                        </a:rPr>
                        <a:t>%</a:t>
                      </a:r>
                      <a:endParaRPr lang="it-IT" sz="1400">
                        <a:effectLst/>
                        <a:latin typeface="Calibri"/>
                        <a:ea typeface="Calibri"/>
                        <a:cs typeface="Times New Roman"/>
                      </a:endParaRPr>
                    </a:p>
                  </a:txBody>
                  <a:tcPr marL="68580" marR="68580" marT="0" marB="0" anchor="ctr"/>
                </a:tc>
              </a:tr>
              <a:tr h="195991">
                <a:tc>
                  <a:txBody>
                    <a:bodyPr/>
                    <a:lstStyle/>
                    <a:p>
                      <a:pPr>
                        <a:spcBef>
                          <a:spcPts val="300"/>
                        </a:spcBef>
                        <a:spcAft>
                          <a:spcPts val="300"/>
                        </a:spcAft>
                      </a:pPr>
                      <a:r>
                        <a:rPr lang="en-US" sz="1400" noProof="0" dirty="0" smtClean="0">
                          <a:effectLst/>
                        </a:rPr>
                        <a:t>Other </a:t>
                      </a:r>
                      <a:endParaRPr lang="en-US" sz="1400" noProof="0" dirty="0">
                        <a:solidFill>
                          <a:srgbClr val="0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400" dirty="0">
                          <a:effectLst/>
                        </a:rPr>
                        <a:t>13</a:t>
                      </a:r>
                      <a:r>
                        <a:rPr lang="fr-FR" sz="1400" dirty="0">
                          <a:effectLst/>
                        </a:rPr>
                        <a:t>%</a:t>
                      </a:r>
                      <a:endParaRPr lang="it-IT" sz="1400" dirty="0">
                        <a:effectLst/>
                        <a:latin typeface="Calibri"/>
                        <a:ea typeface="Calibri"/>
                        <a:cs typeface="Times New Roman"/>
                      </a:endParaRPr>
                    </a:p>
                  </a:txBody>
                  <a:tcPr marL="68580" marR="68580" marT="0" marB="0" anchor="ctr"/>
                </a:tc>
              </a:tr>
              <a:tr h="270427">
                <a:tc>
                  <a:txBody>
                    <a:bodyPr/>
                    <a:lstStyle/>
                    <a:p>
                      <a:pPr>
                        <a:spcBef>
                          <a:spcPts val="300"/>
                        </a:spcBef>
                        <a:spcAft>
                          <a:spcPts val="300"/>
                        </a:spcAft>
                      </a:pPr>
                      <a:r>
                        <a:rPr lang="en-US" sz="1400" b="0" i="1" noProof="0" dirty="0" smtClean="0">
                          <a:solidFill>
                            <a:srgbClr val="600000"/>
                          </a:solidFill>
                          <a:effectLst/>
                        </a:rPr>
                        <a:t>No measure </a:t>
                      </a:r>
                      <a:r>
                        <a:rPr lang="en-US" sz="1400" b="0" i="1" strike="noStrike" noProof="0" dirty="0" smtClean="0">
                          <a:solidFill>
                            <a:srgbClr val="600000"/>
                          </a:solidFill>
                          <a:effectLst/>
                        </a:rPr>
                        <a:t>taken</a:t>
                      </a:r>
                      <a:endParaRPr lang="en-US" sz="1400" b="0" i="1" strike="noStrike" noProof="0" dirty="0">
                        <a:solidFill>
                          <a:srgbClr val="600000"/>
                        </a:solidFill>
                        <a:effectLst/>
                        <a:latin typeface="Times New Roman"/>
                        <a:ea typeface="Calibri"/>
                        <a:cs typeface="Times New Roman"/>
                      </a:endParaRPr>
                    </a:p>
                  </a:txBody>
                  <a:tcPr marL="68580" marR="68580" marT="0" marB="0"/>
                </a:tc>
                <a:tc>
                  <a:txBody>
                    <a:bodyPr/>
                    <a:lstStyle/>
                    <a:p>
                      <a:pPr algn="ctr">
                        <a:lnSpc>
                          <a:spcPct val="115000"/>
                        </a:lnSpc>
                        <a:spcBef>
                          <a:spcPts val="300"/>
                        </a:spcBef>
                        <a:spcAft>
                          <a:spcPts val="300"/>
                        </a:spcAft>
                      </a:pPr>
                      <a:r>
                        <a:rPr lang="en-US" sz="1400" b="0" i="1" dirty="0">
                          <a:solidFill>
                            <a:srgbClr val="600000"/>
                          </a:solidFill>
                          <a:effectLst/>
                        </a:rPr>
                        <a:t>61</a:t>
                      </a:r>
                      <a:r>
                        <a:rPr lang="fr-FR" sz="1400" b="0" i="1" dirty="0">
                          <a:solidFill>
                            <a:srgbClr val="600000"/>
                          </a:solidFill>
                          <a:effectLst/>
                        </a:rPr>
                        <a:t>%</a:t>
                      </a:r>
                      <a:endParaRPr lang="it-IT" sz="1400" b="0" i="1" dirty="0">
                        <a:solidFill>
                          <a:srgbClr val="600000"/>
                        </a:solidFill>
                        <a:effectLst/>
                        <a:latin typeface="Calibri"/>
                        <a:ea typeface="Calibri"/>
                        <a:cs typeface="Times New Roman"/>
                      </a:endParaRPr>
                    </a:p>
                  </a:txBody>
                  <a:tcPr marL="68580" marR="68580" marT="0" marB="0" anchor="ctr"/>
                </a:tc>
              </a:tr>
            </a:tbl>
          </a:graphicData>
        </a:graphic>
      </p:graphicFrame>
      <p:sp>
        <p:nvSpPr>
          <p:cNvPr id="3" name="Ovale 2"/>
          <p:cNvSpPr/>
          <p:nvPr/>
        </p:nvSpPr>
        <p:spPr>
          <a:xfrm>
            <a:off x="6734175" y="3186683"/>
            <a:ext cx="666750"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Tytuł 1"/>
          <p:cNvSpPr txBox="1">
            <a:spLocks/>
          </p:cNvSpPr>
          <p:nvPr/>
        </p:nvSpPr>
        <p:spPr>
          <a:xfrm>
            <a:off x="251520" y="613778"/>
            <a:ext cx="8064896"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US" sz="3200" b="0" dirty="0" smtClean="0">
                <a:solidFill>
                  <a:srgbClr val="C00000"/>
                </a:solidFill>
                <a:latin typeface="Calibri" panose="020F0502020204030204" pitchFamily="34" charset="0"/>
              </a:rPr>
              <a:t>Methodologies </a:t>
            </a:r>
            <a:r>
              <a:rPr lang="en-US" sz="3200" b="0" dirty="0">
                <a:solidFill>
                  <a:srgbClr val="C00000"/>
                </a:solidFill>
                <a:latin typeface="Calibri" panose="020F0502020204030204" pitchFamily="34" charset="0"/>
              </a:rPr>
              <a:t>for mode </a:t>
            </a:r>
            <a:r>
              <a:rPr lang="en-US" sz="3200" b="0" dirty="0" smtClean="0">
                <a:solidFill>
                  <a:srgbClr val="C00000"/>
                </a:solidFill>
                <a:latin typeface="Calibri" panose="020F0502020204030204" pitchFamily="34" charset="0"/>
              </a:rPr>
              <a:t>effect</a:t>
            </a:r>
            <a:r>
              <a:rPr lang="pl-PL" sz="3200" b="0" dirty="0">
                <a:solidFill>
                  <a:srgbClr val="C00000"/>
                </a:solidFill>
                <a:latin typeface="Calibri" panose="020F0502020204030204" pitchFamily="34" charset="0"/>
              </a:rPr>
              <a:t/>
            </a:r>
            <a:br>
              <a:rPr lang="pl-PL" sz="3200" b="0" dirty="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50173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ytuł 1"/>
          <p:cNvSpPr txBox="1">
            <a:spLocks/>
          </p:cNvSpPr>
          <p:nvPr/>
        </p:nvSpPr>
        <p:spPr>
          <a:xfrm>
            <a:off x="251520" y="757794"/>
            <a:ext cx="8064896"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it-IT" sz="3200" b="0" dirty="0" err="1" smtClean="0">
                <a:solidFill>
                  <a:srgbClr val="C00000"/>
                </a:solidFill>
                <a:latin typeface="Calibri" panose="020F0502020204030204" pitchFamily="34" charset="0"/>
              </a:rPr>
              <a:t>Review</a:t>
            </a:r>
            <a:r>
              <a:rPr lang="it-IT" sz="3200" b="0" dirty="0" smtClean="0">
                <a:solidFill>
                  <a:srgbClr val="C00000"/>
                </a:solidFill>
                <a:latin typeface="Calibri" panose="020F0502020204030204" pitchFamily="34" charset="0"/>
              </a:rPr>
              <a:t> </a:t>
            </a:r>
            <a:r>
              <a:rPr lang="it-IT" sz="3200" b="0" dirty="0">
                <a:solidFill>
                  <a:srgbClr val="C00000"/>
                </a:solidFill>
                <a:latin typeface="Calibri" panose="020F0502020204030204" pitchFamily="34" charset="0"/>
              </a:rPr>
              <a:t>of </a:t>
            </a:r>
            <a:r>
              <a:rPr lang="it-IT" sz="3200" b="0" dirty="0" err="1">
                <a:solidFill>
                  <a:srgbClr val="C00000"/>
                </a:solidFill>
                <a:latin typeface="Calibri" panose="020F0502020204030204" pitchFamily="34" charset="0"/>
              </a:rPr>
              <a:t>recent</a:t>
            </a:r>
            <a:r>
              <a:rPr lang="it-IT" sz="3200" b="0" dirty="0">
                <a:solidFill>
                  <a:srgbClr val="C00000"/>
                </a:solidFill>
                <a:latin typeface="Calibri" panose="020F0502020204030204" pitchFamily="34" charset="0"/>
              </a:rPr>
              <a:t> </a:t>
            </a:r>
            <a:r>
              <a:rPr lang="it-IT" sz="3200" b="0" dirty="0" err="1" smtClean="0">
                <a:solidFill>
                  <a:srgbClr val="C00000"/>
                </a:solidFill>
                <a:latin typeface="Calibri" panose="020F0502020204030204" pitchFamily="34" charset="0"/>
              </a:rPr>
              <a:t>literature</a:t>
            </a:r>
            <a:r>
              <a:rPr lang="it-IT" sz="3200" b="0" dirty="0" smtClean="0">
                <a:solidFill>
                  <a:srgbClr val="C00000"/>
                </a:solidFill>
                <a:latin typeface="Calibri" panose="020F0502020204030204" pitchFamily="34" charset="0"/>
              </a:rPr>
              <a:t> on mode </a:t>
            </a:r>
            <a:r>
              <a:rPr lang="it-IT" sz="3200" b="0" dirty="0" err="1" smtClean="0">
                <a:solidFill>
                  <a:srgbClr val="C00000"/>
                </a:solidFill>
                <a:latin typeface="Calibri" panose="020F0502020204030204" pitchFamily="34" charset="0"/>
              </a:rPr>
              <a:t>effect</a:t>
            </a:r>
            <a:r>
              <a:rPr lang="pl-PL" sz="3200" b="0" dirty="0">
                <a:solidFill>
                  <a:srgbClr val="C00000"/>
                </a:solidFill>
                <a:latin typeface="Calibri" panose="020F0502020204030204" pitchFamily="34" charset="0"/>
              </a:rPr>
              <a:t/>
            </a:r>
            <a:br>
              <a:rPr lang="pl-PL" sz="3200" b="0" dirty="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
        <p:nvSpPr>
          <p:cNvPr id="10" name="CasellaDiTesto 9"/>
          <p:cNvSpPr txBox="1"/>
          <p:nvPr/>
        </p:nvSpPr>
        <p:spPr>
          <a:xfrm>
            <a:off x="698375" y="1700808"/>
            <a:ext cx="7538464" cy="1246495"/>
          </a:xfrm>
          <a:prstGeom prst="rect">
            <a:avLst/>
          </a:prstGeom>
          <a:noFill/>
        </p:spPr>
        <p:txBody>
          <a:bodyPr wrap="square" rtlCol="0">
            <a:spAutoFit/>
          </a:bodyPr>
          <a:lstStyle/>
          <a:p>
            <a:pPr marL="0" lvl="1" fontAlgn="auto">
              <a:spcBef>
                <a:spcPts val="0"/>
              </a:spcBef>
              <a:spcAft>
                <a:spcPts val="1200"/>
              </a:spcAft>
            </a:pPr>
            <a:r>
              <a:rPr lang="en-US" sz="1700" dirty="0">
                <a:solidFill>
                  <a:srgbClr val="505150"/>
                </a:solidFill>
                <a:latin typeface="Arial" panose="020B0604020202020204" pitchFamily="34" charset="0"/>
                <a:cs typeface="Arial" panose="020B0604020202020204" pitchFamily="34" charset="0"/>
              </a:rPr>
              <a:t>Main findings</a:t>
            </a:r>
          </a:p>
          <a:p>
            <a:pPr marL="285750" lvl="1" indent="-285750" fontAlgn="auto">
              <a:spcBef>
                <a:spcPts val="0"/>
              </a:spcBef>
              <a:spcAft>
                <a:spcPts val="1800"/>
              </a:spcAft>
              <a:buFont typeface="Wingdings" panose="05000000000000000000" pitchFamily="2" charset="2"/>
              <a:buChar char="ü"/>
            </a:pPr>
            <a:r>
              <a:rPr lang="en-US" sz="1600" b="0" dirty="0">
                <a:solidFill>
                  <a:srgbClr val="133176"/>
                </a:solidFill>
                <a:latin typeface="Arial" panose="020B0604020202020204" pitchFamily="34" charset="0"/>
                <a:ea typeface="ＭＳ Ｐゴシック" charset="-128"/>
                <a:cs typeface="Arial" panose="020B0604020202020204" pitchFamily="34" charset="0"/>
              </a:rPr>
              <a:t>The ESS country experiences reported in the MIMOD survey reflect the findings in the literature review: </a:t>
            </a:r>
            <a:r>
              <a:rPr lang="en-US" sz="1600" dirty="0">
                <a:solidFill>
                  <a:srgbClr val="133176"/>
                </a:solidFill>
                <a:latin typeface="Arial" panose="020B0604020202020204" pitchFamily="34" charset="0"/>
                <a:ea typeface="ＭＳ Ｐゴシック" charset="-128"/>
                <a:cs typeface="Arial" panose="020B0604020202020204" pitchFamily="34" charset="0"/>
              </a:rPr>
              <a:t>methods for mode effect assessments are more widespread than techniques on mode effect adjustment</a:t>
            </a:r>
          </a:p>
        </p:txBody>
      </p:sp>
      <p:sp>
        <p:nvSpPr>
          <p:cNvPr id="12" name="CasellaDiTesto 11"/>
          <p:cNvSpPr txBox="1"/>
          <p:nvPr/>
        </p:nvSpPr>
        <p:spPr>
          <a:xfrm>
            <a:off x="746000" y="3012214"/>
            <a:ext cx="7538464" cy="1092607"/>
          </a:xfrm>
          <a:prstGeom prst="rect">
            <a:avLst/>
          </a:prstGeom>
          <a:noFill/>
        </p:spPr>
        <p:txBody>
          <a:bodyPr wrap="square" rtlCol="0">
            <a:spAutoFit/>
          </a:bodyPr>
          <a:lstStyle/>
          <a:p>
            <a:pPr marL="285750" lvl="1" indent="-285750" fontAlgn="auto">
              <a:spcBef>
                <a:spcPts val="0"/>
              </a:spcBef>
              <a:spcAft>
                <a:spcPts val="1800"/>
              </a:spcAft>
              <a:buFont typeface="Wingdings" panose="05000000000000000000" pitchFamily="2" charset="2"/>
              <a:buChar char="ü"/>
            </a:pPr>
            <a:r>
              <a:rPr lang="en-US" sz="1600" b="0" dirty="0">
                <a:solidFill>
                  <a:srgbClr val="133176"/>
                </a:solidFill>
                <a:latin typeface="Arial" panose="020B0604020202020204" pitchFamily="34" charset="0"/>
                <a:ea typeface="ＭＳ Ｐゴシック" charset="-128"/>
                <a:cs typeface="Arial" panose="020B0604020202020204" pitchFamily="34" charset="0"/>
              </a:rPr>
              <a:t>A</a:t>
            </a:r>
            <a:r>
              <a:rPr lang="en-US" sz="1700" b="0" dirty="0" smtClean="0">
                <a:solidFill>
                  <a:srgbClr val="505150"/>
                </a:solidFill>
                <a:latin typeface="Arial" panose="020B0604020202020204" pitchFamily="34" charset="0"/>
                <a:cs typeface="Arial" panose="020B0604020202020204" pitchFamily="34" charset="0"/>
              </a:rPr>
              <a:t> </a:t>
            </a:r>
            <a:r>
              <a:rPr lang="en-US" sz="1600" dirty="0">
                <a:solidFill>
                  <a:srgbClr val="133176"/>
                </a:solidFill>
                <a:latin typeface="Arial" panose="020B0604020202020204" pitchFamily="34" charset="0"/>
                <a:ea typeface="ＭＳ Ｐゴシック" charset="-128"/>
                <a:cs typeface="Arial" panose="020B0604020202020204" pitchFamily="34" charset="0"/>
              </a:rPr>
              <a:t>distinction between selection effects and measurement effects </a:t>
            </a:r>
            <a:r>
              <a:rPr lang="en-US" sz="1600" b="0" dirty="0">
                <a:solidFill>
                  <a:srgbClr val="133176"/>
                </a:solidFill>
                <a:latin typeface="Arial" panose="020B0604020202020204" pitchFamily="34" charset="0"/>
                <a:ea typeface="ＭＳ Ｐゴシック" charset="-128"/>
                <a:cs typeface="Arial" panose="020B0604020202020204" pitchFamily="34" charset="0"/>
              </a:rPr>
              <a:t>is essential to make, but this is not always done in the literature on mode effect assessment. It is easy to assess their combined effect due to the confounding of selection &amp; measurement effects in observational studies</a:t>
            </a:r>
          </a:p>
        </p:txBody>
      </p:sp>
      <p:sp>
        <p:nvSpPr>
          <p:cNvPr id="13" name="CasellaDiTesto 12"/>
          <p:cNvSpPr txBox="1"/>
          <p:nvPr/>
        </p:nvSpPr>
        <p:spPr>
          <a:xfrm>
            <a:off x="755525" y="4221088"/>
            <a:ext cx="7538464" cy="1400383"/>
          </a:xfrm>
          <a:prstGeom prst="rect">
            <a:avLst/>
          </a:prstGeom>
          <a:noFill/>
        </p:spPr>
        <p:txBody>
          <a:bodyPr wrap="square" rtlCol="0">
            <a:spAutoFit/>
          </a:bodyPr>
          <a:lstStyle/>
          <a:p>
            <a:pPr marL="285750" lvl="1" indent="-285750" fontAlgn="auto">
              <a:spcBef>
                <a:spcPts val="0"/>
              </a:spcBef>
              <a:spcAft>
                <a:spcPts val="1200"/>
              </a:spcAft>
              <a:buFont typeface="Wingdings" panose="05000000000000000000" pitchFamily="2" charset="2"/>
              <a:buChar char="ü"/>
            </a:pPr>
            <a:r>
              <a:rPr lang="en-US" sz="1600" b="0" dirty="0">
                <a:solidFill>
                  <a:srgbClr val="133176"/>
                </a:solidFill>
                <a:latin typeface="Arial" panose="020B0604020202020204" pitchFamily="34" charset="0"/>
                <a:ea typeface="ＭＳ Ｐゴシック" charset="-128"/>
                <a:cs typeface="Arial" panose="020B0604020202020204" pitchFamily="34" charset="0"/>
              </a:rPr>
              <a:t>The two effects can be separated in experimental studies, but these are rather rare because of the associated costs. A </a:t>
            </a:r>
            <a:r>
              <a:rPr lang="en-US" sz="1600" dirty="0">
                <a:solidFill>
                  <a:srgbClr val="133176"/>
                </a:solidFill>
                <a:latin typeface="Arial" panose="020B0604020202020204" pitchFamily="34" charset="0"/>
                <a:ea typeface="ＭＳ Ｐゴシック" charset="-128"/>
                <a:cs typeface="Arial" panose="020B0604020202020204" pitchFamily="34" charset="0"/>
              </a:rPr>
              <a:t>promising line of future research </a:t>
            </a:r>
            <a:r>
              <a:rPr lang="en-US" sz="1700" b="0" dirty="0">
                <a:solidFill>
                  <a:srgbClr val="505150"/>
                </a:solidFill>
                <a:latin typeface="Arial" panose="020B0604020202020204" pitchFamily="34" charset="0"/>
                <a:cs typeface="Arial" panose="020B0604020202020204" pitchFamily="34" charset="0"/>
              </a:rPr>
              <a:t>is </a:t>
            </a:r>
            <a:r>
              <a:rPr lang="en-US" sz="1600" b="0" dirty="0">
                <a:solidFill>
                  <a:srgbClr val="133176"/>
                </a:solidFill>
                <a:latin typeface="Arial" panose="020B0604020202020204" pitchFamily="34" charset="0"/>
                <a:ea typeface="ＭＳ Ｐゴシック" charset="-128"/>
                <a:cs typeface="Arial" panose="020B0604020202020204" pitchFamily="34" charset="0"/>
              </a:rPr>
              <a:t>the development of mixed-mode designs that allow for separating selection from measurement effects through embedded experiments (e.g</a:t>
            </a:r>
            <a:r>
              <a:rPr lang="en-US" sz="1700" b="0" dirty="0">
                <a:solidFill>
                  <a:srgbClr val="505150"/>
                </a:solidFill>
                <a:latin typeface="Arial" panose="020B0604020202020204" pitchFamily="34" charset="0"/>
                <a:cs typeface="Arial" panose="020B0604020202020204" pitchFamily="34" charset="0"/>
              </a:rPr>
              <a:t>. </a:t>
            </a:r>
            <a:r>
              <a:rPr lang="en-US" sz="1600" dirty="0">
                <a:solidFill>
                  <a:srgbClr val="133176"/>
                </a:solidFill>
                <a:latin typeface="Arial" panose="020B0604020202020204" pitchFamily="34" charset="0"/>
                <a:ea typeface="ＭＳ Ｐゴシック" charset="-128"/>
                <a:cs typeface="Arial" panose="020B0604020202020204" pitchFamily="34" charset="0"/>
              </a:rPr>
              <a:t>re-interview studies</a:t>
            </a:r>
            <a:r>
              <a:rPr lang="en-US" sz="1600" b="0" dirty="0">
                <a:solidFill>
                  <a:srgbClr val="133176"/>
                </a:solidFill>
                <a:latin typeface="Arial" panose="020B0604020202020204" pitchFamily="34" charset="0"/>
                <a:ea typeface="ＭＳ Ｐゴシック" charset="-128"/>
                <a:cs typeface="Arial" panose="020B0604020202020204" pitchFamily="34" charset="0"/>
              </a:rPr>
              <a:t>)</a:t>
            </a:r>
          </a:p>
        </p:txBody>
      </p:sp>
    </p:spTree>
    <p:extLst>
      <p:ext uri="{BB962C8B-B14F-4D97-AF65-F5344CB8AC3E}">
        <p14:creationId xmlns:p14="http://schemas.microsoft.com/office/powerpoint/2010/main" val="416625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1765906"/>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1800" b="0" dirty="0">
                <a:solidFill>
                  <a:schemeClr val="tx1">
                    <a:lumMod val="75000"/>
                    <a:lumOff val="25000"/>
                  </a:schemeClr>
                </a:solidFill>
                <a:latin typeface="+mn-lt"/>
              </a:rPr>
              <a:t>The </a:t>
            </a:r>
            <a:r>
              <a:rPr lang="en-GB" sz="1800" b="0" dirty="0" smtClean="0">
                <a:solidFill>
                  <a:schemeClr val="tx1">
                    <a:lumMod val="75000"/>
                    <a:lumOff val="25000"/>
                  </a:schemeClr>
                </a:solidFill>
                <a:latin typeface="+mn-lt"/>
              </a:rPr>
              <a:t>domains </a:t>
            </a:r>
            <a:r>
              <a:rPr lang="en-GB" sz="1800" b="0" dirty="0">
                <a:solidFill>
                  <a:schemeClr val="tx1">
                    <a:lumMod val="75000"/>
                    <a:lumOff val="25000"/>
                  </a:schemeClr>
                </a:solidFill>
                <a:latin typeface="+mn-lt"/>
              </a:rPr>
              <a:t>of a Data Collection </a:t>
            </a:r>
            <a:r>
              <a:rPr lang="en-GB" sz="1800" b="0" dirty="0" smtClean="0">
                <a:solidFill>
                  <a:schemeClr val="tx1">
                    <a:lumMod val="75000"/>
                    <a:lumOff val="25000"/>
                  </a:schemeClr>
                </a:solidFill>
                <a:latin typeface="+mn-lt"/>
              </a:rPr>
              <a:t>System</a:t>
            </a:r>
            <a:endParaRPr lang="pl-PL" sz="1800" b="0" dirty="0">
              <a:solidFill>
                <a:schemeClr val="tx1">
                  <a:lumMod val="75000"/>
                  <a:lumOff val="25000"/>
                </a:schemeClr>
              </a:solidFill>
              <a:latin typeface="+mn-lt"/>
            </a:endParaRPr>
          </a:p>
        </p:txBody>
      </p:sp>
      <p:pic>
        <p:nvPicPr>
          <p:cNvPr id="5" name="Grafik 1"/>
          <p:cNvPicPr/>
          <p:nvPr/>
        </p:nvPicPr>
        <p:blipFill>
          <a:blip r:embed="rId2"/>
          <a:stretch>
            <a:fillRect/>
          </a:stretch>
        </p:blipFill>
        <p:spPr>
          <a:xfrm>
            <a:off x="899592" y="2276872"/>
            <a:ext cx="6502921" cy="3744416"/>
          </a:xfrm>
          <a:prstGeom prst="rect">
            <a:avLst/>
          </a:prstGeom>
        </p:spPr>
      </p:pic>
      <p:sp>
        <p:nvSpPr>
          <p:cNvPr id="4" name="Tytuł 1"/>
          <p:cNvSpPr txBox="1">
            <a:spLocks/>
          </p:cNvSpPr>
          <p:nvPr/>
        </p:nvSpPr>
        <p:spPr>
          <a:xfrm>
            <a:off x="251520" y="764704"/>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Case </a:t>
            </a:r>
            <a:r>
              <a:rPr lang="en-GB" sz="3200" b="0" dirty="0">
                <a:solidFill>
                  <a:srgbClr val="C00000"/>
                </a:solidFill>
                <a:latin typeface="Calibri" panose="020F0502020204030204" pitchFamily="34" charset="0"/>
              </a:rPr>
              <a:t>Management System </a:t>
            </a:r>
            <a:r>
              <a:rPr lang="en-GB" sz="3200" b="0" dirty="0" smtClean="0">
                <a:solidFill>
                  <a:srgbClr val="C00000"/>
                </a:solidFill>
                <a:latin typeface="Calibri" panose="020F0502020204030204" pitchFamily="34" charset="0"/>
              </a:rPr>
              <a:t>- possible components</a:t>
            </a:r>
            <a:r>
              <a:rPr lang="pl-PL" sz="3200" b="0" dirty="0">
                <a:solidFill>
                  <a:srgbClr val="C00000"/>
                </a:solidFill>
                <a:latin typeface="Calibri" panose="020F0502020204030204" pitchFamily="34" charset="0"/>
              </a:rPr>
              <a:t/>
            </a:r>
            <a:br>
              <a:rPr lang="pl-PL" sz="3200" b="0" dirty="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4208086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20688"/>
            <a:ext cx="8496944" cy="720080"/>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Case Management System - Preliminary Typology</a:t>
            </a:r>
            <a:endParaRPr lang="pl-PL" sz="3200" b="0" dirty="0">
              <a:solidFill>
                <a:srgbClr val="C00000"/>
              </a:solidFill>
              <a:latin typeface="Calibri" panose="020F0502020204030204" pitchFamily="34" charset="0"/>
            </a:endParaRPr>
          </a:p>
        </p:txBody>
      </p:sp>
      <p:sp>
        <p:nvSpPr>
          <p:cNvPr id="2" name="CasellaDiTesto 1"/>
          <p:cNvSpPr txBox="1"/>
          <p:nvPr/>
        </p:nvSpPr>
        <p:spPr>
          <a:xfrm>
            <a:off x="467544" y="1170032"/>
            <a:ext cx="8568952" cy="5355312"/>
          </a:xfrm>
          <a:prstGeom prst="rect">
            <a:avLst/>
          </a:prstGeom>
          <a:noFill/>
        </p:spPr>
        <p:txBody>
          <a:bodyPr wrap="square" rtlCol="0">
            <a:spAutoFit/>
          </a:bodyPr>
          <a:lstStyle/>
          <a:p>
            <a:r>
              <a:rPr lang="en-GB" sz="1600" b="0" dirty="0">
                <a:solidFill>
                  <a:srgbClr val="133176"/>
                </a:solidFill>
                <a:latin typeface="+mn-lt"/>
                <a:ea typeface="ＭＳ Ｐゴシック" charset="-128"/>
                <a:cs typeface="ＭＳ Ｐゴシック" charset="-128"/>
              </a:rPr>
              <a:t>Degree of component integration</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I1. </a:t>
            </a:r>
            <a:r>
              <a:rPr lang="en-GB" sz="1200" b="0" dirty="0">
                <a:solidFill>
                  <a:schemeClr val="tx1">
                    <a:lumMod val="50000"/>
                    <a:lumOff val="50000"/>
                  </a:schemeClr>
                </a:solidFill>
                <a:latin typeface="+mn-lt"/>
              </a:rPr>
              <a:t>All 4 domains are integrated in one system: </a:t>
            </a:r>
            <a:endParaRPr lang="en-GB" sz="1200" b="0" dirty="0" smtClean="0">
              <a:solidFill>
                <a:schemeClr val="tx1">
                  <a:lumMod val="50000"/>
                  <a:lumOff val="50000"/>
                </a:schemeClr>
              </a:solidFill>
              <a:latin typeface="+mn-lt"/>
            </a:endParaRP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I2. </a:t>
            </a:r>
            <a:r>
              <a:rPr lang="en-GB" sz="1200" b="0" dirty="0">
                <a:solidFill>
                  <a:schemeClr val="tx1">
                    <a:lumMod val="50000"/>
                    <a:lumOff val="50000"/>
                  </a:schemeClr>
                </a:solidFill>
                <a:latin typeface="+mn-lt"/>
              </a:rPr>
              <a:t>Transition from old systems of type I5 to new system of type I1</a:t>
            </a:r>
            <a:r>
              <a:rPr lang="en-GB" sz="1200" b="0" dirty="0" smtClean="0">
                <a:solidFill>
                  <a:schemeClr val="tx1">
                    <a:lumMod val="50000"/>
                    <a:lumOff val="50000"/>
                  </a:schemeClr>
                </a:solidFill>
                <a:latin typeface="+mn-lt"/>
              </a:rPr>
              <a:t>:</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I3. </a:t>
            </a:r>
            <a:r>
              <a:rPr lang="en-GB" sz="1200" b="0" dirty="0">
                <a:solidFill>
                  <a:schemeClr val="tx1">
                    <a:lumMod val="50000"/>
                    <a:lumOff val="50000"/>
                  </a:schemeClr>
                </a:solidFill>
                <a:latin typeface="+mn-lt"/>
              </a:rPr>
              <a:t>Staff-, case management and quality assurance one integrated system.  Survey Instrument plugged in</a:t>
            </a:r>
            <a:r>
              <a:rPr lang="en-GB" sz="1200" b="0" dirty="0" smtClean="0">
                <a:solidFill>
                  <a:schemeClr val="tx1">
                    <a:lumMod val="50000"/>
                    <a:lumOff val="50000"/>
                  </a:schemeClr>
                </a:solidFill>
                <a:latin typeface="+mn-lt"/>
              </a:rPr>
              <a:t>:</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I4. </a:t>
            </a:r>
            <a:r>
              <a:rPr lang="en-GB" sz="1200" b="0" dirty="0">
                <a:solidFill>
                  <a:schemeClr val="tx1">
                    <a:lumMod val="50000"/>
                    <a:lumOff val="50000"/>
                  </a:schemeClr>
                </a:solidFill>
                <a:latin typeface="+mn-lt"/>
              </a:rPr>
              <a:t>Multiple survey instruments with their own staff-, case management and quality assurance systems: </a:t>
            </a:r>
            <a:endParaRPr lang="en-GB" sz="1200" b="0" dirty="0" smtClean="0">
              <a:solidFill>
                <a:schemeClr val="tx1">
                  <a:lumMod val="50000"/>
                  <a:lumOff val="50000"/>
                </a:schemeClr>
              </a:solidFill>
              <a:latin typeface="+mn-lt"/>
            </a:endParaRP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I5. </a:t>
            </a:r>
            <a:r>
              <a:rPr lang="en-GB" sz="1200" b="0" dirty="0">
                <a:solidFill>
                  <a:schemeClr val="tx1">
                    <a:lumMod val="50000"/>
                    <a:lumOff val="50000"/>
                  </a:schemeClr>
                </a:solidFill>
                <a:latin typeface="+mn-lt"/>
              </a:rPr>
              <a:t>Most domain components are stand-alone tools:</a:t>
            </a:r>
            <a:endParaRPr lang="en-GB" sz="1200" b="0" dirty="0" smtClean="0">
              <a:solidFill>
                <a:schemeClr val="tx1">
                  <a:lumMod val="50000"/>
                  <a:lumOff val="50000"/>
                </a:schemeClr>
              </a:solidFill>
              <a:latin typeface="+mn-lt"/>
            </a:endParaRPr>
          </a:p>
          <a:p>
            <a:endParaRPr lang="en-GB" sz="1600" b="0" dirty="0" smtClean="0">
              <a:solidFill>
                <a:srgbClr val="133176"/>
              </a:solidFill>
              <a:latin typeface="+mn-lt"/>
              <a:ea typeface="ＭＳ Ｐゴシック" charset="-128"/>
              <a:cs typeface="ＭＳ Ｐゴシック" charset="-128"/>
            </a:endParaRPr>
          </a:p>
          <a:p>
            <a:r>
              <a:rPr lang="en-GB" sz="1600" b="0" dirty="0" smtClean="0">
                <a:solidFill>
                  <a:srgbClr val="133176"/>
                </a:solidFill>
                <a:latin typeface="+mn-lt"/>
                <a:ea typeface="ＭＳ Ｐゴシック" charset="-128"/>
                <a:cs typeface="ＭＳ Ｐゴシック" charset="-128"/>
              </a:rPr>
              <a:t>Completeness </a:t>
            </a:r>
            <a:r>
              <a:rPr lang="en-GB" sz="1600" b="0" dirty="0">
                <a:solidFill>
                  <a:srgbClr val="133176"/>
                </a:solidFill>
                <a:latin typeface="+mn-lt"/>
                <a:ea typeface="ＭＳ Ｐゴシック" charset="-128"/>
                <a:cs typeface="ＭＳ Ｐゴシック" charset="-128"/>
              </a:rPr>
              <a:t>of components</a:t>
            </a:r>
            <a:endParaRPr lang="it-IT" sz="1600" b="0" dirty="0">
              <a:solidFill>
                <a:srgbClr val="133176"/>
              </a:solidFill>
              <a:latin typeface="+mn-lt"/>
              <a:ea typeface="ＭＳ Ｐゴシック" charset="-128"/>
              <a:cs typeface="ＭＳ Ｐゴシック" charset="-128"/>
            </a:endParaRP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C1. </a:t>
            </a:r>
            <a:r>
              <a:rPr lang="en-GB" sz="1200" b="0" dirty="0">
                <a:solidFill>
                  <a:schemeClr val="tx1">
                    <a:lumMod val="50000"/>
                    <a:lumOff val="50000"/>
                  </a:schemeClr>
                </a:solidFill>
                <a:latin typeface="+mn-lt"/>
              </a:rPr>
              <a:t>All domains fully covered</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C2. </a:t>
            </a:r>
            <a:r>
              <a:rPr lang="en-GB" sz="1200" b="0" dirty="0">
                <a:solidFill>
                  <a:schemeClr val="tx1">
                    <a:lumMod val="50000"/>
                    <a:lumOff val="50000"/>
                  </a:schemeClr>
                </a:solidFill>
                <a:latin typeface="+mn-lt"/>
              </a:rPr>
              <a:t>One or two domains partly or completely missing</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C3. </a:t>
            </a:r>
            <a:r>
              <a:rPr lang="en-GB" sz="1200" b="0" dirty="0">
                <a:solidFill>
                  <a:schemeClr val="tx1">
                    <a:lumMod val="50000"/>
                    <a:lumOff val="50000"/>
                  </a:schemeClr>
                </a:solidFill>
                <a:latin typeface="+mn-lt"/>
              </a:rPr>
              <a:t>Most components partly or completely missing</a:t>
            </a:r>
          </a:p>
          <a:p>
            <a:endParaRPr lang="en-GB" sz="1600" b="0" dirty="0" smtClean="0">
              <a:solidFill>
                <a:srgbClr val="133176"/>
              </a:solidFill>
              <a:latin typeface="+mn-lt"/>
              <a:ea typeface="ＭＳ Ｐゴシック" charset="-128"/>
              <a:cs typeface="ＭＳ Ｐゴシック" charset="-128"/>
            </a:endParaRPr>
          </a:p>
          <a:p>
            <a:r>
              <a:rPr lang="en-GB" sz="1600" b="0" dirty="0" smtClean="0">
                <a:solidFill>
                  <a:srgbClr val="133176"/>
                </a:solidFill>
                <a:latin typeface="+mn-lt"/>
                <a:ea typeface="ＭＳ Ｐゴシック" charset="-128"/>
                <a:cs typeface="ＭＳ Ｐゴシック" charset="-128"/>
              </a:rPr>
              <a:t>Usage </a:t>
            </a:r>
            <a:r>
              <a:rPr lang="en-GB" sz="1600" b="0" dirty="0">
                <a:solidFill>
                  <a:srgbClr val="133176"/>
                </a:solidFill>
                <a:latin typeface="+mn-lt"/>
                <a:ea typeface="ＭＳ Ｐゴシック" charset="-128"/>
                <a:cs typeface="ＭＳ Ｐゴシック" charset="-128"/>
              </a:rPr>
              <a:t>of commercial/external software tools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T1. </a:t>
            </a:r>
            <a:r>
              <a:rPr lang="en-GB" sz="1200" b="0" dirty="0">
                <a:solidFill>
                  <a:schemeClr val="tx1">
                    <a:lumMod val="50000"/>
                    <a:lumOff val="50000"/>
                  </a:schemeClr>
                </a:solidFill>
                <a:latin typeface="+mn-lt"/>
              </a:rPr>
              <a:t>All tools are in house products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T2. </a:t>
            </a:r>
            <a:r>
              <a:rPr lang="en-GB" sz="1200" b="0" dirty="0">
                <a:solidFill>
                  <a:schemeClr val="tx1">
                    <a:lumMod val="50000"/>
                    <a:lumOff val="50000"/>
                  </a:schemeClr>
                </a:solidFill>
                <a:latin typeface="+mn-lt"/>
              </a:rPr>
              <a:t>Some external tools are integrated in the in house developed system:</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T3. </a:t>
            </a:r>
            <a:r>
              <a:rPr lang="en-GB" sz="1200" b="0" dirty="0">
                <a:solidFill>
                  <a:schemeClr val="tx1">
                    <a:lumMod val="50000"/>
                    <a:lumOff val="50000"/>
                  </a:schemeClr>
                </a:solidFill>
                <a:latin typeface="+mn-lt"/>
              </a:rPr>
              <a:t>BLAISE questionnaire supplemented by in house developed tools: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T4. </a:t>
            </a:r>
            <a:r>
              <a:rPr lang="en-GB" sz="1200" b="0" dirty="0">
                <a:solidFill>
                  <a:schemeClr val="tx1">
                    <a:lumMod val="50000"/>
                    <a:lumOff val="50000"/>
                  </a:schemeClr>
                </a:solidFill>
                <a:latin typeface="+mn-lt"/>
              </a:rPr>
              <a:t>BLAISE questionnaire supplemented by in house programmed external products:</a:t>
            </a:r>
          </a:p>
          <a:p>
            <a:endParaRPr lang="en-GB" sz="1600" b="0" dirty="0" smtClean="0">
              <a:solidFill>
                <a:srgbClr val="133176"/>
              </a:solidFill>
              <a:ea typeface="ＭＳ Ｐゴシック" charset="-128"/>
              <a:cs typeface="ＭＳ Ｐゴシック" charset="-128"/>
            </a:endParaRPr>
          </a:p>
          <a:p>
            <a:r>
              <a:rPr lang="en-GB" sz="1600" b="0" dirty="0" smtClean="0">
                <a:solidFill>
                  <a:srgbClr val="133176"/>
                </a:solidFill>
                <a:ea typeface="ＭＳ Ｐゴシック" charset="-128"/>
                <a:cs typeface="ＭＳ Ｐゴシック" charset="-128"/>
              </a:rPr>
              <a:t>Degree </a:t>
            </a:r>
            <a:r>
              <a:rPr lang="en-GB" sz="1600" b="0" dirty="0">
                <a:solidFill>
                  <a:srgbClr val="133176"/>
                </a:solidFill>
                <a:ea typeface="ＭＳ Ｐゴシック" charset="-128"/>
                <a:cs typeface="ＭＳ Ｐゴシック" charset="-128"/>
              </a:rPr>
              <a:t>of survey integration</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S1. </a:t>
            </a:r>
            <a:r>
              <a:rPr lang="en-GB" sz="1200" b="0" dirty="0">
                <a:solidFill>
                  <a:schemeClr val="tx1">
                    <a:lumMod val="50000"/>
                    <a:lumOff val="50000"/>
                  </a:schemeClr>
                </a:solidFill>
                <a:latin typeface="+mn-lt"/>
              </a:rPr>
              <a:t>One single data collection system for all surveys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S2. </a:t>
            </a:r>
            <a:r>
              <a:rPr lang="en-GB" sz="1200" b="0" dirty="0">
                <a:solidFill>
                  <a:schemeClr val="tx1">
                    <a:lumMod val="50000"/>
                    <a:lumOff val="50000"/>
                  </a:schemeClr>
                </a:solidFill>
                <a:latin typeface="+mn-lt"/>
              </a:rPr>
              <a:t>Systems in transition towards S1</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S3. </a:t>
            </a:r>
            <a:r>
              <a:rPr lang="en-GB" sz="1200" b="0" dirty="0">
                <a:solidFill>
                  <a:schemeClr val="tx1">
                    <a:lumMod val="50000"/>
                    <a:lumOff val="50000"/>
                  </a:schemeClr>
                </a:solidFill>
                <a:latin typeface="+mn-lt"/>
              </a:rPr>
              <a:t>an own system for certain modes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S4. </a:t>
            </a:r>
            <a:r>
              <a:rPr lang="en-GB" sz="1200" b="0" dirty="0">
                <a:solidFill>
                  <a:schemeClr val="tx1">
                    <a:lumMod val="50000"/>
                    <a:lumOff val="50000"/>
                  </a:schemeClr>
                </a:solidFill>
                <a:latin typeface="+mn-lt"/>
              </a:rPr>
              <a:t>Some systems for certain modes and some for certain surveys: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S5. </a:t>
            </a:r>
            <a:r>
              <a:rPr lang="en-GB" sz="1200" b="0" dirty="0">
                <a:solidFill>
                  <a:schemeClr val="tx1">
                    <a:lumMod val="50000"/>
                    <a:lumOff val="50000"/>
                  </a:schemeClr>
                </a:solidFill>
                <a:latin typeface="+mn-lt"/>
              </a:rPr>
              <a:t>Some systems for internal and some for outsourced surveys</a:t>
            </a:r>
          </a:p>
          <a:p>
            <a:pPr marL="742950" lvl="1" indent="-285750">
              <a:buFont typeface="Wingdings" panose="05000000000000000000" pitchFamily="2" charset="2"/>
              <a:buChar char="ü"/>
            </a:pPr>
            <a:r>
              <a:rPr lang="en-GB" sz="1200" b="0" dirty="0" smtClean="0">
                <a:solidFill>
                  <a:schemeClr val="tx1">
                    <a:lumMod val="50000"/>
                    <a:lumOff val="50000"/>
                  </a:schemeClr>
                </a:solidFill>
                <a:latin typeface="+mn-lt"/>
              </a:rPr>
              <a:t>S6. </a:t>
            </a:r>
            <a:r>
              <a:rPr lang="en-GB" sz="1200" b="0" dirty="0">
                <a:solidFill>
                  <a:schemeClr val="tx1">
                    <a:lumMod val="50000"/>
                    <a:lumOff val="50000"/>
                  </a:schemeClr>
                </a:solidFill>
                <a:latin typeface="+mn-lt"/>
              </a:rPr>
              <a:t>An own system for each survey</a:t>
            </a:r>
          </a:p>
          <a:p>
            <a:endParaRPr lang="en-GB" sz="1400" b="0" dirty="0">
              <a:solidFill>
                <a:srgbClr val="133176"/>
              </a:solidFill>
              <a:latin typeface="+mn-lt"/>
            </a:endParaRPr>
          </a:p>
        </p:txBody>
      </p:sp>
    </p:spTree>
    <p:extLst>
      <p:ext uri="{BB962C8B-B14F-4D97-AF65-F5344CB8AC3E}">
        <p14:creationId xmlns:p14="http://schemas.microsoft.com/office/powerpoint/2010/main" val="3521481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92696"/>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Case </a:t>
            </a:r>
            <a:r>
              <a:rPr lang="en-GB" sz="3200" b="0" dirty="0">
                <a:solidFill>
                  <a:srgbClr val="C00000"/>
                </a:solidFill>
                <a:latin typeface="Calibri" panose="020F0502020204030204" pitchFamily="34" charset="0"/>
              </a:rPr>
              <a:t>Management </a:t>
            </a:r>
            <a:r>
              <a:rPr lang="en-GB" sz="3200" b="0" dirty="0" smtClean="0">
                <a:solidFill>
                  <a:srgbClr val="C00000"/>
                </a:solidFill>
                <a:latin typeface="Calibri" panose="020F0502020204030204" pitchFamily="34" charset="0"/>
              </a:rPr>
              <a:t>Systems: some remarks</a:t>
            </a:r>
            <a:endParaRPr lang="pl-PL" sz="3200" b="0" dirty="0">
              <a:solidFill>
                <a:srgbClr val="C00000"/>
              </a:solidFill>
              <a:latin typeface="Calibri" panose="020F0502020204030204" pitchFamily="34" charset="0"/>
            </a:endParaRPr>
          </a:p>
        </p:txBody>
      </p:sp>
      <p:sp>
        <p:nvSpPr>
          <p:cNvPr id="4" name="CasellaDiTesto 3"/>
          <p:cNvSpPr txBox="1"/>
          <p:nvPr/>
        </p:nvSpPr>
        <p:spPr>
          <a:xfrm>
            <a:off x="539552" y="1412776"/>
            <a:ext cx="7992888" cy="4562339"/>
          </a:xfrm>
          <a:prstGeom prst="rect">
            <a:avLst/>
          </a:prstGeom>
          <a:noFill/>
        </p:spPr>
        <p:txBody>
          <a:bodyPr wrap="square" rtlCol="0">
            <a:spAutoFit/>
          </a:bodyPr>
          <a:lstStyle/>
          <a:p>
            <a:pPr>
              <a:lnSpc>
                <a:spcPct val="130000"/>
              </a:lnSpc>
            </a:pPr>
            <a:r>
              <a:rPr lang="en-US" sz="1500" b="0" dirty="0" smtClean="0">
                <a:solidFill>
                  <a:srgbClr val="133176"/>
                </a:solidFill>
                <a:latin typeface="+mn-lt"/>
                <a:ea typeface="ＭＳ Ｐゴシック" charset="-128"/>
                <a:cs typeface="ＭＳ Ｐゴシック" charset="-128"/>
              </a:rPr>
              <a:t>Preliminary findings show </a:t>
            </a:r>
            <a:r>
              <a:rPr lang="en-US" sz="1500" b="0" dirty="0" smtClean="0">
                <a:solidFill>
                  <a:srgbClr val="C00000"/>
                </a:solidFill>
                <a:latin typeface="+mn-lt"/>
                <a:ea typeface="ＭＳ Ｐゴシック" charset="-128"/>
                <a:cs typeface="ＭＳ Ｐゴシック" charset="-128"/>
              </a:rPr>
              <a:t>how heterogeneous </a:t>
            </a:r>
            <a:r>
              <a:rPr lang="en-US" sz="1500" b="0" dirty="0" smtClean="0">
                <a:solidFill>
                  <a:srgbClr val="133176"/>
                </a:solidFill>
                <a:latin typeface="+mn-lt"/>
                <a:ea typeface="ＭＳ Ｐゴシック" charset="-128"/>
                <a:cs typeface="ＭＳ Ｐゴシック" charset="-128"/>
              </a:rPr>
              <a:t>the Case Management Systems within the ESS are. They differentiate along the following four dimensions: (1) the degree of component integration, (2) the component completeness, (3) the degree of in house developed product usage and (4) the survey integration.</a:t>
            </a:r>
          </a:p>
          <a:p>
            <a:pPr>
              <a:lnSpc>
                <a:spcPct val="130000"/>
              </a:lnSpc>
            </a:pPr>
            <a:endParaRPr lang="en-US" sz="1500" b="0" dirty="0" smtClean="0">
              <a:solidFill>
                <a:srgbClr val="133176"/>
              </a:solidFill>
              <a:latin typeface="+mn-lt"/>
              <a:ea typeface="ＭＳ Ｐゴシック" charset="-128"/>
              <a:cs typeface="ＭＳ Ｐゴシック" charset="-128"/>
            </a:endParaRPr>
          </a:p>
          <a:p>
            <a:pPr>
              <a:lnSpc>
                <a:spcPct val="130000"/>
              </a:lnSpc>
            </a:pPr>
            <a:r>
              <a:rPr lang="en-US" sz="1500" b="0" dirty="0" smtClean="0">
                <a:solidFill>
                  <a:srgbClr val="133176"/>
                </a:solidFill>
                <a:latin typeface="+mn-lt"/>
                <a:ea typeface="ＭＳ Ｐゴシック" charset="-128"/>
                <a:cs typeface="ＭＳ Ｐゴシック" charset="-128"/>
              </a:rPr>
              <a:t>In terms of data collection efficiency, </a:t>
            </a:r>
            <a:r>
              <a:rPr lang="en-US" sz="1500" b="0" dirty="0" smtClean="0">
                <a:solidFill>
                  <a:srgbClr val="C00000"/>
                </a:solidFill>
                <a:latin typeface="+mn-lt"/>
                <a:ea typeface="ＭＳ Ｐゴシック" charset="-128"/>
                <a:cs typeface="ＭＳ Ｐゴシック" charset="-128"/>
              </a:rPr>
              <a:t>systems with a high degree of component and survey integration</a:t>
            </a:r>
            <a:r>
              <a:rPr lang="en-US" sz="1500" b="0" dirty="0" smtClean="0">
                <a:solidFill>
                  <a:srgbClr val="133176"/>
                </a:solidFill>
                <a:latin typeface="+mn-lt"/>
                <a:ea typeface="ＭＳ Ｐゴシック" charset="-128"/>
                <a:cs typeface="ＭＳ Ｐゴシック" charset="-128"/>
              </a:rPr>
              <a:t> would be aspired. One single system does not necessarily mean that every component must be an original product. Integration can also be reached by plugging in external products and developing links between the different products.</a:t>
            </a:r>
          </a:p>
          <a:p>
            <a:pPr>
              <a:lnSpc>
                <a:spcPct val="130000"/>
              </a:lnSpc>
            </a:pPr>
            <a:endParaRPr lang="en-US" sz="1500" b="0" dirty="0" smtClean="0">
              <a:solidFill>
                <a:srgbClr val="133176"/>
              </a:solidFill>
              <a:latin typeface="+mn-lt"/>
              <a:ea typeface="ＭＳ Ｐゴシック" charset="-128"/>
              <a:cs typeface="ＭＳ Ｐゴシック" charset="-128"/>
            </a:endParaRPr>
          </a:p>
          <a:p>
            <a:pPr>
              <a:lnSpc>
                <a:spcPct val="130000"/>
              </a:lnSpc>
            </a:pPr>
            <a:r>
              <a:rPr lang="en-US" sz="1500" b="0" dirty="0" smtClean="0">
                <a:solidFill>
                  <a:srgbClr val="133176"/>
                </a:solidFill>
                <a:latin typeface="+mn-lt"/>
                <a:ea typeface="ＭＳ Ｐゴシック" charset="-128"/>
                <a:cs typeface="ＭＳ Ｐゴシック" charset="-128"/>
              </a:rPr>
              <a:t>In terms of high data quality, the </a:t>
            </a:r>
            <a:r>
              <a:rPr lang="en-US" sz="1500" b="0" dirty="0" smtClean="0">
                <a:solidFill>
                  <a:srgbClr val="C00000"/>
                </a:solidFill>
                <a:latin typeface="+mn-lt"/>
                <a:ea typeface="ＭＳ Ｐゴシック" charset="-128"/>
                <a:cs typeface="ＭＳ Ｐゴシック" charset="-128"/>
              </a:rPr>
              <a:t>completeness</a:t>
            </a:r>
            <a:r>
              <a:rPr lang="en-US" sz="1500" b="0" dirty="0" smtClean="0">
                <a:solidFill>
                  <a:srgbClr val="133176"/>
                </a:solidFill>
                <a:latin typeface="+mn-lt"/>
                <a:ea typeface="ＭＳ Ｐゴシック" charset="-128"/>
                <a:cs typeface="ＭＳ Ｐゴシック" charset="-128"/>
              </a:rPr>
              <a:t> of the Case Management System’s components is of uttermost importance.</a:t>
            </a:r>
          </a:p>
          <a:p>
            <a:pPr>
              <a:lnSpc>
                <a:spcPct val="130000"/>
              </a:lnSpc>
            </a:pPr>
            <a:endParaRPr lang="en-US" sz="1500" b="0" dirty="0" smtClean="0">
              <a:solidFill>
                <a:srgbClr val="133176"/>
              </a:solidFill>
              <a:latin typeface="+mn-lt"/>
              <a:ea typeface="ＭＳ Ｐゴシック" charset="-128"/>
              <a:cs typeface="ＭＳ Ｐゴシック" charset="-128"/>
            </a:endParaRPr>
          </a:p>
          <a:p>
            <a:pPr>
              <a:lnSpc>
                <a:spcPct val="130000"/>
              </a:lnSpc>
            </a:pPr>
            <a:r>
              <a:rPr lang="en-US" sz="1500" b="0" dirty="0" smtClean="0">
                <a:solidFill>
                  <a:srgbClr val="133176"/>
                </a:solidFill>
                <a:latin typeface="+mn-lt"/>
                <a:ea typeface="ＭＳ Ｐゴシック" charset="-128"/>
                <a:cs typeface="ＭＳ Ｐゴシック" charset="-128"/>
              </a:rPr>
              <a:t>There is a tendency towards </a:t>
            </a:r>
            <a:r>
              <a:rPr lang="en-US" sz="1500" b="0" dirty="0" smtClean="0">
                <a:solidFill>
                  <a:srgbClr val="C00000"/>
                </a:solidFill>
                <a:latin typeface="+mn-lt"/>
                <a:ea typeface="ＭＳ Ｐゴシック" charset="-128"/>
                <a:cs typeface="ＭＳ Ｐゴシック" charset="-128"/>
              </a:rPr>
              <a:t>more in house development </a:t>
            </a:r>
            <a:r>
              <a:rPr lang="en-US" sz="1500" b="0" dirty="0" smtClean="0">
                <a:solidFill>
                  <a:srgbClr val="133176"/>
                </a:solidFill>
                <a:latin typeface="+mn-lt"/>
                <a:ea typeface="ＭＳ Ｐゴシック" charset="-128"/>
                <a:cs typeface="ＭＳ Ｐゴシック" charset="-128"/>
              </a:rPr>
              <a:t>within the ESS and this might not be the best solution in terms of input </a:t>
            </a:r>
            <a:r>
              <a:rPr lang="en-US" sz="1500" b="0" dirty="0" err="1" smtClean="0">
                <a:solidFill>
                  <a:srgbClr val="133176"/>
                </a:solidFill>
                <a:latin typeface="+mn-lt"/>
                <a:ea typeface="ＭＳ Ｐゴシック" charset="-128"/>
                <a:cs typeface="ＭＳ Ｐゴシック" charset="-128"/>
              </a:rPr>
              <a:t>harmonisation</a:t>
            </a:r>
            <a:r>
              <a:rPr lang="en-US" sz="1500" b="0" dirty="0" smtClean="0">
                <a:solidFill>
                  <a:srgbClr val="133176"/>
                </a:solidFill>
                <a:latin typeface="+mn-lt"/>
                <a:ea typeface="ＭＳ Ｐゴシック" charset="-128"/>
                <a:cs typeface="ＭＳ Ｐゴシック" charset="-128"/>
              </a:rPr>
              <a:t> and costs.</a:t>
            </a:r>
            <a:endParaRPr lang="en-US" sz="1500" b="0" dirty="0">
              <a:solidFill>
                <a:srgbClr val="133176"/>
              </a:solidFill>
              <a:latin typeface="+mn-lt"/>
              <a:ea typeface="ＭＳ Ｐゴシック" charset="-128"/>
              <a:cs typeface="ＭＳ Ｐゴシック" charset="-128"/>
            </a:endParaRPr>
          </a:p>
        </p:txBody>
      </p:sp>
    </p:spTree>
    <p:extLst>
      <p:ext uri="{BB962C8B-B14F-4D97-AF65-F5344CB8AC3E}">
        <p14:creationId xmlns:p14="http://schemas.microsoft.com/office/powerpoint/2010/main" val="3389395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757794"/>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Questionnaire differences between modes</a:t>
            </a:r>
            <a:endParaRPr lang="pl-PL" sz="3200" b="0" dirty="0">
              <a:solidFill>
                <a:srgbClr val="C00000"/>
              </a:solidFill>
              <a:latin typeface="Calibri" panose="020F0502020204030204" pitchFamily="34" charset="0"/>
            </a:endParaRPr>
          </a:p>
        </p:txBody>
      </p:sp>
      <p:sp>
        <p:nvSpPr>
          <p:cNvPr id="3" name="CasellaDiTesto 2"/>
          <p:cNvSpPr txBox="1"/>
          <p:nvPr/>
        </p:nvSpPr>
        <p:spPr>
          <a:xfrm>
            <a:off x="539552" y="1564918"/>
            <a:ext cx="8064896" cy="3016210"/>
          </a:xfrm>
          <a:prstGeom prst="rect">
            <a:avLst/>
          </a:prstGeom>
          <a:noFill/>
        </p:spPr>
        <p:txBody>
          <a:bodyPr wrap="square" rtlCol="0">
            <a:spAutoFit/>
          </a:bodyPr>
          <a:lstStyle/>
          <a:p>
            <a:pPr>
              <a:spcBef>
                <a:spcPts val="600"/>
              </a:spcBef>
            </a:pPr>
            <a:r>
              <a:rPr lang="en-GB" sz="1600" b="0" dirty="0">
                <a:solidFill>
                  <a:srgbClr val="133176"/>
                </a:solidFill>
                <a:latin typeface="+mn-lt"/>
              </a:rPr>
              <a:t>NSIs where asked to provide information on </a:t>
            </a:r>
            <a:r>
              <a:rPr lang="en-GB" sz="1600" b="0" dirty="0">
                <a:solidFill>
                  <a:srgbClr val="C00000"/>
                </a:solidFill>
                <a:latin typeface="+mn-lt"/>
              </a:rPr>
              <a:t>differences among questionnaires of mixed-mode surveys that include the web mode</a:t>
            </a:r>
            <a:r>
              <a:rPr lang="en-GB" sz="1600" b="0" dirty="0" smtClean="0">
                <a:solidFill>
                  <a:srgbClr val="133176"/>
                </a:solidFill>
                <a:latin typeface="+mn-lt"/>
              </a:rPr>
              <a:t>. </a:t>
            </a:r>
            <a:endParaRPr lang="en-GB" sz="1600" b="0" dirty="0" smtClean="0">
              <a:solidFill>
                <a:srgbClr val="133176"/>
              </a:solidFill>
              <a:latin typeface="+mn-lt"/>
            </a:endParaRPr>
          </a:p>
          <a:p>
            <a:pPr>
              <a:spcBef>
                <a:spcPts val="600"/>
              </a:spcBef>
            </a:pPr>
            <a:r>
              <a:rPr lang="en-GB" sz="1600" b="0" dirty="0" smtClean="0">
                <a:solidFill>
                  <a:srgbClr val="133176"/>
                </a:solidFill>
                <a:latin typeface="+mn-lt"/>
              </a:rPr>
              <a:t>Differences </a:t>
            </a:r>
            <a:r>
              <a:rPr lang="en-GB" sz="1600" b="0" dirty="0">
                <a:solidFill>
                  <a:srgbClr val="133176"/>
                </a:solidFill>
                <a:latin typeface="+mn-lt"/>
              </a:rPr>
              <a:t>were measured on different dimensions </a:t>
            </a:r>
            <a:r>
              <a:rPr lang="en-GB" sz="1600" dirty="0">
                <a:solidFill>
                  <a:srgbClr val="133176"/>
                </a:solidFill>
                <a:latin typeface="+mn-lt"/>
              </a:rPr>
              <a:t>at questionnaire level </a:t>
            </a:r>
            <a:r>
              <a:rPr lang="en-GB" sz="1600" b="0" dirty="0">
                <a:solidFill>
                  <a:srgbClr val="133176"/>
                </a:solidFill>
                <a:latin typeface="+mn-lt"/>
              </a:rPr>
              <a:t>and </a:t>
            </a:r>
            <a:r>
              <a:rPr lang="en-GB" sz="1600" dirty="0">
                <a:solidFill>
                  <a:srgbClr val="133176"/>
                </a:solidFill>
                <a:latin typeface="+mn-lt"/>
              </a:rPr>
              <a:t>at question </a:t>
            </a:r>
            <a:r>
              <a:rPr lang="en-GB" sz="1600" dirty="0" smtClean="0">
                <a:solidFill>
                  <a:srgbClr val="133176"/>
                </a:solidFill>
                <a:latin typeface="+mn-lt"/>
              </a:rPr>
              <a:t>level</a:t>
            </a:r>
          </a:p>
          <a:p>
            <a:pPr>
              <a:spcBef>
                <a:spcPts val="600"/>
              </a:spcBef>
            </a:pPr>
            <a:endParaRPr lang="it-IT" sz="1600" dirty="0">
              <a:solidFill>
                <a:srgbClr val="133176"/>
              </a:solidFill>
              <a:latin typeface="+mn-lt"/>
            </a:endParaRPr>
          </a:p>
          <a:p>
            <a:pPr marL="285750" indent="-285750">
              <a:spcBef>
                <a:spcPts val="600"/>
              </a:spcBef>
              <a:buFont typeface="Arial" panose="020B0604020202020204" pitchFamily="34" charset="0"/>
              <a:buChar char="•"/>
            </a:pPr>
            <a:r>
              <a:rPr lang="en-GB" sz="1600" b="0" dirty="0" smtClean="0">
                <a:solidFill>
                  <a:srgbClr val="C00000"/>
                </a:solidFill>
                <a:latin typeface="+mn-lt"/>
              </a:rPr>
              <a:t>16</a:t>
            </a:r>
            <a:r>
              <a:rPr lang="en-GB" sz="1600" b="0" dirty="0" smtClean="0">
                <a:solidFill>
                  <a:srgbClr val="133176"/>
                </a:solidFill>
                <a:latin typeface="+mn-lt"/>
              </a:rPr>
              <a:t> </a:t>
            </a:r>
            <a:r>
              <a:rPr lang="en-GB" sz="1600" b="0" dirty="0">
                <a:solidFill>
                  <a:srgbClr val="133176"/>
                </a:solidFill>
                <a:latin typeface="+mn-lt"/>
              </a:rPr>
              <a:t>of 23 NSIs </a:t>
            </a:r>
            <a:r>
              <a:rPr lang="en-GB" sz="1600" b="0" dirty="0" smtClean="0">
                <a:solidFill>
                  <a:srgbClr val="133176"/>
                </a:solidFill>
                <a:latin typeface="+mn-lt"/>
              </a:rPr>
              <a:t>reported </a:t>
            </a:r>
            <a:r>
              <a:rPr lang="en-GB" sz="1600" b="0" dirty="0">
                <a:solidFill>
                  <a:srgbClr val="133176"/>
                </a:solidFill>
                <a:latin typeface="+mn-lt"/>
              </a:rPr>
              <a:t>having differences </a:t>
            </a:r>
            <a:r>
              <a:rPr lang="en-GB" sz="1600" b="0" dirty="0">
                <a:solidFill>
                  <a:srgbClr val="C00000"/>
                </a:solidFill>
                <a:latin typeface="+mn-lt"/>
              </a:rPr>
              <a:t>on at least one </a:t>
            </a:r>
            <a:r>
              <a:rPr lang="en-GB" sz="1600" b="0" dirty="0">
                <a:solidFill>
                  <a:srgbClr val="133176"/>
                </a:solidFill>
                <a:latin typeface="+mn-lt"/>
              </a:rPr>
              <a:t>of the dimensions. </a:t>
            </a:r>
            <a:endParaRPr lang="en-GB" sz="1600" b="0" dirty="0" smtClean="0">
              <a:solidFill>
                <a:srgbClr val="133176"/>
              </a:solidFill>
              <a:latin typeface="+mn-lt"/>
            </a:endParaRPr>
          </a:p>
          <a:p>
            <a:pPr marL="285750" indent="-285750">
              <a:spcBef>
                <a:spcPts val="600"/>
              </a:spcBef>
              <a:buFont typeface="Arial" panose="020B0604020202020204" pitchFamily="34" charset="0"/>
              <a:buChar char="•"/>
            </a:pPr>
            <a:r>
              <a:rPr lang="en-GB" sz="1600" b="0" dirty="0" smtClean="0">
                <a:solidFill>
                  <a:srgbClr val="C00000"/>
                </a:solidFill>
                <a:latin typeface="+mn-lt"/>
              </a:rPr>
              <a:t>12 </a:t>
            </a:r>
            <a:r>
              <a:rPr lang="en-GB" sz="1600" b="0" dirty="0">
                <a:solidFill>
                  <a:srgbClr val="C00000"/>
                </a:solidFill>
                <a:latin typeface="+mn-lt"/>
              </a:rPr>
              <a:t>of the 16 </a:t>
            </a:r>
            <a:r>
              <a:rPr lang="en-GB" sz="1600" b="0" dirty="0">
                <a:solidFill>
                  <a:srgbClr val="133176"/>
                </a:solidFill>
                <a:latin typeface="+mn-lt"/>
              </a:rPr>
              <a:t>NSIs reported having differences </a:t>
            </a:r>
            <a:r>
              <a:rPr lang="en-GB" sz="1600" b="0" dirty="0">
                <a:solidFill>
                  <a:srgbClr val="C00000"/>
                </a:solidFill>
                <a:latin typeface="+mn-lt"/>
              </a:rPr>
              <a:t>on more than one dimension</a:t>
            </a:r>
            <a:r>
              <a:rPr lang="en-GB" sz="1600" b="0" dirty="0" smtClean="0">
                <a:solidFill>
                  <a:srgbClr val="133176"/>
                </a:solidFill>
                <a:latin typeface="+mn-lt"/>
              </a:rPr>
              <a:t>.</a:t>
            </a:r>
          </a:p>
          <a:p>
            <a:pPr>
              <a:spcBef>
                <a:spcPts val="600"/>
              </a:spcBef>
            </a:pPr>
            <a:endParaRPr lang="en-GB" sz="1600" b="0" dirty="0" smtClean="0">
              <a:solidFill>
                <a:srgbClr val="133176"/>
              </a:solidFill>
              <a:latin typeface="+mn-lt"/>
            </a:endParaRPr>
          </a:p>
          <a:p>
            <a:pPr>
              <a:spcBef>
                <a:spcPts val="600"/>
              </a:spcBef>
            </a:pPr>
            <a:r>
              <a:rPr lang="en-GB" sz="1600" b="0" dirty="0" smtClean="0">
                <a:solidFill>
                  <a:srgbClr val="133176"/>
                </a:solidFill>
                <a:latin typeface="+mn-lt"/>
              </a:rPr>
              <a:t>There </a:t>
            </a:r>
            <a:r>
              <a:rPr lang="en-GB" sz="1600" b="0" dirty="0">
                <a:solidFill>
                  <a:srgbClr val="133176"/>
                </a:solidFill>
                <a:latin typeface="+mn-lt"/>
              </a:rPr>
              <a:t>are noticeable differences between countries and surveys, and in the degree of change. </a:t>
            </a:r>
          </a:p>
        </p:txBody>
      </p:sp>
    </p:spTree>
    <p:extLst>
      <p:ext uri="{BB962C8B-B14F-4D97-AF65-F5344CB8AC3E}">
        <p14:creationId xmlns:p14="http://schemas.microsoft.com/office/powerpoint/2010/main" val="2778624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20688"/>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Questionnaire differences between modes</a:t>
            </a:r>
            <a:endParaRPr lang="pl-PL" sz="3200" b="0" dirty="0">
              <a:solidFill>
                <a:srgbClr val="C00000"/>
              </a:solidFill>
              <a:latin typeface="Calibri" panose="020F0502020204030204" pitchFamily="34"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3784900582"/>
              </p:ext>
            </p:extLst>
          </p:nvPr>
        </p:nvGraphicFramePr>
        <p:xfrm>
          <a:off x="1331639" y="1995750"/>
          <a:ext cx="5881961" cy="3366636"/>
        </p:xfrm>
        <a:graphic>
          <a:graphicData uri="http://schemas.openxmlformats.org/drawingml/2006/table">
            <a:tbl>
              <a:tblPr firstRow="1" firstCol="1" bandRow="1">
                <a:tableStyleId>{5C22544A-7EE6-4342-B048-85BDC9FD1C3A}</a:tableStyleId>
              </a:tblPr>
              <a:tblGrid>
                <a:gridCol w="2488521"/>
                <a:gridCol w="848360"/>
                <a:gridCol w="848360"/>
                <a:gridCol w="848360"/>
                <a:gridCol w="848360"/>
              </a:tblGrid>
              <a:tr h="452103">
                <a:tc>
                  <a:txBody>
                    <a:bodyPr/>
                    <a:lstStyle/>
                    <a:p>
                      <a:pPr algn="l">
                        <a:lnSpc>
                          <a:spcPct val="107000"/>
                        </a:lnSpc>
                        <a:spcAft>
                          <a:spcPts val="0"/>
                        </a:spcAft>
                      </a:pPr>
                      <a:r>
                        <a:rPr lang="en-GB" sz="1100" dirty="0">
                          <a:solidFill>
                            <a:schemeClr val="tx1"/>
                          </a:solidFill>
                          <a:effectLst/>
                        </a:rPr>
                        <a:t>Degree of questionnaire differences</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Large</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Some</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Small</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Sum</a:t>
                      </a:r>
                      <a:endParaRPr lang="en-GB" sz="1100" dirty="0">
                        <a:solidFill>
                          <a:schemeClr val="tx1"/>
                        </a:solidFill>
                        <a:effectLst/>
                        <a:latin typeface="Calibri"/>
                        <a:ea typeface="Times New Roman"/>
                        <a:cs typeface="Times New Roman"/>
                      </a:endParaRPr>
                    </a:p>
                  </a:txBody>
                  <a:tcPr marL="44450" marR="44450" marT="0" marB="0" anchor="b"/>
                </a:tc>
              </a:tr>
              <a:tr h="246243">
                <a:tc>
                  <a:txBody>
                    <a:bodyPr/>
                    <a:lstStyle/>
                    <a:p>
                      <a:pPr>
                        <a:lnSpc>
                          <a:spcPct val="107000"/>
                        </a:lnSpc>
                        <a:spcAft>
                          <a:spcPts val="0"/>
                        </a:spcAft>
                      </a:pPr>
                      <a:r>
                        <a:rPr lang="en-GB" sz="1100" dirty="0">
                          <a:effectLst/>
                        </a:rPr>
                        <a:t>Questionnaire structure</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0</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8</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9</a:t>
                      </a:r>
                      <a:endParaRPr lang="en-GB" sz="1100">
                        <a:effectLst/>
                        <a:latin typeface="Calibri"/>
                        <a:ea typeface="Times New Roman"/>
                        <a:cs typeface="Times New Roman"/>
                      </a:endParaRPr>
                    </a:p>
                  </a:txBody>
                  <a:tcPr marL="44450" marR="44450" marT="0" marB="0" anchor="b"/>
                </a:tc>
              </a:tr>
              <a:tr h="246243">
                <a:tc>
                  <a:txBody>
                    <a:bodyPr/>
                    <a:lstStyle/>
                    <a:p>
                      <a:pPr>
                        <a:lnSpc>
                          <a:spcPct val="107000"/>
                        </a:lnSpc>
                        <a:spcAft>
                          <a:spcPts val="0"/>
                        </a:spcAft>
                      </a:pPr>
                      <a:r>
                        <a:rPr lang="en-GB" sz="1100" dirty="0">
                          <a:effectLst/>
                        </a:rPr>
                        <a:t>Number of questions</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0</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4</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5</a:t>
                      </a:r>
                      <a:endParaRPr lang="en-GB" sz="1100">
                        <a:effectLst/>
                        <a:latin typeface="Calibri"/>
                        <a:ea typeface="Times New Roman"/>
                        <a:cs typeface="Times New Roman"/>
                      </a:endParaRPr>
                    </a:p>
                  </a:txBody>
                  <a:tcPr marL="44450" marR="44450" marT="0" marB="0" anchor="b"/>
                </a:tc>
              </a:tr>
              <a:tr h="246243">
                <a:tc>
                  <a:txBody>
                    <a:bodyPr/>
                    <a:lstStyle/>
                    <a:p>
                      <a:pPr>
                        <a:lnSpc>
                          <a:spcPct val="107000"/>
                        </a:lnSpc>
                        <a:spcAft>
                          <a:spcPts val="0"/>
                        </a:spcAft>
                      </a:pPr>
                      <a:r>
                        <a:rPr lang="en-GB" sz="1100" dirty="0">
                          <a:effectLst/>
                        </a:rPr>
                        <a:t>Error and consistency checks</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2</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4</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23</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29</a:t>
                      </a:r>
                      <a:endParaRPr lang="en-GB" sz="1100" dirty="0">
                        <a:effectLst/>
                        <a:latin typeface="Calibri"/>
                        <a:ea typeface="Times New Roman"/>
                        <a:cs typeface="Times New Roman"/>
                      </a:endParaRPr>
                    </a:p>
                  </a:txBody>
                  <a:tcPr marL="44450" marR="44450" marT="0" marB="0" anchor="b"/>
                </a:tc>
              </a:tr>
              <a:tr h="246243">
                <a:tc>
                  <a:txBody>
                    <a:bodyPr/>
                    <a:lstStyle/>
                    <a:p>
                      <a:pPr>
                        <a:lnSpc>
                          <a:spcPct val="107000"/>
                        </a:lnSpc>
                        <a:spcAft>
                          <a:spcPts val="0"/>
                        </a:spcAft>
                      </a:pPr>
                      <a:r>
                        <a:rPr lang="en-GB" sz="1100">
                          <a:effectLst/>
                        </a:rPr>
                        <a:t>Don't know options</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5</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4</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5</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14</a:t>
                      </a:r>
                      <a:endParaRPr lang="en-GB" sz="1100">
                        <a:effectLst/>
                        <a:latin typeface="Calibri"/>
                        <a:ea typeface="Times New Roman"/>
                        <a:cs typeface="Times New Roman"/>
                      </a:endParaRPr>
                    </a:p>
                  </a:txBody>
                  <a:tcPr marL="44450" marR="44450" marT="0" marB="0" anchor="b"/>
                </a:tc>
              </a:tr>
              <a:tr h="452103">
                <a:tc>
                  <a:txBody>
                    <a:bodyPr/>
                    <a:lstStyle/>
                    <a:p>
                      <a:pPr>
                        <a:lnSpc>
                          <a:spcPct val="107000"/>
                        </a:lnSpc>
                        <a:spcAft>
                          <a:spcPts val="0"/>
                        </a:spcAft>
                      </a:pPr>
                      <a:r>
                        <a:rPr lang="en-GB" sz="1100" dirty="0">
                          <a:effectLst/>
                        </a:rPr>
                        <a:t>Permission of item nonresponse</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7</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1</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3</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11</a:t>
                      </a:r>
                      <a:endParaRPr lang="en-GB" sz="1100" dirty="0">
                        <a:effectLst/>
                        <a:latin typeface="Calibri"/>
                        <a:ea typeface="Times New Roman"/>
                        <a:cs typeface="Times New Roman"/>
                      </a:endParaRPr>
                    </a:p>
                  </a:txBody>
                  <a:tcPr marL="44450" marR="44450" marT="0" marB="0" anchor="b"/>
                </a:tc>
              </a:tr>
              <a:tr h="246243">
                <a:tc>
                  <a:txBody>
                    <a:bodyPr/>
                    <a:lstStyle/>
                    <a:p>
                      <a:pPr>
                        <a:lnSpc>
                          <a:spcPct val="107000"/>
                        </a:lnSpc>
                        <a:spcAft>
                          <a:spcPts val="0"/>
                        </a:spcAft>
                      </a:pPr>
                      <a:r>
                        <a:rPr lang="en-GB" sz="1100" dirty="0">
                          <a:solidFill>
                            <a:schemeClr val="tx1"/>
                          </a:solidFill>
                          <a:effectLst/>
                        </a:rPr>
                        <a:t>Amount of differing questions</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Many</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Some</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solidFill>
                            <a:schemeClr val="tx1"/>
                          </a:solidFill>
                          <a:effectLst/>
                        </a:rPr>
                        <a:t>Sum</a:t>
                      </a:r>
                      <a:endParaRPr lang="en-GB" sz="1100" dirty="0">
                        <a:solidFill>
                          <a:schemeClr val="tx1"/>
                        </a:solidFill>
                        <a:effectLst/>
                        <a:latin typeface="Calibri"/>
                        <a:ea typeface="Times New Roman"/>
                        <a:cs typeface="Times New Roman"/>
                      </a:endParaRPr>
                    </a:p>
                  </a:txBody>
                  <a:tcPr marL="44450" marR="44450" marT="0" marB="0" anchor="b"/>
                </a:tc>
                <a:tc>
                  <a:txBody>
                    <a:bodyPr/>
                    <a:lstStyle/>
                    <a:p>
                      <a:pPr algn="r">
                        <a:lnSpc>
                          <a:spcPct val="107000"/>
                        </a:lnSpc>
                      </a:pPr>
                      <a:endParaRPr lang="en-GB" sz="1100" dirty="0">
                        <a:solidFill>
                          <a:schemeClr val="tx1"/>
                        </a:solidFill>
                        <a:effectLst/>
                        <a:latin typeface="Calibri"/>
                      </a:endParaRPr>
                    </a:p>
                  </a:txBody>
                  <a:tcPr marL="44450" marR="44450" marT="0" marB="0" anchor="b"/>
                </a:tc>
              </a:tr>
              <a:tr h="246243">
                <a:tc>
                  <a:txBody>
                    <a:bodyPr/>
                    <a:lstStyle/>
                    <a:p>
                      <a:pPr>
                        <a:lnSpc>
                          <a:spcPct val="107000"/>
                        </a:lnSpc>
                        <a:spcAft>
                          <a:spcPts val="0"/>
                        </a:spcAft>
                      </a:pPr>
                      <a:r>
                        <a:rPr lang="en-GB" sz="1100">
                          <a:effectLst/>
                        </a:rPr>
                        <a:t>Question wording</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0</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14</a:t>
                      </a:r>
                      <a:endParaRPr lang="en-GB" sz="1100" dirty="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dirty="0">
                          <a:effectLst/>
                        </a:rPr>
                        <a:t>14</a:t>
                      </a:r>
                      <a:endParaRPr lang="en-GB" sz="1100" dirty="0">
                        <a:effectLst/>
                        <a:latin typeface="Calibri"/>
                        <a:ea typeface="Times New Roman"/>
                        <a:cs typeface="Times New Roman"/>
                      </a:endParaRPr>
                    </a:p>
                  </a:txBody>
                  <a:tcPr marL="44450" marR="44450" marT="0" marB="0" anchor="b"/>
                </a:tc>
                <a:tc>
                  <a:txBody>
                    <a:bodyPr/>
                    <a:lstStyle/>
                    <a:p>
                      <a:pPr>
                        <a:lnSpc>
                          <a:spcPct val="107000"/>
                        </a:lnSpc>
                      </a:pPr>
                      <a:endParaRPr lang="en-GB" sz="1100" dirty="0">
                        <a:effectLst/>
                        <a:latin typeface="Calibri"/>
                      </a:endParaRPr>
                    </a:p>
                  </a:txBody>
                  <a:tcPr marL="44450" marR="44450" marT="0" marB="0" anchor="b"/>
                </a:tc>
              </a:tr>
              <a:tr h="246243">
                <a:tc>
                  <a:txBody>
                    <a:bodyPr/>
                    <a:lstStyle/>
                    <a:p>
                      <a:pPr>
                        <a:lnSpc>
                          <a:spcPct val="107000"/>
                        </a:lnSpc>
                        <a:spcAft>
                          <a:spcPts val="0"/>
                        </a:spcAft>
                      </a:pPr>
                      <a:r>
                        <a:rPr lang="en-GB" sz="1100">
                          <a:effectLst/>
                        </a:rPr>
                        <a:t>Answer category wording</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0</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3</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3</a:t>
                      </a:r>
                      <a:endParaRPr lang="en-GB" sz="1100">
                        <a:effectLst/>
                        <a:latin typeface="Calibri"/>
                        <a:ea typeface="Times New Roman"/>
                        <a:cs typeface="Times New Roman"/>
                      </a:endParaRPr>
                    </a:p>
                  </a:txBody>
                  <a:tcPr marL="44450" marR="44450" marT="0" marB="0" anchor="b"/>
                </a:tc>
                <a:tc>
                  <a:txBody>
                    <a:bodyPr/>
                    <a:lstStyle/>
                    <a:p>
                      <a:pPr>
                        <a:lnSpc>
                          <a:spcPct val="107000"/>
                        </a:lnSpc>
                      </a:pPr>
                      <a:endParaRPr lang="en-GB" sz="1100">
                        <a:effectLst/>
                        <a:latin typeface="Calibri"/>
                      </a:endParaRPr>
                    </a:p>
                  </a:txBody>
                  <a:tcPr marL="44450" marR="44450" marT="0" marB="0" anchor="b"/>
                </a:tc>
              </a:tr>
              <a:tr h="246243">
                <a:tc>
                  <a:txBody>
                    <a:bodyPr/>
                    <a:lstStyle/>
                    <a:p>
                      <a:pPr>
                        <a:lnSpc>
                          <a:spcPct val="107000"/>
                        </a:lnSpc>
                        <a:spcAft>
                          <a:spcPts val="0"/>
                        </a:spcAft>
                      </a:pPr>
                      <a:r>
                        <a:rPr lang="en-GB" sz="1100">
                          <a:effectLst/>
                        </a:rPr>
                        <a:t>Number of answer categories</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0</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4</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4</a:t>
                      </a:r>
                      <a:endParaRPr lang="en-GB" sz="1100">
                        <a:effectLst/>
                        <a:latin typeface="Calibri"/>
                        <a:ea typeface="Times New Roman"/>
                        <a:cs typeface="Times New Roman"/>
                      </a:endParaRPr>
                    </a:p>
                  </a:txBody>
                  <a:tcPr marL="44450" marR="44450" marT="0" marB="0" anchor="b"/>
                </a:tc>
                <a:tc>
                  <a:txBody>
                    <a:bodyPr/>
                    <a:lstStyle/>
                    <a:p>
                      <a:pPr>
                        <a:lnSpc>
                          <a:spcPct val="107000"/>
                        </a:lnSpc>
                      </a:pPr>
                      <a:endParaRPr lang="en-GB" sz="1100">
                        <a:effectLst/>
                        <a:latin typeface="Calibri"/>
                      </a:endParaRPr>
                    </a:p>
                  </a:txBody>
                  <a:tcPr marL="44450" marR="44450" marT="0" marB="0" anchor="b"/>
                </a:tc>
              </a:tr>
              <a:tr h="246243">
                <a:tc>
                  <a:txBody>
                    <a:bodyPr/>
                    <a:lstStyle/>
                    <a:p>
                      <a:pPr>
                        <a:lnSpc>
                          <a:spcPct val="107000"/>
                        </a:lnSpc>
                        <a:spcAft>
                          <a:spcPts val="0"/>
                        </a:spcAft>
                      </a:pPr>
                      <a:r>
                        <a:rPr lang="en-GB" sz="1100">
                          <a:effectLst/>
                        </a:rPr>
                        <a:t>Placement of instructions</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2</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16</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18</a:t>
                      </a:r>
                      <a:endParaRPr lang="en-GB" sz="1100">
                        <a:effectLst/>
                        <a:latin typeface="Calibri"/>
                        <a:ea typeface="Times New Roman"/>
                        <a:cs typeface="Times New Roman"/>
                      </a:endParaRPr>
                    </a:p>
                  </a:txBody>
                  <a:tcPr marL="44450" marR="44450" marT="0" marB="0" anchor="b"/>
                </a:tc>
                <a:tc>
                  <a:txBody>
                    <a:bodyPr/>
                    <a:lstStyle/>
                    <a:p>
                      <a:pPr>
                        <a:lnSpc>
                          <a:spcPct val="107000"/>
                        </a:lnSpc>
                      </a:pPr>
                      <a:endParaRPr lang="en-GB" sz="1100">
                        <a:effectLst/>
                        <a:latin typeface="Calibri"/>
                      </a:endParaRPr>
                    </a:p>
                  </a:txBody>
                  <a:tcPr marL="44450" marR="44450" marT="0" marB="0" anchor="b"/>
                </a:tc>
              </a:tr>
              <a:tr h="246243">
                <a:tc>
                  <a:txBody>
                    <a:bodyPr/>
                    <a:lstStyle/>
                    <a:p>
                      <a:pPr>
                        <a:lnSpc>
                          <a:spcPct val="107000"/>
                        </a:lnSpc>
                        <a:spcAft>
                          <a:spcPts val="0"/>
                        </a:spcAft>
                      </a:pPr>
                      <a:r>
                        <a:rPr lang="en-GB" sz="1100">
                          <a:effectLst/>
                        </a:rPr>
                        <a:t>Wording of instructions</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2</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16</a:t>
                      </a:r>
                      <a:endParaRPr lang="en-GB" sz="1100">
                        <a:effectLst/>
                        <a:latin typeface="Calibri"/>
                        <a:ea typeface="Times New Roman"/>
                        <a:cs typeface="Times New Roman"/>
                      </a:endParaRPr>
                    </a:p>
                  </a:txBody>
                  <a:tcPr marL="44450" marR="44450" marT="0" marB="0" anchor="b"/>
                </a:tc>
                <a:tc>
                  <a:txBody>
                    <a:bodyPr/>
                    <a:lstStyle/>
                    <a:p>
                      <a:pPr algn="r">
                        <a:lnSpc>
                          <a:spcPct val="107000"/>
                        </a:lnSpc>
                        <a:spcAft>
                          <a:spcPts val="0"/>
                        </a:spcAft>
                      </a:pPr>
                      <a:r>
                        <a:rPr lang="en-GB" sz="1100">
                          <a:effectLst/>
                        </a:rPr>
                        <a:t>18</a:t>
                      </a:r>
                      <a:endParaRPr lang="en-GB" sz="1100">
                        <a:effectLst/>
                        <a:latin typeface="Calibri"/>
                        <a:ea typeface="Times New Roman"/>
                        <a:cs typeface="Times New Roman"/>
                      </a:endParaRPr>
                    </a:p>
                  </a:txBody>
                  <a:tcPr marL="44450" marR="44450" marT="0" marB="0" anchor="b"/>
                </a:tc>
                <a:tc>
                  <a:txBody>
                    <a:bodyPr/>
                    <a:lstStyle/>
                    <a:p>
                      <a:pPr>
                        <a:lnSpc>
                          <a:spcPct val="107000"/>
                        </a:lnSpc>
                      </a:pPr>
                      <a:endParaRPr lang="en-GB" sz="1100" dirty="0">
                        <a:effectLst/>
                        <a:latin typeface="Calibri"/>
                      </a:endParaRPr>
                    </a:p>
                  </a:txBody>
                  <a:tcPr marL="44450" marR="44450" marT="0" marB="0" anchor="b"/>
                </a:tc>
              </a:tr>
            </a:tbl>
          </a:graphicData>
        </a:graphic>
      </p:graphicFrame>
      <p:sp>
        <p:nvSpPr>
          <p:cNvPr id="7" name="CasellaDiTesto 6"/>
          <p:cNvSpPr txBox="1"/>
          <p:nvPr/>
        </p:nvSpPr>
        <p:spPr>
          <a:xfrm>
            <a:off x="1331640" y="1687973"/>
            <a:ext cx="8712968" cy="307777"/>
          </a:xfrm>
          <a:prstGeom prst="rect">
            <a:avLst/>
          </a:prstGeom>
          <a:noFill/>
        </p:spPr>
        <p:txBody>
          <a:bodyPr wrap="square" rtlCol="0">
            <a:spAutoFit/>
          </a:bodyPr>
          <a:lstStyle/>
          <a:p>
            <a:r>
              <a:rPr lang="en-GB" sz="1400" b="0" dirty="0" smtClean="0">
                <a:solidFill>
                  <a:schemeClr val="tx1"/>
                </a:solidFill>
                <a:latin typeface="+mn-lt"/>
                <a:ea typeface="ＭＳ Ｐゴシック" charset="-128"/>
                <a:cs typeface="ＭＳ Ｐゴシック" charset="-128"/>
              </a:rPr>
              <a:t>Aggregated </a:t>
            </a:r>
            <a:r>
              <a:rPr lang="en-GB" sz="1400" b="0" dirty="0">
                <a:solidFill>
                  <a:schemeClr val="tx1"/>
                </a:solidFill>
                <a:latin typeface="+mn-lt"/>
                <a:ea typeface="ＭＳ Ｐゴシック" charset="-128"/>
                <a:cs typeface="ＭＳ Ｐゴシック" charset="-128"/>
              </a:rPr>
              <a:t>differences from key ESS </a:t>
            </a:r>
            <a:r>
              <a:rPr lang="en-GB" sz="1400" b="0" dirty="0" smtClean="0">
                <a:solidFill>
                  <a:schemeClr val="tx1"/>
                </a:solidFill>
                <a:latin typeface="+mn-lt"/>
                <a:ea typeface="ＭＳ Ｐゴシック" charset="-128"/>
                <a:cs typeface="ＭＳ Ｐゴシック" charset="-128"/>
              </a:rPr>
              <a:t>surveys</a:t>
            </a:r>
            <a:endParaRPr lang="en-GB" sz="1400" b="0" dirty="0">
              <a:solidFill>
                <a:schemeClr val="tx1"/>
              </a:solidFill>
              <a:latin typeface="+mn-lt"/>
              <a:ea typeface="ＭＳ Ｐゴシック" charset="-128"/>
              <a:cs typeface="ＭＳ Ｐゴシック" charset="-128"/>
            </a:endParaRPr>
          </a:p>
        </p:txBody>
      </p:sp>
      <p:sp>
        <p:nvSpPr>
          <p:cNvPr id="8" name="Ovale 7"/>
          <p:cNvSpPr/>
          <p:nvPr/>
        </p:nvSpPr>
        <p:spPr>
          <a:xfrm>
            <a:off x="6804248" y="2931854"/>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5940152" y="2931854"/>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p:cNvSpPr/>
          <p:nvPr/>
        </p:nvSpPr>
        <p:spPr>
          <a:xfrm>
            <a:off x="4276378" y="3147878"/>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p:cNvSpPr/>
          <p:nvPr/>
        </p:nvSpPr>
        <p:spPr>
          <a:xfrm>
            <a:off x="4283968" y="3625641"/>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Ovale 12"/>
          <p:cNvSpPr/>
          <p:nvPr/>
        </p:nvSpPr>
        <p:spPr>
          <a:xfrm>
            <a:off x="5932562" y="4129697"/>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5940152" y="4849777"/>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Ovale 14"/>
          <p:cNvSpPr/>
          <p:nvPr/>
        </p:nvSpPr>
        <p:spPr>
          <a:xfrm>
            <a:off x="5947742" y="5065801"/>
            <a:ext cx="583654" cy="314325"/>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0976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645740" y="1495895"/>
            <a:ext cx="8102724" cy="459740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120000"/>
              </a:lnSpc>
              <a:spcBef>
                <a:spcPts val="1200"/>
              </a:spcBef>
              <a:spcAft>
                <a:spcPts val="600"/>
              </a:spcAft>
              <a:buClrTx/>
              <a:buSzTx/>
              <a:buFont typeface="Arial" panose="020B0604020202020204" pitchFamily="34" charset="0"/>
              <a:buChar char="•"/>
              <a:tabLst/>
              <a:defRPr/>
            </a:pPr>
            <a:r>
              <a:rPr lang="en-GB" sz="3200" b="0" dirty="0">
                <a:solidFill>
                  <a:srgbClr val="133176"/>
                </a:solidFill>
                <a:latin typeface="+mn-lt"/>
                <a:cs typeface="Calibri" pitchFamily="34" charset="0"/>
              </a:rPr>
              <a:t>The MIMOD – </a:t>
            </a:r>
            <a:r>
              <a:rPr kumimoji="0" lang="en-GB" sz="3200" b="1" i="0" u="none" strike="noStrike" kern="1200" cap="none" spc="0" normalizeH="0" baseline="0" noProof="0" dirty="0" smtClean="0">
                <a:ln>
                  <a:noFill/>
                </a:ln>
                <a:solidFill>
                  <a:srgbClr val="C00000"/>
                </a:solidFill>
                <a:effectLst/>
                <a:uLnTx/>
                <a:uFillTx/>
                <a:latin typeface="+mn-lt"/>
              </a:rPr>
              <a:t>Mixed Mode Designs in Social Surveys</a:t>
            </a:r>
            <a:r>
              <a:rPr kumimoji="0" lang="en-GB" sz="3200" b="1" i="0" u="none" strike="noStrike" kern="1200" cap="none" spc="0" normalizeH="0" baseline="0" noProof="0" dirty="0" smtClean="0">
                <a:ln>
                  <a:noFill/>
                </a:ln>
                <a:solidFill>
                  <a:sysClr val="windowText" lastClr="000000"/>
                </a:solidFill>
                <a:effectLst/>
                <a:uLnTx/>
                <a:uFillTx/>
                <a:latin typeface="+mn-lt"/>
              </a:rPr>
              <a:t> </a:t>
            </a:r>
            <a:r>
              <a:rPr lang="en-GB" sz="3200" b="0" dirty="0">
                <a:solidFill>
                  <a:srgbClr val="133176"/>
                </a:solidFill>
                <a:latin typeface="+mn-lt"/>
                <a:cs typeface="Calibri" pitchFamily="34" charset="0"/>
              </a:rPr>
              <a:t>is a multi-beneficiary grant awarded by Eurostat</a:t>
            </a:r>
          </a:p>
          <a:p>
            <a:pPr marL="228600" marR="0" lvl="0" indent="-228600" algn="l" defTabSz="914400" rtl="0" eaLnBrk="1" fontAlgn="auto" latinLnBrk="0" hangingPunct="1">
              <a:lnSpc>
                <a:spcPct val="120000"/>
              </a:lnSpc>
              <a:spcBef>
                <a:spcPts val="1200"/>
              </a:spcBef>
              <a:spcAft>
                <a:spcPts val="600"/>
              </a:spcAft>
              <a:buClrTx/>
              <a:buSzTx/>
              <a:buFont typeface="Arial" panose="020B0604020202020204" pitchFamily="34" charset="0"/>
              <a:buChar char="•"/>
              <a:tabLst/>
              <a:defRPr/>
            </a:pPr>
            <a:r>
              <a:rPr lang="en-GB" sz="3200" b="0" dirty="0">
                <a:solidFill>
                  <a:srgbClr val="133176"/>
                </a:solidFill>
                <a:latin typeface="+mn-lt"/>
                <a:cs typeface="Calibri" pitchFamily="34" charset="0"/>
              </a:rPr>
              <a:t>Consortium:</a:t>
            </a:r>
            <a:r>
              <a:rPr lang="en-GB" sz="3200" b="0" dirty="0">
                <a:solidFill>
                  <a:srgbClr val="133176"/>
                </a:solidFill>
                <a:latin typeface="Calibri" pitchFamily="34" charset="0"/>
                <a:cs typeface="Calibri" pitchFamily="34" charset="0"/>
              </a:rPr>
              <a:t> </a:t>
            </a:r>
          </a:p>
          <a:p>
            <a:pPr marL="685800" marR="0" lvl="1" indent="-228600" algn="l" defTabSz="914400" rtl="0" eaLnBrk="1" fontAlgn="auto" latinLnBrk="0" hangingPunct="1">
              <a:lnSpc>
                <a:spcPct val="120000"/>
              </a:lnSpc>
              <a:spcBef>
                <a:spcPts val="1200"/>
              </a:spcBef>
              <a:spcAft>
                <a:spcPts val="600"/>
              </a:spcAft>
              <a:buClrTx/>
              <a:buSzTx/>
              <a:buFont typeface="Wingdings" panose="05000000000000000000" pitchFamily="2" charset="2"/>
              <a:buChar char="q"/>
              <a:tabLst/>
              <a:defRPr/>
            </a:pPr>
            <a:r>
              <a:rPr kumimoji="0" lang="en-GB"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Leader:</a:t>
            </a:r>
            <a:r>
              <a:rPr kumimoji="0" lang="en-GB"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GB" sz="2000" b="0" i="0" u="none" strike="noStrike" kern="1200" cap="none" spc="0" normalizeH="0" baseline="0" noProof="0" dirty="0" err="1" smtClean="0">
                <a:ln>
                  <a:noFill/>
                </a:ln>
                <a:solidFill>
                  <a:sysClr val="windowText" lastClr="000000"/>
                </a:solidFill>
                <a:effectLst/>
                <a:uLnTx/>
                <a:uFillTx/>
                <a:latin typeface="Arial" panose="020B0604020202020204" pitchFamily="34" charset="0"/>
                <a:ea typeface="+mn-ea"/>
                <a:cs typeface="Arial" panose="020B0604020202020204" pitchFamily="34" charset="0"/>
              </a:rPr>
              <a:t>Istat</a:t>
            </a:r>
            <a:r>
              <a:rPr kumimoji="0" lang="en-GB"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(Italy) </a:t>
            </a:r>
          </a:p>
          <a:p>
            <a:pPr marL="685800" marR="0" lvl="1" indent="-228600" algn="l" defTabSz="914400" rtl="0" eaLnBrk="1" fontAlgn="auto" latinLnBrk="0" hangingPunct="1">
              <a:lnSpc>
                <a:spcPct val="120000"/>
              </a:lnSpc>
              <a:spcBef>
                <a:spcPts val="1200"/>
              </a:spcBef>
              <a:spcAft>
                <a:spcPts val="600"/>
              </a:spcAft>
              <a:buClrTx/>
              <a:buSzTx/>
              <a:buFont typeface="Wingdings" panose="05000000000000000000" pitchFamily="2" charset="2"/>
              <a:buChar char="q"/>
              <a:tabLst/>
              <a:defRPr/>
            </a:pPr>
            <a:r>
              <a:rPr kumimoji="0" lang="en-GB"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Partners: CBS (Netherlands), SSB (Norway), STAT (Austria) and </a:t>
            </a:r>
            <a:r>
              <a:rPr kumimoji="0" lang="en-GB" sz="2000" b="0" i="0" u="none" strike="noStrike" kern="1200" cap="none" spc="0" normalizeH="0" baseline="0" noProof="0" dirty="0" err="1" smtClean="0">
                <a:ln>
                  <a:noFill/>
                </a:ln>
                <a:solidFill>
                  <a:sysClr val="windowText" lastClr="000000"/>
                </a:solidFill>
                <a:effectLst/>
                <a:uLnTx/>
                <a:uFillTx/>
                <a:latin typeface="Arial" panose="020B0604020202020204" pitchFamily="34" charset="0"/>
                <a:ea typeface="+mn-ea"/>
                <a:cs typeface="Arial" panose="020B0604020202020204" pitchFamily="34" charset="0"/>
              </a:rPr>
              <a:t>Destatis</a:t>
            </a:r>
            <a:r>
              <a:rPr kumimoji="0" lang="en-GB"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(Germany)</a:t>
            </a:r>
          </a:p>
          <a:p>
            <a:pPr marL="228600" marR="0" lvl="0" indent="-228600" algn="l" defTabSz="914400" rtl="0" eaLnBrk="1" fontAlgn="auto" latinLnBrk="0" hangingPunct="1">
              <a:lnSpc>
                <a:spcPct val="120000"/>
              </a:lnSpc>
              <a:spcBef>
                <a:spcPts val="1200"/>
              </a:spcBef>
              <a:spcAft>
                <a:spcPts val="600"/>
              </a:spcAft>
              <a:buClrTx/>
              <a:buSzTx/>
              <a:buFont typeface="Arial" panose="020B0604020202020204" pitchFamily="34" charset="0"/>
              <a:buChar char="•"/>
              <a:tabLst/>
              <a:defRPr/>
            </a:pPr>
            <a:r>
              <a:rPr lang="en-GB" sz="3200" b="0" dirty="0">
                <a:solidFill>
                  <a:srgbClr val="133176"/>
                </a:solidFill>
                <a:latin typeface="+mn-lt"/>
                <a:cs typeface="Calibri" pitchFamily="34" charset="0"/>
              </a:rPr>
              <a:t>Supporting Network: </a:t>
            </a:r>
          </a:p>
          <a:p>
            <a:pPr marL="685800" marR="0" lvl="1" indent="-228600" algn="l" defTabSz="914400" rtl="0" eaLnBrk="1" fontAlgn="auto" latinLnBrk="0" hangingPunct="1">
              <a:lnSpc>
                <a:spcPct val="120000"/>
              </a:lnSpc>
              <a:spcBef>
                <a:spcPts val="1200"/>
              </a:spcBef>
              <a:spcAft>
                <a:spcPts val="600"/>
              </a:spcAft>
              <a:buClrTx/>
              <a:buSzTx/>
              <a:buFont typeface="Wingdings" panose="05000000000000000000" pitchFamily="2" charset="2"/>
              <a:buChar char="q"/>
              <a:tabLst/>
              <a:defRPr/>
            </a:pPr>
            <a:r>
              <a:rPr kumimoji="0" lang="en-GB"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INSEE (France), Czech Statistical Office (Czech Republic), Central Statistical Office of Poland (Poland), Statistic Finland (Finland) and Statistics Sweden (Sweden) </a:t>
            </a:r>
          </a:p>
          <a:p>
            <a:pPr fontAlgn="auto">
              <a:lnSpc>
                <a:spcPct val="120000"/>
              </a:lnSpc>
              <a:spcBef>
                <a:spcPts val="1200"/>
              </a:spcBef>
              <a:spcAft>
                <a:spcPts val="600"/>
              </a:spcAft>
            </a:pPr>
            <a:r>
              <a:rPr lang="en-GB" sz="3200" b="0" dirty="0">
                <a:solidFill>
                  <a:srgbClr val="133176"/>
                </a:solidFill>
                <a:latin typeface="+mn-lt"/>
                <a:cs typeface="Calibri" pitchFamily="34" charset="0"/>
              </a:rPr>
              <a:t>Start: 1st December 2017 </a:t>
            </a:r>
          </a:p>
          <a:p>
            <a:pPr marR="0" lvl="0" fontAlgn="auto">
              <a:lnSpc>
                <a:spcPct val="120000"/>
              </a:lnSpc>
              <a:spcBef>
                <a:spcPts val="1200"/>
              </a:spcBef>
              <a:spcAft>
                <a:spcPts val="600"/>
              </a:spcAft>
              <a:buClrTx/>
              <a:buSzTx/>
              <a:tabLst/>
              <a:defRPr/>
            </a:pPr>
            <a:r>
              <a:rPr lang="en-GB" sz="3200" b="0" dirty="0">
                <a:solidFill>
                  <a:srgbClr val="133176"/>
                </a:solidFill>
                <a:latin typeface="+mn-lt"/>
                <a:cs typeface="Calibri" pitchFamily="34" charset="0"/>
              </a:rPr>
              <a:t>Final Workshop: 11-12 April 2019 in Rome</a:t>
            </a:r>
          </a:p>
        </p:txBody>
      </p:sp>
      <p:sp>
        <p:nvSpPr>
          <p:cNvPr id="6" name="CasellaDiTesto 5"/>
          <p:cNvSpPr txBox="1"/>
          <p:nvPr/>
        </p:nvSpPr>
        <p:spPr>
          <a:xfrm>
            <a:off x="251520" y="692696"/>
            <a:ext cx="7755467" cy="584775"/>
          </a:xfrm>
          <a:prstGeom prst="rect">
            <a:avLst/>
          </a:prstGeom>
          <a:noFill/>
        </p:spPr>
        <p:txBody>
          <a:bodyPr wrap="square" rtlCol="0">
            <a:spAutoFit/>
          </a:bodyPr>
          <a:lstStyle/>
          <a:p>
            <a:pPr defTabSz="457200"/>
            <a:r>
              <a:rPr lang="en-US" sz="3200" b="0" dirty="0" smtClean="0">
                <a:solidFill>
                  <a:srgbClr val="C00000"/>
                </a:solidFill>
                <a:latin typeface="Calibri" panose="020F0502020204030204" pitchFamily="34" charset="0"/>
              </a:rPr>
              <a:t>The MIMOD project</a:t>
            </a:r>
            <a:endParaRPr lang="en-US" sz="3200" b="0" dirty="0">
              <a:solidFill>
                <a:srgbClr val="505150"/>
              </a:solidFill>
              <a:latin typeface="Arial" charset="0"/>
            </a:endParaRPr>
          </a:p>
        </p:txBody>
      </p:sp>
    </p:spTree>
    <p:extLst>
      <p:ext uri="{BB962C8B-B14F-4D97-AF65-F5344CB8AC3E}">
        <p14:creationId xmlns:p14="http://schemas.microsoft.com/office/powerpoint/2010/main" val="29789767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757794"/>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Preliminary conclusions on questionnaire design</a:t>
            </a:r>
            <a:endParaRPr lang="pl-PL" sz="3200" b="0" dirty="0">
              <a:solidFill>
                <a:srgbClr val="C00000"/>
              </a:solidFill>
              <a:latin typeface="Calibri" panose="020F0502020204030204" pitchFamily="34" charset="0"/>
            </a:endParaRPr>
          </a:p>
        </p:txBody>
      </p:sp>
      <p:sp>
        <p:nvSpPr>
          <p:cNvPr id="3" name="Plassholder for innhold 2">
            <a:extLst>
              <a:ext uri="{FF2B5EF4-FFF2-40B4-BE49-F238E27FC236}">
                <a16:creationId xmlns="" xmlns:a16="http://schemas.microsoft.com/office/drawing/2014/main" id="{AE15E148-AADC-41F7-B162-5D487F0CF6FD}"/>
              </a:ext>
            </a:extLst>
          </p:cNvPr>
          <p:cNvSpPr txBox="1">
            <a:spLocks/>
          </p:cNvSpPr>
          <p:nvPr/>
        </p:nvSpPr>
        <p:spPr>
          <a:xfrm>
            <a:off x="628650" y="1484784"/>
            <a:ext cx="7886700" cy="4542892"/>
          </a:xfrm>
          <a:prstGeom prst="rect">
            <a:avLst/>
          </a:prstGeom>
        </p:spPr>
        <p:txBody>
          <a:bodyPr>
            <a:noAutofit/>
          </a:bodyPr>
          <a:lstStyle>
            <a:lvl1pPr marL="0" indent="0" algn="ctr" defTabSz="457200" rtl="0" eaLnBrk="0" fontAlgn="base" hangingPunct="0">
              <a:spcBef>
                <a:spcPct val="20000"/>
              </a:spcBef>
              <a:spcAft>
                <a:spcPct val="0"/>
              </a:spcAft>
              <a:buFont typeface="Arial" charset="0"/>
              <a:buNone/>
              <a:defRPr sz="3200" kern="1200">
                <a:solidFill>
                  <a:schemeClr val="tx1">
                    <a:tint val="75000"/>
                  </a:schemeClr>
                </a:solidFill>
                <a:latin typeface="+mn-lt"/>
                <a:ea typeface="ＭＳ Ｐゴシック" charset="-128"/>
                <a:cs typeface="ＭＳ Ｐゴシック" charset="-128"/>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ＭＳ Ｐゴシック" charset="-128"/>
                <a:cs typeface="+mn-cs"/>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charset="-128"/>
                <a:cs typeface="+mn-cs"/>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mn-cs"/>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just">
              <a:lnSpc>
                <a:spcPct val="130000"/>
              </a:lnSpc>
              <a:spcBef>
                <a:spcPts val="0"/>
              </a:spcBef>
            </a:pPr>
            <a:r>
              <a:rPr lang="en-GB" sz="1500" b="0" dirty="0" smtClean="0">
                <a:solidFill>
                  <a:srgbClr val="133176"/>
                </a:solidFill>
              </a:rPr>
              <a:t>The work of WP4 is still in progress (it also includes tests in different NSIs).</a:t>
            </a:r>
          </a:p>
          <a:p>
            <a:pPr algn="just">
              <a:lnSpc>
                <a:spcPct val="130000"/>
              </a:lnSpc>
              <a:spcBef>
                <a:spcPts val="0"/>
              </a:spcBef>
            </a:pPr>
            <a:endParaRPr lang="en-GB" sz="1500" b="0" dirty="0">
              <a:solidFill>
                <a:srgbClr val="133176"/>
              </a:solidFill>
            </a:endParaRPr>
          </a:p>
          <a:p>
            <a:pPr algn="just">
              <a:lnSpc>
                <a:spcPct val="130000"/>
              </a:lnSpc>
              <a:spcBef>
                <a:spcPts val="0"/>
              </a:spcBef>
            </a:pPr>
            <a:r>
              <a:rPr lang="en-GB" sz="1500" b="0" dirty="0" smtClean="0">
                <a:solidFill>
                  <a:srgbClr val="133176"/>
                </a:solidFill>
              </a:rPr>
              <a:t>A lot of work is being done in questionnaire design, but also in data collection designs, trying to find the best way to do each survey and how to fit CAWI into the mix. The heterogeneity of the situation and the apparent constant change to be expected is an argument </a:t>
            </a:r>
            <a:r>
              <a:rPr lang="en-GB" sz="1500" b="0" dirty="0">
                <a:solidFill>
                  <a:srgbClr val="133176"/>
                </a:solidFill>
              </a:rPr>
              <a:t>in favour of </a:t>
            </a:r>
            <a:r>
              <a:rPr lang="en-GB" sz="1500" b="0" dirty="0" smtClean="0">
                <a:solidFill>
                  <a:srgbClr val="C00000"/>
                </a:solidFill>
              </a:rPr>
              <a:t>generalising the advice on questionnaire design as much as possible</a:t>
            </a:r>
            <a:r>
              <a:rPr lang="en-GB" sz="1500" b="0" dirty="0" smtClean="0">
                <a:solidFill>
                  <a:srgbClr val="133176"/>
                </a:solidFill>
              </a:rPr>
              <a:t>. </a:t>
            </a:r>
          </a:p>
          <a:p>
            <a:pPr algn="just">
              <a:lnSpc>
                <a:spcPct val="130000"/>
              </a:lnSpc>
              <a:spcBef>
                <a:spcPts val="0"/>
              </a:spcBef>
            </a:pPr>
            <a:endParaRPr lang="en-GB" sz="1500" b="0" dirty="0" smtClean="0">
              <a:solidFill>
                <a:srgbClr val="133176"/>
              </a:solidFill>
            </a:endParaRPr>
          </a:p>
          <a:p>
            <a:pPr algn="just">
              <a:lnSpc>
                <a:spcPct val="130000"/>
              </a:lnSpc>
              <a:spcBef>
                <a:spcPts val="0"/>
              </a:spcBef>
            </a:pPr>
            <a:r>
              <a:rPr lang="en-GB" sz="1500" b="0" dirty="0" smtClean="0">
                <a:solidFill>
                  <a:srgbClr val="133176"/>
                </a:solidFill>
              </a:rPr>
              <a:t>CBS’s approach called </a:t>
            </a:r>
            <a:r>
              <a:rPr lang="en-GB" sz="1500" b="0" dirty="0" err="1" smtClean="0">
                <a:solidFill>
                  <a:srgbClr val="C00000"/>
                </a:solidFill>
              </a:rPr>
              <a:t>Omnimode</a:t>
            </a:r>
            <a:r>
              <a:rPr lang="en-GB" sz="1500" b="0" dirty="0" smtClean="0">
                <a:solidFill>
                  <a:srgbClr val="C00000"/>
                </a:solidFill>
              </a:rPr>
              <a:t> design</a:t>
            </a:r>
            <a:r>
              <a:rPr lang="en-GB" sz="1500" b="0" dirty="0" smtClean="0">
                <a:solidFill>
                  <a:srgbClr val="133176"/>
                </a:solidFill>
              </a:rPr>
              <a:t>, which involves creating a new, mode-agnostic questionnaire rather than adapting a pre-existing one optimized for one particular mode, looks promising. In the short term, this is likely to be costly and time-consuming, but in terms of quality it appears to be superior. </a:t>
            </a:r>
          </a:p>
          <a:p>
            <a:pPr algn="just">
              <a:lnSpc>
                <a:spcPct val="130000"/>
              </a:lnSpc>
              <a:spcBef>
                <a:spcPts val="0"/>
              </a:spcBef>
            </a:pPr>
            <a:endParaRPr lang="en-GB" sz="1500" b="0" dirty="0" smtClean="0">
              <a:solidFill>
                <a:srgbClr val="133176"/>
              </a:solidFill>
            </a:endParaRPr>
          </a:p>
          <a:p>
            <a:pPr algn="just">
              <a:lnSpc>
                <a:spcPct val="130000"/>
              </a:lnSpc>
              <a:spcBef>
                <a:spcPts val="0"/>
              </a:spcBef>
            </a:pPr>
            <a:r>
              <a:rPr lang="en-GB" sz="1500" b="0" dirty="0" smtClean="0">
                <a:solidFill>
                  <a:srgbClr val="133176"/>
                </a:solidFill>
              </a:rPr>
              <a:t>In </a:t>
            </a:r>
            <a:r>
              <a:rPr lang="en-GB" sz="1500" b="0" dirty="0">
                <a:solidFill>
                  <a:srgbClr val="133176"/>
                </a:solidFill>
              </a:rPr>
              <a:t>this regard, a suggestion would be to design </a:t>
            </a:r>
            <a:r>
              <a:rPr lang="en-GB" sz="1500" b="0" dirty="0" smtClean="0">
                <a:solidFill>
                  <a:srgbClr val="C00000"/>
                </a:solidFill>
              </a:rPr>
              <a:t>questionnaires </a:t>
            </a:r>
            <a:r>
              <a:rPr lang="en-GB" sz="1500" b="0" dirty="0">
                <a:solidFill>
                  <a:srgbClr val="C00000"/>
                </a:solidFill>
              </a:rPr>
              <a:t>for mixed-mode</a:t>
            </a:r>
            <a:r>
              <a:rPr lang="en-GB" sz="1500" b="0" dirty="0">
                <a:solidFill>
                  <a:srgbClr val="133176"/>
                </a:solidFill>
              </a:rPr>
              <a:t> from the </a:t>
            </a:r>
            <a:r>
              <a:rPr lang="en-GB" sz="1500" b="0" dirty="0" smtClean="0">
                <a:solidFill>
                  <a:srgbClr val="133176"/>
                </a:solidFill>
              </a:rPr>
              <a:t>start.</a:t>
            </a:r>
            <a:endParaRPr lang="en-GB" sz="1500" b="0" dirty="0">
              <a:solidFill>
                <a:srgbClr val="133176"/>
              </a:solidFill>
            </a:endParaRPr>
          </a:p>
          <a:p>
            <a:pPr algn="just">
              <a:lnSpc>
                <a:spcPct val="130000"/>
              </a:lnSpc>
              <a:spcBef>
                <a:spcPts val="0"/>
              </a:spcBef>
            </a:pPr>
            <a:endParaRPr lang="en-GB" sz="1500" b="0" dirty="0" smtClean="0">
              <a:solidFill>
                <a:srgbClr val="133176"/>
              </a:solidFill>
            </a:endParaRPr>
          </a:p>
        </p:txBody>
      </p:sp>
    </p:spTree>
    <p:extLst>
      <p:ext uri="{BB962C8B-B14F-4D97-AF65-F5344CB8AC3E}">
        <p14:creationId xmlns:p14="http://schemas.microsoft.com/office/powerpoint/2010/main" val="3392360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20688"/>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Fitness </a:t>
            </a:r>
            <a:r>
              <a:rPr lang="en-GB" sz="3200" b="0" dirty="0">
                <a:solidFill>
                  <a:srgbClr val="C00000"/>
                </a:solidFill>
                <a:latin typeface="Calibri" panose="020F0502020204030204" pitchFamily="34" charset="0"/>
              </a:rPr>
              <a:t>of </a:t>
            </a:r>
            <a:r>
              <a:rPr lang="en-GB" sz="3200" b="0" dirty="0" smtClean="0">
                <a:solidFill>
                  <a:srgbClr val="C00000"/>
                </a:solidFill>
                <a:latin typeface="Calibri" panose="020F0502020204030204" pitchFamily="34" charset="0"/>
              </a:rPr>
              <a:t>the </a:t>
            </a:r>
            <a:r>
              <a:rPr lang="en-GB" sz="3200" b="0" dirty="0">
                <a:solidFill>
                  <a:srgbClr val="C00000"/>
                </a:solidFill>
                <a:latin typeface="Calibri" panose="020F0502020204030204" pitchFamily="34" charset="0"/>
              </a:rPr>
              <a:t>ESS </a:t>
            </a:r>
            <a:r>
              <a:rPr lang="en-GB" sz="3200" b="0" dirty="0" smtClean="0">
                <a:solidFill>
                  <a:srgbClr val="C00000"/>
                </a:solidFill>
                <a:latin typeface="Calibri" panose="020F0502020204030204" pitchFamily="34" charset="0"/>
              </a:rPr>
              <a:t>surveys for smartphones </a:t>
            </a:r>
            <a:endParaRPr lang="pl-PL" sz="3200" b="0" dirty="0">
              <a:solidFill>
                <a:srgbClr val="C00000"/>
              </a:solidFill>
              <a:latin typeface="Calibri" panose="020F0502020204030204" pitchFamily="34" charset="0"/>
            </a:endParaRPr>
          </a:p>
        </p:txBody>
      </p:sp>
      <p:sp>
        <p:nvSpPr>
          <p:cNvPr id="4" name="CasellaDiTesto 3"/>
          <p:cNvSpPr txBox="1"/>
          <p:nvPr/>
        </p:nvSpPr>
        <p:spPr>
          <a:xfrm>
            <a:off x="467544" y="1373281"/>
            <a:ext cx="8568952" cy="338554"/>
          </a:xfrm>
          <a:prstGeom prst="rect">
            <a:avLst/>
          </a:prstGeom>
          <a:noFill/>
        </p:spPr>
        <p:txBody>
          <a:bodyPr wrap="square" rtlCol="0">
            <a:spAutoFit/>
          </a:bodyPr>
          <a:lstStyle/>
          <a:p>
            <a:r>
              <a:rPr lang="en-GB" sz="1600" b="0" dirty="0">
                <a:solidFill>
                  <a:schemeClr val="tx1"/>
                </a:solidFill>
                <a:latin typeface="+mn-lt"/>
              </a:rPr>
              <a:t>Inventory of smartphone option in ESS surveys by the 31 </a:t>
            </a:r>
            <a:r>
              <a:rPr lang="en-GB" sz="1600" b="0" dirty="0" smtClean="0">
                <a:solidFill>
                  <a:schemeClr val="tx1"/>
                </a:solidFill>
                <a:latin typeface="+mn-lt"/>
              </a:rPr>
              <a:t>NSI’s</a:t>
            </a:r>
            <a:endParaRPr lang="en-GB" sz="1600" b="0" dirty="0">
              <a:solidFill>
                <a:schemeClr val="tx1"/>
              </a:solidFill>
              <a:latin typeface="+mn-lt"/>
            </a:endParaRPr>
          </a:p>
        </p:txBody>
      </p:sp>
      <p:graphicFrame>
        <p:nvGraphicFramePr>
          <p:cNvPr id="5" name="Tabel 1"/>
          <p:cNvGraphicFramePr>
            <a:graphicFrameLocks noGrp="1"/>
          </p:cNvGraphicFramePr>
          <p:nvPr>
            <p:extLst>
              <p:ext uri="{D42A27DB-BD31-4B8C-83A1-F6EECF244321}">
                <p14:modId xmlns:p14="http://schemas.microsoft.com/office/powerpoint/2010/main" val="4161716128"/>
              </p:ext>
            </p:extLst>
          </p:nvPr>
        </p:nvGraphicFramePr>
        <p:xfrm>
          <a:off x="611559" y="1916832"/>
          <a:ext cx="7344817" cy="3129005"/>
        </p:xfrm>
        <a:graphic>
          <a:graphicData uri="http://schemas.openxmlformats.org/drawingml/2006/table">
            <a:tbl>
              <a:tblPr firstRow="1" firstCol="1" bandRow="1">
                <a:tableStyleId>{5C22544A-7EE6-4342-B048-85BDC9FD1C3A}</a:tableStyleId>
              </a:tblPr>
              <a:tblGrid>
                <a:gridCol w="1137954"/>
                <a:gridCol w="1241049"/>
                <a:gridCol w="1437422"/>
                <a:gridCol w="1044676"/>
                <a:gridCol w="1241858"/>
                <a:gridCol w="1241858"/>
              </a:tblGrid>
              <a:tr h="252925">
                <a:tc rowSpan="2">
                  <a:txBody>
                    <a:bodyPr/>
                    <a:lstStyle/>
                    <a:p>
                      <a:pPr>
                        <a:lnSpc>
                          <a:spcPct val="115000"/>
                        </a:lnSpc>
                        <a:spcAft>
                          <a:spcPts val="0"/>
                        </a:spcAft>
                      </a:pPr>
                      <a:r>
                        <a:rPr lang="nl-NL" sz="1600" dirty="0">
                          <a:effectLst/>
                        </a:rPr>
                        <a:t>Survey</a:t>
                      </a:r>
                      <a:endParaRPr lang="nl-NL" sz="16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nl-NL" sz="1600" dirty="0" smtClean="0">
                          <a:effectLst/>
                        </a:rPr>
                        <a:t>No web option</a:t>
                      </a:r>
                      <a:endParaRPr lang="nl-NL" sz="16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nl-NL" sz="1600" dirty="0" smtClean="0">
                          <a:effectLst/>
                        </a:rPr>
                        <a:t>Smartphone</a:t>
                      </a:r>
                    </a:p>
                    <a:p>
                      <a:pPr algn="ctr">
                        <a:lnSpc>
                          <a:spcPct val="115000"/>
                        </a:lnSpc>
                        <a:spcAft>
                          <a:spcPts val="0"/>
                        </a:spcAft>
                      </a:pPr>
                      <a:r>
                        <a:rPr lang="nl-NL" sz="1600" dirty="0" err="1" smtClean="0">
                          <a:effectLst/>
                        </a:rPr>
                        <a:t>blocked</a:t>
                      </a:r>
                      <a:endParaRPr lang="nl-NL" sz="1600" dirty="0">
                        <a:effectLst/>
                        <a:latin typeface="Calibri"/>
                        <a:ea typeface="Calibri"/>
                        <a:cs typeface="Times New Roman"/>
                      </a:endParaRPr>
                    </a:p>
                  </a:txBody>
                  <a:tcPr marL="68580" marR="68580" marT="0" marB="0"/>
                </a:tc>
                <a:tc gridSpan="3">
                  <a:txBody>
                    <a:bodyPr/>
                    <a:lstStyle/>
                    <a:p>
                      <a:pPr algn="ctr">
                        <a:lnSpc>
                          <a:spcPct val="115000"/>
                        </a:lnSpc>
                        <a:spcAft>
                          <a:spcPts val="0"/>
                        </a:spcAft>
                      </a:pPr>
                      <a:r>
                        <a:rPr lang="nl-NL" sz="1600" dirty="0" smtClean="0">
                          <a:effectLst/>
                        </a:rPr>
                        <a:t>Smartphone</a:t>
                      </a:r>
                      <a:r>
                        <a:rPr lang="nl-NL" sz="1600" baseline="0" dirty="0" smtClean="0">
                          <a:effectLst/>
                        </a:rPr>
                        <a:t> </a:t>
                      </a:r>
                      <a:r>
                        <a:rPr lang="nl-NL" sz="1600" baseline="0" dirty="0" err="1" smtClean="0">
                          <a:effectLst/>
                        </a:rPr>
                        <a:t>possible</a:t>
                      </a:r>
                      <a:endParaRPr lang="nl-NL" sz="1600" dirty="0" smtClean="0">
                        <a:effectLst/>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nl-NL" sz="16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nl-NL" sz="16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r>
              <a:tr h="548045">
                <a:tc vMerge="1">
                  <a:txBody>
                    <a:bodyPr/>
                    <a:lstStyle/>
                    <a:p>
                      <a:endParaRPr lang="nl-NL"/>
                    </a:p>
                  </a:txBody>
                  <a:tcPr/>
                </a:tc>
                <a:tc vMerge="1">
                  <a:txBody>
                    <a:bodyPr/>
                    <a:lstStyle/>
                    <a:p>
                      <a:endParaRPr lang="nl-NL"/>
                    </a:p>
                  </a:txBody>
                  <a:tcPr/>
                </a:tc>
                <a:tc vMerge="1">
                  <a:txBody>
                    <a:bodyPr/>
                    <a:lstStyle/>
                    <a:p>
                      <a:endParaRPr lang="nl-NL"/>
                    </a:p>
                  </a:txBody>
                  <a:tcPr/>
                </a:tc>
                <a:tc>
                  <a:txBody>
                    <a:bodyPr/>
                    <a:lstStyle/>
                    <a:p>
                      <a:pPr algn="ctr">
                        <a:lnSpc>
                          <a:spcPct val="115000"/>
                        </a:lnSpc>
                        <a:spcAft>
                          <a:spcPts val="0"/>
                        </a:spcAft>
                      </a:pPr>
                      <a:r>
                        <a:rPr lang="nl-NL" sz="1600" dirty="0" smtClean="0">
                          <a:effectLst/>
                        </a:rPr>
                        <a:t>Q</a:t>
                      </a:r>
                      <a:r>
                        <a:rPr lang="nl-NL" sz="1600" baseline="0" dirty="0" smtClean="0">
                          <a:effectLst/>
                        </a:rPr>
                        <a:t> </a:t>
                      </a:r>
                      <a:r>
                        <a:rPr lang="nl-NL" sz="1600" baseline="0" dirty="0" err="1" smtClean="0">
                          <a:effectLst/>
                        </a:rPr>
                        <a:t>n</a:t>
                      </a:r>
                      <a:r>
                        <a:rPr lang="nl-NL" sz="1600" dirty="0" err="1" smtClean="0">
                          <a:effectLst/>
                        </a:rPr>
                        <a:t>ot</a:t>
                      </a:r>
                      <a:r>
                        <a:rPr lang="nl-NL" sz="1600" dirty="0" smtClean="0">
                          <a:effectLst/>
                        </a:rPr>
                        <a:t> </a:t>
                      </a:r>
                      <a:r>
                        <a:rPr lang="nl-NL" sz="1600" dirty="0" err="1" smtClean="0">
                          <a:effectLst/>
                        </a:rPr>
                        <a:t>adapted</a:t>
                      </a:r>
                      <a:endParaRPr lang="nl-NL" sz="16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nl-NL" sz="1600" dirty="0" smtClean="0">
                          <a:effectLst/>
                        </a:rPr>
                        <a:t>Q</a:t>
                      </a:r>
                      <a:r>
                        <a:rPr lang="nl-NL" sz="1600" baseline="0" dirty="0" smtClean="0">
                          <a:effectLst/>
                        </a:rPr>
                        <a:t> </a:t>
                      </a:r>
                      <a:r>
                        <a:rPr lang="nl-NL" sz="1600" baseline="0" dirty="0" err="1" smtClean="0">
                          <a:effectLst/>
                        </a:rPr>
                        <a:t>s</a:t>
                      </a:r>
                      <a:r>
                        <a:rPr lang="nl-NL" sz="1600" dirty="0" err="1" smtClean="0">
                          <a:effectLst/>
                        </a:rPr>
                        <a:t>lightly</a:t>
                      </a:r>
                      <a:r>
                        <a:rPr lang="nl-NL" sz="1600" dirty="0" smtClean="0">
                          <a:effectLst/>
                        </a:rPr>
                        <a:t> </a:t>
                      </a:r>
                      <a:r>
                        <a:rPr lang="nl-NL" sz="1600" dirty="0" err="1">
                          <a:effectLst/>
                        </a:rPr>
                        <a:t>adapted</a:t>
                      </a:r>
                      <a:endParaRPr lang="nl-NL" sz="16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nl-NL" sz="1600" dirty="0" smtClean="0">
                          <a:effectLst/>
                        </a:rPr>
                        <a:t>Q</a:t>
                      </a:r>
                      <a:r>
                        <a:rPr lang="nl-NL" sz="1600" baseline="0" dirty="0" smtClean="0">
                          <a:effectLst/>
                        </a:rPr>
                        <a:t> </a:t>
                      </a:r>
                      <a:r>
                        <a:rPr lang="nl-NL" sz="1600" baseline="0" dirty="0" err="1" smtClean="0">
                          <a:effectLst/>
                        </a:rPr>
                        <a:t>p</a:t>
                      </a:r>
                      <a:r>
                        <a:rPr lang="nl-NL" sz="1600" dirty="0" err="1" smtClean="0">
                          <a:effectLst/>
                        </a:rPr>
                        <a:t>rofoundly</a:t>
                      </a:r>
                      <a:r>
                        <a:rPr lang="nl-NL" sz="1600" dirty="0" smtClean="0">
                          <a:effectLst/>
                        </a:rPr>
                        <a:t> </a:t>
                      </a:r>
                      <a:r>
                        <a:rPr lang="nl-NL" sz="1600" dirty="0" err="1">
                          <a:effectLst/>
                        </a:rPr>
                        <a:t>adapted</a:t>
                      </a:r>
                      <a:endParaRPr lang="nl-NL" sz="16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r>
              <a:tr h="286763">
                <a:tc>
                  <a:txBody>
                    <a:bodyPr/>
                    <a:lstStyle/>
                    <a:p>
                      <a:pPr>
                        <a:lnSpc>
                          <a:spcPct val="115000"/>
                        </a:lnSpc>
                        <a:spcAft>
                          <a:spcPts val="0"/>
                        </a:spcAft>
                      </a:pPr>
                      <a:r>
                        <a:rPr lang="nl-NL" sz="1600" dirty="0">
                          <a:effectLst/>
                        </a:rPr>
                        <a:t>LFS</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25</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1</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5</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r>
              <a:tr h="286763">
                <a:tc>
                  <a:txBody>
                    <a:bodyPr/>
                    <a:lstStyle/>
                    <a:p>
                      <a:pPr>
                        <a:lnSpc>
                          <a:spcPct val="115000"/>
                        </a:lnSpc>
                        <a:spcAft>
                          <a:spcPts val="0"/>
                        </a:spcAft>
                      </a:pPr>
                      <a:r>
                        <a:rPr lang="nl-NL" sz="1600" dirty="0">
                          <a:effectLst/>
                        </a:rPr>
                        <a:t>EU-SILC</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24</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2</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4</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1</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r>
              <a:tr h="286763">
                <a:tc>
                  <a:txBody>
                    <a:bodyPr/>
                    <a:lstStyle/>
                    <a:p>
                      <a:pPr>
                        <a:lnSpc>
                          <a:spcPct val="115000"/>
                        </a:lnSpc>
                        <a:spcAft>
                          <a:spcPts val="0"/>
                        </a:spcAft>
                      </a:pPr>
                      <a:r>
                        <a:rPr lang="nl-NL" sz="1600">
                          <a:effectLst/>
                        </a:rPr>
                        <a:t>EHIS</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20</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1</a:t>
                      </a:r>
                      <a:endParaRPr lang="nl-NL" sz="1600">
                        <a:effectLst/>
                        <a:latin typeface="Calibri"/>
                        <a:ea typeface="Calibri"/>
                        <a:cs typeface="Times New Roman"/>
                      </a:endParaRPr>
                    </a:p>
                  </a:txBody>
                  <a:tcPr marL="68580" marR="68580" marT="0" marB="0"/>
                </a:tc>
                <a:tc>
                  <a:txBody>
                    <a:bodyPr/>
                    <a:lstStyle/>
                    <a:p>
                      <a:pPr marL="0" algn="ctr" defTabSz="457200" rtl="0" eaLnBrk="1" latinLnBrk="0" hangingPunct="1">
                        <a:lnSpc>
                          <a:spcPct val="115000"/>
                        </a:lnSpc>
                        <a:spcAft>
                          <a:spcPts val="0"/>
                        </a:spcAft>
                      </a:pPr>
                      <a:r>
                        <a:rPr lang="nl-NL" sz="1600" kern="1200" dirty="0">
                          <a:solidFill>
                            <a:schemeClr val="dk1"/>
                          </a:solidFill>
                          <a:effectLst/>
                          <a:latin typeface="+mn-lt"/>
                          <a:ea typeface="+mn-ea"/>
                          <a:cs typeface="+mn-cs"/>
                        </a:rPr>
                        <a:t>10</a:t>
                      </a: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r>
              <a:tr h="286763">
                <a:tc>
                  <a:txBody>
                    <a:bodyPr/>
                    <a:lstStyle/>
                    <a:p>
                      <a:pPr>
                        <a:lnSpc>
                          <a:spcPct val="115000"/>
                        </a:lnSpc>
                        <a:spcAft>
                          <a:spcPts val="0"/>
                        </a:spcAft>
                      </a:pPr>
                      <a:r>
                        <a:rPr lang="nl-NL" sz="1600" dirty="0">
                          <a:effectLst/>
                        </a:rPr>
                        <a:t>AES</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21</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1</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8</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1</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r>
              <a:tr h="286763">
                <a:tc>
                  <a:txBody>
                    <a:bodyPr/>
                    <a:lstStyle/>
                    <a:p>
                      <a:pPr>
                        <a:lnSpc>
                          <a:spcPct val="115000"/>
                        </a:lnSpc>
                        <a:spcAft>
                          <a:spcPts val="0"/>
                        </a:spcAft>
                      </a:pPr>
                      <a:r>
                        <a:rPr lang="nl-NL" sz="1600">
                          <a:effectLst/>
                        </a:rPr>
                        <a:t>ICT</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16</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3</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10</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2</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r>
              <a:tr h="286763">
                <a:tc>
                  <a:txBody>
                    <a:bodyPr/>
                    <a:lstStyle/>
                    <a:p>
                      <a:pPr>
                        <a:lnSpc>
                          <a:spcPct val="115000"/>
                        </a:lnSpc>
                        <a:spcAft>
                          <a:spcPts val="0"/>
                        </a:spcAft>
                      </a:pPr>
                      <a:r>
                        <a:rPr lang="nl-NL" sz="1600">
                          <a:effectLst/>
                        </a:rPr>
                        <a:t>HBS</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26</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2</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3</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a:effectLst/>
                        </a:rPr>
                        <a:t> </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 </a:t>
                      </a:r>
                      <a:endParaRPr lang="nl-NL" sz="1600" dirty="0">
                        <a:effectLst/>
                        <a:latin typeface="Calibri"/>
                        <a:ea typeface="Calibri"/>
                        <a:cs typeface="Times New Roman"/>
                      </a:endParaRPr>
                    </a:p>
                  </a:txBody>
                  <a:tcPr marL="68580" marR="68580" marT="0" marB="0"/>
                </a:tc>
              </a:tr>
              <a:tr h="286763">
                <a:tc>
                  <a:txBody>
                    <a:bodyPr/>
                    <a:lstStyle/>
                    <a:p>
                      <a:pPr>
                        <a:lnSpc>
                          <a:spcPct val="115000"/>
                        </a:lnSpc>
                        <a:spcAft>
                          <a:spcPts val="0"/>
                        </a:spcAft>
                      </a:pPr>
                      <a:r>
                        <a:rPr lang="nl-NL" sz="1600">
                          <a:effectLst/>
                        </a:rPr>
                        <a:t>HETUS</a:t>
                      </a:r>
                      <a:endParaRPr lang="nl-NL" sz="160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31</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 </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 </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 </a:t>
                      </a:r>
                      <a:endParaRPr lang="nl-NL"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nl-NL" sz="1600" dirty="0">
                          <a:effectLst/>
                        </a:rPr>
                        <a:t> </a:t>
                      </a:r>
                      <a:endParaRPr lang="nl-NL" sz="1600" dirty="0">
                        <a:effectLst/>
                        <a:latin typeface="Calibri"/>
                        <a:ea typeface="Calibri"/>
                        <a:cs typeface="Times New Roman"/>
                      </a:endParaRPr>
                    </a:p>
                  </a:txBody>
                  <a:tcPr marL="68580" marR="68580" marT="0" marB="0"/>
                </a:tc>
              </a:tr>
            </a:tbl>
          </a:graphicData>
        </a:graphic>
      </p:graphicFrame>
      <p:sp>
        <p:nvSpPr>
          <p:cNvPr id="2" name="CasellaDiTesto 1"/>
          <p:cNvSpPr txBox="1"/>
          <p:nvPr/>
        </p:nvSpPr>
        <p:spPr>
          <a:xfrm>
            <a:off x="755576" y="5445224"/>
            <a:ext cx="7056784" cy="307777"/>
          </a:xfrm>
          <a:prstGeom prst="rect">
            <a:avLst/>
          </a:prstGeom>
          <a:noFill/>
        </p:spPr>
        <p:txBody>
          <a:bodyPr wrap="square" rtlCol="0">
            <a:spAutoFit/>
          </a:bodyPr>
          <a:lstStyle/>
          <a:p>
            <a:r>
              <a:rPr lang="en-US" sz="1400" b="0" dirty="0" smtClean="0">
                <a:solidFill>
                  <a:srgbClr val="133176"/>
                </a:solidFill>
                <a:latin typeface="+mn-lt"/>
                <a:ea typeface="ＭＳ Ｐゴシック" charset="-128"/>
                <a:cs typeface="ＭＳ Ｐゴシック" charset="-128"/>
              </a:rPr>
              <a:t>Questionnaires are usually </a:t>
            </a:r>
            <a:r>
              <a:rPr lang="en-US" sz="1400" b="0" dirty="0" smtClean="0">
                <a:solidFill>
                  <a:srgbClr val="C00000"/>
                </a:solidFill>
                <a:latin typeface="+mn-lt"/>
                <a:ea typeface="ＭＳ Ｐゴシック" charset="-128"/>
                <a:cs typeface="ＭＳ Ｐゴシック" charset="-128"/>
              </a:rPr>
              <a:t>not adapted </a:t>
            </a:r>
            <a:r>
              <a:rPr lang="en-US" sz="1400" b="0" dirty="0" smtClean="0">
                <a:solidFill>
                  <a:srgbClr val="133176"/>
                </a:solidFill>
                <a:latin typeface="+mn-lt"/>
                <a:ea typeface="ＭＳ Ｐゴシック" charset="-128"/>
                <a:cs typeface="ＭＳ Ｐゴシック" charset="-128"/>
              </a:rPr>
              <a:t>or in few cases </a:t>
            </a:r>
            <a:r>
              <a:rPr lang="en-US" sz="1400" b="0" dirty="0" err="1" smtClean="0">
                <a:solidFill>
                  <a:srgbClr val="C00000"/>
                </a:solidFill>
                <a:latin typeface="+mn-lt"/>
                <a:ea typeface="ＭＳ Ｐゴシック" charset="-128"/>
                <a:cs typeface="ＭＳ Ｐゴシック" charset="-128"/>
              </a:rPr>
              <a:t>sligtly</a:t>
            </a:r>
            <a:r>
              <a:rPr lang="en-US" sz="1400" b="0" dirty="0" smtClean="0">
                <a:solidFill>
                  <a:srgbClr val="C00000"/>
                </a:solidFill>
                <a:latin typeface="+mn-lt"/>
                <a:ea typeface="ＭＳ Ｐゴシック" charset="-128"/>
                <a:cs typeface="ＭＳ Ｐゴシック" charset="-128"/>
              </a:rPr>
              <a:t> adapted </a:t>
            </a:r>
            <a:r>
              <a:rPr lang="en-US" sz="1400" b="0" dirty="0" smtClean="0">
                <a:solidFill>
                  <a:srgbClr val="133176"/>
                </a:solidFill>
                <a:latin typeface="+mn-lt"/>
                <a:ea typeface="ＭＳ Ｐゴシック" charset="-128"/>
                <a:cs typeface="ＭＳ Ｐゴシック" charset="-128"/>
              </a:rPr>
              <a:t>to smartphones  </a:t>
            </a:r>
            <a:endParaRPr lang="en-US" sz="1400" b="0" dirty="0">
              <a:solidFill>
                <a:srgbClr val="133176"/>
              </a:solidFill>
              <a:latin typeface="+mn-lt"/>
              <a:ea typeface="ＭＳ Ｐゴシック" charset="-128"/>
              <a:cs typeface="ＭＳ Ｐゴシック" charset="-128"/>
            </a:endParaRPr>
          </a:p>
        </p:txBody>
      </p:sp>
    </p:spTree>
    <p:extLst>
      <p:ext uri="{BB962C8B-B14F-4D97-AF65-F5344CB8AC3E}">
        <p14:creationId xmlns:p14="http://schemas.microsoft.com/office/powerpoint/2010/main" val="229724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20688"/>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Fitness </a:t>
            </a:r>
            <a:r>
              <a:rPr lang="en-GB" sz="3200" b="0" dirty="0">
                <a:solidFill>
                  <a:srgbClr val="C00000"/>
                </a:solidFill>
                <a:latin typeface="Calibri" panose="020F0502020204030204" pitchFamily="34" charset="0"/>
              </a:rPr>
              <a:t>of </a:t>
            </a:r>
            <a:r>
              <a:rPr lang="en-GB" sz="3200" b="0" dirty="0" smtClean="0">
                <a:solidFill>
                  <a:srgbClr val="C00000"/>
                </a:solidFill>
                <a:latin typeface="Calibri" panose="020F0502020204030204" pitchFamily="34" charset="0"/>
              </a:rPr>
              <a:t>the </a:t>
            </a:r>
            <a:r>
              <a:rPr lang="en-GB" sz="3200" b="0" dirty="0">
                <a:solidFill>
                  <a:srgbClr val="C00000"/>
                </a:solidFill>
                <a:latin typeface="Calibri" panose="020F0502020204030204" pitchFamily="34" charset="0"/>
              </a:rPr>
              <a:t>ESS </a:t>
            </a:r>
            <a:r>
              <a:rPr lang="en-GB" sz="3200" b="0" dirty="0" smtClean="0">
                <a:solidFill>
                  <a:srgbClr val="C00000"/>
                </a:solidFill>
                <a:latin typeface="Calibri" panose="020F0502020204030204" pitchFamily="34" charset="0"/>
              </a:rPr>
              <a:t>surveys for smartphones </a:t>
            </a:r>
            <a:endParaRPr lang="pl-PL" sz="3200" b="0" dirty="0">
              <a:solidFill>
                <a:srgbClr val="C00000"/>
              </a:solidFill>
              <a:latin typeface="Calibri" panose="020F0502020204030204" pitchFamily="34" charset="0"/>
            </a:endParaRPr>
          </a:p>
        </p:txBody>
      </p:sp>
      <p:sp>
        <p:nvSpPr>
          <p:cNvPr id="4" name="CasellaDiTesto 3"/>
          <p:cNvSpPr txBox="1"/>
          <p:nvPr/>
        </p:nvSpPr>
        <p:spPr>
          <a:xfrm>
            <a:off x="467544" y="1373281"/>
            <a:ext cx="8568952" cy="5324535"/>
          </a:xfrm>
          <a:prstGeom prst="rect">
            <a:avLst/>
          </a:prstGeom>
          <a:noFill/>
        </p:spPr>
        <p:txBody>
          <a:bodyPr wrap="square" rtlCol="0">
            <a:spAutoFit/>
          </a:bodyPr>
          <a:lstStyle/>
          <a:p>
            <a:pPr marL="285750" indent="-285750">
              <a:buFont typeface="Arial" panose="020B0604020202020204" pitchFamily="34" charset="0"/>
              <a:buChar char="•"/>
            </a:pPr>
            <a:r>
              <a:rPr lang="en-GB" sz="1600" b="0" dirty="0" smtClean="0">
                <a:solidFill>
                  <a:srgbClr val="133176"/>
                </a:solidFill>
                <a:latin typeface="+mn-lt"/>
                <a:ea typeface="ＭＳ Ｐゴシック" charset="-128"/>
                <a:cs typeface="ＭＳ Ｐゴシック" charset="-128"/>
              </a:rPr>
              <a:t>Definition of a set </a:t>
            </a:r>
            <a:r>
              <a:rPr lang="en-GB" sz="1600" b="0" dirty="0">
                <a:solidFill>
                  <a:srgbClr val="133176"/>
                </a:solidFill>
                <a:latin typeface="+mn-lt"/>
                <a:ea typeface="ＭＳ Ｐゴシック" charset="-128"/>
                <a:cs typeface="ＭＳ Ｐゴシック" charset="-128"/>
              </a:rPr>
              <a:t>of criteria related to smartphone screen size, smartphone navigation and interview </a:t>
            </a:r>
            <a:r>
              <a:rPr lang="en-GB" sz="1600" b="0" dirty="0" smtClean="0">
                <a:solidFill>
                  <a:srgbClr val="133176"/>
                </a:solidFill>
                <a:latin typeface="+mn-lt"/>
                <a:ea typeface="ＭＳ Ｐゴシック" charset="-128"/>
                <a:cs typeface="ＭＳ Ｐゴシック" charset="-128"/>
              </a:rPr>
              <a:t>duration </a:t>
            </a:r>
          </a:p>
          <a:p>
            <a:pPr marL="285750" indent="-285750">
              <a:buFont typeface="Arial" panose="020B0604020202020204" pitchFamily="34" charset="0"/>
              <a:buChar char="•"/>
            </a:pPr>
            <a:endParaRPr lang="en-GB" sz="1600" b="0" dirty="0">
              <a:solidFill>
                <a:srgbClr val="133176"/>
              </a:solidFill>
              <a:latin typeface="+mn-lt"/>
              <a:ea typeface="ＭＳ Ｐゴシック" charset="-128"/>
              <a:cs typeface="ＭＳ Ｐゴシック" charset="-128"/>
            </a:endParaRPr>
          </a:p>
          <a:p>
            <a:pPr marL="285750" indent="-285750">
              <a:buFont typeface="Arial" panose="020B0604020202020204" pitchFamily="34" charset="0"/>
              <a:buChar char="•"/>
            </a:pPr>
            <a:r>
              <a:rPr lang="en-GB" sz="1600" b="0" dirty="0" smtClean="0">
                <a:solidFill>
                  <a:srgbClr val="133176"/>
                </a:solidFill>
                <a:latin typeface="+mn-lt"/>
                <a:ea typeface="ＭＳ Ｐゴシック" charset="-128"/>
                <a:cs typeface="ＭＳ Ｐゴシック" charset="-128"/>
              </a:rPr>
              <a:t>Application of </a:t>
            </a:r>
            <a:r>
              <a:rPr lang="en-GB" sz="1600" b="0" dirty="0">
                <a:solidFill>
                  <a:srgbClr val="133176"/>
                </a:solidFill>
                <a:latin typeface="+mn-lt"/>
                <a:ea typeface="ＭＳ Ｐゴシック" charset="-128"/>
                <a:cs typeface="ＭＳ Ｐゴシック" charset="-128"/>
              </a:rPr>
              <a:t>the criteria to Eurostat model questionnaires and country-specific implementations of the EHIS, EU-SILC, ICT and </a:t>
            </a:r>
            <a:r>
              <a:rPr lang="en-GB" sz="1600" b="0" dirty="0" smtClean="0">
                <a:solidFill>
                  <a:srgbClr val="133176"/>
                </a:solidFill>
                <a:latin typeface="+mn-lt"/>
                <a:ea typeface="ＭＳ Ｐゴシック" charset="-128"/>
                <a:cs typeface="ＭＳ Ｐゴシック" charset="-128"/>
              </a:rPr>
              <a:t>LFS</a:t>
            </a:r>
          </a:p>
          <a:p>
            <a:pPr marL="285750" indent="-285750">
              <a:buFont typeface="Arial" panose="020B0604020202020204" pitchFamily="34" charset="0"/>
              <a:buChar char="•"/>
            </a:pPr>
            <a:endParaRPr lang="it-IT" sz="1600" b="0" dirty="0">
              <a:solidFill>
                <a:srgbClr val="133176"/>
              </a:solidFill>
              <a:latin typeface="+mn-lt"/>
              <a:ea typeface="ＭＳ Ｐゴシック" charset="-128"/>
              <a:cs typeface="ＭＳ Ｐゴシック" charset="-128"/>
            </a:endParaRPr>
          </a:p>
          <a:p>
            <a:pPr marL="331470" indent="-285750">
              <a:buFont typeface="Arial" panose="020B0604020202020204" pitchFamily="34" charset="0"/>
              <a:buChar char="•"/>
            </a:pPr>
            <a:endParaRPr lang="nl-NL" sz="1600" b="0" dirty="0" smtClean="0">
              <a:solidFill>
                <a:srgbClr val="133176"/>
              </a:solidFill>
              <a:latin typeface="+mn-lt"/>
              <a:ea typeface="ＭＳ Ｐゴシック" charset="-128"/>
              <a:cs typeface="ＭＳ Ｐゴシック" charset="-128"/>
            </a:endParaRPr>
          </a:p>
          <a:p>
            <a:pPr marL="331470" indent="-285750">
              <a:buFont typeface="Arial" panose="020B0604020202020204" pitchFamily="34" charset="0"/>
              <a:buChar char="•"/>
            </a:pPr>
            <a:r>
              <a:rPr lang="nl-NL" sz="1600" b="0" dirty="0" smtClean="0">
                <a:solidFill>
                  <a:srgbClr val="133176"/>
                </a:solidFill>
                <a:latin typeface="+mn-lt"/>
                <a:ea typeface="ＭＳ Ｐゴシック" charset="-128"/>
                <a:cs typeface="ＭＳ Ｐゴシック" charset="-128"/>
              </a:rPr>
              <a:t>Three </a:t>
            </a:r>
            <a:r>
              <a:rPr lang="nl-NL" sz="1600" b="0" dirty="0">
                <a:solidFill>
                  <a:srgbClr val="133176"/>
                </a:solidFill>
                <a:latin typeface="+mn-lt"/>
                <a:ea typeface="ＭＳ Ｐゴシック" charset="-128"/>
                <a:cs typeface="ＭＳ Ｐゴシック" charset="-128"/>
              </a:rPr>
              <a:t>dimensions are considered in the assessment:</a:t>
            </a:r>
          </a:p>
          <a:p>
            <a:pPr marL="662940" indent="-342900">
              <a:spcBef>
                <a:spcPts val="600"/>
              </a:spcBef>
              <a:buFont typeface="Wingdings" panose="05000000000000000000" pitchFamily="2" charset="2"/>
              <a:buChar char="ü"/>
            </a:pPr>
            <a:r>
              <a:rPr lang="en-GB" sz="1600" b="0" dirty="0">
                <a:solidFill>
                  <a:srgbClr val="C00000"/>
                </a:solidFill>
                <a:latin typeface="+mn-lt"/>
                <a:ea typeface="ＭＳ Ｐゴシック" charset="-128"/>
                <a:cs typeface="ＭＳ Ｐゴシック" charset="-128"/>
              </a:rPr>
              <a:t>Screen size:</a:t>
            </a:r>
            <a:r>
              <a:rPr lang="en-GB" sz="1600" b="0" dirty="0">
                <a:solidFill>
                  <a:srgbClr val="133176"/>
                </a:solidFill>
                <a:latin typeface="+mn-lt"/>
                <a:ea typeface="ＭＳ Ｐゴシック" charset="-128"/>
                <a:cs typeface="ＭＳ Ｐゴシック" charset="-128"/>
              </a:rPr>
              <a:t> Smartphones have a wide variety of screen sizes, but are typically much smaller than traditional </a:t>
            </a:r>
            <a:r>
              <a:rPr lang="en-GB" sz="1600" b="0" dirty="0" smtClean="0">
                <a:solidFill>
                  <a:srgbClr val="133176"/>
                </a:solidFill>
                <a:latin typeface="+mn-lt"/>
                <a:ea typeface="ＭＳ Ｐゴシック" charset="-128"/>
                <a:cs typeface="ＭＳ Ｐゴシック" charset="-128"/>
              </a:rPr>
              <a:t>devices</a:t>
            </a:r>
            <a:endParaRPr lang="en-GB" sz="1600" b="0" dirty="0">
              <a:solidFill>
                <a:srgbClr val="133176"/>
              </a:solidFill>
              <a:latin typeface="+mn-lt"/>
              <a:ea typeface="ＭＳ Ｐゴシック" charset="-128"/>
              <a:cs typeface="ＭＳ Ｐゴシック" charset="-128"/>
            </a:endParaRPr>
          </a:p>
          <a:p>
            <a:pPr marL="662940" indent="-342900">
              <a:spcBef>
                <a:spcPts val="600"/>
              </a:spcBef>
              <a:buFont typeface="Wingdings" panose="05000000000000000000" pitchFamily="2" charset="2"/>
              <a:buChar char="ü"/>
            </a:pPr>
            <a:r>
              <a:rPr lang="en-GB" sz="1600" b="0" dirty="0">
                <a:solidFill>
                  <a:srgbClr val="C00000"/>
                </a:solidFill>
                <a:latin typeface="+mn-lt"/>
                <a:ea typeface="ＭＳ Ｐゴシック" charset="-128"/>
                <a:cs typeface="ＭＳ Ｐゴシック" charset="-128"/>
              </a:rPr>
              <a:t>Navigation: </a:t>
            </a:r>
            <a:r>
              <a:rPr lang="en-GB" sz="1600" b="0" dirty="0">
                <a:solidFill>
                  <a:srgbClr val="133176"/>
                </a:solidFill>
                <a:latin typeface="+mn-lt"/>
                <a:ea typeface="ＭＳ Ｐゴシック" charset="-128"/>
                <a:cs typeface="ＭＳ Ｐゴシック" charset="-128"/>
              </a:rPr>
              <a:t>Screens are used for presentation as well as for </a:t>
            </a:r>
            <a:r>
              <a:rPr lang="en-GB" sz="1600" b="0" dirty="0" smtClean="0">
                <a:solidFill>
                  <a:srgbClr val="133176"/>
                </a:solidFill>
                <a:latin typeface="+mn-lt"/>
                <a:ea typeface="ＭＳ Ｐゴシック" charset="-128"/>
                <a:cs typeface="ＭＳ Ｐゴシック" charset="-128"/>
              </a:rPr>
              <a:t>navigation</a:t>
            </a:r>
            <a:endParaRPr lang="en-GB" sz="1600" b="0" dirty="0">
              <a:solidFill>
                <a:srgbClr val="133176"/>
              </a:solidFill>
              <a:latin typeface="+mn-lt"/>
              <a:ea typeface="ＭＳ Ｐゴシック" charset="-128"/>
              <a:cs typeface="ＭＳ Ｐゴシック" charset="-128"/>
            </a:endParaRPr>
          </a:p>
          <a:p>
            <a:pPr marL="662940" indent="-342900">
              <a:spcBef>
                <a:spcPts val="600"/>
              </a:spcBef>
              <a:buFont typeface="Wingdings" panose="05000000000000000000" pitchFamily="2" charset="2"/>
              <a:buChar char="ü"/>
            </a:pPr>
            <a:r>
              <a:rPr lang="en-GB" sz="1600" b="0" dirty="0">
                <a:solidFill>
                  <a:srgbClr val="C00000"/>
                </a:solidFill>
                <a:latin typeface="+mn-lt"/>
                <a:ea typeface="ＭＳ Ｐゴシック" charset="-128"/>
                <a:cs typeface="ＭＳ Ｐゴシック" charset="-128"/>
              </a:rPr>
              <a:t>Duration: </a:t>
            </a:r>
            <a:r>
              <a:rPr lang="en-GB" sz="1600" b="0" dirty="0">
                <a:solidFill>
                  <a:srgbClr val="133176"/>
                </a:solidFill>
                <a:latin typeface="+mn-lt"/>
                <a:ea typeface="ＭＳ Ｐゴシック" charset="-128"/>
                <a:cs typeface="ＭＳ Ｐゴシック" charset="-128"/>
              </a:rPr>
              <a:t>Since smartphones can be used for multiple purposes simultaneously, can be used anywhere and anytime, and have smaller screen sizes, it is conjectured that length is an </a:t>
            </a:r>
            <a:r>
              <a:rPr lang="en-GB" sz="1600" b="0" dirty="0" smtClean="0">
                <a:solidFill>
                  <a:srgbClr val="133176"/>
                </a:solidFill>
                <a:latin typeface="+mn-lt"/>
                <a:ea typeface="ＭＳ Ｐゴシック" charset="-128"/>
                <a:cs typeface="ＭＳ Ｐゴシック" charset="-128"/>
              </a:rPr>
              <a:t>issue</a:t>
            </a:r>
          </a:p>
          <a:p>
            <a:pPr marL="662940" indent="-342900">
              <a:spcBef>
                <a:spcPts val="600"/>
              </a:spcBef>
              <a:buFont typeface="Wingdings" panose="05000000000000000000" pitchFamily="2" charset="2"/>
              <a:buChar char="ü"/>
            </a:pPr>
            <a:endParaRPr lang="en-GB" sz="1600" b="0" dirty="0" smtClean="0">
              <a:solidFill>
                <a:srgbClr val="133176"/>
              </a:solidFill>
              <a:latin typeface="+mn-lt"/>
              <a:ea typeface="ＭＳ Ｐゴシック" charset="-128"/>
              <a:cs typeface="ＭＳ Ｐゴシック" charset="-128"/>
            </a:endParaRPr>
          </a:p>
          <a:p>
            <a:pPr marL="285750" indent="-285750">
              <a:buFont typeface="Arial" panose="020B0604020202020204" pitchFamily="34" charset="0"/>
              <a:buChar char="•"/>
            </a:pPr>
            <a:r>
              <a:rPr lang="en-US" sz="1600" b="0" dirty="0" smtClean="0">
                <a:solidFill>
                  <a:srgbClr val="133176"/>
                </a:solidFill>
                <a:latin typeface="+mj-lt"/>
                <a:ea typeface="ＭＳ Ｐゴシック" charset="-128"/>
                <a:cs typeface="ＭＳ Ｐゴシック" charset="-128"/>
              </a:rPr>
              <a:t>Several criterion have been specified for each dimension</a:t>
            </a:r>
          </a:p>
          <a:p>
            <a:pPr marL="285750" indent="-285750">
              <a:buFont typeface="Arial" panose="020B0604020202020204" pitchFamily="34" charset="0"/>
              <a:buChar char="•"/>
            </a:pPr>
            <a:endParaRPr lang="en-GB" sz="1600" b="0" dirty="0" smtClean="0">
              <a:solidFill>
                <a:srgbClr val="133176"/>
              </a:solidFill>
              <a:latin typeface="+mn-lt"/>
              <a:ea typeface="ＭＳ Ｐゴシック" charset="-128"/>
              <a:cs typeface="ＭＳ Ｐゴシック" charset="-128"/>
            </a:endParaRPr>
          </a:p>
          <a:p>
            <a:endParaRPr lang="it-IT" sz="1600" b="0" dirty="0">
              <a:solidFill>
                <a:srgbClr val="133176"/>
              </a:solidFill>
              <a:latin typeface="+mn-lt"/>
              <a:ea typeface="ＭＳ Ｐゴシック" charset="-128"/>
              <a:cs typeface="ＭＳ Ｐゴシック" charset="-128"/>
            </a:endParaRPr>
          </a:p>
          <a:p>
            <a:endParaRPr lang="en-GB" sz="1600" b="0" dirty="0" smtClean="0">
              <a:solidFill>
                <a:srgbClr val="133176"/>
              </a:solidFill>
              <a:latin typeface="+mn-lt"/>
              <a:ea typeface="ＭＳ Ｐゴシック" charset="-128"/>
              <a:cs typeface="ＭＳ Ｐゴシック" charset="-128"/>
            </a:endParaRPr>
          </a:p>
          <a:p>
            <a:endParaRPr lang="en-GB" sz="1600" b="0" dirty="0">
              <a:solidFill>
                <a:srgbClr val="133176"/>
              </a:solidFill>
              <a:latin typeface="+mn-lt"/>
              <a:ea typeface="ＭＳ Ｐゴシック" charset="-128"/>
              <a:cs typeface="ＭＳ Ｐゴシック" charset="-128"/>
            </a:endParaRPr>
          </a:p>
        </p:txBody>
      </p:sp>
    </p:spTree>
    <p:extLst>
      <p:ext uri="{BB962C8B-B14F-4D97-AF65-F5344CB8AC3E}">
        <p14:creationId xmlns:p14="http://schemas.microsoft.com/office/powerpoint/2010/main" val="848627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20688"/>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Fitness Criteria</a:t>
            </a:r>
            <a:endParaRPr lang="pl-PL" sz="3200" b="0" dirty="0">
              <a:solidFill>
                <a:srgbClr val="C00000"/>
              </a:solidFill>
              <a:latin typeface="Calibri" panose="020F0502020204030204" pitchFamily="34" charset="0"/>
            </a:endParaRPr>
          </a:p>
        </p:txBody>
      </p:sp>
      <p:graphicFrame>
        <p:nvGraphicFramePr>
          <p:cNvPr id="5" name="Tabel 2"/>
          <p:cNvGraphicFramePr>
            <a:graphicFrameLocks noGrp="1"/>
          </p:cNvGraphicFramePr>
          <p:nvPr>
            <p:extLst>
              <p:ext uri="{D42A27DB-BD31-4B8C-83A1-F6EECF244321}">
                <p14:modId xmlns:p14="http://schemas.microsoft.com/office/powerpoint/2010/main" val="2388540196"/>
              </p:ext>
            </p:extLst>
          </p:nvPr>
        </p:nvGraphicFramePr>
        <p:xfrm>
          <a:off x="467544" y="1348972"/>
          <a:ext cx="7992889" cy="4661916"/>
        </p:xfrm>
        <a:graphic>
          <a:graphicData uri="http://schemas.openxmlformats.org/drawingml/2006/table">
            <a:tbl>
              <a:tblPr firstRow="1" firstCol="1" bandRow="1">
                <a:tableStyleId>{5C22544A-7EE6-4342-B048-85BDC9FD1C3A}</a:tableStyleId>
              </a:tblPr>
              <a:tblGrid>
                <a:gridCol w="1080120"/>
                <a:gridCol w="1656184"/>
                <a:gridCol w="5256585"/>
              </a:tblGrid>
              <a:tr h="182350">
                <a:tc>
                  <a:txBody>
                    <a:bodyPr/>
                    <a:lstStyle/>
                    <a:p>
                      <a:pPr algn="just">
                        <a:lnSpc>
                          <a:spcPct val="115000"/>
                        </a:lnSpc>
                        <a:spcAft>
                          <a:spcPts val="0"/>
                        </a:spcAft>
                      </a:pPr>
                      <a:r>
                        <a:rPr lang="en-GB" sz="1400" dirty="0">
                          <a:effectLst/>
                        </a:rPr>
                        <a:t>Dimension</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Criterion</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Operationalization</a:t>
                      </a:r>
                      <a:endParaRPr lang="nl-NL" sz="1400" dirty="0">
                        <a:effectLst/>
                        <a:latin typeface="Calibri"/>
                        <a:ea typeface="Calibri"/>
                        <a:cs typeface="Times New Roman"/>
                      </a:endParaRPr>
                    </a:p>
                  </a:txBody>
                  <a:tcPr marL="57242" marR="57242" marT="0" marB="0"/>
                </a:tc>
              </a:tr>
              <a:tr h="182350">
                <a:tc rowSpan="5">
                  <a:txBody>
                    <a:bodyPr/>
                    <a:lstStyle/>
                    <a:p>
                      <a:pPr algn="just">
                        <a:lnSpc>
                          <a:spcPct val="115000"/>
                        </a:lnSpc>
                        <a:spcAft>
                          <a:spcPts val="0"/>
                        </a:spcAft>
                      </a:pPr>
                      <a:r>
                        <a:rPr lang="en-GB" sz="1400" dirty="0">
                          <a:effectLst/>
                        </a:rPr>
                        <a:t>Screen size</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Introductions</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Number of items with introductions</a:t>
                      </a:r>
                      <a:endParaRPr lang="nl-NL" sz="1400">
                        <a:effectLst/>
                        <a:latin typeface="Calibri"/>
                        <a:ea typeface="Calibri"/>
                        <a:cs typeface="Times New Roman"/>
                      </a:endParaRPr>
                    </a:p>
                  </a:txBody>
                  <a:tcPr marL="57242" marR="57242" marT="0" marB="0"/>
                </a:tc>
              </a:tr>
              <a:tr h="364699">
                <a:tc vMerge="1">
                  <a:txBody>
                    <a:bodyPr/>
                    <a:lstStyle/>
                    <a:p>
                      <a:endParaRPr lang="nl-NL"/>
                    </a:p>
                  </a:txBody>
                  <a:tcPr/>
                </a:tc>
                <a:tc>
                  <a:txBody>
                    <a:bodyPr/>
                    <a:lstStyle/>
                    <a:p>
                      <a:pPr algn="just">
                        <a:lnSpc>
                          <a:spcPct val="115000"/>
                        </a:lnSpc>
                        <a:spcAft>
                          <a:spcPts val="0"/>
                        </a:spcAft>
                      </a:pPr>
                      <a:r>
                        <a:rPr lang="en-GB" sz="1400" dirty="0">
                          <a:effectLst/>
                        </a:rPr>
                        <a:t>Grid questions</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Number of grid questions</a:t>
                      </a:r>
                      <a:endParaRPr lang="nl-NL" sz="1400" dirty="0">
                        <a:effectLst/>
                      </a:endParaRPr>
                    </a:p>
                    <a:p>
                      <a:pPr algn="just">
                        <a:lnSpc>
                          <a:spcPct val="115000"/>
                        </a:lnSpc>
                        <a:spcAft>
                          <a:spcPts val="0"/>
                        </a:spcAft>
                      </a:pPr>
                      <a:r>
                        <a:rPr lang="en-GB" sz="1400" dirty="0">
                          <a:effectLst/>
                        </a:rPr>
                        <a:t>Average number of items per grid</a:t>
                      </a:r>
                      <a:endParaRPr lang="nl-NL" sz="1400" dirty="0">
                        <a:effectLst/>
                        <a:latin typeface="Calibri"/>
                        <a:ea typeface="Calibri"/>
                        <a:cs typeface="Times New Roman"/>
                      </a:endParaRPr>
                    </a:p>
                  </a:txBody>
                  <a:tcPr marL="57242" marR="57242" marT="0" marB="0"/>
                </a:tc>
              </a:tr>
              <a:tr h="182350">
                <a:tc vMerge="1">
                  <a:txBody>
                    <a:bodyPr/>
                    <a:lstStyle/>
                    <a:p>
                      <a:endParaRPr lang="nl-NL"/>
                    </a:p>
                  </a:txBody>
                  <a:tcPr/>
                </a:tc>
                <a:tc>
                  <a:txBody>
                    <a:bodyPr/>
                    <a:lstStyle/>
                    <a:p>
                      <a:pPr algn="just">
                        <a:lnSpc>
                          <a:spcPct val="115000"/>
                        </a:lnSpc>
                        <a:spcAft>
                          <a:spcPts val="0"/>
                        </a:spcAft>
                      </a:pPr>
                      <a:r>
                        <a:rPr lang="en-GB" sz="1400">
                          <a:effectLst/>
                        </a:rPr>
                        <a:t>Question text</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Number of items with &gt; 20 words (excluding introduction text)</a:t>
                      </a:r>
                      <a:endParaRPr lang="nl-NL" sz="1400">
                        <a:effectLst/>
                        <a:latin typeface="Calibri"/>
                        <a:ea typeface="Calibri"/>
                        <a:cs typeface="Times New Roman"/>
                      </a:endParaRPr>
                    </a:p>
                  </a:txBody>
                  <a:tcPr marL="57242" marR="57242" marT="0" marB="0"/>
                </a:tc>
              </a:tr>
              <a:tr h="182350">
                <a:tc vMerge="1">
                  <a:txBody>
                    <a:bodyPr/>
                    <a:lstStyle/>
                    <a:p>
                      <a:endParaRPr lang="nl-NL"/>
                    </a:p>
                  </a:txBody>
                  <a:tcPr/>
                </a:tc>
                <a:tc>
                  <a:txBody>
                    <a:bodyPr/>
                    <a:lstStyle/>
                    <a:p>
                      <a:pPr algn="just">
                        <a:lnSpc>
                          <a:spcPct val="115000"/>
                        </a:lnSpc>
                        <a:spcAft>
                          <a:spcPts val="0"/>
                        </a:spcAft>
                      </a:pPr>
                      <a:r>
                        <a:rPr lang="en-GB" sz="1400">
                          <a:effectLst/>
                        </a:rPr>
                        <a:t># answer cat’s</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Number of items with &gt; 5 answer categories</a:t>
                      </a:r>
                      <a:endParaRPr lang="nl-NL" sz="1400">
                        <a:effectLst/>
                        <a:latin typeface="Calibri"/>
                        <a:ea typeface="Calibri"/>
                        <a:cs typeface="Times New Roman"/>
                      </a:endParaRPr>
                    </a:p>
                  </a:txBody>
                  <a:tcPr marL="57242" marR="57242" marT="0" marB="0"/>
                </a:tc>
              </a:tr>
              <a:tr h="364699">
                <a:tc vMerge="1">
                  <a:txBody>
                    <a:bodyPr/>
                    <a:lstStyle/>
                    <a:p>
                      <a:endParaRPr lang="nl-NL"/>
                    </a:p>
                  </a:txBody>
                  <a:tcPr/>
                </a:tc>
                <a:tc>
                  <a:txBody>
                    <a:bodyPr/>
                    <a:lstStyle/>
                    <a:p>
                      <a:pPr algn="just">
                        <a:lnSpc>
                          <a:spcPct val="115000"/>
                        </a:lnSpc>
                        <a:spcAft>
                          <a:spcPts val="0"/>
                        </a:spcAft>
                      </a:pPr>
                      <a:r>
                        <a:rPr lang="en-GB" sz="1400">
                          <a:effectLst/>
                        </a:rPr>
                        <a:t>Filter questions</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Number of (anticipated) filter questions with follow-up questions on the same screen</a:t>
                      </a:r>
                      <a:endParaRPr lang="nl-NL" sz="1400" dirty="0">
                        <a:effectLst/>
                        <a:latin typeface="Calibri"/>
                        <a:ea typeface="Calibri"/>
                        <a:cs typeface="Times New Roman"/>
                      </a:endParaRPr>
                    </a:p>
                  </a:txBody>
                  <a:tcPr marL="57242" marR="57242" marT="0" marB="0"/>
                </a:tc>
              </a:tr>
              <a:tr h="182350">
                <a:tc rowSpan="2">
                  <a:txBody>
                    <a:bodyPr/>
                    <a:lstStyle/>
                    <a:p>
                      <a:pPr algn="just">
                        <a:lnSpc>
                          <a:spcPct val="115000"/>
                        </a:lnSpc>
                        <a:spcAft>
                          <a:spcPts val="0"/>
                        </a:spcAft>
                      </a:pPr>
                      <a:r>
                        <a:rPr lang="en-GB" sz="1400">
                          <a:effectLst/>
                        </a:rPr>
                        <a:t>Navigation</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Open question</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Number of open questions</a:t>
                      </a:r>
                      <a:endParaRPr lang="nl-NL" sz="1400">
                        <a:effectLst/>
                        <a:latin typeface="Calibri"/>
                        <a:ea typeface="Calibri"/>
                        <a:cs typeface="Times New Roman"/>
                      </a:endParaRPr>
                    </a:p>
                  </a:txBody>
                  <a:tcPr marL="57242" marR="57242" marT="0" marB="0"/>
                </a:tc>
              </a:tr>
              <a:tr h="182350">
                <a:tc vMerge="1">
                  <a:txBody>
                    <a:bodyPr/>
                    <a:lstStyle/>
                    <a:p>
                      <a:endParaRPr lang="nl-NL"/>
                    </a:p>
                  </a:txBody>
                  <a:tcPr/>
                </a:tc>
                <a:tc>
                  <a:txBody>
                    <a:bodyPr/>
                    <a:lstStyle/>
                    <a:p>
                      <a:pPr algn="just">
                        <a:lnSpc>
                          <a:spcPct val="115000"/>
                        </a:lnSpc>
                        <a:spcAft>
                          <a:spcPts val="0"/>
                        </a:spcAft>
                      </a:pPr>
                      <a:r>
                        <a:rPr lang="en-GB" sz="1400">
                          <a:effectLst/>
                        </a:rPr>
                        <a:t>Many answers</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Number of items with &gt; 25 answer categories</a:t>
                      </a:r>
                      <a:endParaRPr lang="nl-NL" sz="1400" dirty="0">
                        <a:effectLst/>
                        <a:latin typeface="Calibri"/>
                        <a:ea typeface="Calibri"/>
                        <a:cs typeface="Times New Roman"/>
                      </a:endParaRPr>
                    </a:p>
                  </a:txBody>
                  <a:tcPr marL="57242" marR="57242" marT="0" marB="0"/>
                </a:tc>
              </a:tr>
              <a:tr h="364699">
                <a:tc rowSpan="5">
                  <a:txBody>
                    <a:bodyPr/>
                    <a:lstStyle/>
                    <a:p>
                      <a:pPr algn="just">
                        <a:lnSpc>
                          <a:spcPct val="115000"/>
                        </a:lnSpc>
                        <a:spcAft>
                          <a:spcPts val="0"/>
                        </a:spcAft>
                      </a:pPr>
                      <a:r>
                        <a:rPr lang="en-GB" sz="1400">
                          <a:effectLst/>
                        </a:rPr>
                        <a:t>Duration</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 of items</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Total number of items</a:t>
                      </a:r>
                      <a:endParaRPr lang="nl-NL" sz="1400">
                        <a:effectLst/>
                      </a:endParaRPr>
                    </a:p>
                    <a:p>
                      <a:pPr algn="just">
                        <a:lnSpc>
                          <a:spcPct val="115000"/>
                        </a:lnSpc>
                        <a:spcAft>
                          <a:spcPts val="0"/>
                        </a:spcAft>
                      </a:pPr>
                      <a:r>
                        <a:rPr lang="en-GB" sz="1400">
                          <a:effectLst/>
                        </a:rPr>
                        <a:t>Average number of items asked per respondent</a:t>
                      </a:r>
                      <a:endParaRPr lang="nl-NL" sz="1400">
                        <a:effectLst/>
                        <a:latin typeface="Calibri"/>
                        <a:ea typeface="Calibri"/>
                        <a:cs typeface="Times New Roman"/>
                      </a:endParaRPr>
                    </a:p>
                  </a:txBody>
                  <a:tcPr marL="57242" marR="57242" marT="0" marB="0"/>
                </a:tc>
              </a:tr>
              <a:tr h="182350">
                <a:tc vMerge="1">
                  <a:txBody>
                    <a:bodyPr/>
                    <a:lstStyle/>
                    <a:p>
                      <a:endParaRPr lang="nl-NL"/>
                    </a:p>
                  </a:txBody>
                  <a:tcPr/>
                </a:tc>
                <a:tc>
                  <a:txBody>
                    <a:bodyPr/>
                    <a:lstStyle/>
                    <a:p>
                      <a:pPr algn="just">
                        <a:lnSpc>
                          <a:spcPct val="115000"/>
                        </a:lnSpc>
                        <a:spcAft>
                          <a:spcPts val="0"/>
                        </a:spcAft>
                      </a:pPr>
                      <a:r>
                        <a:rPr lang="en-GB" sz="1400">
                          <a:effectLst/>
                        </a:rPr>
                        <a:t>Household</a:t>
                      </a:r>
                      <a:endParaRPr lang="nl-NL" sz="140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Is survey a household survey? Yes/no</a:t>
                      </a:r>
                      <a:endParaRPr lang="nl-NL" sz="1400">
                        <a:effectLst/>
                        <a:latin typeface="Calibri"/>
                        <a:ea typeface="Calibri"/>
                        <a:cs typeface="Times New Roman"/>
                      </a:endParaRPr>
                    </a:p>
                  </a:txBody>
                  <a:tcPr marL="57242" marR="57242" marT="0" marB="0"/>
                </a:tc>
              </a:tr>
              <a:tr h="182350">
                <a:tc vMerge="1">
                  <a:txBody>
                    <a:bodyPr/>
                    <a:lstStyle/>
                    <a:p>
                      <a:endParaRPr lang="nl-NL"/>
                    </a:p>
                  </a:txBody>
                  <a:tcPr/>
                </a:tc>
                <a:tc>
                  <a:txBody>
                    <a:bodyPr/>
                    <a:lstStyle/>
                    <a:p>
                      <a:pPr algn="just">
                        <a:lnSpc>
                          <a:spcPct val="115000"/>
                        </a:lnSpc>
                        <a:spcAft>
                          <a:spcPts val="0"/>
                        </a:spcAft>
                      </a:pPr>
                      <a:r>
                        <a:rPr lang="en-GB" sz="1400" dirty="0">
                          <a:effectLst/>
                        </a:rPr>
                        <a:t>Database</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a:effectLst/>
                        </a:rPr>
                        <a:t>Does survey require interaction with a database? Yes/no</a:t>
                      </a:r>
                      <a:endParaRPr lang="nl-NL" sz="1400">
                        <a:effectLst/>
                        <a:latin typeface="Calibri"/>
                        <a:ea typeface="Calibri"/>
                        <a:cs typeface="Times New Roman"/>
                      </a:endParaRPr>
                    </a:p>
                  </a:txBody>
                  <a:tcPr marL="57242" marR="57242" marT="0" marB="0"/>
                </a:tc>
              </a:tr>
              <a:tr h="729398">
                <a:tc vMerge="1">
                  <a:txBody>
                    <a:bodyPr/>
                    <a:lstStyle/>
                    <a:p>
                      <a:endParaRPr lang="nl-NL"/>
                    </a:p>
                  </a:txBody>
                  <a:tcPr/>
                </a:tc>
                <a:tc>
                  <a:txBody>
                    <a:bodyPr/>
                    <a:lstStyle/>
                    <a:p>
                      <a:pPr algn="just">
                        <a:lnSpc>
                          <a:spcPct val="115000"/>
                        </a:lnSpc>
                        <a:spcAft>
                          <a:spcPts val="0"/>
                        </a:spcAft>
                      </a:pPr>
                      <a:r>
                        <a:rPr lang="en-GB" sz="1400" dirty="0">
                          <a:effectLst/>
                        </a:rPr>
                        <a:t>Complexity</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Number of (anticipated) items that require calculations by a average respondent</a:t>
                      </a:r>
                      <a:endParaRPr lang="nl-NL" sz="1400" dirty="0">
                        <a:effectLst/>
                      </a:endParaRPr>
                    </a:p>
                    <a:p>
                      <a:pPr algn="just">
                        <a:lnSpc>
                          <a:spcPct val="115000"/>
                        </a:lnSpc>
                        <a:spcAft>
                          <a:spcPts val="0"/>
                        </a:spcAft>
                      </a:pPr>
                      <a:r>
                        <a:rPr lang="en-GB" sz="1400" dirty="0">
                          <a:effectLst/>
                        </a:rPr>
                        <a:t>Number of (anticipated) items that require consultation of personal documentation by a average respondent</a:t>
                      </a:r>
                      <a:endParaRPr lang="nl-NL" sz="1400" dirty="0">
                        <a:effectLst/>
                        <a:latin typeface="Calibri"/>
                        <a:ea typeface="Calibri"/>
                        <a:cs typeface="Times New Roman"/>
                      </a:endParaRPr>
                    </a:p>
                  </a:txBody>
                  <a:tcPr marL="57242" marR="57242" marT="0" marB="0"/>
                </a:tc>
              </a:tr>
              <a:tr h="182350">
                <a:tc vMerge="1">
                  <a:txBody>
                    <a:bodyPr/>
                    <a:lstStyle/>
                    <a:p>
                      <a:endParaRPr lang="nl-NL"/>
                    </a:p>
                  </a:txBody>
                  <a:tcPr/>
                </a:tc>
                <a:tc>
                  <a:txBody>
                    <a:bodyPr/>
                    <a:lstStyle/>
                    <a:p>
                      <a:pPr algn="just">
                        <a:lnSpc>
                          <a:spcPct val="115000"/>
                        </a:lnSpc>
                        <a:spcAft>
                          <a:spcPts val="0"/>
                        </a:spcAft>
                      </a:pPr>
                      <a:r>
                        <a:rPr lang="en-GB" sz="1400" dirty="0" err="1">
                          <a:effectLst/>
                        </a:rPr>
                        <a:t>Enj</a:t>
                      </a:r>
                      <a:r>
                        <a:rPr lang="en-GB" sz="1400" dirty="0">
                          <a:effectLst/>
                        </a:rPr>
                        <a:t>-</a:t>
                      </a:r>
                      <a:r>
                        <a:rPr lang="en-GB" sz="1400" dirty="0" err="1">
                          <a:effectLst/>
                        </a:rPr>
                        <a:t>Rel</a:t>
                      </a:r>
                      <a:r>
                        <a:rPr lang="en-GB" sz="1400" dirty="0">
                          <a:effectLst/>
                        </a:rPr>
                        <a:t>-Bur</a:t>
                      </a:r>
                      <a:endParaRPr lang="nl-NL" sz="1400" dirty="0">
                        <a:effectLst/>
                        <a:latin typeface="Calibri"/>
                        <a:ea typeface="Calibri"/>
                        <a:cs typeface="Times New Roman"/>
                      </a:endParaRPr>
                    </a:p>
                  </a:txBody>
                  <a:tcPr marL="57242" marR="57242" marT="0" marB="0"/>
                </a:tc>
                <a:tc>
                  <a:txBody>
                    <a:bodyPr/>
                    <a:lstStyle/>
                    <a:p>
                      <a:pPr algn="just">
                        <a:lnSpc>
                          <a:spcPct val="115000"/>
                        </a:lnSpc>
                        <a:spcAft>
                          <a:spcPts val="0"/>
                        </a:spcAft>
                      </a:pPr>
                      <a:r>
                        <a:rPr lang="en-GB" sz="1400" dirty="0">
                          <a:effectLst/>
                        </a:rPr>
                        <a:t>Response rate to traditional online devices</a:t>
                      </a:r>
                      <a:endParaRPr lang="nl-NL" sz="1400" dirty="0">
                        <a:effectLst/>
                        <a:latin typeface="Calibri"/>
                        <a:ea typeface="Calibri"/>
                        <a:cs typeface="Times New Roman"/>
                      </a:endParaRPr>
                    </a:p>
                  </a:txBody>
                  <a:tcPr marL="57242" marR="57242" marT="0" marB="0"/>
                </a:tc>
              </a:tr>
            </a:tbl>
          </a:graphicData>
        </a:graphic>
      </p:graphicFrame>
    </p:spTree>
    <p:extLst>
      <p:ext uri="{BB962C8B-B14F-4D97-AF65-F5344CB8AC3E}">
        <p14:creationId xmlns:p14="http://schemas.microsoft.com/office/powerpoint/2010/main" val="3101717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92696"/>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Application of the Criteria</a:t>
            </a:r>
            <a:endParaRPr lang="pl-PL" sz="3200" b="0" dirty="0">
              <a:solidFill>
                <a:srgbClr val="C00000"/>
              </a:solidFill>
              <a:latin typeface="Calibri" panose="020F0502020204030204" pitchFamily="34" charset="0"/>
            </a:endParaRPr>
          </a:p>
        </p:txBody>
      </p:sp>
      <p:sp>
        <p:nvSpPr>
          <p:cNvPr id="8" name="CasellaDiTesto 7"/>
          <p:cNvSpPr txBox="1"/>
          <p:nvPr/>
        </p:nvSpPr>
        <p:spPr>
          <a:xfrm>
            <a:off x="899592" y="1423809"/>
            <a:ext cx="7272808" cy="276999"/>
          </a:xfrm>
          <a:prstGeom prst="rect">
            <a:avLst/>
          </a:prstGeom>
          <a:noFill/>
        </p:spPr>
        <p:txBody>
          <a:bodyPr wrap="square" rtlCol="0">
            <a:spAutoFit/>
          </a:bodyPr>
          <a:lstStyle/>
          <a:p>
            <a:r>
              <a:rPr lang="en-GB" sz="1200" b="0" dirty="0" smtClean="0">
                <a:solidFill>
                  <a:schemeClr val="tx1"/>
                </a:solidFill>
                <a:latin typeface="+mn-lt"/>
                <a:ea typeface="ＭＳ Ｐゴシック" charset="-128"/>
                <a:cs typeface="ＭＳ Ｐゴシック" charset="-128"/>
              </a:rPr>
              <a:t>Scores </a:t>
            </a:r>
            <a:r>
              <a:rPr lang="en-GB" sz="1200" b="0" dirty="0">
                <a:solidFill>
                  <a:schemeClr val="tx1"/>
                </a:solidFill>
                <a:latin typeface="+mn-lt"/>
                <a:ea typeface="ＭＳ Ｐゴシック" charset="-128"/>
                <a:cs typeface="ＭＳ Ｐゴシック" charset="-128"/>
              </a:rPr>
              <a:t>on the three dimensions screen size, navigation and duration for each survey. </a:t>
            </a:r>
          </a:p>
        </p:txBody>
      </p:sp>
      <p:graphicFrame>
        <p:nvGraphicFramePr>
          <p:cNvPr id="10" name="Tabella 9"/>
          <p:cNvGraphicFramePr>
            <a:graphicFrameLocks noGrp="1"/>
          </p:cNvGraphicFramePr>
          <p:nvPr>
            <p:extLst>
              <p:ext uri="{D42A27DB-BD31-4B8C-83A1-F6EECF244321}">
                <p14:modId xmlns:p14="http://schemas.microsoft.com/office/powerpoint/2010/main" val="3182127393"/>
              </p:ext>
            </p:extLst>
          </p:nvPr>
        </p:nvGraphicFramePr>
        <p:xfrm>
          <a:off x="971600" y="1719390"/>
          <a:ext cx="6093164" cy="2520282"/>
        </p:xfrm>
        <a:graphic>
          <a:graphicData uri="http://schemas.openxmlformats.org/drawingml/2006/table">
            <a:tbl>
              <a:tblPr firstRow="1" firstCol="1" bandRow="1">
                <a:tableStyleId>{5C22544A-7EE6-4342-B048-85BDC9FD1C3A}</a:tableStyleId>
              </a:tblPr>
              <a:tblGrid>
                <a:gridCol w="1523291"/>
                <a:gridCol w="1523291"/>
                <a:gridCol w="1523291"/>
                <a:gridCol w="1523291"/>
              </a:tblGrid>
              <a:tr h="420047">
                <a:tc>
                  <a:txBody>
                    <a:bodyPr/>
                    <a:lstStyle/>
                    <a:p>
                      <a:pPr algn="just">
                        <a:lnSpc>
                          <a:spcPct val="115000"/>
                        </a:lnSpc>
                        <a:spcAft>
                          <a:spcPts val="0"/>
                        </a:spcAft>
                      </a:pPr>
                      <a:r>
                        <a:rPr lang="en-GB" sz="1100" dirty="0">
                          <a:effectLst/>
                        </a:rPr>
                        <a:t>Survey</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a:effectLst/>
                        </a:rPr>
                        <a:t>Screen size</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Touch navigation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a:effectLst/>
                        </a:rPr>
                        <a:t>Duration</a:t>
                      </a:r>
                      <a:r>
                        <a:rPr lang="en-GB" sz="800">
                          <a:effectLst/>
                        </a:rPr>
                        <a:t> </a:t>
                      </a:r>
                      <a:endParaRPr lang="en-GB" sz="1100">
                        <a:effectLst/>
                        <a:latin typeface="Calibri"/>
                        <a:ea typeface="Calibri"/>
                        <a:cs typeface="Times New Roman"/>
                      </a:endParaRPr>
                    </a:p>
                  </a:txBody>
                  <a:tcPr marL="68580" marR="68580" marT="0" marB="0"/>
                </a:tc>
              </a:tr>
              <a:tr h="420047">
                <a:tc>
                  <a:txBody>
                    <a:bodyPr/>
                    <a:lstStyle/>
                    <a:p>
                      <a:pPr algn="just">
                        <a:lnSpc>
                          <a:spcPct val="115000"/>
                        </a:lnSpc>
                        <a:spcAft>
                          <a:spcPts val="0"/>
                        </a:spcAft>
                      </a:pPr>
                      <a:r>
                        <a:rPr lang="en-GB" sz="1100" dirty="0">
                          <a:effectLst/>
                        </a:rPr>
                        <a:t>EHIS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highlight>
                            <a:srgbClr val="FFFF00"/>
                          </a:highlight>
                        </a:rPr>
                        <a:t> </a:t>
                      </a:r>
                      <a:endParaRPr lang="en-GB" sz="11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00B05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r>
              <a:tr h="420047">
                <a:tc>
                  <a:txBody>
                    <a:bodyPr/>
                    <a:lstStyle/>
                    <a:p>
                      <a:pPr algn="just">
                        <a:lnSpc>
                          <a:spcPct val="115000"/>
                        </a:lnSpc>
                        <a:spcAft>
                          <a:spcPts val="0"/>
                        </a:spcAft>
                      </a:pPr>
                      <a:r>
                        <a:rPr lang="en-GB" sz="1100">
                          <a:effectLst/>
                        </a:rPr>
                        <a:t>EU-SILC</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r>
              <a:tr h="420047">
                <a:tc>
                  <a:txBody>
                    <a:bodyPr/>
                    <a:lstStyle/>
                    <a:p>
                      <a:pPr algn="just">
                        <a:lnSpc>
                          <a:spcPct val="115000"/>
                        </a:lnSpc>
                        <a:spcAft>
                          <a:spcPts val="0"/>
                        </a:spcAft>
                      </a:pPr>
                      <a:r>
                        <a:rPr lang="en-GB" sz="1100">
                          <a:effectLst/>
                        </a:rPr>
                        <a:t>ICT</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00B05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00B050"/>
                    </a:solidFill>
                  </a:tcPr>
                </a:tc>
              </a:tr>
              <a:tr h="420047">
                <a:tc>
                  <a:txBody>
                    <a:bodyPr/>
                    <a:lstStyle/>
                    <a:p>
                      <a:pPr algn="just">
                        <a:lnSpc>
                          <a:spcPct val="115000"/>
                        </a:lnSpc>
                        <a:spcAft>
                          <a:spcPts val="0"/>
                        </a:spcAft>
                      </a:pPr>
                      <a:r>
                        <a:rPr lang="en-GB" sz="1100">
                          <a:effectLst/>
                        </a:rPr>
                        <a:t>LFS household</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solidFill>
                      <a:srgbClr val="FF0000"/>
                    </a:solidFill>
                  </a:tcPr>
                </a:tc>
              </a:tr>
              <a:tr h="420047">
                <a:tc>
                  <a:txBody>
                    <a:bodyPr/>
                    <a:lstStyle/>
                    <a:p>
                      <a:pPr algn="just">
                        <a:lnSpc>
                          <a:spcPct val="115000"/>
                        </a:lnSpc>
                        <a:spcAft>
                          <a:spcPts val="0"/>
                        </a:spcAft>
                      </a:pPr>
                      <a:r>
                        <a:rPr lang="en-US" sz="1100">
                          <a:effectLst/>
                        </a:rPr>
                        <a:t>LFS person</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100" dirty="0">
                          <a:effectLst/>
                        </a:rPr>
                        <a:t> </a:t>
                      </a:r>
                      <a:endParaRPr lang="en-GB" sz="1100" dirty="0">
                        <a:effectLst/>
                        <a:latin typeface="Calibri"/>
                        <a:ea typeface="Calibri"/>
                        <a:cs typeface="Times New Roman"/>
                      </a:endParaRPr>
                    </a:p>
                  </a:txBody>
                  <a:tcPr marL="68580" marR="68580" marT="0" marB="0">
                    <a:solidFill>
                      <a:srgbClr val="FF0000"/>
                    </a:solidFill>
                  </a:tcPr>
                </a:tc>
                <a:tc>
                  <a:txBody>
                    <a:bodyPr/>
                    <a:lstStyle/>
                    <a:p>
                      <a:pPr algn="ctr">
                        <a:lnSpc>
                          <a:spcPct val="115000"/>
                        </a:lnSpc>
                        <a:spcAft>
                          <a:spcPts val="0"/>
                        </a:spcAft>
                      </a:pPr>
                      <a:r>
                        <a:rPr lang="en-US" sz="1100" dirty="0">
                          <a:effectLst/>
                        </a:rPr>
                        <a:t> </a:t>
                      </a:r>
                      <a:endParaRPr lang="en-GB" sz="11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Aft>
                          <a:spcPts val="0"/>
                        </a:spcAft>
                      </a:pPr>
                      <a:r>
                        <a:rPr lang="en-US" sz="1100" dirty="0">
                          <a:effectLst/>
                        </a:rPr>
                        <a:t> </a:t>
                      </a:r>
                      <a:endParaRPr lang="en-GB" sz="1100" dirty="0">
                        <a:effectLst/>
                        <a:latin typeface="Calibri"/>
                        <a:ea typeface="Calibri"/>
                        <a:cs typeface="Times New Roman"/>
                      </a:endParaRPr>
                    </a:p>
                  </a:txBody>
                  <a:tcPr marL="68580" marR="68580" marT="0" marB="0">
                    <a:solidFill>
                      <a:srgbClr val="00B050"/>
                    </a:solidFill>
                  </a:tcPr>
                </a:tc>
              </a:tr>
            </a:tbl>
          </a:graphicData>
        </a:graphic>
      </p:graphicFrame>
      <p:sp>
        <p:nvSpPr>
          <p:cNvPr id="13" name="CasellaDiTesto 12"/>
          <p:cNvSpPr txBox="1"/>
          <p:nvPr/>
        </p:nvSpPr>
        <p:spPr>
          <a:xfrm>
            <a:off x="539552" y="4523636"/>
            <a:ext cx="8496944" cy="1569660"/>
          </a:xfrm>
          <a:prstGeom prst="rect">
            <a:avLst/>
          </a:prstGeom>
          <a:noFill/>
        </p:spPr>
        <p:txBody>
          <a:bodyPr wrap="square" rtlCol="0">
            <a:spAutoFit/>
          </a:bodyPr>
          <a:lstStyle/>
          <a:p>
            <a:pPr lvl="0"/>
            <a:r>
              <a:rPr lang="en-GB" sz="1200" dirty="0" smtClean="0">
                <a:solidFill>
                  <a:srgbClr val="133176"/>
                </a:solidFill>
                <a:latin typeface="+mn-lt"/>
              </a:rPr>
              <a:t>ICT</a:t>
            </a:r>
            <a:r>
              <a:rPr lang="en-GB" sz="1200" dirty="0">
                <a:solidFill>
                  <a:srgbClr val="133176"/>
                </a:solidFill>
                <a:latin typeface="+mn-lt"/>
              </a:rPr>
              <a:t>:</a:t>
            </a:r>
            <a:r>
              <a:rPr lang="en-GB" sz="1200" b="0" dirty="0">
                <a:solidFill>
                  <a:srgbClr val="133176"/>
                </a:solidFill>
                <a:latin typeface="+mn-lt"/>
              </a:rPr>
              <a:t>  </a:t>
            </a:r>
            <a:r>
              <a:rPr lang="en-GB" sz="1200" b="0" dirty="0" smtClean="0">
                <a:solidFill>
                  <a:srgbClr val="133176"/>
                </a:solidFill>
                <a:latin typeface="+mn-lt"/>
              </a:rPr>
              <a:t>scores </a:t>
            </a:r>
            <a:r>
              <a:rPr lang="en-GB" sz="1200" b="0" dirty="0">
                <a:solidFill>
                  <a:srgbClr val="133176"/>
                </a:solidFill>
                <a:latin typeface="+mn-lt"/>
              </a:rPr>
              <a:t>good on both the navigation and duration dimensions for the model questionnaire. </a:t>
            </a:r>
            <a:r>
              <a:rPr lang="en-GB" sz="1200" dirty="0">
                <a:solidFill>
                  <a:srgbClr val="133176"/>
                </a:solidFill>
                <a:latin typeface="+mn-lt"/>
              </a:rPr>
              <a:t>Country-specific implementations may be problematic on duration</a:t>
            </a:r>
            <a:r>
              <a:rPr lang="en-GB" sz="1200" b="0" dirty="0">
                <a:solidFill>
                  <a:srgbClr val="133176"/>
                </a:solidFill>
                <a:latin typeface="+mn-lt"/>
              </a:rPr>
              <a:t>. The screen size dimension is problematic due to the large number of instructions, introductions and long questions/answers</a:t>
            </a:r>
            <a:r>
              <a:rPr lang="en-GB" sz="1200" b="0" dirty="0" smtClean="0">
                <a:solidFill>
                  <a:srgbClr val="133176"/>
                </a:solidFill>
                <a:latin typeface="+mn-lt"/>
              </a:rPr>
              <a:t>.</a:t>
            </a:r>
          </a:p>
          <a:p>
            <a:pPr lvl="0"/>
            <a:endParaRPr lang="en-GB" sz="1200" b="0" dirty="0">
              <a:solidFill>
                <a:srgbClr val="133176"/>
              </a:solidFill>
              <a:latin typeface="+mn-lt"/>
            </a:endParaRPr>
          </a:p>
          <a:p>
            <a:pPr lvl="0"/>
            <a:r>
              <a:rPr lang="en-GB" sz="1200" dirty="0">
                <a:solidFill>
                  <a:srgbClr val="133176"/>
                </a:solidFill>
                <a:latin typeface="+mn-lt"/>
              </a:rPr>
              <a:t>LFS</a:t>
            </a:r>
            <a:r>
              <a:rPr lang="en-GB" sz="1200" b="0" dirty="0">
                <a:solidFill>
                  <a:srgbClr val="133176"/>
                </a:solidFill>
                <a:latin typeface="+mn-lt"/>
              </a:rPr>
              <a:t>: </a:t>
            </a:r>
            <a:r>
              <a:rPr lang="en-GB" sz="1200" b="0" dirty="0" smtClean="0">
                <a:solidFill>
                  <a:srgbClr val="133176"/>
                </a:solidFill>
                <a:latin typeface="+mn-lt"/>
              </a:rPr>
              <a:t>is </a:t>
            </a:r>
            <a:r>
              <a:rPr lang="en-GB" sz="1200" b="0" dirty="0">
                <a:solidFill>
                  <a:srgbClr val="133176"/>
                </a:solidFill>
                <a:latin typeface="+mn-lt"/>
              </a:rPr>
              <a:t>problematic on the screen size dimension; many questions require long texts. The navigation dimension is somewhat problematic due to open questions. The duration dimension is problematic for the household version of the LFS. On the person level, i.e. persons answering only questions that apply to themselves, the LFS may be doable. </a:t>
            </a:r>
            <a:r>
              <a:rPr lang="en-GB" sz="1200" b="0" dirty="0" smtClean="0">
                <a:solidFill>
                  <a:srgbClr val="133176"/>
                </a:solidFill>
                <a:latin typeface="+mn-lt"/>
              </a:rPr>
              <a:t>However</a:t>
            </a:r>
            <a:r>
              <a:rPr lang="en-GB" sz="1200" b="0" dirty="0">
                <a:solidFill>
                  <a:srgbClr val="133176"/>
                </a:solidFill>
                <a:latin typeface="+mn-lt"/>
              </a:rPr>
              <a:t>, </a:t>
            </a:r>
            <a:r>
              <a:rPr lang="en-GB" sz="1200" dirty="0" smtClean="0">
                <a:solidFill>
                  <a:srgbClr val="133176"/>
                </a:solidFill>
                <a:latin typeface="+mn-lt"/>
              </a:rPr>
              <a:t>country-specific </a:t>
            </a:r>
            <a:r>
              <a:rPr lang="en-GB" sz="1200" dirty="0">
                <a:solidFill>
                  <a:srgbClr val="133176"/>
                </a:solidFill>
                <a:latin typeface="+mn-lt"/>
              </a:rPr>
              <a:t>implementations of the LFS vary widely in length</a:t>
            </a:r>
            <a:r>
              <a:rPr lang="en-GB" sz="1200" b="0" dirty="0">
                <a:solidFill>
                  <a:srgbClr val="133176"/>
                </a:solidFill>
                <a:latin typeface="+mn-lt"/>
              </a:rPr>
              <a:t>. </a:t>
            </a:r>
          </a:p>
        </p:txBody>
      </p:sp>
    </p:spTree>
    <p:extLst>
      <p:ext uri="{BB962C8B-B14F-4D97-AF65-F5344CB8AC3E}">
        <p14:creationId xmlns:p14="http://schemas.microsoft.com/office/powerpoint/2010/main" val="4278654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ytuł 1"/>
          <p:cNvSpPr txBox="1">
            <a:spLocks/>
          </p:cNvSpPr>
          <p:nvPr/>
        </p:nvSpPr>
        <p:spPr>
          <a:xfrm>
            <a:off x="251520" y="620688"/>
            <a:ext cx="8496944"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Final remarks</a:t>
            </a:r>
            <a:endParaRPr lang="pl-PL" sz="3200" b="0" dirty="0">
              <a:solidFill>
                <a:srgbClr val="C00000"/>
              </a:solidFill>
              <a:latin typeface="Calibri" panose="020F0502020204030204" pitchFamily="34" charset="0"/>
            </a:endParaRPr>
          </a:p>
        </p:txBody>
      </p:sp>
      <p:sp>
        <p:nvSpPr>
          <p:cNvPr id="4" name="CasellaDiTesto 3"/>
          <p:cNvSpPr txBox="1"/>
          <p:nvPr/>
        </p:nvSpPr>
        <p:spPr>
          <a:xfrm>
            <a:off x="683568" y="1268760"/>
            <a:ext cx="7992888" cy="4216539"/>
          </a:xfrm>
          <a:prstGeom prst="rect">
            <a:avLst/>
          </a:prstGeom>
          <a:noFill/>
        </p:spPr>
        <p:txBody>
          <a:bodyPr wrap="square" rtlCol="0">
            <a:spAutoFit/>
          </a:bodyPr>
          <a:lstStyle/>
          <a:p>
            <a:endParaRPr lang="en-US" sz="1200" b="0" dirty="0" smtClean="0">
              <a:solidFill>
                <a:srgbClr val="133176"/>
              </a:solidFill>
              <a:latin typeface="+mn-lt"/>
            </a:endParaRPr>
          </a:p>
          <a:p>
            <a:pPr marL="171450" indent="-171450">
              <a:buFont typeface="Arial" pitchFamily="34" charset="0"/>
              <a:buChar char="•"/>
            </a:pPr>
            <a:r>
              <a:rPr lang="en-US" sz="1600" b="0" dirty="0" smtClean="0">
                <a:solidFill>
                  <a:srgbClr val="133176"/>
                </a:solidFill>
                <a:latin typeface="+mn-lt"/>
              </a:rPr>
              <a:t>The MIMOD project is still running so additional and more conclusive results are being expected</a:t>
            </a:r>
          </a:p>
          <a:p>
            <a:pPr marL="171450" indent="-171450">
              <a:buFont typeface="Arial" pitchFamily="34" charset="0"/>
              <a:buChar char="•"/>
            </a:pPr>
            <a:endParaRPr lang="en-US" sz="1600" b="0" dirty="0" smtClean="0">
              <a:solidFill>
                <a:srgbClr val="133176"/>
              </a:solidFill>
              <a:latin typeface="+mn-lt"/>
            </a:endParaRPr>
          </a:p>
          <a:p>
            <a:pPr marL="171450" indent="-171450">
              <a:buFont typeface="Arial" pitchFamily="34" charset="0"/>
              <a:buChar char="•"/>
            </a:pPr>
            <a:r>
              <a:rPr lang="en-US" sz="1600" b="0" dirty="0" smtClean="0">
                <a:solidFill>
                  <a:srgbClr val="133176"/>
                </a:solidFill>
                <a:latin typeface="+mn-lt"/>
              </a:rPr>
              <a:t>The MIMOD survey provides a very rich input to the work of all WPs and gives us a comprehensive view on the state of the art in the ESS</a:t>
            </a:r>
          </a:p>
          <a:p>
            <a:pPr marL="171450" indent="-171450">
              <a:buFont typeface="Arial" pitchFamily="34" charset="0"/>
              <a:buChar char="•"/>
            </a:pPr>
            <a:endParaRPr lang="en-US" sz="1600" b="0" dirty="0" smtClean="0">
              <a:solidFill>
                <a:srgbClr val="133176"/>
              </a:solidFill>
              <a:latin typeface="+mn-lt"/>
            </a:endParaRPr>
          </a:p>
          <a:p>
            <a:pPr marL="171450" indent="-171450">
              <a:buFont typeface="Arial" pitchFamily="34" charset="0"/>
              <a:buChar char="•"/>
            </a:pPr>
            <a:r>
              <a:rPr lang="en-US" sz="1600" b="0" dirty="0" smtClean="0">
                <a:solidFill>
                  <a:srgbClr val="133176"/>
                </a:solidFill>
                <a:latin typeface="+mn-lt"/>
              </a:rPr>
              <a:t>CAWI and particularly Mixed-mode (including CAWI) are the future for Social Surveys</a:t>
            </a:r>
          </a:p>
          <a:p>
            <a:pPr marL="171450" indent="-171450">
              <a:buFont typeface="Arial" pitchFamily="34" charset="0"/>
              <a:buChar char="•"/>
            </a:pPr>
            <a:endParaRPr lang="en-US" sz="1600" b="0" dirty="0" smtClean="0">
              <a:solidFill>
                <a:srgbClr val="133176"/>
              </a:solidFill>
              <a:latin typeface="+mn-lt"/>
            </a:endParaRPr>
          </a:p>
          <a:p>
            <a:pPr marL="171450" indent="-171450">
              <a:buFont typeface="Arial" pitchFamily="34" charset="0"/>
              <a:buChar char="•"/>
            </a:pPr>
            <a:r>
              <a:rPr lang="en-US" sz="1600" b="0" dirty="0" smtClean="0">
                <a:solidFill>
                  <a:srgbClr val="133176"/>
                </a:solidFill>
                <a:latin typeface="+mn-lt"/>
              </a:rPr>
              <a:t>This calls for a redesign of existing questionnaires and survey designs. Even though it implies a lot of work let’s consider it as an opportunity for less complex and more friendly tailored questionnaires</a:t>
            </a:r>
          </a:p>
          <a:p>
            <a:pPr marL="171450" indent="-171450">
              <a:buFont typeface="Arial" pitchFamily="34" charset="0"/>
              <a:buChar char="•"/>
            </a:pPr>
            <a:endParaRPr lang="en-US" sz="1600" b="0" dirty="0" smtClean="0">
              <a:solidFill>
                <a:srgbClr val="133176"/>
              </a:solidFill>
              <a:latin typeface="+mn-lt"/>
            </a:endParaRPr>
          </a:p>
          <a:p>
            <a:pPr marL="171450" indent="-171450">
              <a:buFont typeface="Arial" pitchFamily="34" charset="0"/>
              <a:buChar char="•"/>
            </a:pPr>
            <a:r>
              <a:rPr lang="en-US" sz="1600" b="0" dirty="0" smtClean="0">
                <a:solidFill>
                  <a:srgbClr val="133176"/>
                </a:solidFill>
                <a:latin typeface="+mn-lt"/>
              </a:rPr>
              <a:t>Mixed-mode data collection calls for a greater collaboration in the ESS. Let’s MIMOD be the beginning of future joint work in the ESS</a:t>
            </a:r>
          </a:p>
          <a:p>
            <a:pPr marL="171450" indent="-171450">
              <a:buFont typeface="Arial" pitchFamily="34" charset="0"/>
              <a:buChar char="•"/>
            </a:pPr>
            <a:endParaRPr lang="en-US" sz="1600" b="0" dirty="0">
              <a:solidFill>
                <a:srgbClr val="133176"/>
              </a:solidFill>
              <a:latin typeface="+mn-lt"/>
            </a:endParaRPr>
          </a:p>
        </p:txBody>
      </p:sp>
    </p:spTree>
    <p:extLst>
      <p:ext uri="{BB962C8B-B14F-4D97-AF65-F5344CB8AC3E}">
        <p14:creationId xmlns:p14="http://schemas.microsoft.com/office/powerpoint/2010/main" val="5524256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620688"/>
            <a:ext cx="8136904" cy="1261884"/>
          </a:xfrm>
          <a:prstGeom prst="rect">
            <a:avLst/>
          </a:prstGeom>
          <a:noFill/>
        </p:spPr>
        <p:txBody>
          <a:bodyPr wrap="square" rtlCol="0">
            <a:spAutoFit/>
          </a:bodyPr>
          <a:lstStyle/>
          <a:p>
            <a:endParaRPr lang="en-US" sz="1200" b="0" dirty="0" smtClean="0">
              <a:solidFill>
                <a:srgbClr val="133176"/>
              </a:solidFill>
              <a:latin typeface="+mn-lt"/>
            </a:endParaRPr>
          </a:p>
          <a:p>
            <a:r>
              <a:rPr lang="en-US" sz="1600" b="0" dirty="0" smtClean="0">
                <a:solidFill>
                  <a:srgbClr val="133176"/>
                </a:solidFill>
                <a:latin typeface="+mn-lt"/>
              </a:rPr>
              <a:t>My thanks to MIMOD WP leaders: </a:t>
            </a:r>
            <a:r>
              <a:rPr lang="en-US" sz="1600" b="0" dirty="0" smtClean="0">
                <a:solidFill>
                  <a:srgbClr val="C00000"/>
                </a:solidFill>
                <a:latin typeface="+mn-lt"/>
              </a:rPr>
              <a:t>Manuela, </a:t>
            </a:r>
            <a:r>
              <a:rPr lang="en-US" sz="1600" b="0" dirty="0" err="1" smtClean="0">
                <a:solidFill>
                  <a:srgbClr val="C00000"/>
                </a:solidFill>
                <a:latin typeface="+mn-lt"/>
              </a:rPr>
              <a:t>Orietta</a:t>
            </a:r>
            <a:r>
              <a:rPr lang="en-US" sz="1600" b="0" dirty="0" smtClean="0">
                <a:solidFill>
                  <a:srgbClr val="C00000"/>
                </a:solidFill>
                <a:latin typeface="+mn-lt"/>
              </a:rPr>
              <a:t>, Marc, Dag and Barry </a:t>
            </a:r>
            <a:r>
              <a:rPr lang="en-US" sz="1600" b="0" dirty="0">
                <a:solidFill>
                  <a:srgbClr val="133176"/>
                </a:solidFill>
                <a:latin typeface="+mn-lt"/>
              </a:rPr>
              <a:t>and to all </a:t>
            </a:r>
            <a:r>
              <a:rPr lang="en-US" sz="1600" b="0" dirty="0" smtClean="0">
                <a:solidFill>
                  <a:srgbClr val="133176"/>
                </a:solidFill>
                <a:latin typeface="+mn-lt"/>
              </a:rPr>
              <a:t>the colleagues involved in the project</a:t>
            </a:r>
            <a:endParaRPr lang="en-US" sz="1600" b="0" dirty="0">
              <a:solidFill>
                <a:srgbClr val="133176"/>
              </a:solidFill>
              <a:latin typeface="+mn-lt"/>
            </a:endParaRPr>
          </a:p>
          <a:p>
            <a:pPr marL="171450" indent="-171450">
              <a:buFont typeface="Arial" pitchFamily="34" charset="0"/>
              <a:buChar char="•"/>
            </a:pPr>
            <a:endParaRPr lang="en-US" sz="1600" b="0" dirty="0" smtClean="0">
              <a:solidFill>
                <a:srgbClr val="133176"/>
              </a:solidFill>
              <a:latin typeface="+mn-lt"/>
            </a:endParaRPr>
          </a:p>
          <a:p>
            <a:pPr marL="171450" indent="-171450">
              <a:buFont typeface="Arial" pitchFamily="34" charset="0"/>
              <a:buChar char="•"/>
            </a:pPr>
            <a:endParaRPr lang="en-US" sz="1600" b="0" dirty="0">
              <a:solidFill>
                <a:srgbClr val="133176"/>
              </a:solidFill>
              <a:latin typeface="+mn-lt"/>
            </a:endParaRPr>
          </a:p>
        </p:txBody>
      </p:sp>
      <p:sp>
        <p:nvSpPr>
          <p:cNvPr id="5" name="Symbol zastępczy tekstu 5"/>
          <p:cNvSpPr txBox="1">
            <a:spLocks/>
          </p:cNvSpPr>
          <p:nvPr/>
        </p:nvSpPr>
        <p:spPr>
          <a:xfrm>
            <a:off x="685800" y="1974473"/>
            <a:ext cx="7886700" cy="1085853"/>
          </a:xfrm>
          <a:prstGeom prst="rect">
            <a:avLst/>
          </a:prstGeom>
        </p:spPr>
        <p:txBody>
          <a:bodyPr>
            <a:normAutofit/>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it-IT" b="0" dirty="0" err="1" smtClean="0"/>
              <a:t>Thank</a:t>
            </a:r>
            <a:r>
              <a:rPr lang="it-IT" b="0" dirty="0" smtClean="0"/>
              <a:t> </a:t>
            </a:r>
            <a:r>
              <a:rPr lang="it-IT" b="0" dirty="0" err="1" smtClean="0"/>
              <a:t>you</a:t>
            </a:r>
            <a:r>
              <a:rPr lang="it-IT" b="0" dirty="0" smtClean="0"/>
              <a:t> for </a:t>
            </a:r>
            <a:r>
              <a:rPr lang="it-IT" b="0" dirty="0" err="1" smtClean="0"/>
              <a:t>your</a:t>
            </a:r>
            <a:r>
              <a:rPr lang="it-IT" b="0" dirty="0" smtClean="0"/>
              <a:t> </a:t>
            </a:r>
            <a:r>
              <a:rPr lang="it-IT" b="0" dirty="0" err="1" smtClean="0"/>
              <a:t>attention</a:t>
            </a:r>
            <a:r>
              <a:rPr lang="it-IT" b="0" dirty="0" smtClean="0"/>
              <a:t>!</a:t>
            </a:r>
          </a:p>
        </p:txBody>
      </p:sp>
      <p:sp>
        <p:nvSpPr>
          <p:cNvPr id="2" name="Rettangolo 1"/>
          <p:cNvSpPr/>
          <p:nvPr/>
        </p:nvSpPr>
        <p:spPr>
          <a:xfrm>
            <a:off x="2286000" y="-3049696"/>
            <a:ext cx="4572000" cy="584775"/>
          </a:xfrm>
          <a:prstGeom prst="rect">
            <a:avLst/>
          </a:prstGeom>
        </p:spPr>
        <p:txBody>
          <a:bodyPr>
            <a:spAutoFit/>
          </a:bodyPr>
          <a:lstStyle/>
          <a:p>
            <a:pPr marL="0" indent="0">
              <a:buNone/>
            </a:pPr>
            <a:r>
              <a:rPr lang="it-IT" sz="1600" dirty="0">
                <a:solidFill>
                  <a:srgbClr val="C00000"/>
                </a:solidFill>
                <a:latin typeface="+mn-lt"/>
              </a:rPr>
              <a:t>Save the date: MIMOD </a:t>
            </a:r>
            <a:r>
              <a:rPr lang="it-IT" sz="1600" dirty="0" err="1">
                <a:solidFill>
                  <a:srgbClr val="C00000"/>
                </a:solidFill>
                <a:latin typeface="+mn-lt"/>
              </a:rPr>
              <a:t>Final</a:t>
            </a:r>
            <a:r>
              <a:rPr lang="it-IT" sz="1600" dirty="0">
                <a:solidFill>
                  <a:srgbClr val="C00000"/>
                </a:solidFill>
                <a:latin typeface="+mn-lt"/>
              </a:rPr>
              <a:t> Workshop</a:t>
            </a:r>
          </a:p>
          <a:p>
            <a:pPr marL="0" indent="0">
              <a:buNone/>
            </a:pPr>
            <a:r>
              <a:rPr lang="it-IT" sz="1600" dirty="0">
                <a:solidFill>
                  <a:srgbClr val="C00000"/>
                </a:solidFill>
                <a:latin typeface="+mn-lt"/>
              </a:rPr>
              <a:t>11-12 April 2019, Rome</a:t>
            </a:r>
            <a:endParaRPr lang="pl-PL" sz="1600" dirty="0">
              <a:solidFill>
                <a:srgbClr val="C00000"/>
              </a:solidFill>
              <a:latin typeface="+mn-lt"/>
            </a:endParaRPr>
          </a:p>
        </p:txBody>
      </p:sp>
      <p:sp>
        <p:nvSpPr>
          <p:cNvPr id="3" name="Rettangolo 2"/>
          <p:cNvSpPr/>
          <p:nvPr/>
        </p:nvSpPr>
        <p:spPr>
          <a:xfrm>
            <a:off x="539552" y="3060326"/>
            <a:ext cx="7920880" cy="2123658"/>
          </a:xfrm>
          <a:prstGeom prst="rect">
            <a:avLst/>
          </a:prstGeom>
        </p:spPr>
        <p:txBody>
          <a:bodyPr wrap="square">
            <a:spAutoFit/>
          </a:bodyPr>
          <a:lstStyle/>
          <a:p>
            <a:pPr marL="0" indent="0">
              <a:buNone/>
            </a:pPr>
            <a:r>
              <a:rPr lang="it-IT" sz="4400" b="0" dirty="0">
                <a:solidFill>
                  <a:srgbClr val="C00000"/>
                </a:solidFill>
              </a:rPr>
              <a:t>Save the </a:t>
            </a:r>
            <a:r>
              <a:rPr lang="it-IT" sz="4400" b="0" dirty="0" smtClean="0">
                <a:solidFill>
                  <a:srgbClr val="C00000"/>
                </a:solidFill>
              </a:rPr>
              <a:t>date</a:t>
            </a:r>
          </a:p>
          <a:p>
            <a:pPr marL="0" indent="0">
              <a:buNone/>
            </a:pPr>
            <a:r>
              <a:rPr lang="it-IT" sz="4400" b="0" dirty="0" smtClean="0">
                <a:solidFill>
                  <a:srgbClr val="C00000"/>
                </a:solidFill>
              </a:rPr>
              <a:t>MIMOD </a:t>
            </a:r>
            <a:r>
              <a:rPr lang="it-IT" sz="4400" b="0" dirty="0" err="1">
                <a:solidFill>
                  <a:srgbClr val="C00000"/>
                </a:solidFill>
              </a:rPr>
              <a:t>Final</a:t>
            </a:r>
            <a:r>
              <a:rPr lang="it-IT" sz="4400" b="0" dirty="0">
                <a:solidFill>
                  <a:srgbClr val="C00000"/>
                </a:solidFill>
              </a:rPr>
              <a:t> Workshop</a:t>
            </a:r>
          </a:p>
          <a:p>
            <a:pPr marL="0" indent="0">
              <a:buNone/>
            </a:pPr>
            <a:r>
              <a:rPr lang="it-IT" sz="4400" b="0" dirty="0">
                <a:solidFill>
                  <a:srgbClr val="C00000"/>
                </a:solidFill>
              </a:rPr>
              <a:t>11-12 April 2019, Rome</a:t>
            </a:r>
            <a:endParaRPr lang="pl-PL" sz="4400" b="0" dirty="0">
              <a:solidFill>
                <a:srgbClr val="C00000"/>
              </a:solidFill>
            </a:endParaRPr>
          </a:p>
        </p:txBody>
      </p:sp>
    </p:spTree>
    <p:extLst>
      <p:ext uri="{BB962C8B-B14F-4D97-AF65-F5344CB8AC3E}">
        <p14:creationId xmlns:p14="http://schemas.microsoft.com/office/powerpoint/2010/main" val="367233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1220" y="775581"/>
            <a:ext cx="2461260" cy="2659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descr="Risultati immagini per images for data colle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3005" y="3981623"/>
            <a:ext cx="2581483" cy="1995769"/>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5"/>
          <p:cNvSpPr txBox="1">
            <a:spLocks noGrp="1"/>
          </p:cNvSpPr>
          <p:nvPr>
            <p:ph type="ctrTitle"/>
          </p:nvPr>
        </p:nvSpPr>
        <p:spPr>
          <a:xfrm>
            <a:off x="251520" y="683985"/>
            <a:ext cx="5614988" cy="584775"/>
          </a:xfrm>
          <a:prstGeom prst="rect">
            <a:avLst/>
          </a:prstGeom>
          <a:noFill/>
        </p:spPr>
        <p:txBody>
          <a:bodyPr wrap="square" rtlCol="0">
            <a:spAutoFit/>
          </a:bodyPr>
          <a:lstStyle/>
          <a:p>
            <a:pPr algn="l" defTabSz="457200"/>
            <a:r>
              <a:rPr lang="en-US" sz="3200" dirty="0" smtClean="0">
                <a:solidFill>
                  <a:srgbClr val="C00000"/>
                </a:solidFill>
                <a:latin typeface="Calibri" panose="020F0502020204030204" pitchFamily="34" charset="0"/>
              </a:rPr>
              <a:t>MIMOD aims and activities</a:t>
            </a:r>
            <a:endParaRPr lang="en-US" sz="3200" b="0" dirty="0">
              <a:solidFill>
                <a:srgbClr val="505150"/>
              </a:solidFill>
              <a:latin typeface="Arial" charset="0"/>
            </a:endParaRPr>
          </a:p>
        </p:txBody>
      </p:sp>
      <p:sp>
        <p:nvSpPr>
          <p:cNvPr id="7" name="Symbol zastępczy zawartości 2"/>
          <p:cNvSpPr txBox="1">
            <a:spLocks noGrp="1"/>
          </p:cNvSpPr>
          <p:nvPr>
            <p:ph type="subTitle" idx="1"/>
          </p:nvPr>
        </p:nvSpPr>
        <p:spPr>
          <a:xfrm>
            <a:off x="683568" y="1412776"/>
            <a:ext cx="5472608" cy="489654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Bef>
                <a:spcPts val="1200"/>
              </a:spcBef>
              <a:spcAft>
                <a:spcPts val="600"/>
              </a:spcAft>
            </a:pPr>
            <a:r>
              <a:rPr lang="en-US" sz="2400" dirty="0" smtClean="0">
                <a:solidFill>
                  <a:srgbClr val="133176"/>
                </a:solidFill>
                <a:latin typeface="+mn-lt"/>
                <a:cs typeface="Calibri" pitchFamily="34" charset="0"/>
              </a:rPr>
              <a:t>State of the art in the European Statistical System</a:t>
            </a:r>
          </a:p>
          <a:p>
            <a:pPr lvl="1" algn="just">
              <a:lnSpc>
                <a:spcPct val="120000"/>
              </a:lnSpc>
              <a:spcBef>
                <a:spcPts val="600"/>
              </a:spcBef>
              <a:spcAft>
                <a:spcPts val="600"/>
              </a:spcAft>
              <a:buFont typeface="Wingdings" pitchFamily="2" charset="2"/>
              <a:buChar char="ü"/>
            </a:pPr>
            <a:r>
              <a:rPr lang="en-US" sz="1900" dirty="0" smtClean="0"/>
              <a:t>Use of mixed-mode in social surveys (which modes, which designs, contact strategies,..)</a:t>
            </a:r>
            <a:endParaRPr lang="en-US" sz="1900" dirty="0"/>
          </a:p>
          <a:p>
            <a:pPr lvl="1">
              <a:lnSpc>
                <a:spcPct val="120000"/>
              </a:lnSpc>
              <a:spcBef>
                <a:spcPts val="600"/>
              </a:spcBef>
              <a:spcAft>
                <a:spcPts val="600"/>
              </a:spcAft>
              <a:buFont typeface="Wingdings" pitchFamily="2" charset="2"/>
              <a:buChar char="ü"/>
            </a:pPr>
            <a:r>
              <a:rPr lang="en-US" sz="1900" dirty="0" smtClean="0"/>
              <a:t>Feasibility of EU questionnaires for social surveys for mixed-mode and multi-devices, with a </a:t>
            </a:r>
            <a:r>
              <a:rPr lang="en-US" sz="1900" dirty="0"/>
              <a:t>focus on  the web mode</a:t>
            </a:r>
          </a:p>
          <a:p>
            <a:pPr lvl="1">
              <a:lnSpc>
                <a:spcPct val="120000"/>
              </a:lnSpc>
              <a:spcBef>
                <a:spcPts val="600"/>
              </a:spcBef>
              <a:spcAft>
                <a:spcPts val="600"/>
              </a:spcAft>
              <a:buFont typeface="Wingdings" pitchFamily="2" charset="2"/>
              <a:buChar char="ü"/>
            </a:pPr>
            <a:r>
              <a:rPr lang="en-US" sz="1900" dirty="0" smtClean="0"/>
              <a:t>Research </a:t>
            </a:r>
            <a:r>
              <a:rPr lang="en-US" sz="1900" dirty="0"/>
              <a:t>activity on mode </a:t>
            </a:r>
            <a:r>
              <a:rPr lang="en-US" sz="1900" dirty="0" smtClean="0"/>
              <a:t>effect</a:t>
            </a:r>
            <a:endParaRPr lang="en-US" sz="1900" strike="sngStrike" dirty="0" smtClean="0">
              <a:solidFill>
                <a:srgbClr val="FF0000"/>
              </a:solidFill>
            </a:endParaRPr>
          </a:p>
          <a:p>
            <a:pPr lvl="1">
              <a:lnSpc>
                <a:spcPct val="120000"/>
              </a:lnSpc>
              <a:spcBef>
                <a:spcPts val="600"/>
              </a:spcBef>
              <a:spcAft>
                <a:spcPts val="600"/>
              </a:spcAft>
              <a:buFont typeface="Wingdings" pitchFamily="2" charset="2"/>
              <a:buChar char="ü"/>
            </a:pPr>
            <a:r>
              <a:rPr lang="en-US" sz="1900" dirty="0" smtClean="0"/>
              <a:t>Questionnaire development and testing (adaptations to different modes, mobile phones, …)</a:t>
            </a:r>
            <a:endParaRPr lang="en-US" sz="1900" dirty="0"/>
          </a:p>
          <a:p>
            <a:pPr fontAlgn="auto">
              <a:lnSpc>
                <a:spcPct val="120000"/>
              </a:lnSpc>
              <a:spcBef>
                <a:spcPts val="1200"/>
              </a:spcBef>
              <a:spcAft>
                <a:spcPts val="600"/>
              </a:spcAft>
            </a:pPr>
            <a:r>
              <a:rPr lang="en-US" sz="2400" dirty="0" smtClean="0">
                <a:solidFill>
                  <a:srgbClr val="133176"/>
                </a:solidFill>
                <a:latin typeface="+mj-lt"/>
                <a:cs typeface="Calibri" pitchFamily="34" charset="0"/>
              </a:rPr>
              <a:t>Review of the literature</a:t>
            </a:r>
          </a:p>
          <a:p>
            <a:pPr fontAlgn="auto">
              <a:lnSpc>
                <a:spcPct val="120000"/>
              </a:lnSpc>
              <a:spcBef>
                <a:spcPts val="1200"/>
              </a:spcBef>
              <a:spcAft>
                <a:spcPts val="600"/>
              </a:spcAft>
            </a:pPr>
            <a:r>
              <a:rPr lang="en-US" sz="2400" dirty="0" smtClean="0">
                <a:solidFill>
                  <a:srgbClr val="133176"/>
                </a:solidFill>
                <a:latin typeface="+mj-lt"/>
                <a:cs typeface="Calibri" pitchFamily="34" charset="0"/>
              </a:rPr>
              <a:t>Support </a:t>
            </a:r>
            <a:r>
              <a:rPr lang="en-US" sz="2400" dirty="0">
                <a:solidFill>
                  <a:srgbClr val="133176"/>
                </a:solidFill>
                <a:latin typeface="+mj-lt"/>
                <a:cs typeface="Calibri" pitchFamily="34" charset="0"/>
              </a:rPr>
              <a:t>EU NSIs in implementing </a:t>
            </a:r>
            <a:r>
              <a:rPr lang="en-US" sz="2400" dirty="0" smtClean="0">
                <a:solidFill>
                  <a:srgbClr val="133176"/>
                </a:solidFill>
                <a:latin typeface="+mj-lt"/>
                <a:cs typeface="Calibri" pitchFamily="34" charset="0"/>
              </a:rPr>
              <a:t>mixed-mode </a:t>
            </a:r>
            <a:r>
              <a:rPr lang="en-US" sz="2400" dirty="0">
                <a:solidFill>
                  <a:srgbClr val="133176"/>
                </a:solidFill>
                <a:latin typeface="+mj-lt"/>
                <a:cs typeface="Calibri" pitchFamily="34" charset="0"/>
              </a:rPr>
              <a:t>in social surveys </a:t>
            </a:r>
          </a:p>
          <a:p>
            <a:pPr fontAlgn="auto">
              <a:lnSpc>
                <a:spcPct val="120000"/>
              </a:lnSpc>
              <a:spcBef>
                <a:spcPts val="1200"/>
              </a:spcBef>
              <a:spcAft>
                <a:spcPts val="600"/>
              </a:spcAft>
            </a:pPr>
            <a:endParaRPr lang="en-US" sz="2600" dirty="0">
              <a:solidFill>
                <a:srgbClr val="133176"/>
              </a:solidFill>
              <a:latin typeface="+mn-lt"/>
              <a:cs typeface="Calibri" pitchFamily="34" charset="0"/>
            </a:endParaRPr>
          </a:p>
        </p:txBody>
      </p:sp>
    </p:spTree>
    <p:extLst>
      <p:ext uri="{BB962C8B-B14F-4D97-AF65-F5344CB8AC3E}">
        <p14:creationId xmlns:p14="http://schemas.microsoft.com/office/powerpoint/2010/main" val="90951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magine correlat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4272" y="44624"/>
            <a:ext cx="1758208" cy="1320611"/>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5"/>
          <p:cNvSpPr txBox="1">
            <a:spLocks/>
          </p:cNvSpPr>
          <p:nvPr/>
        </p:nvSpPr>
        <p:spPr>
          <a:xfrm>
            <a:off x="251520" y="755993"/>
            <a:ext cx="5614988" cy="584775"/>
          </a:xfrm>
          <a:prstGeom prst="rect">
            <a:avLst/>
          </a:prstGeom>
          <a:noFill/>
        </p:spPr>
        <p:txBody>
          <a:bodyPr wrap="square" rtlCol="0">
            <a:sp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US" sz="3200" b="0" dirty="0" smtClean="0">
                <a:solidFill>
                  <a:srgbClr val="C00000"/>
                </a:solidFill>
                <a:latin typeface="Calibri" panose="020F0502020204030204" pitchFamily="34" charset="0"/>
              </a:rPr>
              <a:t>MIMOD aims and activities</a:t>
            </a:r>
            <a:endParaRPr lang="en-US" sz="3200" b="0" dirty="0">
              <a:solidFill>
                <a:srgbClr val="505150"/>
              </a:solidFill>
              <a:latin typeface="Arial" charset="0"/>
            </a:endParaRPr>
          </a:p>
        </p:txBody>
      </p:sp>
      <p:sp>
        <p:nvSpPr>
          <p:cNvPr id="6" name="Symbol zastępczy zawartości 2"/>
          <p:cNvSpPr txBox="1">
            <a:spLocks/>
          </p:cNvSpPr>
          <p:nvPr/>
        </p:nvSpPr>
        <p:spPr>
          <a:xfrm>
            <a:off x="615950" y="1412829"/>
            <a:ext cx="8276530" cy="48244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110000"/>
              </a:lnSpc>
              <a:spcBef>
                <a:spcPts val="1200"/>
              </a:spcBef>
              <a:spcAft>
                <a:spcPts val="600"/>
              </a:spcAft>
              <a:buClrTx/>
              <a:buSzTx/>
              <a:buFont typeface="Arial" panose="020B0604020202020204" pitchFamily="34" charset="0"/>
              <a:buChar char="•"/>
              <a:tabLst/>
              <a:defRPr/>
            </a:pPr>
            <a:r>
              <a:rPr lang="en-US" sz="1400" dirty="0">
                <a:solidFill>
                  <a:srgbClr val="133176"/>
                </a:solidFill>
                <a:latin typeface="+mn-lt"/>
                <a:cs typeface="Calibri" pitchFamily="34" charset="0"/>
              </a:rPr>
              <a:t>WP1: </a:t>
            </a:r>
            <a:r>
              <a:rPr lang="en-GB" sz="1400" b="0" dirty="0">
                <a:solidFill>
                  <a:srgbClr val="C00000"/>
                </a:solidFill>
                <a:latin typeface="+mn-lt"/>
              </a:rPr>
              <a:t>mode organisation </a:t>
            </a:r>
            <a:r>
              <a:rPr kumimoji="0" lang="en-GB" sz="1400" b="0" i="0" u="none" strike="noStrike" kern="1200" cap="none" spc="0" normalizeH="0" baseline="0" noProof="0" dirty="0" smtClean="0">
                <a:ln>
                  <a:noFill/>
                </a:ln>
                <a:solidFill>
                  <a:sysClr val="windowText" lastClr="000000"/>
                </a:solidFill>
                <a:effectLst/>
                <a:uLnTx/>
                <a:uFillTx/>
                <a:latin typeface="+mn-lt"/>
              </a:rPr>
              <a:t>(concurrent/sequential mixed-mode) with the objective of providing </a:t>
            </a:r>
            <a:r>
              <a:rPr kumimoji="0" lang="en-US" sz="1400" b="0" i="0" u="none" strike="noStrike" kern="1200" cap="none" spc="0" normalizeH="0" baseline="0" noProof="0" dirty="0" smtClean="0">
                <a:ln>
                  <a:noFill/>
                </a:ln>
                <a:solidFill>
                  <a:sysClr val="windowText" lastClr="000000"/>
                </a:solidFill>
                <a:effectLst/>
                <a:uLnTx/>
                <a:uFillTx/>
                <a:latin typeface="+mn-lt"/>
              </a:rPr>
              <a:t>guidelines on data collection strategies combining quality, cost, respondents’ characteristics and modes. </a:t>
            </a:r>
            <a:r>
              <a:rPr lang="en-US" sz="1400" b="0" dirty="0">
                <a:solidFill>
                  <a:srgbClr val="133176"/>
                </a:solidFill>
                <a:latin typeface="+mn-lt"/>
              </a:rPr>
              <a:t>(</a:t>
            </a:r>
            <a:r>
              <a:rPr lang="en-US" sz="1400" b="0" i="1" dirty="0">
                <a:solidFill>
                  <a:srgbClr val="133176"/>
                </a:solidFill>
                <a:latin typeface="+mn-lt"/>
              </a:rPr>
              <a:t>WP leader: M. </a:t>
            </a:r>
            <a:r>
              <a:rPr lang="en-US" sz="1400" b="0" i="1" dirty="0" err="1">
                <a:solidFill>
                  <a:srgbClr val="133176"/>
                </a:solidFill>
                <a:latin typeface="+mn-lt"/>
              </a:rPr>
              <a:t>Murgia</a:t>
            </a:r>
            <a:r>
              <a:rPr lang="en-US" sz="1400" b="0" i="1" dirty="0">
                <a:solidFill>
                  <a:srgbClr val="133176"/>
                </a:solidFill>
                <a:latin typeface="+mn-lt"/>
              </a:rPr>
              <a:t>, </a:t>
            </a:r>
            <a:r>
              <a:rPr lang="en-US" sz="1400" b="0" i="1" dirty="0" err="1">
                <a:solidFill>
                  <a:srgbClr val="133176"/>
                </a:solidFill>
                <a:latin typeface="+mn-lt"/>
              </a:rPr>
              <a:t>Istat</a:t>
            </a:r>
            <a:r>
              <a:rPr lang="en-US" sz="1400" b="0" dirty="0">
                <a:solidFill>
                  <a:srgbClr val="133176"/>
                </a:solidFill>
                <a:latin typeface="+mn-lt"/>
              </a:rPr>
              <a:t>)</a:t>
            </a:r>
          </a:p>
          <a:p>
            <a:pPr algn="just" fontAlgn="auto">
              <a:lnSpc>
                <a:spcPct val="110000"/>
              </a:lnSpc>
              <a:spcBef>
                <a:spcPts val="1200"/>
              </a:spcBef>
              <a:spcAft>
                <a:spcPts val="600"/>
              </a:spcAft>
              <a:defRPr/>
            </a:pPr>
            <a:r>
              <a:rPr lang="en-US" sz="1400" dirty="0">
                <a:solidFill>
                  <a:srgbClr val="133176"/>
                </a:solidFill>
                <a:latin typeface="+mn-lt"/>
                <a:cs typeface="Calibri" pitchFamily="34" charset="0"/>
              </a:rPr>
              <a:t>WP2: </a:t>
            </a:r>
            <a:r>
              <a:rPr lang="en-GB" sz="1400" b="0" dirty="0">
                <a:solidFill>
                  <a:srgbClr val="C00000"/>
                </a:solidFill>
                <a:latin typeface="+mn-lt"/>
              </a:rPr>
              <a:t>mode bias/mode effect </a:t>
            </a:r>
            <a:r>
              <a:rPr kumimoji="0" lang="en-GB" sz="1400" b="0" i="0" u="none" strike="noStrike" kern="1200" cap="none" spc="0" normalizeH="0" baseline="0" noProof="0" dirty="0" smtClean="0">
                <a:ln>
                  <a:noFill/>
                </a:ln>
                <a:solidFill>
                  <a:sysClr val="windowText" lastClr="000000"/>
                </a:solidFill>
                <a:effectLst/>
                <a:uLnTx/>
                <a:uFillTx/>
                <a:latin typeface="+mn-lt"/>
              </a:rPr>
              <a:t>and its adjustment with the aim of providing general guidelines on methodologies to deal with  </a:t>
            </a:r>
            <a:r>
              <a:rPr lang="en-US" sz="1400" b="0" dirty="0">
                <a:solidFill>
                  <a:srgbClr val="133176"/>
                </a:solidFill>
                <a:latin typeface="+mn-lt"/>
              </a:rPr>
              <a:t>(</a:t>
            </a:r>
            <a:r>
              <a:rPr lang="en-US" sz="1400" b="0" i="1" dirty="0">
                <a:solidFill>
                  <a:srgbClr val="133176"/>
                </a:solidFill>
                <a:latin typeface="+mn-lt"/>
              </a:rPr>
              <a:t>WP leader: </a:t>
            </a:r>
            <a:r>
              <a:rPr lang="en-US" sz="1400" b="0" i="1" dirty="0" smtClean="0">
                <a:solidFill>
                  <a:srgbClr val="133176"/>
                </a:solidFill>
                <a:latin typeface="+mn-lt"/>
              </a:rPr>
              <a:t>O. </a:t>
            </a:r>
            <a:r>
              <a:rPr lang="en-US" sz="1400" b="0" i="1" dirty="0" err="1" smtClean="0">
                <a:solidFill>
                  <a:srgbClr val="133176"/>
                </a:solidFill>
                <a:latin typeface="+mn-lt"/>
              </a:rPr>
              <a:t>Luzi</a:t>
            </a:r>
            <a:r>
              <a:rPr lang="en-US" sz="1400" b="0" i="1" dirty="0" smtClean="0">
                <a:solidFill>
                  <a:srgbClr val="133176"/>
                </a:solidFill>
                <a:latin typeface="+mn-lt"/>
              </a:rPr>
              <a:t>, </a:t>
            </a:r>
            <a:r>
              <a:rPr lang="en-US" sz="1400" b="0" i="1" dirty="0" err="1">
                <a:solidFill>
                  <a:srgbClr val="133176"/>
                </a:solidFill>
                <a:latin typeface="+mn-lt"/>
              </a:rPr>
              <a:t>Istat</a:t>
            </a:r>
            <a:r>
              <a:rPr lang="en-US" sz="1400" b="0" dirty="0">
                <a:solidFill>
                  <a:srgbClr val="133176"/>
                </a:solidFill>
                <a:latin typeface="+mn-lt"/>
              </a:rPr>
              <a:t>)</a:t>
            </a:r>
          </a:p>
          <a:p>
            <a:pPr lvl="0" algn="just" fontAlgn="auto">
              <a:lnSpc>
                <a:spcPct val="110000"/>
              </a:lnSpc>
              <a:spcBef>
                <a:spcPts val="1200"/>
              </a:spcBef>
              <a:spcAft>
                <a:spcPts val="600"/>
              </a:spcAft>
              <a:defRPr/>
            </a:pPr>
            <a:r>
              <a:rPr lang="en-US" sz="1400" dirty="0" smtClean="0">
                <a:solidFill>
                  <a:srgbClr val="133176"/>
                </a:solidFill>
                <a:latin typeface="+mn-lt"/>
                <a:cs typeface="Calibri" pitchFamily="34" charset="0"/>
              </a:rPr>
              <a:t>WP3</a:t>
            </a:r>
            <a:r>
              <a:rPr lang="en-US" sz="1400" dirty="0">
                <a:solidFill>
                  <a:srgbClr val="133176"/>
                </a:solidFill>
                <a:latin typeface="+mn-lt"/>
                <a:cs typeface="Calibri" pitchFamily="34" charset="0"/>
              </a:rPr>
              <a:t>: </a:t>
            </a:r>
            <a:r>
              <a:rPr lang="en-GB" sz="1400" b="0" dirty="0">
                <a:solidFill>
                  <a:srgbClr val="C00000"/>
                </a:solidFill>
                <a:latin typeface="+mn-lt"/>
              </a:rPr>
              <a:t>case management </a:t>
            </a:r>
            <a:r>
              <a:rPr kumimoji="0" lang="en-GB" sz="1400" b="0" i="0" u="none" strike="noStrike" kern="1200" cap="none" spc="0" normalizeH="0" baseline="0" noProof="0" dirty="0" smtClean="0">
                <a:ln>
                  <a:noFill/>
                </a:ln>
                <a:solidFill>
                  <a:sysClr val="windowText" lastClr="000000"/>
                </a:solidFill>
                <a:effectLst/>
                <a:uLnTx/>
                <a:uFillTx/>
                <a:latin typeface="+mn-lt"/>
              </a:rPr>
              <a:t>with the purpose of investigating the different systems in use (technical components, organisational approaches, …) (</a:t>
            </a:r>
            <a:r>
              <a:rPr lang="en-US" sz="1400" b="0" i="1" dirty="0">
                <a:solidFill>
                  <a:srgbClr val="133176"/>
                </a:solidFill>
                <a:latin typeface="+mn-lt"/>
              </a:rPr>
              <a:t>WP leader: </a:t>
            </a:r>
            <a:r>
              <a:rPr lang="en-US" sz="1400" b="0" i="1" dirty="0" smtClean="0">
                <a:solidFill>
                  <a:srgbClr val="133176"/>
                </a:solidFill>
                <a:latin typeface="+mn-lt"/>
              </a:rPr>
              <a:t>M. Plate, Statistics Austria)</a:t>
            </a:r>
            <a:endParaRPr kumimoji="0" lang="en-US" sz="1400" b="1" i="0" u="none" strike="noStrike" kern="1200" cap="none" spc="0" normalizeH="0" baseline="0" noProof="0" dirty="0" smtClean="0">
              <a:ln>
                <a:noFill/>
              </a:ln>
              <a:solidFill>
                <a:sysClr val="windowText" lastClr="000000"/>
              </a:solidFill>
              <a:effectLst/>
              <a:uLnTx/>
              <a:uFillTx/>
              <a:latin typeface="+mn-lt"/>
            </a:endParaRPr>
          </a:p>
          <a:p>
            <a:pPr algn="just" fontAlgn="auto">
              <a:lnSpc>
                <a:spcPct val="110000"/>
              </a:lnSpc>
              <a:spcBef>
                <a:spcPts val="1200"/>
              </a:spcBef>
              <a:spcAft>
                <a:spcPts val="600"/>
              </a:spcAft>
              <a:defRPr/>
            </a:pPr>
            <a:r>
              <a:rPr lang="en-US" sz="1400" dirty="0">
                <a:solidFill>
                  <a:srgbClr val="133176"/>
                </a:solidFill>
                <a:latin typeface="+mn-lt"/>
                <a:cs typeface="Calibri" pitchFamily="34" charset="0"/>
              </a:rPr>
              <a:t>WP4: </a:t>
            </a:r>
            <a:r>
              <a:rPr lang="en-GB" sz="1400" b="0" dirty="0">
                <a:solidFill>
                  <a:srgbClr val="C00000"/>
                </a:solidFill>
                <a:latin typeface="+mn-lt"/>
              </a:rPr>
              <a:t>mixed-mode questionnaire designs </a:t>
            </a:r>
            <a:r>
              <a:rPr kumimoji="0" lang="en-GB" sz="1400" b="0" i="0" u="none" strike="noStrike" kern="1200" cap="none" spc="0" normalizeH="0" baseline="0" noProof="0" dirty="0" smtClean="0">
                <a:ln>
                  <a:noFill/>
                </a:ln>
                <a:solidFill>
                  <a:sysClr val="windowText" lastClr="000000"/>
                </a:solidFill>
                <a:effectLst/>
                <a:uLnTx/>
                <a:uFillTx/>
                <a:latin typeface="+mn-lt"/>
              </a:rPr>
              <a:t>in order to give best practice recommendations for </a:t>
            </a:r>
            <a:r>
              <a:rPr lang="nb-NO" sz="1400" b="0" dirty="0" smtClean="0"/>
              <a:t>mixed-mode </a:t>
            </a:r>
            <a:r>
              <a:rPr lang="nb-NO" sz="1400" b="0" dirty="0"/>
              <a:t>questionnaires for key ESS surveys, with an emphasis on </a:t>
            </a:r>
            <a:r>
              <a:rPr lang="nb-NO" sz="1400" b="0" dirty="0" smtClean="0"/>
              <a:t>web, </a:t>
            </a:r>
            <a:r>
              <a:rPr kumimoji="0" lang="en-GB" sz="1400" b="0" i="0" u="none" strike="noStrike" kern="1200" cap="none" spc="0" normalizeH="0" baseline="0" noProof="0" dirty="0" smtClean="0">
                <a:ln>
                  <a:noFill/>
                </a:ln>
                <a:solidFill>
                  <a:sysClr val="windowText" lastClr="000000"/>
                </a:solidFill>
                <a:effectLst/>
                <a:uLnTx/>
                <a:uFillTx/>
                <a:latin typeface="+mn-lt"/>
              </a:rPr>
              <a:t>and for the contact and follow-up phases of data collection </a:t>
            </a:r>
            <a:r>
              <a:rPr lang="en-US" sz="1400" b="0" dirty="0" smtClean="0">
                <a:solidFill>
                  <a:srgbClr val="133176"/>
                </a:solidFill>
                <a:latin typeface="+mn-lt"/>
              </a:rPr>
              <a:t>(</a:t>
            </a:r>
            <a:r>
              <a:rPr lang="en-US" sz="1400" b="0" i="1" dirty="0" smtClean="0">
                <a:solidFill>
                  <a:srgbClr val="133176"/>
                </a:solidFill>
                <a:latin typeface="+mn-lt"/>
              </a:rPr>
              <a:t>WP </a:t>
            </a:r>
            <a:r>
              <a:rPr lang="en-US" sz="1400" b="0" i="1" dirty="0">
                <a:solidFill>
                  <a:srgbClr val="133176"/>
                </a:solidFill>
                <a:latin typeface="+mn-lt"/>
              </a:rPr>
              <a:t>leader: </a:t>
            </a:r>
            <a:r>
              <a:rPr lang="en-US" sz="1400" b="0" i="1" dirty="0" smtClean="0">
                <a:solidFill>
                  <a:srgbClr val="133176"/>
                </a:solidFill>
                <a:latin typeface="+mn-lt"/>
              </a:rPr>
              <a:t>D. </a:t>
            </a:r>
            <a:r>
              <a:rPr lang="en-US" sz="1400" b="0" i="1" dirty="0" err="1" smtClean="0">
                <a:solidFill>
                  <a:srgbClr val="133176"/>
                </a:solidFill>
                <a:latin typeface="+mn-lt"/>
              </a:rPr>
              <a:t>Gravem</a:t>
            </a:r>
            <a:r>
              <a:rPr lang="en-US" sz="1400" b="0" i="1" dirty="0" smtClean="0">
                <a:solidFill>
                  <a:srgbClr val="133176"/>
                </a:solidFill>
                <a:latin typeface="+mn-lt"/>
              </a:rPr>
              <a:t>, Statistics Norway)</a:t>
            </a:r>
            <a:endParaRPr kumimoji="0" lang="en-US" sz="1400" b="1" u="none" strike="noStrike" kern="1200" cap="none" spc="0" normalizeH="0" baseline="0" noProof="0" dirty="0" smtClean="0">
              <a:ln>
                <a:noFill/>
              </a:ln>
              <a:solidFill>
                <a:sysClr val="windowText" lastClr="000000"/>
              </a:solidFill>
              <a:effectLst/>
              <a:uLnTx/>
              <a:uFillTx/>
              <a:latin typeface="+mn-lt"/>
            </a:endParaRPr>
          </a:p>
          <a:p>
            <a:pPr lvl="0" algn="just" fontAlgn="auto">
              <a:lnSpc>
                <a:spcPct val="110000"/>
              </a:lnSpc>
              <a:spcBef>
                <a:spcPts val="1200"/>
              </a:spcBef>
              <a:spcAft>
                <a:spcPts val="600"/>
              </a:spcAft>
              <a:defRPr/>
            </a:pPr>
            <a:r>
              <a:rPr lang="en-US" sz="1400" dirty="0">
                <a:solidFill>
                  <a:srgbClr val="133176"/>
                </a:solidFill>
                <a:latin typeface="+mn-lt"/>
                <a:cs typeface="Calibri" pitchFamily="34" charset="0"/>
              </a:rPr>
              <a:t>WP5: </a:t>
            </a:r>
            <a:r>
              <a:rPr lang="en-GB" sz="1400" b="0" dirty="0">
                <a:solidFill>
                  <a:srgbClr val="C00000"/>
                </a:solidFill>
                <a:latin typeface="+mn-lt"/>
              </a:rPr>
              <a:t>challenges for mobile phones and tablets respondents in CAWI</a:t>
            </a:r>
            <a:r>
              <a:rPr lang="en-GB" sz="1400" dirty="0">
                <a:solidFill>
                  <a:srgbClr val="133176"/>
                </a:solidFill>
                <a:latin typeface="+mn-lt"/>
                <a:cs typeface="Calibri" pitchFamily="34" charset="0"/>
              </a:rPr>
              <a:t> </a:t>
            </a:r>
            <a:r>
              <a:rPr kumimoji="0" lang="en-GB" sz="1400" b="0" i="0" u="none" strike="noStrike" kern="1200" cap="none" spc="0" normalizeH="0" baseline="0" noProof="0" dirty="0" smtClean="0">
                <a:ln>
                  <a:noFill/>
                </a:ln>
                <a:solidFill>
                  <a:sysClr val="windowText" lastClr="000000"/>
                </a:solidFill>
                <a:effectLst/>
                <a:uLnTx/>
                <a:uFillTx/>
                <a:latin typeface="+mn-lt"/>
              </a:rPr>
              <a:t>with the aim of investigating the use of new devices in ESS surveys and of mobile device sensors (such as GPS, camera, microphone, accelerometers) to enrich ESS surveys </a:t>
            </a:r>
            <a:r>
              <a:rPr lang="en-US" sz="1400" b="0" dirty="0" smtClean="0">
                <a:solidFill>
                  <a:srgbClr val="133176"/>
                </a:solidFill>
                <a:latin typeface="+mn-lt"/>
              </a:rPr>
              <a:t>(</a:t>
            </a:r>
            <a:r>
              <a:rPr lang="en-US" sz="1400" b="0" i="1" dirty="0">
                <a:solidFill>
                  <a:srgbClr val="133176"/>
                </a:solidFill>
                <a:latin typeface="+mn-lt"/>
              </a:rPr>
              <a:t>WP leader: </a:t>
            </a:r>
            <a:r>
              <a:rPr lang="en-US" sz="1400" b="0" i="1" dirty="0" smtClean="0">
                <a:solidFill>
                  <a:srgbClr val="133176"/>
                </a:solidFill>
                <a:latin typeface="+mn-lt"/>
              </a:rPr>
              <a:t>B. Schouten, CBS)</a:t>
            </a:r>
            <a:endParaRPr kumimoji="0" lang="en-GB" sz="1400" b="0" i="0" u="none" strike="noStrike" kern="1200" cap="none" spc="0" normalizeH="0" baseline="0" noProof="0" dirty="0" smtClean="0">
              <a:ln>
                <a:noFill/>
              </a:ln>
              <a:solidFill>
                <a:sysClr val="windowText" lastClr="000000"/>
              </a:solidFill>
              <a:effectLst/>
              <a:uLnTx/>
              <a:uFillTx/>
              <a:latin typeface="+mn-lt"/>
            </a:endParaRPr>
          </a:p>
          <a:p>
            <a:pPr algn="just" fontAlgn="auto">
              <a:lnSpc>
                <a:spcPct val="110000"/>
              </a:lnSpc>
              <a:spcBef>
                <a:spcPts val="1200"/>
              </a:spcBef>
              <a:spcAft>
                <a:spcPts val="600"/>
              </a:spcAft>
              <a:defRPr/>
            </a:pPr>
            <a:r>
              <a:rPr lang="en-US" sz="1400" dirty="0">
                <a:solidFill>
                  <a:srgbClr val="133176"/>
                </a:solidFill>
                <a:latin typeface="+mn-lt"/>
                <a:cs typeface="Calibri" pitchFamily="34" charset="0"/>
              </a:rPr>
              <a:t>WP6: </a:t>
            </a:r>
            <a:r>
              <a:rPr lang="en-GB" sz="1400" b="0" dirty="0">
                <a:solidFill>
                  <a:srgbClr val="C00000"/>
                </a:solidFill>
                <a:latin typeface="+mn-lt"/>
              </a:rPr>
              <a:t>organisations of events </a:t>
            </a:r>
            <a:r>
              <a:rPr kumimoji="0" lang="en-GB" sz="1400" b="0" i="0" u="none" strike="noStrike" kern="1200" cap="none" spc="0" normalizeH="0" baseline="0" noProof="0" dirty="0" smtClean="0">
                <a:ln>
                  <a:noFill/>
                </a:ln>
                <a:solidFill>
                  <a:sysClr val="windowText" lastClr="000000"/>
                </a:solidFill>
                <a:effectLst/>
                <a:uLnTx/>
                <a:uFillTx/>
                <a:latin typeface="+mn-lt"/>
              </a:rPr>
              <a:t>(kick-off meeting and Final Workshop), </a:t>
            </a:r>
            <a:r>
              <a:rPr lang="en-GB" sz="1400" b="0" dirty="0">
                <a:solidFill>
                  <a:srgbClr val="C00000"/>
                </a:solidFill>
                <a:latin typeface="+mn-lt"/>
              </a:rPr>
              <a:t>reporting to Eurostat</a:t>
            </a:r>
            <a:r>
              <a:rPr kumimoji="0" lang="en-GB" sz="1400" b="0" i="0" u="none" strike="noStrike" kern="1200" cap="none" spc="0" normalizeH="0" baseline="0" noProof="0" dirty="0" smtClean="0">
                <a:ln>
                  <a:noFill/>
                </a:ln>
                <a:solidFill>
                  <a:srgbClr val="C00000"/>
                </a:solidFill>
                <a:effectLst/>
                <a:uLnTx/>
                <a:uFillTx/>
                <a:latin typeface="+mn-lt"/>
              </a:rPr>
              <a:t> </a:t>
            </a:r>
            <a:r>
              <a:rPr kumimoji="0" lang="en-GB" sz="1400" b="0" i="0" u="none" strike="noStrike" kern="1200" cap="none" spc="0" normalizeH="0" baseline="0" noProof="0" dirty="0" smtClean="0">
                <a:ln>
                  <a:noFill/>
                </a:ln>
                <a:solidFill>
                  <a:sysClr val="windowText" lastClr="000000"/>
                </a:solidFill>
                <a:effectLst/>
                <a:uLnTx/>
                <a:uFillTx/>
                <a:latin typeface="+mn-lt"/>
              </a:rPr>
              <a:t>and </a:t>
            </a:r>
            <a:r>
              <a:rPr kumimoji="0" lang="en-GB" sz="1400" b="0" i="0" u="none" strike="noStrike" kern="1200" cap="none" spc="0" normalizeH="0" baseline="0" noProof="0" dirty="0" smtClean="0">
                <a:ln>
                  <a:noFill/>
                </a:ln>
                <a:solidFill>
                  <a:srgbClr val="C00000"/>
                </a:solidFill>
                <a:effectLst/>
                <a:uLnTx/>
                <a:uFillTx/>
                <a:latin typeface="+mn-lt"/>
              </a:rPr>
              <a:t>overall project coordination </a:t>
            </a:r>
            <a:r>
              <a:rPr lang="en-US" sz="1400" b="0" dirty="0">
                <a:solidFill>
                  <a:srgbClr val="133176"/>
                </a:solidFill>
              </a:rPr>
              <a:t>(</a:t>
            </a:r>
            <a:r>
              <a:rPr lang="en-US" sz="1400" b="0" i="1" dirty="0">
                <a:solidFill>
                  <a:srgbClr val="133176"/>
                </a:solidFill>
              </a:rPr>
              <a:t>WP leader: </a:t>
            </a:r>
            <a:r>
              <a:rPr lang="en-US" sz="1400" b="0" i="1" dirty="0" smtClean="0">
                <a:solidFill>
                  <a:srgbClr val="133176"/>
                </a:solidFill>
              </a:rPr>
              <a:t>M. Signore, </a:t>
            </a:r>
            <a:r>
              <a:rPr lang="en-US" sz="1400" b="0" i="1" dirty="0" err="1" smtClean="0">
                <a:solidFill>
                  <a:srgbClr val="133176"/>
                </a:solidFill>
              </a:rPr>
              <a:t>Istat</a:t>
            </a:r>
            <a:r>
              <a:rPr lang="en-US" sz="1400" b="0" i="1" dirty="0" smtClean="0">
                <a:solidFill>
                  <a:srgbClr val="133176"/>
                </a:solidFill>
              </a:rPr>
              <a:t>)</a:t>
            </a:r>
            <a:endParaRPr lang="en-GB" sz="1400" b="0" dirty="0">
              <a:solidFill>
                <a:sysClr val="windowText" lastClr="000000"/>
              </a:solidFill>
            </a:endParaRPr>
          </a:p>
          <a:p>
            <a:pPr marL="228600" marR="0" lvl="0" indent="-228600" algn="just" defTabSz="914400" rtl="0" eaLnBrk="1" fontAlgn="auto" latinLnBrk="0" hangingPunct="1">
              <a:lnSpc>
                <a:spcPct val="110000"/>
              </a:lnSpc>
              <a:spcBef>
                <a:spcPts val="1200"/>
              </a:spcBef>
              <a:spcAft>
                <a:spcPts val="60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C00000"/>
              </a:solidFill>
              <a:effectLst/>
              <a:uLnTx/>
              <a:uFillTx/>
              <a:latin typeface="+mn-lt"/>
            </a:endParaRPr>
          </a:p>
        </p:txBody>
      </p:sp>
    </p:spTree>
    <p:extLst>
      <p:ext uri="{BB962C8B-B14F-4D97-AF65-F5344CB8AC3E}">
        <p14:creationId xmlns:p14="http://schemas.microsoft.com/office/powerpoint/2010/main" val="1990391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5"/>
          <p:cNvSpPr txBox="1">
            <a:spLocks/>
          </p:cNvSpPr>
          <p:nvPr/>
        </p:nvSpPr>
        <p:spPr>
          <a:xfrm>
            <a:off x="251520" y="755993"/>
            <a:ext cx="6882752" cy="584775"/>
          </a:xfrm>
          <a:prstGeom prst="rect">
            <a:avLst/>
          </a:prstGeom>
          <a:noFill/>
        </p:spPr>
        <p:txBody>
          <a:bodyPr wrap="square" rtlCol="0">
            <a:sp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US" sz="3200" b="0" dirty="0" smtClean="0">
                <a:solidFill>
                  <a:srgbClr val="C00000"/>
                </a:solidFill>
                <a:latin typeface="Calibri" panose="020F0502020204030204" pitchFamily="34" charset="0"/>
              </a:rPr>
              <a:t>MIMOD main results so far</a:t>
            </a:r>
            <a:endParaRPr lang="en-US" sz="3200" b="0" dirty="0">
              <a:solidFill>
                <a:srgbClr val="505150"/>
              </a:solidFill>
              <a:latin typeface="Arial" charset="0"/>
            </a:endParaRPr>
          </a:p>
        </p:txBody>
      </p:sp>
      <p:sp>
        <p:nvSpPr>
          <p:cNvPr id="6" name="Symbol zastępczy zawartości 2"/>
          <p:cNvSpPr txBox="1">
            <a:spLocks/>
          </p:cNvSpPr>
          <p:nvPr/>
        </p:nvSpPr>
        <p:spPr>
          <a:xfrm>
            <a:off x="615950" y="1556845"/>
            <a:ext cx="7916490" cy="4752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30000"/>
              </a:lnSpc>
              <a:spcBef>
                <a:spcPts val="600"/>
              </a:spcBef>
              <a:spcAft>
                <a:spcPts val="1200"/>
              </a:spcAft>
              <a:buFont typeface="Wingdings" panose="05000000000000000000" pitchFamily="2" charset="2"/>
              <a:buChar char="ü"/>
            </a:pPr>
            <a:r>
              <a:rPr lang="en-US" sz="1600" b="0" dirty="0" smtClean="0"/>
              <a:t>The </a:t>
            </a:r>
            <a:r>
              <a:rPr lang="en-US" sz="1600" b="0" dirty="0" smtClean="0">
                <a:solidFill>
                  <a:srgbClr val="133176"/>
                </a:solidFill>
              </a:rPr>
              <a:t>survey on the state of art </a:t>
            </a:r>
            <a:r>
              <a:rPr lang="en-US" sz="1600" b="0" dirty="0" smtClean="0"/>
              <a:t>of mixed-mode for EU social surveys </a:t>
            </a:r>
            <a:r>
              <a:rPr lang="en-US" sz="1600" b="0" dirty="0" smtClean="0">
                <a:solidFill>
                  <a:srgbClr val="C00000"/>
                </a:solidFill>
              </a:rPr>
              <a:t>(WP1)</a:t>
            </a:r>
          </a:p>
          <a:p>
            <a:pPr fontAlgn="auto">
              <a:lnSpc>
                <a:spcPct val="130000"/>
              </a:lnSpc>
              <a:spcBef>
                <a:spcPts val="600"/>
              </a:spcBef>
              <a:spcAft>
                <a:spcPts val="1200"/>
              </a:spcAft>
              <a:buFont typeface="Wingdings" panose="05000000000000000000" pitchFamily="2" charset="2"/>
              <a:buChar char="ü"/>
            </a:pPr>
            <a:r>
              <a:rPr lang="en-US" sz="1600" b="0" dirty="0" smtClean="0">
                <a:solidFill>
                  <a:srgbClr val="133176"/>
                </a:solidFill>
              </a:rPr>
              <a:t>Updated overview on methodologies </a:t>
            </a:r>
            <a:r>
              <a:rPr lang="en-US" sz="1600" b="0" dirty="0" smtClean="0"/>
              <a:t>for mode effect assessment and adjustment in mixed-mode designs </a:t>
            </a:r>
            <a:r>
              <a:rPr lang="en-US" sz="1600" b="0" dirty="0" smtClean="0">
                <a:solidFill>
                  <a:srgbClr val="C00000"/>
                </a:solidFill>
              </a:rPr>
              <a:t>(WP2)</a:t>
            </a:r>
          </a:p>
          <a:p>
            <a:pPr fontAlgn="auto">
              <a:lnSpc>
                <a:spcPct val="130000"/>
              </a:lnSpc>
              <a:spcBef>
                <a:spcPts val="600"/>
              </a:spcBef>
              <a:spcAft>
                <a:spcPts val="1200"/>
              </a:spcAft>
              <a:buFont typeface="Wingdings" panose="05000000000000000000" pitchFamily="2" charset="2"/>
              <a:buChar char="ü"/>
            </a:pPr>
            <a:r>
              <a:rPr lang="en-US" sz="1600" b="0" dirty="0" smtClean="0">
                <a:solidFill>
                  <a:srgbClr val="133176"/>
                </a:solidFill>
              </a:rPr>
              <a:t>Possible Components of a Case Management System (CMS) and preliminary typology of CMS </a:t>
            </a:r>
            <a:r>
              <a:rPr lang="en-US" sz="1600" b="0" dirty="0" smtClean="0">
                <a:solidFill>
                  <a:srgbClr val="C00000"/>
                </a:solidFill>
              </a:rPr>
              <a:t>(WP3)</a:t>
            </a:r>
          </a:p>
          <a:p>
            <a:pPr fontAlgn="auto">
              <a:lnSpc>
                <a:spcPct val="130000"/>
              </a:lnSpc>
              <a:spcBef>
                <a:spcPts val="600"/>
              </a:spcBef>
              <a:spcAft>
                <a:spcPts val="1200"/>
              </a:spcAft>
              <a:buFont typeface="Wingdings" panose="05000000000000000000" pitchFamily="2" charset="2"/>
              <a:buChar char="ü"/>
            </a:pPr>
            <a:r>
              <a:rPr lang="en-US" sz="1600" b="0" dirty="0" smtClean="0">
                <a:solidFill>
                  <a:srgbClr val="133176"/>
                </a:solidFill>
              </a:rPr>
              <a:t>Mixed-mode experiences and case studies in EU NSI </a:t>
            </a:r>
            <a:r>
              <a:rPr lang="en-US" sz="1600" b="0" dirty="0" smtClean="0"/>
              <a:t> focusing on questionnaire design in mixed-mode surveys with a web component </a:t>
            </a:r>
            <a:r>
              <a:rPr lang="en-US" sz="1600" b="0" dirty="0" smtClean="0">
                <a:solidFill>
                  <a:srgbClr val="C00000"/>
                </a:solidFill>
              </a:rPr>
              <a:t>(WP4)</a:t>
            </a:r>
          </a:p>
          <a:p>
            <a:pPr>
              <a:lnSpc>
                <a:spcPct val="130000"/>
              </a:lnSpc>
              <a:spcBef>
                <a:spcPts val="600"/>
              </a:spcBef>
              <a:spcAft>
                <a:spcPts val="1200"/>
              </a:spcAft>
              <a:buFont typeface="Wingdings" panose="05000000000000000000" pitchFamily="2" charset="2"/>
              <a:buChar char="ü"/>
            </a:pPr>
            <a:r>
              <a:rPr lang="en-US" sz="1600" b="0" dirty="0" smtClean="0">
                <a:solidFill>
                  <a:srgbClr val="133176"/>
                </a:solidFill>
              </a:rPr>
              <a:t>Communication </a:t>
            </a:r>
            <a:r>
              <a:rPr lang="en-US" sz="1600" b="0" dirty="0">
                <a:solidFill>
                  <a:srgbClr val="133176"/>
                </a:solidFill>
              </a:rPr>
              <a:t>strategies</a:t>
            </a:r>
            <a:r>
              <a:rPr lang="en-US" sz="1600" b="0" dirty="0" smtClean="0">
                <a:solidFill>
                  <a:srgbClr val="133176"/>
                </a:solidFill>
              </a:rPr>
              <a:t> in mixed-mode ESS surveys </a:t>
            </a:r>
            <a:r>
              <a:rPr lang="en-US" sz="1600" b="0" dirty="0" smtClean="0">
                <a:solidFill>
                  <a:srgbClr val="C00000"/>
                </a:solidFill>
              </a:rPr>
              <a:t>(WP4)</a:t>
            </a:r>
          </a:p>
          <a:p>
            <a:pPr>
              <a:lnSpc>
                <a:spcPct val="130000"/>
              </a:lnSpc>
              <a:spcBef>
                <a:spcPts val="600"/>
              </a:spcBef>
              <a:spcAft>
                <a:spcPts val="1200"/>
              </a:spcAft>
              <a:buFont typeface="Wingdings" panose="05000000000000000000" pitchFamily="2" charset="2"/>
              <a:buChar char="ü"/>
            </a:pPr>
            <a:r>
              <a:rPr lang="en-US" sz="1600" b="0" dirty="0" smtClean="0"/>
              <a:t> </a:t>
            </a:r>
            <a:r>
              <a:rPr lang="en-US" sz="1600" b="0" dirty="0" smtClean="0">
                <a:solidFill>
                  <a:srgbClr val="133176"/>
                </a:solidFill>
              </a:rPr>
              <a:t>Assessment of fitness of ESS surveys for smartphones </a:t>
            </a:r>
            <a:r>
              <a:rPr lang="en-US" sz="1600" b="0" dirty="0" smtClean="0">
                <a:solidFill>
                  <a:srgbClr val="C00000"/>
                </a:solidFill>
              </a:rPr>
              <a:t>(WP5)</a:t>
            </a:r>
          </a:p>
          <a:p>
            <a:pPr>
              <a:lnSpc>
                <a:spcPct val="130000"/>
              </a:lnSpc>
              <a:spcBef>
                <a:spcPts val="600"/>
              </a:spcBef>
              <a:spcAft>
                <a:spcPts val="1200"/>
              </a:spcAft>
              <a:buFont typeface="Wingdings" panose="05000000000000000000" pitchFamily="2" charset="2"/>
              <a:buChar char="ü"/>
            </a:pPr>
            <a:endParaRPr lang="en-US" sz="1600" b="0" dirty="0">
              <a:solidFill>
                <a:srgbClr val="133176"/>
              </a:solidFill>
            </a:endParaRPr>
          </a:p>
        </p:txBody>
      </p:sp>
      <p:pic>
        <p:nvPicPr>
          <p:cNvPr id="4101" name="Picture 5" descr="Risultati immagini per images for resul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404664"/>
            <a:ext cx="1728192" cy="1246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499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1"/>
          <p:cNvSpPr txBox="1">
            <a:spLocks/>
          </p:cNvSpPr>
          <p:nvPr/>
        </p:nvSpPr>
        <p:spPr>
          <a:xfrm>
            <a:off x="179512" y="544014"/>
            <a:ext cx="7886700"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The MIMOD survey on the state of art of </a:t>
            </a:r>
            <a:br>
              <a:rPr lang="en-GB" sz="3200" b="0" dirty="0" smtClean="0">
                <a:solidFill>
                  <a:srgbClr val="C00000"/>
                </a:solidFill>
                <a:latin typeface="Calibri" panose="020F0502020204030204" pitchFamily="34" charset="0"/>
              </a:rPr>
            </a:br>
            <a:r>
              <a:rPr lang="en-GB" sz="3200" b="0" dirty="0" smtClean="0">
                <a:solidFill>
                  <a:srgbClr val="C00000"/>
                </a:solidFill>
                <a:latin typeface="Calibri" panose="020F0502020204030204" pitchFamily="34" charset="0"/>
              </a:rPr>
              <a:t>mixed-mode for EU social surveys</a:t>
            </a:r>
            <a:r>
              <a:rPr lang="pl-PL" b="0" dirty="0" smtClean="0"/>
              <a:t/>
            </a:r>
            <a:br>
              <a:rPr lang="pl-PL" b="0" dirty="0" smtClean="0"/>
            </a:br>
            <a:endParaRPr lang="pl-PL" b="0" dirty="0"/>
          </a:p>
        </p:txBody>
      </p:sp>
      <p:sp>
        <p:nvSpPr>
          <p:cNvPr id="8" name="Symbol zastępczy zawartości 2"/>
          <p:cNvSpPr txBox="1">
            <a:spLocks/>
          </p:cNvSpPr>
          <p:nvPr/>
        </p:nvSpPr>
        <p:spPr>
          <a:xfrm>
            <a:off x="628650" y="1694420"/>
            <a:ext cx="7886700" cy="4542892"/>
          </a:xfrm>
          <a:prstGeom prst="rect">
            <a:avLst/>
          </a:prstGeom>
        </p:spPr>
        <p:txBody>
          <a:bodyPr vert="horz" lIns="91440" tIns="45720" rIns="91440" bIns="45720" rtlCol="0">
            <a:normAutofit/>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spcBef>
                <a:spcPts val="1200"/>
              </a:spcBef>
              <a:spcAft>
                <a:spcPts val="600"/>
              </a:spcAft>
            </a:pPr>
            <a:r>
              <a:rPr lang="en-GB" sz="1600" b="0" dirty="0" err="1" smtClean="0">
                <a:solidFill>
                  <a:srgbClr val="133176"/>
                </a:solidFill>
              </a:rPr>
              <a:t>Istat</a:t>
            </a:r>
            <a:r>
              <a:rPr lang="en-GB" sz="1600" b="0" dirty="0" smtClean="0">
                <a:solidFill>
                  <a:srgbClr val="133176"/>
                </a:solidFill>
              </a:rPr>
              <a:t> coordination and supervision </a:t>
            </a:r>
          </a:p>
          <a:p>
            <a:pPr algn="just">
              <a:lnSpc>
                <a:spcPct val="110000"/>
              </a:lnSpc>
              <a:spcBef>
                <a:spcPts val="1200"/>
              </a:spcBef>
              <a:spcAft>
                <a:spcPts val="600"/>
              </a:spcAft>
            </a:pPr>
            <a:r>
              <a:rPr lang="en-GB" sz="1600" b="0" dirty="0" smtClean="0">
                <a:solidFill>
                  <a:srgbClr val="133176"/>
                </a:solidFill>
              </a:rPr>
              <a:t>Structure and contents of the survey questionnaire have been designed in cooperation with all WPs and with the contribution of some of the Supporting Countries</a:t>
            </a:r>
          </a:p>
          <a:p>
            <a:pPr algn="just">
              <a:lnSpc>
                <a:spcPct val="110000"/>
              </a:lnSpc>
              <a:spcBef>
                <a:spcPts val="1200"/>
              </a:spcBef>
            </a:pPr>
            <a:r>
              <a:rPr lang="en-GB" sz="1600" b="0" dirty="0" smtClean="0">
                <a:solidFill>
                  <a:srgbClr val="133176"/>
                </a:solidFill>
              </a:rPr>
              <a:t>The web questionnaire was developed by </a:t>
            </a:r>
            <a:r>
              <a:rPr lang="en-GB" sz="1600" b="0" dirty="0" err="1" smtClean="0">
                <a:solidFill>
                  <a:srgbClr val="133176"/>
                </a:solidFill>
              </a:rPr>
              <a:t>Istat</a:t>
            </a:r>
            <a:r>
              <a:rPr lang="en-GB" sz="1600" b="0" dirty="0" smtClean="0">
                <a:solidFill>
                  <a:srgbClr val="133176"/>
                </a:solidFill>
              </a:rPr>
              <a:t> with</a:t>
            </a:r>
          </a:p>
          <a:p>
            <a:pPr marL="263525" indent="0" algn="just">
              <a:lnSpc>
                <a:spcPct val="110000"/>
              </a:lnSpc>
              <a:spcBef>
                <a:spcPts val="0"/>
              </a:spcBef>
              <a:spcAft>
                <a:spcPts val="600"/>
              </a:spcAft>
              <a:buFont typeface="Arial" panose="020B0604020202020204" pitchFamily="34" charset="0"/>
              <a:buNone/>
            </a:pPr>
            <a:r>
              <a:rPr lang="en-GB" sz="1600" b="0" dirty="0" smtClean="0">
                <a:solidFill>
                  <a:srgbClr val="133176"/>
                </a:solidFill>
              </a:rPr>
              <a:t>Possibility to provide comments and descriptions (e.g. “other- please specify); screenshot of questions and questionnaire layouts; to upload documentation (methodological papers, advance letters,…)</a:t>
            </a:r>
          </a:p>
          <a:p>
            <a:pPr algn="just">
              <a:lnSpc>
                <a:spcPct val="110000"/>
              </a:lnSpc>
              <a:spcBef>
                <a:spcPts val="1200"/>
              </a:spcBef>
              <a:spcAft>
                <a:spcPts val="600"/>
              </a:spcAft>
            </a:pPr>
            <a:r>
              <a:rPr lang="en-GB" sz="1600" b="0" dirty="0" smtClean="0">
                <a:solidFill>
                  <a:srgbClr val="133176"/>
                </a:solidFill>
              </a:rPr>
              <a:t>The survey run during end of March and May 2018</a:t>
            </a:r>
          </a:p>
          <a:p>
            <a:pPr algn="just">
              <a:lnSpc>
                <a:spcPct val="110000"/>
              </a:lnSpc>
              <a:spcBef>
                <a:spcPts val="1200"/>
              </a:spcBef>
              <a:spcAft>
                <a:spcPts val="600"/>
              </a:spcAft>
            </a:pPr>
            <a:r>
              <a:rPr lang="en-GB" sz="1600" b="0" dirty="0" smtClean="0">
                <a:solidFill>
                  <a:srgbClr val="C00000"/>
                </a:solidFill>
              </a:rPr>
              <a:t>All the European NSIs replied!</a:t>
            </a:r>
            <a:r>
              <a:rPr lang="en-GB" sz="1600" b="0" dirty="0" smtClean="0">
                <a:solidFill>
                  <a:srgbClr val="133176"/>
                </a:solidFill>
              </a:rPr>
              <a:t> We do thank you for your kind cooperation!</a:t>
            </a:r>
          </a:p>
          <a:p>
            <a:pPr algn="just">
              <a:lnSpc>
                <a:spcPct val="110000"/>
              </a:lnSpc>
              <a:spcBef>
                <a:spcPts val="1200"/>
              </a:spcBef>
              <a:spcAft>
                <a:spcPts val="600"/>
              </a:spcAft>
            </a:pPr>
            <a:r>
              <a:rPr lang="en-GB" sz="1600" b="0" dirty="0" smtClean="0">
                <a:solidFill>
                  <a:srgbClr val="133176"/>
                </a:solidFill>
              </a:rPr>
              <a:t>Key inputs to the activities in all WPs</a:t>
            </a:r>
          </a:p>
          <a:p>
            <a:pPr algn="just">
              <a:lnSpc>
                <a:spcPct val="110000"/>
              </a:lnSpc>
              <a:spcBef>
                <a:spcPts val="1200"/>
              </a:spcBef>
              <a:spcAft>
                <a:spcPts val="600"/>
              </a:spcAft>
            </a:pPr>
            <a:endParaRPr lang="en-GB" b="0" dirty="0"/>
          </a:p>
        </p:txBody>
      </p:sp>
      <p:pic>
        <p:nvPicPr>
          <p:cNvPr id="9" name="Picture 2" descr="Risultati immagini per images for EU countri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7437" y="476672"/>
            <a:ext cx="1619059" cy="155429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3140968"/>
            <a:ext cx="1803951" cy="400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8713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1"/>
          <p:cNvSpPr txBox="1">
            <a:spLocks/>
          </p:cNvSpPr>
          <p:nvPr/>
        </p:nvSpPr>
        <p:spPr>
          <a:xfrm>
            <a:off x="251520" y="685786"/>
            <a:ext cx="7312715"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The survey contents</a:t>
            </a:r>
            <a:r>
              <a:rPr lang="pl-PL" sz="3200" b="0" dirty="0" smtClean="0">
                <a:solidFill>
                  <a:srgbClr val="C00000"/>
                </a:solidFill>
                <a:latin typeface="Calibri" panose="020F0502020204030204" pitchFamily="34" charset="0"/>
              </a:rPr>
              <a:t/>
            </a:r>
            <a:br>
              <a:rPr lang="pl-PL" sz="3200" b="0" dirty="0" smtClean="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
        <p:nvSpPr>
          <p:cNvPr id="8" name="Symbol zastępczy zawartości 2"/>
          <p:cNvSpPr txBox="1">
            <a:spLocks/>
          </p:cNvSpPr>
          <p:nvPr/>
        </p:nvSpPr>
        <p:spPr>
          <a:xfrm>
            <a:off x="611560" y="1340768"/>
            <a:ext cx="7920880" cy="5184576"/>
          </a:xfrm>
          <a:prstGeom prst="rect">
            <a:avLst/>
          </a:prstGeom>
        </p:spPr>
        <p:txBody>
          <a:bodyPr vert="horz" lIns="91440" tIns="45720" rIns="91440" bIns="45720" rtlCol="0">
            <a:normAutofit fontScale="92500" lnSpcReduction="20000"/>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40000"/>
              </a:lnSpc>
              <a:buFont typeface="Arial" panose="020B0604020202020204" pitchFamily="34" charset="0"/>
              <a:buNone/>
            </a:pPr>
            <a:r>
              <a:rPr lang="en-GB" sz="1600" b="0" dirty="0" smtClean="0">
                <a:solidFill>
                  <a:srgbClr val="133176"/>
                </a:solidFill>
              </a:rPr>
              <a:t>The questionnaire reflects the structure of the MIMOD project and contains the following sections:</a:t>
            </a:r>
            <a:endParaRPr lang="it-IT" sz="1600" b="0" dirty="0" smtClean="0">
              <a:solidFill>
                <a:srgbClr val="133176"/>
              </a:solidFill>
            </a:endParaRPr>
          </a:p>
          <a:p>
            <a:pPr>
              <a:lnSpc>
                <a:spcPct val="140000"/>
              </a:lnSpc>
            </a:pPr>
            <a:r>
              <a:rPr lang="en-GB" sz="1600" b="0" dirty="0" smtClean="0">
                <a:solidFill>
                  <a:srgbClr val="133176"/>
                </a:solidFill>
              </a:rPr>
              <a:t>Section A: Data collection strategies: </a:t>
            </a:r>
            <a:r>
              <a:rPr lang="en-US" sz="1500" b="0" dirty="0" smtClean="0"/>
              <a:t>which data collection modes are used for the main social surveys and how modes are combined, </a:t>
            </a:r>
            <a:r>
              <a:rPr lang="en-GB" sz="1500" b="0" dirty="0" smtClean="0">
                <a:solidFill>
                  <a:srgbClr val="133176"/>
                </a:solidFill>
              </a:rPr>
              <a:t>c</a:t>
            </a:r>
            <a:r>
              <a:rPr lang="en-GB" sz="1500" b="0" dirty="0" smtClean="0"/>
              <a:t>ommunication strategies and incentives, </a:t>
            </a:r>
            <a:r>
              <a:rPr lang="en-US" sz="1500" b="0" dirty="0" smtClean="0"/>
              <a:t>how concurrent and sequential mixed-mode designs are managed, the use of adaptive/responsive survey designs</a:t>
            </a:r>
          </a:p>
          <a:p>
            <a:pPr>
              <a:lnSpc>
                <a:spcPct val="140000"/>
              </a:lnSpc>
            </a:pPr>
            <a:r>
              <a:rPr lang="en-GB" sz="1600" b="0" dirty="0" smtClean="0">
                <a:solidFill>
                  <a:srgbClr val="133176"/>
                </a:solidFill>
              </a:rPr>
              <a:t>Section B: Questionnaire design: </a:t>
            </a:r>
            <a:r>
              <a:rPr lang="en-GB" sz="1500" b="0" dirty="0" smtClean="0"/>
              <a:t>how questionnaires differ over modes in mixed-mode designs which include the web</a:t>
            </a:r>
            <a:endParaRPr lang="it-IT" sz="1500" b="0" dirty="0" smtClean="0"/>
          </a:p>
          <a:p>
            <a:pPr fontAlgn="auto">
              <a:lnSpc>
                <a:spcPct val="140000"/>
              </a:lnSpc>
              <a:spcAft>
                <a:spcPts val="0"/>
              </a:spcAft>
            </a:pPr>
            <a:r>
              <a:rPr lang="en-GB" sz="1600" b="0" dirty="0" smtClean="0">
                <a:solidFill>
                  <a:srgbClr val="133176"/>
                </a:solidFill>
              </a:rPr>
              <a:t>Section C: Use of smartphones and tablets: </a:t>
            </a:r>
            <a:r>
              <a:rPr lang="en-GB" sz="1500" b="0" dirty="0" smtClean="0">
                <a:solidFill>
                  <a:prstClr val="black"/>
                </a:solidFill>
              </a:rPr>
              <a:t>adaptation of questionnaire design to smartphones, the management of the use of smartphone by respondents (encouraged or discouraged), the use of apps, pros and cons of the use of smartphones to fill out statistical questionnaires</a:t>
            </a:r>
            <a:endParaRPr lang="it-IT" sz="1500" b="0" dirty="0" smtClean="0">
              <a:solidFill>
                <a:prstClr val="black"/>
              </a:solidFill>
            </a:endParaRPr>
          </a:p>
          <a:p>
            <a:pPr>
              <a:lnSpc>
                <a:spcPct val="140000"/>
              </a:lnSpc>
            </a:pPr>
            <a:r>
              <a:rPr lang="en-GB" sz="1600" b="0" dirty="0" smtClean="0">
                <a:solidFill>
                  <a:srgbClr val="133176"/>
                </a:solidFill>
              </a:rPr>
              <a:t>Section D: Methodologies to deal with mode effect: </a:t>
            </a:r>
            <a:r>
              <a:rPr lang="en-GB" sz="1500" b="0" dirty="0" smtClean="0">
                <a:solidFill>
                  <a:prstClr val="black"/>
                </a:solidFill>
              </a:rPr>
              <a:t>research conducted, reports available, filled in by a methodologist</a:t>
            </a:r>
            <a:endParaRPr lang="it-IT" sz="1500" b="0" dirty="0" smtClean="0">
              <a:solidFill>
                <a:prstClr val="black"/>
              </a:solidFill>
            </a:endParaRPr>
          </a:p>
          <a:p>
            <a:pPr>
              <a:lnSpc>
                <a:spcPct val="140000"/>
              </a:lnSpc>
            </a:pPr>
            <a:r>
              <a:rPr lang="en-GB" sz="1600" b="0" dirty="0" smtClean="0">
                <a:solidFill>
                  <a:srgbClr val="133176"/>
                </a:solidFill>
              </a:rPr>
              <a:t>Section E: Case Management Systems: </a:t>
            </a:r>
            <a:r>
              <a:rPr lang="en-GB" sz="1500" b="0" dirty="0" smtClean="0"/>
              <a:t>technical components and organisational aspects </a:t>
            </a:r>
            <a:r>
              <a:rPr lang="en-GB" sz="1500" b="0" dirty="0"/>
              <a:t>for the management of mixed-mode </a:t>
            </a:r>
            <a:r>
              <a:rPr lang="en-GB" sz="1500" b="0" dirty="0" smtClean="0"/>
              <a:t>data collection processes </a:t>
            </a:r>
            <a:endParaRPr lang="it-IT" sz="1500" b="0" dirty="0" smtClean="0">
              <a:solidFill>
                <a:srgbClr val="133176"/>
              </a:solidFill>
            </a:endParaRPr>
          </a:p>
          <a:p>
            <a:pPr marL="0" indent="0" algn="just">
              <a:lnSpc>
                <a:spcPct val="110000"/>
              </a:lnSpc>
              <a:spcBef>
                <a:spcPts val="1200"/>
              </a:spcBef>
              <a:spcAft>
                <a:spcPts val="600"/>
              </a:spcAft>
              <a:buFont typeface="Arial" panose="020B0604020202020204" pitchFamily="34" charset="0"/>
              <a:buNone/>
            </a:pPr>
            <a:endParaRPr lang="en-GB" b="0" dirty="0" smtClean="0"/>
          </a:p>
          <a:p>
            <a:pPr marL="0" indent="0" algn="just">
              <a:lnSpc>
                <a:spcPct val="110000"/>
              </a:lnSpc>
              <a:spcBef>
                <a:spcPts val="1200"/>
              </a:spcBef>
              <a:spcAft>
                <a:spcPts val="600"/>
              </a:spcAft>
              <a:buFont typeface="Arial" panose="020B0604020202020204" pitchFamily="34" charset="0"/>
              <a:buNone/>
            </a:pPr>
            <a:endParaRPr lang="en-GB" b="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04664"/>
            <a:ext cx="1827808" cy="927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7598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251520" y="757794"/>
            <a:ext cx="7312715"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dirty="0" smtClean="0">
                <a:solidFill>
                  <a:srgbClr val="C00000"/>
                </a:solidFill>
                <a:latin typeface="Calibri" panose="020F0502020204030204" pitchFamily="34" charset="0"/>
              </a:rPr>
              <a:t>The survey contents</a:t>
            </a:r>
            <a:r>
              <a:rPr lang="pl-PL" sz="3200" b="0" dirty="0" smtClean="0">
                <a:solidFill>
                  <a:srgbClr val="C00000"/>
                </a:solidFill>
                <a:latin typeface="Calibri" panose="020F0502020204030204" pitchFamily="34" charset="0"/>
              </a:rPr>
              <a:t/>
            </a:r>
            <a:br>
              <a:rPr lang="pl-PL" sz="3200" b="0" dirty="0" smtClean="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
        <p:nvSpPr>
          <p:cNvPr id="6" name="Symbol zastępczy zawartości 2"/>
          <p:cNvSpPr txBox="1">
            <a:spLocks/>
          </p:cNvSpPr>
          <p:nvPr/>
        </p:nvSpPr>
        <p:spPr>
          <a:xfrm>
            <a:off x="615950" y="1412829"/>
            <a:ext cx="7390234" cy="4824483"/>
          </a:xfrm>
          <a:prstGeom prst="rect">
            <a:avLst/>
          </a:prstGeom>
        </p:spPr>
        <p:txBody>
          <a:bodyPr vert="horz" lIns="91440" tIns="45720" rIns="91440" bIns="45720" rtlCol="0">
            <a:normAutofit fontScale="92500" lnSpcReduction="20000"/>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600"/>
              </a:spcBef>
              <a:buFont typeface="Arial" panose="020B0604020202020204" pitchFamily="34" charset="0"/>
              <a:buNone/>
            </a:pPr>
            <a:r>
              <a:rPr lang="en-GB" sz="1400" b="0" u="sng" dirty="0" smtClean="0">
                <a:solidFill>
                  <a:srgbClr val="133176"/>
                </a:solidFill>
              </a:rPr>
              <a:t>Social surveys investigated</a:t>
            </a:r>
            <a:r>
              <a:rPr lang="en-GB" sz="1400" b="0" dirty="0" smtClean="0">
                <a:solidFill>
                  <a:srgbClr val="133176"/>
                </a:solidFill>
              </a:rPr>
              <a:t>:</a:t>
            </a:r>
          </a:p>
          <a:p>
            <a:pPr fontAlgn="auto">
              <a:lnSpc>
                <a:spcPct val="130000"/>
              </a:lnSpc>
              <a:spcBef>
                <a:spcPts val="600"/>
              </a:spcBef>
              <a:spcAft>
                <a:spcPts val="0"/>
              </a:spcAft>
            </a:pPr>
            <a:r>
              <a:rPr lang="en-GB" sz="1400" b="0" dirty="0" smtClean="0">
                <a:solidFill>
                  <a:srgbClr val="133176"/>
                </a:solidFill>
              </a:rPr>
              <a:t>Labour Force Survey waves 1 and 2  (LFS)</a:t>
            </a:r>
          </a:p>
          <a:p>
            <a:pPr fontAlgn="auto">
              <a:lnSpc>
                <a:spcPct val="130000"/>
              </a:lnSpc>
              <a:spcBef>
                <a:spcPts val="600"/>
              </a:spcBef>
              <a:spcAft>
                <a:spcPts val="0"/>
              </a:spcAft>
            </a:pPr>
            <a:r>
              <a:rPr lang="en-GB" sz="1400" b="0" dirty="0" smtClean="0">
                <a:solidFill>
                  <a:srgbClr val="133176"/>
                </a:solidFill>
              </a:rPr>
              <a:t>Survey on Income and Living Conditions waves 1 and 2  (EU-SILC)</a:t>
            </a:r>
          </a:p>
          <a:p>
            <a:pPr fontAlgn="auto">
              <a:lnSpc>
                <a:spcPct val="130000"/>
              </a:lnSpc>
              <a:spcBef>
                <a:spcPts val="600"/>
              </a:spcBef>
              <a:spcAft>
                <a:spcPts val="0"/>
              </a:spcAft>
            </a:pPr>
            <a:r>
              <a:rPr lang="en-GB" sz="1400" b="0" dirty="0" smtClean="0">
                <a:solidFill>
                  <a:srgbClr val="133176"/>
                </a:solidFill>
              </a:rPr>
              <a:t>European Health Interview Survey (EHIS)</a:t>
            </a:r>
          </a:p>
          <a:p>
            <a:pPr fontAlgn="auto">
              <a:lnSpc>
                <a:spcPct val="130000"/>
              </a:lnSpc>
              <a:spcBef>
                <a:spcPts val="600"/>
              </a:spcBef>
              <a:spcAft>
                <a:spcPts val="0"/>
              </a:spcAft>
            </a:pPr>
            <a:r>
              <a:rPr lang="en-GB" sz="1400" b="0" dirty="0" smtClean="0">
                <a:solidFill>
                  <a:srgbClr val="133176"/>
                </a:solidFill>
              </a:rPr>
              <a:t>Adult Education Survey (AES)</a:t>
            </a:r>
          </a:p>
          <a:p>
            <a:pPr fontAlgn="auto">
              <a:lnSpc>
                <a:spcPct val="130000"/>
              </a:lnSpc>
              <a:spcBef>
                <a:spcPts val="600"/>
              </a:spcBef>
              <a:spcAft>
                <a:spcPts val="0"/>
              </a:spcAft>
            </a:pPr>
            <a:r>
              <a:rPr lang="en-GB" sz="1400" b="0" dirty="0" smtClean="0">
                <a:solidFill>
                  <a:srgbClr val="133176"/>
                </a:solidFill>
              </a:rPr>
              <a:t>Survey on Information and Communication Technology (ICT)</a:t>
            </a:r>
          </a:p>
          <a:p>
            <a:pPr fontAlgn="auto">
              <a:lnSpc>
                <a:spcPct val="130000"/>
              </a:lnSpc>
              <a:spcBef>
                <a:spcPts val="600"/>
              </a:spcBef>
              <a:spcAft>
                <a:spcPts val="0"/>
              </a:spcAft>
            </a:pPr>
            <a:r>
              <a:rPr lang="en-GB" sz="1400" b="0" dirty="0" smtClean="0">
                <a:solidFill>
                  <a:srgbClr val="133176"/>
                </a:solidFill>
              </a:rPr>
              <a:t>Household Budget Survey (HBS)</a:t>
            </a:r>
          </a:p>
          <a:p>
            <a:pPr fontAlgn="auto">
              <a:lnSpc>
                <a:spcPct val="130000"/>
              </a:lnSpc>
              <a:spcBef>
                <a:spcPts val="600"/>
              </a:spcBef>
              <a:spcAft>
                <a:spcPts val="0"/>
              </a:spcAft>
            </a:pPr>
            <a:r>
              <a:rPr lang="en-GB" sz="1400" b="0" dirty="0" smtClean="0">
                <a:solidFill>
                  <a:srgbClr val="133176"/>
                </a:solidFill>
              </a:rPr>
              <a:t>Harmonised European Time Use Survey (HETUS/TUS)</a:t>
            </a:r>
          </a:p>
          <a:p>
            <a:pPr marL="0" indent="0">
              <a:lnSpc>
                <a:spcPct val="130000"/>
              </a:lnSpc>
              <a:spcBef>
                <a:spcPts val="600"/>
              </a:spcBef>
              <a:buFont typeface="Arial" panose="020B0604020202020204" pitchFamily="34" charset="0"/>
              <a:buNone/>
            </a:pPr>
            <a:endParaRPr lang="en-GB" sz="1400" b="0" u="sng" dirty="0" smtClean="0">
              <a:solidFill>
                <a:srgbClr val="133176"/>
              </a:solidFill>
            </a:endParaRPr>
          </a:p>
          <a:p>
            <a:pPr marL="0" indent="0">
              <a:lnSpc>
                <a:spcPct val="130000"/>
              </a:lnSpc>
              <a:spcBef>
                <a:spcPts val="600"/>
              </a:spcBef>
              <a:buFont typeface="Arial" panose="020B0604020202020204" pitchFamily="34" charset="0"/>
              <a:buNone/>
            </a:pPr>
            <a:r>
              <a:rPr lang="en-GB" sz="1400" b="0" u="sng" dirty="0" smtClean="0">
                <a:solidFill>
                  <a:srgbClr val="133176"/>
                </a:solidFill>
              </a:rPr>
              <a:t>Data collection modes and sources investigated:</a:t>
            </a:r>
          </a:p>
          <a:p>
            <a:pPr marL="285750" indent="-285750" fontAlgn="auto">
              <a:lnSpc>
                <a:spcPct val="130000"/>
              </a:lnSpc>
              <a:spcBef>
                <a:spcPts val="600"/>
              </a:spcBef>
              <a:spcAft>
                <a:spcPts val="0"/>
              </a:spcAft>
            </a:pPr>
            <a:r>
              <a:rPr lang="en-GB" sz="1400" b="0" dirty="0" smtClean="0">
                <a:solidFill>
                  <a:srgbClr val="133176"/>
                </a:solidFill>
              </a:rPr>
              <a:t>CATI</a:t>
            </a:r>
          </a:p>
          <a:p>
            <a:pPr marL="285750" indent="-285750" fontAlgn="auto">
              <a:lnSpc>
                <a:spcPct val="130000"/>
              </a:lnSpc>
              <a:spcBef>
                <a:spcPts val="600"/>
              </a:spcBef>
              <a:spcAft>
                <a:spcPts val="0"/>
              </a:spcAft>
            </a:pPr>
            <a:r>
              <a:rPr lang="en-GB" sz="1400" b="0" dirty="0" smtClean="0">
                <a:solidFill>
                  <a:srgbClr val="133176"/>
                </a:solidFill>
              </a:rPr>
              <a:t>CAPI</a:t>
            </a:r>
          </a:p>
          <a:p>
            <a:pPr marL="285750" indent="-285750" fontAlgn="auto">
              <a:lnSpc>
                <a:spcPct val="130000"/>
              </a:lnSpc>
              <a:spcBef>
                <a:spcPts val="600"/>
              </a:spcBef>
              <a:spcAft>
                <a:spcPts val="0"/>
              </a:spcAft>
            </a:pPr>
            <a:r>
              <a:rPr lang="en-GB" sz="1400" b="0" dirty="0" smtClean="0">
                <a:solidFill>
                  <a:srgbClr val="133176"/>
                </a:solidFill>
              </a:rPr>
              <a:t>PAP/PAPI</a:t>
            </a:r>
          </a:p>
          <a:p>
            <a:pPr marL="285750" indent="-285750" fontAlgn="auto">
              <a:lnSpc>
                <a:spcPct val="130000"/>
              </a:lnSpc>
              <a:spcBef>
                <a:spcPts val="600"/>
              </a:spcBef>
              <a:spcAft>
                <a:spcPts val="0"/>
              </a:spcAft>
            </a:pPr>
            <a:r>
              <a:rPr lang="en-GB" sz="1400" b="0" dirty="0" smtClean="0">
                <a:solidFill>
                  <a:srgbClr val="133176"/>
                </a:solidFill>
              </a:rPr>
              <a:t>CAWI</a:t>
            </a:r>
          </a:p>
          <a:p>
            <a:pPr marL="285750" indent="-285750" fontAlgn="auto">
              <a:lnSpc>
                <a:spcPct val="130000"/>
              </a:lnSpc>
              <a:spcBef>
                <a:spcPts val="600"/>
              </a:spcBef>
              <a:spcAft>
                <a:spcPts val="0"/>
              </a:spcAft>
            </a:pPr>
            <a:r>
              <a:rPr lang="en-GB" sz="1400" b="0" dirty="0" smtClean="0">
                <a:solidFill>
                  <a:srgbClr val="133176"/>
                </a:solidFill>
              </a:rPr>
              <a:t>Registers</a:t>
            </a:r>
          </a:p>
          <a:p>
            <a:pPr marL="285750" indent="-285750" fontAlgn="auto">
              <a:lnSpc>
                <a:spcPct val="130000"/>
              </a:lnSpc>
              <a:spcBef>
                <a:spcPts val="600"/>
              </a:spcBef>
              <a:spcAft>
                <a:spcPts val="0"/>
              </a:spcAft>
            </a:pPr>
            <a:r>
              <a:rPr lang="en-GB" sz="1400" b="0" dirty="0" smtClean="0">
                <a:solidFill>
                  <a:srgbClr val="133176"/>
                </a:solidFill>
              </a:rPr>
              <a:t>Other sources (big data, web scraping, </a:t>
            </a:r>
            <a:r>
              <a:rPr lang="en-GB" sz="1400" b="0" dirty="0" err="1" smtClean="0">
                <a:solidFill>
                  <a:srgbClr val="133176"/>
                </a:solidFill>
              </a:rPr>
              <a:t>gps</a:t>
            </a:r>
            <a:r>
              <a:rPr lang="en-GB" sz="1400" b="0" dirty="0" smtClean="0">
                <a:solidFill>
                  <a:srgbClr val="133176"/>
                </a:solidFill>
              </a:rPr>
              <a:t>, etc</a:t>
            </a:r>
            <a:r>
              <a:rPr lang="en-GB" sz="1400" b="0" dirty="0" smtClean="0">
                <a:solidFill>
                  <a:prstClr val="black"/>
                </a:solidFill>
              </a:rPr>
              <a:t>.) </a:t>
            </a:r>
            <a:endParaRPr lang="it-IT" sz="1400" b="0" dirty="0" smtClean="0">
              <a:solidFill>
                <a:prstClr val="black"/>
              </a:solidFill>
            </a:endParaRPr>
          </a:p>
          <a:p>
            <a:pPr marL="0" indent="0" algn="just">
              <a:lnSpc>
                <a:spcPct val="110000"/>
              </a:lnSpc>
              <a:spcBef>
                <a:spcPts val="600"/>
              </a:spcBef>
              <a:spcAft>
                <a:spcPts val="600"/>
              </a:spcAft>
              <a:buFont typeface="Arial" panose="020B0604020202020204" pitchFamily="34" charset="0"/>
              <a:buNone/>
            </a:pPr>
            <a:endParaRPr lang="en-GB" sz="1400" b="0" dirty="0"/>
          </a:p>
        </p:txBody>
      </p:sp>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85404"/>
            <a:ext cx="1827808" cy="927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191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Risultati immagini per rete interne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986" y="530731"/>
            <a:ext cx="1070341" cy="843099"/>
          </a:xfrm>
          <a:prstGeom prst="rect">
            <a:avLst/>
          </a:prstGeom>
          <a:noFill/>
          <a:extLst>
            <a:ext uri="{909E8E84-426E-40DD-AFC4-6F175D3DCCD1}">
              <a14:hiddenFill xmlns:a14="http://schemas.microsoft.com/office/drawing/2010/main">
                <a:solidFill>
                  <a:srgbClr val="FFFFFF"/>
                </a:solidFill>
              </a14:hiddenFill>
            </a:ext>
          </a:extLst>
        </p:spPr>
      </p:pic>
      <p:sp>
        <p:nvSpPr>
          <p:cNvPr id="8" name="Tytuł 1"/>
          <p:cNvSpPr txBox="1">
            <a:spLocks/>
          </p:cNvSpPr>
          <p:nvPr/>
        </p:nvSpPr>
        <p:spPr>
          <a:xfrm>
            <a:off x="251520" y="620688"/>
            <a:ext cx="7312715" cy="871006"/>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a:lstStyle>
          <a:p>
            <a:pPr algn="l"/>
            <a:r>
              <a:rPr lang="en-GB" sz="3200" b="0" smtClean="0">
                <a:solidFill>
                  <a:srgbClr val="C00000"/>
                </a:solidFill>
                <a:latin typeface="Calibri" panose="020F0502020204030204" pitchFamily="34" charset="0"/>
              </a:rPr>
              <a:t>The MIMOD survey: some results</a:t>
            </a:r>
            <a:r>
              <a:rPr lang="pl-PL" sz="3200" b="0" smtClean="0">
                <a:solidFill>
                  <a:srgbClr val="C00000"/>
                </a:solidFill>
                <a:latin typeface="Calibri" panose="020F0502020204030204" pitchFamily="34" charset="0"/>
              </a:rPr>
              <a:t/>
            </a:r>
            <a:br>
              <a:rPr lang="pl-PL" sz="3200" b="0" smtClean="0">
                <a:solidFill>
                  <a:srgbClr val="C00000"/>
                </a:solidFill>
                <a:latin typeface="Calibri" panose="020F0502020204030204" pitchFamily="34" charset="0"/>
              </a:rPr>
            </a:br>
            <a:endParaRPr lang="pl-PL" sz="3200" b="0" dirty="0">
              <a:solidFill>
                <a:srgbClr val="C00000"/>
              </a:solidFill>
              <a:latin typeface="Calibri" panose="020F0502020204030204" pitchFamily="34" charset="0"/>
            </a:endParaRPr>
          </a:p>
        </p:txBody>
      </p:sp>
      <p:sp>
        <p:nvSpPr>
          <p:cNvPr id="9" name="Symbol zastępczy zawartości 2"/>
          <p:cNvSpPr txBox="1">
            <a:spLocks/>
          </p:cNvSpPr>
          <p:nvPr/>
        </p:nvSpPr>
        <p:spPr>
          <a:xfrm>
            <a:off x="752665" y="1345386"/>
            <a:ext cx="7347727" cy="1579558"/>
          </a:xfrm>
          <a:prstGeom prst="rect">
            <a:avLst/>
          </a:prstGeom>
        </p:spPr>
        <p:txBody>
          <a:bodyPr vert="horz" lIns="91440" tIns="45720" rIns="91440" bIns="45720" rtlCol="0">
            <a:normAutofit/>
          </a:bodyPr>
          <a:lstStyle>
            <a:lvl1pPr marL="228600" indent="-228600" algn="l" defTabSz="914400" rtl="0" eaLnBrk="1" fontAlgn="base" latinLnBrk="0" hangingPunct="1">
              <a:lnSpc>
                <a:spcPct val="90000"/>
              </a:lnSpc>
              <a:spcBef>
                <a:spcPts val="1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fontAlgn="base" latinLnBrk="0" hangingPunct="1">
              <a:lnSpc>
                <a:spcPct val="90000"/>
              </a:lnSpc>
              <a:spcBef>
                <a:spcPts val="5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30000"/>
              </a:lnSpc>
              <a:spcBef>
                <a:spcPts val="1200"/>
              </a:spcBef>
              <a:buFont typeface="Arial" panose="020B0604020202020204" pitchFamily="34" charset="0"/>
              <a:buNone/>
            </a:pPr>
            <a:r>
              <a:rPr lang="en-US" sz="1600" b="0" dirty="0" smtClean="0">
                <a:solidFill>
                  <a:srgbClr val="C00000"/>
                </a:solidFill>
              </a:rPr>
              <a:t>Mixed-mode strategies</a:t>
            </a:r>
            <a:r>
              <a:rPr lang="en-US" sz="1600" b="0" dirty="0" smtClean="0">
                <a:solidFill>
                  <a:srgbClr val="133176"/>
                </a:solidFill>
              </a:rPr>
              <a:t> are the ‘standard’ approach to data collection in social surveys. They are adopted by all NSIs but one.</a:t>
            </a:r>
          </a:p>
          <a:p>
            <a:pPr marL="0" indent="0" algn="just">
              <a:lnSpc>
                <a:spcPct val="130000"/>
              </a:lnSpc>
              <a:spcBef>
                <a:spcPts val="0"/>
              </a:spcBef>
              <a:buFont typeface="Arial" panose="020B0604020202020204" pitchFamily="34" charset="0"/>
              <a:buNone/>
            </a:pPr>
            <a:r>
              <a:rPr lang="en-US" sz="1600" b="0" dirty="0" smtClean="0">
                <a:solidFill>
                  <a:srgbClr val="133176"/>
                </a:solidFill>
              </a:rPr>
              <a:t>The ‘mix’ includes the </a:t>
            </a:r>
            <a:r>
              <a:rPr lang="en-US" sz="1600" b="0" dirty="0" smtClean="0">
                <a:solidFill>
                  <a:srgbClr val="C00000"/>
                </a:solidFill>
              </a:rPr>
              <a:t>web </a:t>
            </a:r>
            <a:r>
              <a:rPr lang="en-US" sz="1600" b="0" dirty="0" smtClean="0">
                <a:solidFill>
                  <a:srgbClr val="133176"/>
                </a:solidFill>
              </a:rPr>
              <a:t>mode for 23 NSIs out of 31. </a:t>
            </a:r>
          </a:p>
          <a:p>
            <a:pPr marL="0" indent="0" algn="just">
              <a:lnSpc>
                <a:spcPct val="130000"/>
              </a:lnSpc>
              <a:spcBef>
                <a:spcPts val="0"/>
              </a:spcBef>
              <a:buFont typeface="Arial" panose="020B0604020202020204" pitchFamily="34" charset="0"/>
              <a:buNone/>
            </a:pPr>
            <a:r>
              <a:rPr lang="en-US" sz="1600" b="0" dirty="0" smtClean="0">
                <a:solidFill>
                  <a:srgbClr val="133176"/>
                </a:solidFill>
              </a:rPr>
              <a:t>The </a:t>
            </a:r>
            <a:r>
              <a:rPr lang="en-US" sz="1600" b="0" dirty="0" smtClean="0">
                <a:solidFill>
                  <a:srgbClr val="C00000"/>
                </a:solidFill>
              </a:rPr>
              <a:t>web</a:t>
            </a:r>
            <a:r>
              <a:rPr lang="en-US" sz="1600" b="0" dirty="0" smtClean="0">
                <a:solidFill>
                  <a:srgbClr val="133176"/>
                </a:solidFill>
              </a:rPr>
              <a:t> mode is used by 25 NSIs out of 31 </a:t>
            </a:r>
            <a:endParaRPr lang="en-GB" sz="1600" b="1" i="1" dirty="0"/>
          </a:p>
        </p:txBody>
      </p:sp>
      <p:graphicFrame>
        <p:nvGraphicFramePr>
          <p:cNvPr id="11" name="Tabella 10"/>
          <p:cNvGraphicFramePr>
            <a:graphicFrameLocks noGrp="1"/>
          </p:cNvGraphicFramePr>
          <p:nvPr>
            <p:extLst>
              <p:ext uri="{D42A27DB-BD31-4B8C-83A1-F6EECF244321}">
                <p14:modId xmlns:p14="http://schemas.microsoft.com/office/powerpoint/2010/main" val="3542835841"/>
              </p:ext>
            </p:extLst>
          </p:nvPr>
        </p:nvGraphicFramePr>
        <p:xfrm>
          <a:off x="852059" y="2953980"/>
          <a:ext cx="6979975" cy="3139316"/>
        </p:xfrm>
        <a:graphic>
          <a:graphicData uri="http://schemas.openxmlformats.org/drawingml/2006/table">
            <a:tbl>
              <a:tblPr firstRow="1" firstCol="1" bandRow="1">
                <a:tableStyleId>{5C22544A-7EE6-4342-B048-85BDC9FD1C3A}</a:tableStyleId>
              </a:tblPr>
              <a:tblGrid>
                <a:gridCol w="5118194">
                  <a:extLst>
                    <a:ext uri="{9D8B030D-6E8A-4147-A177-3AD203B41FA5}">
                      <a16:colId xmlns:a16="http://schemas.microsoft.com/office/drawing/2014/main" xmlns="" val="20000"/>
                    </a:ext>
                  </a:extLst>
                </a:gridCol>
                <a:gridCol w="1861781">
                  <a:extLst>
                    <a:ext uri="{9D8B030D-6E8A-4147-A177-3AD203B41FA5}">
                      <a16:colId xmlns:a16="http://schemas.microsoft.com/office/drawing/2014/main" xmlns="" val="20001"/>
                    </a:ext>
                  </a:extLst>
                </a:gridCol>
              </a:tblGrid>
              <a:tr h="382513">
                <a:tc>
                  <a:txBody>
                    <a:bodyPr/>
                    <a:lstStyle/>
                    <a:p>
                      <a:pPr>
                        <a:lnSpc>
                          <a:spcPct val="107000"/>
                        </a:lnSpc>
                        <a:spcBef>
                          <a:spcPts val="600"/>
                        </a:spcBef>
                        <a:spcAft>
                          <a:spcPts val="0"/>
                        </a:spcAft>
                      </a:pPr>
                      <a:endParaRPr lang="en-GB" sz="1600" dirty="0">
                        <a:solidFill>
                          <a:schemeClr val="tx1"/>
                        </a:solidFill>
                        <a:effectLst/>
                        <a:latin typeface="Arial" panose="020B0604020202020204" pitchFamily="34" charset="0"/>
                        <a:cs typeface="Arial" panose="020B0604020202020204" pitchFamily="34" charset="0"/>
                      </a:endParaRPr>
                    </a:p>
                    <a:p>
                      <a:pP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Data collection strategies used by EU NSIs</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rgbClr val="FFCCCC"/>
                      </a:fgClr>
                      <a:bgClr>
                        <a:schemeClr val="bg1"/>
                      </a:bgClr>
                    </a:pattFill>
                  </a:tcPr>
                </a:tc>
                <a:tc>
                  <a:txBody>
                    <a:bodyPr/>
                    <a:lstStyle/>
                    <a:p>
                      <a:pPr algn="ctr">
                        <a:lnSpc>
                          <a:spcPct val="107000"/>
                        </a:lnSpc>
                        <a:spcBef>
                          <a:spcPts val="600"/>
                        </a:spcBef>
                        <a:spcAft>
                          <a:spcPts val="0"/>
                        </a:spcAft>
                      </a:pPr>
                      <a:endParaRPr lang="it-IT" sz="1600" i="0" dirty="0">
                        <a:solidFill>
                          <a:schemeClr val="tx1"/>
                        </a:solidFill>
                        <a:effectLst/>
                        <a:latin typeface="Arial" panose="020B0604020202020204" pitchFamily="34" charset="0"/>
                        <a:ea typeface="Calibri"/>
                        <a:cs typeface="Arial" panose="020B0604020202020204" pitchFamily="34" charset="0"/>
                      </a:endParaRPr>
                    </a:p>
                    <a:p>
                      <a:pPr algn="ctr">
                        <a:lnSpc>
                          <a:spcPct val="107000"/>
                        </a:lnSpc>
                        <a:spcBef>
                          <a:spcPts val="600"/>
                        </a:spcBef>
                        <a:spcAft>
                          <a:spcPts val="0"/>
                        </a:spcAft>
                      </a:pPr>
                      <a:r>
                        <a:rPr lang="it-IT" sz="1600" i="0" dirty="0" err="1">
                          <a:solidFill>
                            <a:schemeClr val="tx1"/>
                          </a:solidFill>
                          <a:effectLst/>
                          <a:latin typeface="Arial" panose="020B0604020202020204" pitchFamily="34" charset="0"/>
                          <a:ea typeface="Calibri"/>
                          <a:cs typeface="Arial" panose="020B0604020202020204" pitchFamily="34" charset="0"/>
                        </a:rPr>
                        <a:t>NSIs</a:t>
                      </a:r>
                      <a:endParaRPr lang="it-IT" sz="1600" i="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rgbClr val="FFCCCC"/>
                      </a:fgClr>
                      <a:bgClr>
                        <a:schemeClr val="bg1"/>
                      </a:bgClr>
                    </a:pattFill>
                  </a:tcPr>
                </a:tc>
                <a:extLst>
                  <a:ext uri="{0D108BD9-81ED-4DB2-BD59-A6C34878D82A}">
                    <a16:rowId xmlns:a16="http://schemas.microsoft.com/office/drawing/2014/main" xmlns="" val="10000"/>
                  </a:ext>
                </a:extLst>
              </a:tr>
              <a:tr h="574792">
                <a:tc>
                  <a:txBody>
                    <a:bodyPr/>
                    <a:lstStyle/>
                    <a:p>
                      <a:pPr algn="just">
                        <a:lnSpc>
                          <a:spcPct val="107000"/>
                        </a:lnSpc>
                        <a:spcBef>
                          <a:spcPts val="600"/>
                        </a:spcBef>
                        <a:spcAft>
                          <a:spcPts val="0"/>
                        </a:spcAft>
                      </a:pPr>
                      <a:endParaRPr lang="en-GB" sz="1600" b="0" dirty="0">
                        <a:solidFill>
                          <a:schemeClr val="tx1"/>
                        </a:solidFill>
                        <a:effectLst/>
                        <a:latin typeface="Arial" panose="020B0604020202020204" pitchFamily="34" charset="0"/>
                        <a:cs typeface="Arial" panose="020B0604020202020204" pitchFamily="34" charset="0"/>
                      </a:endParaRPr>
                    </a:p>
                    <a:p>
                      <a:pPr algn="just">
                        <a:lnSpc>
                          <a:spcPct val="107000"/>
                        </a:lnSpc>
                        <a:spcBef>
                          <a:spcPts val="600"/>
                        </a:spcBef>
                        <a:spcAft>
                          <a:spcPts val="0"/>
                        </a:spcAft>
                      </a:pPr>
                      <a:r>
                        <a:rPr lang="en-GB" sz="1600" b="0" dirty="0">
                          <a:solidFill>
                            <a:schemeClr val="tx1"/>
                          </a:solidFill>
                          <a:effectLst/>
                          <a:latin typeface="Arial" panose="020B0604020202020204" pitchFamily="34" charset="0"/>
                          <a:cs typeface="Arial" panose="020B0604020202020204" pitchFamily="34" charset="0"/>
                        </a:rPr>
                        <a:t>NSIs using mixed-mode strategies</a:t>
                      </a:r>
                      <a:endParaRPr lang="it-IT" sz="16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rgbClr val="FFCCCC"/>
                      </a:fgClr>
                      <a:bgClr>
                        <a:schemeClr val="bg1"/>
                      </a:bgClr>
                    </a:pattFill>
                  </a:tcPr>
                </a:tc>
                <a:tc>
                  <a:txBody>
                    <a:bodyPr/>
                    <a:lstStyle/>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 </a:t>
                      </a:r>
                      <a:endParaRPr lang="it-IT" sz="1600" dirty="0">
                        <a:solidFill>
                          <a:schemeClr val="tx1"/>
                        </a:solidFill>
                        <a:effectLst/>
                        <a:latin typeface="Arial" panose="020B0604020202020204" pitchFamily="34" charset="0"/>
                        <a:cs typeface="Arial" panose="020B0604020202020204" pitchFamily="34" charset="0"/>
                      </a:endParaRPr>
                    </a:p>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30</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rgbClr val="FFCCCC"/>
                      </a:fgClr>
                      <a:bgClr>
                        <a:schemeClr val="bg1"/>
                      </a:bgClr>
                    </a:pattFill>
                  </a:tcPr>
                </a:tc>
                <a:extLst>
                  <a:ext uri="{0D108BD9-81ED-4DB2-BD59-A6C34878D82A}">
                    <a16:rowId xmlns:a16="http://schemas.microsoft.com/office/drawing/2014/main" xmlns="" val="10001"/>
                  </a:ext>
                </a:extLst>
              </a:tr>
              <a:tr h="413178">
                <a:tc>
                  <a:txBody>
                    <a:bodyPr/>
                    <a:lstStyle/>
                    <a:p>
                      <a:pPr algn="just">
                        <a:lnSpc>
                          <a:spcPct val="107000"/>
                        </a:lnSpc>
                        <a:spcBef>
                          <a:spcPts val="600"/>
                        </a:spcBef>
                        <a:spcAft>
                          <a:spcPts val="0"/>
                        </a:spcAft>
                      </a:pPr>
                      <a:r>
                        <a:rPr lang="en-GB" sz="1600" b="0" dirty="0">
                          <a:solidFill>
                            <a:schemeClr val="tx1"/>
                          </a:solidFill>
                          <a:effectLst/>
                          <a:latin typeface="Arial" panose="020B0604020202020204" pitchFamily="34" charset="0"/>
                          <a:cs typeface="Arial" panose="020B0604020202020204" pitchFamily="34" charset="0"/>
                        </a:rPr>
                        <a:t>NSI not using mixed-mode strategies</a:t>
                      </a:r>
                      <a:endParaRPr lang="it-IT" sz="16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rgbClr val="FFCCCC"/>
                      </a:fgClr>
                      <a:bgClr>
                        <a:schemeClr val="bg1"/>
                      </a:bgClr>
                    </a:pattFill>
                  </a:tcPr>
                </a:tc>
                <a:tc>
                  <a:txBody>
                    <a:bodyPr/>
                    <a:lstStyle/>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1</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rgbClr val="FFCCCC"/>
                      </a:fgClr>
                      <a:bgClr>
                        <a:schemeClr val="bg1"/>
                      </a:bgClr>
                    </a:pattFill>
                  </a:tcPr>
                </a:tc>
                <a:extLst>
                  <a:ext uri="{0D108BD9-81ED-4DB2-BD59-A6C34878D82A}">
                    <a16:rowId xmlns:a16="http://schemas.microsoft.com/office/drawing/2014/main" xmlns="" val="10002"/>
                  </a:ext>
                </a:extLst>
              </a:tr>
              <a:tr h="382513">
                <a:tc>
                  <a:txBody>
                    <a:bodyPr/>
                    <a:lstStyle/>
                    <a:p>
                      <a:pPr>
                        <a:lnSpc>
                          <a:spcPct val="107000"/>
                        </a:lnSpc>
                        <a:spcBef>
                          <a:spcPts val="600"/>
                        </a:spcBef>
                        <a:spcAft>
                          <a:spcPts val="0"/>
                        </a:spcAft>
                      </a:pPr>
                      <a:r>
                        <a:rPr lang="en-GB" sz="1600" b="0" dirty="0">
                          <a:solidFill>
                            <a:schemeClr val="tx1"/>
                          </a:solidFill>
                          <a:effectLst/>
                          <a:latin typeface="Arial" panose="020B0604020202020204" pitchFamily="34" charset="0"/>
                          <a:cs typeface="Arial" panose="020B0604020202020204" pitchFamily="34" charset="0"/>
                        </a:rPr>
                        <a:t>Mixed-mode strategies </a:t>
                      </a:r>
                      <a:r>
                        <a:rPr lang="en-GB" sz="1600" b="0" u="sng" dirty="0">
                          <a:solidFill>
                            <a:schemeClr val="tx1"/>
                          </a:solidFill>
                          <a:effectLst/>
                          <a:latin typeface="Arial" panose="020B0604020202020204" pitchFamily="34" charset="0"/>
                          <a:cs typeface="Arial" panose="020B0604020202020204" pitchFamily="34" charset="0"/>
                        </a:rPr>
                        <a:t>with</a:t>
                      </a:r>
                      <a:r>
                        <a:rPr lang="en-GB" sz="1600" b="0" dirty="0">
                          <a:solidFill>
                            <a:schemeClr val="tx1"/>
                          </a:solidFill>
                          <a:effectLst/>
                          <a:latin typeface="Arial" panose="020B0604020202020204" pitchFamily="34" charset="0"/>
                          <a:cs typeface="Arial" panose="020B0604020202020204" pitchFamily="34" charset="0"/>
                        </a:rPr>
                        <a:t> the web mode</a:t>
                      </a:r>
                      <a:endParaRPr lang="it-IT" sz="16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chemeClr val="bg1">
                          <a:lumMod val="75000"/>
                        </a:schemeClr>
                      </a:fgClr>
                      <a:bgClr>
                        <a:schemeClr val="bg1"/>
                      </a:bgClr>
                    </a:pattFill>
                  </a:tcPr>
                </a:tc>
                <a:tc>
                  <a:txBody>
                    <a:bodyPr/>
                    <a:lstStyle/>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23</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chemeClr val="bg1">
                          <a:lumMod val="75000"/>
                        </a:schemeClr>
                      </a:fgClr>
                      <a:bgClr>
                        <a:schemeClr val="bg1"/>
                      </a:bgClr>
                    </a:pattFill>
                  </a:tcPr>
                </a:tc>
                <a:extLst>
                  <a:ext uri="{0D108BD9-81ED-4DB2-BD59-A6C34878D82A}">
                    <a16:rowId xmlns:a16="http://schemas.microsoft.com/office/drawing/2014/main" xmlns="" val="10003"/>
                  </a:ext>
                </a:extLst>
              </a:tr>
              <a:tr h="382513">
                <a:tc>
                  <a:txBody>
                    <a:bodyPr/>
                    <a:lstStyle/>
                    <a:p>
                      <a:pPr>
                        <a:lnSpc>
                          <a:spcPct val="107000"/>
                        </a:lnSpc>
                        <a:spcBef>
                          <a:spcPts val="600"/>
                        </a:spcBef>
                        <a:spcAft>
                          <a:spcPts val="0"/>
                        </a:spcAft>
                      </a:pPr>
                      <a:r>
                        <a:rPr lang="en-GB" sz="1600" b="0" dirty="0">
                          <a:solidFill>
                            <a:schemeClr val="tx1"/>
                          </a:solidFill>
                          <a:effectLst/>
                          <a:latin typeface="Arial" panose="020B0604020202020204" pitchFamily="34" charset="0"/>
                          <a:cs typeface="Arial" panose="020B0604020202020204" pitchFamily="34" charset="0"/>
                        </a:rPr>
                        <a:t>Mixed-mode strategies </a:t>
                      </a:r>
                      <a:r>
                        <a:rPr lang="en-GB" sz="1600" b="0" u="sng" dirty="0">
                          <a:solidFill>
                            <a:schemeClr val="tx1"/>
                          </a:solidFill>
                          <a:effectLst/>
                          <a:latin typeface="Arial" panose="020B0604020202020204" pitchFamily="34" charset="0"/>
                          <a:cs typeface="Arial" panose="020B0604020202020204" pitchFamily="34" charset="0"/>
                        </a:rPr>
                        <a:t>without</a:t>
                      </a:r>
                      <a:r>
                        <a:rPr lang="en-GB" sz="1600" b="0" dirty="0">
                          <a:solidFill>
                            <a:schemeClr val="tx1"/>
                          </a:solidFill>
                          <a:effectLst/>
                          <a:latin typeface="Arial" panose="020B0604020202020204" pitchFamily="34" charset="0"/>
                          <a:cs typeface="Arial" panose="020B0604020202020204" pitchFamily="34" charset="0"/>
                        </a:rPr>
                        <a:t> web mode</a:t>
                      </a:r>
                      <a:endParaRPr lang="it-IT" sz="16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chemeClr val="bg1">
                          <a:lumMod val="75000"/>
                        </a:schemeClr>
                      </a:fgClr>
                      <a:bgClr>
                        <a:schemeClr val="bg1"/>
                      </a:bgClr>
                    </a:pattFill>
                  </a:tcPr>
                </a:tc>
                <a:tc>
                  <a:txBody>
                    <a:bodyPr/>
                    <a:lstStyle/>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7</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chemeClr val="bg1">
                          <a:lumMod val="75000"/>
                        </a:schemeClr>
                      </a:fgClr>
                      <a:bgClr>
                        <a:schemeClr val="bg1"/>
                      </a:bgClr>
                    </a:pattFill>
                  </a:tcPr>
                </a:tc>
                <a:extLst>
                  <a:ext uri="{0D108BD9-81ED-4DB2-BD59-A6C34878D82A}">
                    <a16:rowId xmlns:a16="http://schemas.microsoft.com/office/drawing/2014/main" xmlns="" val="10004"/>
                  </a:ext>
                </a:extLst>
              </a:tr>
              <a:tr h="382513">
                <a:tc>
                  <a:txBody>
                    <a:bodyPr/>
                    <a:lstStyle/>
                    <a:p>
                      <a:pPr>
                        <a:lnSpc>
                          <a:spcPct val="107000"/>
                        </a:lnSpc>
                        <a:spcBef>
                          <a:spcPts val="600"/>
                        </a:spcBef>
                        <a:spcAft>
                          <a:spcPts val="0"/>
                        </a:spcAft>
                      </a:pPr>
                      <a:r>
                        <a:rPr lang="en-GB" sz="1600" b="0" dirty="0">
                          <a:solidFill>
                            <a:schemeClr val="tx1"/>
                          </a:solidFill>
                          <a:effectLst/>
                          <a:latin typeface="Arial" panose="020B0604020202020204" pitchFamily="34" charset="0"/>
                          <a:cs typeface="Arial" panose="020B0604020202020204" pitchFamily="34" charset="0"/>
                        </a:rPr>
                        <a:t>NSIs using web mode</a:t>
                      </a:r>
                      <a:endParaRPr lang="it-IT" sz="16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chemeClr val="accent1">
                          <a:lumMod val="75000"/>
                        </a:schemeClr>
                      </a:fgClr>
                      <a:bgClr>
                        <a:schemeClr val="bg1"/>
                      </a:bgClr>
                    </a:pattFill>
                  </a:tcPr>
                </a:tc>
                <a:tc>
                  <a:txBody>
                    <a:bodyPr/>
                    <a:lstStyle/>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25</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chemeClr val="accent1">
                          <a:lumMod val="75000"/>
                        </a:schemeClr>
                      </a:fgClr>
                      <a:bgClr>
                        <a:schemeClr val="bg1"/>
                      </a:bgClr>
                    </a:pattFill>
                  </a:tcPr>
                </a:tc>
                <a:extLst>
                  <a:ext uri="{0D108BD9-81ED-4DB2-BD59-A6C34878D82A}">
                    <a16:rowId xmlns:a16="http://schemas.microsoft.com/office/drawing/2014/main" xmlns="" val="10005"/>
                  </a:ext>
                </a:extLst>
              </a:tr>
              <a:tr h="382513">
                <a:tc>
                  <a:txBody>
                    <a:bodyPr/>
                    <a:lstStyle/>
                    <a:p>
                      <a:pPr>
                        <a:lnSpc>
                          <a:spcPct val="107000"/>
                        </a:lnSpc>
                        <a:spcBef>
                          <a:spcPts val="600"/>
                        </a:spcBef>
                        <a:spcAft>
                          <a:spcPts val="0"/>
                        </a:spcAft>
                      </a:pPr>
                      <a:r>
                        <a:rPr lang="en-GB" sz="1600" b="0" dirty="0">
                          <a:solidFill>
                            <a:schemeClr val="tx1"/>
                          </a:solidFill>
                          <a:effectLst/>
                          <a:latin typeface="Arial" panose="020B0604020202020204" pitchFamily="34" charset="0"/>
                          <a:cs typeface="Arial" panose="020B0604020202020204" pitchFamily="34" charset="0"/>
                        </a:rPr>
                        <a:t>NSIs not using web mode</a:t>
                      </a:r>
                      <a:endParaRPr lang="it-IT" sz="1600" b="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30">
                      <a:fgClr>
                        <a:schemeClr val="accent1">
                          <a:lumMod val="75000"/>
                        </a:schemeClr>
                      </a:fgClr>
                      <a:bgClr>
                        <a:schemeClr val="bg1"/>
                      </a:bgClr>
                    </a:pattFill>
                  </a:tcPr>
                </a:tc>
                <a:tc>
                  <a:txBody>
                    <a:bodyPr/>
                    <a:lstStyle/>
                    <a:p>
                      <a:pPr algn="ctr">
                        <a:lnSpc>
                          <a:spcPct val="107000"/>
                        </a:lnSpc>
                        <a:spcBef>
                          <a:spcPts val="600"/>
                        </a:spcBef>
                        <a:spcAft>
                          <a:spcPts val="0"/>
                        </a:spcAft>
                      </a:pPr>
                      <a:r>
                        <a:rPr lang="en-GB" sz="1600" dirty="0">
                          <a:solidFill>
                            <a:schemeClr val="tx1"/>
                          </a:solidFill>
                          <a:effectLst/>
                          <a:latin typeface="Arial" panose="020B0604020202020204" pitchFamily="34" charset="0"/>
                          <a:cs typeface="Arial" panose="020B0604020202020204" pitchFamily="34" charset="0"/>
                        </a:rPr>
                        <a:t>6</a:t>
                      </a:r>
                      <a:endParaRPr lang="it-IT" sz="1600" i="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pattFill prst="pct20">
                      <a:fgClr>
                        <a:schemeClr val="accent1">
                          <a:lumMod val="75000"/>
                        </a:schemeClr>
                      </a:fgClr>
                      <a:bgClr>
                        <a:schemeClr val="bg1"/>
                      </a:bgClr>
                    </a:pattFill>
                  </a:tcPr>
                </a:tc>
                <a:extLst>
                  <a:ext uri="{0D108BD9-81ED-4DB2-BD59-A6C34878D82A}">
                    <a16:rowId xmlns:a16="http://schemas.microsoft.com/office/drawing/2014/main" xmlns="" val="10006"/>
                  </a:ext>
                </a:extLst>
              </a:tr>
            </a:tbl>
          </a:graphicData>
        </a:graphic>
      </p:graphicFrame>
      <p:sp>
        <p:nvSpPr>
          <p:cNvPr id="12" name="Ovale 11"/>
          <p:cNvSpPr/>
          <p:nvPr/>
        </p:nvSpPr>
        <p:spPr>
          <a:xfrm>
            <a:off x="6470374" y="3861048"/>
            <a:ext cx="805067" cy="50689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Ovale 12"/>
          <p:cNvSpPr/>
          <p:nvPr/>
        </p:nvSpPr>
        <p:spPr>
          <a:xfrm>
            <a:off x="6470374" y="4509120"/>
            <a:ext cx="805067" cy="63776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6470373" y="5301208"/>
            <a:ext cx="805067" cy="61291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 name="Picture 2" descr="Risultati immagini per insieme di utensil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01609" y="260648"/>
            <a:ext cx="834887" cy="834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72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theme/theme1.xml><?xml version="1.0" encoding="utf-8"?>
<a:theme xmlns:a="http://schemas.openxmlformats.org/drawingml/2006/main" name="copertina">
  <a:themeElements>
    <a:clrScheme name="Impostazioni personalizzate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Estat_blue_EN</Template>
  <TotalTime>1939</TotalTime>
  <Words>2970</Words>
  <Application>Microsoft Office PowerPoint</Application>
  <PresentationFormat>Presentazione su schermo (4:3)</PresentationFormat>
  <Paragraphs>445</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copertina</vt:lpstr>
      <vt:lpstr>Presentazione standard di PowerPoint</vt:lpstr>
      <vt:lpstr>Presentazione standard di PowerPoint</vt:lpstr>
      <vt:lpstr>MIMOD aims and activities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Felix Ritchie</dc:creator>
  <cp:lastModifiedBy>Marina MS. Signore</cp:lastModifiedBy>
  <cp:revision>235</cp:revision>
  <cp:lastPrinted>2018-09-26T16:03:33Z</cp:lastPrinted>
  <dcterms:created xsi:type="dcterms:W3CDTF">2012-11-29T13:23:51Z</dcterms:created>
  <dcterms:modified xsi:type="dcterms:W3CDTF">2018-09-28T16:06:41Z</dcterms:modified>
</cp:coreProperties>
</file>