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4" r:id="rId1"/>
  </p:sldMasterIdLst>
  <p:notesMasterIdLst>
    <p:notesMasterId r:id="rId48"/>
  </p:notesMasterIdLst>
  <p:handoutMasterIdLst>
    <p:handoutMasterId r:id="rId49"/>
  </p:handoutMasterIdLst>
  <p:sldIdLst>
    <p:sldId id="281" r:id="rId2"/>
    <p:sldId id="516" r:id="rId3"/>
    <p:sldId id="298" r:id="rId4"/>
    <p:sldId id="299" r:id="rId5"/>
    <p:sldId id="337" r:id="rId6"/>
    <p:sldId id="301" r:id="rId7"/>
    <p:sldId id="302" r:id="rId8"/>
    <p:sldId id="303" r:id="rId9"/>
    <p:sldId id="304" r:id="rId10"/>
    <p:sldId id="305" r:id="rId11"/>
    <p:sldId id="306" r:id="rId12"/>
    <p:sldId id="307" r:id="rId13"/>
    <p:sldId id="336" r:id="rId14"/>
    <p:sldId id="308" r:id="rId15"/>
    <p:sldId id="309" r:id="rId16"/>
    <p:sldId id="310" r:id="rId17"/>
    <p:sldId id="311" r:id="rId18"/>
    <p:sldId id="312" r:id="rId19"/>
    <p:sldId id="318" r:id="rId20"/>
    <p:sldId id="319" r:id="rId21"/>
    <p:sldId id="320" r:id="rId22"/>
    <p:sldId id="321" r:id="rId23"/>
    <p:sldId id="322" r:id="rId24"/>
    <p:sldId id="323" r:id="rId25"/>
    <p:sldId id="324" r:id="rId26"/>
    <p:sldId id="515" r:id="rId27"/>
    <p:sldId id="500" r:id="rId28"/>
    <p:sldId id="488" r:id="rId29"/>
    <p:sldId id="478" r:id="rId30"/>
    <p:sldId id="499" r:id="rId31"/>
    <p:sldId id="514" r:id="rId32"/>
    <p:sldId id="314" r:id="rId33"/>
    <p:sldId id="315" r:id="rId34"/>
    <p:sldId id="316" r:id="rId35"/>
    <p:sldId id="317" r:id="rId36"/>
    <p:sldId id="325" r:id="rId37"/>
    <p:sldId id="326" r:id="rId38"/>
    <p:sldId id="327" r:id="rId39"/>
    <p:sldId id="329" r:id="rId40"/>
    <p:sldId id="330" r:id="rId41"/>
    <p:sldId id="331" r:id="rId42"/>
    <p:sldId id="332" r:id="rId43"/>
    <p:sldId id="386" r:id="rId44"/>
    <p:sldId id="297" r:id="rId45"/>
    <p:sldId id="513" r:id="rId46"/>
    <p:sldId id="468" r:id="rId47"/>
  </p:sldIdLst>
  <p:sldSz cx="9144000" cy="6858000" type="screen4x3"/>
  <p:notesSz cx="6797675" cy="9926638"/>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Arial" charset="0"/>
      </a:defRPr>
    </a:lvl1pPr>
    <a:lvl2pPr marL="457200" algn="l" rtl="0" fontAlgn="base">
      <a:spcBef>
        <a:spcPct val="0"/>
      </a:spcBef>
      <a:spcAft>
        <a:spcPct val="0"/>
      </a:spcAft>
      <a:defRPr sz="7600" b="1" kern="1200">
        <a:solidFill>
          <a:srgbClr val="FFD624"/>
        </a:solidFill>
        <a:latin typeface="Verdana" pitchFamily="34" charset="0"/>
        <a:ea typeface="+mn-ea"/>
        <a:cs typeface="Arial" charset="0"/>
      </a:defRPr>
    </a:lvl2pPr>
    <a:lvl3pPr marL="914400" algn="l" rtl="0" fontAlgn="base">
      <a:spcBef>
        <a:spcPct val="0"/>
      </a:spcBef>
      <a:spcAft>
        <a:spcPct val="0"/>
      </a:spcAft>
      <a:defRPr sz="7600" b="1" kern="1200">
        <a:solidFill>
          <a:srgbClr val="FFD624"/>
        </a:solidFill>
        <a:latin typeface="Verdana" pitchFamily="34" charset="0"/>
        <a:ea typeface="+mn-ea"/>
        <a:cs typeface="Arial" charset="0"/>
      </a:defRPr>
    </a:lvl3pPr>
    <a:lvl4pPr marL="1371600" algn="l" rtl="0" fontAlgn="base">
      <a:spcBef>
        <a:spcPct val="0"/>
      </a:spcBef>
      <a:spcAft>
        <a:spcPct val="0"/>
      </a:spcAft>
      <a:defRPr sz="7600" b="1" kern="1200">
        <a:solidFill>
          <a:srgbClr val="FFD624"/>
        </a:solidFill>
        <a:latin typeface="Verdana" pitchFamily="34" charset="0"/>
        <a:ea typeface="+mn-ea"/>
        <a:cs typeface="Arial" charset="0"/>
      </a:defRPr>
    </a:lvl4pPr>
    <a:lvl5pPr marL="1828800" algn="l" rtl="0" fontAlgn="base">
      <a:spcBef>
        <a:spcPct val="0"/>
      </a:spcBef>
      <a:spcAft>
        <a:spcPct val="0"/>
      </a:spcAft>
      <a:defRPr sz="7600" b="1" kern="1200">
        <a:solidFill>
          <a:srgbClr val="FFD624"/>
        </a:solidFill>
        <a:latin typeface="Verdana" pitchFamily="34" charset="0"/>
        <a:ea typeface="+mn-ea"/>
        <a:cs typeface="Arial" charset="0"/>
      </a:defRPr>
    </a:lvl5pPr>
    <a:lvl6pPr marL="2286000" algn="l" defTabSz="914400" rtl="0" eaLnBrk="1" latinLnBrk="0" hangingPunct="1">
      <a:defRPr sz="7600" b="1" kern="1200">
        <a:solidFill>
          <a:srgbClr val="FFD624"/>
        </a:solidFill>
        <a:latin typeface="Verdana" pitchFamily="34" charset="0"/>
        <a:ea typeface="+mn-ea"/>
        <a:cs typeface="Arial" charset="0"/>
      </a:defRPr>
    </a:lvl6pPr>
    <a:lvl7pPr marL="2743200" algn="l" defTabSz="914400" rtl="0" eaLnBrk="1" latinLnBrk="0" hangingPunct="1">
      <a:defRPr sz="7600" b="1" kern="1200">
        <a:solidFill>
          <a:srgbClr val="FFD624"/>
        </a:solidFill>
        <a:latin typeface="Verdana" pitchFamily="34" charset="0"/>
        <a:ea typeface="+mn-ea"/>
        <a:cs typeface="Arial" charset="0"/>
      </a:defRPr>
    </a:lvl7pPr>
    <a:lvl8pPr marL="3200400" algn="l" defTabSz="914400" rtl="0" eaLnBrk="1" latinLnBrk="0" hangingPunct="1">
      <a:defRPr sz="7600" b="1" kern="1200">
        <a:solidFill>
          <a:srgbClr val="FFD624"/>
        </a:solidFill>
        <a:latin typeface="Verdana" pitchFamily="34" charset="0"/>
        <a:ea typeface="+mn-ea"/>
        <a:cs typeface="Arial" charset="0"/>
      </a:defRPr>
    </a:lvl8pPr>
    <a:lvl9pPr marL="3657600" algn="l" defTabSz="914400" rtl="0" eaLnBrk="1" latinLnBrk="0" hangingPunct="1">
      <a:defRPr sz="7600" b="1" kern="1200">
        <a:solidFill>
          <a:srgbClr val="FFD624"/>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176"/>
    <a:srgbClr val="0F5494"/>
    <a:srgbClr val="FFD624"/>
    <a:srgbClr val="3166CF"/>
    <a:srgbClr val="3E6FD2"/>
    <a:srgbClr val="2D5EC1"/>
    <a:srgbClr val="BDDE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A4F3F8-2B6F-704F-8712-83B46AF7A349}" v="16" dt="2018-10-09T14:57:36.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7"/>
    <p:restoredTop sz="94712"/>
  </p:normalViewPr>
  <p:slideViewPr>
    <p:cSldViewPr showGuides="1">
      <p:cViewPr varScale="1">
        <p:scale>
          <a:sx n="102" d="100"/>
          <a:sy n="102" d="100"/>
        </p:scale>
        <p:origin x="74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4" d="100"/>
          <a:sy n="54" d="100"/>
        </p:scale>
        <p:origin x="-2682"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cs typeface="+mn-cs"/>
              </a:defRPr>
            </a:lvl1pPr>
          </a:lstStyle>
          <a:p>
            <a:pPr>
              <a:defRPr/>
            </a:pPr>
            <a:endParaRPr lang="en-GB"/>
          </a:p>
        </p:txBody>
      </p:sp>
      <p:sp>
        <p:nvSpPr>
          <p:cNvPr id="3789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cs typeface="+mn-cs"/>
              </a:defRPr>
            </a:lvl1pPr>
          </a:lstStyle>
          <a:p>
            <a:pPr>
              <a:defRPr/>
            </a:pPr>
            <a:endParaRPr lang="en-GB"/>
          </a:p>
        </p:txBody>
      </p:sp>
      <p:sp>
        <p:nvSpPr>
          <p:cNvPr id="3789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cs typeface="+mn-cs"/>
              </a:defRPr>
            </a:lvl1pPr>
          </a:lstStyle>
          <a:p>
            <a:pPr>
              <a:defRPr/>
            </a:pPr>
            <a:endParaRPr lang="en-GB"/>
          </a:p>
        </p:txBody>
      </p:sp>
      <p:sp>
        <p:nvSpPr>
          <p:cNvPr id="3789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cs typeface="+mn-cs"/>
              </a:defRPr>
            </a:lvl1pPr>
          </a:lstStyle>
          <a:p>
            <a:pPr>
              <a:defRPr/>
            </a:pPr>
            <a:fld id="{019AE9C2-957E-4966-9576-B839B0C0128F}" type="slidenum">
              <a:rPr lang="en-GB"/>
              <a:pPr>
                <a:defRPr/>
              </a:pPr>
              <a:t>‹Nr.›</a:t>
            </a:fld>
            <a:endParaRPr lang="en-GB"/>
          </a:p>
        </p:txBody>
      </p:sp>
    </p:spTree>
    <p:extLst>
      <p:ext uri="{BB962C8B-B14F-4D97-AF65-F5344CB8AC3E}">
        <p14:creationId xmlns:p14="http://schemas.microsoft.com/office/powerpoint/2010/main" val="4222145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cs typeface="+mn-cs"/>
              </a:defRPr>
            </a:lvl1pPr>
          </a:lstStyle>
          <a:p>
            <a:pPr>
              <a:defRPr/>
            </a:pPr>
            <a:endParaRPr lang="en-GB"/>
          </a:p>
        </p:txBody>
      </p:sp>
      <p:sp>
        <p:nvSpPr>
          <p:cNvPr id="36867"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cs typeface="+mn-cs"/>
              </a:defRPr>
            </a:lvl1pPr>
          </a:lstStyle>
          <a:p>
            <a:pPr>
              <a:defRPr/>
            </a:pPr>
            <a:endParaRPr lang="en-GB"/>
          </a:p>
        </p:txBody>
      </p:sp>
      <p:sp>
        <p:nvSpPr>
          <p:cNvPr id="1536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87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cs typeface="+mn-cs"/>
              </a:defRPr>
            </a:lvl1pPr>
          </a:lstStyle>
          <a:p>
            <a:pPr>
              <a:defRPr/>
            </a:pPr>
            <a:endParaRPr lang="en-GB"/>
          </a:p>
        </p:txBody>
      </p:sp>
      <p:sp>
        <p:nvSpPr>
          <p:cNvPr id="3687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cs typeface="+mn-cs"/>
              </a:defRPr>
            </a:lvl1pPr>
          </a:lstStyle>
          <a:p>
            <a:pPr>
              <a:defRPr/>
            </a:pPr>
            <a:fld id="{EC6EE333-4375-46A0-8D7E-4185E8642999}" type="slidenum">
              <a:rPr lang="en-GB"/>
              <a:pPr>
                <a:defRPr/>
              </a:pPr>
              <a:t>‹Nr.›</a:t>
            </a:fld>
            <a:endParaRPr lang="en-GB"/>
          </a:p>
        </p:txBody>
      </p:sp>
    </p:spTree>
    <p:extLst>
      <p:ext uri="{BB962C8B-B14F-4D97-AF65-F5344CB8AC3E}">
        <p14:creationId xmlns:p14="http://schemas.microsoft.com/office/powerpoint/2010/main" val="36135051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pPr>
              <a:defRPr/>
            </a:pPr>
            <a:fld id="{EC6EE333-4375-46A0-8D7E-4185E8642999}" type="slidenum">
              <a:rPr lang="en-GB" smtClean="0"/>
              <a:pPr>
                <a:defRPr/>
              </a:pPr>
              <a:t>3</a:t>
            </a:fld>
            <a:endParaRPr lang="en-GB"/>
          </a:p>
        </p:txBody>
      </p:sp>
    </p:spTree>
    <p:extLst>
      <p:ext uri="{BB962C8B-B14F-4D97-AF65-F5344CB8AC3E}">
        <p14:creationId xmlns:p14="http://schemas.microsoft.com/office/powerpoint/2010/main" val="137629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EC6EE333-4375-46A0-8D7E-4185E8642999}" type="slidenum">
              <a:rPr lang="en-GB" smtClean="0"/>
              <a:pPr>
                <a:defRPr/>
              </a:pPr>
              <a:t>21</a:t>
            </a:fld>
            <a:endParaRPr lang="en-GB"/>
          </a:p>
        </p:txBody>
      </p:sp>
    </p:spTree>
    <p:extLst>
      <p:ext uri="{BB962C8B-B14F-4D97-AF65-F5344CB8AC3E}">
        <p14:creationId xmlns:p14="http://schemas.microsoft.com/office/powerpoint/2010/main" val="192474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EC6EE333-4375-46A0-8D7E-4185E8642999}" type="slidenum">
              <a:rPr lang="en-GB" smtClean="0"/>
              <a:pPr>
                <a:defRPr/>
              </a:pPr>
              <a:t>23</a:t>
            </a:fld>
            <a:endParaRPr lang="en-GB"/>
          </a:p>
        </p:txBody>
      </p:sp>
    </p:spTree>
    <p:extLst>
      <p:ext uri="{BB962C8B-B14F-4D97-AF65-F5344CB8AC3E}">
        <p14:creationId xmlns:p14="http://schemas.microsoft.com/office/powerpoint/2010/main" val="93666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de-CH"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DF02371-BBB9-43FD-8033-ED0A17E4D8F9}" type="slidenum">
              <a:rPr lang="en-GB" altLang="de-DE" smtClean="0"/>
              <a:pPr>
                <a:defRPr/>
              </a:pPr>
              <a:t>27</a:t>
            </a:fld>
            <a:endParaRPr lang="en-GB" altLang="de-DE"/>
          </a:p>
        </p:txBody>
      </p:sp>
    </p:spTree>
    <p:extLst>
      <p:ext uri="{BB962C8B-B14F-4D97-AF65-F5344CB8AC3E}">
        <p14:creationId xmlns:p14="http://schemas.microsoft.com/office/powerpoint/2010/main" val="422153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Peruzzi, A.: Complexity: Between </a:t>
            </a:r>
            <a:r>
              <a:rPr lang="en-GB" dirty="0" err="1"/>
              <a:t>Rhethoric</a:t>
            </a:r>
            <a:r>
              <a:rPr lang="en-GB" dirty="0"/>
              <a:t> and Science. In: </a:t>
            </a:r>
            <a:r>
              <a:rPr lang="en-GB" dirty="0" err="1"/>
              <a:t>Maggino</a:t>
            </a:r>
            <a:r>
              <a:rPr lang="en-GB" dirty="0"/>
              <a:t>, F. (ed.) Complexity in Society: From Indicators Construction to their Synthesis. pp. 3-50. Springer International Publishing, (2017)</a:t>
            </a:r>
          </a:p>
          <a:p>
            <a:endParaRPr lang="en-GB" dirty="0"/>
          </a:p>
          <a:p>
            <a:r>
              <a:rPr lang="en-GB" dirty="0" err="1"/>
              <a:t>Pg</a:t>
            </a:r>
            <a:r>
              <a:rPr lang="en-GB" dirty="0"/>
              <a:t> 19: </a:t>
            </a:r>
            <a:r>
              <a:rPr lang="en-GB" i="1" dirty="0"/>
              <a:t>”instead of efforts to make the meaning precise we frequently find mere rhetoric, opening the door for conceptual confusion. Confusion can remain even when rhetoric is avoided.”</a:t>
            </a:r>
          </a:p>
          <a:p>
            <a:endParaRPr lang="en-GB" i="1" dirty="0"/>
          </a:p>
          <a:p>
            <a:r>
              <a:rPr lang="en-GB" dirty="0" err="1"/>
              <a:t>Pg</a:t>
            </a:r>
            <a:r>
              <a:rPr lang="en-GB" dirty="0"/>
              <a:t> 4: </a:t>
            </a:r>
            <a:r>
              <a:rPr lang="en-GB" i="1" dirty="0"/>
              <a:t>“If the study of complexity is part of science, it does not justify any shift to a new-style, computer-aided </a:t>
            </a:r>
            <a:r>
              <a:rPr lang="en-GB" i="1" dirty="0" err="1"/>
              <a:t>inductivism</a:t>
            </a:r>
            <a:r>
              <a:rPr lang="en-GB" i="1" dirty="0"/>
              <a:t> (the rumour surrounding big data is a case in point)."</a:t>
            </a:r>
          </a:p>
          <a:p>
            <a:endParaRPr lang="en-GB" dirty="0"/>
          </a:p>
        </p:txBody>
      </p:sp>
      <p:sp>
        <p:nvSpPr>
          <p:cNvPr id="4" name="Foliennummernplatzhalter 3"/>
          <p:cNvSpPr>
            <a:spLocks noGrp="1"/>
          </p:cNvSpPr>
          <p:nvPr>
            <p:ph type="sldNum" sz="quarter" idx="10"/>
          </p:nvPr>
        </p:nvSpPr>
        <p:spPr/>
        <p:txBody>
          <a:bodyPr/>
          <a:lstStyle/>
          <a:p>
            <a:pPr>
              <a:defRPr/>
            </a:pPr>
            <a:fld id="{EC6EE333-4375-46A0-8D7E-4185E8642999}" type="slidenum">
              <a:rPr lang="en-GB" smtClean="0"/>
              <a:pPr>
                <a:defRPr/>
              </a:pPr>
              <a:t>29</a:t>
            </a:fld>
            <a:endParaRPr lang="en-GB"/>
          </a:p>
        </p:txBody>
      </p:sp>
    </p:spTree>
    <p:extLst>
      <p:ext uri="{BB962C8B-B14F-4D97-AF65-F5344CB8AC3E}">
        <p14:creationId xmlns:p14="http://schemas.microsoft.com/office/powerpoint/2010/main" val="1611004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pPr>
              <a:defRPr/>
            </a:pPr>
            <a:fld id="{EC6EE333-4375-46A0-8D7E-4185E8642999}" type="slidenum">
              <a:rPr lang="en-GB" smtClean="0"/>
              <a:pPr>
                <a:defRPr/>
              </a:pPr>
              <a:t>37</a:t>
            </a:fld>
            <a:endParaRPr lang="en-GB"/>
          </a:p>
        </p:txBody>
      </p:sp>
    </p:spTree>
    <p:extLst>
      <p:ext uri="{BB962C8B-B14F-4D97-AF65-F5344CB8AC3E}">
        <p14:creationId xmlns:p14="http://schemas.microsoft.com/office/powerpoint/2010/main" val="1580945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EC6EE333-4375-46A0-8D7E-4185E8642999}" type="slidenum">
              <a:rPr lang="en-GB" smtClean="0"/>
              <a:pPr>
                <a:defRPr/>
              </a:pPr>
              <a:t>44</a:t>
            </a:fld>
            <a:endParaRPr lang="en-GB"/>
          </a:p>
        </p:txBody>
      </p:sp>
    </p:spTree>
    <p:extLst>
      <p:ext uri="{BB962C8B-B14F-4D97-AF65-F5344CB8AC3E}">
        <p14:creationId xmlns:p14="http://schemas.microsoft.com/office/powerpoint/2010/main" val="217935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EC6EE333-4375-46A0-8D7E-4185E8642999}" type="slidenum">
              <a:rPr lang="en-GB" smtClean="0"/>
              <a:pPr>
                <a:defRPr/>
              </a:pPr>
              <a:t>45</a:t>
            </a:fld>
            <a:endParaRPr lang="en-GB"/>
          </a:p>
        </p:txBody>
      </p:sp>
    </p:spTree>
    <p:extLst>
      <p:ext uri="{BB962C8B-B14F-4D97-AF65-F5344CB8AC3E}">
        <p14:creationId xmlns:p14="http://schemas.microsoft.com/office/powerpoint/2010/main" val="2676789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pPr>
              <a:defRPr/>
            </a:pPr>
            <a:fld id="{EC6EE333-4375-46A0-8D7E-4185E8642999}" type="slidenum">
              <a:rPr lang="en-GB" smtClean="0"/>
              <a:pPr>
                <a:defRPr/>
              </a:pPr>
              <a:t>46</a:t>
            </a:fld>
            <a:endParaRPr lang="en-GB"/>
          </a:p>
        </p:txBody>
      </p:sp>
    </p:spTree>
    <p:extLst>
      <p:ext uri="{BB962C8B-B14F-4D97-AF65-F5344CB8AC3E}">
        <p14:creationId xmlns:p14="http://schemas.microsoft.com/office/powerpoint/2010/main" val="263757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r>
              <a:rPr lang="de-DE"/>
              <a:t>3. June 2016 </a:t>
            </a:r>
            <a:endParaRPr lang="en-US" dirty="0"/>
          </a:p>
        </p:txBody>
      </p:sp>
      <p:sp>
        <p:nvSpPr>
          <p:cNvPr id="5" name="Footer Placeholder 4"/>
          <p:cNvSpPr>
            <a:spLocks noGrp="1"/>
          </p:cNvSpPr>
          <p:nvPr>
            <p:ph type="ftr" sz="quarter" idx="11"/>
          </p:nvPr>
        </p:nvSpPr>
        <p:spPr/>
        <p:txBody>
          <a:bodyPr/>
          <a:lstStyle/>
          <a:p>
            <a:pPr>
              <a:defRPr/>
            </a:pPr>
            <a:r>
              <a:rPr lang="en-US"/>
              <a:t>Walter J. Radermacher</a:t>
            </a:r>
            <a:endParaRPr lang="en-US" dirty="0"/>
          </a:p>
        </p:txBody>
      </p:sp>
      <p:sp>
        <p:nvSpPr>
          <p:cNvPr id="6" name="Slide Number Placeholder 5"/>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9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DE"/>
              <a:t>3. June 2016 </a:t>
            </a:r>
            <a:endParaRPr lang="en-US" dirty="0"/>
          </a:p>
        </p:txBody>
      </p:sp>
      <p:sp>
        <p:nvSpPr>
          <p:cNvPr id="5" name="Footer Placeholder 4"/>
          <p:cNvSpPr>
            <a:spLocks noGrp="1"/>
          </p:cNvSpPr>
          <p:nvPr>
            <p:ph type="ftr" sz="quarter" idx="11"/>
          </p:nvPr>
        </p:nvSpPr>
        <p:spPr/>
        <p:txBody>
          <a:bodyPr/>
          <a:lstStyle/>
          <a:p>
            <a:pPr>
              <a:defRPr/>
            </a:pPr>
            <a:r>
              <a:rPr lang="en-US"/>
              <a:t>Walter J. Radermacher</a:t>
            </a:r>
            <a:endParaRPr lang="en-US" dirty="0"/>
          </a:p>
        </p:txBody>
      </p:sp>
      <p:sp>
        <p:nvSpPr>
          <p:cNvPr id="6" name="Slide Number Placeholder 5"/>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spTree>
    <p:extLst>
      <p:ext uri="{BB962C8B-B14F-4D97-AF65-F5344CB8AC3E}">
        <p14:creationId xmlns:p14="http://schemas.microsoft.com/office/powerpoint/2010/main" val="139042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DE"/>
              <a:t>3. June 2016 </a:t>
            </a:r>
            <a:endParaRPr lang="en-US" dirty="0"/>
          </a:p>
        </p:txBody>
      </p:sp>
      <p:sp>
        <p:nvSpPr>
          <p:cNvPr id="5" name="Footer Placeholder 4"/>
          <p:cNvSpPr>
            <a:spLocks noGrp="1"/>
          </p:cNvSpPr>
          <p:nvPr>
            <p:ph type="ftr" sz="quarter" idx="11"/>
          </p:nvPr>
        </p:nvSpPr>
        <p:spPr/>
        <p:txBody>
          <a:bodyPr/>
          <a:lstStyle/>
          <a:p>
            <a:pPr>
              <a:defRPr/>
            </a:pPr>
            <a:r>
              <a:rPr lang="en-US"/>
              <a:t>Walter J. Radermacher</a:t>
            </a:r>
            <a:endParaRPr lang="en-US" dirty="0"/>
          </a:p>
        </p:txBody>
      </p:sp>
      <p:sp>
        <p:nvSpPr>
          <p:cNvPr id="6" name="Slide Number Placeholder 5"/>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spTree>
    <p:extLst>
      <p:ext uri="{BB962C8B-B14F-4D97-AF65-F5344CB8AC3E}">
        <p14:creationId xmlns:p14="http://schemas.microsoft.com/office/powerpoint/2010/main" val="214707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DE"/>
              <a:t>3. June 2016 </a:t>
            </a:r>
            <a:endParaRPr lang="en-US" dirty="0"/>
          </a:p>
        </p:txBody>
      </p:sp>
      <p:sp>
        <p:nvSpPr>
          <p:cNvPr id="5" name="Footer Placeholder 4"/>
          <p:cNvSpPr>
            <a:spLocks noGrp="1"/>
          </p:cNvSpPr>
          <p:nvPr>
            <p:ph type="ftr" sz="quarter" idx="11"/>
          </p:nvPr>
        </p:nvSpPr>
        <p:spPr/>
        <p:txBody>
          <a:bodyPr/>
          <a:lstStyle/>
          <a:p>
            <a:pPr>
              <a:defRPr/>
            </a:pPr>
            <a:r>
              <a:rPr lang="en-US"/>
              <a:t>Walter J. Radermacher</a:t>
            </a:r>
            <a:endParaRPr lang="en-US" dirty="0"/>
          </a:p>
        </p:txBody>
      </p:sp>
      <p:sp>
        <p:nvSpPr>
          <p:cNvPr id="6" name="Slide Number Placeholder 5"/>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spTree>
    <p:extLst>
      <p:ext uri="{BB962C8B-B14F-4D97-AF65-F5344CB8AC3E}">
        <p14:creationId xmlns:p14="http://schemas.microsoft.com/office/powerpoint/2010/main" val="126232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de-DE"/>
              <a:t>Mastertitelformat bearbeiten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r>
              <a:rPr lang="de-DE"/>
              <a:t>3. June 2016 </a:t>
            </a:r>
            <a:endParaRPr lang="en-US" dirty="0"/>
          </a:p>
        </p:txBody>
      </p:sp>
      <p:sp>
        <p:nvSpPr>
          <p:cNvPr id="5" name="Footer Placeholder 4"/>
          <p:cNvSpPr>
            <a:spLocks noGrp="1"/>
          </p:cNvSpPr>
          <p:nvPr>
            <p:ph type="ftr" sz="quarter" idx="11"/>
          </p:nvPr>
        </p:nvSpPr>
        <p:spPr/>
        <p:txBody>
          <a:bodyPr/>
          <a:lstStyle/>
          <a:p>
            <a:pPr>
              <a:defRPr/>
            </a:pPr>
            <a:r>
              <a:rPr lang="en-US"/>
              <a:t>Walter J. Radermacher</a:t>
            </a:r>
            <a:endParaRPr lang="en-US" dirty="0"/>
          </a:p>
        </p:txBody>
      </p:sp>
      <p:sp>
        <p:nvSpPr>
          <p:cNvPr id="6" name="Slide Number Placeholder 5"/>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730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de-DE"/>
              <a:t>Mastertitelformat bearbeiten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3. June 2016 </a:t>
            </a:r>
            <a:endParaRPr lang="en-US" dirty="0"/>
          </a:p>
        </p:txBody>
      </p:sp>
      <p:sp>
        <p:nvSpPr>
          <p:cNvPr id="6" name="Footer Placeholder 5"/>
          <p:cNvSpPr>
            <a:spLocks noGrp="1"/>
          </p:cNvSpPr>
          <p:nvPr>
            <p:ph type="ftr" sz="quarter" idx="11"/>
          </p:nvPr>
        </p:nvSpPr>
        <p:spPr/>
        <p:txBody>
          <a:bodyPr/>
          <a:lstStyle/>
          <a:p>
            <a:pPr>
              <a:defRPr/>
            </a:pPr>
            <a:r>
              <a:rPr lang="en-US"/>
              <a:t>Walter J. Radermacher</a:t>
            </a:r>
            <a:endParaRPr lang="en-US" dirty="0"/>
          </a:p>
        </p:txBody>
      </p:sp>
      <p:sp>
        <p:nvSpPr>
          <p:cNvPr id="7" name="Slide Number Placeholder 6"/>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spTree>
    <p:extLst>
      <p:ext uri="{BB962C8B-B14F-4D97-AF65-F5344CB8AC3E}">
        <p14:creationId xmlns:p14="http://schemas.microsoft.com/office/powerpoint/2010/main" val="162713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de-DE"/>
              <a:t>Mastertitelformat bearbeiten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22960" y="2582334"/>
            <a:ext cx="3703320" cy="3378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63440" y="2582334"/>
            <a:ext cx="3703320" cy="3378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r>
              <a:rPr lang="de-DE"/>
              <a:t>3. June 2016 </a:t>
            </a:r>
            <a:endParaRPr lang="en-US" dirty="0"/>
          </a:p>
        </p:txBody>
      </p:sp>
      <p:sp>
        <p:nvSpPr>
          <p:cNvPr id="8" name="Footer Placeholder 7"/>
          <p:cNvSpPr>
            <a:spLocks noGrp="1"/>
          </p:cNvSpPr>
          <p:nvPr>
            <p:ph type="ftr" sz="quarter" idx="11"/>
          </p:nvPr>
        </p:nvSpPr>
        <p:spPr/>
        <p:txBody>
          <a:bodyPr/>
          <a:lstStyle/>
          <a:p>
            <a:pPr>
              <a:defRPr/>
            </a:pPr>
            <a:r>
              <a:rPr lang="en-US"/>
              <a:t>Walter J. Radermacher</a:t>
            </a:r>
            <a:endParaRPr lang="en-US" dirty="0"/>
          </a:p>
        </p:txBody>
      </p:sp>
      <p:sp>
        <p:nvSpPr>
          <p:cNvPr id="9" name="Slide Number Placeholder 8"/>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spTree>
    <p:extLst>
      <p:ext uri="{BB962C8B-B14F-4D97-AF65-F5344CB8AC3E}">
        <p14:creationId xmlns:p14="http://schemas.microsoft.com/office/powerpoint/2010/main" val="1206327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r>
              <a:rPr lang="de-DE"/>
              <a:t>3. June 2016 </a:t>
            </a:r>
            <a:endParaRPr lang="en-US" dirty="0"/>
          </a:p>
        </p:txBody>
      </p:sp>
      <p:sp>
        <p:nvSpPr>
          <p:cNvPr id="4" name="Footer Placeholder 3"/>
          <p:cNvSpPr>
            <a:spLocks noGrp="1"/>
          </p:cNvSpPr>
          <p:nvPr>
            <p:ph type="ftr" sz="quarter" idx="11"/>
          </p:nvPr>
        </p:nvSpPr>
        <p:spPr/>
        <p:txBody>
          <a:bodyPr/>
          <a:lstStyle/>
          <a:p>
            <a:pPr>
              <a:defRPr/>
            </a:pPr>
            <a:r>
              <a:rPr lang="en-US"/>
              <a:t>Walter J. Radermacher</a:t>
            </a:r>
            <a:endParaRPr lang="en-US" dirty="0"/>
          </a:p>
        </p:txBody>
      </p:sp>
      <p:sp>
        <p:nvSpPr>
          <p:cNvPr id="5" name="Slide Number Placeholder 4"/>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spTree>
    <p:extLst>
      <p:ext uri="{BB962C8B-B14F-4D97-AF65-F5344CB8AC3E}">
        <p14:creationId xmlns:p14="http://schemas.microsoft.com/office/powerpoint/2010/main" val="34551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de-DE"/>
              <a:t>3. June 2016 </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t>Walter J. Radermacher</a:t>
            </a:r>
            <a:endParaRPr lang="en-US" dirty="0"/>
          </a:p>
        </p:txBody>
      </p:sp>
      <p:sp>
        <p:nvSpPr>
          <p:cNvPr id="9" name="Slide Number Placeholder 8"/>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spTree>
    <p:extLst>
      <p:ext uri="{BB962C8B-B14F-4D97-AF65-F5344CB8AC3E}">
        <p14:creationId xmlns:p14="http://schemas.microsoft.com/office/powerpoint/2010/main" val="31147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Beschriftung">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de-DE"/>
              <a:t>3. June 2016 </a:t>
            </a:r>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t>Walter J. Radermacher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E2F313E5-6C32-4CCC-A291-B01EDBC05B5D}" type="slidenum">
              <a:rPr lang="en-GB" smtClean="0"/>
              <a:pPr>
                <a:defRPr/>
              </a:pPr>
              <a:t>‹Nr.›</a:t>
            </a:fld>
            <a:endParaRPr lang="en-GB" dirty="0"/>
          </a:p>
        </p:txBody>
      </p:sp>
    </p:spTree>
    <p:extLst>
      <p:ext uri="{BB962C8B-B14F-4D97-AF65-F5344CB8AC3E}">
        <p14:creationId xmlns:p14="http://schemas.microsoft.com/office/powerpoint/2010/main" val="161963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Beschriftung">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2" y="0"/>
            <a:ext cx="9143989" cy="4915076"/>
          </a:xfrm>
          <a:solidFill>
            <a:schemeClr val="accent3"/>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auf Platzhalter ziehen oder durch Klicken auf Symbol hinzufügen</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r>
              <a:rPr lang="de-DE"/>
              <a:t>3. June 2016 </a:t>
            </a:r>
            <a:endParaRPr lang="en-US" dirty="0"/>
          </a:p>
        </p:txBody>
      </p:sp>
      <p:sp>
        <p:nvSpPr>
          <p:cNvPr id="6" name="Footer Placeholder 5"/>
          <p:cNvSpPr>
            <a:spLocks noGrp="1"/>
          </p:cNvSpPr>
          <p:nvPr>
            <p:ph type="ftr" sz="quarter" idx="11"/>
          </p:nvPr>
        </p:nvSpPr>
        <p:spPr/>
        <p:txBody>
          <a:bodyPr/>
          <a:lstStyle/>
          <a:p>
            <a:pPr>
              <a:defRPr/>
            </a:pPr>
            <a:r>
              <a:rPr lang="en-US"/>
              <a:t>Walter J. Radermacher</a:t>
            </a:r>
            <a:endParaRPr lang="en-US" dirty="0"/>
          </a:p>
        </p:txBody>
      </p:sp>
      <p:sp>
        <p:nvSpPr>
          <p:cNvPr id="7" name="Slide Number Placeholder 6"/>
          <p:cNvSpPr>
            <a:spLocks noGrp="1"/>
          </p:cNvSpPr>
          <p:nvPr>
            <p:ph type="sldNum" sz="quarter" idx="12"/>
          </p:nvPr>
        </p:nvSpPr>
        <p:spPr/>
        <p:txBody>
          <a:bodyPr/>
          <a:lstStyle/>
          <a:p>
            <a:pPr>
              <a:defRPr/>
            </a:pPr>
            <a:fld id="{E2F313E5-6C32-4CCC-A291-B01EDBC05B5D}" type="slidenum">
              <a:rPr lang="en-GB" smtClean="0"/>
              <a:pPr>
                <a:defRPr/>
              </a:pPr>
              <a:t>‹Nr.›</a:t>
            </a:fld>
            <a:endParaRPr lang="en-GB" dirty="0"/>
          </a:p>
        </p:txBody>
      </p:sp>
    </p:spTree>
    <p:extLst>
      <p:ext uri="{BB962C8B-B14F-4D97-AF65-F5344CB8AC3E}">
        <p14:creationId xmlns:p14="http://schemas.microsoft.com/office/powerpoint/2010/main" val="1875665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de-DE"/>
              <a:t>3. June 2016 </a:t>
            </a:r>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t>Walter J. Radermacher</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E2F313E5-6C32-4CCC-A291-B01EDBC05B5D}" type="slidenum">
              <a:rPr lang="en-GB" smtClean="0"/>
              <a:pPr>
                <a:defRPr/>
              </a:pPr>
              <a:t>‹Nr.›</a:t>
            </a:fld>
            <a:endParaRPr lang="en-GB"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6097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unstats.un.org/sdgs/files/report/2017/TheSustainableDevelopmentGoalsReport2017.pdf"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File:Sustainable_development.svg" TargetMode="External"/><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s3.amazonaws.com/oxbridgenotes/spree/products/801/large/5._Hicks'_Income.png?1373979054" TargetMode="External"/><Relationship Id="rId2" Type="http://schemas.openxmlformats.org/officeDocument/2006/relationships/image" Target="../media/image14.tiff"/><Relationship Id="rId1" Type="http://schemas.openxmlformats.org/officeDocument/2006/relationships/slideLayout" Target="../slideLayouts/slideLayout8.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hyperlink" Target="https://www.researchgate.net/post/What_is_sustainability_How_can_we_make_sustainable_development_a_reality_How_sustainability_can_be_measured"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hdr.undp.org/en/humandev" TargetMode="External"/><Relationship Id="rId2" Type="http://schemas.openxmlformats.org/officeDocument/2006/relationships/image" Target="../media/image16.tiff"/><Relationship Id="rId1" Type="http://schemas.openxmlformats.org/officeDocument/2006/relationships/slideLayout" Target="../slideLayouts/slideLayout8.xml"/><Relationship Id="rId4" Type="http://schemas.openxmlformats.org/officeDocument/2006/relationships/image" Target="../media/image17.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8.xml"/><Relationship Id="rId4" Type="http://schemas.openxmlformats.org/officeDocument/2006/relationships/hyperlink" Target="https://en.wikipedia.org/wiki/Nicholas_Georgescu-Roegen#/media/File:Diagram_of_natural_resource_flows.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www.stockholmresilience.org/images/18.587b3d0a1325af354a580001346/1459560146819/planetary-boundaries-credit-Azote+copy.jpg" TargetMode="External"/><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etf.europa.eu/webatt.nsf/0/A490BF6FDAD1B387C1257EB3005E18D9/$file/Ex-ante%20impact%20assessment.pdf"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wjr@outlook.d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GB" dirty="0"/>
              <a:t>Reduction of complexity by means of indicators</a:t>
            </a:r>
          </a:p>
        </p:txBody>
      </p:sp>
      <p:sp>
        <p:nvSpPr>
          <p:cNvPr id="7" name="Subtitle 6"/>
          <p:cNvSpPr>
            <a:spLocks noGrp="1"/>
          </p:cNvSpPr>
          <p:nvPr>
            <p:ph type="subTitle" idx="1"/>
          </p:nvPr>
        </p:nvSpPr>
        <p:spPr/>
        <p:txBody>
          <a:bodyPr>
            <a:normAutofit fontScale="85000" lnSpcReduction="20000"/>
          </a:bodyPr>
          <a:lstStyle/>
          <a:p>
            <a:r>
              <a:rPr lang="en-GB" dirty="0"/>
              <a:t>CESS18 Bamberg</a:t>
            </a:r>
          </a:p>
          <a:p>
            <a:r>
              <a:rPr lang="en-GB" dirty="0"/>
              <a:t>18. October 2018, STS02</a:t>
            </a:r>
          </a:p>
          <a:p>
            <a:r>
              <a:rPr lang="en-GB" dirty="0"/>
              <a:t>Walter J. </a:t>
            </a:r>
            <a:r>
              <a:rPr lang="en-GB" dirty="0" err="1"/>
              <a:t>Radermacher</a:t>
            </a:r>
            <a:endParaRPr lang="en-GB" dirty="0"/>
          </a:p>
        </p:txBody>
      </p:sp>
    </p:spTree>
    <p:extLst>
      <p:ext uri="{BB962C8B-B14F-4D97-AF65-F5344CB8AC3E}">
        <p14:creationId xmlns:p14="http://schemas.microsoft.com/office/powerpoint/2010/main" val="901104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Reduction of complexity</a:t>
            </a:r>
          </a:p>
        </p:txBody>
      </p:sp>
      <p:sp>
        <p:nvSpPr>
          <p:cNvPr id="89" name="Slide Number Placeholder 88"/>
          <p:cNvSpPr>
            <a:spLocks noGrp="1"/>
          </p:cNvSpPr>
          <p:nvPr>
            <p:ph type="sldNum" sz="quarter" idx="12"/>
          </p:nvPr>
        </p:nvSpPr>
        <p:spPr/>
        <p:txBody>
          <a:bodyPr/>
          <a:lstStyle/>
          <a:p>
            <a:pPr>
              <a:defRPr/>
            </a:pPr>
            <a:fld id="{56CE1182-6072-4C13-A9D0-AB1B6F1BE1F8}" type="slidenum">
              <a:rPr lang="en-GB" smtClean="0"/>
              <a:pPr>
                <a:defRPr/>
              </a:pPr>
              <a:t>10</a:t>
            </a:fld>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784887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854834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Reduction of complexity</a:t>
            </a:r>
          </a:p>
        </p:txBody>
      </p:sp>
      <p:sp>
        <p:nvSpPr>
          <p:cNvPr id="5" name="Slide Number Placeholder 4"/>
          <p:cNvSpPr>
            <a:spLocks noGrp="1"/>
          </p:cNvSpPr>
          <p:nvPr>
            <p:ph type="sldNum" sz="quarter" idx="12"/>
          </p:nvPr>
        </p:nvSpPr>
        <p:spPr/>
        <p:txBody>
          <a:bodyPr/>
          <a:lstStyle/>
          <a:p>
            <a:pPr>
              <a:defRPr/>
            </a:pPr>
            <a:fld id="{56CE1182-6072-4C13-A9D0-AB1B6F1BE1F8}" type="slidenum">
              <a:rPr lang="en-GB" smtClean="0"/>
              <a:pPr>
                <a:defRPr/>
              </a:pPr>
              <a:t>11</a:t>
            </a:fld>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7920880" cy="432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33685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Reduction of complexity</a:t>
            </a:r>
          </a:p>
        </p:txBody>
      </p:sp>
      <p:sp>
        <p:nvSpPr>
          <p:cNvPr id="7168" name="Slide Number Placeholder 7167"/>
          <p:cNvSpPr>
            <a:spLocks noGrp="1"/>
          </p:cNvSpPr>
          <p:nvPr>
            <p:ph type="sldNum" sz="quarter" idx="12"/>
          </p:nvPr>
        </p:nvSpPr>
        <p:spPr/>
        <p:txBody>
          <a:bodyPr/>
          <a:lstStyle/>
          <a:p>
            <a:pPr>
              <a:defRPr/>
            </a:pPr>
            <a:fld id="{56CE1182-6072-4C13-A9D0-AB1B6F1BE1F8}" type="slidenum">
              <a:rPr lang="en-GB" smtClean="0"/>
              <a:pPr>
                <a:defRPr/>
              </a:pPr>
              <a:t>12</a:t>
            </a:fld>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44824"/>
            <a:ext cx="8183637"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554137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Sustainable Development</a:t>
            </a:r>
          </a:p>
        </p:txBody>
      </p:sp>
      <p:sp>
        <p:nvSpPr>
          <p:cNvPr id="7" name="Textplatzhalter 6"/>
          <p:cNvSpPr>
            <a:spLocks noGrp="1"/>
          </p:cNvSpPr>
          <p:nvPr>
            <p:ph type="body" idx="1"/>
          </p:nvPr>
        </p:nvSpPr>
        <p:spPr/>
        <p:txBody>
          <a:bodyPr/>
          <a:lstStyle/>
          <a:p>
            <a:r>
              <a:rPr lang="en-GB" dirty="0"/>
              <a:t>The 2030 Agenda</a:t>
            </a:r>
          </a:p>
        </p:txBody>
      </p:sp>
      <p:sp>
        <p:nvSpPr>
          <p:cNvPr id="5" name="Foliennummernplatzhalter 4"/>
          <p:cNvSpPr>
            <a:spLocks noGrp="1"/>
          </p:cNvSpPr>
          <p:nvPr>
            <p:ph type="sldNum" sz="quarter" idx="12"/>
          </p:nvPr>
        </p:nvSpPr>
        <p:spPr/>
        <p:txBody>
          <a:bodyPr/>
          <a:lstStyle/>
          <a:p>
            <a:pPr>
              <a:defRPr/>
            </a:pPr>
            <a:fld id="{E2F313E5-6C32-4CCC-A291-B01EDBC05B5D}" type="slidenum">
              <a:rPr lang="en-GB" smtClean="0"/>
              <a:pPr>
                <a:defRPr/>
              </a:pPr>
              <a:t>13</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585192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0" y="-27384"/>
            <a:ext cx="9144000" cy="6098977"/>
          </a:xfrm>
          <a:prstGeom prst="rect">
            <a:avLst/>
          </a:prstGeom>
        </p:spPr>
      </p:pic>
      <p:sp>
        <p:nvSpPr>
          <p:cNvPr id="2" name="Foliennummernplatzhalter 1"/>
          <p:cNvSpPr>
            <a:spLocks noGrp="1"/>
          </p:cNvSpPr>
          <p:nvPr>
            <p:ph type="sldNum" sz="quarter" idx="12"/>
          </p:nvPr>
        </p:nvSpPr>
        <p:spPr/>
        <p:txBody>
          <a:bodyPr/>
          <a:lstStyle/>
          <a:p>
            <a:pPr>
              <a:defRPr/>
            </a:pPr>
            <a:fld id="{E2F313E5-6C32-4CCC-A291-B01EDBC05B5D}" type="slidenum">
              <a:rPr lang="en-GB" smtClean="0"/>
              <a:pPr>
                <a:defRPr/>
              </a:pPr>
              <a:t>14</a:t>
            </a:fld>
            <a:endParaRPr lang="en-GB" dirty="0"/>
          </a:p>
        </p:txBody>
      </p:sp>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66065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de-DE" b="1" dirty="0"/>
              <a:t>The </a:t>
            </a:r>
            <a:r>
              <a:rPr lang="de-DE" b="1" dirty="0" err="1"/>
              <a:t>Sustainable</a:t>
            </a:r>
            <a:r>
              <a:rPr lang="de-DE" b="1" dirty="0"/>
              <a:t> Development Goals Report 2017 </a:t>
            </a:r>
            <a:endParaRPr lang="en-GB" dirty="0"/>
          </a:p>
        </p:txBody>
      </p:sp>
      <p:pic>
        <p:nvPicPr>
          <p:cNvPr id="4" name="Bild 3"/>
          <p:cNvPicPr>
            <a:picLocks noChangeAspect="1"/>
          </p:cNvPicPr>
          <p:nvPr/>
        </p:nvPicPr>
        <p:blipFill>
          <a:blip r:embed="rId2"/>
          <a:stretch>
            <a:fillRect/>
          </a:stretch>
        </p:blipFill>
        <p:spPr>
          <a:xfrm>
            <a:off x="1259632" y="1848050"/>
            <a:ext cx="6572773" cy="3939801"/>
          </a:xfrm>
          <a:prstGeom prst="rect">
            <a:avLst/>
          </a:prstGeom>
        </p:spPr>
      </p:pic>
      <p:sp>
        <p:nvSpPr>
          <p:cNvPr id="5" name="Rechteck 4"/>
          <p:cNvSpPr/>
          <p:nvPr/>
        </p:nvSpPr>
        <p:spPr>
          <a:xfrm>
            <a:off x="899592" y="5949280"/>
            <a:ext cx="5814392" cy="230832"/>
          </a:xfrm>
          <a:prstGeom prst="rect">
            <a:avLst/>
          </a:prstGeom>
        </p:spPr>
        <p:txBody>
          <a:bodyPr wrap="square">
            <a:spAutoFit/>
          </a:bodyPr>
          <a:lstStyle/>
          <a:p>
            <a:r>
              <a:rPr lang="en-GB" sz="900" b="0" dirty="0">
                <a:solidFill>
                  <a:srgbClr val="2D5EC1"/>
                </a:solidFill>
                <a:hlinkClick r:id="rId3"/>
              </a:rPr>
              <a:t>https://unstats.un.org/sdgs/files/report/2017/TheSustainableDevelopmentGoalsReport2017.pdf</a:t>
            </a:r>
            <a:r>
              <a:rPr lang="en-GB" sz="900" b="0" dirty="0">
                <a:solidFill>
                  <a:srgbClr val="2D5EC1"/>
                </a:solidFill>
              </a:rPr>
              <a:t> </a:t>
            </a:r>
          </a:p>
        </p:txBody>
      </p:sp>
      <p:sp>
        <p:nvSpPr>
          <p:cNvPr id="7" name="Foliennummernplatzhalter 6"/>
          <p:cNvSpPr>
            <a:spLocks noGrp="1"/>
          </p:cNvSpPr>
          <p:nvPr>
            <p:ph type="sldNum" sz="quarter" idx="12"/>
          </p:nvPr>
        </p:nvSpPr>
        <p:spPr/>
        <p:txBody>
          <a:bodyPr/>
          <a:lstStyle/>
          <a:p>
            <a:pPr>
              <a:defRPr/>
            </a:pPr>
            <a:fld id="{E2F313E5-6C32-4CCC-A291-B01EDBC05B5D}" type="slidenum">
              <a:rPr lang="en-GB" smtClean="0"/>
              <a:pPr>
                <a:defRPr/>
              </a:pPr>
              <a:t>15</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088633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827584" y="621254"/>
            <a:ext cx="8028384" cy="4930372"/>
          </a:xfrm>
          <a:prstGeom prst="rect">
            <a:avLst/>
          </a:prstGeom>
        </p:spPr>
      </p:pic>
      <p:sp>
        <p:nvSpPr>
          <p:cNvPr id="7" name="Rechteck 6"/>
          <p:cNvSpPr/>
          <p:nvPr/>
        </p:nvSpPr>
        <p:spPr>
          <a:xfrm>
            <a:off x="971600" y="5811003"/>
            <a:ext cx="5976664" cy="230832"/>
          </a:xfrm>
          <a:prstGeom prst="rect">
            <a:avLst/>
          </a:prstGeom>
        </p:spPr>
        <p:txBody>
          <a:bodyPr wrap="square">
            <a:spAutoFit/>
          </a:bodyPr>
          <a:lstStyle/>
          <a:p>
            <a:r>
              <a:rPr lang="en-GB" sz="900" b="0" dirty="0">
                <a:solidFill>
                  <a:srgbClr val="2D5EC1"/>
                </a:solidFill>
              </a:rPr>
              <a:t>https://</a:t>
            </a:r>
            <a:r>
              <a:rPr lang="en-GB" sz="900" b="0" dirty="0" err="1">
                <a:solidFill>
                  <a:srgbClr val="2D5EC1"/>
                </a:solidFill>
              </a:rPr>
              <a:t>en.wikipedia.org</a:t>
            </a:r>
            <a:r>
              <a:rPr lang="en-GB" sz="900" b="0" dirty="0">
                <a:solidFill>
                  <a:srgbClr val="2D5EC1"/>
                </a:solidFill>
              </a:rPr>
              <a:t>/wiki/</a:t>
            </a:r>
            <a:r>
              <a:rPr lang="en-GB" sz="900" b="0" dirty="0" err="1">
                <a:solidFill>
                  <a:srgbClr val="2D5EC1"/>
                </a:solidFill>
              </a:rPr>
              <a:t>File:Human_welfare_and_ecological_footprint_sustainability.jpg</a:t>
            </a:r>
            <a:endParaRPr lang="en-GB" sz="900" b="0" dirty="0">
              <a:solidFill>
                <a:srgbClr val="2D5EC1"/>
              </a:solidFill>
            </a:endParaRPr>
          </a:p>
        </p:txBody>
      </p:sp>
      <p:sp>
        <p:nvSpPr>
          <p:cNvPr id="2" name="Foliennummernplatzhalter 1"/>
          <p:cNvSpPr>
            <a:spLocks noGrp="1"/>
          </p:cNvSpPr>
          <p:nvPr>
            <p:ph type="sldNum" sz="quarter" idx="12"/>
          </p:nvPr>
        </p:nvSpPr>
        <p:spPr/>
        <p:txBody>
          <a:bodyPr/>
          <a:lstStyle/>
          <a:p>
            <a:pPr>
              <a:defRPr/>
            </a:pPr>
            <a:fld id="{E2F313E5-6C32-4CCC-A291-B01EDBC05B5D}" type="slidenum">
              <a:rPr lang="en-GB" smtClean="0"/>
              <a:pPr>
                <a:defRPr/>
              </a:pPr>
              <a:t>16</a:t>
            </a:fld>
            <a:endParaRPr lang="en-GB" dirty="0"/>
          </a:p>
        </p:txBody>
      </p:sp>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00797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pPr fontAlgn="base"/>
            <a:r>
              <a:rPr lang="en-GB" dirty="0"/>
              <a:t>The Doughnut of social and planetary boundaries</a:t>
            </a:r>
          </a:p>
        </p:txBody>
      </p:sp>
      <p:pic>
        <p:nvPicPr>
          <p:cNvPr id="4" name="Bild 3"/>
          <p:cNvPicPr>
            <a:picLocks noChangeAspect="1"/>
          </p:cNvPicPr>
          <p:nvPr/>
        </p:nvPicPr>
        <p:blipFill>
          <a:blip r:embed="rId2"/>
          <a:stretch>
            <a:fillRect/>
          </a:stretch>
        </p:blipFill>
        <p:spPr>
          <a:xfrm>
            <a:off x="2411760" y="1867450"/>
            <a:ext cx="3628677" cy="3618597"/>
          </a:xfrm>
          <a:prstGeom prst="rect">
            <a:avLst/>
          </a:prstGeom>
        </p:spPr>
      </p:pic>
      <p:sp>
        <p:nvSpPr>
          <p:cNvPr id="6" name="Rechteck 5"/>
          <p:cNvSpPr/>
          <p:nvPr/>
        </p:nvSpPr>
        <p:spPr>
          <a:xfrm>
            <a:off x="1468437" y="5486047"/>
            <a:ext cx="4572000" cy="230832"/>
          </a:xfrm>
          <a:prstGeom prst="rect">
            <a:avLst/>
          </a:prstGeom>
        </p:spPr>
        <p:txBody>
          <a:bodyPr>
            <a:spAutoFit/>
          </a:bodyPr>
          <a:lstStyle/>
          <a:p>
            <a:r>
              <a:rPr lang="en-GB" sz="900" b="0" dirty="0">
                <a:solidFill>
                  <a:srgbClr val="2D5EC1"/>
                </a:solidFill>
              </a:rPr>
              <a:t>https://</a:t>
            </a:r>
            <a:r>
              <a:rPr lang="en-GB" sz="900" b="0" dirty="0" err="1">
                <a:solidFill>
                  <a:srgbClr val="2D5EC1"/>
                </a:solidFill>
              </a:rPr>
              <a:t>www.kateraworth.com</a:t>
            </a:r>
            <a:r>
              <a:rPr lang="en-GB" sz="900" b="0" dirty="0">
                <a:solidFill>
                  <a:srgbClr val="2D5EC1"/>
                </a:solidFill>
              </a:rPr>
              <a:t>/doughnut/</a:t>
            </a:r>
          </a:p>
        </p:txBody>
      </p:sp>
      <p:sp>
        <p:nvSpPr>
          <p:cNvPr id="7" name="Foliennummernplatzhalter 6"/>
          <p:cNvSpPr>
            <a:spLocks noGrp="1"/>
          </p:cNvSpPr>
          <p:nvPr>
            <p:ph type="sldNum" sz="quarter" idx="12"/>
          </p:nvPr>
        </p:nvSpPr>
        <p:spPr/>
        <p:txBody>
          <a:bodyPr/>
          <a:lstStyle/>
          <a:p>
            <a:pPr>
              <a:defRPr/>
            </a:pPr>
            <a:fld id="{E2F313E5-6C32-4CCC-A291-B01EDBC05B5D}" type="slidenum">
              <a:rPr lang="en-GB" smtClean="0"/>
              <a:pPr>
                <a:defRPr/>
              </a:pPr>
              <a:t>17</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883527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a:t>Sustainable Development</a:t>
            </a:r>
          </a:p>
        </p:txBody>
      </p:sp>
      <p:pic>
        <p:nvPicPr>
          <p:cNvPr id="7" name="Bild 6"/>
          <p:cNvPicPr>
            <a:picLocks noChangeAspect="1"/>
          </p:cNvPicPr>
          <p:nvPr/>
        </p:nvPicPr>
        <p:blipFill>
          <a:blip r:embed="rId2"/>
          <a:stretch>
            <a:fillRect/>
          </a:stretch>
        </p:blipFill>
        <p:spPr>
          <a:xfrm>
            <a:off x="1872208" y="2025953"/>
            <a:ext cx="6012160" cy="3883962"/>
          </a:xfrm>
          <a:prstGeom prst="rect">
            <a:avLst/>
          </a:prstGeom>
        </p:spPr>
      </p:pic>
      <p:sp>
        <p:nvSpPr>
          <p:cNvPr id="9" name="Rechteck 8"/>
          <p:cNvSpPr/>
          <p:nvPr/>
        </p:nvSpPr>
        <p:spPr>
          <a:xfrm>
            <a:off x="1246488" y="5874698"/>
            <a:ext cx="6696744" cy="230832"/>
          </a:xfrm>
          <a:prstGeom prst="rect">
            <a:avLst/>
          </a:prstGeom>
        </p:spPr>
        <p:txBody>
          <a:bodyPr wrap="square">
            <a:spAutoFit/>
          </a:bodyPr>
          <a:lstStyle/>
          <a:p>
            <a:r>
              <a:rPr lang="en-GB" sz="900" b="0" dirty="0">
                <a:solidFill>
                  <a:srgbClr val="0070C0"/>
                </a:solidFill>
                <a:hlinkClick r:id="rId3"/>
              </a:rPr>
              <a:t>https://en.wikipedia.org/wiki/File:Sustainable_development.svg</a:t>
            </a:r>
            <a:r>
              <a:rPr lang="en-GB" sz="900" b="0" dirty="0">
                <a:solidFill>
                  <a:srgbClr val="0070C0"/>
                </a:solidFill>
              </a:rPr>
              <a:t> </a:t>
            </a:r>
          </a:p>
        </p:txBody>
      </p:sp>
      <p:sp>
        <p:nvSpPr>
          <p:cNvPr id="5" name="Textfeld 4"/>
          <p:cNvSpPr txBox="1"/>
          <p:nvPr/>
        </p:nvSpPr>
        <p:spPr>
          <a:xfrm>
            <a:off x="1246488" y="2204864"/>
            <a:ext cx="1093264" cy="1015663"/>
          </a:xfrm>
          <a:prstGeom prst="rect">
            <a:avLst/>
          </a:prstGeom>
          <a:noFill/>
          <a:ln>
            <a:solidFill>
              <a:schemeClr val="bg1"/>
            </a:solidFill>
          </a:ln>
        </p:spPr>
        <p:txBody>
          <a:bodyPr wrap="square" rtlCol="0">
            <a:spAutoFit/>
          </a:bodyPr>
          <a:lstStyle/>
          <a:p>
            <a:r>
              <a:rPr lang="en-GB" sz="2000" b="0" dirty="0">
                <a:solidFill>
                  <a:schemeClr val="bg1"/>
                </a:solidFill>
              </a:rPr>
              <a:t>Focus of this lecture</a:t>
            </a:r>
          </a:p>
        </p:txBody>
      </p:sp>
      <p:sp>
        <p:nvSpPr>
          <p:cNvPr id="6" name="Foliennummernplatzhalter 5"/>
          <p:cNvSpPr>
            <a:spLocks noGrp="1"/>
          </p:cNvSpPr>
          <p:nvPr>
            <p:ph type="sldNum" sz="quarter" idx="12"/>
          </p:nvPr>
        </p:nvSpPr>
        <p:spPr/>
        <p:txBody>
          <a:bodyPr/>
          <a:lstStyle/>
          <a:p>
            <a:pPr>
              <a:defRPr/>
            </a:pPr>
            <a:fld id="{E2F313E5-6C32-4CCC-A291-B01EDBC05B5D}" type="slidenum">
              <a:rPr lang="en-GB" smtClean="0"/>
              <a:pPr>
                <a:defRPr/>
              </a:pPr>
              <a:t>18</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81343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John R. Hicks</a:t>
            </a:r>
          </a:p>
        </p:txBody>
      </p:sp>
      <p:pic>
        <p:nvPicPr>
          <p:cNvPr id="10" name="Bild 9"/>
          <p:cNvPicPr>
            <a:picLocks noChangeAspect="1"/>
          </p:cNvPicPr>
          <p:nvPr/>
        </p:nvPicPr>
        <p:blipFill>
          <a:blip r:embed="rId2"/>
          <a:stretch>
            <a:fillRect/>
          </a:stretch>
        </p:blipFill>
        <p:spPr>
          <a:xfrm>
            <a:off x="4273137" y="1177272"/>
            <a:ext cx="3179183" cy="4498843"/>
          </a:xfrm>
          <a:prstGeom prst="rect">
            <a:avLst/>
          </a:prstGeom>
        </p:spPr>
      </p:pic>
      <p:sp>
        <p:nvSpPr>
          <p:cNvPr id="11" name="Rechteck 10"/>
          <p:cNvSpPr/>
          <p:nvPr/>
        </p:nvSpPr>
        <p:spPr>
          <a:xfrm>
            <a:off x="3096344" y="5579948"/>
            <a:ext cx="5796136" cy="369332"/>
          </a:xfrm>
          <a:prstGeom prst="rect">
            <a:avLst/>
          </a:prstGeom>
        </p:spPr>
        <p:txBody>
          <a:bodyPr wrap="square">
            <a:spAutoFit/>
          </a:bodyPr>
          <a:lstStyle/>
          <a:p>
            <a:r>
              <a:rPr lang="en-GB" sz="900" b="0" dirty="0">
                <a:solidFill>
                  <a:srgbClr val="2D5EC1"/>
                </a:solidFill>
                <a:hlinkClick r:id="rId3"/>
              </a:rPr>
              <a:t>https://s3.amazonaws.com/oxbridgenotes/spree/products/801/large/5._Hicks%27_Income.png?1373979054</a:t>
            </a:r>
            <a:r>
              <a:rPr lang="en-GB" sz="900" b="0" dirty="0">
                <a:solidFill>
                  <a:srgbClr val="2D5EC1"/>
                </a:solidFill>
              </a:rPr>
              <a:t> </a:t>
            </a:r>
          </a:p>
        </p:txBody>
      </p:sp>
      <p:pic>
        <p:nvPicPr>
          <p:cNvPr id="12" name="Bild 11"/>
          <p:cNvPicPr>
            <a:picLocks noChangeAspect="1"/>
          </p:cNvPicPr>
          <p:nvPr/>
        </p:nvPicPr>
        <p:blipFill>
          <a:blip r:embed="rId4"/>
          <a:stretch>
            <a:fillRect/>
          </a:stretch>
        </p:blipFill>
        <p:spPr>
          <a:xfrm>
            <a:off x="539552" y="3140968"/>
            <a:ext cx="1981659" cy="2802632"/>
          </a:xfrm>
          <a:prstGeom prst="rect">
            <a:avLst/>
          </a:prstGeom>
        </p:spPr>
      </p:pic>
      <p:sp>
        <p:nvSpPr>
          <p:cNvPr id="13" name="Textfeld 12"/>
          <p:cNvSpPr txBox="1"/>
          <p:nvPr/>
        </p:nvSpPr>
        <p:spPr>
          <a:xfrm>
            <a:off x="4067944" y="549292"/>
            <a:ext cx="4104456" cy="627981"/>
          </a:xfrm>
          <a:prstGeom prst="rect">
            <a:avLst/>
          </a:prstGeom>
        </p:spPr>
        <p:txBody>
          <a:bodyPr vert="horz" lIns="91440" tIns="45720" rIns="91440" bIns="45720" rtlCol="0" anchor="b">
            <a:normAutofit/>
          </a:bodyPr>
          <a:lstStyle>
            <a:lvl1pPr defTabSz="914400" eaLnBrk="1" latinLnBrk="0" hangingPunct="1">
              <a:lnSpc>
                <a:spcPct val="85000"/>
              </a:lnSpc>
              <a:buNone/>
              <a:defRPr sz="4800" spc="-50" baseline="0">
                <a:solidFill>
                  <a:schemeClr val="tx1">
                    <a:lumMod val="75000"/>
                    <a:lumOff val="25000"/>
                  </a:schemeClr>
                </a:solidFill>
                <a:latin typeface="+mj-lt"/>
                <a:ea typeface="+mj-ea"/>
                <a:cs typeface="+mj-cs"/>
              </a:defRPr>
            </a:lvl1pPr>
          </a:lstStyle>
          <a:p>
            <a:r>
              <a:rPr lang="en-GB" sz="3200" dirty="0"/>
              <a:t>Keep </a:t>
            </a:r>
            <a:r>
              <a:rPr lang="en-GB" sz="3200"/>
              <a:t>Capital Intact!</a:t>
            </a:r>
          </a:p>
        </p:txBody>
      </p:sp>
      <p:sp>
        <p:nvSpPr>
          <p:cNvPr id="2" name="Foliennummernplatzhalter 1"/>
          <p:cNvSpPr>
            <a:spLocks noGrp="1"/>
          </p:cNvSpPr>
          <p:nvPr>
            <p:ph type="sldNum" sz="quarter" idx="12"/>
          </p:nvPr>
        </p:nvSpPr>
        <p:spPr/>
        <p:txBody>
          <a:bodyPr/>
          <a:lstStyle/>
          <a:p>
            <a:pPr>
              <a:defRPr/>
            </a:pPr>
            <a:fld id="{E2F313E5-6C32-4CCC-A291-B01EDBC05B5D}" type="slidenum">
              <a:rPr lang="en-GB" smtClean="0"/>
              <a:pPr>
                <a:defRPr/>
              </a:pPr>
              <a:t>19</a:t>
            </a:fld>
            <a:endParaRPr lang="en-GB" dirty="0"/>
          </a:p>
        </p:txBody>
      </p:sp>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35755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2B60B29B-1FCE-C644-A2E2-1BE08FCFDC71}"/>
              </a:ext>
            </a:extLst>
          </p:cNvPr>
          <p:cNvSpPr>
            <a:spLocks noGrp="1"/>
          </p:cNvSpPr>
          <p:nvPr>
            <p:ph type="ftr" sz="quarter" idx="11"/>
          </p:nvPr>
        </p:nvSpPr>
        <p:spPr/>
        <p:txBody>
          <a:bodyPr/>
          <a:lstStyle/>
          <a:p>
            <a:pPr>
              <a:defRPr/>
            </a:pPr>
            <a:r>
              <a:rPr lang="en-US"/>
              <a:t>Walter J. Radermacher</a:t>
            </a:r>
            <a:endParaRPr lang="en-US" dirty="0"/>
          </a:p>
        </p:txBody>
      </p:sp>
      <p:sp>
        <p:nvSpPr>
          <p:cNvPr id="3" name="Foliennummernplatzhalter 2">
            <a:extLst>
              <a:ext uri="{FF2B5EF4-FFF2-40B4-BE49-F238E27FC236}">
                <a16:creationId xmlns:a16="http://schemas.microsoft.com/office/drawing/2014/main" id="{C51ED554-D849-8D40-AF04-CAD576B894E9}"/>
              </a:ext>
            </a:extLst>
          </p:cNvPr>
          <p:cNvSpPr>
            <a:spLocks noGrp="1"/>
          </p:cNvSpPr>
          <p:nvPr>
            <p:ph type="sldNum" sz="quarter" idx="12"/>
          </p:nvPr>
        </p:nvSpPr>
        <p:spPr/>
        <p:txBody>
          <a:bodyPr/>
          <a:lstStyle/>
          <a:p>
            <a:pPr>
              <a:defRPr/>
            </a:pPr>
            <a:fld id="{E2F313E5-6C32-4CCC-A291-B01EDBC05B5D}" type="slidenum">
              <a:rPr lang="en-GB" smtClean="0"/>
              <a:pPr>
                <a:defRPr/>
              </a:pPr>
              <a:t>2</a:t>
            </a:fld>
            <a:endParaRPr lang="en-GB" dirty="0"/>
          </a:p>
        </p:txBody>
      </p:sp>
      <p:pic>
        <p:nvPicPr>
          <p:cNvPr id="4" name="Grafik 3">
            <a:extLst>
              <a:ext uri="{FF2B5EF4-FFF2-40B4-BE49-F238E27FC236}">
                <a16:creationId xmlns:a16="http://schemas.microsoft.com/office/drawing/2014/main" id="{5E8FFD2F-663C-5243-BAF5-1DEC8355323E}"/>
              </a:ext>
            </a:extLst>
          </p:cNvPr>
          <p:cNvPicPr>
            <a:picLocks noChangeAspect="1"/>
          </p:cNvPicPr>
          <p:nvPr/>
        </p:nvPicPr>
        <p:blipFill>
          <a:blip r:embed="rId2"/>
          <a:stretch>
            <a:fillRect/>
          </a:stretch>
        </p:blipFill>
        <p:spPr>
          <a:xfrm>
            <a:off x="15807" y="332656"/>
            <a:ext cx="8869262" cy="4904450"/>
          </a:xfrm>
          <a:prstGeom prst="rect">
            <a:avLst/>
          </a:prstGeom>
        </p:spPr>
      </p:pic>
      <p:sp>
        <p:nvSpPr>
          <p:cNvPr id="5" name="Rechteck 4">
            <a:extLst>
              <a:ext uri="{FF2B5EF4-FFF2-40B4-BE49-F238E27FC236}">
                <a16:creationId xmlns:a16="http://schemas.microsoft.com/office/drawing/2014/main" id="{23741779-6557-CE45-A6BF-0EE30554E310}"/>
              </a:ext>
            </a:extLst>
          </p:cNvPr>
          <p:cNvSpPr/>
          <p:nvPr/>
        </p:nvSpPr>
        <p:spPr>
          <a:xfrm>
            <a:off x="395535" y="5340614"/>
            <a:ext cx="8489533" cy="369332"/>
          </a:xfrm>
          <a:prstGeom prst="rect">
            <a:avLst/>
          </a:prstGeom>
        </p:spPr>
        <p:txBody>
          <a:bodyPr wrap="square">
            <a:spAutoFit/>
          </a:bodyPr>
          <a:lstStyle/>
          <a:p>
            <a:r>
              <a:rPr lang="en-GB" sz="900" b="0" dirty="0">
                <a:hlinkClick r:id="rId3"/>
              </a:rPr>
              <a:t>https://www.researchgate.net/post/What_is_sustainability_How_can_we_make_sustainable_development_a_reality_How_sustainability_can_be_measured</a:t>
            </a:r>
            <a:r>
              <a:rPr lang="en-GB" sz="900" b="0" dirty="0"/>
              <a:t> </a:t>
            </a:r>
          </a:p>
        </p:txBody>
      </p:sp>
    </p:spTree>
    <p:extLst>
      <p:ext uri="{BB962C8B-B14F-4D97-AF65-F5344CB8AC3E}">
        <p14:creationId xmlns:p14="http://schemas.microsoft.com/office/powerpoint/2010/main" val="23454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Amartya</a:t>
            </a:r>
            <a:r>
              <a:rPr lang="de-DE" dirty="0"/>
              <a:t> Sen</a:t>
            </a:r>
            <a:endParaRPr lang="en-GB" dirty="0"/>
          </a:p>
        </p:txBody>
      </p:sp>
      <p:sp>
        <p:nvSpPr>
          <p:cNvPr id="6" name="Foliennummernplatzhalter 5"/>
          <p:cNvSpPr>
            <a:spLocks noGrp="1"/>
          </p:cNvSpPr>
          <p:nvPr>
            <p:ph type="sldNum" sz="quarter" idx="12"/>
          </p:nvPr>
        </p:nvSpPr>
        <p:spPr/>
        <p:txBody>
          <a:bodyPr/>
          <a:lstStyle/>
          <a:p>
            <a:pPr>
              <a:defRPr/>
            </a:pPr>
            <a:fld id="{E2F313E5-6C32-4CCC-A291-B01EDBC05B5D}" type="slidenum">
              <a:rPr lang="en-GB" smtClean="0"/>
              <a:pPr>
                <a:defRPr/>
              </a:pPr>
              <a:t>20</a:t>
            </a:fld>
            <a:endParaRPr lang="en-GB" dirty="0"/>
          </a:p>
        </p:txBody>
      </p:sp>
      <p:pic>
        <p:nvPicPr>
          <p:cNvPr id="7" name="Bild 6"/>
          <p:cNvPicPr>
            <a:picLocks noChangeAspect="1"/>
          </p:cNvPicPr>
          <p:nvPr/>
        </p:nvPicPr>
        <p:blipFill>
          <a:blip r:embed="rId2"/>
          <a:stretch>
            <a:fillRect/>
          </a:stretch>
        </p:blipFill>
        <p:spPr>
          <a:xfrm>
            <a:off x="464963" y="3064831"/>
            <a:ext cx="2162821" cy="3460513"/>
          </a:xfrm>
          <a:prstGeom prst="rect">
            <a:avLst/>
          </a:prstGeom>
        </p:spPr>
      </p:pic>
      <p:sp>
        <p:nvSpPr>
          <p:cNvPr id="10" name="Rechteck 9"/>
          <p:cNvSpPr/>
          <p:nvPr/>
        </p:nvSpPr>
        <p:spPr>
          <a:xfrm>
            <a:off x="3384376" y="5214392"/>
            <a:ext cx="4572000" cy="230832"/>
          </a:xfrm>
          <a:prstGeom prst="rect">
            <a:avLst/>
          </a:prstGeom>
        </p:spPr>
        <p:txBody>
          <a:bodyPr>
            <a:spAutoFit/>
          </a:bodyPr>
          <a:lstStyle/>
          <a:p>
            <a:r>
              <a:rPr lang="en-GB" sz="900" b="0" dirty="0">
                <a:hlinkClick r:id="rId3"/>
              </a:rPr>
              <a:t>http://hdr.undp.org/en/humandev</a:t>
            </a:r>
            <a:r>
              <a:rPr lang="en-GB" sz="900" b="0" dirty="0"/>
              <a:t> </a:t>
            </a:r>
          </a:p>
        </p:txBody>
      </p:sp>
      <p:pic>
        <p:nvPicPr>
          <p:cNvPr id="15" name="Bild 14"/>
          <p:cNvPicPr>
            <a:picLocks noChangeAspect="1"/>
          </p:cNvPicPr>
          <p:nvPr/>
        </p:nvPicPr>
        <p:blipFill>
          <a:blip r:embed="rId4"/>
          <a:stretch>
            <a:fillRect/>
          </a:stretch>
        </p:blipFill>
        <p:spPr>
          <a:xfrm>
            <a:off x="3851921" y="651844"/>
            <a:ext cx="4562548" cy="4562548"/>
          </a:xfrm>
          <a:prstGeom prst="rect">
            <a:avLst/>
          </a:prstGeom>
        </p:spPr>
      </p:pic>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192580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Stiglitz-Sen-</a:t>
            </a:r>
            <a:r>
              <a:rPr lang="en-GB" dirty="0" err="1"/>
              <a:t>Fitoussi</a:t>
            </a:r>
            <a:r>
              <a:rPr lang="en-GB" dirty="0"/>
              <a:t> 2009</a:t>
            </a:r>
          </a:p>
        </p:txBody>
      </p:sp>
      <p:sp>
        <p:nvSpPr>
          <p:cNvPr id="5" name="Inhaltsplatzhalter 4"/>
          <p:cNvSpPr>
            <a:spLocks noGrp="1"/>
          </p:cNvSpPr>
          <p:nvPr>
            <p:ph idx="1"/>
          </p:nvPr>
        </p:nvSpPr>
        <p:spPr/>
        <p:txBody>
          <a:bodyPr>
            <a:normAutofit fontScale="77500" lnSpcReduction="20000"/>
          </a:bodyPr>
          <a:lstStyle/>
          <a:p>
            <a:r>
              <a:rPr lang="en-GB" i="1" dirty="0"/>
              <a:t>Messages</a:t>
            </a:r>
          </a:p>
          <a:p>
            <a:pPr lvl="1"/>
            <a:r>
              <a:rPr lang="en-GB" i="1" dirty="0"/>
              <a:t>1: Measuring sustainability differs from standard statistical practice in a fundamental way: to do it adequately, we need </a:t>
            </a:r>
            <a:r>
              <a:rPr lang="en-GB" i="1" u="sng" dirty="0"/>
              <a:t>projections</a:t>
            </a:r>
            <a:r>
              <a:rPr lang="en-GB" i="1" dirty="0"/>
              <a:t>, not only observations. </a:t>
            </a:r>
          </a:p>
          <a:p>
            <a:pPr lvl="1"/>
            <a:r>
              <a:rPr lang="en-GB" i="1" dirty="0"/>
              <a:t>2: Measuring sustainability also entails prior responses to normative questions. In this respect too, it strongly differs from standard statistical activity. </a:t>
            </a:r>
          </a:p>
          <a:p>
            <a:pPr lvl="1"/>
            <a:r>
              <a:rPr lang="en-GB" i="1" dirty="0"/>
              <a:t>3: Measuring sustainability raises an additional difficulty in an international context. The question is not exclusively to assess relative </a:t>
            </a:r>
            <a:r>
              <a:rPr lang="en-GB" i="1" dirty="0" err="1"/>
              <a:t>sustainabilities</a:t>
            </a:r>
            <a:r>
              <a:rPr lang="en-GB" i="1" dirty="0"/>
              <a:t> of each country taken separately. The problem is global, at least in its environmental dimension. In that case, what is at stake is rather the contribution of each country to global sustainability or unsustainability. </a:t>
            </a:r>
          </a:p>
          <a:p>
            <a:r>
              <a:rPr lang="en-GB" i="1" dirty="0"/>
              <a:t>Recommendation </a:t>
            </a:r>
          </a:p>
          <a:p>
            <a:pPr lvl="1"/>
            <a:r>
              <a:rPr lang="en-GB" i="1" dirty="0"/>
              <a:t>1: Sustainability assessment requires a well-identified sub-dashboard of the global dashboard to be recommended by the Commission. </a:t>
            </a:r>
          </a:p>
          <a:p>
            <a:pPr lvl="1"/>
            <a:r>
              <a:rPr lang="en-GB" i="1" dirty="0"/>
              <a:t>2: The distinctive feature of all components of this sub-dashboard should be interpretable as variations of some “stocks”. </a:t>
            </a:r>
          </a:p>
          <a:p>
            <a:pPr lvl="1"/>
            <a:r>
              <a:rPr lang="en-GB" i="1" dirty="0"/>
              <a:t>3: A monetary index of sustainability has its place in a sustainability dashboard, but under the current state of the art, it should remain essentially focused on economic aspects of sustainability. </a:t>
            </a:r>
          </a:p>
          <a:p>
            <a:pPr lvl="1"/>
            <a:r>
              <a:rPr lang="en-GB" i="1" dirty="0"/>
              <a:t>4: The environmental aspects of sustainability deserve a separate follow-up based on a well-chosen set of physical indicators. </a:t>
            </a:r>
          </a:p>
          <a:p>
            <a:r>
              <a:rPr lang="en-GB" sz="1300" dirty="0"/>
              <a:t>Stiglitz, J.E., Sen, A., </a:t>
            </a:r>
            <a:r>
              <a:rPr lang="en-GB" sz="1300" dirty="0" err="1"/>
              <a:t>Fitoussi</a:t>
            </a:r>
            <a:r>
              <a:rPr lang="en-GB" sz="1300" dirty="0"/>
              <a:t>, J.-P.: Report by the Commission on the Measurement of Economic and Social Progress. (2009)</a:t>
            </a:r>
          </a:p>
          <a:p>
            <a:endParaRPr lang="en-GB" dirty="0"/>
          </a:p>
          <a:p>
            <a:endParaRPr lang="en-GB" dirty="0"/>
          </a:p>
          <a:p>
            <a:endParaRPr lang="en-GB" dirty="0"/>
          </a:p>
          <a:p>
            <a:endParaRPr lang="en-GB" dirty="0"/>
          </a:p>
        </p:txBody>
      </p:sp>
      <p:sp>
        <p:nvSpPr>
          <p:cNvPr id="6" name="Foliennummernplatzhalter 5"/>
          <p:cNvSpPr>
            <a:spLocks noGrp="1"/>
          </p:cNvSpPr>
          <p:nvPr>
            <p:ph type="sldNum" sz="quarter" idx="12"/>
          </p:nvPr>
        </p:nvSpPr>
        <p:spPr/>
        <p:txBody>
          <a:bodyPr/>
          <a:lstStyle/>
          <a:p>
            <a:pPr>
              <a:defRPr/>
            </a:pPr>
            <a:fld id="{E2F313E5-6C32-4CCC-A291-B01EDBC05B5D}" type="slidenum">
              <a:rPr lang="en-GB" smtClean="0"/>
              <a:pPr>
                <a:defRPr/>
              </a:pPr>
              <a:t>21</a:t>
            </a:fld>
            <a:endParaRPr lang="en-GB" dirty="0"/>
          </a:p>
        </p:txBody>
      </p:sp>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634380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Nicholas </a:t>
            </a:r>
            <a:r>
              <a:rPr lang="de-DE" dirty="0" err="1"/>
              <a:t>Georgescu-Roegen</a:t>
            </a:r>
            <a:endParaRPr lang="en-GB" dirty="0"/>
          </a:p>
        </p:txBody>
      </p:sp>
      <p:pic>
        <p:nvPicPr>
          <p:cNvPr id="7" name="Bild 6"/>
          <p:cNvPicPr>
            <a:picLocks noChangeAspect="1"/>
          </p:cNvPicPr>
          <p:nvPr/>
        </p:nvPicPr>
        <p:blipFill>
          <a:blip r:embed="rId2"/>
          <a:stretch>
            <a:fillRect/>
          </a:stretch>
        </p:blipFill>
        <p:spPr>
          <a:xfrm>
            <a:off x="342817" y="3356992"/>
            <a:ext cx="2379588" cy="2379588"/>
          </a:xfrm>
          <a:prstGeom prst="rect">
            <a:avLst/>
          </a:prstGeom>
        </p:spPr>
      </p:pic>
      <p:pic>
        <p:nvPicPr>
          <p:cNvPr id="8" name="Bild 7"/>
          <p:cNvPicPr>
            <a:picLocks noChangeAspect="1"/>
          </p:cNvPicPr>
          <p:nvPr/>
        </p:nvPicPr>
        <p:blipFill>
          <a:blip r:embed="rId3"/>
          <a:stretch>
            <a:fillRect/>
          </a:stretch>
        </p:blipFill>
        <p:spPr>
          <a:xfrm>
            <a:off x="3707904" y="1478580"/>
            <a:ext cx="4896544" cy="3831682"/>
          </a:xfrm>
          <a:prstGeom prst="rect">
            <a:avLst/>
          </a:prstGeom>
          <a:ln>
            <a:solidFill>
              <a:schemeClr val="tx1"/>
            </a:solidFill>
          </a:ln>
        </p:spPr>
      </p:pic>
      <p:sp>
        <p:nvSpPr>
          <p:cNvPr id="9" name="Rechteck 8"/>
          <p:cNvSpPr/>
          <p:nvPr/>
        </p:nvSpPr>
        <p:spPr>
          <a:xfrm>
            <a:off x="3707904" y="5515692"/>
            <a:ext cx="4248472" cy="369332"/>
          </a:xfrm>
          <a:prstGeom prst="rect">
            <a:avLst/>
          </a:prstGeom>
        </p:spPr>
        <p:txBody>
          <a:bodyPr wrap="square">
            <a:spAutoFit/>
          </a:bodyPr>
          <a:lstStyle/>
          <a:p>
            <a:r>
              <a:rPr lang="en-GB" sz="900" b="0" dirty="0">
                <a:solidFill>
                  <a:srgbClr val="2D5EC1"/>
                </a:solidFill>
                <a:hlinkClick r:id="rId4"/>
              </a:rPr>
              <a:t>https://en.wikipedia.org/wiki/Nicholas_Georgescu-Roegen#/media/File:Diagram_of_natural_resource_flows.jpg</a:t>
            </a:r>
            <a:r>
              <a:rPr lang="en-GB" sz="900" b="0" dirty="0">
                <a:solidFill>
                  <a:srgbClr val="2D5EC1"/>
                </a:solidFill>
              </a:rPr>
              <a:t> </a:t>
            </a:r>
          </a:p>
        </p:txBody>
      </p:sp>
      <p:sp>
        <p:nvSpPr>
          <p:cNvPr id="10" name="Textfeld 9"/>
          <p:cNvSpPr txBox="1"/>
          <p:nvPr/>
        </p:nvSpPr>
        <p:spPr>
          <a:xfrm>
            <a:off x="3600450" y="549292"/>
            <a:ext cx="4571950" cy="627981"/>
          </a:xfrm>
          <a:prstGeom prst="rect">
            <a:avLst/>
          </a:prstGeom>
        </p:spPr>
        <p:txBody>
          <a:bodyPr vert="horz" lIns="91440" tIns="45720" rIns="91440" bIns="45720" rtlCol="0" anchor="b">
            <a:normAutofit fontScale="85000" lnSpcReduction="10000"/>
          </a:bodyPr>
          <a:lstStyle>
            <a:lvl1pPr defTabSz="914400" eaLnBrk="1" latinLnBrk="0" hangingPunct="1">
              <a:lnSpc>
                <a:spcPct val="85000"/>
              </a:lnSpc>
              <a:buNone/>
              <a:defRPr sz="4800" spc="-50" baseline="0">
                <a:solidFill>
                  <a:schemeClr val="tx1">
                    <a:lumMod val="75000"/>
                    <a:lumOff val="25000"/>
                  </a:schemeClr>
                </a:solidFill>
                <a:latin typeface="+mj-lt"/>
                <a:ea typeface="+mj-ea"/>
                <a:cs typeface="+mj-cs"/>
              </a:defRPr>
            </a:lvl1pPr>
          </a:lstStyle>
          <a:p>
            <a:r>
              <a:rPr lang="en-GB" sz="3200" dirty="0"/>
              <a:t>Maximise </a:t>
            </a:r>
            <a:r>
              <a:rPr lang="en-GB" sz="3200"/>
              <a:t>Resource Productivity!</a:t>
            </a:r>
            <a:endParaRPr lang="en-GB" sz="3200" dirty="0"/>
          </a:p>
        </p:txBody>
      </p:sp>
      <p:sp>
        <p:nvSpPr>
          <p:cNvPr id="3" name="Foliennummernplatzhalter 2"/>
          <p:cNvSpPr>
            <a:spLocks noGrp="1"/>
          </p:cNvSpPr>
          <p:nvPr>
            <p:ph type="sldNum" sz="quarter" idx="12"/>
          </p:nvPr>
        </p:nvSpPr>
        <p:spPr/>
        <p:txBody>
          <a:bodyPr/>
          <a:lstStyle/>
          <a:p>
            <a:pPr>
              <a:defRPr/>
            </a:pPr>
            <a:fld id="{E2F313E5-6C32-4CCC-A291-B01EDBC05B5D}" type="slidenum">
              <a:rPr lang="en-GB" smtClean="0"/>
              <a:pPr>
                <a:defRPr/>
              </a:pPr>
              <a:t>22</a:t>
            </a:fld>
            <a:endParaRPr lang="en-GB" dirty="0"/>
          </a:p>
        </p:txBody>
      </p:sp>
      <p:sp>
        <p:nvSpPr>
          <p:cNvPr id="5" name="Fußzeilenplatzhalter 4"/>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626266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Johan Rockström</a:t>
            </a:r>
            <a:endParaRPr lang="en-GB" dirty="0"/>
          </a:p>
        </p:txBody>
      </p:sp>
      <p:pic>
        <p:nvPicPr>
          <p:cNvPr id="7" name="Bild 6"/>
          <p:cNvPicPr>
            <a:picLocks noChangeAspect="1"/>
          </p:cNvPicPr>
          <p:nvPr/>
        </p:nvPicPr>
        <p:blipFill>
          <a:blip r:embed="rId3"/>
          <a:stretch>
            <a:fillRect/>
          </a:stretch>
        </p:blipFill>
        <p:spPr>
          <a:xfrm>
            <a:off x="539552" y="3077978"/>
            <a:ext cx="1987907" cy="2583270"/>
          </a:xfrm>
          <a:prstGeom prst="rect">
            <a:avLst/>
          </a:prstGeom>
        </p:spPr>
      </p:pic>
      <p:pic>
        <p:nvPicPr>
          <p:cNvPr id="9" name="Bild 8"/>
          <p:cNvPicPr>
            <a:picLocks noChangeAspect="1"/>
          </p:cNvPicPr>
          <p:nvPr/>
        </p:nvPicPr>
        <p:blipFill>
          <a:blip r:embed="rId4"/>
          <a:stretch>
            <a:fillRect/>
          </a:stretch>
        </p:blipFill>
        <p:spPr>
          <a:xfrm>
            <a:off x="4139952" y="1549866"/>
            <a:ext cx="4176464" cy="3432230"/>
          </a:xfrm>
          <a:prstGeom prst="rect">
            <a:avLst/>
          </a:prstGeom>
          <a:ln>
            <a:solidFill>
              <a:schemeClr val="tx1"/>
            </a:solidFill>
          </a:ln>
        </p:spPr>
      </p:pic>
      <p:sp>
        <p:nvSpPr>
          <p:cNvPr id="10" name="Rechteck 9"/>
          <p:cNvSpPr/>
          <p:nvPr/>
        </p:nvSpPr>
        <p:spPr>
          <a:xfrm>
            <a:off x="3596754" y="5144247"/>
            <a:ext cx="4572000" cy="369332"/>
          </a:xfrm>
          <a:prstGeom prst="rect">
            <a:avLst/>
          </a:prstGeom>
        </p:spPr>
        <p:txBody>
          <a:bodyPr>
            <a:spAutoFit/>
          </a:bodyPr>
          <a:lstStyle/>
          <a:p>
            <a:r>
              <a:rPr lang="en-GB" sz="900" b="0" dirty="0">
                <a:solidFill>
                  <a:srgbClr val="2D5EC1"/>
                </a:solidFill>
                <a:hlinkClick r:id="rId5"/>
              </a:rPr>
              <a:t>http://www.stockholmresilience.org/images/18.587b3d0a1325af354a580001346/1459560146819/planetary-boundaries-credit-Azote+copy.jpg</a:t>
            </a:r>
            <a:r>
              <a:rPr lang="en-GB" sz="900" b="0" dirty="0">
                <a:solidFill>
                  <a:srgbClr val="2D5EC1"/>
                </a:solidFill>
              </a:rPr>
              <a:t> </a:t>
            </a:r>
          </a:p>
        </p:txBody>
      </p:sp>
      <p:sp>
        <p:nvSpPr>
          <p:cNvPr id="11" name="Textfeld 10"/>
          <p:cNvSpPr txBox="1"/>
          <p:nvPr/>
        </p:nvSpPr>
        <p:spPr>
          <a:xfrm>
            <a:off x="3600450" y="549292"/>
            <a:ext cx="5148014" cy="627981"/>
          </a:xfrm>
          <a:prstGeom prst="rect">
            <a:avLst/>
          </a:prstGeom>
        </p:spPr>
        <p:txBody>
          <a:bodyPr vert="horz" lIns="91440" tIns="45720" rIns="91440" bIns="45720" rtlCol="0" anchor="b">
            <a:normAutofit fontScale="85000" lnSpcReduction="10000"/>
          </a:bodyPr>
          <a:lstStyle>
            <a:lvl1pPr defTabSz="914400" eaLnBrk="1" latinLnBrk="0" hangingPunct="1">
              <a:lnSpc>
                <a:spcPct val="85000"/>
              </a:lnSpc>
              <a:buNone/>
              <a:defRPr sz="4800" spc="-50" baseline="0">
                <a:solidFill>
                  <a:schemeClr val="tx1">
                    <a:lumMod val="75000"/>
                    <a:lumOff val="25000"/>
                  </a:schemeClr>
                </a:solidFill>
                <a:latin typeface="+mj-lt"/>
                <a:ea typeface="+mj-ea"/>
                <a:cs typeface="+mj-cs"/>
              </a:defRPr>
            </a:lvl1pPr>
          </a:lstStyle>
          <a:p>
            <a:r>
              <a:rPr lang="en-GB" sz="3200" dirty="0"/>
              <a:t>Operate </a:t>
            </a:r>
            <a:r>
              <a:rPr lang="en-GB" sz="3200"/>
              <a:t>within Planetary Boundaries!</a:t>
            </a:r>
            <a:endParaRPr lang="en-GB" sz="3200" dirty="0"/>
          </a:p>
        </p:txBody>
      </p:sp>
      <p:sp>
        <p:nvSpPr>
          <p:cNvPr id="3" name="Foliennummernplatzhalter 2"/>
          <p:cNvSpPr>
            <a:spLocks noGrp="1"/>
          </p:cNvSpPr>
          <p:nvPr>
            <p:ph type="sldNum" sz="quarter" idx="12"/>
          </p:nvPr>
        </p:nvSpPr>
        <p:spPr/>
        <p:txBody>
          <a:bodyPr/>
          <a:lstStyle/>
          <a:p>
            <a:pPr>
              <a:defRPr/>
            </a:pPr>
            <a:fld id="{E2F313E5-6C32-4CCC-A291-B01EDBC05B5D}" type="slidenum">
              <a:rPr lang="en-GB" smtClean="0"/>
              <a:pPr>
                <a:defRPr/>
              </a:pPr>
              <a:t>23</a:t>
            </a:fld>
            <a:endParaRPr lang="en-GB" dirty="0"/>
          </a:p>
        </p:txBody>
      </p:sp>
      <p:sp>
        <p:nvSpPr>
          <p:cNvPr id="5" name="Fußzeilenplatzhalter 4"/>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662512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Complexity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394" y="2105296"/>
            <a:ext cx="6061918" cy="355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pPr>
              <a:defRPr/>
            </a:pPr>
            <a:fld id="{E2F313E5-6C32-4CCC-A291-B01EDBC05B5D}" type="slidenum">
              <a:rPr lang="en-GB" smtClean="0"/>
              <a:pPr>
                <a:defRPr/>
              </a:pPr>
              <a:t>24</a:t>
            </a:fld>
            <a:endParaRPr lang="en-GB" dirty="0"/>
          </a:p>
        </p:txBody>
      </p:sp>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901004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7827720" cy="55699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71600" y="5877272"/>
            <a:ext cx="7776864" cy="261610"/>
          </a:xfrm>
          <a:prstGeom prst="rect">
            <a:avLst/>
          </a:prstGeom>
          <a:noFill/>
        </p:spPr>
        <p:txBody>
          <a:bodyPr wrap="square" rtlCol="0">
            <a:spAutoFit/>
          </a:bodyPr>
          <a:lstStyle/>
          <a:p>
            <a:r>
              <a:rPr lang="en-GB" sz="1100" b="0" dirty="0">
                <a:solidFill>
                  <a:srgbClr val="0F5494"/>
                </a:solidFill>
              </a:rPr>
              <a:t>E. </a:t>
            </a:r>
            <a:r>
              <a:rPr lang="en-GB" sz="1100" b="0" dirty="0" err="1">
                <a:solidFill>
                  <a:srgbClr val="0F5494"/>
                </a:solidFill>
              </a:rPr>
              <a:t>Giovannini</a:t>
            </a:r>
            <a:r>
              <a:rPr lang="en-GB" sz="1100" b="0" dirty="0">
                <a:solidFill>
                  <a:srgbClr val="0F5494"/>
                </a:solidFill>
              </a:rPr>
              <a:t>: Well-being and sustainability: from statistics to analytics, WSC2015, Rio de Janeiro</a:t>
            </a:r>
          </a:p>
        </p:txBody>
      </p:sp>
      <p:sp>
        <p:nvSpPr>
          <p:cNvPr id="2" name="Foliennummernplatzhalter 1"/>
          <p:cNvSpPr>
            <a:spLocks noGrp="1"/>
          </p:cNvSpPr>
          <p:nvPr>
            <p:ph type="sldNum" sz="quarter" idx="12"/>
          </p:nvPr>
        </p:nvSpPr>
        <p:spPr/>
        <p:txBody>
          <a:bodyPr/>
          <a:lstStyle/>
          <a:p>
            <a:pPr>
              <a:defRPr/>
            </a:pPr>
            <a:fld id="{E2F313E5-6C32-4CCC-A291-B01EDBC05B5D}" type="slidenum">
              <a:rPr lang="en-GB" smtClean="0"/>
              <a:pPr>
                <a:defRPr/>
              </a:pPr>
              <a:t>25</a:t>
            </a:fld>
            <a:endParaRPr lang="en-GB" dirty="0"/>
          </a:p>
        </p:txBody>
      </p:sp>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2065288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2096D-6117-9E49-8CB2-A4A9B9E7ED19}"/>
              </a:ext>
            </a:extLst>
          </p:cNvPr>
          <p:cNvSpPr>
            <a:spLocks noGrp="1"/>
          </p:cNvSpPr>
          <p:nvPr>
            <p:ph type="title"/>
          </p:nvPr>
        </p:nvSpPr>
        <p:spPr/>
        <p:txBody>
          <a:bodyPr/>
          <a:lstStyle/>
          <a:p>
            <a:r>
              <a:rPr lang="en-GB" dirty="0"/>
              <a:t>SD metrics</a:t>
            </a:r>
          </a:p>
        </p:txBody>
      </p:sp>
      <p:sp>
        <p:nvSpPr>
          <p:cNvPr id="3" name="Textplatzhalter 2">
            <a:extLst>
              <a:ext uri="{FF2B5EF4-FFF2-40B4-BE49-F238E27FC236}">
                <a16:creationId xmlns:a16="http://schemas.microsoft.com/office/drawing/2014/main" id="{6CF3AE5B-5739-8B4A-97C6-6F4BC03F60F9}"/>
              </a:ext>
            </a:extLst>
          </p:cNvPr>
          <p:cNvSpPr>
            <a:spLocks noGrp="1"/>
          </p:cNvSpPr>
          <p:nvPr>
            <p:ph type="body" idx="1"/>
          </p:nvPr>
        </p:nvSpPr>
        <p:spPr/>
        <p:txBody>
          <a:bodyPr/>
          <a:lstStyle/>
          <a:p>
            <a:r>
              <a:rPr lang="en-GB" dirty="0"/>
              <a:t>Helping the society to make decisions</a:t>
            </a:r>
          </a:p>
        </p:txBody>
      </p:sp>
      <p:sp>
        <p:nvSpPr>
          <p:cNvPr id="4" name="Fußzeilenplatzhalter 3">
            <a:extLst>
              <a:ext uri="{FF2B5EF4-FFF2-40B4-BE49-F238E27FC236}">
                <a16:creationId xmlns:a16="http://schemas.microsoft.com/office/drawing/2014/main" id="{C8CA549E-050E-8F42-AE6E-73154046BE58}"/>
              </a:ext>
            </a:extLst>
          </p:cNvPr>
          <p:cNvSpPr>
            <a:spLocks noGrp="1"/>
          </p:cNvSpPr>
          <p:nvPr>
            <p:ph type="ftr" sz="quarter" idx="11"/>
          </p:nvPr>
        </p:nvSpPr>
        <p:spPr/>
        <p:txBody>
          <a:bodyPr/>
          <a:lstStyle/>
          <a:p>
            <a:pPr>
              <a:defRPr/>
            </a:pPr>
            <a:r>
              <a:rPr lang="en-US"/>
              <a:t>Walter J. Radermacher</a:t>
            </a:r>
            <a:endParaRPr lang="en-US" dirty="0"/>
          </a:p>
        </p:txBody>
      </p:sp>
      <p:sp>
        <p:nvSpPr>
          <p:cNvPr id="5" name="Foliennummernplatzhalter 4">
            <a:extLst>
              <a:ext uri="{FF2B5EF4-FFF2-40B4-BE49-F238E27FC236}">
                <a16:creationId xmlns:a16="http://schemas.microsoft.com/office/drawing/2014/main" id="{8EBC4863-7AE0-4147-BE24-C4C00D997B98}"/>
              </a:ext>
            </a:extLst>
          </p:cNvPr>
          <p:cNvSpPr>
            <a:spLocks noGrp="1"/>
          </p:cNvSpPr>
          <p:nvPr>
            <p:ph type="sldNum" sz="quarter" idx="12"/>
          </p:nvPr>
        </p:nvSpPr>
        <p:spPr/>
        <p:txBody>
          <a:bodyPr/>
          <a:lstStyle/>
          <a:p>
            <a:pPr>
              <a:defRPr/>
            </a:pPr>
            <a:fld id="{E2F313E5-6C32-4CCC-A291-B01EDBC05B5D}" type="slidenum">
              <a:rPr lang="en-GB" smtClean="0"/>
              <a:pPr>
                <a:defRPr/>
              </a:pPr>
              <a:t>26</a:t>
            </a:fld>
            <a:endParaRPr lang="en-GB" dirty="0"/>
          </a:p>
        </p:txBody>
      </p:sp>
    </p:spTree>
    <p:extLst>
      <p:ext uri="{BB962C8B-B14F-4D97-AF65-F5344CB8AC3E}">
        <p14:creationId xmlns:p14="http://schemas.microsoft.com/office/powerpoint/2010/main" val="34019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Information @ Society</a:t>
            </a:r>
          </a:p>
        </p:txBody>
      </p:sp>
      <p:sp>
        <p:nvSpPr>
          <p:cNvPr id="6" name="Footer Placeholder 5"/>
          <p:cNvSpPr>
            <a:spLocks noGrp="1"/>
          </p:cNvSpPr>
          <p:nvPr>
            <p:ph type="ftr" sz="quarter" idx="11"/>
          </p:nvPr>
        </p:nvSpPr>
        <p:spPr/>
        <p:txBody>
          <a:bodyPr/>
          <a:lstStyle/>
          <a:p>
            <a:pPr>
              <a:defRPr/>
            </a:pPr>
            <a:r>
              <a:rPr lang="de-DE"/>
              <a:t>Walter J. Radermacher</a:t>
            </a:r>
            <a:endParaRPr lang="de-DE" dirty="0"/>
          </a:p>
        </p:txBody>
      </p:sp>
      <p:sp>
        <p:nvSpPr>
          <p:cNvPr id="7" name="Slide Number Placeholder 6"/>
          <p:cNvSpPr>
            <a:spLocks noGrp="1"/>
          </p:cNvSpPr>
          <p:nvPr>
            <p:ph type="sldNum" sz="quarter" idx="12"/>
          </p:nvPr>
        </p:nvSpPr>
        <p:spPr/>
        <p:txBody>
          <a:bodyPr/>
          <a:lstStyle/>
          <a:p>
            <a:pPr>
              <a:defRPr/>
            </a:pPr>
            <a:fld id="{1A35B1E4-DEE4-4159-906E-66501177E1C9}" type="slidenum">
              <a:rPr lang="en-GB" smtClean="0"/>
              <a:pPr>
                <a:defRPr/>
              </a:pPr>
              <a:t>27</a:t>
            </a:fld>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012" b="16859"/>
          <a:stretch/>
        </p:blipFill>
        <p:spPr>
          <a:xfrm>
            <a:off x="1977097" y="2700789"/>
            <a:ext cx="5145024" cy="2541864"/>
          </a:xfrm>
          <a:prstGeom prst="rect">
            <a:avLst/>
          </a:prstGeom>
        </p:spPr>
      </p:pic>
      <p:sp>
        <p:nvSpPr>
          <p:cNvPr id="8" name="Textfeld 7"/>
          <p:cNvSpPr txBox="1"/>
          <p:nvPr/>
        </p:nvSpPr>
        <p:spPr>
          <a:xfrm>
            <a:off x="386882" y="1916832"/>
            <a:ext cx="3637534" cy="1231106"/>
          </a:xfrm>
          <a:prstGeom prst="rect">
            <a:avLst/>
          </a:prstGeom>
          <a:noFill/>
        </p:spPr>
        <p:txBody>
          <a:bodyPr wrap="none" rtlCol="0">
            <a:spAutoFit/>
          </a:bodyPr>
          <a:lstStyle/>
          <a:p>
            <a:pPr lvl="0" algn="ctr"/>
            <a:r>
              <a:rPr lang="en-GB" altLang="de-DE" sz="1800" b="1" kern="0" dirty="0"/>
              <a:t>Citizens</a:t>
            </a:r>
          </a:p>
          <a:p>
            <a:pPr algn="ctr"/>
            <a:r>
              <a:rPr lang="en-GB" altLang="de-DE" sz="1400" dirty="0"/>
              <a:t>making choices, </a:t>
            </a:r>
          </a:p>
          <a:p>
            <a:pPr algn="ctr"/>
            <a:r>
              <a:rPr lang="en-GB" altLang="de-DE" sz="1400" dirty="0"/>
              <a:t>when consuming and when voting</a:t>
            </a:r>
          </a:p>
          <a:p>
            <a:pPr algn="ctr"/>
            <a:r>
              <a:rPr lang="en-GB" altLang="de-DE" sz="1400" kern="0" dirty="0"/>
              <a:t>being politically active, </a:t>
            </a:r>
          </a:p>
          <a:p>
            <a:pPr lvl="0" algn="ctr"/>
            <a:r>
              <a:rPr lang="en-GB" altLang="de-DE" sz="1400" kern="0" dirty="0"/>
              <a:t>…</a:t>
            </a:r>
          </a:p>
        </p:txBody>
      </p:sp>
      <p:sp>
        <p:nvSpPr>
          <p:cNvPr id="9" name="Textfeld 8"/>
          <p:cNvSpPr txBox="1"/>
          <p:nvPr/>
        </p:nvSpPr>
        <p:spPr>
          <a:xfrm>
            <a:off x="3284214" y="4869160"/>
            <a:ext cx="2595582" cy="800219"/>
          </a:xfrm>
          <a:prstGeom prst="rect">
            <a:avLst/>
          </a:prstGeom>
          <a:noFill/>
        </p:spPr>
        <p:txBody>
          <a:bodyPr wrap="none" rtlCol="0">
            <a:spAutoFit/>
          </a:bodyPr>
          <a:lstStyle/>
          <a:p>
            <a:pPr algn="ctr"/>
            <a:r>
              <a:rPr lang="en-US" altLang="de-DE" sz="1800" b="1" dirty="0"/>
              <a:t>Information</a:t>
            </a:r>
          </a:p>
          <a:p>
            <a:pPr algn="ctr"/>
            <a:r>
              <a:rPr lang="en-US" altLang="de-DE" sz="1400" dirty="0"/>
              <a:t>from data to knowledge</a:t>
            </a:r>
          </a:p>
          <a:p>
            <a:pPr algn="ctr"/>
            <a:r>
              <a:rPr lang="en-US" altLang="de-DE" sz="1400" dirty="0"/>
              <a:t>…</a:t>
            </a:r>
          </a:p>
        </p:txBody>
      </p:sp>
      <p:sp>
        <p:nvSpPr>
          <p:cNvPr id="11" name="Textfeld 10"/>
          <p:cNvSpPr txBox="1"/>
          <p:nvPr/>
        </p:nvSpPr>
        <p:spPr>
          <a:xfrm>
            <a:off x="6042748" y="1916832"/>
            <a:ext cx="2768707" cy="1231106"/>
          </a:xfrm>
          <a:prstGeom prst="rect">
            <a:avLst/>
          </a:prstGeom>
          <a:noFill/>
        </p:spPr>
        <p:txBody>
          <a:bodyPr wrap="none" rtlCol="0">
            <a:spAutoFit/>
          </a:bodyPr>
          <a:lstStyle/>
          <a:p>
            <a:pPr lvl="0" algn="ctr"/>
            <a:r>
              <a:rPr lang="en-GB" altLang="de-DE" sz="1800" b="1" kern="0" dirty="0"/>
              <a:t>Policy</a:t>
            </a:r>
          </a:p>
          <a:p>
            <a:pPr lvl="0" algn="ctr"/>
            <a:r>
              <a:rPr lang="en-GB" sz="1400" dirty="0"/>
              <a:t>defining goals &amp; targets</a:t>
            </a:r>
          </a:p>
          <a:p>
            <a:pPr algn="ctr"/>
            <a:r>
              <a:rPr lang="en-GB" sz="1400" dirty="0"/>
              <a:t>financing implementation</a:t>
            </a:r>
          </a:p>
          <a:p>
            <a:pPr lvl="0" algn="ctr"/>
            <a:r>
              <a:rPr lang="en-GB" altLang="de-DE" sz="1400" kern="0" dirty="0"/>
              <a:t>accountability</a:t>
            </a:r>
          </a:p>
          <a:p>
            <a:pPr lvl="0" algn="ctr"/>
            <a:r>
              <a:rPr lang="en-GB" altLang="de-DE" sz="1400" kern="0" dirty="0"/>
              <a:t>…</a:t>
            </a:r>
          </a:p>
        </p:txBody>
      </p:sp>
      <p:sp>
        <p:nvSpPr>
          <p:cNvPr id="10" name="Textfeld 8"/>
          <p:cNvSpPr txBox="1"/>
          <p:nvPr/>
        </p:nvSpPr>
        <p:spPr>
          <a:xfrm>
            <a:off x="4074159" y="3284984"/>
            <a:ext cx="950901" cy="584775"/>
          </a:xfrm>
          <a:prstGeom prst="rect">
            <a:avLst/>
          </a:prstGeom>
          <a:noFill/>
        </p:spPr>
        <p:txBody>
          <a:bodyPr wrap="none" rtlCol="0">
            <a:spAutoFit/>
          </a:bodyPr>
          <a:lstStyle/>
          <a:p>
            <a:pPr algn="ctr"/>
            <a:r>
              <a:rPr lang="en-US" altLang="de-DE" sz="1800" b="1" dirty="0"/>
              <a:t>Media</a:t>
            </a:r>
            <a:endParaRPr lang="en-US" altLang="de-DE" sz="1400" dirty="0"/>
          </a:p>
          <a:p>
            <a:pPr algn="ctr"/>
            <a:r>
              <a:rPr lang="en-US" altLang="de-DE" sz="1400" dirty="0"/>
              <a:t>…</a:t>
            </a:r>
          </a:p>
        </p:txBody>
      </p:sp>
    </p:spTree>
    <p:extLst>
      <p:ext uri="{BB962C8B-B14F-4D97-AF65-F5344CB8AC3E}">
        <p14:creationId xmlns:p14="http://schemas.microsoft.com/office/powerpoint/2010/main" val="2127405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Driving forces of change</a:t>
            </a:r>
            <a:endParaRPr lang="de-DE"/>
          </a:p>
        </p:txBody>
      </p:sp>
      <p:sp>
        <p:nvSpPr>
          <p:cNvPr id="3" name="Fußzeilenplatzhalter 2"/>
          <p:cNvSpPr>
            <a:spLocks noGrp="1"/>
          </p:cNvSpPr>
          <p:nvPr>
            <p:ph type="ftr" sz="quarter" idx="11"/>
          </p:nvPr>
        </p:nvSpPr>
        <p:spPr/>
        <p:txBody>
          <a:bodyPr/>
          <a:lstStyle/>
          <a:p>
            <a:pPr>
              <a:defRPr/>
            </a:pPr>
            <a:r>
              <a:rPr lang="en-US"/>
              <a:t>Walter J. Radermacher</a:t>
            </a:r>
          </a:p>
        </p:txBody>
      </p:sp>
      <p:sp>
        <p:nvSpPr>
          <p:cNvPr id="4" name="Foliennummernplatzhalter 3"/>
          <p:cNvSpPr>
            <a:spLocks noGrp="1"/>
          </p:cNvSpPr>
          <p:nvPr>
            <p:ph type="sldNum" sz="quarter" idx="12"/>
          </p:nvPr>
        </p:nvSpPr>
        <p:spPr/>
        <p:txBody>
          <a:bodyPr/>
          <a:lstStyle/>
          <a:p>
            <a:pPr>
              <a:defRPr/>
            </a:pPr>
            <a:fld id="{E2F313E5-6C32-4CCC-A291-B01EDBC05B5D}" type="slidenum">
              <a:rPr lang="en-GB" smtClean="0"/>
              <a:pPr>
                <a:defRPr/>
              </a:pPr>
              <a:t>28</a:t>
            </a:fld>
            <a:endParaRPr lang="en-GB"/>
          </a:p>
        </p:txBody>
      </p:sp>
      <p:pic>
        <p:nvPicPr>
          <p:cNvPr id="5" name="Bild 4"/>
          <p:cNvPicPr>
            <a:picLocks noChangeAspect="1"/>
          </p:cNvPicPr>
          <p:nvPr/>
        </p:nvPicPr>
        <p:blipFill>
          <a:blip r:embed="rId2"/>
          <a:stretch>
            <a:fillRect/>
          </a:stretch>
        </p:blipFill>
        <p:spPr>
          <a:xfrm>
            <a:off x="1691680" y="1968326"/>
            <a:ext cx="5380208" cy="3836938"/>
          </a:xfrm>
          <a:prstGeom prst="rect">
            <a:avLst/>
          </a:prstGeom>
        </p:spPr>
      </p:pic>
      <p:sp>
        <p:nvSpPr>
          <p:cNvPr id="6" name="Textfeld 5"/>
          <p:cNvSpPr txBox="1"/>
          <p:nvPr/>
        </p:nvSpPr>
        <p:spPr>
          <a:xfrm>
            <a:off x="3793759" y="5180639"/>
            <a:ext cx="2160240" cy="400110"/>
          </a:xfrm>
          <a:prstGeom prst="rect">
            <a:avLst/>
          </a:prstGeom>
          <a:noFill/>
        </p:spPr>
        <p:txBody>
          <a:bodyPr wrap="square" rtlCol="0">
            <a:spAutoFit/>
          </a:bodyPr>
          <a:lstStyle/>
          <a:p>
            <a:r>
              <a:rPr lang="de-DE" sz="2000" b="0">
                <a:solidFill>
                  <a:schemeClr val="accent4">
                    <a:lumMod val="60000"/>
                    <a:lumOff val="40000"/>
                  </a:schemeClr>
                </a:solidFill>
              </a:rPr>
              <a:t>Society</a:t>
            </a:r>
          </a:p>
        </p:txBody>
      </p:sp>
      <p:sp>
        <p:nvSpPr>
          <p:cNvPr id="8" name="Textfeld 7"/>
          <p:cNvSpPr txBox="1"/>
          <p:nvPr/>
        </p:nvSpPr>
        <p:spPr>
          <a:xfrm rot="3431087">
            <a:off x="4120397" y="3302744"/>
            <a:ext cx="2160240" cy="400110"/>
          </a:xfrm>
          <a:prstGeom prst="rect">
            <a:avLst/>
          </a:prstGeom>
          <a:noFill/>
        </p:spPr>
        <p:txBody>
          <a:bodyPr wrap="square" rtlCol="0">
            <a:spAutoFit/>
          </a:bodyPr>
          <a:lstStyle/>
          <a:p>
            <a:r>
              <a:rPr lang="de-DE" sz="2000" b="0">
                <a:solidFill>
                  <a:schemeClr val="accent4">
                    <a:lumMod val="20000"/>
                    <a:lumOff val="80000"/>
                  </a:schemeClr>
                </a:solidFill>
              </a:rPr>
              <a:t>Measurement</a:t>
            </a:r>
          </a:p>
        </p:txBody>
      </p:sp>
      <p:sp>
        <p:nvSpPr>
          <p:cNvPr id="9" name="Textfeld 8"/>
          <p:cNvSpPr txBox="1"/>
          <p:nvPr/>
        </p:nvSpPr>
        <p:spPr>
          <a:xfrm rot="18055330">
            <a:off x="2677043" y="3509393"/>
            <a:ext cx="1253538" cy="400110"/>
          </a:xfrm>
          <a:prstGeom prst="rect">
            <a:avLst/>
          </a:prstGeom>
          <a:noFill/>
        </p:spPr>
        <p:txBody>
          <a:bodyPr wrap="square" rtlCol="0">
            <a:spAutoFit/>
          </a:bodyPr>
          <a:lstStyle/>
          <a:p>
            <a:r>
              <a:rPr lang="de-DE" sz="2000" b="0">
                <a:solidFill>
                  <a:schemeClr val="tx1"/>
                </a:solidFill>
              </a:rPr>
              <a:t>Science</a:t>
            </a:r>
          </a:p>
        </p:txBody>
      </p:sp>
    </p:spTree>
    <p:extLst>
      <p:ext uri="{BB962C8B-B14F-4D97-AF65-F5344CB8AC3E}">
        <p14:creationId xmlns:p14="http://schemas.microsoft.com/office/powerpoint/2010/main" val="2025547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Complexity – mathematics of non linear dynamics</a:t>
            </a:r>
            <a:endParaRPr lang="en-GB" sz="1200" dirty="0"/>
          </a:p>
        </p:txBody>
      </p:sp>
      <p:sp>
        <p:nvSpPr>
          <p:cNvPr id="5" name="Inhaltsplatzhalter 4"/>
          <p:cNvSpPr>
            <a:spLocks noGrp="1"/>
          </p:cNvSpPr>
          <p:nvPr>
            <p:ph idx="1"/>
          </p:nvPr>
        </p:nvSpPr>
        <p:spPr/>
        <p:txBody>
          <a:bodyPr>
            <a:normAutofit lnSpcReduction="10000"/>
          </a:bodyPr>
          <a:lstStyle/>
          <a:p>
            <a:r>
              <a:rPr lang="en-GB" dirty="0"/>
              <a:t>Data don’t tell us how to interpret them, and when more than one interpretation is at hand, it is the theory we adopt which makes the difference </a:t>
            </a:r>
          </a:p>
          <a:p>
            <a:r>
              <a:rPr lang="en-GB" dirty="0"/>
              <a:t>No property of an observed system S is independent of the observing system S’ </a:t>
            </a:r>
          </a:p>
          <a:p>
            <a:r>
              <a:rPr lang="en-GB" dirty="0"/>
              <a:t>Lessons: </a:t>
            </a:r>
          </a:p>
          <a:p>
            <a:pPr lvl="1"/>
            <a:r>
              <a:rPr lang="en-GB" dirty="0"/>
              <a:t>the research fields are ill-defined, a nexus of phenomena that are not reducible to a single dimension, their meaning is context dependent</a:t>
            </a:r>
          </a:p>
          <a:p>
            <a:pPr lvl="1"/>
            <a:r>
              <a:rPr lang="en-GB" dirty="0"/>
              <a:t>there is no idealised model being able to adequately and comprehensively mirror the behavioural pattern of the system,</a:t>
            </a:r>
            <a:endParaRPr lang="de-DE" dirty="0"/>
          </a:p>
          <a:p>
            <a:pPr lvl="1"/>
            <a:r>
              <a:rPr lang="en-GB" dirty="0"/>
              <a:t>research is multilevel (micro, </a:t>
            </a:r>
            <a:r>
              <a:rPr lang="en-GB" dirty="0" err="1"/>
              <a:t>meso</a:t>
            </a:r>
            <a:r>
              <a:rPr lang="en-GB" dirty="0"/>
              <a:t>, macro),</a:t>
            </a:r>
          </a:p>
          <a:p>
            <a:pPr lvl="1"/>
            <a:r>
              <a:rPr lang="en-GB" dirty="0"/>
              <a:t>new forms of knowledge, institutional structure, and problem solving require a new dialogue of science and humanities. </a:t>
            </a:r>
            <a:endParaRPr lang="de-DE" dirty="0"/>
          </a:p>
        </p:txBody>
      </p:sp>
      <p:sp>
        <p:nvSpPr>
          <p:cNvPr id="3" name="Fußzeilenplatzhalter 2"/>
          <p:cNvSpPr>
            <a:spLocks noGrp="1"/>
          </p:cNvSpPr>
          <p:nvPr>
            <p:ph type="ftr" sz="quarter" idx="11"/>
          </p:nvPr>
        </p:nvSpPr>
        <p:spPr/>
        <p:txBody>
          <a:bodyPr/>
          <a:lstStyle/>
          <a:p>
            <a:pPr>
              <a:defRPr/>
            </a:pPr>
            <a:r>
              <a:rPr lang="en-US"/>
              <a:t>Walter J. Radermacher</a:t>
            </a:r>
          </a:p>
        </p:txBody>
      </p:sp>
      <p:sp>
        <p:nvSpPr>
          <p:cNvPr id="4" name="Foliennummernplatzhalter 3"/>
          <p:cNvSpPr>
            <a:spLocks noGrp="1"/>
          </p:cNvSpPr>
          <p:nvPr>
            <p:ph type="sldNum" sz="quarter" idx="12"/>
          </p:nvPr>
        </p:nvSpPr>
        <p:spPr/>
        <p:txBody>
          <a:bodyPr/>
          <a:lstStyle/>
          <a:p>
            <a:pPr>
              <a:defRPr/>
            </a:pPr>
            <a:fld id="{E2F313E5-6C32-4CCC-A291-B01EDBC05B5D}" type="slidenum">
              <a:rPr lang="en-GB" smtClean="0"/>
              <a:pPr>
                <a:defRPr/>
              </a:pPr>
              <a:t>29</a:t>
            </a:fld>
            <a:endParaRPr lang="en-GB"/>
          </a:p>
        </p:txBody>
      </p:sp>
    </p:spTree>
    <p:extLst>
      <p:ext uri="{BB962C8B-B14F-4D97-AF65-F5344CB8AC3E}">
        <p14:creationId xmlns:p14="http://schemas.microsoft.com/office/powerpoint/2010/main" val="1733506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3200" dirty="0"/>
              <a:t>A two-way dynamic interaction</a:t>
            </a:r>
          </a:p>
        </p:txBody>
      </p:sp>
      <p:sp>
        <p:nvSpPr>
          <p:cNvPr id="7" name="Text Placeholder 6"/>
          <p:cNvSpPr>
            <a:spLocks noGrp="1"/>
          </p:cNvSpPr>
          <p:nvPr>
            <p:ph type="body" idx="1"/>
          </p:nvPr>
        </p:nvSpPr>
        <p:spPr/>
        <p:txBody>
          <a:bodyPr/>
          <a:lstStyle/>
          <a:p>
            <a:r>
              <a:rPr lang="en-GB" dirty="0"/>
              <a:t>Indicators: from evidence to decision</a:t>
            </a:r>
          </a:p>
        </p:txBody>
      </p:sp>
      <p:sp>
        <p:nvSpPr>
          <p:cNvPr id="9" name="Slide Number Placeholder 8"/>
          <p:cNvSpPr>
            <a:spLocks noGrp="1"/>
          </p:cNvSpPr>
          <p:nvPr>
            <p:ph type="sldNum" sz="quarter" idx="12"/>
          </p:nvPr>
        </p:nvSpPr>
        <p:spPr/>
        <p:txBody>
          <a:bodyPr/>
          <a:lstStyle/>
          <a:p>
            <a:pPr>
              <a:defRPr/>
            </a:pPr>
            <a:fld id="{E2F313E5-6C32-4CCC-A291-B01EDBC05B5D}" type="slidenum">
              <a:rPr lang="en-GB" smtClean="0"/>
              <a:pPr>
                <a:defRPr/>
              </a:pPr>
              <a:t>3</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783768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Principles </a:t>
            </a:r>
            <a:br>
              <a:rPr lang="en-GB" dirty="0"/>
            </a:br>
            <a:r>
              <a:rPr lang="en-GB" dirty="0"/>
              <a:t>A </a:t>
            </a:r>
            <a:r>
              <a:rPr lang="en-GB" u="sng" dirty="0"/>
              <a:t>New</a:t>
            </a:r>
            <a:r>
              <a:rPr lang="en-GB" dirty="0"/>
              <a:t> Enlightenment</a:t>
            </a:r>
          </a:p>
        </p:txBody>
      </p:sp>
      <p:sp>
        <p:nvSpPr>
          <p:cNvPr id="3" name="Inhaltsplatzhalter 2"/>
          <p:cNvSpPr>
            <a:spLocks noGrp="1"/>
          </p:cNvSpPr>
          <p:nvPr>
            <p:ph idx="1"/>
          </p:nvPr>
        </p:nvSpPr>
        <p:spPr/>
        <p:txBody>
          <a:bodyPr>
            <a:normAutofit fontScale="70000" lnSpcReduction="20000"/>
          </a:bodyPr>
          <a:lstStyle/>
          <a:p>
            <a:r>
              <a:rPr lang="en-GB" dirty="0"/>
              <a:t>Statistics is a key for people empowerment</a:t>
            </a:r>
          </a:p>
          <a:p>
            <a:pPr lvl="1"/>
            <a:r>
              <a:rPr lang="en-GB" dirty="0"/>
              <a:t>Statisticians should be aware of the power of data which lies in their transformation of information services for knowledge</a:t>
            </a:r>
          </a:p>
          <a:p>
            <a:r>
              <a:rPr lang="en-GB" dirty="0"/>
              <a:t>Open data are fundamental for open societies</a:t>
            </a:r>
          </a:p>
          <a:p>
            <a:pPr lvl="1"/>
            <a:r>
              <a:rPr lang="en-GB" dirty="0"/>
              <a:t>Statisticians should ensure open and transparent access to data and metadata and measure their actual use for information and knowledge</a:t>
            </a:r>
          </a:p>
          <a:p>
            <a:r>
              <a:rPr lang="en-GB" dirty="0" err="1"/>
              <a:t>Datacy</a:t>
            </a:r>
            <a:r>
              <a:rPr lang="en-GB" dirty="0"/>
              <a:t> is a key enabler for citizens</a:t>
            </a:r>
          </a:p>
          <a:p>
            <a:pPr lvl="1"/>
            <a:r>
              <a:rPr lang="en-GB" dirty="0"/>
              <a:t>Statisticians should proactively invest in </a:t>
            </a:r>
            <a:r>
              <a:rPr lang="en-GB" dirty="0" err="1"/>
              <a:t>datacy</a:t>
            </a:r>
            <a:r>
              <a:rPr lang="en-GB" dirty="0"/>
              <a:t> capabilities in society at large and measure the results of statistical literacy</a:t>
            </a:r>
          </a:p>
          <a:p>
            <a:r>
              <a:rPr lang="en-GB" dirty="0"/>
              <a:t>The future is smart statistics</a:t>
            </a:r>
          </a:p>
          <a:p>
            <a:pPr lvl="1"/>
            <a:r>
              <a:rPr lang="en-GB" dirty="0"/>
              <a:t>Statisticians should continue to invest in methods and algorithms that enhance the quality of data for statistical services tailored to users’ needs</a:t>
            </a:r>
          </a:p>
          <a:p>
            <a:r>
              <a:rPr lang="en-GB" dirty="0"/>
              <a:t>Users participate in the design, production and communication of statistics</a:t>
            </a:r>
          </a:p>
          <a:p>
            <a:pPr lvl="1"/>
            <a:r>
              <a:rPr lang="en-GB" dirty="0"/>
              <a:t>Statisticians should foster a greater involvement of civil society in all stages and processes of statistical production</a:t>
            </a:r>
          </a:p>
          <a:p>
            <a:r>
              <a:rPr lang="en-GB" dirty="0"/>
              <a:t>More influence means more responsibilities</a:t>
            </a:r>
          </a:p>
          <a:p>
            <a:pPr lvl="1"/>
            <a:r>
              <a:rPr lang="en-GB" dirty="0"/>
              <a:t>It is a duty of statisticians to explore the link between statistics, science and society and lead intellectual reflections on the possible risk of reliance on data-centrism</a:t>
            </a:r>
          </a:p>
        </p:txBody>
      </p:sp>
      <p:sp>
        <p:nvSpPr>
          <p:cNvPr id="4" name="Fußzeilenplatzhalter 3"/>
          <p:cNvSpPr>
            <a:spLocks noGrp="1"/>
          </p:cNvSpPr>
          <p:nvPr>
            <p:ph type="ftr" sz="quarter" idx="11"/>
          </p:nvPr>
        </p:nvSpPr>
        <p:spPr/>
        <p:txBody>
          <a:bodyPr/>
          <a:lstStyle/>
          <a:p>
            <a:pPr>
              <a:defRPr/>
            </a:pPr>
            <a:r>
              <a:rPr lang="en-US"/>
              <a:t>Walter J. Radermacher</a:t>
            </a:r>
            <a:endParaRPr lang="en-US" dirty="0"/>
          </a:p>
        </p:txBody>
      </p:sp>
      <p:sp>
        <p:nvSpPr>
          <p:cNvPr id="5" name="Foliennummernplatzhalter 4"/>
          <p:cNvSpPr>
            <a:spLocks noGrp="1"/>
          </p:cNvSpPr>
          <p:nvPr>
            <p:ph type="sldNum" sz="quarter" idx="12"/>
          </p:nvPr>
        </p:nvSpPr>
        <p:spPr/>
        <p:txBody>
          <a:bodyPr/>
          <a:lstStyle/>
          <a:p>
            <a:pPr>
              <a:defRPr/>
            </a:pPr>
            <a:fld id="{E2F313E5-6C32-4CCC-A291-B01EDBC05B5D}" type="slidenum">
              <a:rPr lang="en-GB" smtClean="0"/>
              <a:pPr>
                <a:defRPr/>
              </a:pPr>
              <a:t>30</a:t>
            </a:fld>
            <a:endParaRPr lang="en-GB" dirty="0"/>
          </a:p>
        </p:txBody>
      </p:sp>
    </p:spTree>
    <p:extLst>
      <p:ext uri="{BB962C8B-B14F-4D97-AF65-F5344CB8AC3E}">
        <p14:creationId xmlns:p14="http://schemas.microsoft.com/office/powerpoint/2010/main" val="1157113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22EE5-7A81-7F4F-932A-E4433C6898D7}"/>
              </a:ext>
            </a:extLst>
          </p:cNvPr>
          <p:cNvSpPr>
            <a:spLocks noGrp="1"/>
          </p:cNvSpPr>
          <p:nvPr>
            <p:ph type="title"/>
          </p:nvPr>
        </p:nvSpPr>
        <p:spPr/>
        <p:txBody>
          <a:bodyPr/>
          <a:lstStyle/>
          <a:p>
            <a:r>
              <a:rPr lang="en-GB" dirty="0"/>
              <a:t>SD metrics</a:t>
            </a:r>
          </a:p>
        </p:txBody>
      </p:sp>
      <p:sp>
        <p:nvSpPr>
          <p:cNvPr id="3" name="Textplatzhalter 2">
            <a:extLst>
              <a:ext uri="{FF2B5EF4-FFF2-40B4-BE49-F238E27FC236}">
                <a16:creationId xmlns:a16="http://schemas.microsoft.com/office/drawing/2014/main" id="{C051AE31-21B0-164C-BE53-0CE91370BF9C}"/>
              </a:ext>
            </a:extLst>
          </p:cNvPr>
          <p:cNvSpPr>
            <a:spLocks noGrp="1"/>
          </p:cNvSpPr>
          <p:nvPr>
            <p:ph type="body" idx="1"/>
          </p:nvPr>
        </p:nvSpPr>
        <p:spPr/>
        <p:txBody>
          <a:bodyPr/>
          <a:lstStyle/>
          <a:p>
            <a:r>
              <a:rPr lang="en-GB" dirty="0"/>
              <a:t>Iteration, Learning and Evolution </a:t>
            </a:r>
          </a:p>
        </p:txBody>
      </p:sp>
      <p:sp>
        <p:nvSpPr>
          <p:cNvPr id="4" name="Fußzeilenplatzhalter 3">
            <a:extLst>
              <a:ext uri="{FF2B5EF4-FFF2-40B4-BE49-F238E27FC236}">
                <a16:creationId xmlns:a16="http://schemas.microsoft.com/office/drawing/2014/main" id="{9E21BD9D-F5F8-9743-9785-71C482FCF4F4}"/>
              </a:ext>
            </a:extLst>
          </p:cNvPr>
          <p:cNvSpPr>
            <a:spLocks noGrp="1"/>
          </p:cNvSpPr>
          <p:nvPr>
            <p:ph type="ftr" sz="quarter" idx="11"/>
          </p:nvPr>
        </p:nvSpPr>
        <p:spPr/>
        <p:txBody>
          <a:bodyPr/>
          <a:lstStyle/>
          <a:p>
            <a:pPr>
              <a:defRPr/>
            </a:pPr>
            <a:r>
              <a:rPr lang="en-US"/>
              <a:t>Walter J. Radermacher</a:t>
            </a:r>
            <a:endParaRPr lang="en-US" dirty="0"/>
          </a:p>
        </p:txBody>
      </p:sp>
      <p:sp>
        <p:nvSpPr>
          <p:cNvPr id="5" name="Foliennummernplatzhalter 4">
            <a:extLst>
              <a:ext uri="{FF2B5EF4-FFF2-40B4-BE49-F238E27FC236}">
                <a16:creationId xmlns:a16="http://schemas.microsoft.com/office/drawing/2014/main" id="{70476CC5-899A-F94A-95A3-E26293BC4414}"/>
              </a:ext>
            </a:extLst>
          </p:cNvPr>
          <p:cNvSpPr>
            <a:spLocks noGrp="1"/>
          </p:cNvSpPr>
          <p:nvPr>
            <p:ph type="sldNum" sz="quarter" idx="12"/>
          </p:nvPr>
        </p:nvSpPr>
        <p:spPr/>
        <p:txBody>
          <a:bodyPr/>
          <a:lstStyle/>
          <a:p>
            <a:pPr>
              <a:defRPr/>
            </a:pPr>
            <a:fld id="{E2F313E5-6C32-4CCC-A291-B01EDBC05B5D}" type="slidenum">
              <a:rPr lang="en-GB" smtClean="0"/>
              <a:pPr>
                <a:defRPr/>
              </a:pPr>
              <a:t>31</a:t>
            </a:fld>
            <a:endParaRPr lang="en-GB" dirty="0"/>
          </a:p>
        </p:txBody>
      </p:sp>
    </p:spTree>
    <p:extLst>
      <p:ext uri="{BB962C8B-B14F-4D97-AF65-F5344CB8AC3E}">
        <p14:creationId xmlns:p14="http://schemas.microsoft.com/office/powerpoint/2010/main" val="3275448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Construction of Indicators</a:t>
            </a:r>
          </a:p>
        </p:txBody>
      </p:sp>
      <p:sp>
        <p:nvSpPr>
          <p:cNvPr id="26" name="Rectangle 2"/>
          <p:cNvSpPr>
            <a:spLocks noChangeArrowheads="1"/>
          </p:cNvSpPr>
          <p:nvPr/>
        </p:nvSpPr>
        <p:spPr bwMode="auto">
          <a:xfrm>
            <a:off x="323850" y="1289050"/>
            <a:ext cx="8353425" cy="1079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b="0">
              <a:solidFill>
                <a:srgbClr val="000000"/>
              </a:solidFill>
              <a:latin typeface="Arial" charset="0"/>
              <a:cs typeface=""/>
            </a:endParaRPr>
          </a:p>
        </p:txBody>
      </p:sp>
      <p:sp>
        <p:nvSpPr>
          <p:cNvPr id="27" name="_s1028"/>
          <p:cNvSpPr>
            <a:spLocks noChangeArrowheads="1" noTextEdit="1"/>
          </p:cNvSpPr>
          <p:nvPr/>
        </p:nvSpPr>
        <p:spPr bwMode="auto">
          <a:xfrm>
            <a:off x="3635375" y="2565400"/>
            <a:ext cx="2057400" cy="2057400"/>
          </a:xfrm>
          <a:prstGeom prst="ellipse">
            <a:avLst/>
          </a:prstGeom>
          <a:solidFill>
            <a:schemeClr val="accent1">
              <a:lumMod val="60000"/>
              <a:lumOff val="40000"/>
              <a:alpha val="50000"/>
            </a:schemeClr>
          </a:solidFill>
          <a:ln w="4670">
            <a:solidFill>
              <a:schemeClr val="accent1">
                <a:lumMod val="75000"/>
              </a:schemeClr>
            </a:solidFill>
            <a:round/>
            <a:headEnd/>
            <a:tailEnd/>
          </a:ln>
        </p:spPr>
        <p:txBody>
          <a:bodyPr anchor="ctr"/>
          <a:lstStyle/>
          <a:p>
            <a:pPr eaLnBrk="0" hangingPunct="0"/>
            <a:endParaRPr lang="en-US" sz="2400" b="0">
              <a:solidFill>
                <a:srgbClr val="000000"/>
              </a:solidFill>
              <a:latin typeface="Arial" charset="0"/>
              <a:cs typeface=""/>
            </a:endParaRPr>
          </a:p>
        </p:txBody>
      </p:sp>
      <p:sp>
        <p:nvSpPr>
          <p:cNvPr id="28" name="_s1030"/>
          <p:cNvSpPr>
            <a:spLocks noChangeArrowheads="1" noTextEdit="1"/>
          </p:cNvSpPr>
          <p:nvPr/>
        </p:nvSpPr>
        <p:spPr bwMode="auto">
          <a:xfrm>
            <a:off x="4314825" y="3748088"/>
            <a:ext cx="2057400" cy="2057400"/>
          </a:xfrm>
          <a:prstGeom prst="ellipse">
            <a:avLst/>
          </a:prstGeom>
          <a:solidFill>
            <a:srgbClr val="99CCFF">
              <a:alpha val="50000"/>
            </a:srgbClr>
          </a:solidFill>
          <a:ln w="4699">
            <a:solidFill>
              <a:srgbClr val="00CCFF"/>
            </a:solidFill>
            <a:round/>
            <a:headEnd/>
            <a:tailEnd/>
          </a:ln>
        </p:spPr>
        <p:txBody>
          <a:bodyPr anchor="ctr"/>
          <a:lstStyle/>
          <a:p>
            <a:pPr eaLnBrk="0" hangingPunct="0"/>
            <a:endParaRPr lang="en-US" sz="2400" b="0">
              <a:solidFill>
                <a:srgbClr val="000000"/>
              </a:solidFill>
              <a:latin typeface="Arial" charset="0"/>
              <a:cs typeface=""/>
            </a:endParaRPr>
          </a:p>
        </p:txBody>
      </p:sp>
      <p:sp>
        <p:nvSpPr>
          <p:cNvPr id="29" name="_s1032"/>
          <p:cNvSpPr>
            <a:spLocks noChangeArrowheads="1" noTextEdit="1"/>
          </p:cNvSpPr>
          <p:nvPr/>
        </p:nvSpPr>
        <p:spPr bwMode="auto">
          <a:xfrm>
            <a:off x="2959100" y="3746500"/>
            <a:ext cx="2055813" cy="2058988"/>
          </a:xfrm>
          <a:prstGeom prst="ellipse">
            <a:avLst/>
          </a:prstGeom>
          <a:solidFill>
            <a:schemeClr val="bg1">
              <a:lumMod val="75000"/>
              <a:alpha val="50000"/>
            </a:schemeClr>
          </a:solidFill>
          <a:ln w="4699">
            <a:solidFill>
              <a:schemeClr val="bg1">
                <a:lumMod val="50000"/>
              </a:schemeClr>
            </a:solidFill>
            <a:round/>
            <a:headEnd/>
            <a:tailEnd/>
          </a:ln>
        </p:spPr>
        <p:txBody>
          <a:bodyPr anchor="ctr"/>
          <a:lstStyle/>
          <a:p>
            <a:pPr eaLnBrk="0" hangingPunct="0"/>
            <a:endParaRPr lang="en-US" sz="2400" b="0">
              <a:solidFill>
                <a:srgbClr val="000000"/>
              </a:solidFill>
              <a:latin typeface="Arial" charset="0"/>
              <a:cs typeface=""/>
            </a:endParaRPr>
          </a:p>
        </p:txBody>
      </p:sp>
      <p:sp>
        <p:nvSpPr>
          <p:cNvPr id="30" name="Rectangle 7"/>
          <p:cNvSpPr>
            <a:spLocks noChangeArrowheads="1"/>
          </p:cNvSpPr>
          <p:nvPr/>
        </p:nvSpPr>
        <p:spPr bwMode="auto">
          <a:xfrm>
            <a:off x="5014913" y="2582192"/>
            <a:ext cx="3517527" cy="909390"/>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rmAutofit fontScale="97500"/>
          </a:bodyPr>
          <a:lstStyle/>
          <a:p>
            <a:pPr fontAlgn="auto">
              <a:lnSpc>
                <a:spcPct val="85000"/>
              </a:lnSpc>
              <a:spcAft>
                <a:spcPts val="0"/>
              </a:spcAft>
            </a:pPr>
            <a:r>
              <a:rPr lang="en-US" altLang="en-US" sz="3300" spc="-50">
                <a:solidFill>
                  <a:schemeClr val="accent1">
                    <a:lumMod val="75000"/>
                  </a:schemeClr>
                </a:solidFill>
                <a:latin typeface="+mj-lt"/>
                <a:ea typeface="+mj-ea"/>
                <a:cs typeface="+mj-cs"/>
              </a:rPr>
              <a:t>Scientific consistency</a:t>
            </a:r>
          </a:p>
        </p:txBody>
      </p:sp>
      <p:sp>
        <p:nvSpPr>
          <p:cNvPr id="31" name="Rectangle 8"/>
          <p:cNvSpPr>
            <a:spLocks noChangeArrowheads="1"/>
          </p:cNvSpPr>
          <p:nvPr/>
        </p:nvSpPr>
        <p:spPr bwMode="auto">
          <a:xfrm>
            <a:off x="5651500" y="4725988"/>
            <a:ext cx="3025775"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auto">
              <a:lnSpc>
                <a:spcPct val="75000"/>
              </a:lnSpc>
              <a:spcAft>
                <a:spcPts val="0"/>
              </a:spcAft>
            </a:pPr>
            <a:r>
              <a:rPr lang="en-US" altLang="en-US" sz="3200" spc="-50" dirty="0">
                <a:solidFill>
                  <a:schemeClr val="bg2">
                    <a:lumMod val="50000"/>
                  </a:schemeClr>
                </a:solidFill>
                <a:latin typeface="+mj-lt"/>
                <a:ea typeface="+mj-ea"/>
                <a:cs typeface="+mj-cs"/>
              </a:rPr>
              <a:t>Political relevance</a:t>
            </a:r>
          </a:p>
        </p:txBody>
      </p:sp>
      <p:sp>
        <p:nvSpPr>
          <p:cNvPr id="32" name="Rectangle 9"/>
          <p:cNvSpPr>
            <a:spLocks noChangeArrowheads="1"/>
          </p:cNvSpPr>
          <p:nvPr/>
        </p:nvSpPr>
        <p:spPr bwMode="auto">
          <a:xfrm>
            <a:off x="539750" y="620713"/>
            <a:ext cx="82772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de-DE" altLang="en-US" sz="2800" dirty="0">
              <a:solidFill>
                <a:srgbClr val="EEA521"/>
              </a:solidFill>
              <a:latin typeface="Arial" charset="0"/>
              <a:cs typeface=""/>
            </a:endParaRPr>
          </a:p>
        </p:txBody>
      </p:sp>
      <p:sp>
        <p:nvSpPr>
          <p:cNvPr id="34" name="Freeform 11"/>
          <p:cNvSpPr>
            <a:spLocks/>
          </p:cNvSpPr>
          <p:nvPr/>
        </p:nvSpPr>
        <p:spPr bwMode="auto">
          <a:xfrm>
            <a:off x="1979612" y="1980935"/>
            <a:ext cx="287338" cy="360363"/>
          </a:xfrm>
          <a:custGeom>
            <a:avLst/>
            <a:gdLst>
              <a:gd name="T0" fmla="*/ 219 w 484"/>
              <a:gd name="T1" fmla="*/ 8 h 424"/>
              <a:gd name="T2" fmla="*/ 38 w 484"/>
              <a:gd name="T3" fmla="*/ 325 h 424"/>
              <a:gd name="T4" fmla="*/ 446 w 484"/>
              <a:gd name="T5" fmla="*/ 371 h 424"/>
              <a:gd name="T6" fmla="*/ 219 w 484"/>
              <a:gd name="T7" fmla="*/ 8 h 424"/>
            </a:gdLst>
            <a:ahLst/>
            <a:cxnLst>
              <a:cxn ang="0">
                <a:pos x="T0" y="T1"/>
              </a:cxn>
              <a:cxn ang="0">
                <a:pos x="T2" y="T3"/>
              </a:cxn>
              <a:cxn ang="0">
                <a:pos x="T4" y="T5"/>
              </a:cxn>
              <a:cxn ang="0">
                <a:pos x="T6" y="T7"/>
              </a:cxn>
            </a:cxnLst>
            <a:rect l="0" t="0" r="r" b="b"/>
            <a:pathLst>
              <a:path w="484" h="424">
                <a:moveTo>
                  <a:pt x="219" y="8"/>
                </a:moveTo>
                <a:cubicBezTo>
                  <a:pt x="151" y="0"/>
                  <a:pt x="0" y="265"/>
                  <a:pt x="38" y="325"/>
                </a:cubicBezTo>
                <a:cubicBezTo>
                  <a:pt x="76" y="385"/>
                  <a:pt x="408" y="424"/>
                  <a:pt x="446" y="371"/>
                </a:cubicBezTo>
                <a:cubicBezTo>
                  <a:pt x="484" y="318"/>
                  <a:pt x="287" y="16"/>
                  <a:pt x="219" y="8"/>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35" name="Rectangle 12"/>
          <p:cNvSpPr>
            <a:spLocks noChangeArrowheads="1"/>
          </p:cNvSpPr>
          <p:nvPr/>
        </p:nvSpPr>
        <p:spPr bwMode="auto">
          <a:xfrm>
            <a:off x="107505" y="3717032"/>
            <a:ext cx="4032448" cy="1223962"/>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rmAutofit fontScale="97500"/>
          </a:bodyPr>
          <a:lstStyle/>
          <a:p>
            <a:pPr algn="ctr" fontAlgn="auto">
              <a:lnSpc>
                <a:spcPct val="85000"/>
              </a:lnSpc>
              <a:spcAft>
                <a:spcPts val="0"/>
              </a:spcAft>
            </a:pPr>
            <a:r>
              <a:rPr lang="en-US" altLang="en-US" sz="3300" spc="-50">
                <a:solidFill>
                  <a:schemeClr val="bg1">
                    <a:lumMod val="50000"/>
                  </a:schemeClr>
                </a:solidFill>
                <a:latin typeface="+mj-lt"/>
                <a:ea typeface="+mj-ea"/>
                <a:cs typeface="+mj-cs"/>
              </a:rPr>
              <a:t>Statistical measurability</a:t>
            </a:r>
          </a:p>
        </p:txBody>
      </p:sp>
      <p:sp>
        <p:nvSpPr>
          <p:cNvPr id="36" name="Rechteck 35"/>
          <p:cNvSpPr/>
          <p:nvPr/>
        </p:nvSpPr>
        <p:spPr>
          <a:xfrm>
            <a:off x="2392362" y="1979548"/>
            <a:ext cx="5131966" cy="369332"/>
          </a:xfrm>
          <a:prstGeom prst="rect">
            <a:avLst/>
          </a:prstGeom>
        </p:spPr>
        <p:txBody>
          <a:bodyPr wrap="square">
            <a:spAutoFit/>
          </a:bodyPr>
          <a:lstStyle/>
          <a:p>
            <a:r>
              <a:rPr lang="en-US" altLang="en-US" sz="1800" b="0" dirty="0">
                <a:solidFill>
                  <a:schemeClr val="tx1"/>
                </a:solidFill>
              </a:rPr>
              <a:t>Indicators are in trade-off between …</a:t>
            </a:r>
            <a:endParaRPr lang="en-GB" sz="1800" b="0" dirty="0">
              <a:solidFill>
                <a:schemeClr val="tx1"/>
              </a:solidFill>
            </a:endParaRPr>
          </a:p>
        </p:txBody>
      </p:sp>
      <p:sp>
        <p:nvSpPr>
          <p:cNvPr id="37" name="Foliennummernplatzhalter 36"/>
          <p:cNvSpPr>
            <a:spLocks noGrp="1"/>
          </p:cNvSpPr>
          <p:nvPr>
            <p:ph type="sldNum" sz="quarter" idx="12"/>
          </p:nvPr>
        </p:nvSpPr>
        <p:spPr/>
        <p:txBody>
          <a:bodyPr/>
          <a:lstStyle/>
          <a:p>
            <a:pPr>
              <a:defRPr/>
            </a:pPr>
            <a:fld id="{E2F313E5-6C32-4CCC-A291-B01EDBC05B5D}" type="slidenum">
              <a:rPr lang="en-GB" smtClean="0"/>
              <a:pPr>
                <a:defRPr/>
              </a:pPr>
              <a:t>32</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200548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a:t>Construction of Indicators</a:t>
            </a:r>
          </a:p>
        </p:txBody>
      </p:sp>
      <p:sp>
        <p:nvSpPr>
          <p:cNvPr id="26" name="Rectangle 2"/>
          <p:cNvSpPr>
            <a:spLocks noChangeArrowheads="1"/>
          </p:cNvSpPr>
          <p:nvPr/>
        </p:nvSpPr>
        <p:spPr bwMode="auto">
          <a:xfrm>
            <a:off x="323850" y="1289050"/>
            <a:ext cx="8353425" cy="1079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b="0">
              <a:solidFill>
                <a:srgbClr val="000000"/>
              </a:solidFill>
              <a:latin typeface="Arial" charset="0"/>
              <a:cs typeface=""/>
            </a:endParaRPr>
          </a:p>
        </p:txBody>
      </p:sp>
      <p:sp>
        <p:nvSpPr>
          <p:cNvPr id="27" name="_s1028"/>
          <p:cNvSpPr>
            <a:spLocks noChangeArrowheads="1" noTextEdit="1"/>
          </p:cNvSpPr>
          <p:nvPr/>
        </p:nvSpPr>
        <p:spPr bwMode="auto">
          <a:xfrm>
            <a:off x="3635375" y="2565400"/>
            <a:ext cx="2057400" cy="2057400"/>
          </a:xfrm>
          <a:prstGeom prst="ellipse">
            <a:avLst/>
          </a:prstGeom>
          <a:solidFill>
            <a:schemeClr val="accent1">
              <a:lumMod val="60000"/>
              <a:lumOff val="40000"/>
              <a:alpha val="50000"/>
            </a:schemeClr>
          </a:solidFill>
          <a:ln w="4670">
            <a:solidFill>
              <a:schemeClr val="accent1">
                <a:lumMod val="75000"/>
              </a:schemeClr>
            </a:solidFill>
            <a:round/>
            <a:headEnd/>
            <a:tailEnd/>
          </a:ln>
        </p:spPr>
        <p:txBody>
          <a:bodyPr anchor="ctr"/>
          <a:lstStyle/>
          <a:p>
            <a:pPr eaLnBrk="0" hangingPunct="0"/>
            <a:endParaRPr lang="en-US" sz="2400" b="0">
              <a:solidFill>
                <a:srgbClr val="000000"/>
              </a:solidFill>
              <a:latin typeface="Arial" charset="0"/>
              <a:cs typeface=""/>
            </a:endParaRPr>
          </a:p>
        </p:txBody>
      </p:sp>
      <p:sp>
        <p:nvSpPr>
          <p:cNvPr id="28" name="_s1030"/>
          <p:cNvSpPr>
            <a:spLocks noChangeArrowheads="1" noTextEdit="1"/>
          </p:cNvSpPr>
          <p:nvPr/>
        </p:nvSpPr>
        <p:spPr bwMode="auto">
          <a:xfrm>
            <a:off x="4314825" y="3748088"/>
            <a:ext cx="2057400" cy="2057400"/>
          </a:xfrm>
          <a:prstGeom prst="ellipse">
            <a:avLst/>
          </a:prstGeom>
          <a:solidFill>
            <a:srgbClr val="99CCFF">
              <a:alpha val="50000"/>
            </a:srgbClr>
          </a:solidFill>
          <a:ln w="4699">
            <a:solidFill>
              <a:srgbClr val="00CCFF"/>
            </a:solidFill>
            <a:round/>
            <a:headEnd/>
            <a:tailEnd/>
          </a:ln>
        </p:spPr>
        <p:txBody>
          <a:bodyPr anchor="ctr"/>
          <a:lstStyle/>
          <a:p>
            <a:pPr eaLnBrk="0" hangingPunct="0"/>
            <a:endParaRPr lang="en-US" sz="2400" b="0">
              <a:solidFill>
                <a:srgbClr val="000000"/>
              </a:solidFill>
              <a:latin typeface="Arial" charset="0"/>
              <a:cs typeface=""/>
            </a:endParaRPr>
          </a:p>
        </p:txBody>
      </p:sp>
      <p:sp>
        <p:nvSpPr>
          <p:cNvPr id="29" name="_s1032"/>
          <p:cNvSpPr>
            <a:spLocks noChangeArrowheads="1" noTextEdit="1"/>
          </p:cNvSpPr>
          <p:nvPr/>
        </p:nvSpPr>
        <p:spPr bwMode="auto">
          <a:xfrm>
            <a:off x="2959100" y="3746500"/>
            <a:ext cx="2055813" cy="2058988"/>
          </a:xfrm>
          <a:prstGeom prst="ellipse">
            <a:avLst/>
          </a:prstGeom>
          <a:solidFill>
            <a:schemeClr val="bg1">
              <a:lumMod val="75000"/>
              <a:alpha val="50000"/>
            </a:schemeClr>
          </a:solidFill>
          <a:ln w="4699">
            <a:solidFill>
              <a:schemeClr val="bg1">
                <a:lumMod val="50000"/>
              </a:schemeClr>
            </a:solidFill>
            <a:round/>
            <a:headEnd/>
            <a:tailEnd/>
          </a:ln>
        </p:spPr>
        <p:txBody>
          <a:bodyPr anchor="ctr"/>
          <a:lstStyle/>
          <a:p>
            <a:pPr eaLnBrk="0" hangingPunct="0"/>
            <a:endParaRPr lang="en-US" sz="2400" b="0">
              <a:solidFill>
                <a:srgbClr val="000000"/>
              </a:solidFill>
              <a:latin typeface="Arial" charset="0"/>
              <a:cs typeface=""/>
            </a:endParaRPr>
          </a:p>
        </p:txBody>
      </p:sp>
      <p:sp>
        <p:nvSpPr>
          <p:cNvPr id="31" name="Rectangle 8"/>
          <p:cNvSpPr>
            <a:spLocks noChangeArrowheads="1"/>
          </p:cNvSpPr>
          <p:nvPr/>
        </p:nvSpPr>
        <p:spPr bwMode="auto">
          <a:xfrm>
            <a:off x="5651500" y="4725988"/>
            <a:ext cx="3025775"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auto">
              <a:lnSpc>
                <a:spcPct val="75000"/>
              </a:lnSpc>
              <a:spcAft>
                <a:spcPts val="0"/>
              </a:spcAft>
            </a:pPr>
            <a:r>
              <a:rPr lang="en-US" altLang="en-US" sz="3200" spc="-50" dirty="0">
                <a:solidFill>
                  <a:schemeClr val="bg2">
                    <a:lumMod val="50000"/>
                  </a:schemeClr>
                </a:solidFill>
                <a:latin typeface="+mj-lt"/>
                <a:ea typeface="+mj-ea"/>
                <a:cs typeface="+mj-cs"/>
              </a:rPr>
              <a:t>Political relevance</a:t>
            </a:r>
          </a:p>
        </p:txBody>
      </p:sp>
      <p:sp>
        <p:nvSpPr>
          <p:cNvPr id="32" name="Rectangle 9"/>
          <p:cNvSpPr>
            <a:spLocks noChangeArrowheads="1"/>
          </p:cNvSpPr>
          <p:nvPr/>
        </p:nvSpPr>
        <p:spPr bwMode="auto">
          <a:xfrm>
            <a:off x="539750" y="620713"/>
            <a:ext cx="82772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de-DE" altLang="en-US" sz="2800" dirty="0">
              <a:solidFill>
                <a:srgbClr val="EEA521"/>
              </a:solidFill>
              <a:latin typeface="Arial" charset="0"/>
              <a:cs typeface=""/>
            </a:endParaRPr>
          </a:p>
        </p:txBody>
      </p:sp>
      <p:sp>
        <p:nvSpPr>
          <p:cNvPr id="33" name="Freeform 10"/>
          <p:cNvSpPr>
            <a:spLocks/>
          </p:cNvSpPr>
          <p:nvPr/>
        </p:nvSpPr>
        <p:spPr bwMode="auto">
          <a:xfrm>
            <a:off x="4295775" y="3992563"/>
            <a:ext cx="768350" cy="673100"/>
          </a:xfrm>
          <a:custGeom>
            <a:avLst/>
            <a:gdLst>
              <a:gd name="T0" fmla="*/ 219 w 484"/>
              <a:gd name="T1" fmla="*/ 8 h 424"/>
              <a:gd name="T2" fmla="*/ 38 w 484"/>
              <a:gd name="T3" fmla="*/ 325 h 424"/>
              <a:gd name="T4" fmla="*/ 446 w 484"/>
              <a:gd name="T5" fmla="*/ 371 h 424"/>
              <a:gd name="T6" fmla="*/ 219 w 484"/>
              <a:gd name="T7" fmla="*/ 8 h 424"/>
            </a:gdLst>
            <a:ahLst/>
            <a:cxnLst>
              <a:cxn ang="0">
                <a:pos x="T0" y="T1"/>
              </a:cxn>
              <a:cxn ang="0">
                <a:pos x="T2" y="T3"/>
              </a:cxn>
              <a:cxn ang="0">
                <a:pos x="T4" y="T5"/>
              </a:cxn>
              <a:cxn ang="0">
                <a:pos x="T6" y="T7"/>
              </a:cxn>
            </a:cxnLst>
            <a:rect l="0" t="0" r="r" b="b"/>
            <a:pathLst>
              <a:path w="484" h="424">
                <a:moveTo>
                  <a:pt x="219" y="8"/>
                </a:moveTo>
                <a:cubicBezTo>
                  <a:pt x="151" y="0"/>
                  <a:pt x="0" y="265"/>
                  <a:pt x="38" y="325"/>
                </a:cubicBezTo>
                <a:cubicBezTo>
                  <a:pt x="76" y="385"/>
                  <a:pt x="408" y="424"/>
                  <a:pt x="446" y="371"/>
                </a:cubicBezTo>
                <a:cubicBezTo>
                  <a:pt x="484" y="318"/>
                  <a:pt x="287" y="16"/>
                  <a:pt x="219" y="8"/>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6" name="Rectangle 7"/>
          <p:cNvSpPr>
            <a:spLocks noChangeArrowheads="1"/>
          </p:cNvSpPr>
          <p:nvPr/>
        </p:nvSpPr>
        <p:spPr bwMode="auto">
          <a:xfrm>
            <a:off x="5014913" y="2582192"/>
            <a:ext cx="3517527" cy="909390"/>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rmAutofit fontScale="97500"/>
          </a:bodyPr>
          <a:lstStyle/>
          <a:p>
            <a:pPr fontAlgn="auto">
              <a:lnSpc>
                <a:spcPct val="85000"/>
              </a:lnSpc>
              <a:spcAft>
                <a:spcPts val="0"/>
              </a:spcAft>
            </a:pPr>
            <a:r>
              <a:rPr lang="en-US" altLang="en-US" sz="3300" spc="-50">
                <a:solidFill>
                  <a:schemeClr val="accent1">
                    <a:lumMod val="75000"/>
                  </a:schemeClr>
                </a:solidFill>
                <a:latin typeface="+mj-lt"/>
                <a:ea typeface="+mj-ea"/>
                <a:cs typeface="+mj-cs"/>
              </a:rPr>
              <a:t>Scientific consistency</a:t>
            </a:r>
          </a:p>
        </p:txBody>
      </p:sp>
      <p:sp>
        <p:nvSpPr>
          <p:cNvPr id="17" name="Rectangle 12"/>
          <p:cNvSpPr>
            <a:spLocks noChangeArrowheads="1"/>
          </p:cNvSpPr>
          <p:nvPr/>
        </p:nvSpPr>
        <p:spPr bwMode="auto">
          <a:xfrm>
            <a:off x="107505" y="3717032"/>
            <a:ext cx="4032448" cy="1223962"/>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rmAutofit fontScale="97500"/>
          </a:bodyPr>
          <a:lstStyle/>
          <a:p>
            <a:pPr algn="ctr" fontAlgn="auto">
              <a:lnSpc>
                <a:spcPct val="85000"/>
              </a:lnSpc>
              <a:spcAft>
                <a:spcPts val="0"/>
              </a:spcAft>
            </a:pPr>
            <a:r>
              <a:rPr lang="en-US" altLang="en-US" sz="3300" spc="-50">
                <a:solidFill>
                  <a:schemeClr val="bg1">
                    <a:lumMod val="50000"/>
                  </a:schemeClr>
                </a:solidFill>
                <a:latin typeface="+mj-lt"/>
                <a:ea typeface="+mj-ea"/>
                <a:cs typeface="+mj-cs"/>
              </a:rPr>
              <a:t>Statistical measurability</a:t>
            </a:r>
          </a:p>
        </p:txBody>
      </p:sp>
      <p:sp>
        <p:nvSpPr>
          <p:cNvPr id="2" name="Foliennummernplatzhalter 1"/>
          <p:cNvSpPr>
            <a:spLocks noGrp="1"/>
          </p:cNvSpPr>
          <p:nvPr>
            <p:ph type="sldNum" sz="quarter" idx="12"/>
          </p:nvPr>
        </p:nvSpPr>
        <p:spPr/>
        <p:txBody>
          <a:bodyPr/>
          <a:lstStyle/>
          <a:p>
            <a:pPr>
              <a:defRPr/>
            </a:pPr>
            <a:fld id="{E2F313E5-6C32-4CCC-A291-B01EDBC05B5D}" type="slidenum">
              <a:rPr lang="en-GB" smtClean="0"/>
              <a:pPr>
                <a:defRPr/>
              </a:pPr>
              <a:t>33</a:t>
            </a:fld>
            <a:endParaRPr lang="en-GB" dirty="0"/>
          </a:p>
        </p:txBody>
      </p:sp>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600554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Work systems: Statistics, Science and Politics</a:t>
            </a:r>
          </a:p>
        </p:txBody>
      </p:sp>
      <p:sp>
        <p:nvSpPr>
          <p:cNvPr id="5" name="Slide Number Placeholder 3"/>
          <p:cNvSpPr txBox="1">
            <a:spLocks/>
          </p:cNvSpPr>
          <p:nvPr/>
        </p:nvSpPr>
        <p:spPr>
          <a:xfrm>
            <a:off x="7425344" y="6808291"/>
            <a:ext cx="984019"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050" b="1" kern="1200">
                <a:solidFill>
                  <a:srgbClr val="FFFFFF"/>
                </a:solidFill>
                <a:latin typeface="Verdana" pitchFamily="34" charset="0"/>
                <a:ea typeface="+mn-ea"/>
                <a:cs typeface="Arial" charset="0"/>
              </a:defRPr>
            </a:lvl1pPr>
            <a:lvl2pPr marL="457200" algn="l" rtl="0" fontAlgn="base">
              <a:spcBef>
                <a:spcPct val="0"/>
              </a:spcBef>
              <a:spcAft>
                <a:spcPct val="0"/>
              </a:spcAft>
              <a:defRPr sz="7600" b="1" kern="1200">
                <a:solidFill>
                  <a:srgbClr val="FFD624"/>
                </a:solidFill>
                <a:latin typeface="Verdana" pitchFamily="34" charset="0"/>
                <a:ea typeface="+mn-ea"/>
                <a:cs typeface="Arial" charset="0"/>
              </a:defRPr>
            </a:lvl2pPr>
            <a:lvl3pPr marL="914400" algn="l" rtl="0" fontAlgn="base">
              <a:spcBef>
                <a:spcPct val="0"/>
              </a:spcBef>
              <a:spcAft>
                <a:spcPct val="0"/>
              </a:spcAft>
              <a:defRPr sz="7600" b="1" kern="1200">
                <a:solidFill>
                  <a:srgbClr val="FFD624"/>
                </a:solidFill>
                <a:latin typeface="Verdana" pitchFamily="34" charset="0"/>
                <a:ea typeface="+mn-ea"/>
                <a:cs typeface="Arial" charset="0"/>
              </a:defRPr>
            </a:lvl3pPr>
            <a:lvl4pPr marL="1371600" algn="l" rtl="0" fontAlgn="base">
              <a:spcBef>
                <a:spcPct val="0"/>
              </a:spcBef>
              <a:spcAft>
                <a:spcPct val="0"/>
              </a:spcAft>
              <a:defRPr sz="7600" b="1" kern="1200">
                <a:solidFill>
                  <a:srgbClr val="FFD624"/>
                </a:solidFill>
                <a:latin typeface="Verdana" pitchFamily="34" charset="0"/>
                <a:ea typeface="+mn-ea"/>
                <a:cs typeface="Arial" charset="0"/>
              </a:defRPr>
            </a:lvl4pPr>
            <a:lvl5pPr marL="1828800" algn="l" rtl="0" fontAlgn="base">
              <a:spcBef>
                <a:spcPct val="0"/>
              </a:spcBef>
              <a:spcAft>
                <a:spcPct val="0"/>
              </a:spcAft>
              <a:defRPr sz="7600" b="1" kern="1200">
                <a:solidFill>
                  <a:srgbClr val="FFD624"/>
                </a:solidFill>
                <a:latin typeface="Verdana" pitchFamily="34" charset="0"/>
                <a:ea typeface="+mn-ea"/>
                <a:cs typeface="Arial" charset="0"/>
              </a:defRPr>
            </a:lvl5pPr>
            <a:lvl6pPr marL="2286000" algn="l" defTabSz="914400" rtl="0" eaLnBrk="1" latinLnBrk="0" hangingPunct="1">
              <a:defRPr sz="7600" b="1" kern="1200">
                <a:solidFill>
                  <a:srgbClr val="FFD624"/>
                </a:solidFill>
                <a:latin typeface="Verdana" pitchFamily="34" charset="0"/>
                <a:ea typeface="+mn-ea"/>
                <a:cs typeface="Arial" charset="0"/>
              </a:defRPr>
            </a:lvl6pPr>
            <a:lvl7pPr marL="2743200" algn="l" defTabSz="914400" rtl="0" eaLnBrk="1" latinLnBrk="0" hangingPunct="1">
              <a:defRPr sz="7600" b="1" kern="1200">
                <a:solidFill>
                  <a:srgbClr val="FFD624"/>
                </a:solidFill>
                <a:latin typeface="Verdana" pitchFamily="34" charset="0"/>
                <a:ea typeface="+mn-ea"/>
                <a:cs typeface="Arial" charset="0"/>
              </a:defRPr>
            </a:lvl7pPr>
            <a:lvl8pPr marL="3200400" algn="l" defTabSz="914400" rtl="0" eaLnBrk="1" latinLnBrk="0" hangingPunct="1">
              <a:defRPr sz="7600" b="1" kern="1200">
                <a:solidFill>
                  <a:srgbClr val="FFD624"/>
                </a:solidFill>
                <a:latin typeface="Verdana" pitchFamily="34" charset="0"/>
                <a:ea typeface="+mn-ea"/>
                <a:cs typeface="Arial" charset="0"/>
              </a:defRPr>
            </a:lvl8pPr>
            <a:lvl9pPr marL="3657600" algn="l" defTabSz="914400" rtl="0" eaLnBrk="1" latinLnBrk="0" hangingPunct="1">
              <a:defRPr sz="7600" b="1" kern="1200">
                <a:solidFill>
                  <a:srgbClr val="FFD624"/>
                </a:solidFill>
                <a:latin typeface="Verdana" pitchFamily="34" charset="0"/>
                <a:ea typeface="+mn-ea"/>
                <a:cs typeface="Arial" charset="0"/>
              </a:defRPr>
            </a:lvl9pPr>
          </a:lstStyle>
          <a:p>
            <a:fld id="{58509532-6888-EE4D-BB57-6507177E1734}" type="slidenum">
              <a:rPr lang="fr-FR" altLang="en-US" smtClean="0"/>
              <a:pPr/>
              <a:t>34</a:t>
            </a:fld>
            <a:endParaRPr lang="fr-FR" altLang="en-US" b="0">
              <a:solidFill>
                <a:srgbClr val="000000"/>
              </a:solidFill>
            </a:endParaRPr>
          </a:p>
        </p:txBody>
      </p:sp>
      <p:sp>
        <p:nvSpPr>
          <p:cNvPr id="6" name="Rectangle 13"/>
          <p:cNvSpPr txBox="1">
            <a:spLocks noChangeArrowheads="1"/>
          </p:cNvSpPr>
          <p:nvPr/>
        </p:nvSpPr>
        <p:spPr>
          <a:xfrm>
            <a:off x="0" y="5589240"/>
            <a:ext cx="33131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ctr">
              <a:defRPr sz="3200" spc="-50">
                <a:solidFill>
                  <a:schemeClr val="bg1">
                    <a:lumMod val="50000"/>
                  </a:schemeClr>
                </a:solidFill>
                <a:latin typeface="+mj-lt"/>
                <a:ea typeface="+mj-ea"/>
                <a:cs typeface="+mj-cs"/>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r>
              <a:rPr lang="en-US" altLang="en-US" dirty="0"/>
              <a:t>Statistics</a:t>
            </a:r>
          </a:p>
        </p:txBody>
      </p:sp>
      <p:sp>
        <p:nvSpPr>
          <p:cNvPr id="7" name="Freeform 2"/>
          <p:cNvSpPr>
            <a:spLocks/>
          </p:cNvSpPr>
          <p:nvPr/>
        </p:nvSpPr>
        <p:spPr bwMode="auto">
          <a:xfrm>
            <a:off x="3863975" y="4569668"/>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50000"/>
              <a:alpha val="50000"/>
            </a:schemeClr>
          </a:solidFill>
          <a:ln>
            <a:noFill/>
          </a:ln>
          <a:extLst/>
        </p:spPr>
        <p:txBody>
          <a:bodyPr/>
          <a:lstStyle/>
          <a:p>
            <a:pPr eaLnBrk="0" hangingPunct="0"/>
            <a:endParaRPr lang="en-US" sz="2400" b="0">
              <a:solidFill>
                <a:srgbClr val="000000"/>
              </a:solidFill>
              <a:latin typeface="Arial" charset="0"/>
              <a:cs typeface=""/>
            </a:endParaRPr>
          </a:p>
        </p:txBody>
      </p:sp>
      <p:sp>
        <p:nvSpPr>
          <p:cNvPr id="8" name="Freeform 3"/>
          <p:cNvSpPr>
            <a:spLocks/>
          </p:cNvSpPr>
          <p:nvPr/>
        </p:nvSpPr>
        <p:spPr bwMode="auto">
          <a:xfrm>
            <a:off x="6743700" y="4569668"/>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50000"/>
              <a:alpha val="50000"/>
            </a:schemeClr>
          </a:solidFill>
          <a:ln>
            <a:noFill/>
          </a:ln>
          <a:extLst/>
        </p:spPr>
        <p:txBody>
          <a:bodyPr/>
          <a:lstStyle/>
          <a:p>
            <a:pPr eaLnBrk="0" hangingPunct="0"/>
            <a:endParaRPr lang="en-US" sz="2400" b="0">
              <a:solidFill>
                <a:srgbClr val="000000"/>
              </a:solidFill>
              <a:latin typeface="Arial" charset="0"/>
              <a:cs typeface=""/>
            </a:endParaRPr>
          </a:p>
        </p:txBody>
      </p:sp>
      <p:sp>
        <p:nvSpPr>
          <p:cNvPr id="9" name="Freeform 4"/>
          <p:cNvSpPr>
            <a:spLocks/>
          </p:cNvSpPr>
          <p:nvPr/>
        </p:nvSpPr>
        <p:spPr bwMode="auto">
          <a:xfrm>
            <a:off x="971600" y="4569668"/>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65000"/>
            </a:schemeClr>
          </a:solidFill>
          <a:ln>
            <a:noFill/>
          </a:ln>
          <a:extLst/>
        </p:spPr>
        <p:txBody>
          <a:bodyPr/>
          <a:lstStyle/>
          <a:p>
            <a:pPr eaLnBrk="0" hangingPunct="0"/>
            <a:endParaRPr lang="en-US" sz="2400" b="0">
              <a:solidFill>
                <a:schemeClr val="bg1">
                  <a:lumMod val="50000"/>
                </a:schemeClr>
              </a:solidFill>
              <a:latin typeface="Arial" charset="0"/>
              <a:cs typeface=""/>
            </a:endParaRPr>
          </a:p>
        </p:txBody>
      </p:sp>
      <p:sp>
        <p:nvSpPr>
          <p:cNvPr id="10" name="Freeform 5"/>
          <p:cNvSpPr>
            <a:spLocks/>
          </p:cNvSpPr>
          <p:nvPr/>
        </p:nvSpPr>
        <p:spPr bwMode="auto">
          <a:xfrm>
            <a:off x="827088" y="2121743"/>
            <a:ext cx="1938337" cy="3005137"/>
          </a:xfrm>
          <a:custGeom>
            <a:avLst/>
            <a:gdLst>
              <a:gd name="T0" fmla="*/ 285 w 675"/>
              <a:gd name="T1" fmla="*/ 16 h 924"/>
              <a:gd name="T2" fmla="*/ 0 w 675"/>
              <a:gd name="T3" fmla="*/ 924 h 924"/>
              <a:gd name="T4" fmla="*/ 675 w 675"/>
              <a:gd name="T5" fmla="*/ 924 h 924"/>
              <a:gd name="T6" fmla="*/ 432 w 675"/>
              <a:gd name="T7" fmla="*/ 19 h 924"/>
              <a:gd name="T8" fmla="*/ 430 w 675"/>
              <a:gd name="T9" fmla="*/ 17 h 924"/>
              <a:gd name="T10" fmla="*/ 422 w 675"/>
              <a:gd name="T11" fmla="*/ 13 h 924"/>
              <a:gd name="T12" fmla="*/ 409 w 675"/>
              <a:gd name="T13" fmla="*/ 7 h 924"/>
              <a:gd name="T14" fmla="*/ 392 w 675"/>
              <a:gd name="T15" fmla="*/ 3 h 924"/>
              <a:gd name="T16" fmla="*/ 370 w 675"/>
              <a:gd name="T17" fmla="*/ 0 h 924"/>
              <a:gd name="T18" fmla="*/ 344 w 675"/>
              <a:gd name="T19" fmla="*/ 0 h 924"/>
              <a:gd name="T20" fmla="*/ 317 w 675"/>
              <a:gd name="T21" fmla="*/ 5 h 924"/>
              <a:gd name="T22" fmla="*/ 285 w 675"/>
              <a:gd name="T23" fmla="*/ 1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24">
                <a:moveTo>
                  <a:pt x="285" y="16"/>
                </a:moveTo>
                <a:lnTo>
                  <a:pt x="0" y="924"/>
                </a:lnTo>
                <a:lnTo>
                  <a:pt x="675" y="924"/>
                </a:lnTo>
                <a:lnTo>
                  <a:pt x="432" y="19"/>
                </a:lnTo>
                <a:lnTo>
                  <a:pt x="430" y="17"/>
                </a:lnTo>
                <a:lnTo>
                  <a:pt x="422" y="13"/>
                </a:lnTo>
                <a:lnTo>
                  <a:pt x="409" y="7"/>
                </a:lnTo>
                <a:lnTo>
                  <a:pt x="392" y="3"/>
                </a:lnTo>
                <a:lnTo>
                  <a:pt x="370" y="0"/>
                </a:lnTo>
                <a:lnTo>
                  <a:pt x="344" y="0"/>
                </a:lnTo>
                <a:lnTo>
                  <a:pt x="317" y="5"/>
                </a:lnTo>
                <a:lnTo>
                  <a:pt x="285" y="16"/>
                </a:lnTo>
                <a:close/>
              </a:path>
            </a:pathLst>
          </a:custGeom>
          <a:solidFill>
            <a:schemeClr val="bg1">
              <a:lumMod val="75000"/>
            </a:schemeClr>
          </a:solidFill>
          <a:ln>
            <a:noFill/>
          </a:ln>
          <a:extLst/>
        </p:spPr>
        <p:txBody>
          <a:bodyPr/>
          <a:lstStyle/>
          <a:p>
            <a:pPr eaLnBrk="0" hangingPunct="0"/>
            <a:endParaRPr lang="en-US" sz="2400" b="0">
              <a:solidFill>
                <a:schemeClr val="bg1">
                  <a:lumMod val="50000"/>
                </a:schemeClr>
              </a:solidFill>
              <a:latin typeface="Arial" charset="0"/>
              <a:cs typeface=""/>
            </a:endParaRPr>
          </a:p>
        </p:txBody>
      </p:sp>
      <p:sp>
        <p:nvSpPr>
          <p:cNvPr id="11" name="Freeform 6"/>
          <p:cNvSpPr>
            <a:spLocks/>
          </p:cNvSpPr>
          <p:nvPr/>
        </p:nvSpPr>
        <p:spPr bwMode="auto">
          <a:xfrm>
            <a:off x="833438" y="4582368"/>
            <a:ext cx="1931987"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75000"/>
            </a:schemeClr>
          </a:solidFill>
          <a:ln>
            <a:noFill/>
          </a:ln>
          <a:extLst/>
        </p:spPr>
        <p:txBody>
          <a:bodyPr/>
          <a:lstStyle/>
          <a:p>
            <a:pPr eaLnBrk="0" hangingPunct="0"/>
            <a:endParaRPr lang="en-US" sz="2400" b="0">
              <a:solidFill>
                <a:schemeClr val="bg1">
                  <a:lumMod val="50000"/>
                </a:schemeClr>
              </a:solidFill>
              <a:latin typeface="Arial" charset="0"/>
              <a:cs typeface=""/>
            </a:endParaRPr>
          </a:p>
        </p:txBody>
      </p:sp>
      <p:sp>
        <p:nvSpPr>
          <p:cNvPr id="12" name="Freeform 7"/>
          <p:cNvSpPr>
            <a:spLocks/>
          </p:cNvSpPr>
          <p:nvPr/>
        </p:nvSpPr>
        <p:spPr bwMode="auto">
          <a:xfrm>
            <a:off x="1619250" y="2050305"/>
            <a:ext cx="446088" cy="182563"/>
          </a:xfrm>
          <a:custGeom>
            <a:avLst/>
            <a:gdLst>
              <a:gd name="T0" fmla="*/ 154 w 154"/>
              <a:gd name="T1" fmla="*/ 28 h 57"/>
              <a:gd name="T2" fmla="*/ 153 w 154"/>
              <a:gd name="T3" fmla="*/ 34 h 57"/>
              <a:gd name="T4" fmla="*/ 149 w 154"/>
              <a:gd name="T5" fmla="*/ 39 h 57"/>
              <a:gd name="T6" fmla="*/ 142 w 154"/>
              <a:gd name="T7" fmla="*/ 44 h 57"/>
              <a:gd name="T8" fmla="*/ 131 w 154"/>
              <a:gd name="T9" fmla="*/ 49 h 57"/>
              <a:gd name="T10" fmla="*/ 120 w 154"/>
              <a:gd name="T11" fmla="*/ 52 h 57"/>
              <a:gd name="T12" fmla="*/ 107 w 154"/>
              <a:gd name="T13" fmla="*/ 54 h 57"/>
              <a:gd name="T14" fmla="*/ 93 w 154"/>
              <a:gd name="T15" fmla="*/ 55 h 57"/>
              <a:gd name="T16" fmla="*/ 77 w 154"/>
              <a:gd name="T17" fmla="*/ 57 h 57"/>
              <a:gd name="T18" fmla="*/ 61 w 154"/>
              <a:gd name="T19" fmla="*/ 55 h 57"/>
              <a:gd name="T20" fmla="*/ 47 w 154"/>
              <a:gd name="T21" fmla="*/ 54 h 57"/>
              <a:gd name="T22" fmla="*/ 35 w 154"/>
              <a:gd name="T23" fmla="*/ 52 h 57"/>
              <a:gd name="T24" fmla="*/ 23 w 154"/>
              <a:gd name="T25" fmla="*/ 49 h 57"/>
              <a:gd name="T26" fmla="*/ 13 w 154"/>
              <a:gd name="T27" fmla="*/ 44 h 57"/>
              <a:gd name="T28" fmla="*/ 6 w 154"/>
              <a:gd name="T29" fmla="*/ 39 h 57"/>
              <a:gd name="T30" fmla="*/ 1 w 154"/>
              <a:gd name="T31" fmla="*/ 34 h 57"/>
              <a:gd name="T32" fmla="*/ 0 w 154"/>
              <a:gd name="T33" fmla="*/ 28 h 57"/>
              <a:gd name="T34" fmla="*/ 1 w 154"/>
              <a:gd name="T35" fmla="*/ 22 h 57"/>
              <a:gd name="T36" fmla="*/ 6 w 154"/>
              <a:gd name="T37" fmla="*/ 17 h 57"/>
              <a:gd name="T38" fmla="*/ 13 w 154"/>
              <a:gd name="T39" fmla="*/ 13 h 57"/>
              <a:gd name="T40" fmla="*/ 23 w 154"/>
              <a:gd name="T41" fmla="*/ 8 h 57"/>
              <a:gd name="T42" fmla="*/ 35 w 154"/>
              <a:gd name="T43" fmla="*/ 5 h 57"/>
              <a:gd name="T44" fmla="*/ 47 w 154"/>
              <a:gd name="T45" fmla="*/ 3 h 57"/>
              <a:gd name="T46" fmla="*/ 61 w 154"/>
              <a:gd name="T47" fmla="*/ 0 h 57"/>
              <a:gd name="T48" fmla="*/ 77 w 154"/>
              <a:gd name="T49" fmla="*/ 0 h 57"/>
              <a:gd name="T50" fmla="*/ 93 w 154"/>
              <a:gd name="T51" fmla="*/ 0 h 57"/>
              <a:gd name="T52" fmla="*/ 107 w 154"/>
              <a:gd name="T53" fmla="*/ 3 h 57"/>
              <a:gd name="T54" fmla="*/ 120 w 154"/>
              <a:gd name="T55" fmla="*/ 5 h 57"/>
              <a:gd name="T56" fmla="*/ 131 w 154"/>
              <a:gd name="T57" fmla="*/ 8 h 57"/>
              <a:gd name="T58" fmla="*/ 142 w 154"/>
              <a:gd name="T59" fmla="*/ 13 h 57"/>
              <a:gd name="T60" fmla="*/ 149 w 154"/>
              <a:gd name="T61" fmla="*/ 17 h 57"/>
              <a:gd name="T62" fmla="*/ 153 w 154"/>
              <a:gd name="T63" fmla="*/ 22 h 57"/>
              <a:gd name="T64" fmla="*/ 154 w 154"/>
              <a:gd name="T6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57">
                <a:moveTo>
                  <a:pt x="154" y="28"/>
                </a:moveTo>
                <a:lnTo>
                  <a:pt x="153" y="34"/>
                </a:lnTo>
                <a:lnTo>
                  <a:pt x="149" y="39"/>
                </a:lnTo>
                <a:lnTo>
                  <a:pt x="142" y="44"/>
                </a:lnTo>
                <a:lnTo>
                  <a:pt x="131" y="49"/>
                </a:lnTo>
                <a:lnTo>
                  <a:pt x="120" y="52"/>
                </a:lnTo>
                <a:lnTo>
                  <a:pt x="107" y="54"/>
                </a:lnTo>
                <a:lnTo>
                  <a:pt x="93" y="55"/>
                </a:lnTo>
                <a:lnTo>
                  <a:pt x="77" y="57"/>
                </a:lnTo>
                <a:lnTo>
                  <a:pt x="61" y="55"/>
                </a:lnTo>
                <a:lnTo>
                  <a:pt x="47" y="54"/>
                </a:lnTo>
                <a:lnTo>
                  <a:pt x="35" y="52"/>
                </a:lnTo>
                <a:lnTo>
                  <a:pt x="23" y="49"/>
                </a:lnTo>
                <a:lnTo>
                  <a:pt x="13" y="44"/>
                </a:lnTo>
                <a:lnTo>
                  <a:pt x="6" y="39"/>
                </a:lnTo>
                <a:lnTo>
                  <a:pt x="1" y="34"/>
                </a:lnTo>
                <a:lnTo>
                  <a:pt x="0" y="28"/>
                </a:lnTo>
                <a:lnTo>
                  <a:pt x="1" y="22"/>
                </a:lnTo>
                <a:lnTo>
                  <a:pt x="6" y="17"/>
                </a:lnTo>
                <a:lnTo>
                  <a:pt x="13" y="13"/>
                </a:lnTo>
                <a:lnTo>
                  <a:pt x="23" y="8"/>
                </a:lnTo>
                <a:lnTo>
                  <a:pt x="35" y="5"/>
                </a:lnTo>
                <a:lnTo>
                  <a:pt x="47" y="3"/>
                </a:lnTo>
                <a:lnTo>
                  <a:pt x="61" y="0"/>
                </a:lnTo>
                <a:lnTo>
                  <a:pt x="77" y="0"/>
                </a:lnTo>
                <a:lnTo>
                  <a:pt x="93" y="0"/>
                </a:lnTo>
                <a:lnTo>
                  <a:pt x="107" y="3"/>
                </a:lnTo>
                <a:lnTo>
                  <a:pt x="120" y="5"/>
                </a:lnTo>
                <a:lnTo>
                  <a:pt x="131" y="8"/>
                </a:lnTo>
                <a:lnTo>
                  <a:pt x="142" y="13"/>
                </a:lnTo>
                <a:lnTo>
                  <a:pt x="149" y="17"/>
                </a:lnTo>
                <a:lnTo>
                  <a:pt x="153" y="22"/>
                </a:lnTo>
                <a:lnTo>
                  <a:pt x="154" y="28"/>
                </a:lnTo>
                <a:close/>
              </a:path>
            </a:pathLst>
          </a:custGeom>
          <a:solidFill>
            <a:schemeClr val="bg1">
              <a:lumMod val="75000"/>
            </a:schemeClr>
          </a:solidFill>
          <a:ln>
            <a:noFill/>
          </a:ln>
          <a:extLst/>
        </p:spPr>
        <p:txBody>
          <a:bodyPr/>
          <a:lstStyle/>
          <a:p>
            <a:pPr eaLnBrk="0" hangingPunct="0"/>
            <a:endParaRPr lang="en-US" sz="2400" b="0">
              <a:solidFill>
                <a:schemeClr val="bg1">
                  <a:lumMod val="50000"/>
                </a:schemeClr>
              </a:solidFill>
              <a:latin typeface="Arial" charset="0"/>
              <a:cs typeface=""/>
            </a:endParaRPr>
          </a:p>
        </p:txBody>
      </p:sp>
      <p:sp>
        <p:nvSpPr>
          <p:cNvPr id="13" name="Freeform 8"/>
          <p:cNvSpPr>
            <a:spLocks/>
          </p:cNvSpPr>
          <p:nvPr/>
        </p:nvSpPr>
        <p:spPr bwMode="auto">
          <a:xfrm>
            <a:off x="1716088" y="2066180"/>
            <a:ext cx="274637" cy="117475"/>
          </a:xfrm>
          <a:custGeom>
            <a:avLst/>
            <a:gdLst>
              <a:gd name="T0" fmla="*/ 97 w 97"/>
              <a:gd name="T1" fmla="*/ 17 h 35"/>
              <a:gd name="T2" fmla="*/ 95 w 97"/>
              <a:gd name="T3" fmla="*/ 20 h 35"/>
              <a:gd name="T4" fmla="*/ 93 w 97"/>
              <a:gd name="T5" fmla="*/ 24 h 35"/>
              <a:gd name="T6" fmla="*/ 88 w 97"/>
              <a:gd name="T7" fmla="*/ 27 h 35"/>
              <a:gd name="T8" fmla="*/ 83 w 97"/>
              <a:gd name="T9" fmla="*/ 30 h 35"/>
              <a:gd name="T10" fmla="*/ 75 w 97"/>
              <a:gd name="T11" fmla="*/ 32 h 35"/>
              <a:gd name="T12" fmla="*/ 67 w 97"/>
              <a:gd name="T13" fmla="*/ 34 h 35"/>
              <a:gd name="T14" fmla="*/ 57 w 97"/>
              <a:gd name="T15" fmla="*/ 35 h 35"/>
              <a:gd name="T16" fmla="*/ 48 w 97"/>
              <a:gd name="T17" fmla="*/ 35 h 35"/>
              <a:gd name="T18" fmla="*/ 39 w 97"/>
              <a:gd name="T19" fmla="*/ 35 h 35"/>
              <a:gd name="T20" fmla="*/ 30 w 97"/>
              <a:gd name="T21" fmla="*/ 34 h 35"/>
              <a:gd name="T22" fmla="*/ 22 w 97"/>
              <a:gd name="T23" fmla="*/ 32 h 35"/>
              <a:gd name="T24" fmla="*/ 14 w 97"/>
              <a:gd name="T25" fmla="*/ 30 h 35"/>
              <a:gd name="T26" fmla="*/ 8 w 97"/>
              <a:gd name="T27" fmla="*/ 27 h 35"/>
              <a:gd name="T28" fmla="*/ 3 w 97"/>
              <a:gd name="T29" fmla="*/ 24 h 35"/>
              <a:gd name="T30" fmla="*/ 1 w 97"/>
              <a:gd name="T31" fmla="*/ 20 h 35"/>
              <a:gd name="T32" fmla="*/ 0 w 97"/>
              <a:gd name="T33" fmla="*/ 17 h 35"/>
              <a:gd name="T34" fmla="*/ 1 w 97"/>
              <a:gd name="T35" fmla="*/ 13 h 35"/>
              <a:gd name="T36" fmla="*/ 3 w 97"/>
              <a:gd name="T37" fmla="*/ 10 h 35"/>
              <a:gd name="T38" fmla="*/ 8 w 97"/>
              <a:gd name="T39" fmla="*/ 8 h 35"/>
              <a:gd name="T40" fmla="*/ 14 w 97"/>
              <a:gd name="T41" fmla="*/ 4 h 35"/>
              <a:gd name="T42" fmla="*/ 22 w 97"/>
              <a:gd name="T43" fmla="*/ 3 h 35"/>
              <a:gd name="T44" fmla="*/ 30 w 97"/>
              <a:gd name="T45" fmla="*/ 1 h 35"/>
              <a:gd name="T46" fmla="*/ 39 w 97"/>
              <a:gd name="T47" fmla="*/ 0 h 35"/>
              <a:gd name="T48" fmla="*/ 48 w 97"/>
              <a:gd name="T49" fmla="*/ 0 h 35"/>
              <a:gd name="T50" fmla="*/ 57 w 97"/>
              <a:gd name="T51" fmla="*/ 0 h 35"/>
              <a:gd name="T52" fmla="*/ 67 w 97"/>
              <a:gd name="T53" fmla="*/ 1 h 35"/>
              <a:gd name="T54" fmla="*/ 75 w 97"/>
              <a:gd name="T55" fmla="*/ 3 h 35"/>
              <a:gd name="T56" fmla="*/ 83 w 97"/>
              <a:gd name="T57" fmla="*/ 4 h 35"/>
              <a:gd name="T58" fmla="*/ 88 w 97"/>
              <a:gd name="T59" fmla="*/ 8 h 35"/>
              <a:gd name="T60" fmla="*/ 93 w 97"/>
              <a:gd name="T61" fmla="*/ 10 h 35"/>
              <a:gd name="T62" fmla="*/ 95 w 97"/>
              <a:gd name="T63" fmla="*/ 13 h 35"/>
              <a:gd name="T64" fmla="*/ 97 w 97"/>
              <a:gd name="T6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35">
                <a:moveTo>
                  <a:pt x="97" y="17"/>
                </a:moveTo>
                <a:lnTo>
                  <a:pt x="95" y="20"/>
                </a:lnTo>
                <a:lnTo>
                  <a:pt x="93" y="24"/>
                </a:lnTo>
                <a:lnTo>
                  <a:pt x="88" y="27"/>
                </a:lnTo>
                <a:lnTo>
                  <a:pt x="83" y="30"/>
                </a:lnTo>
                <a:lnTo>
                  <a:pt x="75" y="32"/>
                </a:lnTo>
                <a:lnTo>
                  <a:pt x="67" y="34"/>
                </a:lnTo>
                <a:lnTo>
                  <a:pt x="57" y="35"/>
                </a:lnTo>
                <a:lnTo>
                  <a:pt x="48" y="35"/>
                </a:lnTo>
                <a:lnTo>
                  <a:pt x="39" y="35"/>
                </a:lnTo>
                <a:lnTo>
                  <a:pt x="30" y="34"/>
                </a:lnTo>
                <a:lnTo>
                  <a:pt x="22" y="32"/>
                </a:lnTo>
                <a:lnTo>
                  <a:pt x="14" y="30"/>
                </a:lnTo>
                <a:lnTo>
                  <a:pt x="8" y="27"/>
                </a:lnTo>
                <a:lnTo>
                  <a:pt x="3" y="24"/>
                </a:lnTo>
                <a:lnTo>
                  <a:pt x="1" y="20"/>
                </a:lnTo>
                <a:lnTo>
                  <a:pt x="0" y="17"/>
                </a:lnTo>
                <a:lnTo>
                  <a:pt x="1" y="13"/>
                </a:lnTo>
                <a:lnTo>
                  <a:pt x="3" y="10"/>
                </a:lnTo>
                <a:lnTo>
                  <a:pt x="8" y="8"/>
                </a:lnTo>
                <a:lnTo>
                  <a:pt x="14" y="4"/>
                </a:lnTo>
                <a:lnTo>
                  <a:pt x="22" y="3"/>
                </a:lnTo>
                <a:lnTo>
                  <a:pt x="30" y="1"/>
                </a:lnTo>
                <a:lnTo>
                  <a:pt x="39" y="0"/>
                </a:lnTo>
                <a:lnTo>
                  <a:pt x="48" y="0"/>
                </a:lnTo>
                <a:lnTo>
                  <a:pt x="57" y="0"/>
                </a:lnTo>
                <a:lnTo>
                  <a:pt x="67" y="1"/>
                </a:lnTo>
                <a:lnTo>
                  <a:pt x="75" y="3"/>
                </a:lnTo>
                <a:lnTo>
                  <a:pt x="83" y="4"/>
                </a:lnTo>
                <a:lnTo>
                  <a:pt x="88" y="8"/>
                </a:lnTo>
                <a:lnTo>
                  <a:pt x="93" y="10"/>
                </a:lnTo>
                <a:lnTo>
                  <a:pt x="95" y="13"/>
                </a:lnTo>
                <a:lnTo>
                  <a:pt x="97" y="17"/>
                </a:lnTo>
                <a:close/>
              </a:path>
            </a:pathLst>
          </a:custGeom>
          <a:solidFill>
            <a:schemeClr val="bg1">
              <a:lumMod val="75000"/>
            </a:schemeClr>
          </a:solidFill>
          <a:ln>
            <a:noFill/>
          </a:ln>
          <a:extLst/>
        </p:spPr>
        <p:txBody>
          <a:bodyPr/>
          <a:lstStyle/>
          <a:p>
            <a:pPr eaLnBrk="0" hangingPunct="0"/>
            <a:endParaRPr lang="en-US" sz="2400" b="0">
              <a:solidFill>
                <a:schemeClr val="bg1">
                  <a:lumMod val="50000"/>
                </a:schemeClr>
              </a:solidFill>
              <a:latin typeface="Arial" charset="0"/>
              <a:cs typeface=""/>
            </a:endParaRPr>
          </a:p>
        </p:txBody>
      </p:sp>
      <p:sp>
        <p:nvSpPr>
          <p:cNvPr id="14" name="Freeform 9"/>
          <p:cNvSpPr>
            <a:spLocks/>
          </p:cNvSpPr>
          <p:nvPr/>
        </p:nvSpPr>
        <p:spPr bwMode="auto">
          <a:xfrm>
            <a:off x="1716088" y="2118568"/>
            <a:ext cx="274637" cy="38100"/>
          </a:xfrm>
          <a:custGeom>
            <a:avLst/>
            <a:gdLst>
              <a:gd name="T0" fmla="*/ 0 w 97"/>
              <a:gd name="T1" fmla="*/ 0 h 11"/>
              <a:gd name="T2" fmla="*/ 2 w 97"/>
              <a:gd name="T3" fmla="*/ 1 h 11"/>
              <a:gd name="T4" fmla="*/ 8 w 97"/>
              <a:gd name="T5" fmla="*/ 3 h 11"/>
              <a:gd name="T6" fmla="*/ 17 w 97"/>
              <a:gd name="T7" fmla="*/ 7 h 11"/>
              <a:gd name="T8" fmla="*/ 30 w 97"/>
              <a:gd name="T9" fmla="*/ 10 h 11"/>
              <a:gd name="T10" fmla="*/ 45 w 97"/>
              <a:gd name="T11" fmla="*/ 11 h 11"/>
              <a:gd name="T12" fmla="*/ 61 w 97"/>
              <a:gd name="T13" fmla="*/ 11 h 11"/>
              <a:gd name="T14" fmla="*/ 78 w 97"/>
              <a:gd name="T15" fmla="*/ 8 h 11"/>
              <a:gd name="T16" fmla="*/ 97 w 97"/>
              <a:gd name="T17" fmla="*/ 0 h 11"/>
              <a:gd name="T18" fmla="*/ 93 w 97"/>
              <a:gd name="T19" fmla="*/ 0 h 11"/>
              <a:gd name="T20" fmla="*/ 85 w 97"/>
              <a:gd name="T21" fmla="*/ 2 h 11"/>
              <a:gd name="T22" fmla="*/ 74 w 97"/>
              <a:gd name="T23" fmla="*/ 3 h 11"/>
              <a:gd name="T24" fmla="*/ 59 w 97"/>
              <a:gd name="T25" fmla="*/ 4 h 11"/>
              <a:gd name="T26" fmla="*/ 44 w 97"/>
              <a:gd name="T27" fmla="*/ 6 h 11"/>
              <a:gd name="T28" fmla="*/ 27 w 97"/>
              <a:gd name="T29" fmla="*/ 6 h 11"/>
              <a:gd name="T30" fmla="*/ 12 w 97"/>
              <a:gd name="T31" fmla="*/ 3 h 11"/>
              <a:gd name="T32" fmla="*/ 0 w 9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1">
                <a:moveTo>
                  <a:pt x="0" y="0"/>
                </a:moveTo>
                <a:lnTo>
                  <a:pt x="2" y="1"/>
                </a:lnTo>
                <a:lnTo>
                  <a:pt x="8" y="3"/>
                </a:lnTo>
                <a:lnTo>
                  <a:pt x="17" y="7"/>
                </a:lnTo>
                <a:lnTo>
                  <a:pt x="30" y="10"/>
                </a:lnTo>
                <a:lnTo>
                  <a:pt x="45" y="11"/>
                </a:lnTo>
                <a:lnTo>
                  <a:pt x="61" y="11"/>
                </a:lnTo>
                <a:lnTo>
                  <a:pt x="78" y="8"/>
                </a:lnTo>
                <a:lnTo>
                  <a:pt x="97" y="0"/>
                </a:lnTo>
                <a:lnTo>
                  <a:pt x="93" y="0"/>
                </a:lnTo>
                <a:lnTo>
                  <a:pt x="85" y="2"/>
                </a:lnTo>
                <a:lnTo>
                  <a:pt x="74" y="3"/>
                </a:lnTo>
                <a:lnTo>
                  <a:pt x="59" y="4"/>
                </a:lnTo>
                <a:lnTo>
                  <a:pt x="44" y="6"/>
                </a:lnTo>
                <a:lnTo>
                  <a:pt x="27" y="6"/>
                </a:lnTo>
                <a:lnTo>
                  <a:pt x="12" y="3"/>
                </a:lnTo>
                <a:lnTo>
                  <a:pt x="0" y="0"/>
                </a:lnTo>
                <a:close/>
              </a:path>
            </a:pathLst>
          </a:custGeom>
          <a:solidFill>
            <a:schemeClr val="bg1">
              <a:lumMod val="75000"/>
            </a:schemeClr>
          </a:solidFill>
          <a:ln>
            <a:noFill/>
          </a:ln>
          <a:extLst/>
        </p:spPr>
        <p:txBody>
          <a:bodyPr/>
          <a:lstStyle/>
          <a:p>
            <a:pPr eaLnBrk="0" hangingPunct="0"/>
            <a:endParaRPr lang="en-US" sz="2400" b="0">
              <a:solidFill>
                <a:schemeClr val="bg1">
                  <a:lumMod val="50000"/>
                </a:schemeClr>
              </a:solidFill>
              <a:latin typeface="Arial" charset="0"/>
              <a:cs typeface=""/>
            </a:endParaRPr>
          </a:p>
        </p:txBody>
      </p:sp>
      <p:sp>
        <p:nvSpPr>
          <p:cNvPr id="15" name="Freeform 10"/>
          <p:cNvSpPr>
            <a:spLocks/>
          </p:cNvSpPr>
          <p:nvPr/>
        </p:nvSpPr>
        <p:spPr bwMode="auto">
          <a:xfrm>
            <a:off x="1882775" y="2215405"/>
            <a:ext cx="773113" cy="3206750"/>
          </a:xfrm>
          <a:custGeom>
            <a:avLst/>
            <a:gdLst>
              <a:gd name="T0" fmla="*/ 0 w 271"/>
              <a:gd name="T1" fmla="*/ 10 h 987"/>
              <a:gd name="T2" fmla="*/ 30 w 271"/>
              <a:gd name="T3" fmla="*/ 987 h 987"/>
              <a:gd name="T4" fmla="*/ 33 w 271"/>
              <a:gd name="T5" fmla="*/ 987 h 987"/>
              <a:gd name="T6" fmla="*/ 37 w 271"/>
              <a:gd name="T7" fmla="*/ 987 h 987"/>
              <a:gd name="T8" fmla="*/ 45 w 271"/>
              <a:gd name="T9" fmla="*/ 987 h 987"/>
              <a:gd name="T10" fmla="*/ 56 w 271"/>
              <a:gd name="T11" fmla="*/ 987 h 987"/>
              <a:gd name="T12" fmla="*/ 68 w 271"/>
              <a:gd name="T13" fmla="*/ 986 h 987"/>
              <a:gd name="T14" fmla="*/ 83 w 271"/>
              <a:gd name="T15" fmla="*/ 983 h 987"/>
              <a:gd name="T16" fmla="*/ 101 w 271"/>
              <a:gd name="T17" fmla="*/ 981 h 987"/>
              <a:gd name="T18" fmla="*/ 118 w 271"/>
              <a:gd name="T19" fmla="*/ 978 h 987"/>
              <a:gd name="T20" fmla="*/ 137 w 271"/>
              <a:gd name="T21" fmla="*/ 973 h 987"/>
              <a:gd name="T22" fmla="*/ 157 w 271"/>
              <a:gd name="T23" fmla="*/ 967 h 987"/>
              <a:gd name="T24" fmla="*/ 177 w 271"/>
              <a:gd name="T25" fmla="*/ 959 h 987"/>
              <a:gd name="T26" fmla="*/ 197 w 271"/>
              <a:gd name="T27" fmla="*/ 950 h 987"/>
              <a:gd name="T28" fmla="*/ 217 w 271"/>
              <a:gd name="T29" fmla="*/ 938 h 987"/>
              <a:gd name="T30" fmla="*/ 235 w 271"/>
              <a:gd name="T31" fmla="*/ 925 h 987"/>
              <a:gd name="T32" fmla="*/ 254 w 271"/>
              <a:gd name="T33" fmla="*/ 910 h 987"/>
              <a:gd name="T34" fmla="*/ 271 w 271"/>
              <a:gd name="T35" fmla="*/ 891 h 987"/>
              <a:gd name="T36" fmla="*/ 49 w 271"/>
              <a:gd name="T37" fmla="*/ 0 h 987"/>
              <a:gd name="T38" fmla="*/ 49 w 271"/>
              <a:gd name="T39" fmla="*/ 0 h 987"/>
              <a:gd name="T40" fmla="*/ 46 w 271"/>
              <a:gd name="T41" fmla="*/ 2 h 987"/>
              <a:gd name="T42" fmla="*/ 44 w 271"/>
              <a:gd name="T43" fmla="*/ 3 h 987"/>
              <a:gd name="T44" fmla="*/ 40 w 271"/>
              <a:gd name="T45" fmla="*/ 5 h 987"/>
              <a:gd name="T46" fmla="*/ 34 w 271"/>
              <a:gd name="T47" fmla="*/ 8 h 987"/>
              <a:gd name="T48" fmla="*/ 25 w 271"/>
              <a:gd name="T49" fmla="*/ 9 h 987"/>
              <a:gd name="T50" fmla="*/ 14 w 271"/>
              <a:gd name="T51" fmla="*/ 10 h 987"/>
              <a:gd name="T52" fmla="*/ 0 w 271"/>
              <a:gd name="T53" fmla="*/ 1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987">
                <a:moveTo>
                  <a:pt x="0" y="10"/>
                </a:moveTo>
                <a:lnTo>
                  <a:pt x="30" y="987"/>
                </a:lnTo>
                <a:lnTo>
                  <a:pt x="33" y="987"/>
                </a:lnTo>
                <a:lnTo>
                  <a:pt x="37" y="987"/>
                </a:lnTo>
                <a:lnTo>
                  <a:pt x="45" y="987"/>
                </a:lnTo>
                <a:lnTo>
                  <a:pt x="56" y="987"/>
                </a:lnTo>
                <a:lnTo>
                  <a:pt x="68" y="986"/>
                </a:lnTo>
                <a:lnTo>
                  <a:pt x="83" y="983"/>
                </a:lnTo>
                <a:lnTo>
                  <a:pt x="101" y="981"/>
                </a:lnTo>
                <a:lnTo>
                  <a:pt x="118" y="978"/>
                </a:lnTo>
                <a:lnTo>
                  <a:pt x="137" y="973"/>
                </a:lnTo>
                <a:lnTo>
                  <a:pt x="157" y="967"/>
                </a:lnTo>
                <a:lnTo>
                  <a:pt x="177" y="959"/>
                </a:lnTo>
                <a:lnTo>
                  <a:pt x="197" y="950"/>
                </a:lnTo>
                <a:lnTo>
                  <a:pt x="217" y="938"/>
                </a:lnTo>
                <a:lnTo>
                  <a:pt x="235" y="925"/>
                </a:lnTo>
                <a:lnTo>
                  <a:pt x="254" y="910"/>
                </a:lnTo>
                <a:lnTo>
                  <a:pt x="271" y="891"/>
                </a:lnTo>
                <a:lnTo>
                  <a:pt x="49" y="0"/>
                </a:lnTo>
                <a:lnTo>
                  <a:pt x="49" y="0"/>
                </a:lnTo>
                <a:lnTo>
                  <a:pt x="46" y="2"/>
                </a:lnTo>
                <a:lnTo>
                  <a:pt x="44" y="3"/>
                </a:lnTo>
                <a:lnTo>
                  <a:pt x="40" y="5"/>
                </a:lnTo>
                <a:lnTo>
                  <a:pt x="34" y="8"/>
                </a:lnTo>
                <a:lnTo>
                  <a:pt x="25" y="9"/>
                </a:lnTo>
                <a:lnTo>
                  <a:pt x="14" y="10"/>
                </a:lnTo>
                <a:lnTo>
                  <a:pt x="0" y="10"/>
                </a:lnTo>
                <a:close/>
              </a:path>
            </a:pathLst>
          </a:custGeom>
          <a:solidFill>
            <a:schemeClr val="bg1">
              <a:lumMod val="75000"/>
            </a:schemeClr>
          </a:solidFill>
          <a:ln>
            <a:noFill/>
          </a:ln>
          <a:extLst/>
        </p:spPr>
        <p:txBody>
          <a:bodyPr/>
          <a:lstStyle/>
          <a:p>
            <a:pPr eaLnBrk="0" hangingPunct="0"/>
            <a:endParaRPr lang="en-US" sz="2400" b="0">
              <a:solidFill>
                <a:schemeClr val="bg1">
                  <a:lumMod val="50000"/>
                </a:schemeClr>
              </a:solidFill>
              <a:latin typeface="Arial" charset="0"/>
              <a:cs typeface=""/>
            </a:endParaRPr>
          </a:p>
        </p:txBody>
      </p:sp>
      <p:sp>
        <p:nvSpPr>
          <p:cNvPr id="16" name="Freeform 11"/>
          <p:cNvSpPr>
            <a:spLocks/>
          </p:cNvSpPr>
          <p:nvPr/>
        </p:nvSpPr>
        <p:spPr bwMode="auto">
          <a:xfrm>
            <a:off x="1944688" y="2293193"/>
            <a:ext cx="647700" cy="3044825"/>
          </a:xfrm>
          <a:custGeom>
            <a:avLst/>
            <a:gdLst>
              <a:gd name="T0" fmla="*/ 0 w 227"/>
              <a:gd name="T1" fmla="*/ 6 h 935"/>
              <a:gd name="T2" fmla="*/ 130 w 227"/>
              <a:gd name="T3" fmla="*/ 935 h 935"/>
              <a:gd name="T4" fmla="*/ 133 w 227"/>
              <a:gd name="T5" fmla="*/ 935 h 935"/>
              <a:gd name="T6" fmla="*/ 139 w 227"/>
              <a:gd name="T7" fmla="*/ 934 h 935"/>
              <a:gd name="T8" fmla="*/ 147 w 227"/>
              <a:gd name="T9" fmla="*/ 932 h 935"/>
              <a:gd name="T10" fmla="*/ 158 w 227"/>
              <a:gd name="T11" fmla="*/ 927 h 935"/>
              <a:gd name="T12" fmla="*/ 173 w 227"/>
              <a:gd name="T13" fmla="*/ 920 h 935"/>
              <a:gd name="T14" fmla="*/ 189 w 227"/>
              <a:gd name="T15" fmla="*/ 910 h 935"/>
              <a:gd name="T16" fmla="*/ 208 w 227"/>
              <a:gd name="T17" fmla="*/ 895 h 935"/>
              <a:gd name="T18" fmla="*/ 227 w 227"/>
              <a:gd name="T19" fmla="*/ 876 h 935"/>
              <a:gd name="T20" fmla="*/ 16 w 227"/>
              <a:gd name="T21" fmla="*/ 0 h 935"/>
              <a:gd name="T22" fmla="*/ 0 w 227"/>
              <a:gd name="T23" fmla="*/ 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935">
                <a:moveTo>
                  <a:pt x="0" y="6"/>
                </a:moveTo>
                <a:lnTo>
                  <a:pt x="130" y="935"/>
                </a:lnTo>
                <a:lnTo>
                  <a:pt x="133" y="935"/>
                </a:lnTo>
                <a:lnTo>
                  <a:pt x="139" y="934"/>
                </a:lnTo>
                <a:lnTo>
                  <a:pt x="147" y="932"/>
                </a:lnTo>
                <a:lnTo>
                  <a:pt x="158" y="927"/>
                </a:lnTo>
                <a:lnTo>
                  <a:pt x="173" y="920"/>
                </a:lnTo>
                <a:lnTo>
                  <a:pt x="189" y="910"/>
                </a:lnTo>
                <a:lnTo>
                  <a:pt x="208" y="895"/>
                </a:lnTo>
                <a:lnTo>
                  <a:pt x="227" y="876"/>
                </a:lnTo>
                <a:lnTo>
                  <a:pt x="16" y="0"/>
                </a:lnTo>
                <a:lnTo>
                  <a:pt x="0" y="6"/>
                </a:lnTo>
                <a:close/>
              </a:path>
            </a:pathLst>
          </a:custGeom>
          <a:solidFill>
            <a:schemeClr val="bg1">
              <a:lumMod val="75000"/>
            </a:schemeClr>
          </a:solidFill>
          <a:ln>
            <a:noFill/>
          </a:ln>
          <a:extLst/>
        </p:spPr>
        <p:txBody>
          <a:bodyPr/>
          <a:lstStyle/>
          <a:p>
            <a:pPr eaLnBrk="0" hangingPunct="0"/>
            <a:endParaRPr lang="en-US" sz="2400" b="0">
              <a:solidFill>
                <a:schemeClr val="bg1">
                  <a:lumMod val="50000"/>
                </a:schemeClr>
              </a:solidFill>
              <a:latin typeface="Arial" charset="0"/>
              <a:cs typeface=""/>
            </a:endParaRPr>
          </a:p>
        </p:txBody>
      </p:sp>
      <p:sp>
        <p:nvSpPr>
          <p:cNvPr id="17" name="Line 12"/>
          <p:cNvSpPr>
            <a:spLocks noChangeShapeType="1"/>
          </p:cNvSpPr>
          <p:nvPr/>
        </p:nvSpPr>
        <p:spPr bwMode="auto">
          <a:xfrm>
            <a:off x="1366838" y="3201243"/>
            <a:ext cx="973137" cy="0"/>
          </a:xfrm>
          <a:prstGeom prst="line">
            <a:avLst/>
          </a:prstGeom>
          <a:noFill/>
          <a:ln w="38100" cap="rnd">
            <a:pattFill prst="dkUpDiag">
              <a:fgClr>
                <a:srgbClr val="C0C0C0"/>
              </a:fgClr>
              <a:bgClr>
                <a:srgbClr val="FFFFFF"/>
              </a:bgClr>
            </a:patt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chemeClr val="bg1">
                  <a:lumMod val="50000"/>
                </a:schemeClr>
              </a:solidFill>
              <a:latin typeface="Arial" charset="0"/>
              <a:cs typeface=""/>
            </a:endParaRPr>
          </a:p>
        </p:txBody>
      </p:sp>
      <p:sp>
        <p:nvSpPr>
          <p:cNvPr id="18" name="Freeform 14"/>
          <p:cNvSpPr>
            <a:spLocks/>
          </p:cNvSpPr>
          <p:nvPr/>
        </p:nvSpPr>
        <p:spPr bwMode="auto">
          <a:xfrm>
            <a:off x="3711575" y="2120155"/>
            <a:ext cx="1938338" cy="3005138"/>
          </a:xfrm>
          <a:custGeom>
            <a:avLst/>
            <a:gdLst>
              <a:gd name="T0" fmla="*/ 285 w 675"/>
              <a:gd name="T1" fmla="*/ 16 h 924"/>
              <a:gd name="T2" fmla="*/ 0 w 675"/>
              <a:gd name="T3" fmla="*/ 924 h 924"/>
              <a:gd name="T4" fmla="*/ 675 w 675"/>
              <a:gd name="T5" fmla="*/ 924 h 924"/>
              <a:gd name="T6" fmla="*/ 432 w 675"/>
              <a:gd name="T7" fmla="*/ 19 h 924"/>
              <a:gd name="T8" fmla="*/ 430 w 675"/>
              <a:gd name="T9" fmla="*/ 17 h 924"/>
              <a:gd name="T10" fmla="*/ 422 w 675"/>
              <a:gd name="T11" fmla="*/ 13 h 924"/>
              <a:gd name="T12" fmla="*/ 409 w 675"/>
              <a:gd name="T13" fmla="*/ 7 h 924"/>
              <a:gd name="T14" fmla="*/ 392 w 675"/>
              <a:gd name="T15" fmla="*/ 3 h 924"/>
              <a:gd name="T16" fmla="*/ 370 w 675"/>
              <a:gd name="T17" fmla="*/ 0 h 924"/>
              <a:gd name="T18" fmla="*/ 344 w 675"/>
              <a:gd name="T19" fmla="*/ 0 h 924"/>
              <a:gd name="T20" fmla="*/ 317 w 675"/>
              <a:gd name="T21" fmla="*/ 5 h 924"/>
              <a:gd name="T22" fmla="*/ 285 w 675"/>
              <a:gd name="T23" fmla="*/ 1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24">
                <a:moveTo>
                  <a:pt x="285" y="16"/>
                </a:moveTo>
                <a:lnTo>
                  <a:pt x="0" y="924"/>
                </a:lnTo>
                <a:lnTo>
                  <a:pt x="675" y="924"/>
                </a:lnTo>
                <a:lnTo>
                  <a:pt x="432" y="19"/>
                </a:lnTo>
                <a:lnTo>
                  <a:pt x="430" y="17"/>
                </a:lnTo>
                <a:lnTo>
                  <a:pt x="422" y="13"/>
                </a:lnTo>
                <a:lnTo>
                  <a:pt x="409" y="7"/>
                </a:lnTo>
                <a:lnTo>
                  <a:pt x="392" y="3"/>
                </a:lnTo>
                <a:lnTo>
                  <a:pt x="370" y="0"/>
                </a:lnTo>
                <a:lnTo>
                  <a:pt x="344" y="0"/>
                </a:lnTo>
                <a:lnTo>
                  <a:pt x="317" y="5"/>
                </a:lnTo>
                <a:lnTo>
                  <a:pt x="285" y="16"/>
                </a:lnTo>
                <a:close/>
              </a:path>
            </a:pathLst>
          </a:custGeom>
          <a:solidFill>
            <a:schemeClr val="accent2">
              <a:lumMod val="40000"/>
              <a:lumOff val="60000"/>
            </a:schemeClr>
          </a:solidFill>
          <a:ln>
            <a:noFill/>
          </a:ln>
          <a:extLst/>
        </p:spPr>
        <p:txBody>
          <a:bodyPr/>
          <a:lstStyle/>
          <a:p>
            <a:pPr eaLnBrk="0" hangingPunct="0"/>
            <a:endParaRPr lang="en-US" sz="2400" b="0">
              <a:solidFill>
                <a:srgbClr val="000000"/>
              </a:solidFill>
              <a:latin typeface="Arial" charset="0"/>
              <a:cs typeface=""/>
            </a:endParaRPr>
          </a:p>
        </p:txBody>
      </p:sp>
      <p:sp>
        <p:nvSpPr>
          <p:cNvPr id="19" name="Freeform 15"/>
          <p:cNvSpPr>
            <a:spLocks/>
          </p:cNvSpPr>
          <p:nvPr/>
        </p:nvSpPr>
        <p:spPr bwMode="auto">
          <a:xfrm>
            <a:off x="3717925" y="4580780"/>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2">
              <a:lumMod val="40000"/>
              <a:lumOff val="60000"/>
            </a:schemeClr>
          </a:solidFill>
          <a:ln>
            <a:noFill/>
          </a:ln>
          <a:extLst/>
        </p:spPr>
        <p:txBody>
          <a:bodyPr/>
          <a:lstStyle/>
          <a:p>
            <a:pPr eaLnBrk="0" hangingPunct="0"/>
            <a:endParaRPr lang="en-US" sz="2400" b="0">
              <a:solidFill>
                <a:srgbClr val="000000"/>
              </a:solidFill>
              <a:latin typeface="Arial" charset="0"/>
              <a:cs typeface=""/>
            </a:endParaRPr>
          </a:p>
        </p:txBody>
      </p:sp>
      <p:sp>
        <p:nvSpPr>
          <p:cNvPr id="20" name="Freeform 16"/>
          <p:cNvSpPr>
            <a:spLocks/>
          </p:cNvSpPr>
          <p:nvPr/>
        </p:nvSpPr>
        <p:spPr bwMode="auto">
          <a:xfrm>
            <a:off x="4503738" y="2048718"/>
            <a:ext cx="446087" cy="182562"/>
          </a:xfrm>
          <a:custGeom>
            <a:avLst/>
            <a:gdLst>
              <a:gd name="T0" fmla="*/ 154 w 154"/>
              <a:gd name="T1" fmla="*/ 28 h 57"/>
              <a:gd name="T2" fmla="*/ 153 w 154"/>
              <a:gd name="T3" fmla="*/ 34 h 57"/>
              <a:gd name="T4" fmla="*/ 149 w 154"/>
              <a:gd name="T5" fmla="*/ 39 h 57"/>
              <a:gd name="T6" fmla="*/ 142 w 154"/>
              <a:gd name="T7" fmla="*/ 44 h 57"/>
              <a:gd name="T8" fmla="*/ 131 w 154"/>
              <a:gd name="T9" fmla="*/ 49 h 57"/>
              <a:gd name="T10" fmla="*/ 120 w 154"/>
              <a:gd name="T11" fmla="*/ 52 h 57"/>
              <a:gd name="T12" fmla="*/ 107 w 154"/>
              <a:gd name="T13" fmla="*/ 54 h 57"/>
              <a:gd name="T14" fmla="*/ 93 w 154"/>
              <a:gd name="T15" fmla="*/ 55 h 57"/>
              <a:gd name="T16" fmla="*/ 77 w 154"/>
              <a:gd name="T17" fmla="*/ 57 h 57"/>
              <a:gd name="T18" fmla="*/ 61 w 154"/>
              <a:gd name="T19" fmla="*/ 55 h 57"/>
              <a:gd name="T20" fmla="*/ 47 w 154"/>
              <a:gd name="T21" fmla="*/ 54 h 57"/>
              <a:gd name="T22" fmla="*/ 35 w 154"/>
              <a:gd name="T23" fmla="*/ 52 h 57"/>
              <a:gd name="T24" fmla="*/ 23 w 154"/>
              <a:gd name="T25" fmla="*/ 49 h 57"/>
              <a:gd name="T26" fmla="*/ 13 w 154"/>
              <a:gd name="T27" fmla="*/ 44 h 57"/>
              <a:gd name="T28" fmla="*/ 6 w 154"/>
              <a:gd name="T29" fmla="*/ 39 h 57"/>
              <a:gd name="T30" fmla="*/ 1 w 154"/>
              <a:gd name="T31" fmla="*/ 34 h 57"/>
              <a:gd name="T32" fmla="*/ 0 w 154"/>
              <a:gd name="T33" fmla="*/ 28 h 57"/>
              <a:gd name="T34" fmla="*/ 1 w 154"/>
              <a:gd name="T35" fmla="*/ 22 h 57"/>
              <a:gd name="T36" fmla="*/ 6 w 154"/>
              <a:gd name="T37" fmla="*/ 17 h 57"/>
              <a:gd name="T38" fmla="*/ 13 w 154"/>
              <a:gd name="T39" fmla="*/ 13 h 57"/>
              <a:gd name="T40" fmla="*/ 23 w 154"/>
              <a:gd name="T41" fmla="*/ 8 h 57"/>
              <a:gd name="T42" fmla="*/ 35 w 154"/>
              <a:gd name="T43" fmla="*/ 5 h 57"/>
              <a:gd name="T44" fmla="*/ 47 w 154"/>
              <a:gd name="T45" fmla="*/ 3 h 57"/>
              <a:gd name="T46" fmla="*/ 61 w 154"/>
              <a:gd name="T47" fmla="*/ 0 h 57"/>
              <a:gd name="T48" fmla="*/ 77 w 154"/>
              <a:gd name="T49" fmla="*/ 0 h 57"/>
              <a:gd name="T50" fmla="*/ 93 w 154"/>
              <a:gd name="T51" fmla="*/ 0 h 57"/>
              <a:gd name="T52" fmla="*/ 107 w 154"/>
              <a:gd name="T53" fmla="*/ 3 h 57"/>
              <a:gd name="T54" fmla="*/ 120 w 154"/>
              <a:gd name="T55" fmla="*/ 5 h 57"/>
              <a:gd name="T56" fmla="*/ 131 w 154"/>
              <a:gd name="T57" fmla="*/ 8 h 57"/>
              <a:gd name="T58" fmla="*/ 142 w 154"/>
              <a:gd name="T59" fmla="*/ 13 h 57"/>
              <a:gd name="T60" fmla="*/ 149 w 154"/>
              <a:gd name="T61" fmla="*/ 17 h 57"/>
              <a:gd name="T62" fmla="*/ 153 w 154"/>
              <a:gd name="T63" fmla="*/ 22 h 57"/>
              <a:gd name="T64" fmla="*/ 154 w 154"/>
              <a:gd name="T6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57">
                <a:moveTo>
                  <a:pt x="154" y="28"/>
                </a:moveTo>
                <a:lnTo>
                  <a:pt x="153" y="34"/>
                </a:lnTo>
                <a:lnTo>
                  <a:pt x="149" y="39"/>
                </a:lnTo>
                <a:lnTo>
                  <a:pt x="142" y="44"/>
                </a:lnTo>
                <a:lnTo>
                  <a:pt x="131" y="49"/>
                </a:lnTo>
                <a:lnTo>
                  <a:pt x="120" y="52"/>
                </a:lnTo>
                <a:lnTo>
                  <a:pt x="107" y="54"/>
                </a:lnTo>
                <a:lnTo>
                  <a:pt x="93" y="55"/>
                </a:lnTo>
                <a:lnTo>
                  <a:pt x="77" y="57"/>
                </a:lnTo>
                <a:lnTo>
                  <a:pt x="61" y="55"/>
                </a:lnTo>
                <a:lnTo>
                  <a:pt x="47" y="54"/>
                </a:lnTo>
                <a:lnTo>
                  <a:pt x="35" y="52"/>
                </a:lnTo>
                <a:lnTo>
                  <a:pt x="23" y="49"/>
                </a:lnTo>
                <a:lnTo>
                  <a:pt x="13" y="44"/>
                </a:lnTo>
                <a:lnTo>
                  <a:pt x="6" y="39"/>
                </a:lnTo>
                <a:lnTo>
                  <a:pt x="1" y="34"/>
                </a:lnTo>
                <a:lnTo>
                  <a:pt x="0" y="28"/>
                </a:lnTo>
                <a:lnTo>
                  <a:pt x="1" y="22"/>
                </a:lnTo>
                <a:lnTo>
                  <a:pt x="6" y="17"/>
                </a:lnTo>
                <a:lnTo>
                  <a:pt x="13" y="13"/>
                </a:lnTo>
                <a:lnTo>
                  <a:pt x="23" y="8"/>
                </a:lnTo>
                <a:lnTo>
                  <a:pt x="35" y="5"/>
                </a:lnTo>
                <a:lnTo>
                  <a:pt x="47" y="3"/>
                </a:lnTo>
                <a:lnTo>
                  <a:pt x="61" y="0"/>
                </a:lnTo>
                <a:lnTo>
                  <a:pt x="77" y="0"/>
                </a:lnTo>
                <a:lnTo>
                  <a:pt x="93" y="0"/>
                </a:lnTo>
                <a:lnTo>
                  <a:pt x="107" y="3"/>
                </a:lnTo>
                <a:lnTo>
                  <a:pt x="120" y="5"/>
                </a:lnTo>
                <a:lnTo>
                  <a:pt x="131" y="8"/>
                </a:lnTo>
                <a:lnTo>
                  <a:pt x="142" y="13"/>
                </a:lnTo>
                <a:lnTo>
                  <a:pt x="149" y="17"/>
                </a:lnTo>
                <a:lnTo>
                  <a:pt x="153" y="22"/>
                </a:lnTo>
                <a:lnTo>
                  <a:pt x="154" y="28"/>
                </a:lnTo>
                <a:close/>
              </a:path>
            </a:pathLst>
          </a:custGeom>
          <a:solidFill>
            <a:schemeClr val="accent2">
              <a:lumMod val="40000"/>
              <a:lumOff val="60000"/>
            </a:schemeClr>
          </a:solidFill>
          <a:ln>
            <a:noFill/>
          </a:ln>
          <a:extLst/>
        </p:spPr>
        <p:txBody>
          <a:bodyPr/>
          <a:lstStyle/>
          <a:p>
            <a:pPr eaLnBrk="0" hangingPunct="0"/>
            <a:endParaRPr lang="en-US" sz="2400" b="0">
              <a:solidFill>
                <a:srgbClr val="000000"/>
              </a:solidFill>
              <a:latin typeface="Arial" charset="0"/>
              <a:cs typeface=""/>
            </a:endParaRPr>
          </a:p>
        </p:txBody>
      </p:sp>
      <p:sp>
        <p:nvSpPr>
          <p:cNvPr id="21" name="Freeform 17"/>
          <p:cNvSpPr>
            <a:spLocks/>
          </p:cNvSpPr>
          <p:nvPr/>
        </p:nvSpPr>
        <p:spPr bwMode="auto">
          <a:xfrm>
            <a:off x="4600575" y="2064593"/>
            <a:ext cx="274638" cy="117475"/>
          </a:xfrm>
          <a:custGeom>
            <a:avLst/>
            <a:gdLst>
              <a:gd name="T0" fmla="*/ 97 w 97"/>
              <a:gd name="T1" fmla="*/ 17 h 35"/>
              <a:gd name="T2" fmla="*/ 95 w 97"/>
              <a:gd name="T3" fmla="*/ 20 h 35"/>
              <a:gd name="T4" fmla="*/ 93 w 97"/>
              <a:gd name="T5" fmla="*/ 24 h 35"/>
              <a:gd name="T6" fmla="*/ 88 w 97"/>
              <a:gd name="T7" fmla="*/ 27 h 35"/>
              <a:gd name="T8" fmla="*/ 83 w 97"/>
              <a:gd name="T9" fmla="*/ 30 h 35"/>
              <a:gd name="T10" fmla="*/ 75 w 97"/>
              <a:gd name="T11" fmla="*/ 32 h 35"/>
              <a:gd name="T12" fmla="*/ 67 w 97"/>
              <a:gd name="T13" fmla="*/ 34 h 35"/>
              <a:gd name="T14" fmla="*/ 57 w 97"/>
              <a:gd name="T15" fmla="*/ 35 h 35"/>
              <a:gd name="T16" fmla="*/ 48 w 97"/>
              <a:gd name="T17" fmla="*/ 35 h 35"/>
              <a:gd name="T18" fmla="*/ 39 w 97"/>
              <a:gd name="T19" fmla="*/ 35 h 35"/>
              <a:gd name="T20" fmla="*/ 30 w 97"/>
              <a:gd name="T21" fmla="*/ 34 h 35"/>
              <a:gd name="T22" fmla="*/ 22 w 97"/>
              <a:gd name="T23" fmla="*/ 32 h 35"/>
              <a:gd name="T24" fmla="*/ 14 w 97"/>
              <a:gd name="T25" fmla="*/ 30 h 35"/>
              <a:gd name="T26" fmla="*/ 8 w 97"/>
              <a:gd name="T27" fmla="*/ 27 h 35"/>
              <a:gd name="T28" fmla="*/ 3 w 97"/>
              <a:gd name="T29" fmla="*/ 24 h 35"/>
              <a:gd name="T30" fmla="*/ 1 w 97"/>
              <a:gd name="T31" fmla="*/ 20 h 35"/>
              <a:gd name="T32" fmla="*/ 0 w 97"/>
              <a:gd name="T33" fmla="*/ 17 h 35"/>
              <a:gd name="T34" fmla="*/ 1 w 97"/>
              <a:gd name="T35" fmla="*/ 13 h 35"/>
              <a:gd name="T36" fmla="*/ 3 w 97"/>
              <a:gd name="T37" fmla="*/ 10 h 35"/>
              <a:gd name="T38" fmla="*/ 8 w 97"/>
              <a:gd name="T39" fmla="*/ 8 h 35"/>
              <a:gd name="T40" fmla="*/ 14 w 97"/>
              <a:gd name="T41" fmla="*/ 4 h 35"/>
              <a:gd name="T42" fmla="*/ 22 w 97"/>
              <a:gd name="T43" fmla="*/ 3 h 35"/>
              <a:gd name="T44" fmla="*/ 30 w 97"/>
              <a:gd name="T45" fmla="*/ 1 h 35"/>
              <a:gd name="T46" fmla="*/ 39 w 97"/>
              <a:gd name="T47" fmla="*/ 0 h 35"/>
              <a:gd name="T48" fmla="*/ 48 w 97"/>
              <a:gd name="T49" fmla="*/ 0 h 35"/>
              <a:gd name="T50" fmla="*/ 57 w 97"/>
              <a:gd name="T51" fmla="*/ 0 h 35"/>
              <a:gd name="T52" fmla="*/ 67 w 97"/>
              <a:gd name="T53" fmla="*/ 1 h 35"/>
              <a:gd name="T54" fmla="*/ 75 w 97"/>
              <a:gd name="T55" fmla="*/ 3 h 35"/>
              <a:gd name="T56" fmla="*/ 83 w 97"/>
              <a:gd name="T57" fmla="*/ 4 h 35"/>
              <a:gd name="T58" fmla="*/ 88 w 97"/>
              <a:gd name="T59" fmla="*/ 8 h 35"/>
              <a:gd name="T60" fmla="*/ 93 w 97"/>
              <a:gd name="T61" fmla="*/ 10 h 35"/>
              <a:gd name="T62" fmla="*/ 95 w 97"/>
              <a:gd name="T63" fmla="*/ 13 h 35"/>
              <a:gd name="T64" fmla="*/ 97 w 97"/>
              <a:gd name="T6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35">
                <a:moveTo>
                  <a:pt x="97" y="17"/>
                </a:moveTo>
                <a:lnTo>
                  <a:pt x="95" y="20"/>
                </a:lnTo>
                <a:lnTo>
                  <a:pt x="93" y="24"/>
                </a:lnTo>
                <a:lnTo>
                  <a:pt x="88" y="27"/>
                </a:lnTo>
                <a:lnTo>
                  <a:pt x="83" y="30"/>
                </a:lnTo>
                <a:lnTo>
                  <a:pt x="75" y="32"/>
                </a:lnTo>
                <a:lnTo>
                  <a:pt x="67" y="34"/>
                </a:lnTo>
                <a:lnTo>
                  <a:pt x="57" y="35"/>
                </a:lnTo>
                <a:lnTo>
                  <a:pt x="48" y="35"/>
                </a:lnTo>
                <a:lnTo>
                  <a:pt x="39" y="35"/>
                </a:lnTo>
                <a:lnTo>
                  <a:pt x="30" y="34"/>
                </a:lnTo>
                <a:lnTo>
                  <a:pt x="22" y="32"/>
                </a:lnTo>
                <a:lnTo>
                  <a:pt x="14" y="30"/>
                </a:lnTo>
                <a:lnTo>
                  <a:pt x="8" y="27"/>
                </a:lnTo>
                <a:lnTo>
                  <a:pt x="3" y="24"/>
                </a:lnTo>
                <a:lnTo>
                  <a:pt x="1" y="20"/>
                </a:lnTo>
                <a:lnTo>
                  <a:pt x="0" y="17"/>
                </a:lnTo>
                <a:lnTo>
                  <a:pt x="1" y="13"/>
                </a:lnTo>
                <a:lnTo>
                  <a:pt x="3" y="10"/>
                </a:lnTo>
                <a:lnTo>
                  <a:pt x="8" y="8"/>
                </a:lnTo>
                <a:lnTo>
                  <a:pt x="14" y="4"/>
                </a:lnTo>
                <a:lnTo>
                  <a:pt x="22" y="3"/>
                </a:lnTo>
                <a:lnTo>
                  <a:pt x="30" y="1"/>
                </a:lnTo>
                <a:lnTo>
                  <a:pt x="39" y="0"/>
                </a:lnTo>
                <a:lnTo>
                  <a:pt x="48" y="0"/>
                </a:lnTo>
                <a:lnTo>
                  <a:pt x="57" y="0"/>
                </a:lnTo>
                <a:lnTo>
                  <a:pt x="67" y="1"/>
                </a:lnTo>
                <a:lnTo>
                  <a:pt x="75" y="3"/>
                </a:lnTo>
                <a:lnTo>
                  <a:pt x="83" y="4"/>
                </a:lnTo>
                <a:lnTo>
                  <a:pt x="88" y="8"/>
                </a:lnTo>
                <a:lnTo>
                  <a:pt x="93" y="10"/>
                </a:lnTo>
                <a:lnTo>
                  <a:pt x="95" y="13"/>
                </a:lnTo>
                <a:lnTo>
                  <a:pt x="97" y="17"/>
                </a:lnTo>
                <a:close/>
              </a:path>
            </a:pathLst>
          </a:custGeom>
          <a:solidFill>
            <a:schemeClr val="accent2">
              <a:lumMod val="40000"/>
              <a:lumOff val="60000"/>
            </a:schemeClr>
          </a:solidFill>
          <a:ln>
            <a:noFill/>
          </a:ln>
          <a:extLst/>
        </p:spPr>
        <p:txBody>
          <a:bodyPr/>
          <a:lstStyle/>
          <a:p>
            <a:pPr eaLnBrk="0" hangingPunct="0"/>
            <a:endParaRPr lang="en-US" sz="2400" b="0">
              <a:solidFill>
                <a:srgbClr val="000000"/>
              </a:solidFill>
              <a:latin typeface="Arial" charset="0"/>
              <a:cs typeface=""/>
            </a:endParaRPr>
          </a:p>
        </p:txBody>
      </p:sp>
      <p:sp>
        <p:nvSpPr>
          <p:cNvPr id="22" name="Freeform 18"/>
          <p:cNvSpPr>
            <a:spLocks/>
          </p:cNvSpPr>
          <p:nvPr/>
        </p:nvSpPr>
        <p:spPr bwMode="auto">
          <a:xfrm>
            <a:off x="4600575" y="2116980"/>
            <a:ext cx="274638" cy="38100"/>
          </a:xfrm>
          <a:custGeom>
            <a:avLst/>
            <a:gdLst>
              <a:gd name="T0" fmla="*/ 0 w 97"/>
              <a:gd name="T1" fmla="*/ 0 h 11"/>
              <a:gd name="T2" fmla="*/ 2 w 97"/>
              <a:gd name="T3" fmla="*/ 1 h 11"/>
              <a:gd name="T4" fmla="*/ 8 w 97"/>
              <a:gd name="T5" fmla="*/ 3 h 11"/>
              <a:gd name="T6" fmla="*/ 17 w 97"/>
              <a:gd name="T7" fmla="*/ 7 h 11"/>
              <a:gd name="T8" fmla="*/ 30 w 97"/>
              <a:gd name="T9" fmla="*/ 10 h 11"/>
              <a:gd name="T10" fmla="*/ 45 w 97"/>
              <a:gd name="T11" fmla="*/ 11 h 11"/>
              <a:gd name="T12" fmla="*/ 61 w 97"/>
              <a:gd name="T13" fmla="*/ 11 h 11"/>
              <a:gd name="T14" fmla="*/ 78 w 97"/>
              <a:gd name="T15" fmla="*/ 8 h 11"/>
              <a:gd name="T16" fmla="*/ 97 w 97"/>
              <a:gd name="T17" fmla="*/ 0 h 11"/>
              <a:gd name="T18" fmla="*/ 93 w 97"/>
              <a:gd name="T19" fmla="*/ 0 h 11"/>
              <a:gd name="T20" fmla="*/ 85 w 97"/>
              <a:gd name="T21" fmla="*/ 2 h 11"/>
              <a:gd name="T22" fmla="*/ 74 w 97"/>
              <a:gd name="T23" fmla="*/ 3 h 11"/>
              <a:gd name="T24" fmla="*/ 59 w 97"/>
              <a:gd name="T25" fmla="*/ 4 h 11"/>
              <a:gd name="T26" fmla="*/ 44 w 97"/>
              <a:gd name="T27" fmla="*/ 6 h 11"/>
              <a:gd name="T28" fmla="*/ 27 w 97"/>
              <a:gd name="T29" fmla="*/ 6 h 11"/>
              <a:gd name="T30" fmla="*/ 12 w 97"/>
              <a:gd name="T31" fmla="*/ 3 h 11"/>
              <a:gd name="T32" fmla="*/ 0 w 9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1">
                <a:moveTo>
                  <a:pt x="0" y="0"/>
                </a:moveTo>
                <a:lnTo>
                  <a:pt x="2" y="1"/>
                </a:lnTo>
                <a:lnTo>
                  <a:pt x="8" y="3"/>
                </a:lnTo>
                <a:lnTo>
                  <a:pt x="17" y="7"/>
                </a:lnTo>
                <a:lnTo>
                  <a:pt x="30" y="10"/>
                </a:lnTo>
                <a:lnTo>
                  <a:pt x="45" y="11"/>
                </a:lnTo>
                <a:lnTo>
                  <a:pt x="61" y="11"/>
                </a:lnTo>
                <a:lnTo>
                  <a:pt x="78" y="8"/>
                </a:lnTo>
                <a:lnTo>
                  <a:pt x="97" y="0"/>
                </a:lnTo>
                <a:lnTo>
                  <a:pt x="93" y="0"/>
                </a:lnTo>
                <a:lnTo>
                  <a:pt x="85" y="2"/>
                </a:lnTo>
                <a:lnTo>
                  <a:pt x="74" y="3"/>
                </a:lnTo>
                <a:lnTo>
                  <a:pt x="59" y="4"/>
                </a:lnTo>
                <a:lnTo>
                  <a:pt x="44" y="6"/>
                </a:lnTo>
                <a:lnTo>
                  <a:pt x="27" y="6"/>
                </a:lnTo>
                <a:lnTo>
                  <a:pt x="12" y="3"/>
                </a:lnTo>
                <a:lnTo>
                  <a:pt x="0" y="0"/>
                </a:lnTo>
                <a:close/>
              </a:path>
            </a:pathLst>
          </a:custGeom>
          <a:solidFill>
            <a:schemeClr val="accent2">
              <a:lumMod val="40000"/>
              <a:lumOff val="60000"/>
            </a:schemeClr>
          </a:solidFill>
          <a:ln>
            <a:noFill/>
          </a:ln>
          <a:extLst/>
        </p:spPr>
        <p:txBody>
          <a:bodyPr/>
          <a:lstStyle/>
          <a:p>
            <a:pPr eaLnBrk="0" hangingPunct="0"/>
            <a:endParaRPr lang="en-US" sz="2400" b="0">
              <a:solidFill>
                <a:srgbClr val="000000"/>
              </a:solidFill>
              <a:latin typeface="Arial" charset="0"/>
              <a:cs typeface=""/>
            </a:endParaRPr>
          </a:p>
        </p:txBody>
      </p:sp>
      <p:sp>
        <p:nvSpPr>
          <p:cNvPr id="23" name="Freeform 19"/>
          <p:cNvSpPr>
            <a:spLocks/>
          </p:cNvSpPr>
          <p:nvPr/>
        </p:nvSpPr>
        <p:spPr bwMode="auto">
          <a:xfrm>
            <a:off x="4767263" y="2213818"/>
            <a:ext cx="773112" cy="3206750"/>
          </a:xfrm>
          <a:custGeom>
            <a:avLst/>
            <a:gdLst>
              <a:gd name="T0" fmla="*/ 0 w 271"/>
              <a:gd name="T1" fmla="*/ 10 h 987"/>
              <a:gd name="T2" fmla="*/ 30 w 271"/>
              <a:gd name="T3" fmla="*/ 987 h 987"/>
              <a:gd name="T4" fmla="*/ 33 w 271"/>
              <a:gd name="T5" fmla="*/ 987 h 987"/>
              <a:gd name="T6" fmla="*/ 37 w 271"/>
              <a:gd name="T7" fmla="*/ 987 h 987"/>
              <a:gd name="T8" fmla="*/ 45 w 271"/>
              <a:gd name="T9" fmla="*/ 987 h 987"/>
              <a:gd name="T10" fmla="*/ 56 w 271"/>
              <a:gd name="T11" fmla="*/ 987 h 987"/>
              <a:gd name="T12" fmla="*/ 68 w 271"/>
              <a:gd name="T13" fmla="*/ 986 h 987"/>
              <a:gd name="T14" fmla="*/ 83 w 271"/>
              <a:gd name="T15" fmla="*/ 983 h 987"/>
              <a:gd name="T16" fmla="*/ 101 w 271"/>
              <a:gd name="T17" fmla="*/ 981 h 987"/>
              <a:gd name="T18" fmla="*/ 118 w 271"/>
              <a:gd name="T19" fmla="*/ 978 h 987"/>
              <a:gd name="T20" fmla="*/ 137 w 271"/>
              <a:gd name="T21" fmla="*/ 973 h 987"/>
              <a:gd name="T22" fmla="*/ 157 w 271"/>
              <a:gd name="T23" fmla="*/ 967 h 987"/>
              <a:gd name="T24" fmla="*/ 177 w 271"/>
              <a:gd name="T25" fmla="*/ 959 h 987"/>
              <a:gd name="T26" fmla="*/ 197 w 271"/>
              <a:gd name="T27" fmla="*/ 950 h 987"/>
              <a:gd name="T28" fmla="*/ 217 w 271"/>
              <a:gd name="T29" fmla="*/ 938 h 987"/>
              <a:gd name="T30" fmla="*/ 235 w 271"/>
              <a:gd name="T31" fmla="*/ 925 h 987"/>
              <a:gd name="T32" fmla="*/ 254 w 271"/>
              <a:gd name="T33" fmla="*/ 910 h 987"/>
              <a:gd name="T34" fmla="*/ 271 w 271"/>
              <a:gd name="T35" fmla="*/ 891 h 987"/>
              <a:gd name="T36" fmla="*/ 49 w 271"/>
              <a:gd name="T37" fmla="*/ 0 h 987"/>
              <a:gd name="T38" fmla="*/ 49 w 271"/>
              <a:gd name="T39" fmla="*/ 0 h 987"/>
              <a:gd name="T40" fmla="*/ 46 w 271"/>
              <a:gd name="T41" fmla="*/ 2 h 987"/>
              <a:gd name="T42" fmla="*/ 44 w 271"/>
              <a:gd name="T43" fmla="*/ 3 h 987"/>
              <a:gd name="T44" fmla="*/ 40 w 271"/>
              <a:gd name="T45" fmla="*/ 5 h 987"/>
              <a:gd name="T46" fmla="*/ 34 w 271"/>
              <a:gd name="T47" fmla="*/ 8 h 987"/>
              <a:gd name="T48" fmla="*/ 25 w 271"/>
              <a:gd name="T49" fmla="*/ 9 h 987"/>
              <a:gd name="T50" fmla="*/ 14 w 271"/>
              <a:gd name="T51" fmla="*/ 10 h 987"/>
              <a:gd name="T52" fmla="*/ 0 w 271"/>
              <a:gd name="T53" fmla="*/ 1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987">
                <a:moveTo>
                  <a:pt x="0" y="10"/>
                </a:moveTo>
                <a:lnTo>
                  <a:pt x="30" y="987"/>
                </a:lnTo>
                <a:lnTo>
                  <a:pt x="33" y="987"/>
                </a:lnTo>
                <a:lnTo>
                  <a:pt x="37" y="987"/>
                </a:lnTo>
                <a:lnTo>
                  <a:pt x="45" y="987"/>
                </a:lnTo>
                <a:lnTo>
                  <a:pt x="56" y="987"/>
                </a:lnTo>
                <a:lnTo>
                  <a:pt x="68" y="986"/>
                </a:lnTo>
                <a:lnTo>
                  <a:pt x="83" y="983"/>
                </a:lnTo>
                <a:lnTo>
                  <a:pt x="101" y="981"/>
                </a:lnTo>
                <a:lnTo>
                  <a:pt x="118" y="978"/>
                </a:lnTo>
                <a:lnTo>
                  <a:pt x="137" y="973"/>
                </a:lnTo>
                <a:lnTo>
                  <a:pt x="157" y="967"/>
                </a:lnTo>
                <a:lnTo>
                  <a:pt x="177" y="959"/>
                </a:lnTo>
                <a:lnTo>
                  <a:pt x="197" y="950"/>
                </a:lnTo>
                <a:lnTo>
                  <a:pt x="217" y="938"/>
                </a:lnTo>
                <a:lnTo>
                  <a:pt x="235" y="925"/>
                </a:lnTo>
                <a:lnTo>
                  <a:pt x="254" y="910"/>
                </a:lnTo>
                <a:lnTo>
                  <a:pt x="271" y="891"/>
                </a:lnTo>
                <a:lnTo>
                  <a:pt x="49" y="0"/>
                </a:lnTo>
                <a:lnTo>
                  <a:pt x="49" y="0"/>
                </a:lnTo>
                <a:lnTo>
                  <a:pt x="46" y="2"/>
                </a:lnTo>
                <a:lnTo>
                  <a:pt x="44" y="3"/>
                </a:lnTo>
                <a:lnTo>
                  <a:pt x="40" y="5"/>
                </a:lnTo>
                <a:lnTo>
                  <a:pt x="34" y="8"/>
                </a:lnTo>
                <a:lnTo>
                  <a:pt x="25" y="9"/>
                </a:lnTo>
                <a:lnTo>
                  <a:pt x="14" y="10"/>
                </a:lnTo>
                <a:lnTo>
                  <a:pt x="0" y="10"/>
                </a:lnTo>
                <a:close/>
              </a:path>
            </a:pathLst>
          </a:custGeom>
          <a:solidFill>
            <a:schemeClr val="accent2">
              <a:lumMod val="40000"/>
              <a:lumOff val="60000"/>
            </a:schemeClr>
          </a:solidFill>
          <a:ln>
            <a:noFill/>
          </a:ln>
          <a:extLst/>
        </p:spPr>
        <p:txBody>
          <a:bodyPr/>
          <a:lstStyle/>
          <a:p>
            <a:pPr eaLnBrk="0" hangingPunct="0"/>
            <a:endParaRPr lang="en-US" sz="2400" b="0">
              <a:solidFill>
                <a:srgbClr val="000000"/>
              </a:solidFill>
              <a:latin typeface="Arial" charset="0"/>
              <a:cs typeface=""/>
            </a:endParaRPr>
          </a:p>
        </p:txBody>
      </p:sp>
      <p:sp>
        <p:nvSpPr>
          <p:cNvPr id="24" name="Freeform 20"/>
          <p:cNvSpPr>
            <a:spLocks/>
          </p:cNvSpPr>
          <p:nvPr/>
        </p:nvSpPr>
        <p:spPr bwMode="auto">
          <a:xfrm>
            <a:off x="4829175" y="2291605"/>
            <a:ext cx="647700" cy="3044825"/>
          </a:xfrm>
          <a:custGeom>
            <a:avLst/>
            <a:gdLst>
              <a:gd name="T0" fmla="*/ 0 w 227"/>
              <a:gd name="T1" fmla="*/ 6 h 935"/>
              <a:gd name="T2" fmla="*/ 130 w 227"/>
              <a:gd name="T3" fmla="*/ 935 h 935"/>
              <a:gd name="T4" fmla="*/ 133 w 227"/>
              <a:gd name="T5" fmla="*/ 935 h 935"/>
              <a:gd name="T6" fmla="*/ 139 w 227"/>
              <a:gd name="T7" fmla="*/ 934 h 935"/>
              <a:gd name="T8" fmla="*/ 147 w 227"/>
              <a:gd name="T9" fmla="*/ 932 h 935"/>
              <a:gd name="T10" fmla="*/ 158 w 227"/>
              <a:gd name="T11" fmla="*/ 927 h 935"/>
              <a:gd name="T12" fmla="*/ 173 w 227"/>
              <a:gd name="T13" fmla="*/ 920 h 935"/>
              <a:gd name="T14" fmla="*/ 189 w 227"/>
              <a:gd name="T15" fmla="*/ 910 h 935"/>
              <a:gd name="T16" fmla="*/ 208 w 227"/>
              <a:gd name="T17" fmla="*/ 895 h 935"/>
              <a:gd name="T18" fmla="*/ 227 w 227"/>
              <a:gd name="T19" fmla="*/ 876 h 935"/>
              <a:gd name="T20" fmla="*/ 16 w 227"/>
              <a:gd name="T21" fmla="*/ 0 h 935"/>
              <a:gd name="T22" fmla="*/ 0 w 227"/>
              <a:gd name="T23" fmla="*/ 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935">
                <a:moveTo>
                  <a:pt x="0" y="6"/>
                </a:moveTo>
                <a:lnTo>
                  <a:pt x="130" y="935"/>
                </a:lnTo>
                <a:lnTo>
                  <a:pt x="133" y="935"/>
                </a:lnTo>
                <a:lnTo>
                  <a:pt x="139" y="934"/>
                </a:lnTo>
                <a:lnTo>
                  <a:pt x="147" y="932"/>
                </a:lnTo>
                <a:lnTo>
                  <a:pt x="158" y="927"/>
                </a:lnTo>
                <a:lnTo>
                  <a:pt x="173" y="920"/>
                </a:lnTo>
                <a:lnTo>
                  <a:pt x="189" y="910"/>
                </a:lnTo>
                <a:lnTo>
                  <a:pt x="208" y="895"/>
                </a:lnTo>
                <a:lnTo>
                  <a:pt x="227" y="876"/>
                </a:lnTo>
                <a:lnTo>
                  <a:pt x="16" y="0"/>
                </a:lnTo>
                <a:lnTo>
                  <a:pt x="0" y="6"/>
                </a:lnTo>
                <a:close/>
              </a:path>
            </a:pathLst>
          </a:custGeom>
          <a:solidFill>
            <a:schemeClr val="accent2">
              <a:lumMod val="40000"/>
              <a:lumOff val="60000"/>
            </a:schemeClr>
          </a:solidFill>
          <a:ln>
            <a:noFill/>
          </a:ln>
          <a:extLst/>
        </p:spPr>
        <p:txBody>
          <a:bodyPr/>
          <a:lstStyle/>
          <a:p>
            <a:pPr eaLnBrk="0" hangingPunct="0"/>
            <a:endParaRPr lang="en-US" sz="2400" b="0">
              <a:solidFill>
                <a:srgbClr val="000000"/>
              </a:solidFill>
              <a:latin typeface="Arial" charset="0"/>
              <a:cs typeface=""/>
            </a:endParaRPr>
          </a:p>
        </p:txBody>
      </p:sp>
      <p:sp>
        <p:nvSpPr>
          <p:cNvPr id="25" name="Rectangle 21"/>
          <p:cNvSpPr>
            <a:spLocks noChangeArrowheads="1"/>
          </p:cNvSpPr>
          <p:nvPr/>
        </p:nvSpPr>
        <p:spPr bwMode="auto">
          <a:xfrm>
            <a:off x="2987675" y="5649168"/>
            <a:ext cx="3313113" cy="503237"/>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Autofit/>
          </a:bodyPr>
          <a:lstStyle/>
          <a:p>
            <a:pPr algn="ctr" fontAlgn="auto">
              <a:lnSpc>
                <a:spcPct val="85000"/>
              </a:lnSpc>
              <a:spcAft>
                <a:spcPts val="0"/>
              </a:spcAft>
            </a:pPr>
            <a:r>
              <a:rPr lang="en-US" altLang="en-US" sz="3200" spc="-50" dirty="0">
                <a:solidFill>
                  <a:schemeClr val="accent1">
                    <a:lumMod val="75000"/>
                  </a:schemeClr>
                </a:solidFill>
                <a:latin typeface="+mj-lt"/>
                <a:ea typeface="+mj-ea"/>
                <a:cs typeface="+mj-cs"/>
              </a:rPr>
              <a:t>Science</a:t>
            </a:r>
          </a:p>
        </p:txBody>
      </p:sp>
      <p:sp>
        <p:nvSpPr>
          <p:cNvPr id="26" name="Freeform 22"/>
          <p:cNvSpPr>
            <a:spLocks/>
          </p:cNvSpPr>
          <p:nvPr/>
        </p:nvSpPr>
        <p:spPr bwMode="auto">
          <a:xfrm>
            <a:off x="6586538" y="2120155"/>
            <a:ext cx="1938337" cy="3005138"/>
          </a:xfrm>
          <a:custGeom>
            <a:avLst/>
            <a:gdLst>
              <a:gd name="T0" fmla="*/ 285 w 675"/>
              <a:gd name="T1" fmla="*/ 16 h 924"/>
              <a:gd name="T2" fmla="*/ 0 w 675"/>
              <a:gd name="T3" fmla="*/ 924 h 924"/>
              <a:gd name="T4" fmla="*/ 675 w 675"/>
              <a:gd name="T5" fmla="*/ 924 h 924"/>
              <a:gd name="T6" fmla="*/ 432 w 675"/>
              <a:gd name="T7" fmla="*/ 19 h 924"/>
              <a:gd name="T8" fmla="*/ 430 w 675"/>
              <a:gd name="T9" fmla="*/ 17 h 924"/>
              <a:gd name="T10" fmla="*/ 422 w 675"/>
              <a:gd name="T11" fmla="*/ 13 h 924"/>
              <a:gd name="T12" fmla="*/ 409 w 675"/>
              <a:gd name="T13" fmla="*/ 7 h 924"/>
              <a:gd name="T14" fmla="*/ 392 w 675"/>
              <a:gd name="T15" fmla="*/ 3 h 924"/>
              <a:gd name="T16" fmla="*/ 370 w 675"/>
              <a:gd name="T17" fmla="*/ 0 h 924"/>
              <a:gd name="T18" fmla="*/ 344 w 675"/>
              <a:gd name="T19" fmla="*/ 0 h 924"/>
              <a:gd name="T20" fmla="*/ 317 w 675"/>
              <a:gd name="T21" fmla="*/ 5 h 924"/>
              <a:gd name="T22" fmla="*/ 285 w 675"/>
              <a:gd name="T23" fmla="*/ 1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24">
                <a:moveTo>
                  <a:pt x="285" y="16"/>
                </a:moveTo>
                <a:lnTo>
                  <a:pt x="0" y="924"/>
                </a:lnTo>
                <a:lnTo>
                  <a:pt x="675" y="924"/>
                </a:lnTo>
                <a:lnTo>
                  <a:pt x="432" y="19"/>
                </a:lnTo>
                <a:lnTo>
                  <a:pt x="430" y="17"/>
                </a:lnTo>
                <a:lnTo>
                  <a:pt x="422" y="13"/>
                </a:lnTo>
                <a:lnTo>
                  <a:pt x="409" y="7"/>
                </a:lnTo>
                <a:lnTo>
                  <a:pt x="392" y="3"/>
                </a:lnTo>
                <a:lnTo>
                  <a:pt x="370" y="0"/>
                </a:lnTo>
                <a:lnTo>
                  <a:pt x="344" y="0"/>
                </a:lnTo>
                <a:lnTo>
                  <a:pt x="317" y="5"/>
                </a:lnTo>
                <a:lnTo>
                  <a:pt x="285" y="16"/>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chemeClr val="bg2">
                  <a:lumMod val="50000"/>
                </a:schemeClr>
              </a:solidFill>
              <a:latin typeface="Arial" charset="0"/>
              <a:cs typeface=""/>
            </a:endParaRPr>
          </a:p>
        </p:txBody>
      </p:sp>
      <p:sp>
        <p:nvSpPr>
          <p:cNvPr id="27" name="Freeform 23"/>
          <p:cNvSpPr>
            <a:spLocks/>
          </p:cNvSpPr>
          <p:nvPr/>
        </p:nvSpPr>
        <p:spPr bwMode="auto">
          <a:xfrm>
            <a:off x="6592888" y="4580780"/>
            <a:ext cx="1931987"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28" name="Freeform 24"/>
          <p:cNvSpPr>
            <a:spLocks/>
          </p:cNvSpPr>
          <p:nvPr/>
        </p:nvSpPr>
        <p:spPr bwMode="auto">
          <a:xfrm>
            <a:off x="7378700" y="2048718"/>
            <a:ext cx="446088" cy="182562"/>
          </a:xfrm>
          <a:custGeom>
            <a:avLst/>
            <a:gdLst>
              <a:gd name="T0" fmla="*/ 154 w 154"/>
              <a:gd name="T1" fmla="*/ 28 h 57"/>
              <a:gd name="T2" fmla="*/ 153 w 154"/>
              <a:gd name="T3" fmla="*/ 34 h 57"/>
              <a:gd name="T4" fmla="*/ 149 w 154"/>
              <a:gd name="T5" fmla="*/ 39 h 57"/>
              <a:gd name="T6" fmla="*/ 142 w 154"/>
              <a:gd name="T7" fmla="*/ 44 h 57"/>
              <a:gd name="T8" fmla="*/ 131 w 154"/>
              <a:gd name="T9" fmla="*/ 49 h 57"/>
              <a:gd name="T10" fmla="*/ 120 w 154"/>
              <a:gd name="T11" fmla="*/ 52 h 57"/>
              <a:gd name="T12" fmla="*/ 107 w 154"/>
              <a:gd name="T13" fmla="*/ 54 h 57"/>
              <a:gd name="T14" fmla="*/ 93 w 154"/>
              <a:gd name="T15" fmla="*/ 55 h 57"/>
              <a:gd name="T16" fmla="*/ 77 w 154"/>
              <a:gd name="T17" fmla="*/ 57 h 57"/>
              <a:gd name="T18" fmla="*/ 61 w 154"/>
              <a:gd name="T19" fmla="*/ 55 h 57"/>
              <a:gd name="T20" fmla="*/ 47 w 154"/>
              <a:gd name="T21" fmla="*/ 54 h 57"/>
              <a:gd name="T22" fmla="*/ 35 w 154"/>
              <a:gd name="T23" fmla="*/ 52 h 57"/>
              <a:gd name="T24" fmla="*/ 23 w 154"/>
              <a:gd name="T25" fmla="*/ 49 h 57"/>
              <a:gd name="T26" fmla="*/ 13 w 154"/>
              <a:gd name="T27" fmla="*/ 44 h 57"/>
              <a:gd name="T28" fmla="*/ 6 w 154"/>
              <a:gd name="T29" fmla="*/ 39 h 57"/>
              <a:gd name="T30" fmla="*/ 1 w 154"/>
              <a:gd name="T31" fmla="*/ 34 h 57"/>
              <a:gd name="T32" fmla="*/ 0 w 154"/>
              <a:gd name="T33" fmla="*/ 28 h 57"/>
              <a:gd name="T34" fmla="*/ 1 w 154"/>
              <a:gd name="T35" fmla="*/ 22 h 57"/>
              <a:gd name="T36" fmla="*/ 6 w 154"/>
              <a:gd name="T37" fmla="*/ 17 h 57"/>
              <a:gd name="T38" fmla="*/ 13 w 154"/>
              <a:gd name="T39" fmla="*/ 13 h 57"/>
              <a:gd name="T40" fmla="*/ 23 w 154"/>
              <a:gd name="T41" fmla="*/ 8 h 57"/>
              <a:gd name="T42" fmla="*/ 35 w 154"/>
              <a:gd name="T43" fmla="*/ 5 h 57"/>
              <a:gd name="T44" fmla="*/ 47 w 154"/>
              <a:gd name="T45" fmla="*/ 3 h 57"/>
              <a:gd name="T46" fmla="*/ 61 w 154"/>
              <a:gd name="T47" fmla="*/ 0 h 57"/>
              <a:gd name="T48" fmla="*/ 77 w 154"/>
              <a:gd name="T49" fmla="*/ 0 h 57"/>
              <a:gd name="T50" fmla="*/ 93 w 154"/>
              <a:gd name="T51" fmla="*/ 0 h 57"/>
              <a:gd name="T52" fmla="*/ 107 w 154"/>
              <a:gd name="T53" fmla="*/ 3 h 57"/>
              <a:gd name="T54" fmla="*/ 120 w 154"/>
              <a:gd name="T55" fmla="*/ 5 h 57"/>
              <a:gd name="T56" fmla="*/ 131 w 154"/>
              <a:gd name="T57" fmla="*/ 8 h 57"/>
              <a:gd name="T58" fmla="*/ 142 w 154"/>
              <a:gd name="T59" fmla="*/ 13 h 57"/>
              <a:gd name="T60" fmla="*/ 149 w 154"/>
              <a:gd name="T61" fmla="*/ 17 h 57"/>
              <a:gd name="T62" fmla="*/ 153 w 154"/>
              <a:gd name="T63" fmla="*/ 22 h 57"/>
              <a:gd name="T64" fmla="*/ 154 w 154"/>
              <a:gd name="T6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57">
                <a:moveTo>
                  <a:pt x="154" y="28"/>
                </a:moveTo>
                <a:lnTo>
                  <a:pt x="153" y="34"/>
                </a:lnTo>
                <a:lnTo>
                  <a:pt x="149" y="39"/>
                </a:lnTo>
                <a:lnTo>
                  <a:pt x="142" y="44"/>
                </a:lnTo>
                <a:lnTo>
                  <a:pt x="131" y="49"/>
                </a:lnTo>
                <a:lnTo>
                  <a:pt x="120" y="52"/>
                </a:lnTo>
                <a:lnTo>
                  <a:pt x="107" y="54"/>
                </a:lnTo>
                <a:lnTo>
                  <a:pt x="93" y="55"/>
                </a:lnTo>
                <a:lnTo>
                  <a:pt x="77" y="57"/>
                </a:lnTo>
                <a:lnTo>
                  <a:pt x="61" y="55"/>
                </a:lnTo>
                <a:lnTo>
                  <a:pt x="47" y="54"/>
                </a:lnTo>
                <a:lnTo>
                  <a:pt x="35" y="52"/>
                </a:lnTo>
                <a:lnTo>
                  <a:pt x="23" y="49"/>
                </a:lnTo>
                <a:lnTo>
                  <a:pt x="13" y="44"/>
                </a:lnTo>
                <a:lnTo>
                  <a:pt x="6" y="39"/>
                </a:lnTo>
                <a:lnTo>
                  <a:pt x="1" y="34"/>
                </a:lnTo>
                <a:lnTo>
                  <a:pt x="0" y="28"/>
                </a:lnTo>
                <a:lnTo>
                  <a:pt x="1" y="22"/>
                </a:lnTo>
                <a:lnTo>
                  <a:pt x="6" y="17"/>
                </a:lnTo>
                <a:lnTo>
                  <a:pt x="13" y="13"/>
                </a:lnTo>
                <a:lnTo>
                  <a:pt x="23" y="8"/>
                </a:lnTo>
                <a:lnTo>
                  <a:pt x="35" y="5"/>
                </a:lnTo>
                <a:lnTo>
                  <a:pt x="47" y="3"/>
                </a:lnTo>
                <a:lnTo>
                  <a:pt x="61" y="0"/>
                </a:lnTo>
                <a:lnTo>
                  <a:pt x="77" y="0"/>
                </a:lnTo>
                <a:lnTo>
                  <a:pt x="93" y="0"/>
                </a:lnTo>
                <a:lnTo>
                  <a:pt x="107" y="3"/>
                </a:lnTo>
                <a:lnTo>
                  <a:pt x="120" y="5"/>
                </a:lnTo>
                <a:lnTo>
                  <a:pt x="131" y="8"/>
                </a:lnTo>
                <a:lnTo>
                  <a:pt x="142" y="13"/>
                </a:lnTo>
                <a:lnTo>
                  <a:pt x="149" y="17"/>
                </a:lnTo>
                <a:lnTo>
                  <a:pt x="153" y="22"/>
                </a:lnTo>
                <a:lnTo>
                  <a:pt x="154" y="2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29" name="Freeform 25"/>
          <p:cNvSpPr>
            <a:spLocks/>
          </p:cNvSpPr>
          <p:nvPr/>
        </p:nvSpPr>
        <p:spPr bwMode="auto">
          <a:xfrm>
            <a:off x="7475538" y="2064593"/>
            <a:ext cx="274637" cy="117475"/>
          </a:xfrm>
          <a:custGeom>
            <a:avLst/>
            <a:gdLst>
              <a:gd name="T0" fmla="*/ 97 w 97"/>
              <a:gd name="T1" fmla="*/ 17 h 35"/>
              <a:gd name="T2" fmla="*/ 95 w 97"/>
              <a:gd name="T3" fmla="*/ 20 h 35"/>
              <a:gd name="T4" fmla="*/ 93 w 97"/>
              <a:gd name="T5" fmla="*/ 24 h 35"/>
              <a:gd name="T6" fmla="*/ 88 w 97"/>
              <a:gd name="T7" fmla="*/ 27 h 35"/>
              <a:gd name="T8" fmla="*/ 83 w 97"/>
              <a:gd name="T9" fmla="*/ 30 h 35"/>
              <a:gd name="T10" fmla="*/ 75 w 97"/>
              <a:gd name="T11" fmla="*/ 32 h 35"/>
              <a:gd name="T12" fmla="*/ 67 w 97"/>
              <a:gd name="T13" fmla="*/ 34 h 35"/>
              <a:gd name="T14" fmla="*/ 57 w 97"/>
              <a:gd name="T15" fmla="*/ 35 h 35"/>
              <a:gd name="T16" fmla="*/ 48 w 97"/>
              <a:gd name="T17" fmla="*/ 35 h 35"/>
              <a:gd name="T18" fmla="*/ 39 w 97"/>
              <a:gd name="T19" fmla="*/ 35 h 35"/>
              <a:gd name="T20" fmla="*/ 30 w 97"/>
              <a:gd name="T21" fmla="*/ 34 h 35"/>
              <a:gd name="T22" fmla="*/ 22 w 97"/>
              <a:gd name="T23" fmla="*/ 32 h 35"/>
              <a:gd name="T24" fmla="*/ 14 w 97"/>
              <a:gd name="T25" fmla="*/ 30 h 35"/>
              <a:gd name="T26" fmla="*/ 8 w 97"/>
              <a:gd name="T27" fmla="*/ 27 h 35"/>
              <a:gd name="T28" fmla="*/ 3 w 97"/>
              <a:gd name="T29" fmla="*/ 24 h 35"/>
              <a:gd name="T30" fmla="*/ 1 w 97"/>
              <a:gd name="T31" fmla="*/ 20 h 35"/>
              <a:gd name="T32" fmla="*/ 0 w 97"/>
              <a:gd name="T33" fmla="*/ 17 h 35"/>
              <a:gd name="T34" fmla="*/ 1 w 97"/>
              <a:gd name="T35" fmla="*/ 13 h 35"/>
              <a:gd name="T36" fmla="*/ 3 w 97"/>
              <a:gd name="T37" fmla="*/ 10 h 35"/>
              <a:gd name="T38" fmla="*/ 8 w 97"/>
              <a:gd name="T39" fmla="*/ 8 h 35"/>
              <a:gd name="T40" fmla="*/ 14 w 97"/>
              <a:gd name="T41" fmla="*/ 4 h 35"/>
              <a:gd name="T42" fmla="*/ 22 w 97"/>
              <a:gd name="T43" fmla="*/ 3 h 35"/>
              <a:gd name="T44" fmla="*/ 30 w 97"/>
              <a:gd name="T45" fmla="*/ 1 h 35"/>
              <a:gd name="T46" fmla="*/ 39 w 97"/>
              <a:gd name="T47" fmla="*/ 0 h 35"/>
              <a:gd name="T48" fmla="*/ 48 w 97"/>
              <a:gd name="T49" fmla="*/ 0 h 35"/>
              <a:gd name="T50" fmla="*/ 57 w 97"/>
              <a:gd name="T51" fmla="*/ 0 h 35"/>
              <a:gd name="T52" fmla="*/ 67 w 97"/>
              <a:gd name="T53" fmla="*/ 1 h 35"/>
              <a:gd name="T54" fmla="*/ 75 w 97"/>
              <a:gd name="T55" fmla="*/ 3 h 35"/>
              <a:gd name="T56" fmla="*/ 83 w 97"/>
              <a:gd name="T57" fmla="*/ 4 h 35"/>
              <a:gd name="T58" fmla="*/ 88 w 97"/>
              <a:gd name="T59" fmla="*/ 8 h 35"/>
              <a:gd name="T60" fmla="*/ 93 w 97"/>
              <a:gd name="T61" fmla="*/ 10 h 35"/>
              <a:gd name="T62" fmla="*/ 95 w 97"/>
              <a:gd name="T63" fmla="*/ 13 h 35"/>
              <a:gd name="T64" fmla="*/ 97 w 97"/>
              <a:gd name="T6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35">
                <a:moveTo>
                  <a:pt x="97" y="17"/>
                </a:moveTo>
                <a:lnTo>
                  <a:pt x="95" y="20"/>
                </a:lnTo>
                <a:lnTo>
                  <a:pt x="93" y="24"/>
                </a:lnTo>
                <a:lnTo>
                  <a:pt x="88" y="27"/>
                </a:lnTo>
                <a:lnTo>
                  <a:pt x="83" y="30"/>
                </a:lnTo>
                <a:lnTo>
                  <a:pt x="75" y="32"/>
                </a:lnTo>
                <a:lnTo>
                  <a:pt x="67" y="34"/>
                </a:lnTo>
                <a:lnTo>
                  <a:pt x="57" y="35"/>
                </a:lnTo>
                <a:lnTo>
                  <a:pt x="48" y="35"/>
                </a:lnTo>
                <a:lnTo>
                  <a:pt x="39" y="35"/>
                </a:lnTo>
                <a:lnTo>
                  <a:pt x="30" y="34"/>
                </a:lnTo>
                <a:lnTo>
                  <a:pt x="22" y="32"/>
                </a:lnTo>
                <a:lnTo>
                  <a:pt x="14" y="30"/>
                </a:lnTo>
                <a:lnTo>
                  <a:pt x="8" y="27"/>
                </a:lnTo>
                <a:lnTo>
                  <a:pt x="3" y="24"/>
                </a:lnTo>
                <a:lnTo>
                  <a:pt x="1" y="20"/>
                </a:lnTo>
                <a:lnTo>
                  <a:pt x="0" y="17"/>
                </a:lnTo>
                <a:lnTo>
                  <a:pt x="1" y="13"/>
                </a:lnTo>
                <a:lnTo>
                  <a:pt x="3" y="10"/>
                </a:lnTo>
                <a:lnTo>
                  <a:pt x="8" y="8"/>
                </a:lnTo>
                <a:lnTo>
                  <a:pt x="14" y="4"/>
                </a:lnTo>
                <a:lnTo>
                  <a:pt x="22" y="3"/>
                </a:lnTo>
                <a:lnTo>
                  <a:pt x="30" y="1"/>
                </a:lnTo>
                <a:lnTo>
                  <a:pt x="39" y="0"/>
                </a:lnTo>
                <a:lnTo>
                  <a:pt x="48" y="0"/>
                </a:lnTo>
                <a:lnTo>
                  <a:pt x="57" y="0"/>
                </a:lnTo>
                <a:lnTo>
                  <a:pt x="67" y="1"/>
                </a:lnTo>
                <a:lnTo>
                  <a:pt x="75" y="3"/>
                </a:lnTo>
                <a:lnTo>
                  <a:pt x="83" y="4"/>
                </a:lnTo>
                <a:lnTo>
                  <a:pt x="88" y="8"/>
                </a:lnTo>
                <a:lnTo>
                  <a:pt x="93" y="10"/>
                </a:lnTo>
                <a:lnTo>
                  <a:pt x="95" y="13"/>
                </a:lnTo>
                <a:lnTo>
                  <a:pt x="97" y="17"/>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30" name="Freeform 26"/>
          <p:cNvSpPr>
            <a:spLocks/>
          </p:cNvSpPr>
          <p:nvPr/>
        </p:nvSpPr>
        <p:spPr bwMode="auto">
          <a:xfrm>
            <a:off x="7475538" y="2116980"/>
            <a:ext cx="274637" cy="38100"/>
          </a:xfrm>
          <a:custGeom>
            <a:avLst/>
            <a:gdLst>
              <a:gd name="T0" fmla="*/ 0 w 97"/>
              <a:gd name="T1" fmla="*/ 0 h 11"/>
              <a:gd name="T2" fmla="*/ 2 w 97"/>
              <a:gd name="T3" fmla="*/ 1 h 11"/>
              <a:gd name="T4" fmla="*/ 8 w 97"/>
              <a:gd name="T5" fmla="*/ 3 h 11"/>
              <a:gd name="T6" fmla="*/ 17 w 97"/>
              <a:gd name="T7" fmla="*/ 7 h 11"/>
              <a:gd name="T8" fmla="*/ 30 w 97"/>
              <a:gd name="T9" fmla="*/ 10 h 11"/>
              <a:gd name="T10" fmla="*/ 45 w 97"/>
              <a:gd name="T11" fmla="*/ 11 h 11"/>
              <a:gd name="T12" fmla="*/ 61 w 97"/>
              <a:gd name="T13" fmla="*/ 11 h 11"/>
              <a:gd name="T14" fmla="*/ 78 w 97"/>
              <a:gd name="T15" fmla="*/ 8 h 11"/>
              <a:gd name="T16" fmla="*/ 97 w 97"/>
              <a:gd name="T17" fmla="*/ 0 h 11"/>
              <a:gd name="T18" fmla="*/ 93 w 97"/>
              <a:gd name="T19" fmla="*/ 0 h 11"/>
              <a:gd name="T20" fmla="*/ 85 w 97"/>
              <a:gd name="T21" fmla="*/ 2 h 11"/>
              <a:gd name="T22" fmla="*/ 74 w 97"/>
              <a:gd name="T23" fmla="*/ 3 h 11"/>
              <a:gd name="T24" fmla="*/ 59 w 97"/>
              <a:gd name="T25" fmla="*/ 4 h 11"/>
              <a:gd name="T26" fmla="*/ 44 w 97"/>
              <a:gd name="T27" fmla="*/ 6 h 11"/>
              <a:gd name="T28" fmla="*/ 27 w 97"/>
              <a:gd name="T29" fmla="*/ 6 h 11"/>
              <a:gd name="T30" fmla="*/ 12 w 97"/>
              <a:gd name="T31" fmla="*/ 3 h 11"/>
              <a:gd name="T32" fmla="*/ 0 w 9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1">
                <a:moveTo>
                  <a:pt x="0" y="0"/>
                </a:moveTo>
                <a:lnTo>
                  <a:pt x="2" y="1"/>
                </a:lnTo>
                <a:lnTo>
                  <a:pt x="8" y="3"/>
                </a:lnTo>
                <a:lnTo>
                  <a:pt x="17" y="7"/>
                </a:lnTo>
                <a:lnTo>
                  <a:pt x="30" y="10"/>
                </a:lnTo>
                <a:lnTo>
                  <a:pt x="45" y="11"/>
                </a:lnTo>
                <a:lnTo>
                  <a:pt x="61" y="11"/>
                </a:lnTo>
                <a:lnTo>
                  <a:pt x="78" y="8"/>
                </a:lnTo>
                <a:lnTo>
                  <a:pt x="97" y="0"/>
                </a:lnTo>
                <a:lnTo>
                  <a:pt x="93" y="0"/>
                </a:lnTo>
                <a:lnTo>
                  <a:pt x="85" y="2"/>
                </a:lnTo>
                <a:lnTo>
                  <a:pt x="74" y="3"/>
                </a:lnTo>
                <a:lnTo>
                  <a:pt x="59" y="4"/>
                </a:lnTo>
                <a:lnTo>
                  <a:pt x="44" y="6"/>
                </a:lnTo>
                <a:lnTo>
                  <a:pt x="27" y="6"/>
                </a:lnTo>
                <a:lnTo>
                  <a:pt x="12" y="3"/>
                </a:lnTo>
                <a:lnTo>
                  <a:pt x="0" y="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31" name="Freeform 27"/>
          <p:cNvSpPr>
            <a:spLocks/>
          </p:cNvSpPr>
          <p:nvPr/>
        </p:nvSpPr>
        <p:spPr bwMode="auto">
          <a:xfrm>
            <a:off x="7642225" y="2213818"/>
            <a:ext cx="773113" cy="3206750"/>
          </a:xfrm>
          <a:custGeom>
            <a:avLst/>
            <a:gdLst>
              <a:gd name="T0" fmla="*/ 0 w 271"/>
              <a:gd name="T1" fmla="*/ 10 h 987"/>
              <a:gd name="T2" fmla="*/ 30 w 271"/>
              <a:gd name="T3" fmla="*/ 987 h 987"/>
              <a:gd name="T4" fmla="*/ 33 w 271"/>
              <a:gd name="T5" fmla="*/ 987 h 987"/>
              <a:gd name="T6" fmla="*/ 37 w 271"/>
              <a:gd name="T7" fmla="*/ 987 h 987"/>
              <a:gd name="T8" fmla="*/ 45 w 271"/>
              <a:gd name="T9" fmla="*/ 987 h 987"/>
              <a:gd name="T10" fmla="*/ 56 w 271"/>
              <a:gd name="T11" fmla="*/ 987 h 987"/>
              <a:gd name="T12" fmla="*/ 68 w 271"/>
              <a:gd name="T13" fmla="*/ 986 h 987"/>
              <a:gd name="T14" fmla="*/ 83 w 271"/>
              <a:gd name="T15" fmla="*/ 983 h 987"/>
              <a:gd name="T16" fmla="*/ 101 w 271"/>
              <a:gd name="T17" fmla="*/ 981 h 987"/>
              <a:gd name="T18" fmla="*/ 118 w 271"/>
              <a:gd name="T19" fmla="*/ 978 h 987"/>
              <a:gd name="T20" fmla="*/ 137 w 271"/>
              <a:gd name="T21" fmla="*/ 973 h 987"/>
              <a:gd name="T22" fmla="*/ 157 w 271"/>
              <a:gd name="T23" fmla="*/ 967 h 987"/>
              <a:gd name="T24" fmla="*/ 177 w 271"/>
              <a:gd name="T25" fmla="*/ 959 h 987"/>
              <a:gd name="T26" fmla="*/ 197 w 271"/>
              <a:gd name="T27" fmla="*/ 950 h 987"/>
              <a:gd name="T28" fmla="*/ 217 w 271"/>
              <a:gd name="T29" fmla="*/ 938 h 987"/>
              <a:gd name="T30" fmla="*/ 235 w 271"/>
              <a:gd name="T31" fmla="*/ 925 h 987"/>
              <a:gd name="T32" fmla="*/ 254 w 271"/>
              <a:gd name="T33" fmla="*/ 910 h 987"/>
              <a:gd name="T34" fmla="*/ 271 w 271"/>
              <a:gd name="T35" fmla="*/ 891 h 987"/>
              <a:gd name="T36" fmla="*/ 49 w 271"/>
              <a:gd name="T37" fmla="*/ 0 h 987"/>
              <a:gd name="T38" fmla="*/ 49 w 271"/>
              <a:gd name="T39" fmla="*/ 0 h 987"/>
              <a:gd name="T40" fmla="*/ 46 w 271"/>
              <a:gd name="T41" fmla="*/ 2 h 987"/>
              <a:gd name="T42" fmla="*/ 44 w 271"/>
              <a:gd name="T43" fmla="*/ 3 h 987"/>
              <a:gd name="T44" fmla="*/ 40 w 271"/>
              <a:gd name="T45" fmla="*/ 5 h 987"/>
              <a:gd name="T46" fmla="*/ 34 w 271"/>
              <a:gd name="T47" fmla="*/ 8 h 987"/>
              <a:gd name="T48" fmla="*/ 25 w 271"/>
              <a:gd name="T49" fmla="*/ 9 h 987"/>
              <a:gd name="T50" fmla="*/ 14 w 271"/>
              <a:gd name="T51" fmla="*/ 10 h 987"/>
              <a:gd name="T52" fmla="*/ 0 w 271"/>
              <a:gd name="T53" fmla="*/ 1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987">
                <a:moveTo>
                  <a:pt x="0" y="10"/>
                </a:moveTo>
                <a:lnTo>
                  <a:pt x="30" y="987"/>
                </a:lnTo>
                <a:lnTo>
                  <a:pt x="33" y="987"/>
                </a:lnTo>
                <a:lnTo>
                  <a:pt x="37" y="987"/>
                </a:lnTo>
                <a:lnTo>
                  <a:pt x="45" y="987"/>
                </a:lnTo>
                <a:lnTo>
                  <a:pt x="56" y="987"/>
                </a:lnTo>
                <a:lnTo>
                  <a:pt x="68" y="986"/>
                </a:lnTo>
                <a:lnTo>
                  <a:pt x="83" y="983"/>
                </a:lnTo>
                <a:lnTo>
                  <a:pt x="101" y="981"/>
                </a:lnTo>
                <a:lnTo>
                  <a:pt x="118" y="978"/>
                </a:lnTo>
                <a:lnTo>
                  <a:pt x="137" y="973"/>
                </a:lnTo>
                <a:lnTo>
                  <a:pt x="157" y="967"/>
                </a:lnTo>
                <a:lnTo>
                  <a:pt x="177" y="959"/>
                </a:lnTo>
                <a:lnTo>
                  <a:pt x="197" y="950"/>
                </a:lnTo>
                <a:lnTo>
                  <a:pt x="217" y="938"/>
                </a:lnTo>
                <a:lnTo>
                  <a:pt x="235" y="925"/>
                </a:lnTo>
                <a:lnTo>
                  <a:pt x="254" y="910"/>
                </a:lnTo>
                <a:lnTo>
                  <a:pt x="271" y="891"/>
                </a:lnTo>
                <a:lnTo>
                  <a:pt x="49" y="0"/>
                </a:lnTo>
                <a:lnTo>
                  <a:pt x="49" y="0"/>
                </a:lnTo>
                <a:lnTo>
                  <a:pt x="46" y="2"/>
                </a:lnTo>
                <a:lnTo>
                  <a:pt x="44" y="3"/>
                </a:lnTo>
                <a:lnTo>
                  <a:pt x="40" y="5"/>
                </a:lnTo>
                <a:lnTo>
                  <a:pt x="34" y="8"/>
                </a:lnTo>
                <a:lnTo>
                  <a:pt x="25" y="9"/>
                </a:lnTo>
                <a:lnTo>
                  <a:pt x="14" y="10"/>
                </a:lnTo>
                <a:lnTo>
                  <a:pt x="0" y="1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32" name="Freeform 28"/>
          <p:cNvSpPr>
            <a:spLocks/>
          </p:cNvSpPr>
          <p:nvPr/>
        </p:nvSpPr>
        <p:spPr bwMode="auto">
          <a:xfrm>
            <a:off x="7704138" y="2291605"/>
            <a:ext cx="647700" cy="3044825"/>
          </a:xfrm>
          <a:custGeom>
            <a:avLst/>
            <a:gdLst>
              <a:gd name="T0" fmla="*/ 0 w 227"/>
              <a:gd name="T1" fmla="*/ 6 h 935"/>
              <a:gd name="T2" fmla="*/ 130 w 227"/>
              <a:gd name="T3" fmla="*/ 935 h 935"/>
              <a:gd name="T4" fmla="*/ 133 w 227"/>
              <a:gd name="T5" fmla="*/ 935 h 935"/>
              <a:gd name="T6" fmla="*/ 139 w 227"/>
              <a:gd name="T7" fmla="*/ 934 h 935"/>
              <a:gd name="T8" fmla="*/ 147 w 227"/>
              <a:gd name="T9" fmla="*/ 932 h 935"/>
              <a:gd name="T10" fmla="*/ 158 w 227"/>
              <a:gd name="T11" fmla="*/ 927 h 935"/>
              <a:gd name="T12" fmla="*/ 173 w 227"/>
              <a:gd name="T13" fmla="*/ 920 h 935"/>
              <a:gd name="T14" fmla="*/ 189 w 227"/>
              <a:gd name="T15" fmla="*/ 910 h 935"/>
              <a:gd name="T16" fmla="*/ 208 w 227"/>
              <a:gd name="T17" fmla="*/ 895 h 935"/>
              <a:gd name="T18" fmla="*/ 227 w 227"/>
              <a:gd name="T19" fmla="*/ 876 h 935"/>
              <a:gd name="T20" fmla="*/ 16 w 227"/>
              <a:gd name="T21" fmla="*/ 0 h 935"/>
              <a:gd name="T22" fmla="*/ 0 w 227"/>
              <a:gd name="T23" fmla="*/ 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935">
                <a:moveTo>
                  <a:pt x="0" y="6"/>
                </a:moveTo>
                <a:lnTo>
                  <a:pt x="130" y="935"/>
                </a:lnTo>
                <a:lnTo>
                  <a:pt x="133" y="935"/>
                </a:lnTo>
                <a:lnTo>
                  <a:pt x="139" y="934"/>
                </a:lnTo>
                <a:lnTo>
                  <a:pt x="147" y="932"/>
                </a:lnTo>
                <a:lnTo>
                  <a:pt x="158" y="927"/>
                </a:lnTo>
                <a:lnTo>
                  <a:pt x="173" y="920"/>
                </a:lnTo>
                <a:lnTo>
                  <a:pt x="189" y="910"/>
                </a:lnTo>
                <a:lnTo>
                  <a:pt x="208" y="895"/>
                </a:lnTo>
                <a:lnTo>
                  <a:pt x="227" y="876"/>
                </a:lnTo>
                <a:lnTo>
                  <a:pt x="16" y="0"/>
                </a:lnTo>
                <a:lnTo>
                  <a:pt x="0" y="6"/>
                </a:lnTo>
                <a:close/>
              </a:path>
            </a:pathLst>
          </a:custGeom>
          <a:solidFill>
            <a:srgbClr val="99CCFF"/>
          </a:solidFill>
          <a:ln>
            <a:noFill/>
          </a:ln>
          <a:extLst>
            <a:ext uri="{91240B29-F687-4F45-9708-019B960494DF}">
              <a14:hiddenLine xmlns:a14="http://schemas.microsoft.com/office/drawing/2010/main" w="9525">
                <a:solidFill>
                  <a:srgbClr val="008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33" name="Rectangle 29"/>
          <p:cNvSpPr>
            <a:spLocks noChangeArrowheads="1"/>
          </p:cNvSpPr>
          <p:nvPr/>
        </p:nvSpPr>
        <p:spPr bwMode="auto">
          <a:xfrm>
            <a:off x="5938838" y="5649168"/>
            <a:ext cx="331311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auto">
              <a:lnSpc>
                <a:spcPct val="75000"/>
              </a:lnSpc>
              <a:spcAft>
                <a:spcPts val="0"/>
              </a:spcAft>
            </a:pPr>
            <a:r>
              <a:rPr lang="en-US" altLang="en-US" sz="3200" spc="-50" dirty="0">
                <a:solidFill>
                  <a:schemeClr val="bg2">
                    <a:lumMod val="50000"/>
                  </a:schemeClr>
                </a:solidFill>
                <a:latin typeface="+mj-lt"/>
                <a:ea typeface="+mj-ea"/>
                <a:cs typeface="+mj-cs"/>
              </a:rPr>
              <a:t>Politics</a:t>
            </a:r>
          </a:p>
        </p:txBody>
      </p:sp>
      <p:sp>
        <p:nvSpPr>
          <p:cNvPr id="34" name="Text Box 30"/>
          <p:cNvSpPr txBox="1">
            <a:spLocks noChangeArrowheads="1"/>
          </p:cNvSpPr>
          <p:nvPr/>
        </p:nvSpPr>
        <p:spPr bwMode="auto">
          <a:xfrm>
            <a:off x="250825" y="2121743"/>
            <a:ext cx="31654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a:solidFill>
                  <a:schemeClr val="bg1">
                    <a:lumMod val="50000"/>
                  </a:schemeClr>
                </a:solidFill>
                <a:latin typeface="Arial" charset="0"/>
                <a:cs typeface=""/>
              </a:rPr>
              <a:t>macro</a:t>
            </a:r>
          </a:p>
          <a:p>
            <a:pPr algn="ctr"/>
            <a:r>
              <a:rPr lang="en-GB" altLang="en-US" dirty="0">
                <a:solidFill>
                  <a:schemeClr val="bg1">
                    <a:lumMod val="50000"/>
                  </a:schemeClr>
                </a:solidFill>
                <a:latin typeface="Arial" charset="0"/>
                <a:cs typeface=""/>
              </a:rPr>
              <a:t>indicators</a:t>
            </a:r>
          </a:p>
        </p:txBody>
      </p:sp>
      <p:sp>
        <p:nvSpPr>
          <p:cNvPr id="35" name="Text Box 32"/>
          <p:cNvSpPr txBox="1">
            <a:spLocks noChangeArrowheads="1"/>
          </p:cNvSpPr>
          <p:nvPr/>
        </p:nvSpPr>
        <p:spPr bwMode="auto">
          <a:xfrm>
            <a:off x="250825" y="4569668"/>
            <a:ext cx="30924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a:solidFill>
                  <a:schemeClr val="bg1">
                    <a:lumMod val="50000"/>
                  </a:schemeClr>
                </a:solidFill>
                <a:latin typeface="Arial" charset="0"/>
                <a:cs typeface=""/>
              </a:rPr>
              <a:t>basic data</a:t>
            </a:r>
          </a:p>
        </p:txBody>
      </p:sp>
      <p:sp>
        <p:nvSpPr>
          <p:cNvPr id="36" name="Text Box 33"/>
          <p:cNvSpPr txBox="1">
            <a:spLocks noChangeArrowheads="1"/>
          </p:cNvSpPr>
          <p:nvPr/>
        </p:nvSpPr>
        <p:spPr bwMode="auto">
          <a:xfrm>
            <a:off x="3135313" y="2170955"/>
            <a:ext cx="31654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a:solidFill>
                  <a:schemeClr val="accent1">
                    <a:lumMod val="75000"/>
                  </a:schemeClr>
                </a:solidFill>
                <a:latin typeface="Arial" charset="0"/>
                <a:cs typeface=""/>
              </a:rPr>
              <a:t>theoretical</a:t>
            </a:r>
          </a:p>
          <a:p>
            <a:pPr algn="ctr"/>
            <a:r>
              <a:rPr lang="en-GB" altLang="en-US" dirty="0">
                <a:solidFill>
                  <a:schemeClr val="accent1">
                    <a:lumMod val="75000"/>
                  </a:schemeClr>
                </a:solidFill>
                <a:latin typeface="Arial" charset="0"/>
                <a:cs typeface=""/>
              </a:rPr>
              <a:t>concept</a:t>
            </a:r>
          </a:p>
        </p:txBody>
      </p:sp>
      <p:sp>
        <p:nvSpPr>
          <p:cNvPr id="37" name="Text Box 34"/>
          <p:cNvSpPr txBox="1">
            <a:spLocks noChangeArrowheads="1"/>
          </p:cNvSpPr>
          <p:nvPr/>
        </p:nvSpPr>
        <p:spPr bwMode="auto">
          <a:xfrm>
            <a:off x="3135313" y="4656980"/>
            <a:ext cx="30924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a:solidFill>
                  <a:schemeClr val="accent1">
                    <a:lumMod val="75000"/>
                  </a:schemeClr>
                </a:solidFill>
                <a:latin typeface="Arial" charset="0"/>
                <a:cs typeface=""/>
              </a:rPr>
              <a:t>basic research</a:t>
            </a:r>
          </a:p>
        </p:txBody>
      </p:sp>
      <p:sp>
        <p:nvSpPr>
          <p:cNvPr id="38" name="Text Box 35"/>
          <p:cNvSpPr txBox="1">
            <a:spLocks noChangeArrowheads="1"/>
          </p:cNvSpPr>
          <p:nvPr/>
        </p:nvSpPr>
        <p:spPr bwMode="auto">
          <a:xfrm>
            <a:off x="3135313" y="3490168"/>
            <a:ext cx="30924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dirty="0">
                <a:solidFill>
                  <a:schemeClr val="accent1">
                    <a:lumMod val="75000"/>
                  </a:schemeClr>
                </a:solidFill>
                <a:latin typeface="Arial" charset="0"/>
                <a:cs typeface=""/>
              </a:rPr>
              <a:t>model</a:t>
            </a:r>
          </a:p>
        </p:txBody>
      </p:sp>
      <p:sp>
        <p:nvSpPr>
          <p:cNvPr id="39" name="Text Box 36"/>
          <p:cNvSpPr txBox="1">
            <a:spLocks noChangeArrowheads="1"/>
          </p:cNvSpPr>
          <p:nvPr/>
        </p:nvSpPr>
        <p:spPr bwMode="auto">
          <a:xfrm>
            <a:off x="6084888" y="2170955"/>
            <a:ext cx="31654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dirty="0">
                <a:solidFill>
                  <a:schemeClr val="bg2">
                    <a:lumMod val="50000"/>
                  </a:schemeClr>
                </a:solidFill>
                <a:latin typeface="Arial" charset="0"/>
                <a:cs typeface=""/>
              </a:rPr>
              <a:t>political</a:t>
            </a:r>
          </a:p>
          <a:p>
            <a:pPr algn="ctr"/>
            <a:r>
              <a:rPr lang="en-GB" altLang="en-US" dirty="0">
                <a:solidFill>
                  <a:schemeClr val="bg2">
                    <a:lumMod val="50000"/>
                  </a:schemeClr>
                </a:solidFill>
                <a:latin typeface="Arial" charset="0"/>
                <a:cs typeface=""/>
              </a:rPr>
              <a:t>programme</a:t>
            </a:r>
          </a:p>
        </p:txBody>
      </p:sp>
      <p:sp>
        <p:nvSpPr>
          <p:cNvPr id="40" name="Text Box 37"/>
          <p:cNvSpPr txBox="1">
            <a:spLocks noChangeArrowheads="1"/>
          </p:cNvSpPr>
          <p:nvPr/>
        </p:nvSpPr>
        <p:spPr bwMode="auto">
          <a:xfrm>
            <a:off x="6015038" y="3396505"/>
            <a:ext cx="31654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dirty="0">
                <a:solidFill>
                  <a:schemeClr val="bg2">
                    <a:lumMod val="50000"/>
                  </a:schemeClr>
                </a:solidFill>
                <a:latin typeface="Arial" charset="0"/>
                <a:cs typeface=""/>
              </a:rPr>
              <a:t>political</a:t>
            </a:r>
          </a:p>
          <a:p>
            <a:pPr algn="ctr"/>
            <a:r>
              <a:rPr lang="en-GB" altLang="en-US" dirty="0">
                <a:solidFill>
                  <a:schemeClr val="bg2">
                    <a:lumMod val="50000"/>
                  </a:schemeClr>
                </a:solidFill>
                <a:latin typeface="Arial" charset="0"/>
                <a:cs typeface=""/>
              </a:rPr>
              <a:t>topic</a:t>
            </a:r>
          </a:p>
        </p:txBody>
      </p:sp>
      <p:sp>
        <p:nvSpPr>
          <p:cNvPr id="41" name="Text Box 38"/>
          <p:cNvSpPr txBox="1">
            <a:spLocks noChangeArrowheads="1"/>
          </p:cNvSpPr>
          <p:nvPr/>
        </p:nvSpPr>
        <p:spPr bwMode="auto">
          <a:xfrm>
            <a:off x="5940425" y="4404568"/>
            <a:ext cx="31654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dirty="0">
                <a:solidFill>
                  <a:schemeClr val="bg2">
                    <a:lumMod val="50000"/>
                  </a:schemeClr>
                </a:solidFill>
                <a:latin typeface="Arial" charset="0"/>
                <a:cs typeface=""/>
              </a:rPr>
              <a:t>individual</a:t>
            </a:r>
          </a:p>
          <a:p>
            <a:pPr algn="ctr"/>
            <a:r>
              <a:rPr lang="en-GB" altLang="en-US" dirty="0">
                <a:solidFill>
                  <a:schemeClr val="bg2">
                    <a:lumMod val="50000"/>
                  </a:schemeClr>
                </a:solidFill>
                <a:latin typeface="Arial" charset="0"/>
                <a:cs typeface=""/>
              </a:rPr>
              <a:t>actions</a:t>
            </a:r>
          </a:p>
        </p:txBody>
      </p:sp>
      <p:sp>
        <p:nvSpPr>
          <p:cNvPr id="42" name="Line 40"/>
          <p:cNvSpPr>
            <a:spLocks noChangeShapeType="1"/>
          </p:cNvSpPr>
          <p:nvPr/>
        </p:nvSpPr>
        <p:spPr bwMode="auto">
          <a:xfrm>
            <a:off x="4246563" y="3201243"/>
            <a:ext cx="973137" cy="0"/>
          </a:xfrm>
          <a:prstGeom prst="line">
            <a:avLst/>
          </a:prstGeom>
          <a:noFill/>
          <a:ln w="38100" cap="rnd">
            <a:pattFill prst="dkUpDiag">
              <a:fgClr>
                <a:srgbClr val="C0C0C0"/>
              </a:fgClr>
              <a:bgClr>
                <a:srgbClr val="FFFFFF"/>
              </a:bgClr>
            </a:patt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43" name="Line 41"/>
          <p:cNvSpPr>
            <a:spLocks noChangeShapeType="1"/>
          </p:cNvSpPr>
          <p:nvPr/>
        </p:nvSpPr>
        <p:spPr bwMode="auto">
          <a:xfrm>
            <a:off x="7127875" y="3201243"/>
            <a:ext cx="973138" cy="0"/>
          </a:xfrm>
          <a:prstGeom prst="line">
            <a:avLst/>
          </a:prstGeom>
          <a:noFill/>
          <a:ln w="38100" cap="rnd">
            <a:pattFill prst="dkUpDiag">
              <a:fgClr>
                <a:srgbClr val="C0C0C0"/>
              </a:fgClr>
              <a:bgClr>
                <a:srgbClr val="FFFFFF"/>
              </a:bgClr>
            </a:patt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44" name="Line 42"/>
          <p:cNvSpPr>
            <a:spLocks noChangeShapeType="1"/>
          </p:cNvSpPr>
          <p:nvPr/>
        </p:nvSpPr>
        <p:spPr bwMode="auto">
          <a:xfrm>
            <a:off x="1042988" y="4353768"/>
            <a:ext cx="1512887" cy="0"/>
          </a:xfrm>
          <a:prstGeom prst="line">
            <a:avLst/>
          </a:prstGeom>
          <a:noFill/>
          <a:ln w="38100" cap="rnd">
            <a:pattFill prst="dkUpDiag">
              <a:fgClr>
                <a:srgbClr val="C0C0C0"/>
              </a:fgClr>
              <a:bgClr>
                <a:srgbClr val="FFFFFF"/>
              </a:bgClr>
            </a:patt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chemeClr val="bg1">
                  <a:lumMod val="50000"/>
                </a:schemeClr>
              </a:solidFill>
              <a:latin typeface="Arial" charset="0"/>
              <a:cs typeface=""/>
            </a:endParaRPr>
          </a:p>
        </p:txBody>
      </p:sp>
      <p:sp>
        <p:nvSpPr>
          <p:cNvPr id="45" name="Line 43"/>
          <p:cNvSpPr>
            <a:spLocks noChangeShapeType="1"/>
          </p:cNvSpPr>
          <p:nvPr/>
        </p:nvSpPr>
        <p:spPr bwMode="auto">
          <a:xfrm>
            <a:off x="3924300" y="4353768"/>
            <a:ext cx="1512888" cy="0"/>
          </a:xfrm>
          <a:prstGeom prst="line">
            <a:avLst/>
          </a:prstGeom>
          <a:noFill/>
          <a:ln w="38100" cap="rnd">
            <a:pattFill prst="dkUpDiag">
              <a:fgClr>
                <a:srgbClr val="C0C0C0"/>
              </a:fgClr>
              <a:bgClr>
                <a:srgbClr val="FFFFFF"/>
              </a:bgClr>
            </a:patt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46" name="Line 44"/>
          <p:cNvSpPr>
            <a:spLocks noChangeShapeType="1"/>
          </p:cNvSpPr>
          <p:nvPr/>
        </p:nvSpPr>
        <p:spPr bwMode="auto">
          <a:xfrm>
            <a:off x="6804025" y="4353768"/>
            <a:ext cx="1512888" cy="0"/>
          </a:xfrm>
          <a:prstGeom prst="line">
            <a:avLst/>
          </a:prstGeom>
          <a:noFill/>
          <a:ln w="38100" cap="rnd">
            <a:pattFill prst="dkUpDiag">
              <a:fgClr>
                <a:srgbClr val="C0C0C0"/>
              </a:fgClr>
              <a:bgClr>
                <a:srgbClr val="FFFFFF"/>
              </a:bgClr>
            </a:patt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47" name="Text Box 31"/>
          <p:cNvSpPr txBox="1">
            <a:spLocks noChangeArrowheads="1"/>
          </p:cNvSpPr>
          <p:nvPr/>
        </p:nvSpPr>
        <p:spPr bwMode="auto">
          <a:xfrm>
            <a:off x="251520" y="3335263"/>
            <a:ext cx="330899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dirty="0">
                <a:solidFill>
                  <a:schemeClr val="bg1">
                    <a:lumMod val="50000"/>
                  </a:schemeClr>
                </a:solidFill>
                <a:latin typeface="Arial" charset="0"/>
                <a:cs typeface=""/>
              </a:rPr>
              <a:t>accounts,</a:t>
            </a:r>
          </a:p>
          <a:p>
            <a:pPr algn="ctr"/>
            <a:r>
              <a:rPr lang="en-GB" altLang="en-US" dirty="0">
                <a:solidFill>
                  <a:schemeClr val="bg1">
                    <a:lumMod val="50000"/>
                  </a:schemeClr>
                </a:solidFill>
                <a:latin typeface="Arial" charset="0"/>
                <a:cs typeface=""/>
              </a:rPr>
              <a:t>detailed indicators</a:t>
            </a:r>
          </a:p>
        </p:txBody>
      </p:sp>
      <p:sp>
        <p:nvSpPr>
          <p:cNvPr id="48" name="Foliennummernplatzhalter 47"/>
          <p:cNvSpPr>
            <a:spLocks noGrp="1"/>
          </p:cNvSpPr>
          <p:nvPr>
            <p:ph type="sldNum" sz="quarter" idx="12"/>
          </p:nvPr>
        </p:nvSpPr>
        <p:spPr/>
        <p:txBody>
          <a:bodyPr/>
          <a:lstStyle/>
          <a:p>
            <a:pPr>
              <a:defRPr/>
            </a:pPr>
            <a:fld id="{E2F313E5-6C32-4CCC-A291-B01EDBC05B5D}" type="slidenum">
              <a:rPr lang="en-GB" smtClean="0"/>
              <a:pPr>
                <a:defRPr/>
              </a:pPr>
              <a:t>34</a:t>
            </a:fld>
            <a:endParaRPr lang="en-GB" dirty="0"/>
          </a:p>
        </p:txBody>
      </p:sp>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2080650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solidFill>
                  <a:schemeClr val="accent1">
                    <a:lumMod val="75000"/>
                  </a:schemeClr>
                </a:solidFill>
              </a:rPr>
              <a:t>Work system of the actor “science”</a:t>
            </a:r>
          </a:p>
        </p:txBody>
      </p:sp>
      <p:sp>
        <p:nvSpPr>
          <p:cNvPr id="5" name="Freeform 2"/>
          <p:cNvSpPr>
            <a:spLocks/>
          </p:cNvSpPr>
          <p:nvPr/>
        </p:nvSpPr>
        <p:spPr bwMode="auto">
          <a:xfrm>
            <a:off x="1260079" y="4809331"/>
            <a:ext cx="1931987"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65000"/>
            </a:schemeClr>
          </a:solidFill>
          <a:ln>
            <a:noFill/>
          </a:ln>
          <a:extLst/>
        </p:spPr>
        <p:txBody>
          <a:bodyPr/>
          <a:lstStyle/>
          <a:p>
            <a:pPr eaLnBrk="0" hangingPunct="0"/>
            <a:endParaRPr lang="en-US" sz="2400" b="0">
              <a:solidFill>
                <a:srgbClr val="000000"/>
              </a:solidFill>
              <a:latin typeface="Arial" charset="0"/>
              <a:cs typeface=""/>
            </a:endParaRPr>
          </a:p>
        </p:txBody>
      </p:sp>
      <p:sp>
        <p:nvSpPr>
          <p:cNvPr id="6" name="Freeform 4"/>
          <p:cNvSpPr>
            <a:spLocks/>
          </p:cNvSpPr>
          <p:nvPr/>
        </p:nvSpPr>
        <p:spPr bwMode="auto">
          <a:xfrm>
            <a:off x="1115616" y="2348706"/>
            <a:ext cx="1938338" cy="3005138"/>
          </a:xfrm>
          <a:custGeom>
            <a:avLst/>
            <a:gdLst>
              <a:gd name="T0" fmla="*/ 285 w 675"/>
              <a:gd name="T1" fmla="*/ 16 h 924"/>
              <a:gd name="T2" fmla="*/ 0 w 675"/>
              <a:gd name="T3" fmla="*/ 924 h 924"/>
              <a:gd name="T4" fmla="*/ 675 w 675"/>
              <a:gd name="T5" fmla="*/ 924 h 924"/>
              <a:gd name="T6" fmla="*/ 432 w 675"/>
              <a:gd name="T7" fmla="*/ 19 h 924"/>
              <a:gd name="T8" fmla="*/ 430 w 675"/>
              <a:gd name="T9" fmla="*/ 17 h 924"/>
              <a:gd name="T10" fmla="*/ 422 w 675"/>
              <a:gd name="T11" fmla="*/ 13 h 924"/>
              <a:gd name="T12" fmla="*/ 409 w 675"/>
              <a:gd name="T13" fmla="*/ 7 h 924"/>
              <a:gd name="T14" fmla="*/ 392 w 675"/>
              <a:gd name="T15" fmla="*/ 3 h 924"/>
              <a:gd name="T16" fmla="*/ 370 w 675"/>
              <a:gd name="T17" fmla="*/ 0 h 924"/>
              <a:gd name="T18" fmla="*/ 344 w 675"/>
              <a:gd name="T19" fmla="*/ 0 h 924"/>
              <a:gd name="T20" fmla="*/ 317 w 675"/>
              <a:gd name="T21" fmla="*/ 5 h 924"/>
              <a:gd name="T22" fmla="*/ 285 w 675"/>
              <a:gd name="T23" fmla="*/ 1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24">
                <a:moveTo>
                  <a:pt x="285" y="16"/>
                </a:moveTo>
                <a:lnTo>
                  <a:pt x="0" y="924"/>
                </a:lnTo>
                <a:lnTo>
                  <a:pt x="675" y="924"/>
                </a:lnTo>
                <a:lnTo>
                  <a:pt x="432" y="19"/>
                </a:lnTo>
                <a:lnTo>
                  <a:pt x="430" y="17"/>
                </a:lnTo>
                <a:lnTo>
                  <a:pt x="422" y="13"/>
                </a:lnTo>
                <a:lnTo>
                  <a:pt x="409" y="7"/>
                </a:lnTo>
                <a:lnTo>
                  <a:pt x="392" y="3"/>
                </a:lnTo>
                <a:lnTo>
                  <a:pt x="370" y="0"/>
                </a:lnTo>
                <a:lnTo>
                  <a:pt x="344" y="0"/>
                </a:lnTo>
                <a:lnTo>
                  <a:pt x="317" y="5"/>
                </a:lnTo>
                <a:lnTo>
                  <a:pt x="285" y="16"/>
                </a:lnTo>
                <a:close/>
              </a:path>
            </a:pathLst>
          </a:custGeom>
          <a:solidFill>
            <a:schemeClr val="accent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7" name="Freeform 5"/>
          <p:cNvSpPr>
            <a:spLocks/>
          </p:cNvSpPr>
          <p:nvPr/>
        </p:nvSpPr>
        <p:spPr bwMode="auto">
          <a:xfrm>
            <a:off x="1121966" y="4809331"/>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8" name="Freeform 6"/>
          <p:cNvSpPr>
            <a:spLocks/>
          </p:cNvSpPr>
          <p:nvPr/>
        </p:nvSpPr>
        <p:spPr bwMode="auto">
          <a:xfrm>
            <a:off x="1908002" y="2309019"/>
            <a:ext cx="445864" cy="150812"/>
          </a:xfrm>
          <a:custGeom>
            <a:avLst/>
            <a:gdLst>
              <a:gd name="T0" fmla="*/ 154 w 154"/>
              <a:gd name="T1" fmla="*/ 28 h 57"/>
              <a:gd name="T2" fmla="*/ 153 w 154"/>
              <a:gd name="T3" fmla="*/ 34 h 57"/>
              <a:gd name="T4" fmla="*/ 149 w 154"/>
              <a:gd name="T5" fmla="*/ 39 h 57"/>
              <a:gd name="T6" fmla="*/ 142 w 154"/>
              <a:gd name="T7" fmla="*/ 44 h 57"/>
              <a:gd name="T8" fmla="*/ 131 w 154"/>
              <a:gd name="T9" fmla="*/ 49 h 57"/>
              <a:gd name="T10" fmla="*/ 120 w 154"/>
              <a:gd name="T11" fmla="*/ 52 h 57"/>
              <a:gd name="T12" fmla="*/ 107 w 154"/>
              <a:gd name="T13" fmla="*/ 54 h 57"/>
              <a:gd name="T14" fmla="*/ 93 w 154"/>
              <a:gd name="T15" fmla="*/ 55 h 57"/>
              <a:gd name="T16" fmla="*/ 77 w 154"/>
              <a:gd name="T17" fmla="*/ 57 h 57"/>
              <a:gd name="T18" fmla="*/ 61 w 154"/>
              <a:gd name="T19" fmla="*/ 55 h 57"/>
              <a:gd name="T20" fmla="*/ 47 w 154"/>
              <a:gd name="T21" fmla="*/ 54 h 57"/>
              <a:gd name="T22" fmla="*/ 35 w 154"/>
              <a:gd name="T23" fmla="*/ 52 h 57"/>
              <a:gd name="T24" fmla="*/ 23 w 154"/>
              <a:gd name="T25" fmla="*/ 49 h 57"/>
              <a:gd name="T26" fmla="*/ 13 w 154"/>
              <a:gd name="T27" fmla="*/ 44 h 57"/>
              <a:gd name="T28" fmla="*/ 6 w 154"/>
              <a:gd name="T29" fmla="*/ 39 h 57"/>
              <a:gd name="T30" fmla="*/ 1 w 154"/>
              <a:gd name="T31" fmla="*/ 34 h 57"/>
              <a:gd name="T32" fmla="*/ 0 w 154"/>
              <a:gd name="T33" fmla="*/ 28 h 57"/>
              <a:gd name="T34" fmla="*/ 1 w 154"/>
              <a:gd name="T35" fmla="*/ 22 h 57"/>
              <a:gd name="T36" fmla="*/ 6 w 154"/>
              <a:gd name="T37" fmla="*/ 17 h 57"/>
              <a:gd name="T38" fmla="*/ 13 w 154"/>
              <a:gd name="T39" fmla="*/ 13 h 57"/>
              <a:gd name="T40" fmla="*/ 23 w 154"/>
              <a:gd name="T41" fmla="*/ 8 h 57"/>
              <a:gd name="T42" fmla="*/ 35 w 154"/>
              <a:gd name="T43" fmla="*/ 5 h 57"/>
              <a:gd name="T44" fmla="*/ 47 w 154"/>
              <a:gd name="T45" fmla="*/ 3 h 57"/>
              <a:gd name="T46" fmla="*/ 61 w 154"/>
              <a:gd name="T47" fmla="*/ 0 h 57"/>
              <a:gd name="T48" fmla="*/ 77 w 154"/>
              <a:gd name="T49" fmla="*/ 0 h 57"/>
              <a:gd name="T50" fmla="*/ 93 w 154"/>
              <a:gd name="T51" fmla="*/ 0 h 57"/>
              <a:gd name="T52" fmla="*/ 107 w 154"/>
              <a:gd name="T53" fmla="*/ 3 h 57"/>
              <a:gd name="T54" fmla="*/ 120 w 154"/>
              <a:gd name="T55" fmla="*/ 5 h 57"/>
              <a:gd name="T56" fmla="*/ 131 w 154"/>
              <a:gd name="T57" fmla="*/ 8 h 57"/>
              <a:gd name="T58" fmla="*/ 142 w 154"/>
              <a:gd name="T59" fmla="*/ 13 h 57"/>
              <a:gd name="T60" fmla="*/ 149 w 154"/>
              <a:gd name="T61" fmla="*/ 17 h 57"/>
              <a:gd name="T62" fmla="*/ 153 w 154"/>
              <a:gd name="T63" fmla="*/ 22 h 57"/>
              <a:gd name="T64" fmla="*/ 154 w 154"/>
              <a:gd name="T6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57">
                <a:moveTo>
                  <a:pt x="154" y="28"/>
                </a:moveTo>
                <a:lnTo>
                  <a:pt x="153" y="34"/>
                </a:lnTo>
                <a:lnTo>
                  <a:pt x="149" y="39"/>
                </a:lnTo>
                <a:lnTo>
                  <a:pt x="142" y="44"/>
                </a:lnTo>
                <a:lnTo>
                  <a:pt x="131" y="49"/>
                </a:lnTo>
                <a:lnTo>
                  <a:pt x="120" y="52"/>
                </a:lnTo>
                <a:lnTo>
                  <a:pt x="107" y="54"/>
                </a:lnTo>
                <a:lnTo>
                  <a:pt x="93" y="55"/>
                </a:lnTo>
                <a:lnTo>
                  <a:pt x="77" y="57"/>
                </a:lnTo>
                <a:lnTo>
                  <a:pt x="61" y="55"/>
                </a:lnTo>
                <a:lnTo>
                  <a:pt x="47" y="54"/>
                </a:lnTo>
                <a:lnTo>
                  <a:pt x="35" y="52"/>
                </a:lnTo>
                <a:lnTo>
                  <a:pt x="23" y="49"/>
                </a:lnTo>
                <a:lnTo>
                  <a:pt x="13" y="44"/>
                </a:lnTo>
                <a:lnTo>
                  <a:pt x="6" y="39"/>
                </a:lnTo>
                <a:lnTo>
                  <a:pt x="1" y="34"/>
                </a:lnTo>
                <a:lnTo>
                  <a:pt x="0" y="28"/>
                </a:lnTo>
                <a:lnTo>
                  <a:pt x="1" y="22"/>
                </a:lnTo>
                <a:lnTo>
                  <a:pt x="6" y="17"/>
                </a:lnTo>
                <a:lnTo>
                  <a:pt x="13" y="13"/>
                </a:lnTo>
                <a:lnTo>
                  <a:pt x="23" y="8"/>
                </a:lnTo>
                <a:lnTo>
                  <a:pt x="35" y="5"/>
                </a:lnTo>
                <a:lnTo>
                  <a:pt x="47" y="3"/>
                </a:lnTo>
                <a:lnTo>
                  <a:pt x="61" y="0"/>
                </a:lnTo>
                <a:lnTo>
                  <a:pt x="77" y="0"/>
                </a:lnTo>
                <a:lnTo>
                  <a:pt x="93" y="0"/>
                </a:lnTo>
                <a:lnTo>
                  <a:pt x="107" y="3"/>
                </a:lnTo>
                <a:lnTo>
                  <a:pt x="120" y="5"/>
                </a:lnTo>
                <a:lnTo>
                  <a:pt x="131" y="8"/>
                </a:lnTo>
                <a:lnTo>
                  <a:pt x="142" y="13"/>
                </a:lnTo>
                <a:lnTo>
                  <a:pt x="149" y="17"/>
                </a:lnTo>
                <a:lnTo>
                  <a:pt x="153" y="22"/>
                </a:lnTo>
                <a:lnTo>
                  <a:pt x="154" y="28"/>
                </a:lnTo>
                <a:close/>
              </a:path>
            </a:pathLst>
          </a:custGeom>
          <a:solidFill>
            <a:schemeClr val="accent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9" name="Freeform 7"/>
          <p:cNvSpPr>
            <a:spLocks/>
          </p:cNvSpPr>
          <p:nvPr/>
        </p:nvSpPr>
        <p:spPr bwMode="auto">
          <a:xfrm>
            <a:off x="2004752" y="2313575"/>
            <a:ext cx="274501" cy="97044"/>
          </a:xfrm>
          <a:custGeom>
            <a:avLst/>
            <a:gdLst>
              <a:gd name="T0" fmla="*/ 97 w 97"/>
              <a:gd name="T1" fmla="*/ 17 h 35"/>
              <a:gd name="T2" fmla="*/ 95 w 97"/>
              <a:gd name="T3" fmla="*/ 20 h 35"/>
              <a:gd name="T4" fmla="*/ 93 w 97"/>
              <a:gd name="T5" fmla="*/ 24 h 35"/>
              <a:gd name="T6" fmla="*/ 88 w 97"/>
              <a:gd name="T7" fmla="*/ 27 h 35"/>
              <a:gd name="T8" fmla="*/ 83 w 97"/>
              <a:gd name="T9" fmla="*/ 30 h 35"/>
              <a:gd name="T10" fmla="*/ 75 w 97"/>
              <a:gd name="T11" fmla="*/ 32 h 35"/>
              <a:gd name="T12" fmla="*/ 67 w 97"/>
              <a:gd name="T13" fmla="*/ 34 h 35"/>
              <a:gd name="T14" fmla="*/ 57 w 97"/>
              <a:gd name="T15" fmla="*/ 35 h 35"/>
              <a:gd name="T16" fmla="*/ 48 w 97"/>
              <a:gd name="T17" fmla="*/ 35 h 35"/>
              <a:gd name="T18" fmla="*/ 39 w 97"/>
              <a:gd name="T19" fmla="*/ 35 h 35"/>
              <a:gd name="T20" fmla="*/ 30 w 97"/>
              <a:gd name="T21" fmla="*/ 34 h 35"/>
              <a:gd name="T22" fmla="*/ 22 w 97"/>
              <a:gd name="T23" fmla="*/ 32 h 35"/>
              <a:gd name="T24" fmla="*/ 14 w 97"/>
              <a:gd name="T25" fmla="*/ 30 h 35"/>
              <a:gd name="T26" fmla="*/ 8 w 97"/>
              <a:gd name="T27" fmla="*/ 27 h 35"/>
              <a:gd name="T28" fmla="*/ 3 w 97"/>
              <a:gd name="T29" fmla="*/ 24 h 35"/>
              <a:gd name="T30" fmla="*/ 1 w 97"/>
              <a:gd name="T31" fmla="*/ 20 h 35"/>
              <a:gd name="T32" fmla="*/ 0 w 97"/>
              <a:gd name="T33" fmla="*/ 17 h 35"/>
              <a:gd name="T34" fmla="*/ 1 w 97"/>
              <a:gd name="T35" fmla="*/ 13 h 35"/>
              <a:gd name="T36" fmla="*/ 3 w 97"/>
              <a:gd name="T37" fmla="*/ 10 h 35"/>
              <a:gd name="T38" fmla="*/ 8 w 97"/>
              <a:gd name="T39" fmla="*/ 8 h 35"/>
              <a:gd name="T40" fmla="*/ 14 w 97"/>
              <a:gd name="T41" fmla="*/ 4 h 35"/>
              <a:gd name="T42" fmla="*/ 22 w 97"/>
              <a:gd name="T43" fmla="*/ 3 h 35"/>
              <a:gd name="T44" fmla="*/ 30 w 97"/>
              <a:gd name="T45" fmla="*/ 1 h 35"/>
              <a:gd name="T46" fmla="*/ 39 w 97"/>
              <a:gd name="T47" fmla="*/ 0 h 35"/>
              <a:gd name="T48" fmla="*/ 48 w 97"/>
              <a:gd name="T49" fmla="*/ 0 h 35"/>
              <a:gd name="T50" fmla="*/ 57 w 97"/>
              <a:gd name="T51" fmla="*/ 0 h 35"/>
              <a:gd name="T52" fmla="*/ 67 w 97"/>
              <a:gd name="T53" fmla="*/ 1 h 35"/>
              <a:gd name="T54" fmla="*/ 75 w 97"/>
              <a:gd name="T55" fmla="*/ 3 h 35"/>
              <a:gd name="T56" fmla="*/ 83 w 97"/>
              <a:gd name="T57" fmla="*/ 4 h 35"/>
              <a:gd name="T58" fmla="*/ 88 w 97"/>
              <a:gd name="T59" fmla="*/ 8 h 35"/>
              <a:gd name="T60" fmla="*/ 93 w 97"/>
              <a:gd name="T61" fmla="*/ 10 h 35"/>
              <a:gd name="T62" fmla="*/ 95 w 97"/>
              <a:gd name="T63" fmla="*/ 13 h 35"/>
              <a:gd name="T64" fmla="*/ 97 w 97"/>
              <a:gd name="T6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35">
                <a:moveTo>
                  <a:pt x="97" y="17"/>
                </a:moveTo>
                <a:lnTo>
                  <a:pt x="95" y="20"/>
                </a:lnTo>
                <a:lnTo>
                  <a:pt x="93" y="24"/>
                </a:lnTo>
                <a:lnTo>
                  <a:pt x="88" y="27"/>
                </a:lnTo>
                <a:lnTo>
                  <a:pt x="83" y="30"/>
                </a:lnTo>
                <a:lnTo>
                  <a:pt x="75" y="32"/>
                </a:lnTo>
                <a:lnTo>
                  <a:pt x="67" y="34"/>
                </a:lnTo>
                <a:lnTo>
                  <a:pt x="57" y="35"/>
                </a:lnTo>
                <a:lnTo>
                  <a:pt x="48" y="35"/>
                </a:lnTo>
                <a:lnTo>
                  <a:pt x="39" y="35"/>
                </a:lnTo>
                <a:lnTo>
                  <a:pt x="30" y="34"/>
                </a:lnTo>
                <a:lnTo>
                  <a:pt x="22" y="32"/>
                </a:lnTo>
                <a:lnTo>
                  <a:pt x="14" y="30"/>
                </a:lnTo>
                <a:lnTo>
                  <a:pt x="8" y="27"/>
                </a:lnTo>
                <a:lnTo>
                  <a:pt x="3" y="24"/>
                </a:lnTo>
                <a:lnTo>
                  <a:pt x="1" y="20"/>
                </a:lnTo>
                <a:lnTo>
                  <a:pt x="0" y="17"/>
                </a:lnTo>
                <a:lnTo>
                  <a:pt x="1" y="13"/>
                </a:lnTo>
                <a:lnTo>
                  <a:pt x="3" y="10"/>
                </a:lnTo>
                <a:lnTo>
                  <a:pt x="8" y="8"/>
                </a:lnTo>
                <a:lnTo>
                  <a:pt x="14" y="4"/>
                </a:lnTo>
                <a:lnTo>
                  <a:pt x="22" y="3"/>
                </a:lnTo>
                <a:lnTo>
                  <a:pt x="30" y="1"/>
                </a:lnTo>
                <a:lnTo>
                  <a:pt x="39" y="0"/>
                </a:lnTo>
                <a:lnTo>
                  <a:pt x="48" y="0"/>
                </a:lnTo>
                <a:lnTo>
                  <a:pt x="57" y="0"/>
                </a:lnTo>
                <a:lnTo>
                  <a:pt x="67" y="1"/>
                </a:lnTo>
                <a:lnTo>
                  <a:pt x="75" y="3"/>
                </a:lnTo>
                <a:lnTo>
                  <a:pt x="83" y="4"/>
                </a:lnTo>
                <a:lnTo>
                  <a:pt x="88" y="8"/>
                </a:lnTo>
                <a:lnTo>
                  <a:pt x="93" y="10"/>
                </a:lnTo>
                <a:lnTo>
                  <a:pt x="95" y="13"/>
                </a:lnTo>
                <a:lnTo>
                  <a:pt x="97" y="17"/>
                </a:lnTo>
                <a:close/>
              </a:path>
            </a:pathLst>
          </a:custGeom>
          <a:solidFill>
            <a:schemeClr val="accent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0" name="Freeform 8"/>
          <p:cNvSpPr>
            <a:spLocks/>
          </p:cNvSpPr>
          <p:nvPr/>
        </p:nvSpPr>
        <p:spPr bwMode="auto">
          <a:xfrm>
            <a:off x="2004752" y="2337912"/>
            <a:ext cx="274501" cy="45719"/>
          </a:xfrm>
          <a:custGeom>
            <a:avLst/>
            <a:gdLst>
              <a:gd name="T0" fmla="*/ 0 w 97"/>
              <a:gd name="T1" fmla="*/ 0 h 11"/>
              <a:gd name="T2" fmla="*/ 2 w 97"/>
              <a:gd name="T3" fmla="*/ 1 h 11"/>
              <a:gd name="T4" fmla="*/ 8 w 97"/>
              <a:gd name="T5" fmla="*/ 3 h 11"/>
              <a:gd name="T6" fmla="*/ 17 w 97"/>
              <a:gd name="T7" fmla="*/ 7 h 11"/>
              <a:gd name="T8" fmla="*/ 30 w 97"/>
              <a:gd name="T9" fmla="*/ 10 h 11"/>
              <a:gd name="T10" fmla="*/ 45 w 97"/>
              <a:gd name="T11" fmla="*/ 11 h 11"/>
              <a:gd name="T12" fmla="*/ 61 w 97"/>
              <a:gd name="T13" fmla="*/ 11 h 11"/>
              <a:gd name="T14" fmla="*/ 78 w 97"/>
              <a:gd name="T15" fmla="*/ 8 h 11"/>
              <a:gd name="T16" fmla="*/ 97 w 97"/>
              <a:gd name="T17" fmla="*/ 0 h 11"/>
              <a:gd name="T18" fmla="*/ 93 w 97"/>
              <a:gd name="T19" fmla="*/ 0 h 11"/>
              <a:gd name="T20" fmla="*/ 85 w 97"/>
              <a:gd name="T21" fmla="*/ 2 h 11"/>
              <a:gd name="T22" fmla="*/ 74 w 97"/>
              <a:gd name="T23" fmla="*/ 3 h 11"/>
              <a:gd name="T24" fmla="*/ 59 w 97"/>
              <a:gd name="T25" fmla="*/ 4 h 11"/>
              <a:gd name="T26" fmla="*/ 44 w 97"/>
              <a:gd name="T27" fmla="*/ 6 h 11"/>
              <a:gd name="T28" fmla="*/ 27 w 97"/>
              <a:gd name="T29" fmla="*/ 6 h 11"/>
              <a:gd name="T30" fmla="*/ 12 w 97"/>
              <a:gd name="T31" fmla="*/ 3 h 11"/>
              <a:gd name="T32" fmla="*/ 0 w 9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1">
                <a:moveTo>
                  <a:pt x="0" y="0"/>
                </a:moveTo>
                <a:lnTo>
                  <a:pt x="2" y="1"/>
                </a:lnTo>
                <a:lnTo>
                  <a:pt x="8" y="3"/>
                </a:lnTo>
                <a:lnTo>
                  <a:pt x="17" y="7"/>
                </a:lnTo>
                <a:lnTo>
                  <a:pt x="30" y="10"/>
                </a:lnTo>
                <a:lnTo>
                  <a:pt x="45" y="11"/>
                </a:lnTo>
                <a:lnTo>
                  <a:pt x="61" y="11"/>
                </a:lnTo>
                <a:lnTo>
                  <a:pt x="78" y="8"/>
                </a:lnTo>
                <a:lnTo>
                  <a:pt x="97" y="0"/>
                </a:lnTo>
                <a:lnTo>
                  <a:pt x="93" y="0"/>
                </a:lnTo>
                <a:lnTo>
                  <a:pt x="85" y="2"/>
                </a:lnTo>
                <a:lnTo>
                  <a:pt x="74" y="3"/>
                </a:lnTo>
                <a:lnTo>
                  <a:pt x="59" y="4"/>
                </a:lnTo>
                <a:lnTo>
                  <a:pt x="44" y="6"/>
                </a:lnTo>
                <a:lnTo>
                  <a:pt x="27" y="6"/>
                </a:lnTo>
                <a:lnTo>
                  <a:pt x="12" y="3"/>
                </a:lnTo>
                <a:lnTo>
                  <a:pt x="0" y="0"/>
                </a:lnTo>
                <a:close/>
              </a:path>
            </a:pathLst>
          </a:custGeom>
          <a:solidFill>
            <a:schemeClr val="accent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1" name="Freeform 9"/>
          <p:cNvSpPr>
            <a:spLocks/>
          </p:cNvSpPr>
          <p:nvPr/>
        </p:nvSpPr>
        <p:spPr bwMode="auto">
          <a:xfrm>
            <a:off x="2171304" y="2442369"/>
            <a:ext cx="773112" cy="3206750"/>
          </a:xfrm>
          <a:custGeom>
            <a:avLst/>
            <a:gdLst>
              <a:gd name="T0" fmla="*/ 0 w 271"/>
              <a:gd name="T1" fmla="*/ 10 h 987"/>
              <a:gd name="T2" fmla="*/ 30 w 271"/>
              <a:gd name="T3" fmla="*/ 987 h 987"/>
              <a:gd name="T4" fmla="*/ 33 w 271"/>
              <a:gd name="T5" fmla="*/ 987 h 987"/>
              <a:gd name="T6" fmla="*/ 37 w 271"/>
              <a:gd name="T7" fmla="*/ 987 h 987"/>
              <a:gd name="T8" fmla="*/ 45 w 271"/>
              <a:gd name="T9" fmla="*/ 987 h 987"/>
              <a:gd name="T10" fmla="*/ 56 w 271"/>
              <a:gd name="T11" fmla="*/ 987 h 987"/>
              <a:gd name="T12" fmla="*/ 68 w 271"/>
              <a:gd name="T13" fmla="*/ 986 h 987"/>
              <a:gd name="T14" fmla="*/ 83 w 271"/>
              <a:gd name="T15" fmla="*/ 983 h 987"/>
              <a:gd name="T16" fmla="*/ 101 w 271"/>
              <a:gd name="T17" fmla="*/ 981 h 987"/>
              <a:gd name="T18" fmla="*/ 118 w 271"/>
              <a:gd name="T19" fmla="*/ 978 h 987"/>
              <a:gd name="T20" fmla="*/ 137 w 271"/>
              <a:gd name="T21" fmla="*/ 973 h 987"/>
              <a:gd name="T22" fmla="*/ 157 w 271"/>
              <a:gd name="T23" fmla="*/ 967 h 987"/>
              <a:gd name="T24" fmla="*/ 177 w 271"/>
              <a:gd name="T25" fmla="*/ 959 h 987"/>
              <a:gd name="T26" fmla="*/ 197 w 271"/>
              <a:gd name="T27" fmla="*/ 950 h 987"/>
              <a:gd name="T28" fmla="*/ 217 w 271"/>
              <a:gd name="T29" fmla="*/ 938 h 987"/>
              <a:gd name="T30" fmla="*/ 235 w 271"/>
              <a:gd name="T31" fmla="*/ 925 h 987"/>
              <a:gd name="T32" fmla="*/ 254 w 271"/>
              <a:gd name="T33" fmla="*/ 910 h 987"/>
              <a:gd name="T34" fmla="*/ 271 w 271"/>
              <a:gd name="T35" fmla="*/ 891 h 987"/>
              <a:gd name="T36" fmla="*/ 49 w 271"/>
              <a:gd name="T37" fmla="*/ 0 h 987"/>
              <a:gd name="T38" fmla="*/ 49 w 271"/>
              <a:gd name="T39" fmla="*/ 0 h 987"/>
              <a:gd name="T40" fmla="*/ 46 w 271"/>
              <a:gd name="T41" fmla="*/ 2 h 987"/>
              <a:gd name="T42" fmla="*/ 44 w 271"/>
              <a:gd name="T43" fmla="*/ 3 h 987"/>
              <a:gd name="T44" fmla="*/ 40 w 271"/>
              <a:gd name="T45" fmla="*/ 5 h 987"/>
              <a:gd name="T46" fmla="*/ 34 w 271"/>
              <a:gd name="T47" fmla="*/ 8 h 987"/>
              <a:gd name="T48" fmla="*/ 25 w 271"/>
              <a:gd name="T49" fmla="*/ 9 h 987"/>
              <a:gd name="T50" fmla="*/ 14 w 271"/>
              <a:gd name="T51" fmla="*/ 10 h 987"/>
              <a:gd name="T52" fmla="*/ 0 w 271"/>
              <a:gd name="T53" fmla="*/ 1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987">
                <a:moveTo>
                  <a:pt x="0" y="10"/>
                </a:moveTo>
                <a:lnTo>
                  <a:pt x="30" y="987"/>
                </a:lnTo>
                <a:lnTo>
                  <a:pt x="33" y="987"/>
                </a:lnTo>
                <a:lnTo>
                  <a:pt x="37" y="987"/>
                </a:lnTo>
                <a:lnTo>
                  <a:pt x="45" y="987"/>
                </a:lnTo>
                <a:lnTo>
                  <a:pt x="56" y="987"/>
                </a:lnTo>
                <a:lnTo>
                  <a:pt x="68" y="986"/>
                </a:lnTo>
                <a:lnTo>
                  <a:pt x="83" y="983"/>
                </a:lnTo>
                <a:lnTo>
                  <a:pt x="101" y="981"/>
                </a:lnTo>
                <a:lnTo>
                  <a:pt x="118" y="978"/>
                </a:lnTo>
                <a:lnTo>
                  <a:pt x="137" y="973"/>
                </a:lnTo>
                <a:lnTo>
                  <a:pt x="157" y="967"/>
                </a:lnTo>
                <a:lnTo>
                  <a:pt x="177" y="959"/>
                </a:lnTo>
                <a:lnTo>
                  <a:pt x="197" y="950"/>
                </a:lnTo>
                <a:lnTo>
                  <a:pt x="217" y="938"/>
                </a:lnTo>
                <a:lnTo>
                  <a:pt x="235" y="925"/>
                </a:lnTo>
                <a:lnTo>
                  <a:pt x="254" y="910"/>
                </a:lnTo>
                <a:lnTo>
                  <a:pt x="271" y="891"/>
                </a:lnTo>
                <a:lnTo>
                  <a:pt x="49" y="0"/>
                </a:lnTo>
                <a:lnTo>
                  <a:pt x="49" y="0"/>
                </a:lnTo>
                <a:lnTo>
                  <a:pt x="46" y="2"/>
                </a:lnTo>
                <a:lnTo>
                  <a:pt x="44" y="3"/>
                </a:lnTo>
                <a:lnTo>
                  <a:pt x="40" y="5"/>
                </a:lnTo>
                <a:lnTo>
                  <a:pt x="34" y="8"/>
                </a:lnTo>
                <a:lnTo>
                  <a:pt x="25" y="9"/>
                </a:lnTo>
                <a:lnTo>
                  <a:pt x="14" y="10"/>
                </a:lnTo>
                <a:lnTo>
                  <a:pt x="0" y="10"/>
                </a:lnTo>
                <a:close/>
              </a:path>
            </a:pathLst>
          </a:custGeom>
          <a:solidFill>
            <a:schemeClr val="accent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2" name="Freeform 10"/>
          <p:cNvSpPr>
            <a:spLocks/>
          </p:cNvSpPr>
          <p:nvPr/>
        </p:nvSpPr>
        <p:spPr bwMode="auto">
          <a:xfrm>
            <a:off x="2233216" y="2520156"/>
            <a:ext cx="647700" cy="3044825"/>
          </a:xfrm>
          <a:custGeom>
            <a:avLst/>
            <a:gdLst>
              <a:gd name="T0" fmla="*/ 0 w 227"/>
              <a:gd name="T1" fmla="*/ 6 h 935"/>
              <a:gd name="T2" fmla="*/ 130 w 227"/>
              <a:gd name="T3" fmla="*/ 935 h 935"/>
              <a:gd name="T4" fmla="*/ 133 w 227"/>
              <a:gd name="T5" fmla="*/ 935 h 935"/>
              <a:gd name="T6" fmla="*/ 139 w 227"/>
              <a:gd name="T7" fmla="*/ 934 h 935"/>
              <a:gd name="T8" fmla="*/ 147 w 227"/>
              <a:gd name="T9" fmla="*/ 932 h 935"/>
              <a:gd name="T10" fmla="*/ 158 w 227"/>
              <a:gd name="T11" fmla="*/ 927 h 935"/>
              <a:gd name="T12" fmla="*/ 173 w 227"/>
              <a:gd name="T13" fmla="*/ 920 h 935"/>
              <a:gd name="T14" fmla="*/ 189 w 227"/>
              <a:gd name="T15" fmla="*/ 910 h 935"/>
              <a:gd name="T16" fmla="*/ 208 w 227"/>
              <a:gd name="T17" fmla="*/ 895 h 935"/>
              <a:gd name="T18" fmla="*/ 227 w 227"/>
              <a:gd name="T19" fmla="*/ 876 h 935"/>
              <a:gd name="T20" fmla="*/ 16 w 227"/>
              <a:gd name="T21" fmla="*/ 0 h 935"/>
              <a:gd name="T22" fmla="*/ 0 w 227"/>
              <a:gd name="T23" fmla="*/ 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935">
                <a:moveTo>
                  <a:pt x="0" y="6"/>
                </a:moveTo>
                <a:lnTo>
                  <a:pt x="130" y="935"/>
                </a:lnTo>
                <a:lnTo>
                  <a:pt x="133" y="935"/>
                </a:lnTo>
                <a:lnTo>
                  <a:pt x="139" y="934"/>
                </a:lnTo>
                <a:lnTo>
                  <a:pt x="147" y="932"/>
                </a:lnTo>
                <a:lnTo>
                  <a:pt x="158" y="927"/>
                </a:lnTo>
                <a:lnTo>
                  <a:pt x="173" y="920"/>
                </a:lnTo>
                <a:lnTo>
                  <a:pt x="189" y="910"/>
                </a:lnTo>
                <a:lnTo>
                  <a:pt x="208" y="895"/>
                </a:lnTo>
                <a:lnTo>
                  <a:pt x="227" y="876"/>
                </a:lnTo>
                <a:lnTo>
                  <a:pt x="16" y="0"/>
                </a:lnTo>
                <a:lnTo>
                  <a:pt x="0" y="6"/>
                </a:lnTo>
                <a:close/>
              </a:path>
            </a:pathLst>
          </a:custGeom>
          <a:solidFill>
            <a:schemeClr val="accent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3" name="Text Box 11"/>
          <p:cNvSpPr txBox="1">
            <a:spLocks noChangeArrowheads="1"/>
          </p:cNvSpPr>
          <p:nvPr/>
        </p:nvSpPr>
        <p:spPr bwMode="auto">
          <a:xfrm>
            <a:off x="3241328" y="2621756"/>
            <a:ext cx="4859064" cy="549275"/>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Autofit/>
          </a:bodyPr>
          <a:lstStyle>
            <a:defPPr>
              <a:defRPr lang="en-GB"/>
            </a:defPPr>
            <a:lvl1pPr algn="ctr" fontAlgn="auto">
              <a:lnSpc>
                <a:spcPct val="85000"/>
              </a:lnSpc>
              <a:spcAft>
                <a:spcPts val="0"/>
              </a:spcAft>
              <a:defRPr sz="3300" spc="-50">
                <a:solidFill>
                  <a:schemeClr val="accent1">
                    <a:lumMod val="75000"/>
                  </a:schemeClr>
                </a:solidFill>
                <a:latin typeface="+mj-lt"/>
                <a:ea typeface="+mj-ea"/>
                <a:cs typeface="+mj-cs"/>
              </a:defRPr>
            </a:lvl1pPr>
          </a:lstStyle>
          <a:p>
            <a:pPr algn="l"/>
            <a:r>
              <a:rPr lang="en-GB" altLang="en-US" sz="3200" dirty="0"/>
              <a:t>axioms, theoretical concepts</a:t>
            </a:r>
          </a:p>
        </p:txBody>
      </p:sp>
      <p:sp>
        <p:nvSpPr>
          <p:cNvPr id="14" name="Text Box 12"/>
          <p:cNvSpPr txBox="1">
            <a:spLocks noChangeArrowheads="1"/>
          </p:cNvSpPr>
          <p:nvPr/>
        </p:nvSpPr>
        <p:spPr bwMode="auto">
          <a:xfrm>
            <a:off x="3847752" y="3646661"/>
            <a:ext cx="3244528" cy="755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r>
              <a:rPr lang="en-GB" altLang="en-US" sz="3200" spc="-50" dirty="0">
                <a:solidFill>
                  <a:schemeClr val="accent1">
                    <a:lumMod val="75000"/>
                  </a:schemeClr>
                </a:solidFill>
                <a:latin typeface="+mj-lt"/>
                <a:ea typeface="+mj-ea"/>
                <a:cs typeface="+mj-cs"/>
              </a:rPr>
              <a:t>applied models</a:t>
            </a:r>
          </a:p>
        </p:txBody>
      </p:sp>
      <p:sp>
        <p:nvSpPr>
          <p:cNvPr id="15" name="Text Box 13"/>
          <p:cNvSpPr txBox="1">
            <a:spLocks noChangeArrowheads="1"/>
          </p:cNvSpPr>
          <p:nvPr/>
        </p:nvSpPr>
        <p:spPr bwMode="auto">
          <a:xfrm>
            <a:off x="3593704" y="4656931"/>
            <a:ext cx="4173537" cy="549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ctr">
              <a:defRPr sz="3200" spc="-50">
                <a:solidFill>
                  <a:schemeClr val="accent1">
                    <a:lumMod val="75000"/>
                  </a:schemeClr>
                </a:solidFill>
                <a:latin typeface="+mj-lt"/>
                <a:ea typeface="+mj-ea"/>
                <a:cs typeface="+mj-cs"/>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r>
              <a:rPr lang="en-GB" altLang="en-US" dirty="0"/>
              <a:t>basic research</a:t>
            </a:r>
          </a:p>
        </p:txBody>
      </p:sp>
      <p:sp>
        <p:nvSpPr>
          <p:cNvPr id="16" name="Line 14"/>
          <p:cNvSpPr>
            <a:spLocks noChangeShapeType="1"/>
          </p:cNvSpPr>
          <p:nvPr/>
        </p:nvSpPr>
        <p:spPr bwMode="auto">
          <a:xfrm flipH="1" flipV="1">
            <a:off x="2745979" y="2566194"/>
            <a:ext cx="719137" cy="2662237"/>
          </a:xfrm>
          <a:prstGeom prst="line">
            <a:avLst/>
          </a:prstGeom>
          <a:noFill/>
          <a:ln w="28575">
            <a:solidFill>
              <a:schemeClr val="accent1">
                <a:lumMod val="75000"/>
              </a:scheme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chemeClr val="accent1">
                  <a:lumMod val="75000"/>
                </a:schemeClr>
              </a:solidFill>
              <a:latin typeface="Arial" charset="0"/>
              <a:cs typeface=""/>
            </a:endParaRPr>
          </a:p>
        </p:txBody>
      </p:sp>
      <p:sp>
        <p:nvSpPr>
          <p:cNvPr id="17" name="Freeform 15"/>
          <p:cNvSpPr>
            <a:spLocks/>
          </p:cNvSpPr>
          <p:nvPr/>
        </p:nvSpPr>
        <p:spPr bwMode="auto">
          <a:xfrm>
            <a:off x="1115616" y="4809331"/>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8" name="Freeform 16"/>
          <p:cNvSpPr>
            <a:spLocks/>
          </p:cNvSpPr>
          <p:nvPr/>
        </p:nvSpPr>
        <p:spPr bwMode="auto">
          <a:xfrm>
            <a:off x="1658541" y="3225006"/>
            <a:ext cx="935038" cy="360363"/>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1">
              <a:lumMod val="75000"/>
            </a:schemeClr>
          </a:solidFill>
          <a:ln w="12700" cap="rnd">
            <a:solidFill>
              <a:schemeClr val="bg1"/>
            </a:solidFill>
            <a:prstDash val="sysDot"/>
            <a:round/>
            <a:headEnd/>
            <a:tailEnd/>
          </a:ln>
          <a:extLst/>
        </p:spPr>
        <p:txBody>
          <a:bodyPr/>
          <a:lstStyle/>
          <a:p>
            <a:pPr eaLnBrk="0" hangingPunct="0"/>
            <a:endParaRPr lang="en-US" sz="2400" b="0">
              <a:solidFill>
                <a:srgbClr val="000000"/>
              </a:solidFill>
              <a:latin typeface="Arial" charset="0"/>
              <a:cs typeface=""/>
            </a:endParaRPr>
          </a:p>
        </p:txBody>
      </p:sp>
      <p:sp>
        <p:nvSpPr>
          <p:cNvPr id="19" name="Freeform 17"/>
          <p:cNvSpPr>
            <a:spLocks/>
          </p:cNvSpPr>
          <p:nvPr/>
        </p:nvSpPr>
        <p:spPr bwMode="auto">
          <a:xfrm>
            <a:off x="1404541" y="4102894"/>
            <a:ext cx="1404938" cy="64770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1">
              <a:lumMod val="75000"/>
            </a:schemeClr>
          </a:solidFill>
          <a:ln w="12700" cap="rnd">
            <a:solidFill>
              <a:schemeClr val="bg1"/>
            </a:solidFill>
            <a:prstDash val="sysDot"/>
            <a:round/>
            <a:headEnd/>
            <a:tailEnd/>
          </a:ln>
          <a:extLst/>
        </p:spPr>
        <p:txBody>
          <a:bodyPr/>
          <a:lstStyle/>
          <a:p>
            <a:pPr eaLnBrk="0" hangingPunct="0"/>
            <a:endParaRPr lang="en-US" sz="2400" b="0">
              <a:solidFill>
                <a:srgbClr val="000000"/>
              </a:solidFill>
              <a:latin typeface="Arial" charset="0"/>
              <a:cs typeface=""/>
            </a:endParaRPr>
          </a:p>
        </p:txBody>
      </p:sp>
      <p:sp>
        <p:nvSpPr>
          <p:cNvPr id="20" name="Foliennummernplatzhalter 19"/>
          <p:cNvSpPr>
            <a:spLocks noGrp="1"/>
          </p:cNvSpPr>
          <p:nvPr>
            <p:ph type="sldNum" sz="quarter" idx="12"/>
          </p:nvPr>
        </p:nvSpPr>
        <p:spPr/>
        <p:txBody>
          <a:bodyPr/>
          <a:lstStyle/>
          <a:p>
            <a:pPr>
              <a:defRPr/>
            </a:pPr>
            <a:fld id="{E2F313E5-6C32-4CCC-A291-B01EDBC05B5D}" type="slidenum">
              <a:rPr lang="en-GB" smtClean="0"/>
              <a:pPr>
                <a:defRPr/>
              </a:pPr>
              <a:t>35</a:t>
            </a:fld>
            <a:endParaRPr lang="en-GB" dirty="0"/>
          </a:p>
        </p:txBody>
      </p:sp>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947823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solidFill>
                  <a:schemeClr val="bg2">
                    <a:lumMod val="50000"/>
                  </a:schemeClr>
                </a:solidFill>
              </a:rPr>
              <a:t>Work system of the actor “politics”</a:t>
            </a:r>
          </a:p>
        </p:txBody>
      </p:sp>
      <p:sp>
        <p:nvSpPr>
          <p:cNvPr id="5" name="Freeform 2"/>
          <p:cNvSpPr>
            <a:spLocks/>
          </p:cNvSpPr>
          <p:nvPr/>
        </p:nvSpPr>
        <p:spPr bwMode="auto">
          <a:xfrm>
            <a:off x="1260079" y="4809331"/>
            <a:ext cx="1931987"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65000"/>
            </a:schemeClr>
          </a:solidFill>
          <a:ln>
            <a:noFill/>
          </a:ln>
          <a:extLst/>
        </p:spPr>
        <p:txBody>
          <a:bodyPr/>
          <a:lstStyle/>
          <a:p>
            <a:pPr eaLnBrk="0" hangingPunct="0"/>
            <a:endParaRPr lang="en-US" sz="2400" b="0">
              <a:solidFill>
                <a:srgbClr val="000000"/>
              </a:solidFill>
              <a:latin typeface="Arial" charset="0"/>
              <a:cs typeface=""/>
            </a:endParaRPr>
          </a:p>
        </p:txBody>
      </p:sp>
      <p:sp>
        <p:nvSpPr>
          <p:cNvPr id="6" name="Freeform 4"/>
          <p:cNvSpPr>
            <a:spLocks/>
          </p:cNvSpPr>
          <p:nvPr/>
        </p:nvSpPr>
        <p:spPr bwMode="auto">
          <a:xfrm>
            <a:off x="1115616" y="2348706"/>
            <a:ext cx="1938338" cy="3005138"/>
          </a:xfrm>
          <a:custGeom>
            <a:avLst/>
            <a:gdLst>
              <a:gd name="T0" fmla="*/ 285 w 675"/>
              <a:gd name="T1" fmla="*/ 16 h 924"/>
              <a:gd name="T2" fmla="*/ 0 w 675"/>
              <a:gd name="T3" fmla="*/ 924 h 924"/>
              <a:gd name="T4" fmla="*/ 675 w 675"/>
              <a:gd name="T5" fmla="*/ 924 h 924"/>
              <a:gd name="T6" fmla="*/ 432 w 675"/>
              <a:gd name="T7" fmla="*/ 19 h 924"/>
              <a:gd name="T8" fmla="*/ 430 w 675"/>
              <a:gd name="T9" fmla="*/ 17 h 924"/>
              <a:gd name="T10" fmla="*/ 422 w 675"/>
              <a:gd name="T11" fmla="*/ 13 h 924"/>
              <a:gd name="T12" fmla="*/ 409 w 675"/>
              <a:gd name="T13" fmla="*/ 7 h 924"/>
              <a:gd name="T14" fmla="*/ 392 w 675"/>
              <a:gd name="T15" fmla="*/ 3 h 924"/>
              <a:gd name="T16" fmla="*/ 370 w 675"/>
              <a:gd name="T17" fmla="*/ 0 h 924"/>
              <a:gd name="T18" fmla="*/ 344 w 675"/>
              <a:gd name="T19" fmla="*/ 0 h 924"/>
              <a:gd name="T20" fmla="*/ 317 w 675"/>
              <a:gd name="T21" fmla="*/ 5 h 924"/>
              <a:gd name="T22" fmla="*/ 285 w 675"/>
              <a:gd name="T23" fmla="*/ 1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24">
                <a:moveTo>
                  <a:pt x="285" y="16"/>
                </a:moveTo>
                <a:lnTo>
                  <a:pt x="0" y="924"/>
                </a:lnTo>
                <a:lnTo>
                  <a:pt x="675" y="924"/>
                </a:lnTo>
                <a:lnTo>
                  <a:pt x="432" y="19"/>
                </a:lnTo>
                <a:lnTo>
                  <a:pt x="430" y="17"/>
                </a:lnTo>
                <a:lnTo>
                  <a:pt x="422" y="13"/>
                </a:lnTo>
                <a:lnTo>
                  <a:pt x="409" y="7"/>
                </a:lnTo>
                <a:lnTo>
                  <a:pt x="392" y="3"/>
                </a:lnTo>
                <a:lnTo>
                  <a:pt x="370" y="0"/>
                </a:lnTo>
                <a:lnTo>
                  <a:pt x="344" y="0"/>
                </a:lnTo>
                <a:lnTo>
                  <a:pt x="317" y="5"/>
                </a:lnTo>
                <a:lnTo>
                  <a:pt x="285" y="16"/>
                </a:lnTo>
                <a:close/>
              </a:path>
            </a:pathLst>
          </a:custGeom>
          <a:solidFill>
            <a:srgbClr val="BDDEFF"/>
          </a:solidFill>
          <a:ln>
            <a:noFill/>
          </a:ln>
          <a:extLst/>
        </p:spPr>
        <p:txBody>
          <a:bodyPr/>
          <a:lstStyle/>
          <a:p>
            <a:pPr eaLnBrk="0" hangingPunct="0"/>
            <a:endParaRPr lang="en-US" sz="2400" b="0">
              <a:solidFill>
                <a:srgbClr val="000000"/>
              </a:solidFill>
              <a:latin typeface="Arial" charset="0"/>
              <a:cs typeface=""/>
            </a:endParaRPr>
          </a:p>
        </p:txBody>
      </p:sp>
      <p:sp>
        <p:nvSpPr>
          <p:cNvPr id="7" name="Freeform 5"/>
          <p:cNvSpPr>
            <a:spLocks/>
          </p:cNvSpPr>
          <p:nvPr/>
        </p:nvSpPr>
        <p:spPr bwMode="auto">
          <a:xfrm>
            <a:off x="1121966" y="4809331"/>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BDDEFF"/>
          </a:solidFill>
          <a:ln>
            <a:noFill/>
          </a:ln>
          <a:extLst/>
        </p:spPr>
        <p:txBody>
          <a:bodyPr/>
          <a:lstStyle/>
          <a:p>
            <a:pPr eaLnBrk="0" hangingPunct="0"/>
            <a:endParaRPr lang="en-US" sz="2400" b="0">
              <a:solidFill>
                <a:srgbClr val="000000"/>
              </a:solidFill>
              <a:latin typeface="Arial" charset="0"/>
              <a:cs typeface=""/>
            </a:endParaRPr>
          </a:p>
        </p:txBody>
      </p:sp>
      <p:sp>
        <p:nvSpPr>
          <p:cNvPr id="8" name="Freeform 6"/>
          <p:cNvSpPr>
            <a:spLocks/>
          </p:cNvSpPr>
          <p:nvPr/>
        </p:nvSpPr>
        <p:spPr bwMode="auto">
          <a:xfrm>
            <a:off x="1908002" y="2309019"/>
            <a:ext cx="445864" cy="150812"/>
          </a:xfrm>
          <a:custGeom>
            <a:avLst/>
            <a:gdLst>
              <a:gd name="T0" fmla="*/ 154 w 154"/>
              <a:gd name="T1" fmla="*/ 28 h 57"/>
              <a:gd name="T2" fmla="*/ 153 w 154"/>
              <a:gd name="T3" fmla="*/ 34 h 57"/>
              <a:gd name="T4" fmla="*/ 149 w 154"/>
              <a:gd name="T5" fmla="*/ 39 h 57"/>
              <a:gd name="T6" fmla="*/ 142 w 154"/>
              <a:gd name="T7" fmla="*/ 44 h 57"/>
              <a:gd name="T8" fmla="*/ 131 w 154"/>
              <a:gd name="T9" fmla="*/ 49 h 57"/>
              <a:gd name="T10" fmla="*/ 120 w 154"/>
              <a:gd name="T11" fmla="*/ 52 h 57"/>
              <a:gd name="T12" fmla="*/ 107 w 154"/>
              <a:gd name="T13" fmla="*/ 54 h 57"/>
              <a:gd name="T14" fmla="*/ 93 w 154"/>
              <a:gd name="T15" fmla="*/ 55 h 57"/>
              <a:gd name="T16" fmla="*/ 77 w 154"/>
              <a:gd name="T17" fmla="*/ 57 h 57"/>
              <a:gd name="T18" fmla="*/ 61 w 154"/>
              <a:gd name="T19" fmla="*/ 55 h 57"/>
              <a:gd name="T20" fmla="*/ 47 w 154"/>
              <a:gd name="T21" fmla="*/ 54 h 57"/>
              <a:gd name="T22" fmla="*/ 35 w 154"/>
              <a:gd name="T23" fmla="*/ 52 h 57"/>
              <a:gd name="T24" fmla="*/ 23 w 154"/>
              <a:gd name="T25" fmla="*/ 49 h 57"/>
              <a:gd name="T26" fmla="*/ 13 w 154"/>
              <a:gd name="T27" fmla="*/ 44 h 57"/>
              <a:gd name="T28" fmla="*/ 6 w 154"/>
              <a:gd name="T29" fmla="*/ 39 h 57"/>
              <a:gd name="T30" fmla="*/ 1 w 154"/>
              <a:gd name="T31" fmla="*/ 34 h 57"/>
              <a:gd name="T32" fmla="*/ 0 w 154"/>
              <a:gd name="T33" fmla="*/ 28 h 57"/>
              <a:gd name="T34" fmla="*/ 1 w 154"/>
              <a:gd name="T35" fmla="*/ 22 h 57"/>
              <a:gd name="T36" fmla="*/ 6 w 154"/>
              <a:gd name="T37" fmla="*/ 17 h 57"/>
              <a:gd name="T38" fmla="*/ 13 w 154"/>
              <a:gd name="T39" fmla="*/ 13 h 57"/>
              <a:gd name="T40" fmla="*/ 23 w 154"/>
              <a:gd name="T41" fmla="*/ 8 h 57"/>
              <a:gd name="T42" fmla="*/ 35 w 154"/>
              <a:gd name="T43" fmla="*/ 5 h 57"/>
              <a:gd name="T44" fmla="*/ 47 w 154"/>
              <a:gd name="T45" fmla="*/ 3 h 57"/>
              <a:gd name="T46" fmla="*/ 61 w 154"/>
              <a:gd name="T47" fmla="*/ 0 h 57"/>
              <a:gd name="T48" fmla="*/ 77 w 154"/>
              <a:gd name="T49" fmla="*/ 0 h 57"/>
              <a:gd name="T50" fmla="*/ 93 w 154"/>
              <a:gd name="T51" fmla="*/ 0 h 57"/>
              <a:gd name="T52" fmla="*/ 107 w 154"/>
              <a:gd name="T53" fmla="*/ 3 h 57"/>
              <a:gd name="T54" fmla="*/ 120 w 154"/>
              <a:gd name="T55" fmla="*/ 5 h 57"/>
              <a:gd name="T56" fmla="*/ 131 w 154"/>
              <a:gd name="T57" fmla="*/ 8 h 57"/>
              <a:gd name="T58" fmla="*/ 142 w 154"/>
              <a:gd name="T59" fmla="*/ 13 h 57"/>
              <a:gd name="T60" fmla="*/ 149 w 154"/>
              <a:gd name="T61" fmla="*/ 17 h 57"/>
              <a:gd name="T62" fmla="*/ 153 w 154"/>
              <a:gd name="T63" fmla="*/ 22 h 57"/>
              <a:gd name="T64" fmla="*/ 154 w 154"/>
              <a:gd name="T6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57">
                <a:moveTo>
                  <a:pt x="154" y="28"/>
                </a:moveTo>
                <a:lnTo>
                  <a:pt x="153" y="34"/>
                </a:lnTo>
                <a:lnTo>
                  <a:pt x="149" y="39"/>
                </a:lnTo>
                <a:lnTo>
                  <a:pt x="142" y="44"/>
                </a:lnTo>
                <a:lnTo>
                  <a:pt x="131" y="49"/>
                </a:lnTo>
                <a:lnTo>
                  <a:pt x="120" y="52"/>
                </a:lnTo>
                <a:lnTo>
                  <a:pt x="107" y="54"/>
                </a:lnTo>
                <a:lnTo>
                  <a:pt x="93" y="55"/>
                </a:lnTo>
                <a:lnTo>
                  <a:pt x="77" y="57"/>
                </a:lnTo>
                <a:lnTo>
                  <a:pt x="61" y="55"/>
                </a:lnTo>
                <a:lnTo>
                  <a:pt x="47" y="54"/>
                </a:lnTo>
                <a:lnTo>
                  <a:pt x="35" y="52"/>
                </a:lnTo>
                <a:lnTo>
                  <a:pt x="23" y="49"/>
                </a:lnTo>
                <a:lnTo>
                  <a:pt x="13" y="44"/>
                </a:lnTo>
                <a:lnTo>
                  <a:pt x="6" y="39"/>
                </a:lnTo>
                <a:lnTo>
                  <a:pt x="1" y="34"/>
                </a:lnTo>
                <a:lnTo>
                  <a:pt x="0" y="28"/>
                </a:lnTo>
                <a:lnTo>
                  <a:pt x="1" y="22"/>
                </a:lnTo>
                <a:lnTo>
                  <a:pt x="6" y="17"/>
                </a:lnTo>
                <a:lnTo>
                  <a:pt x="13" y="13"/>
                </a:lnTo>
                <a:lnTo>
                  <a:pt x="23" y="8"/>
                </a:lnTo>
                <a:lnTo>
                  <a:pt x="35" y="5"/>
                </a:lnTo>
                <a:lnTo>
                  <a:pt x="47" y="3"/>
                </a:lnTo>
                <a:lnTo>
                  <a:pt x="61" y="0"/>
                </a:lnTo>
                <a:lnTo>
                  <a:pt x="77" y="0"/>
                </a:lnTo>
                <a:lnTo>
                  <a:pt x="93" y="0"/>
                </a:lnTo>
                <a:lnTo>
                  <a:pt x="107" y="3"/>
                </a:lnTo>
                <a:lnTo>
                  <a:pt x="120" y="5"/>
                </a:lnTo>
                <a:lnTo>
                  <a:pt x="131" y="8"/>
                </a:lnTo>
                <a:lnTo>
                  <a:pt x="142" y="13"/>
                </a:lnTo>
                <a:lnTo>
                  <a:pt x="149" y="17"/>
                </a:lnTo>
                <a:lnTo>
                  <a:pt x="153" y="22"/>
                </a:lnTo>
                <a:lnTo>
                  <a:pt x="154" y="28"/>
                </a:lnTo>
                <a:close/>
              </a:path>
            </a:pathLst>
          </a:custGeom>
          <a:solidFill>
            <a:srgbClr val="BDDEFF"/>
          </a:solidFill>
          <a:ln>
            <a:noFill/>
          </a:ln>
          <a:extLst/>
        </p:spPr>
        <p:txBody>
          <a:bodyPr/>
          <a:lstStyle/>
          <a:p>
            <a:pPr eaLnBrk="0" hangingPunct="0"/>
            <a:endParaRPr lang="en-US" sz="2400" b="0">
              <a:solidFill>
                <a:srgbClr val="000000"/>
              </a:solidFill>
              <a:latin typeface="Arial" charset="0"/>
              <a:cs typeface=""/>
            </a:endParaRPr>
          </a:p>
        </p:txBody>
      </p:sp>
      <p:sp>
        <p:nvSpPr>
          <p:cNvPr id="9" name="Freeform 7"/>
          <p:cNvSpPr>
            <a:spLocks/>
          </p:cNvSpPr>
          <p:nvPr/>
        </p:nvSpPr>
        <p:spPr bwMode="auto">
          <a:xfrm>
            <a:off x="2004752" y="2313575"/>
            <a:ext cx="274501" cy="97044"/>
          </a:xfrm>
          <a:custGeom>
            <a:avLst/>
            <a:gdLst>
              <a:gd name="T0" fmla="*/ 97 w 97"/>
              <a:gd name="T1" fmla="*/ 17 h 35"/>
              <a:gd name="T2" fmla="*/ 95 w 97"/>
              <a:gd name="T3" fmla="*/ 20 h 35"/>
              <a:gd name="T4" fmla="*/ 93 w 97"/>
              <a:gd name="T5" fmla="*/ 24 h 35"/>
              <a:gd name="T6" fmla="*/ 88 w 97"/>
              <a:gd name="T7" fmla="*/ 27 h 35"/>
              <a:gd name="T8" fmla="*/ 83 w 97"/>
              <a:gd name="T9" fmla="*/ 30 h 35"/>
              <a:gd name="T10" fmla="*/ 75 w 97"/>
              <a:gd name="T11" fmla="*/ 32 h 35"/>
              <a:gd name="T12" fmla="*/ 67 w 97"/>
              <a:gd name="T13" fmla="*/ 34 h 35"/>
              <a:gd name="T14" fmla="*/ 57 w 97"/>
              <a:gd name="T15" fmla="*/ 35 h 35"/>
              <a:gd name="T16" fmla="*/ 48 w 97"/>
              <a:gd name="T17" fmla="*/ 35 h 35"/>
              <a:gd name="T18" fmla="*/ 39 w 97"/>
              <a:gd name="T19" fmla="*/ 35 h 35"/>
              <a:gd name="T20" fmla="*/ 30 w 97"/>
              <a:gd name="T21" fmla="*/ 34 h 35"/>
              <a:gd name="T22" fmla="*/ 22 w 97"/>
              <a:gd name="T23" fmla="*/ 32 h 35"/>
              <a:gd name="T24" fmla="*/ 14 w 97"/>
              <a:gd name="T25" fmla="*/ 30 h 35"/>
              <a:gd name="T26" fmla="*/ 8 w 97"/>
              <a:gd name="T27" fmla="*/ 27 h 35"/>
              <a:gd name="T28" fmla="*/ 3 w 97"/>
              <a:gd name="T29" fmla="*/ 24 h 35"/>
              <a:gd name="T30" fmla="*/ 1 w 97"/>
              <a:gd name="T31" fmla="*/ 20 h 35"/>
              <a:gd name="T32" fmla="*/ 0 w 97"/>
              <a:gd name="T33" fmla="*/ 17 h 35"/>
              <a:gd name="T34" fmla="*/ 1 w 97"/>
              <a:gd name="T35" fmla="*/ 13 h 35"/>
              <a:gd name="T36" fmla="*/ 3 w 97"/>
              <a:gd name="T37" fmla="*/ 10 h 35"/>
              <a:gd name="T38" fmla="*/ 8 w 97"/>
              <a:gd name="T39" fmla="*/ 8 h 35"/>
              <a:gd name="T40" fmla="*/ 14 w 97"/>
              <a:gd name="T41" fmla="*/ 4 h 35"/>
              <a:gd name="T42" fmla="*/ 22 w 97"/>
              <a:gd name="T43" fmla="*/ 3 h 35"/>
              <a:gd name="T44" fmla="*/ 30 w 97"/>
              <a:gd name="T45" fmla="*/ 1 h 35"/>
              <a:gd name="T46" fmla="*/ 39 w 97"/>
              <a:gd name="T47" fmla="*/ 0 h 35"/>
              <a:gd name="T48" fmla="*/ 48 w 97"/>
              <a:gd name="T49" fmla="*/ 0 h 35"/>
              <a:gd name="T50" fmla="*/ 57 w 97"/>
              <a:gd name="T51" fmla="*/ 0 h 35"/>
              <a:gd name="T52" fmla="*/ 67 w 97"/>
              <a:gd name="T53" fmla="*/ 1 h 35"/>
              <a:gd name="T54" fmla="*/ 75 w 97"/>
              <a:gd name="T55" fmla="*/ 3 h 35"/>
              <a:gd name="T56" fmla="*/ 83 w 97"/>
              <a:gd name="T57" fmla="*/ 4 h 35"/>
              <a:gd name="T58" fmla="*/ 88 w 97"/>
              <a:gd name="T59" fmla="*/ 8 h 35"/>
              <a:gd name="T60" fmla="*/ 93 w 97"/>
              <a:gd name="T61" fmla="*/ 10 h 35"/>
              <a:gd name="T62" fmla="*/ 95 w 97"/>
              <a:gd name="T63" fmla="*/ 13 h 35"/>
              <a:gd name="T64" fmla="*/ 97 w 97"/>
              <a:gd name="T6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35">
                <a:moveTo>
                  <a:pt x="97" y="17"/>
                </a:moveTo>
                <a:lnTo>
                  <a:pt x="95" y="20"/>
                </a:lnTo>
                <a:lnTo>
                  <a:pt x="93" y="24"/>
                </a:lnTo>
                <a:lnTo>
                  <a:pt x="88" y="27"/>
                </a:lnTo>
                <a:lnTo>
                  <a:pt x="83" y="30"/>
                </a:lnTo>
                <a:lnTo>
                  <a:pt x="75" y="32"/>
                </a:lnTo>
                <a:lnTo>
                  <a:pt x="67" y="34"/>
                </a:lnTo>
                <a:lnTo>
                  <a:pt x="57" y="35"/>
                </a:lnTo>
                <a:lnTo>
                  <a:pt x="48" y="35"/>
                </a:lnTo>
                <a:lnTo>
                  <a:pt x="39" y="35"/>
                </a:lnTo>
                <a:lnTo>
                  <a:pt x="30" y="34"/>
                </a:lnTo>
                <a:lnTo>
                  <a:pt x="22" y="32"/>
                </a:lnTo>
                <a:lnTo>
                  <a:pt x="14" y="30"/>
                </a:lnTo>
                <a:lnTo>
                  <a:pt x="8" y="27"/>
                </a:lnTo>
                <a:lnTo>
                  <a:pt x="3" y="24"/>
                </a:lnTo>
                <a:lnTo>
                  <a:pt x="1" y="20"/>
                </a:lnTo>
                <a:lnTo>
                  <a:pt x="0" y="17"/>
                </a:lnTo>
                <a:lnTo>
                  <a:pt x="1" y="13"/>
                </a:lnTo>
                <a:lnTo>
                  <a:pt x="3" y="10"/>
                </a:lnTo>
                <a:lnTo>
                  <a:pt x="8" y="8"/>
                </a:lnTo>
                <a:lnTo>
                  <a:pt x="14" y="4"/>
                </a:lnTo>
                <a:lnTo>
                  <a:pt x="22" y="3"/>
                </a:lnTo>
                <a:lnTo>
                  <a:pt x="30" y="1"/>
                </a:lnTo>
                <a:lnTo>
                  <a:pt x="39" y="0"/>
                </a:lnTo>
                <a:lnTo>
                  <a:pt x="48" y="0"/>
                </a:lnTo>
                <a:lnTo>
                  <a:pt x="57" y="0"/>
                </a:lnTo>
                <a:lnTo>
                  <a:pt x="67" y="1"/>
                </a:lnTo>
                <a:lnTo>
                  <a:pt x="75" y="3"/>
                </a:lnTo>
                <a:lnTo>
                  <a:pt x="83" y="4"/>
                </a:lnTo>
                <a:lnTo>
                  <a:pt x="88" y="8"/>
                </a:lnTo>
                <a:lnTo>
                  <a:pt x="93" y="10"/>
                </a:lnTo>
                <a:lnTo>
                  <a:pt x="95" y="13"/>
                </a:lnTo>
                <a:lnTo>
                  <a:pt x="97" y="17"/>
                </a:lnTo>
                <a:close/>
              </a:path>
            </a:pathLst>
          </a:custGeom>
          <a:solidFill>
            <a:srgbClr val="BDDEFF"/>
          </a:solidFill>
          <a:ln>
            <a:noFill/>
          </a:ln>
          <a:extLst/>
        </p:spPr>
        <p:txBody>
          <a:bodyPr/>
          <a:lstStyle/>
          <a:p>
            <a:pPr eaLnBrk="0" hangingPunct="0"/>
            <a:endParaRPr lang="en-US" sz="2400" b="0">
              <a:solidFill>
                <a:srgbClr val="000000"/>
              </a:solidFill>
              <a:latin typeface="Arial" charset="0"/>
              <a:cs typeface=""/>
            </a:endParaRPr>
          </a:p>
        </p:txBody>
      </p:sp>
      <p:sp>
        <p:nvSpPr>
          <p:cNvPr id="10" name="Freeform 8"/>
          <p:cNvSpPr>
            <a:spLocks/>
          </p:cNvSpPr>
          <p:nvPr/>
        </p:nvSpPr>
        <p:spPr bwMode="auto">
          <a:xfrm>
            <a:off x="2004752" y="2337912"/>
            <a:ext cx="274501" cy="45719"/>
          </a:xfrm>
          <a:custGeom>
            <a:avLst/>
            <a:gdLst>
              <a:gd name="T0" fmla="*/ 0 w 97"/>
              <a:gd name="T1" fmla="*/ 0 h 11"/>
              <a:gd name="T2" fmla="*/ 2 w 97"/>
              <a:gd name="T3" fmla="*/ 1 h 11"/>
              <a:gd name="T4" fmla="*/ 8 w 97"/>
              <a:gd name="T5" fmla="*/ 3 h 11"/>
              <a:gd name="T6" fmla="*/ 17 w 97"/>
              <a:gd name="T7" fmla="*/ 7 h 11"/>
              <a:gd name="T8" fmla="*/ 30 w 97"/>
              <a:gd name="T9" fmla="*/ 10 h 11"/>
              <a:gd name="T10" fmla="*/ 45 w 97"/>
              <a:gd name="T11" fmla="*/ 11 h 11"/>
              <a:gd name="T12" fmla="*/ 61 w 97"/>
              <a:gd name="T13" fmla="*/ 11 h 11"/>
              <a:gd name="T14" fmla="*/ 78 w 97"/>
              <a:gd name="T15" fmla="*/ 8 h 11"/>
              <a:gd name="T16" fmla="*/ 97 w 97"/>
              <a:gd name="T17" fmla="*/ 0 h 11"/>
              <a:gd name="T18" fmla="*/ 93 w 97"/>
              <a:gd name="T19" fmla="*/ 0 h 11"/>
              <a:gd name="T20" fmla="*/ 85 w 97"/>
              <a:gd name="T21" fmla="*/ 2 h 11"/>
              <a:gd name="T22" fmla="*/ 74 w 97"/>
              <a:gd name="T23" fmla="*/ 3 h 11"/>
              <a:gd name="T24" fmla="*/ 59 w 97"/>
              <a:gd name="T25" fmla="*/ 4 h 11"/>
              <a:gd name="T26" fmla="*/ 44 w 97"/>
              <a:gd name="T27" fmla="*/ 6 h 11"/>
              <a:gd name="T28" fmla="*/ 27 w 97"/>
              <a:gd name="T29" fmla="*/ 6 h 11"/>
              <a:gd name="T30" fmla="*/ 12 w 97"/>
              <a:gd name="T31" fmla="*/ 3 h 11"/>
              <a:gd name="T32" fmla="*/ 0 w 9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1">
                <a:moveTo>
                  <a:pt x="0" y="0"/>
                </a:moveTo>
                <a:lnTo>
                  <a:pt x="2" y="1"/>
                </a:lnTo>
                <a:lnTo>
                  <a:pt x="8" y="3"/>
                </a:lnTo>
                <a:lnTo>
                  <a:pt x="17" y="7"/>
                </a:lnTo>
                <a:lnTo>
                  <a:pt x="30" y="10"/>
                </a:lnTo>
                <a:lnTo>
                  <a:pt x="45" y="11"/>
                </a:lnTo>
                <a:lnTo>
                  <a:pt x="61" y="11"/>
                </a:lnTo>
                <a:lnTo>
                  <a:pt x="78" y="8"/>
                </a:lnTo>
                <a:lnTo>
                  <a:pt x="97" y="0"/>
                </a:lnTo>
                <a:lnTo>
                  <a:pt x="93" y="0"/>
                </a:lnTo>
                <a:lnTo>
                  <a:pt x="85" y="2"/>
                </a:lnTo>
                <a:lnTo>
                  <a:pt x="74" y="3"/>
                </a:lnTo>
                <a:lnTo>
                  <a:pt x="59" y="4"/>
                </a:lnTo>
                <a:lnTo>
                  <a:pt x="44" y="6"/>
                </a:lnTo>
                <a:lnTo>
                  <a:pt x="27" y="6"/>
                </a:lnTo>
                <a:lnTo>
                  <a:pt x="12" y="3"/>
                </a:lnTo>
                <a:lnTo>
                  <a:pt x="0" y="0"/>
                </a:lnTo>
                <a:close/>
              </a:path>
            </a:pathLst>
          </a:custGeom>
          <a:solidFill>
            <a:srgbClr val="BDDEFF"/>
          </a:solidFill>
          <a:ln>
            <a:noFill/>
          </a:ln>
          <a:extLst/>
        </p:spPr>
        <p:txBody>
          <a:bodyPr/>
          <a:lstStyle/>
          <a:p>
            <a:pPr eaLnBrk="0" hangingPunct="0"/>
            <a:endParaRPr lang="en-US" sz="2400" b="0">
              <a:solidFill>
                <a:srgbClr val="000000"/>
              </a:solidFill>
              <a:latin typeface="Arial" charset="0"/>
              <a:cs typeface=""/>
            </a:endParaRPr>
          </a:p>
        </p:txBody>
      </p:sp>
      <p:sp>
        <p:nvSpPr>
          <p:cNvPr id="11" name="Freeform 9"/>
          <p:cNvSpPr>
            <a:spLocks/>
          </p:cNvSpPr>
          <p:nvPr/>
        </p:nvSpPr>
        <p:spPr bwMode="auto">
          <a:xfrm>
            <a:off x="2171304" y="2442369"/>
            <a:ext cx="773112" cy="3206750"/>
          </a:xfrm>
          <a:custGeom>
            <a:avLst/>
            <a:gdLst>
              <a:gd name="T0" fmla="*/ 0 w 271"/>
              <a:gd name="T1" fmla="*/ 10 h 987"/>
              <a:gd name="T2" fmla="*/ 30 w 271"/>
              <a:gd name="T3" fmla="*/ 987 h 987"/>
              <a:gd name="T4" fmla="*/ 33 w 271"/>
              <a:gd name="T5" fmla="*/ 987 h 987"/>
              <a:gd name="T6" fmla="*/ 37 w 271"/>
              <a:gd name="T7" fmla="*/ 987 h 987"/>
              <a:gd name="T8" fmla="*/ 45 w 271"/>
              <a:gd name="T9" fmla="*/ 987 h 987"/>
              <a:gd name="T10" fmla="*/ 56 w 271"/>
              <a:gd name="T11" fmla="*/ 987 h 987"/>
              <a:gd name="T12" fmla="*/ 68 w 271"/>
              <a:gd name="T13" fmla="*/ 986 h 987"/>
              <a:gd name="T14" fmla="*/ 83 w 271"/>
              <a:gd name="T15" fmla="*/ 983 h 987"/>
              <a:gd name="T16" fmla="*/ 101 w 271"/>
              <a:gd name="T17" fmla="*/ 981 h 987"/>
              <a:gd name="T18" fmla="*/ 118 w 271"/>
              <a:gd name="T19" fmla="*/ 978 h 987"/>
              <a:gd name="T20" fmla="*/ 137 w 271"/>
              <a:gd name="T21" fmla="*/ 973 h 987"/>
              <a:gd name="T22" fmla="*/ 157 w 271"/>
              <a:gd name="T23" fmla="*/ 967 h 987"/>
              <a:gd name="T24" fmla="*/ 177 w 271"/>
              <a:gd name="T25" fmla="*/ 959 h 987"/>
              <a:gd name="T26" fmla="*/ 197 w 271"/>
              <a:gd name="T27" fmla="*/ 950 h 987"/>
              <a:gd name="T28" fmla="*/ 217 w 271"/>
              <a:gd name="T29" fmla="*/ 938 h 987"/>
              <a:gd name="T30" fmla="*/ 235 w 271"/>
              <a:gd name="T31" fmla="*/ 925 h 987"/>
              <a:gd name="T32" fmla="*/ 254 w 271"/>
              <a:gd name="T33" fmla="*/ 910 h 987"/>
              <a:gd name="T34" fmla="*/ 271 w 271"/>
              <a:gd name="T35" fmla="*/ 891 h 987"/>
              <a:gd name="T36" fmla="*/ 49 w 271"/>
              <a:gd name="T37" fmla="*/ 0 h 987"/>
              <a:gd name="T38" fmla="*/ 49 w 271"/>
              <a:gd name="T39" fmla="*/ 0 h 987"/>
              <a:gd name="T40" fmla="*/ 46 w 271"/>
              <a:gd name="T41" fmla="*/ 2 h 987"/>
              <a:gd name="T42" fmla="*/ 44 w 271"/>
              <a:gd name="T43" fmla="*/ 3 h 987"/>
              <a:gd name="T44" fmla="*/ 40 w 271"/>
              <a:gd name="T45" fmla="*/ 5 h 987"/>
              <a:gd name="T46" fmla="*/ 34 w 271"/>
              <a:gd name="T47" fmla="*/ 8 h 987"/>
              <a:gd name="T48" fmla="*/ 25 w 271"/>
              <a:gd name="T49" fmla="*/ 9 h 987"/>
              <a:gd name="T50" fmla="*/ 14 w 271"/>
              <a:gd name="T51" fmla="*/ 10 h 987"/>
              <a:gd name="T52" fmla="*/ 0 w 271"/>
              <a:gd name="T53" fmla="*/ 1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987">
                <a:moveTo>
                  <a:pt x="0" y="10"/>
                </a:moveTo>
                <a:lnTo>
                  <a:pt x="30" y="987"/>
                </a:lnTo>
                <a:lnTo>
                  <a:pt x="33" y="987"/>
                </a:lnTo>
                <a:lnTo>
                  <a:pt x="37" y="987"/>
                </a:lnTo>
                <a:lnTo>
                  <a:pt x="45" y="987"/>
                </a:lnTo>
                <a:lnTo>
                  <a:pt x="56" y="987"/>
                </a:lnTo>
                <a:lnTo>
                  <a:pt x="68" y="986"/>
                </a:lnTo>
                <a:lnTo>
                  <a:pt x="83" y="983"/>
                </a:lnTo>
                <a:lnTo>
                  <a:pt x="101" y="981"/>
                </a:lnTo>
                <a:lnTo>
                  <a:pt x="118" y="978"/>
                </a:lnTo>
                <a:lnTo>
                  <a:pt x="137" y="973"/>
                </a:lnTo>
                <a:lnTo>
                  <a:pt x="157" y="967"/>
                </a:lnTo>
                <a:lnTo>
                  <a:pt x="177" y="959"/>
                </a:lnTo>
                <a:lnTo>
                  <a:pt x="197" y="950"/>
                </a:lnTo>
                <a:lnTo>
                  <a:pt x="217" y="938"/>
                </a:lnTo>
                <a:lnTo>
                  <a:pt x="235" y="925"/>
                </a:lnTo>
                <a:lnTo>
                  <a:pt x="254" y="910"/>
                </a:lnTo>
                <a:lnTo>
                  <a:pt x="271" y="891"/>
                </a:lnTo>
                <a:lnTo>
                  <a:pt x="49" y="0"/>
                </a:lnTo>
                <a:lnTo>
                  <a:pt x="49" y="0"/>
                </a:lnTo>
                <a:lnTo>
                  <a:pt x="46" y="2"/>
                </a:lnTo>
                <a:lnTo>
                  <a:pt x="44" y="3"/>
                </a:lnTo>
                <a:lnTo>
                  <a:pt x="40" y="5"/>
                </a:lnTo>
                <a:lnTo>
                  <a:pt x="34" y="8"/>
                </a:lnTo>
                <a:lnTo>
                  <a:pt x="25" y="9"/>
                </a:lnTo>
                <a:lnTo>
                  <a:pt x="14" y="10"/>
                </a:lnTo>
                <a:lnTo>
                  <a:pt x="0" y="10"/>
                </a:lnTo>
                <a:close/>
              </a:path>
            </a:pathLst>
          </a:custGeom>
          <a:solidFill>
            <a:srgbClr val="BDDEFF"/>
          </a:solidFill>
          <a:ln>
            <a:noFill/>
          </a:ln>
          <a:extLst/>
        </p:spPr>
        <p:txBody>
          <a:bodyPr/>
          <a:lstStyle/>
          <a:p>
            <a:pPr eaLnBrk="0" hangingPunct="0"/>
            <a:endParaRPr lang="en-US" sz="2400" b="0">
              <a:solidFill>
                <a:srgbClr val="000000"/>
              </a:solidFill>
              <a:latin typeface="Arial" charset="0"/>
              <a:cs typeface=""/>
            </a:endParaRPr>
          </a:p>
        </p:txBody>
      </p:sp>
      <p:sp>
        <p:nvSpPr>
          <p:cNvPr id="12" name="Freeform 10"/>
          <p:cNvSpPr>
            <a:spLocks/>
          </p:cNvSpPr>
          <p:nvPr/>
        </p:nvSpPr>
        <p:spPr bwMode="auto">
          <a:xfrm>
            <a:off x="2233216" y="2520156"/>
            <a:ext cx="647700" cy="3044825"/>
          </a:xfrm>
          <a:custGeom>
            <a:avLst/>
            <a:gdLst>
              <a:gd name="T0" fmla="*/ 0 w 227"/>
              <a:gd name="T1" fmla="*/ 6 h 935"/>
              <a:gd name="T2" fmla="*/ 130 w 227"/>
              <a:gd name="T3" fmla="*/ 935 h 935"/>
              <a:gd name="T4" fmla="*/ 133 w 227"/>
              <a:gd name="T5" fmla="*/ 935 h 935"/>
              <a:gd name="T6" fmla="*/ 139 w 227"/>
              <a:gd name="T7" fmla="*/ 934 h 935"/>
              <a:gd name="T8" fmla="*/ 147 w 227"/>
              <a:gd name="T9" fmla="*/ 932 h 935"/>
              <a:gd name="T10" fmla="*/ 158 w 227"/>
              <a:gd name="T11" fmla="*/ 927 h 935"/>
              <a:gd name="T12" fmla="*/ 173 w 227"/>
              <a:gd name="T13" fmla="*/ 920 h 935"/>
              <a:gd name="T14" fmla="*/ 189 w 227"/>
              <a:gd name="T15" fmla="*/ 910 h 935"/>
              <a:gd name="T16" fmla="*/ 208 w 227"/>
              <a:gd name="T17" fmla="*/ 895 h 935"/>
              <a:gd name="T18" fmla="*/ 227 w 227"/>
              <a:gd name="T19" fmla="*/ 876 h 935"/>
              <a:gd name="T20" fmla="*/ 16 w 227"/>
              <a:gd name="T21" fmla="*/ 0 h 935"/>
              <a:gd name="T22" fmla="*/ 0 w 227"/>
              <a:gd name="T23" fmla="*/ 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935">
                <a:moveTo>
                  <a:pt x="0" y="6"/>
                </a:moveTo>
                <a:lnTo>
                  <a:pt x="130" y="935"/>
                </a:lnTo>
                <a:lnTo>
                  <a:pt x="133" y="935"/>
                </a:lnTo>
                <a:lnTo>
                  <a:pt x="139" y="934"/>
                </a:lnTo>
                <a:lnTo>
                  <a:pt x="147" y="932"/>
                </a:lnTo>
                <a:lnTo>
                  <a:pt x="158" y="927"/>
                </a:lnTo>
                <a:lnTo>
                  <a:pt x="173" y="920"/>
                </a:lnTo>
                <a:lnTo>
                  <a:pt x="189" y="910"/>
                </a:lnTo>
                <a:lnTo>
                  <a:pt x="208" y="895"/>
                </a:lnTo>
                <a:lnTo>
                  <a:pt x="227" y="876"/>
                </a:lnTo>
                <a:lnTo>
                  <a:pt x="16" y="0"/>
                </a:lnTo>
                <a:lnTo>
                  <a:pt x="0" y="6"/>
                </a:lnTo>
                <a:close/>
              </a:path>
            </a:pathLst>
          </a:custGeom>
          <a:solidFill>
            <a:srgbClr val="BDDEFF"/>
          </a:solidFill>
          <a:ln>
            <a:noFill/>
          </a:ln>
          <a:extLst/>
        </p:spPr>
        <p:txBody>
          <a:bodyPr/>
          <a:lstStyle/>
          <a:p>
            <a:pPr eaLnBrk="0" hangingPunct="0"/>
            <a:endParaRPr lang="en-US" sz="2400" b="0">
              <a:solidFill>
                <a:srgbClr val="000000"/>
              </a:solidFill>
              <a:latin typeface="Arial" charset="0"/>
              <a:cs typeface=""/>
            </a:endParaRPr>
          </a:p>
        </p:txBody>
      </p:sp>
      <p:sp>
        <p:nvSpPr>
          <p:cNvPr id="13" name="Text Box 11"/>
          <p:cNvSpPr txBox="1">
            <a:spLocks noChangeArrowheads="1"/>
          </p:cNvSpPr>
          <p:nvPr/>
        </p:nvSpPr>
        <p:spPr bwMode="auto">
          <a:xfrm>
            <a:off x="3385344" y="2621756"/>
            <a:ext cx="356292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ctr" fontAlgn="auto">
              <a:lnSpc>
                <a:spcPct val="75000"/>
              </a:lnSpc>
              <a:spcAft>
                <a:spcPts val="0"/>
              </a:spcAft>
              <a:defRPr sz="3200" spc="-50">
                <a:solidFill>
                  <a:schemeClr val="bg2">
                    <a:lumMod val="50000"/>
                  </a:schemeClr>
                </a:solidFill>
                <a:latin typeface="+mj-lt"/>
                <a:ea typeface="+mj-ea"/>
                <a:cs typeface="+mj-cs"/>
              </a:defRPr>
            </a:lvl1pPr>
          </a:lstStyle>
          <a:p>
            <a:pPr algn="l"/>
            <a:r>
              <a:rPr lang="en-GB" altLang="en-US"/>
              <a:t>political program</a:t>
            </a:r>
            <a:endParaRPr lang="en-GB" altLang="en-US" dirty="0"/>
          </a:p>
        </p:txBody>
      </p:sp>
      <p:sp>
        <p:nvSpPr>
          <p:cNvPr id="14" name="Text Box 12"/>
          <p:cNvSpPr txBox="1">
            <a:spLocks noChangeArrowheads="1"/>
          </p:cNvSpPr>
          <p:nvPr/>
        </p:nvSpPr>
        <p:spPr bwMode="auto">
          <a:xfrm>
            <a:off x="4000104" y="3646661"/>
            <a:ext cx="41003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ctr" fontAlgn="auto">
              <a:lnSpc>
                <a:spcPct val="75000"/>
              </a:lnSpc>
              <a:spcAft>
                <a:spcPts val="0"/>
              </a:spcAft>
              <a:defRPr sz="3200" spc="-50">
                <a:solidFill>
                  <a:schemeClr val="bg2">
                    <a:lumMod val="50000"/>
                  </a:schemeClr>
                </a:solidFill>
                <a:latin typeface="+mj-lt"/>
                <a:ea typeface="+mj-ea"/>
                <a:cs typeface="+mj-cs"/>
              </a:defRPr>
            </a:lvl1pPr>
          </a:lstStyle>
          <a:p>
            <a:pPr algn="l"/>
            <a:r>
              <a:rPr lang="en-GB" altLang="en-US"/>
              <a:t>topic</a:t>
            </a:r>
            <a:endParaRPr lang="en-GB" altLang="en-US" dirty="0"/>
          </a:p>
        </p:txBody>
      </p:sp>
      <p:sp>
        <p:nvSpPr>
          <p:cNvPr id="15" name="Text Box 13"/>
          <p:cNvSpPr txBox="1">
            <a:spLocks noChangeArrowheads="1"/>
          </p:cNvSpPr>
          <p:nvPr/>
        </p:nvSpPr>
        <p:spPr bwMode="auto">
          <a:xfrm>
            <a:off x="4385792" y="4656931"/>
            <a:ext cx="3354560" cy="549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r>
              <a:rPr lang="en-GB" altLang="en-US" sz="3200" spc="-50">
                <a:solidFill>
                  <a:schemeClr val="bg2">
                    <a:lumMod val="50000"/>
                  </a:schemeClr>
                </a:solidFill>
                <a:latin typeface="+mj-lt"/>
                <a:ea typeface="+mj-ea"/>
                <a:cs typeface="+mj-cs"/>
              </a:rPr>
              <a:t>individual action</a:t>
            </a:r>
            <a:endParaRPr lang="en-GB" altLang="en-US" sz="3200" spc="-50" dirty="0">
              <a:solidFill>
                <a:schemeClr val="bg2">
                  <a:lumMod val="50000"/>
                </a:schemeClr>
              </a:solidFill>
              <a:latin typeface="+mj-lt"/>
              <a:ea typeface="+mj-ea"/>
              <a:cs typeface="+mj-cs"/>
            </a:endParaRPr>
          </a:p>
        </p:txBody>
      </p:sp>
      <p:sp>
        <p:nvSpPr>
          <p:cNvPr id="16" name="Line 14"/>
          <p:cNvSpPr>
            <a:spLocks noChangeShapeType="1"/>
          </p:cNvSpPr>
          <p:nvPr/>
        </p:nvSpPr>
        <p:spPr bwMode="auto">
          <a:xfrm flipH="1" flipV="1">
            <a:off x="2745979" y="2566194"/>
            <a:ext cx="719137" cy="2662237"/>
          </a:xfrm>
          <a:prstGeom prst="line">
            <a:avLst/>
          </a:prstGeom>
          <a:noFill/>
          <a:ln w="28575">
            <a:solidFill>
              <a:srgbClr val="99CC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chemeClr val="accent1">
                  <a:lumMod val="75000"/>
                </a:schemeClr>
              </a:solidFill>
              <a:latin typeface="Arial" charset="0"/>
              <a:cs typeface=""/>
            </a:endParaRPr>
          </a:p>
        </p:txBody>
      </p:sp>
      <p:sp>
        <p:nvSpPr>
          <p:cNvPr id="17" name="Freeform 15"/>
          <p:cNvSpPr>
            <a:spLocks/>
          </p:cNvSpPr>
          <p:nvPr/>
        </p:nvSpPr>
        <p:spPr bwMode="auto">
          <a:xfrm>
            <a:off x="1115616" y="4809331"/>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BDDEFF"/>
          </a:solidFill>
          <a:ln>
            <a:noFill/>
          </a:ln>
          <a:extLst/>
        </p:spPr>
        <p:txBody>
          <a:bodyPr/>
          <a:lstStyle/>
          <a:p>
            <a:pPr eaLnBrk="0" hangingPunct="0"/>
            <a:endParaRPr lang="en-US" sz="2400" b="0">
              <a:solidFill>
                <a:srgbClr val="000000"/>
              </a:solidFill>
              <a:latin typeface="Arial" charset="0"/>
              <a:cs typeface=""/>
            </a:endParaRPr>
          </a:p>
        </p:txBody>
      </p:sp>
      <p:sp>
        <p:nvSpPr>
          <p:cNvPr id="18" name="Freeform 16"/>
          <p:cNvSpPr>
            <a:spLocks/>
          </p:cNvSpPr>
          <p:nvPr/>
        </p:nvSpPr>
        <p:spPr bwMode="auto">
          <a:xfrm>
            <a:off x="1658541" y="3225006"/>
            <a:ext cx="935038" cy="360363"/>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BDDEFF"/>
          </a:solidFill>
          <a:ln w="12700" cap="rnd">
            <a:solidFill>
              <a:schemeClr val="bg1"/>
            </a:solidFill>
            <a:prstDash val="sysDot"/>
            <a:round/>
            <a:headEnd/>
            <a:tailEnd/>
          </a:ln>
          <a:extLst/>
        </p:spPr>
        <p:txBody>
          <a:bodyPr/>
          <a:lstStyle/>
          <a:p>
            <a:pPr eaLnBrk="0" hangingPunct="0"/>
            <a:endParaRPr lang="en-US" sz="2400" b="0">
              <a:solidFill>
                <a:srgbClr val="000000"/>
              </a:solidFill>
              <a:latin typeface="Arial" charset="0"/>
              <a:cs typeface=""/>
            </a:endParaRPr>
          </a:p>
        </p:txBody>
      </p:sp>
      <p:sp>
        <p:nvSpPr>
          <p:cNvPr id="19" name="Freeform 17"/>
          <p:cNvSpPr>
            <a:spLocks/>
          </p:cNvSpPr>
          <p:nvPr/>
        </p:nvSpPr>
        <p:spPr bwMode="auto">
          <a:xfrm>
            <a:off x="1404541" y="4102894"/>
            <a:ext cx="1404938" cy="64770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BDDEFF"/>
          </a:solidFill>
          <a:ln w="12700" cap="rnd">
            <a:solidFill>
              <a:schemeClr val="bg1"/>
            </a:solidFill>
            <a:prstDash val="sysDot"/>
            <a:round/>
            <a:headEnd/>
            <a:tailEnd/>
          </a:ln>
          <a:extLst/>
        </p:spPr>
        <p:txBody>
          <a:bodyPr/>
          <a:lstStyle/>
          <a:p>
            <a:pPr eaLnBrk="0" hangingPunct="0"/>
            <a:endParaRPr lang="en-US" sz="2400" b="0">
              <a:solidFill>
                <a:srgbClr val="000000"/>
              </a:solidFill>
              <a:latin typeface="Arial" charset="0"/>
              <a:cs typeface=""/>
            </a:endParaRPr>
          </a:p>
        </p:txBody>
      </p:sp>
      <p:sp>
        <p:nvSpPr>
          <p:cNvPr id="20" name="Foliennummernplatzhalter 19"/>
          <p:cNvSpPr>
            <a:spLocks noGrp="1"/>
          </p:cNvSpPr>
          <p:nvPr>
            <p:ph type="sldNum" sz="quarter" idx="12"/>
          </p:nvPr>
        </p:nvSpPr>
        <p:spPr/>
        <p:txBody>
          <a:bodyPr/>
          <a:lstStyle/>
          <a:p>
            <a:pPr>
              <a:defRPr/>
            </a:pPr>
            <a:fld id="{E2F313E5-6C32-4CCC-A291-B01EDBC05B5D}" type="slidenum">
              <a:rPr lang="en-GB" smtClean="0"/>
              <a:pPr>
                <a:defRPr/>
              </a:pPr>
              <a:t>36</a:t>
            </a:fld>
            <a:endParaRPr lang="en-GB" dirty="0"/>
          </a:p>
        </p:txBody>
      </p:sp>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2104736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txBox="1">
            <a:spLocks/>
          </p:cNvSpPr>
          <p:nvPr/>
        </p:nvSpPr>
        <p:spPr bwMode="auto">
          <a:xfrm>
            <a:off x="651899" y="6109597"/>
            <a:ext cx="6736285" cy="12771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b="0" kern="1200" smtClean="0">
                <a:solidFill>
                  <a:srgbClr val="133176"/>
                </a:solidFill>
                <a:latin typeface="Arial"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Arial" charset="0"/>
              </a:defRPr>
            </a:lvl2pPr>
            <a:lvl3pPr marL="914400" algn="l" rtl="0" fontAlgn="base">
              <a:spcBef>
                <a:spcPct val="0"/>
              </a:spcBef>
              <a:spcAft>
                <a:spcPct val="0"/>
              </a:spcAft>
              <a:defRPr sz="7600" b="1" kern="1200">
                <a:solidFill>
                  <a:srgbClr val="FFD624"/>
                </a:solidFill>
                <a:latin typeface="Verdana" pitchFamily="34" charset="0"/>
                <a:ea typeface="+mn-ea"/>
                <a:cs typeface="Arial" charset="0"/>
              </a:defRPr>
            </a:lvl3pPr>
            <a:lvl4pPr marL="1371600" algn="l" rtl="0" fontAlgn="base">
              <a:spcBef>
                <a:spcPct val="0"/>
              </a:spcBef>
              <a:spcAft>
                <a:spcPct val="0"/>
              </a:spcAft>
              <a:defRPr sz="7600" b="1" kern="1200">
                <a:solidFill>
                  <a:srgbClr val="FFD624"/>
                </a:solidFill>
                <a:latin typeface="Verdana" pitchFamily="34" charset="0"/>
                <a:ea typeface="+mn-ea"/>
                <a:cs typeface="Arial" charset="0"/>
              </a:defRPr>
            </a:lvl4pPr>
            <a:lvl5pPr marL="1828800" algn="l" rtl="0" fontAlgn="base">
              <a:spcBef>
                <a:spcPct val="0"/>
              </a:spcBef>
              <a:spcAft>
                <a:spcPct val="0"/>
              </a:spcAft>
              <a:defRPr sz="7600" b="1" kern="1200">
                <a:solidFill>
                  <a:srgbClr val="FFD624"/>
                </a:solidFill>
                <a:latin typeface="Verdana" pitchFamily="34" charset="0"/>
                <a:ea typeface="+mn-ea"/>
                <a:cs typeface="Arial" charset="0"/>
              </a:defRPr>
            </a:lvl5pPr>
            <a:lvl6pPr marL="2286000" algn="l" defTabSz="914400" rtl="0" eaLnBrk="1" latinLnBrk="0" hangingPunct="1">
              <a:defRPr sz="7600" b="1" kern="1200">
                <a:solidFill>
                  <a:srgbClr val="FFD624"/>
                </a:solidFill>
                <a:latin typeface="Verdana" pitchFamily="34" charset="0"/>
                <a:ea typeface="+mn-ea"/>
                <a:cs typeface="Arial" charset="0"/>
              </a:defRPr>
            </a:lvl6pPr>
            <a:lvl7pPr marL="2743200" algn="l" defTabSz="914400" rtl="0" eaLnBrk="1" latinLnBrk="0" hangingPunct="1">
              <a:defRPr sz="7600" b="1" kern="1200">
                <a:solidFill>
                  <a:srgbClr val="FFD624"/>
                </a:solidFill>
                <a:latin typeface="Verdana" pitchFamily="34" charset="0"/>
                <a:ea typeface="+mn-ea"/>
                <a:cs typeface="Arial" charset="0"/>
              </a:defRPr>
            </a:lvl7pPr>
            <a:lvl8pPr marL="3200400" algn="l" defTabSz="914400" rtl="0" eaLnBrk="1" latinLnBrk="0" hangingPunct="1">
              <a:defRPr sz="7600" b="1" kern="1200">
                <a:solidFill>
                  <a:srgbClr val="FFD624"/>
                </a:solidFill>
                <a:latin typeface="Verdana" pitchFamily="34" charset="0"/>
                <a:ea typeface="+mn-ea"/>
                <a:cs typeface="Arial" charset="0"/>
              </a:defRPr>
            </a:lvl8pPr>
            <a:lvl9pPr marL="3657600" algn="l" defTabSz="914400" rtl="0" eaLnBrk="1" latinLnBrk="0" hangingPunct="1">
              <a:defRPr sz="7600" b="1" kern="1200">
                <a:solidFill>
                  <a:srgbClr val="FFD624"/>
                </a:solidFill>
                <a:latin typeface="Verdana" pitchFamily="34" charset="0"/>
                <a:ea typeface="+mn-ea"/>
                <a:cs typeface="Arial" charset="0"/>
              </a:defRPr>
            </a:lvl9pPr>
          </a:lstStyle>
          <a:p>
            <a:pPr algn="l">
              <a:defRPr/>
            </a:pPr>
            <a:r>
              <a:rPr lang="en-GB" sz="800" dirty="0">
                <a:hlinkClick r:id="rId3" invalidUrl="http://www.etf.europa.eu/webatt.nsf/0/A490BF6FDAD1B387C1257EB3005E18D9/$file/Ex-ante impact assessment.pdf"/>
              </a:rPr>
              <a:t>http://www.etf.europa.eu/webatt.nsf/0/A490BF6FDAD1B387C1257EB3005E18D9/$file/Ex-ante%20impact%20assessment.pdf</a:t>
            </a:r>
            <a:r>
              <a:rPr lang="en-GB" sz="800" dirty="0"/>
              <a:t>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104" y="1901119"/>
            <a:ext cx="6588224" cy="419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el 10"/>
          <p:cNvSpPr>
            <a:spLocks noGrp="1"/>
          </p:cNvSpPr>
          <p:nvPr>
            <p:ph type="title"/>
          </p:nvPr>
        </p:nvSpPr>
        <p:spPr/>
        <p:txBody>
          <a:bodyPr/>
          <a:lstStyle/>
          <a:p>
            <a:r>
              <a:rPr lang="en-GB" dirty="0"/>
              <a:t>POLICY CYCLE </a:t>
            </a:r>
          </a:p>
        </p:txBody>
      </p:sp>
      <p:sp>
        <p:nvSpPr>
          <p:cNvPr id="9" name="Foliennummernplatzhalter 8"/>
          <p:cNvSpPr>
            <a:spLocks noGrp="1"/>
          </p:cNvSpPr>
          <p:nvPr>
            <p:ph type="sldNum" sz="quarter" idx="12"/>
          </p:nvPr>
        </p:nvSpPr>
        <p:spPr/>
        <p:txBody>
          <a:bodyPr/>
          <a:lstStyle/>
          <a:p>
            <a:pPr>
              <a:defRPr/>
            </a:pPr>
            <a:fld id="{E2F313E5-6C32-4CCC-A291-B01EDBC05B5D}" type="slidenum">
              <a:rPr lang="en-GB" smtClean="0"/>
              <a:pPr>
                <a:defRPr/>
              </a:pPr>
              <a:t>37</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963503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solidFill>
                  <a:schemeClr val="bg1">
                    <a:lumMod val="50000"/>
                  </a:schemeClr>
                </a:solidFill>
              </a:rPr>
              <a:t>Work system of the actor “statistics”</a:t>
            </a:r>
          </a:p>
        </p:txBody>
      </p:sp>
      <p:sp>
        <p:nvSpPr>
          <p:cNvPr id="5" name="Freeform 2"/>
          <p:cNvSpPr>
            <a:spLocks/>
          </p:cNvSpPr>
          <p:nvPr/>
        </p:nvSpPr>
        <p:spPr bwMode="auto">
          <a:xfrm>
            <a:off x="1547813" y="4809331"/>
            <a:ext cx="1931987"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65000"/>
            </a:schemeClr>
          </a:solidFill>
          <a:ln>
            <a:noFill/>
          </a:ln>
          <a:extLst/>
        </p:spPr>
        <p:txBody>
          <a:bodyPr/>
          <a:lstStyle/>
          <a:p>
            <a:pPr eaLnBrk="0" hangingPunct="0"/>
            <a:endParaRPr lang="en-US" sz="2400" b="0">
              <a:solidFill>
                <a:srgbClr val="000000"/>
              </a:solidFill>
              <a:latin typeface="Arial" charset="0"/>
              <a:cs typeface=""/>
            </a:endParaRPr>
          </a:p>
        </p:txBody>
      </p:sp>
      <p:sp>
        <p:nvSpPr>
          <p:cNvPr id="6" name="Freeform 4"/>
          <p:cNvSpPr>
            <a:spLocks/>
          </p:cNvSpPr>
          <p:nvPr/>
        </p:nvSpPr>
        <p:spPr bwMode="auto">
          <a:xfrm>
            <a:off x="1403350" y="2348706"/>
            <a:ext cx="1938338" cy="3005138"/>
          </a:xfrm>
          <a:custGeom>
            <a:avLst/>
            <a:gdLst>
              <a:gd name="T0" fmla="*/ 285 w 675"/>
              <a:gd name="T1" fmla="*/ 16 h 924"/>
              <a:gd name="T2" fmla="*/ 0 w 675"/>
              <a:gd name="T3" fmla="*/ 924 h 924"/>
              <a:gd name="T4" fmla="*/ 675 w 675"/>
              <a:gd name="T5" fmla="*/ 924 h 924"/>
              <a:gd name="T6" fmla="*/ 432 w 675"/>
              <a:gd name="T7" fmla="*/ 19 h 924"/>
              <a:gd name="T8" fmla="*/ 430 w 675"/>
              <a:gd name="T9" fmla="*/ 17 h 924"/>
              <a:gd name="T10" fmla="*/ 422 w 675"/>
              <a:gd name="T11" fmla="*/ 13 h 924"/>
              <a:gd name="T12" fmla="*/ 409 w 675"/>
              <a:gd name="T13" fmla="*/ 7 h 924"/>
              <a:gd name="T14" fmla="*/ 392 w 675"/>
              <a:gd name="T15" fmla="*/ 3 h 924"/>
              <a:gd name="T16" fmla="*/ 370 w 675"/>
              <a:gd name="T17" fmla="*/ 0 h 924"/>
              <a:gd name="T18" fmla="*/ 344 w 675"/>
              <a:gd name="T19" fmla="*/ 0 h 924"/>
              <a:gd name="T20" fmla="*/ 317 w 675"/>
              <a:gd name="T21" fmla="*/ 5 h 924"/>
              <a:gd name="T22" fmla="*/ 285 w 675"/>
              <a:gd name="T23" fmla="*/ 1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24">
                <a:moveTo>
                  <a:pt x="285" y="16"/>
                </a:moveTo>
                <a:lnTo>
                  <a:pt x="0" y="924"/>
                </a:lnTo>
                <a:lnTo>
                  <a:pt x="675" y="924"/>
                </a:lnTo>
                <a:lnTo>
                  <a:pt x="432" y="19"/>
                </a:lnTo>
                <a:lnTo>
                  <a:pt x="430" y="17"/>
                </a:lnTo>
                <a:lnTo>
                  <a:pt x="422" y="13"/>
                </a:lnTo>
                <a:lnTo>
                  <a:pt x="409" y="7"/>
                </a:lnTo>
                <a:lnTo>
                  <a:pt x="392" y="3"/>
                </a:lnTo>
                <a:lnTo>
                  <a:pt x="370" y="0"/>
                </a:lnTo>
                <a:lnTo>
                  <a:pt x="344" y="0"/>
                </a:lnTo>
                <a:lnTo>
                  <a:pt x="317" y="5"/>
                </a:lnTo>
                <a:lnTo>
                  <a:pt x="285" y="16"/>
                </a:lnTo>
                <a:close/>
              </a:path>
            </a:pathLst>
          </a:custGeom>
          <a:solidFill>
            <a:schemeClr val="bg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7" name="Freeform 5"/>
          <p:cNvSpPr>
            <a:spLocks/>
          </p:cNvSpPr>
          <p:nvPr/>
        </p:nvSpPr>
        <p:spPr bwMode="auto">
          <a:xfrm>
            <a:off x="1409700" y="4809331"/>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8" name="Freeform 6"/>
          <p:cNvSpPr>
            <a:spLocks/>
          </p:cNvSpPr>
          <p:nvPr/>
        </p:nvSpPr>
        <p:spPr bwMode="auto">
          <a:xfrm>
            <a:off x="2195513" y="2277269"/>
            <a:ext cx="446087" cy="182562"/>
          </a:xfrm>
          <a:custGeom>
            <a:avLst/>
            <a:gdLst>
              <a:gd name="T0" fmla="*/ 154 w 154"/>
              <a:gd name="T1" fmla="*/ 28 h 57"/>
              <a:gd name="T2" fmla="*/ 153 w 154"/>
              <a:gd name="T3" fmla="*/ 34 h 57"/>
              <a:gd name="T4" fmla="*/ 149 w 154"/>
              <a:gd name="T5" fmla="*/ 39 h 57"/>
              <a:gd name="T6" fmla="*/ 142 w 154"/>
              <a:gd name="T7" fmla="*/ 44 h 57"/>
              <a:gd name="T8" fmla="*/ 131 w 154"/>
              <a:gd name="T9" fmla="*/ 49 h 57"/>
              <a:gd name="T10" fmla="*/ 120 w 154"/>
              <a:gd name="T11" fmla="*/ 52 h 57"/>
              <a:gd name="T12" fmla="*/ 107 w 154"/>
              <a:gd name="T13" fmla="*/ 54 h 57"/>
              <a:gd name="T14" fmla="*/ 93 w 154"/>
              <a:gd name="T15" fmla="*/ 55 h 57"/>
              <a:gd name="T16" fmla="*/ 77 w 154"/>
              <a:gd name="T17" fmla="*/ 57 h 57"/>
              <a:gd name="T18" fmla="*/ 61 w 154"/>
              <a:gd name="T19" fmla="*/ 55 h 57"/>
              <a:gd name="T20" fmla="*/ 47 w 154"/>
              <a:gd name="T21" fmla="*/ 54 h 57"/>
              <a:gd name="T22" fmla="*/ 35 w 154"/>
              <a:gd name="T23" fmla="*/ 52 h 57"/>
              <a:gd name="T24" fmla="*/ 23 w 154"/>
              <a:gd name="T25" fmla="*/ 49 h 57"/>
              <a:gd name="T26" fmla="*/ 13 w 154"/>
              <a:gd name="T27" fmla="*/ 44 h 57"/>
              <a:gd name="T28" fmla="*/ 6 w 154"/>
              <a:gd name="T29" fmla="*/ 39 h 57"/>
              <a:gd name="T30" fmla="*/ 1 w 154"/>
              <a:gd name="T31" fmla="*/ 34 h 57"/>
              <a:gd name="T32" fmla="*/ 0 w 154"/>
              <a:gd name="T33" fmla="*/ 28 h 57"/>
              <a:gd name="T34" fmla="*/ 1 w 154"/>
              <a:gd name="T35" fmla="*/ 22 h 57"/>
              <a:gd name="T36" fmla="*/ 6 w 154"/>
              <a:gd name="T37" fmla="*/ 17 h 57"/>
              <a:gd name="T38" fmla="*/ 13 w 154"/>
              <a:gd name="T39" fmla="*/ 13 h 57"/>
              <a:gd name="T40" fmla="*/ 23 w 154"/>
              <a:gd name="T41" fmla="*/ 8 h 57"/>
              <a:gd name="T42" fmla="*/ 35 w 154"/>
              <a:gd name="T43" fmla="*/ 5 h 57"/>
              <a:gd name="T44" fmla="*/ 47 w 154"/>
              <a:gd name="T45" fmla="*/ 3 h 57"/>
              <a:gd name="T46" fmla="*/ 61 w 154"/>
              <a:gd name="T47" fmla="*/ 0 h 57"/>
              <a:gd name="T48" fmla="*/ 77 w 154"/>
              <a:gd name="T49" fmla="*/ 0 h 57"/>
              <a:gd name="T50" fmla="*/ 93 w 154"/>
              <a:gd name="T51" fmla="*/ 0 h 57"/>
              <a:gd name="T52" fmla="*/ 107 w 154"/>
              <a:gd name="T53" fmla="*/ 3 h 57"/>
              <a:gd name="T54" fmla="*/ 120 w 154"/>
              <a:gd name="T55" fmla="*/ 5 h 57"/>
              <a:gd name="T56" fmla="*/ 131 w 154"/>
              <a:gd name="T57" fmla="*/ 8 h 57"/>
              <a:gd name="T58" fmla="*/ 142 w 154"/>
              <a:gd name="T59" fmla="*/ 13 h 57"/>
              <a:gd name="T60" fmla="*/ 149 w 154"/>
              <a:gd name="T61" fmla="*/ 17 h 57"/>
              <a:gd name="T62" fmla="*/ 153 w 154"/>
              <a:gd name="T63" fmla="*/ 22 h 57"/>
              <a:gd name="T64" fmla="*/ 154 w 154"/>
              <a:gd name="T6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57">
                <a:moveTo>
                  <a:pt x="154" y="28"/>
                </a:moveTo>
                <a:lnTo>
                  <a:pt x="153" y="34"/>
                </a:lnTo>
                <a:lnTo>
                  <a:pt x="149" y="39"/>
                </a:lnTo>
                <a:lnTo>
                  <a:pt x="142" y="44"/>
                </a:lnTo>
                <a:lnTo>
                  <a:pt x="131" y="49"/>
                </a:lnTo>
                <a:lnTo>
                  <a:pt x="120" y="52"/>
                </a:lnTo>
                <a:lnTo>
                  <a:pt x="107" y="54"/>
                </a:lnTo>
                <a:lnTo>
                  <a:pt x="93" y="55"/>
                </a:lnTo>
                <a:lnTo>
                  <a:pt x="77" y="57"/>
                </a:lnTo>
                <a:lnTo>
                  <a:pt x="61" y="55"/>
                </a:lnTo>
                <a:lnTo>
                  <a:pt x="47" y="54"/>
                </a:lnTo>
                <a:lnTo>
                  <a:pt x="35" y="52"/>
                </a:lnTo>
                <a:lnTo>
                  <a:pt x="23" y="49"/>
                </a:lnTo>
                <a:lnTo>
                  <a:pt x="13" y="44"/>
                </a:lnTo>
                <a:lnTo>
                  <a:pt x="6" y="39"/>
                </a:lnTo>
                <a:lnTo>
                  <a:pt x="1" y="34"/>
                </a:lnTo>
                <a:lnTo>
                  <a:pt x="0" y="28"/>
                </a:lnTo>
                <a:lnTo>
                  <a:pt x="1" y="22"/>
                </a:lnTo>
                <a:lnTo>
                  <a:pt x="6" y="17"/>
                </a:lnTo>
                <a:lnTo>
                  <a:pt x="13" y="13"/>
                </a:lnTo>
                <a:lnTo>
                  <a:pt x="23" y="8"/>
                </a:lnTo>
                <a:lnTo>
                  <a:pt x="35" y="5"/>
                </a:lnTo>
                <a:lnTo>
                  <a:pt x="47" y="3"/>
                </a:lnTo>
                <a:lnTo>
                  <a:pt x="61" y="0"/>
                </a:lnTo>
                <a:lnTo>
                  <a:pt x="77" y="0"/>
                </a:lnTo>
                <a:lnTo>
                  <a:pt x="93" y="0"/>
                </a:lnTo>
                <a:lnTo>
                  <a:pt x="107" y="3"/>
                </a:lnTo>
                <a:lnTo>
                  <a:pt x="120" y="5"/>
                </a:lnTo>
                <a:lnTo>
                  <a:pt x="131" y="8"/>
                </a:lnTo>
                <a:lnTo>
                  <a:pt x="142" y="13"/>
                </a:lnTo>
                <a:lnTo>
                  <a:pt x="149" y="17"/>
                </a:lnTo>
                <a:lnTo>
                  <a:pt x="153" y="22"/>
                </a:lnTo>
                <a:lnTo>
                  <a:pt x="154" y="28"/>
                </a:lnTo>
                <a:close/>
              </a:path>
            </a:pathLst>
          </a:custGeom>
          <a:solidFill>
            <a:schemeClr val="bg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9" name="Freeform 7"/>
          <p:cNvSpPr>
            <a:spLocks/>
          </p:cNvSpPr>
          <p:nvPr/>
        </p:nvSpPr>
        <p:spPr bwMode="auto">
          <a:xfrm>
            <a:off x="2292350" y="2293144"/>
            <a:ext cx="274638" cy="117475"/>
          </a:xfrm>
          <a:custGeom>
            <a:avLst/>
            <a:gdLst>
              <a:gd name="T0" fmla="*/ 97 w 97"/>
              <a:gd name="T1" fmla="*/ 17 h 35"/>
              <a:gd name="T2" fmla="*/ 95 w 97"/>
              <a:gd name="T3" fmla="*/ 20 h 35"/>
              <a:gd name="T4" fmla="*/ 93 w 97"/>
              <a:gd name="T5" fmla="*/ 24 h 35"/>
              <a:gd name="T6" fmla="*/ 88 w 97"/>
              <a:gd name="T7" fmla="*/ 27 h 35"/>
              <a:gd name="T8" fmla="*/ 83 w 97"/>
              <a:gd name="T9" fmla="*/ 30 h 35"/>
              <a:gd name="T10" fmla="*/ 75 w 97"/>
              <a:gd name="T11" fmla="*/ 32 h 35"/>
              <a:gd name="T12" fmla="*/ 67 w 97"/>
              <a:gd name="T13" fmla="*/ 34 h 35"/>
              <a:gd name="T14" fmla="*/ 57 w 97"/>
              <a:gd name="T15" fmla="*/ 35 h 35"/>
              <a:gd name="T16" fmla="*/ 48 w 97"/>
              <a:gd name="T17" fmla="*/ 35 h 35"/>
              <a:gd name="T18" fmla="*/ 39 w 97"/>
              <a:gd name="T19" fmla="*/ 35 h 35"/>
              <a:gd name="T20" fmla="*/ 30 w 97"/>
              <a:gd name="T21" fmla="*/ 34 h 35"/>
              <a:gd name="T22" fmla="*/ 22 w 97"/>
              <a:gd name="T23" fmla="*/ 32 h 35"/>
              <a:gd name="T24" fmla="*/ 14 w 97"/>
              <a:gd name="T25" fmla="*/ 30 h 35"/>
              <a:gd name="T26" fmla="*/ 8 w 97"/>
              <a:gd name="T27" fmla="*/ 27 h 35"/>
              <a:gd name="T28" fmla="*/ 3 w 97"/>
              <a:gd name="T29" fmla="*/ 24 h 35"/>
              <a:gd name="T30" fmla="*/ 1 w 97"/>
              <a:gd name="T31" fmla="*/ 20 h 35"/>
              <a:gd name="T32" fmla="*/ 0 w 97"/>
              <a:gd name="T33" fmla="*/ 17 h 35"/>
              <a:gd name="T34" fmla="*/ 1 w 97"/>
              <a:gd name="T35" fmla="*/ 13 h 35"/>
              <a:gd name="T36" fmla="*/ 3 w 97"/>
              <a:gd name="T37" fmla="*/ 10 h 35"/>
              <a:gd name="T38" fmla="*/ 8 w 97"/>
              <a:gd name="T39" fmla="*/ 8 h 35"/>
              <a:gd name="T40" fmla="*/ 14 w 97"/>
              <a:gd name="T41" fmla="*/ 4 h 35"/>
              <a:gd name="T42" fmla="*/ 22 w 97"/>
              <a:gd name="T43" fmla="*/ 3 h 35"/>
              <a:gd name="T44" fmla="*/ 30 w 97"/>
              <a:gd name="T45" fmla="*/ 1 h 35"/>
              <a:gd name="T46" fmla="*/ 39 w 97"/>
              <a:gd name="T47" fmla="*/ 0 h 35"/>
              <a:gd name="T48" fmla="*/ 48 w 97"/>
              <a:gd name="T49" fmla="*/ 0 h 35"/>
              <a:gd name="T50" fmla="*/ 57 w 97"/>
              <a:gd name="T51" fmla="*/ 0 h 35"/>
              <a:gd name="T52" fmla="*/ 67 w 97"/>
              <a:gd name="T53" fmla="*/ 1 h 35"/>
              <a:gd name="T54" fmla="*/ 75 w 97"/>
              <a:gd name="T55" fmla="*/ 3 h 35"/>
              <a:gd name="T56" fmla="*/ 83 w 97"/>
              <a:gd name="T57" fmla="*/ 4 h 35"/>
              <a:gd name="T58" fmla="*/ 88 w 97"/>
              <a:gd name="T59" fmla="*/ 8 h 35"/>
              <a:gd name="T60" fmla="*/ 93 w 97"/>
              <a:gd name="T61" fmla="*/ 10 h 35"/>
              <a:gd name="T62" fmla="*/ 95 w 97"/>
              <a:gd name="T63" fmla="*/ 13 h 35"/>
              <a:gd name="T64" fmla="*/ 97 w 97"/>
              <a:gd name="T6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35">
                <a:moveTo>
                  <a:pt x="97" y="17"/>
                </a:moveTo>
                <a:lnTo>
                  <a:pt x="95" y="20"/>
                </a:lnTo>
                <a:lnTo>
                  <a:pt x="93" y="24"/>
                </a:lnTo>
                <a:lnTo>
                  <a:pt x="88" y="27"/>
                </a:lnTo>
                <a:lnTo>
                  <a:pt x="83" y="30"/>
                </a:lnTo>
                <a:lnTo>
                  <a:pt x="75" y="32"/>
                </a:lnTo>
                <a:lnTo>
                  <a:pt x="67" y="34"/>
                </a:lnTo>
                <a:lnTo>
                  <a:pt x="57" y="35"/>
                </a:lnTo>
                <a:lnTo>
                  <a:pt x="48" y="35"/>
                </a:lnTo>
                <a:lnTo>
                  <a:pt x="39" y="35"/>
                </a:lnTo>
                <a:lnTo>
                  <a:pt x="30" y="34"/>
                </a:lnTo>
                <a:lnTo>
                  <a:pt x="22" y="32"/>
                </a:lnTo>
                <a:lnTo>
                  <a:pt x="14" y="30"/>
                </a:lnTo>
                <a:lnTo>
                  <a:pt x="8" y="27"/>
                </a:lnTo>
                <a:lnTo>
                  <a:pt x="3" y="24"/>
                </a:lnTo>
                <a:lnTo>
                  <a:pt x="1" y="20"/>
                </a:lnTo>
                <a:lnTo>
                  <a:pt x="0" y="17"/>
                </a:lnTo>
                <a:lnTo>
                  <a:pt x="1" y="13"/>
                </a:lnTo>
                <a:lnTo>
                  <a:pt x="3" y="10"/>
                </a:lnTo>
                <a:lnTo>
                  <a:pt x="8" y="8"/>
                </a:lnTo>
                <a:lnTo>
                  <a:pt x="14" y="4"/>
                </a:lnTo>
                <a:lnTo>
                  <a:pt x="22" y="3"/>
                </a:lnTo>
                <a:lnTo>
                  <a:pt x="30" y="1"/>
                </a:lnTo>
                <a:lnTo>
                  <a:pt x="39" y="0"/>
                </a:lnTo>
                <a:lnTo>
                  <a:pt x="48" y="0"/>
                </a:lnTo>
                <a:lnTo>
                  <a:pt x="57" y="0"/>
                </a:lnTo>
                <a:lnTo>
                  <a:pt x="67" y="1"/>
                </a:lnTo>
                <a:lnTo>
                  <a:pt x="75" y="3"/>
                </a:lnTo>
                <a:lnTo>
                  <a:pt x="83" y="4"/>
                </a:lnTo>
                <a:lnTo>
                  <a:pt x="88" y="8"/>
                </a:lnTo>
                <a:lnTo>
                  <a:pt x="93" y="10"/>
                </a:lnTo>
                <a:lnTo>
                  <a:pt x="95" y="13"/>
                </a:lnTo>
                <a:lnTo>
                  <a:pt x="97" y="17"/>
                </a:lnTo>
                <a:close/>
              </a:path>
            </a:pathLst>
          </a:custGeom>
          <a:solidFill>
            <a:schemeClr val="bg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0" name="Freeform 8"/>
          <p:cNvSpPr>
            <a:spLocks/>
          </p:cNvSpPr>
          <p:nvPr/>
        </p:nvSpPr>
        <p:spPr bwMode="auto">
          <a:xfrm>
            <a:off x="2292350" y="2345531"/>
            <a:ext cx="274638" cy="38100"/>
          </a:xfrm>
          <a:custGeom>
            <a:avLst/>
            <a:gdLst>
              <a:gd name="T0" fmla="*/ 0 w 97"/>
              <a:gd name="T1" fmla="*/ 0 h 11"/>
              <a:gd name="T2" fmla="*/ 2 w 97"/>
              <a:gd name="T3" fmla="*/ 1 h 11"/>
              <a:gd name="T4" fmla="*/ 8 w 97"/>
              <a:gd name="T5" fmla="*/ 3 h 11"/>
              <a:gd name="T6" fmla="*/ 17 w 97"/>
              <a:gd name="T7" fmla="*/ 7 h 11"/>
              <a:gd name="T8" fmla="*/ 30 w 97"/>
              <a:gd name="T9" fmla="*/ 10 h 11"/>
              <a:gd name="T10" fmla="*/ 45 w 97"/>
              <a:gd name="T11" fmla="*/ 11 h 11"/>
              <a:gd name="T12" fmla="*/ 61 w 97"/>
              <a:gd name="T13" fmla="*/ 11 h 11"/>
              <a:gd name="T14" fmla="*/ 78 w 97"/>
              <a:gd name="T15" fmla="*/ 8 h 11"/>
              <a:gd name="T16" fmla="*/ 97 w 97"/>
              <a:gd name="T17" fmla="*/ 0 h 11"/>
              <a:gd name="T18" fmla="*/ 93 w 97"/>
              <a:gd name="T19" fmla="*/ 0 h 11"/>
              <a:gd name="T20" fmla="*/ 85 w 97"/>
              <a:gd name="T21" fmla="*/ 2 h 11"/>
              <a:gd name="T22" fmla="*/ 74 w 97"/>
              <a:gd name="T23" fmla="*/ 3 h 11"/>
              <a:gd name="T24" fmla="*/ 59 w 97"/>
              <a:gd name="T25" fmla="*/ 4 h 11"/>
              <a:gd name="T26" fmla="*/ 44 w 97"/>
              <a:gd name="T27" fmla="*/ 6 h 11"/>
              <a:gd name="T28" fmla="*/ 27 w 97"/>
              <a:gd name="T29" fmla="*/ 6 h 11"/>
              <a:gd name="T30" fmla="*/ 12 w 97"/>
              <a:gd name="T31" fmla="*/ 3 h 11"/>
              <a:gd name="T32" fmla="*/ 0 w 9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1">
                <a:moveTo>
                  <a:pt x="0" y="0"/>
                </a:moveTo>
                <a:lnTo>
                  <a:pt x="2" y="1"/>
                </a:lnTo>
                <a:lnTo>
                  <a:pt x="8" y="3"/>
                </a:lnTo>
                <a:lnTo>
                  <a:pt x="17" y="7"/>
                </a:lnTo>
                <a:lnTo>
                  <a:pt x="30" y="10"/>
                </a:lnTo>
                <a:lnTo>
                  <a:pt x="45" y="11"/>
                </a:lnTo>
                <a:lnTo>
                  <a:pt x="61" y="11"/>
                </a:lnTo>
                <a:lnTo>
                  <a:pt x="78" y="8"/>
                </a:lnTo>
                <a:lnTo>
                  <a:pt x="97" y="0"/>
                </a:lnTo>
                <a:lnTo>
                  <a:pt x="93" y="0"/>
                </a:lnTo>
                <a:lnTo>
                  <a:pt x="85" y="2"/>
                </a:lnTo>
                <a:lnTo>
                  <a:pt x="74" y="3"/>
                </a:lnTo>
                <a:lnTo>
                  <a:pt x="59" y="4"/>
                </a:lnTo>
                <a:lnTo>
                  <a:pt x="44" y="6"/>
                </a:lnTo>
                <a:lnTo>
                  <a:pt x="27" y="6"/>
                </a:lnTo>
                <a:lnTo>
                  <a:pt x="12" y="3"/>
                </a:lnTo>
                <a:lnTo>
                  <a:pt x="0" y="0"/>
                </a:lnTo>
                <a:close/>
              </a:path>
            </a:pathLst>
          </a:custGeom>
          <a:solidFill>
            <a:schemeClr val="bg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1" name="Freeform 9"/>
          <p:cNvSpPr>
            <a:spLocks/>
          </p:cNvSpPr>
          <p:nvPr/>
        </p:nvSpPr>
        <p:spPr bwMode="auto">
          <a:xfrm>
            <a:off x="2459038" y="2442369"/>
            <a:ext cx="773112" cy="3206750"/>
          </a:xfrm>
          <a:custGeom>
            <a:avLst/>
            <a:gdLst>
              <a:gd name="T0" fmla="*/ 0 w 271"/>
              <a:gd name="T1" fmla="*/ 10 h 987"/>
              <a:gd name="T2" fmla="*/ 30 w 271"/>
              <a:gd name="T3" fmla="*/ 987 h 987"/>
              <a:gd name="T4" fmla="*/ 33 w 271"/>
              <a:gd name="T5" fmla="*/ 987 h 987"/>
              <a:gd name="T6" fmla="*/ 37 w 271"/>
              <a:gd name="T7" fmla="*/ 987 h 987"/>
              <a:gd name="T8" fmla="*/ 45 w 271"/>
              <a:gd name="T9" fmla="*/ 987 h 987"/>
              <a:gd name="T10" fmla="*/ 56 w 271"/>
              <a:gd name="T11" fmla="*/ 987 h 987"/>
              <a:gd name="T12" fmla="*/ 68 w 271"/>
              <a:gd name="T13" fmla="*/ 986 h 987"/>
              <a:gd name="T14" fmla="*/ 83 w 271"/>
              <a:gd name="T15" fmla="*/ 983 h 987"/>
              <a:gd name="T16" fmla="*/ 101 w 271"/>
              <a:gd name="T17" fmla="*/ 981 h 987"/>
              <a:gd name="T18" fmla="*/ 118 w 271"/>
              <a:gd name="T19" fmla="*/ 978 h 987"/>
              <a:gd name="T20" fmla="*/ 137 w 271"/>
              <a:gd name="T21" fmla="*/ 973 h 987"/>
              <a:gd name="T22" fmla="*/ 157 w 271"/>
              <a:gd name="T23" fmla="*/ 967 h 987"/>
              <a:gd name="T24" fmla="*/ 177 w 271"/>
              <a:gd name="T25" fmla="*/ 959 h 987"/>
              <a:gd name="T26" fmla="*/ 197 w 271"/>
              <a:gd name="T27" fmla="*/ 950 h 987"/>
              <a:gd name="T28" fmla="*/ 217 w 271"/>
              <a:gd name="T29" fmla="*/ 938 h 987"/>
              <a:gd name="T30" fmla="*/ 235 w 271"/>
              <a:gd name="T31" fmla="*/ 925 h 987"/>
              <a:gd name="T32" fmla="*/ 254 w 271"/>
              <a:gd name="T33" fmla="*/ 910 h 987"/>
              <a:gd name="T34" fmla="*/ 271 w 271"/>
              <a:gd name="T35" fmla="*/ 891 h 987"/>
              <a:gd name="T36" fmla="*/ 49 w 271"/>
              <a:gd name="T37" fmla="*/ 0 h 987"/>
              <a:gd name="T38" fmla="*/ 49 w 271"/>
              <a:gd name="T39" fmla="*/ 0 h 987"/>
              <a:gd name="T40" fmla="*/ 46 w 271"/>
              <a:gd name="T41" fmla="*/ 2 h 987"/>
              <a:gd name="T42" fmla="*/ 44 w 271"/>
              <a:gd name="T43" fmla="*/ 3 h 987"/>
              <a:gd name="T44" fmla="*/ 40 w 271"/>
              <a:gd name="T45" fmla="*/ 5 h 987"/>
              <a:gd name="T46" fmla="*/ 34 w 271"/>
              <a:gd name="T47" fmla="*/ 8 h 987"/>
              <a:gd name="T48" fmla="*/ 25 w 271"/>
              <a:gd name="T49" fmla="*/ 9 h 987"/>
              <a:gd name="T50" fmla="*/ 14 w 271"/>
              <a:gd name="T51" fmla="*/ 10 h 987"/>
              <a:gd name="T52" fmla="*/ 0 w 271"/>
              <a:gd name="T53" fmla="*/ 1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987">
                <a:moveTo>
                  <a:pt x="0" y="10"/>
                </a:moveTo>
                <a:lnTo>
                  <a:pt x="30" y="987"/>
                </a:lnTo>
                <a:lnTo>
                  <a:pt x="33" y="987"/>
                </a:lnTo>
                <a:lnTo>
                  <a:pt x="37" y="987"/>
                </a:lnTo>
                <a:lnTo>
                  <a:pt x="45" y="987"/>
                </a:lnTo>
                <a:lnTo>
                  <a:pt x="56" y="987"/>
                </a:lnTo>
                <a:lnTo>
                  <a:pt x="68" y="986"/>
                </a:lnTo>
                <a:lnTo>
                  <a:pt x="83" y="983"/>
                </a:lnTo>
                <a:lnTo>
                  <a:pt x="101" y="981"/>
                </a:lnTo>
                <a:lnTo>
                  <a:pt x="118" y="978"/>
                </a:lnTo>
                <a:lnTo>
                  <a:pt x="137" y="973"/>
                </a:lnTo>
                <a:lnTo>
                  <a:pt x="157" y="967"/>
                </a:lnTo>
                <a:lnTo>
                  <a:pt x="177" y="959"/>
                </a:lnTo>
                <a:lnTo>
                  <a:pt x="197" y="950"/>
                </a:lnTo>
                <a:lnTo>
                  <a:pt x="217" y="938"/>
                </a:lnTo>
                <a:lnTo>
                  <a:pt x="235" y="925"/>
                </a:lnTo>
                <a:lnTo>
                  <a:pt x="254" y="910"/>
                </a:lnTo>
                <a:lnTo>
                  <a:pt x="271" y="891"/>
                </a:lnTo>
                <a:lnTo>
                  <a:pt x="49" y="0"/>
                </a:lnTo>
                <a:lnTo>
                  <a:pt x="49" y="0"/>
                </a:lnTo>
                <a:lnTo>
                  <a:pt x="46" y="2"/>
                </a:lnTo>
                <a:lnTo>
                  <a:pt x="44" y="3"/>
                </a:lnTo>
                <a:lnTo>
                  <a:pt x="40" y="5"/>
                </a:lnTo>
                <a:lnTo>
                  <a:pt x="34" y="8"/>
                </a:lnTo>
                <a:lnTo>
                  <a:pt x="25" y="9"/>
                </a:lnTo>
                <a:lnTo>
                  <a:pt x="14" y="10"/>
                </a:lnTo>
                <a:lnTo>
                  <a:pt x="0" y="10"/>
                </a:lnTo>
                <a:close/>
              </a:path>
            </a:pathLst>
          </a:custGeom>
          <a:solidFill>
            <a:schemeClr val="bg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2" name="Freeform 10"/>
          <p:cNvSpPr>
            <a:spLocks/>
          </p:cNvSpPr>
          <p:nvPr/>
        </p:nvSpPr>
        <p:spPr bwMode="auto">
          <a:xfrm>
            <a:off x="2520950" y="2520156"/>
            <a:ext cx="647700" cy="3044825"/>
          </a:xfrm>
          <a:custGeom>
            <a:avLst/>
            <a:gdLst>
              <a:gd name="T0" fmla="*/ 0 w 227"/>
              <a:gd name="T1" fmla="*/ 6 h 935"/>
              <a:gd name="T2" fmla="*/ 130 w 227"/>
              <a:gd name="T3" fmla="*/ 935 h 935"/>
              <a:gd name="T4" fmla="*/ 133 w 227"/>
              <a:gd name="T5" fmla="*/ 935 h 935"/>
              <a:gd name="T6" fmla="*/ 139 w 227"/>
              <a:gd name="T7" fmla="*/ 934 h 935"/>
              <a:gd name="T8" fmla="*/ 147 w 227"/>
              <a:gd name="T9" fmla="*/ 932 h 935"/>
              <a:gd name="T10" fmla="*/ 158 w 227"/>
              <a:gd name="T11" fmla="*/ 927 h 935"/>
              <a:gd name="T12" fmla="*/ 173 w 227"/>
              <a:gd name="T13" fmla="*/ 920 h 935"/>
              <a:gd name="T14" fmla="*/ 189 w 227"/>
              <a:gd name="T15" fmla="*/ 910 h 935"/>
              <a:gd name="T16" fmla="*/ 208 w 227"/>
              <a:gd name="T17" fmla="*/ 895 h 935"/>
              <a:gd name="T18" fmla="*/ 227 w 227"/>
              <a:gd name="T19" fmla="*/ 876 h 935"/>
              <a:gd name="T20" fmla="*/ 16 w 227"/>
              <a:gd name="T21" fmla="*/ 0 h 935"/>
              <a:gd name="T22" fmla="*/ 0 w 227"/>
              <a:gd name="T23" fmla="*/ 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935">
                <a:moveTo>
                  <a:pt x="0" y="6"/>
                </a:moveTo>
                <a:lnTo>
                  <a:pt x="130" y="935"/>
                </a:lnTo>
                <a:lnTo>
                  <a:pt x="133" y="935"/>
                </a:lnTo>
                <a:lnTo>
                  <a:pt x="139" y="934"/>
                </a:lnTo>
                <a:lnTo>
                  <a:pt x="147" y="932"/>
                </a:lnTo>
                <a:lnTo>
                  <a:pt x="158" y="927"/>
                </a:lnTo>
                <a:lnTo>
                  <a:pt x="173" y="920"/>
                </a:lnTo>
                <a:lnTo>
                  <a:pt x="189" y="910"/>
                </a:lnTo>
                <a:lnTo>
                  <a:pt x="208" y="895"/>
                </a:lnTo>
                <a:lnTo>
                  <a:pt x="227" y="876"/>
                </a:lnTo>
                <a:lnTo>
                  <a:pt x="16" y="0"/>
                </a:lnTo>
                <a:lnTo>
                  <a:pt x="0" y="6"/>
                </a:lnTo>
                <a:close/>
              </a:path>
            </a:pathLst>
          </a:custGeom>
          <a:solidFill>
            <a:schemeClr val="bg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3" name="Text Box 11"/>
          <p:cNvSpPr txBox="1">
            <a:spLocks noChangeArrowheads="1"/>
          </p:cNvSpPr>
          <p:nvPr/>
        </p:nvSpPr>
        <p:spPr bwMode="auto">
          <a:xfrm>
            <a:off x="3271838" y="2621756"/>
            <a:ext cx="4173537" cy="549275"/>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rmAutofit fontScale="97500"/>
          </a:bodyPr>
          <a:lstStyle>
            <a:lvl1pPr algn="ctr" defTabSz="914400" eaLnBrk="1" latinLnBrk="0" hangingPunct="1">
              <a:lnSpc>
                <a:spcPct val="85000"/>
              </a:lnSpc>
              <a:buNone/>
              <a:defRPr sz="3300" spc="-50" baseline="0">
                <a:solidFill>
                  <a:schemeClr val="bg1">
                    <a:lumMod val="50000"/>
                  </a:schemeClr>
                </a:solidFill>
                <a:latin typeface="+mj-lt"/>
                <a:ea typeface="+mj-ea"/>
                <a:cs typeface="+mj-cs"/>
              </a:defRPr>
            </a:lvl1pPr>
          </a:lstStyle>
          <a:p>
            <a:r>
              <a:rPr lang="en-GB" altLang="en-US" dirty="0"/>
              <a:t>macro indicators</a:t>
            </a:r>
          </a:p>
        </p:txBody>
      </p:sp>
      <p:sp>
        <p:nvSpPr>
          <p:cNvPr id="14" name="Text Box 12"/>
          <p:cNvSpPr txBox="1">
            <a:spLocks noChangeArrowheads="1"/>
          </p:cNvSpPr>
          <p:nvPr/>
        </p:nvSpPr>
        <p:spPr bwMode="auto">
          <a:xfrm>
            <a:off x="4152901" y="3646661"/>
            <a:ext cx="524363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r>
              <a:rPr lang="en-GB" altLang="en-US" sz="3200" spc="-50" dirty="0">
                <a:solidFill>
                  <a:schemeClr val="bg1">
                    <a:lumMod val="50000"/>
                  </a:schemeClr>
                </a:solidFill>
                <a:latin typeface="+mj-lt"/>
                <a:ea typeface="+mj-ea"/>
                <a:cs typeface="+mj-cs"/>
              </a:rPr>
              <a:t>accounts, detailed indicators</a:t>
            </a:r>
          </a:p>
        </p:txBody>
      </p:sp>
      <p:sp>
        <p:nvSpPr>
          <p:cNvPr id="15" name="Text Box 13"/>
          <p:cNvSpPr txBox="1">
            <a:spLocks noChangeArrowheads="1"/>
          </p:cNvSpPr>
          <p:nvPr/>
        </p:nvSpPr>
        <p:spPr bwMode="auto">
          <a:xfrm>
            <a:off x="3881438" y="4656931"/>
            <a:ext cx="41735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marL="457200" eaLnBrk="0" fontAlgn="base" hangingPunct="0">
              <a:spcBef>
                <a:spcPct val="0"/>
              </a:spcBef>
              <a:spcAft>
                <a:spcPct val="0"/>
              </a:spcAft>
              <a:defRPr sz="2400">
                <a:solidFill>
                  <a:schemeClr val="tx1"/>
                </a:solidFill>
                <a:latin typeface="Times" charset="0"/>
              </a:defRPr>
            </a:lvl6pPr>
            <a:lvl7pPr marL="914400" eaLnBrk="0" fontAlgn="base" hangingPunct="0">
              <a:spcBef>
                <a:spcPct val="0"/>
              </a:spcBef>
              <a:spcAft>
                <a:spcPct val="0"/>
              </a:spcAft>
              <a:defRPr sz="2400">
                <a:solidFill>
                  <a:schemeClr val="tx1"/>
                </a:solidFill>
                <a:latin typeface="Times" charset="0"/>
              </a:defRPr>
            </a:lvl7pPr>
            <a:lvl8pPr marL="1371600" eaLnBrk="0" fontAlgn="base" hangingPunct="0">
              <a:spcBef>
                <a:spcPct val="0"/>
              </a:spcBef>
              <a:spcAft>
                <a:spcPct val="0"/>
              </a:spcAft>
              <a:defRPr sz="2400">
                <a:solidFill>
                  <a:schemeClr val="tx1"/>
                </a:solidFill>
                <a:latin typeface="Times" charset="0"/>
              </a:defRPr>
            </a:lvl8pPr>
            <a:lvl9pPr marL="1828800" eaLnBrk="0" fontAlgn="base" hangingPunct="0">
              <a:spcBef>
                <a:spcPct val="0"/>
              </a:spcBef>
              <a:spcAft>
                <a:spcPct val="0"/>
              </a:spcAft>
              <a:defRPr sz="2400">
                <a:solidFill>
                  <a:schemeClr val="tx1"/>
                </a:solidFill>
                <a:latin typeface="Times" charset="0"/>
              </a:defRPr>
            </a:lvl9pPr>
          </a:lstStyle>
          <a:p>
            <a:pPr algn="ctr"/>
            <a:r>
              <a:rPr lang="en-GB" altLang="en-US" sz="3200" spc="-50" dirty="0">
                <a:solidFill>
                  <a:schemeClr val="bg1">
                    <a:lumMod val="50000"/>
                  </a:schemeClr>
                </a:solidFill>
                <a:latin typeface="+mj-lt"/>
                <a:ea typeface="+mj-ea"/>
                <a:cs typeface="+mj-cs"/>
              </a:rPr>
              <a:t>basic data</a:t>
            </a:r>
          </a:p>
        </p:txBody>
      </p:sp>
      <p:sp>
        <p:nvSpPr>
          <p:cNvPr id="16" name="Line 14"/>
          <p:cNvSpPr>
            <a:spLocks noChangeShapeType="1"/>
          </p:cNvSpPr>
          <p:nvPr/>
        </p:nvSpPr>
        <p:spPr bwMode="auto">
          <a:xfrm flipH="1" flipV="1">
            <a:off x="3033713" y="2566194"/>
            <a:ext cx="719137" cy="2662237"/>
          </a:xfrm>
          <a:prstGeom prst="line">
            <a:avLst/>
          </a:prstGeom>
          <a:noFill/>
          <a:ln w="2857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7" name="Freeform 15"/>
          <p:cNvSpPr>
            <a:spLocks/>
          </p:cNvSpPr>
          <p:nvPr/>
        </p:nvSpPr>
        <p:spPr bwMode="auto">
          <a:xfrm>
            <a:off x="1403350" y="4809331"/>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75000"/>
            </a:schemeClr>
          </a:solidFill>
          <a:ln>
            <a:noFill/>
          </a:ln>
          <a:extLst/>
        </p:spPr>
        <p:txBody>
          <a:bodyPr/>
          <a:lstStyle/>
          <a:p>
            <a:pPr eaLnBrk="0" hangingPunct="0"/>
            <a:endParaRPr lang="en-US" sz="2400" b="0">
              <a:solidFill>
                <a:srgbClr val="000000"/>
              </a:solidFill>
              <a:latin typeface="Arial" charset="0"/>
              <a:cs typeface=""/>
            </a:endParaRPr>
          </a:p>
        </p:txBody>
      </p:sp>
      <p:sp>
        <p:nvSpPr>
          <p:cNvPr id="18" name="Freeform 16"/>
          <p:cNvSpPr>
            <a:spLocks/>
          </p:cNvSpPr>
          <p:nvPr/>
        </p:nvSpPr>
        <p:spPr bwMode="auto">
          <a:xfrm>
            <a:off x="1946275" y="3225006"/>
            <a:ext cx="935038" cy="360363"/>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75000"/>
            </a:schemeClr>
          </a:solidFill>
          <a:ln w="6350" cap="rnd">
            <a:solidFill>
              <a:schemeClr val="bg1"/>
            </a:solidFill>
            <a:prstDash val="sysDot"/>
            <a:round/>
            <a:headEnd/>
            <a:tailEnd/>
          </a:ln>
          <a:extLst/>
        </p:spPr>
        <p:txBody>
          <a:bodyPr/>
          <a:lstStyle/>
          <a:p>
            <a:pPr eaLnBrk="0" hangingPunct="0"/>
            <a:endParaRPr lang="en-US" sz="2400" b="0">
              <a:solidFill>
                <a:srgbClr val="000000"/>
              </a:solidFill>
              <a:latin typeface="Arial" charset="0"/>
              <a:cs typeface=""/>
            </a:endParaRPr>
          </a:p>
        </p:txBody>
      </p:sp>
      <p:sp>
        <p:nvSpPr>
          <p:cNvPr id="19" name="Freeform 17"/>
          <p:cNvSpPr>
            <a:spLocks/>
          </p:cNvSpPr>
          <p:nvPr/>
        </p:nvSpPr>
        <p:spPr bwMode="auto">
          <a:xfrm>
            <a:off x="1692275" y="4102894"/>
            <a:ext cx="1404938" cy="64770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1">
              <a:lumMod val="75000"/>
            </a:schemeClr>
          </a:solidFill>
          <a:ln w="6350" cap="rnd">
            <a:solidFill>
              <a:schemeClr val="bg1"/>
            </a:solidFill>
            <a:prstDash val="sysDot"/>
            <a:round/>
            <a:headEnd/>
            <a:tailEnd/>
          </a:ln>
          <a:extLst/>
        </p:spPr>
        <p:txBody>
          <a:bodyPr/>
          <a:lstStyle/>
          <a:p>
            <a:pPr eaLnBrk="0" hangingPunct="0"/>
            <a:endParaRPr lang="en-US" sz="2400" b="0">
              <a:solidFill>
                <a:srgbClr val="000000"/>
              </a:solidFill>
              <a:latin typeface="Arial" charset="0"/>
              <a:cs typeface=""/>
            </a:endParaRPr>
          </a:p>
        </p:txBody>
      </p:sp>
      <p:sp>
        <p:nvSpPr>
          <p:cNvPr id="20" name="Foliennummernplatzhalter 19"/>
          <p:cNvSpPr>
            <a:spLocks noGrp="1"/>
          </p:cNvSpPr>
          <p:nvPr>
            <p:ph type="sldNum" sz="quarter" idx="12"/>
          </p:nvPr>
        </p:nvSpPr>
        <p:spPr/>
        <p:txBody>
          <a:bodyPr/>
          <a:lstStyle/>
          <a:p>
            <a:pPr>
              <a:defRPr/>
            </a:pPr>
            <a:fld id="{E2F313E5-6C32-4CCC-A291-B01EDBC05B5D}" type="slidenum">
              <a:rPr lang="en-GB" smtClean="0"/>
              <a:pPr>
                <a:defRPr/>
              </a:pPr>
              <a:t>38</a:t>
            </a:fld>
            <a:endParaRPr lang="en-GB" dirty="0"/>
          </a:p>
        </p:txBody>
      </p:sp>
      <p:sp>
        <p:nvSpPr>
          <p:cNvPr id="3" name="Fußzeilenplatzhalter 2"/>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36173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60" name="Rectangle 4"/>
          <p:cNvSpPr>
            <a:spLocks noGrp="1" noChangeArrowheads="1"/>
          </p:cNvSpPr>
          <p:nvPr>
            <p:ph type="title" idx="4294967295"/>
          </p:nvPr>
        </p:nvSpPr>
        <p:spPr>
          <a:xfrm>
            <a:off x="0" y="5374035"/>
            <a:ext cx="3313113" cy="503237"/>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rmAutofit fontScale="90000"/>
          </a:bodyPr>
          <a:lstStyle/>
          <a:p>
            <a:pPr algn="ctr"/>
            <a:r>
              <a:rPr lang="en-US" altLang="en-US" sz="3300" b="1">
                <a:solidFill>
                  <a:schemeClr val="bg1">
                    <a:lumMod val="50000"/>
                  </a:schemeClr>
                </a:solidFill>
              </a:rPr>
              <a:t>Statistics</a:t>
            </a:r>
          </a:p>
        </p:txBody>
      </p:sp>
      <p:sp>
        <p:nvSpPr>
          <p:cNvPr id="1273858" name="Freeform 2"/>
          <p:cNvSpPr>
            <a:spLocks/>
          </p:cNvSpPr>
          <p:nvPr/>
        </p:nvSpPr>
        <p:spPr bwMode="auto">
          <a:xfrm>
            <a:off x="911225" y="4113213"/>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787182">
              <a:alpha val="50000"/>
            </a:srgbClr>
          </a:solidFill>
          <a:ln>
            <a:noFill/>
          </a:ln>
          <a:extLst>
            <a:ext uri="{91240B29-F687-4F45-9708-019B960494DF}">
              <a14:hiddenLine xmlns:a14="http://schemas.microsoft.com/office/drawing/2010/main" w="6350" cap="flat">
                <a:solidFill>
                  <a:schemeClr val="tx1"/>
                </a:solidFill>
                <a:prstDash val="dash"/>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3859" name="Freeform 3"/>
          <p:cNvSpPr>
            <a:spLocks/>
          </p:cNvSpPr>
          <p:nvPr/>
        </p:nvSpPr>
        <p:spPr bwMode="auto">
          <a:xfrm>
            <a:off x="766763" y="3824288"/>
            <a:ext cx="1941512" cy="792162"/>
          </a:xfrm>
          <a:custGeom>
            <a:avLst/>
            <a:gdLst>
              <a:gd name="T0" fmla="*/ 136 w 1223"/>
              <a:gd name="T1" fmla="*/ 0 h 499"/>
              <a:gd name="T2" fmla="*/ 1089 w 1223"/>
              <a:gd name="T3" fmla="*/ 0 h 499"/>
              <a:gd name="T4" fmla="*/ 1223 w 1223"/>
              <a:gd name="T5" fmla="*/ 499 h 499"/>
              <a:gd name="T6" fmla="*/ 0 w 1223"/>
              <a:gd name="T7" fmla="*/ 499 h 499"/>
              <a:gd name="T8" fmla="*/ 136 w 1223"/>
              <a:gd name="T9" fmla="*/ 0 h 499"/>
            </a:gdLst>
            <a:ahLst/>
            <a:cxnLst>
              <a:cxn ang="0">
                <a:pos x="T0" y="T1"/>
              </a:cxn>
              <a:cxn ang="0">
                <a:pos x="T2" y="T3"/>
              </a:cxn>
              <a:cxn ang="0">
                <a:pos x="T4" y="T5"/>
              </a:cxn>
              <a:cxn ang="0">
                <a:pos x="T6" y="T7"/>
              </a:cxn>
              <a:cxn ang="0">
                <a:pos x="T8" y="T9"/>
              </a:cxn>
            </a:cxnLst>
            <a:rect l="0" t="0" r="r" b="b"/>
            <a:pathLst>
              <a:path w="1223" h="499">
                <a:moveTo>
                  <a:pt x="136" y="0"/>
                </a:moveTo>
                <a:lnTo>
                  <a:pt x="1089" y="0"/>
                </a:lnTo>
                <a:lnTo>
                  <a:pt x="1223" y="499"/>
                </a:lnTo>
                <a:lnTo>
                  <a:pt x="0" y="499"/>
                </a:lnTo>
                <a:lnTo>
                  <a:pt x="136" y="0"/>
                </a:lnTo>
                <a:close/>
              </a:path>
            </a:pathLst>
          </a:custGeom>
          <a:solidFill>
            <a:schemeClr val="folHlink">
              <a:alpha val="95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3861" name="Rectangle 5"/>
          <p:cNvSpPr>
            <a:spLocks noChangeArrowheads="1"/>
          </p:cNvSpPr>
          <p:nvPr/>
        </p:nvSpPr>
        <p:spPr bwMode="auto">
          <a:xfrm>
            <a:off x="2987675" y="5374034"/>
            <a:ext cx="3313113" cy="503238"/>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rmAutofit fontScale="97500" lnSpcReduction="10000"/>
          </a:bodyPr>
          <a:lstStyle/>
          <a:p>
            <a:pPr algn="ctr" fontAlgn="auto">
              <a:lnSpc>
                <a:spcPct val="85000"/>
              </a:lnSpc>
              <a:spcAft>
                <a:spcPts val="0"/>
              </a:spcAft>
            </a:pPr>
            <a:r>
              <a:rPr lang="en-US" altLang="en-US" sz="3300" spc="-50" dirty="0">
                <a:solidFill>
                  <a:schemeClr val="accent1">
                    <a:lumMod val="75000"/>
                  </a:schemeClr>
                </a:solidFill>
                <a:latin typeface="+mj-lt"/>
                <a:ea typeface="+mj-ea"/>
                <a:cs typeface="+mj-cs"/>
              </a:rPr>
              <a:t>Science</a:t>
            </a:r>
          </a:p>
        </p:txBody>
      </p:sp>
      <p:sp>
        <p:nvSpPr>
          <p:cNvPr id="1273862" name="Rectangle 6"/>
          <p:cNvSpPr>
            <a:spLocks noChangeArrowheads="1"/>
          </p:cNvSpPr>
          <p:nvPr/>
        </p:nvSpPr>
        <p:spPr bwMode="auto">
          <a:xfrm>
            <a:off x="5938838" y="5374034"/>
            <a:ext cx="331311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auto">
              <a:lnSpc>
                <a:spcPct val="75000"/>
              </a:lnSpc>
              <a:spcAft>
                <a:spcPts val="0"/>
              </a:spcAft>
            </a:pPr>
            <a:r>
              <a:rPr lang="en-US" altLang="en-US" sz="3200" spc="-50">
                <a:solidFill>
                  <a:schemeClr val="bg2">
                    <a:lumMod val="50000"/>
                  </a:schemeClr>
                </a:solidFill>
                <a:latin typeface="+mj-lt"/>
                <a:ea typeface="+mj-ea"/>
                <a:cs typeface="+mj-cs"/>
              </a:rPr>
              <a:t>Politics</a:t>
            </a:r>
          </a:p>
        </p:txBody>
      </p:sp>
      <p:sp>
        <p:nvSpPr>
          <p:cNvPr id="1273863" name="Rectangle 7"/>
          <p:cNvSpPr>
            <a:spLocks noChangeArrowheads="1"/>
          </p:cNvSpPr>
          <p:nvPr/>
        </p:nvSpPr>
        <p:spPr bwMode="auto">
          <a:xfrm>
            <a:off x="477309" y="632330"/>
            <a:ext cx="8277225" cy="638175"/>
          </a:xfrm>
          <a:prstGeom prst="rect">
            <a:avLst/>
          </a:prstGeom>
          <a:extLst/>
        </p:spPr>
        <p:txBody>
          <a:bodyPr vert="horz" lIns="91440" tIns="45720" rIns="91440" bIns="45720" rtlCol="0" anchor="b">
            <a:normAutofit fontScale="92500" lnSpcReduction="10000"/>
          </a:bodyPr>
          <a:lstStyle/>
          <a:p>
            <a:pPr>
              <a:lnSpc>
                <a:spcPct val="85000"/>
              </a:lnSpc>
            </a:pPr>
            <a:r>
              <a:rPr lang="en-GB" altLang="en-US" sz="4800" b="0" spc="-50" dirty="0">
                <a:solidFill>
                  <a:schemeClr val="tx1">
                    <a:lumMod val="75000"/>
                    <a:lumOff val="25000"/>
                  </a:schemeClr>
                </a:solidFill>
                <a:latin typeface="+mj-lt"/>
                <a:ea typeface="+mj-ea"/>
                <a:cs typeface="+mj-cs"/>
              </a:rPr>
              <a:t>Iterative decision-making process… </a:t>
            </a:r>
            <a:endParaRPr lang="de-DE" altLang="en-US" sz="4800" b="0" spc="-50" dirty="0">
              <a:solidFill>
                <a:schemeClr val="tx1">
                  <a:lumMod val="75000"/>
                  <a:lumOff val="25000"/>
                </a:schemeClr>
              </a:solidFill>
              <a:latin typeface="+mj-lt"/>
              <a:ea typeface="+mj-ea"/>
              <a:cs typeface="+mj-cs"/>
            </a:endParaRPr>
          </a:p>
        </p:txBody>
      </p:sp>
      <p:sp>
        <p:nvSpPr>
          <p:cNvPr id="1273864" name="Freeform 8"/>
          <p:cNvSpPr>
            <a:spLocks/>
          </p:cNvSpPr>
          <p:nvPr/>
        </p:nvSpPr>
        <p:spPr bwMode="auto">
          <a:xfrm>
            <a:off x="766763" y="4276725"/>
            <a:ext cx="1944687" cy="7937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folHlink"/>
          </a:solidFill>
          <a:ln>
            <a:noFill/>
          </a:ln>
          <a:extLst>
            <a:ext uri="{91240B29-F687-4F45-9708-019B960494DF}">
              <a14:hiddenLine xmlns:a14="http://schemas.microsoft.com/office/drawing/2010/main" w="6350" cap="rnd">
                <a:solidFill>
                  <a:schemeClr val="bg1"/>
                </a:solidFill>
                <a:prstDash val="sysDot"/>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3865" name="Freeform 9"/>
          <p:cNvSpPr>
            <a:spLocks/>
          </p:cNvSpPr>
          <p:nvPr/>
        </p:nvSpPr>
        <p:spPr bwMode="auto">
          <a:xfrm>
            <a:off x="982663" y="3557588"/>
            <a:ext cx="1511300" cy="433387"/>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folHlink"/>
          </a:solidFill>
          <a:ln w="6350" cap="rnd">
            <a:solidFill>
              <a:schemeClr val="bg1"/>
            </a:solidFill>
            <a:prstDash val="sysDot"/>
            <a:round/>
            <a:headEnd/>
            <a:tailEnd/>
          </a:ln>
        </p:spPr>
        <p:txBody>
          <a:bodyPr/>
          <a:lstStyle/>
          <a:p>
            <a:pPr eaLnBrk="0" hangingPunct="0"/>
            <a:endParaRPr lang="en-US" sz="2400" b="0">
              <a:solidFill>
                <a:srgbClr val="000000"/>
              </a:solidFill>
              <a:latin typeface="Arial" charset="0"/>
              <a:cs typeface=""/>
            </a:endParaRPr>
          </a:p>
        </p:txBody>
      </p:sp>
      <p:sp>
        <p:nvSpPr>
          <p:cNvPr id="1273866" name="Freeform 10"/>
          <p:cNvSpPr>
            <a:spLocks/>
          </p:cNvSpPr>
          <p:nvPr/>
        </p:nvSpPr>
        <p:spPr bwMode="auto">
          <a:xfrm>
            <a:off x="3852863" y="4092575"/>
            <a:ext cx="1931987"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787182">
              <a:alpha val="50000"/>
            </a:srgbClr>
          </a:solidFill>
          <a:ln>
            <a:noFill/>
          </a:ln>
          <a:extLst>
            <a:ext uri="{91240B29-F687-4F45-9708-019B960494DF}">
              <a14:hiddenLine xmlns:a14="http://schemas.microsoft.com/office/drawing/2010/main" w="6350" cap="flat">
                <a:solidFill>
                  <a:schemeClr val="tx1"/>
                </a:solidFill>
                <a:prstDash val="dash"/>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3867" name="Freeform 11"/>
          <p:cNvSpPr>
            <a:spLocks/>
          </p:cNvSpPr>
          <p:nvPr/>
        </p:nvSpPr>
        <p:spPr bwMode="auto">
          <a:xfrm>
            <a:off x="3708400" y="3803650"/>
            <a:ext cx="1941513" cy="792163"/>
          </a:xfrm>
          <a:custGeom>
            <a:avLst/>
            <a:gdLst>
              <a:gd name="T0" fmla="*/ 136 w 1223"/>
              <a:gd name="T1" fmla="*/ 0 h 499"/>
              <a:gd name="T2" fmla="*/ 1089 w 1223"/>
              <a:gd name="T3" fmla="*/ 0 h 499"/>
              <a:gd name="T4" fmla="*/ 1223 w 1223"/>
              <a:gd name="T5" fmla="*/ 499 h 499"/>
              <a:gd name="T6" fmla="*/ 0 w 1223"/>
              <a:gd name="T7" fmla="*/ 499 h 499"/>
              <a:gd name="T8" fmla="*/ 136 w 1223"/>
              <a:gd name="T9" fmla="*/ 0 h 499"/>
            </a:gdLst>
            <a:ahLst/>
            <a:cxnLst>
              <a:cxn ang="0">
                <a:pos x="T0" y="T1"/>
              </a:cxn>
              <a:cxn ang="0">
                <a:pos x="T2" y="T3"/>
              </a:cxn>
              <a:cxn ang="0">
                <a:pos x="T4" y="T5"/>
              </a:cxn>
              <a:cxn ang="0">
                <a:pos x="T6" y="T7"/>
              </a:cxn>
              <a:cxn ang="0">
                <a:pos x="T8" y="T9"/>
              </a:cxn>
            </a:cxnLst>
            <a:rect l="0" t="0" r="r" b="b"/>
            <a:pathLst>
              <a:path w="1223" h="499">
                <a:moveTo>
                  <a:pt x="136" y="0"/>
                </a:moveTo>
                <a:lnTo>
                  <a:pt x="1089" y="0"/>
                </a:lnTo>
                <a:lnTo>
                  <a:pt x="1223" y="499"/>
                </a:lnTo>
                <a:lnTo>
                  <a:pt x="0" y="499"/>
                </a:lnTo>
                <a:lnTo>
                  <a:pt x="136" y="0"/>
                </a:lnTo>
                <a:close/>
              </a:path>
            </a:pathLst>
          </a:custGeom>
          <a:solidFill>
            <a:schemeClr val="accent2">
              <a:alpha val="95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3868" name="Freeform 12"/>
          <p:cNvSpPr>
            <a:spLocks/>
          </p:cNvSpPr>
          <p:nvPr/>
        </p:nvSpPr>
        <p:spPr bwMode="auto">
          <a:xfrm>
            <a:off x="3708400" y="4256088"/>
            <a:ext cx="1944688" cy="7937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2"/>
          </a:solidFill>
          <a:ln>
            <a:noFill/>
          </a:ln>
          <a:extLst>
            <a:ext uri="{91240B29-F687-4F45-9708-019B960494DF}">
              <a14:hiddenLine xmlns:a14="http://schemas.microsoft.com/office/drawing/2010/main" w="6350" cap="rnd">
                <a:solidFill>
                  <a:schemeClr val="bg1"/>
                </a:solidFill>
                <a:prstDash val="sysDot"/>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3869" name="Freeform 13"/>
          <p:cNvSpPr>
            <a:spLocks/>
          </p:cNvSpPr>
          <p:nvPr/>
        </p:nvSpPr>
        <p:spPr bwMode="auto">
          <a:xfrm>
            <a:off x="3924300" y="3536950"/>
            <a:ext cx="1511300" cy="433388"/>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2"/>
          </a:solidFill>
          <a:ln w="6350" cap="rnd">
            <a:solidFill>
              <a:schemeClr val="bg1"/>
            </a:solidFill>
            <a:prstDash val="sysDot"/>
            <a:round/>
            <a:headEnd/>
            <a:tailEnd/>
          </a:ln>
        </p:spPr>
        <p:txBody>
          <a:bodyPr/>
          <a:lstStyle/>
          <a:p>
            <a:pPr eaLnBrk="0" hangingPunct="0"/>
            <a:endParaRPr lang="en-US" sz="2400" b="0">
              <a:solidFill>
                <a:srgbClr val="000000"/>
              </a:solidFill>
              <a:latin typeface="Arial" charset="0"/>
              <a:cs typeface=""/>
            </a:endParaRPr>
          </a:p>
        </p:txBody>
      </p:sp>
      <p:sp>
        <p:nvSpPr>
          <p:cNvPr id="1273871" name="Freeform 15"/>
          <p:cNvSpPr>
            <a:spLocks/>
          </p:cNvSpPr>
          <p:nvPr/>
        </p:nvSpPr>
        <p:spPr bwMode="auto">
          <a:xfrm>
            <a:off x="6743700" y="4256088"/>
            <a:ext cx="1944688" cy="7937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28575" cap="rnd">
            <a:solidFill>
              <a:schemeClr val="bg1"/>
            </a:solidFill>
            <a:prstDash val="sysDot"/>
            <a:round/>
            <a:headEnd/>
            <a:tailEnd/>
          </a:ln>
          <a:extLst>
            <a:ext uri="{909E8E84-426E-40DD-AFC4-6F175D3DCCD1}">
              <a14:hiddenFill xmlns:a14="http://schemas.microsoft.com/office/drawing/2010/main">
                <a:solidFill>
                  <a:srgbClr val="99CCFF"/>
                </a:solidFill>
              </a14:hiddenFill>
            </a:ext>
          </a:extLst>
        </p:spPr>
        <p:txBody>
          <a:bodyPr/>
          <a:lstStyle/>
          <a:p>
            <a:pPr eaLnBrk="0" hangingPunct="0"/>
            <a:endParaRPr lang="en-US" sz="2400" b="0">
              <a:solidFill>
                <a:srgbClr val="000000"/>
              </a:solidFill>
              <a:latin typeface="Arial" charset="0"/>
              <a:cs typeface=""/>
            </a:endParaRPr>
          </a:p>
        </p:txBody>
      </p:sp>
      <p:sp>
        <p:nvSpPr>
          <p:cNvPr id="1273872" name="Freeform 16"/>
          <p:cNvSpPr>
            <a:spLocks/>
          </p:cNvSpPr>
          <p:nvPr/>
        </p:nvSpPr>
        <p:spPr bwMode="auto">
          <a:xfrm>
            <a:off x="6959600" y="3536950"/>
            <a:ext cx="1511300" cy="433388"/>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28575" cap="rnd">
            <a:solidFill>
              <a:schemeClr val="bg1"/>
            </a:solidFill>
            <a:prstDash val="sysDot"/>
            <a:round/>
            <a:headEnd/>
            <a:tailEnd/>
          </a:ln>
          <a:extLst>
            <a:ext uri="{909E8E84-426E-40DD-AFC4-6F175D3DCCD1}">
              <a14:hiddenFill xmlns:a14="http://schemas.microsoft.com/office/drawing/2010/main">
                <a:solidFill>
                  <a:srgbClr val="99CCFF"/>
                </a:solidFill>
              </a14:hiddenFill>
            </a:ext>
          </a:extLst>
        </p:spPr>
        <p:txBody>
          <a:bodyPr/>
          <a:lstStyle/>
          <a:p>
            <a:pPr eaLnBrk="0" hangingPunct="0"/>
            <a:endParaRPr lang="en-US" sz="2400" b="0">
              <a:solidFill>
                <a:srgbClr val="000000"/>
              </a:solidFill>
              <a:latin typeface="Arial" charset="0"/>
              <a:cs typeface=""/>
            </a:endParaRPr>
          </a:p>
        </p:txBody>
      </p:sp>
      <p:cxnSp>
        <p:nvCxnSpPr>
          <p:cNvPr id="1273874" name="AutoShape 18"/>
          <p:cNvCxnSpPr>
            <a:cxnSpLocks noChangeShapeType="1"/>
          </p:cNvCxnSpPr>
          <p:nvPr/>
        </p:nvCxnSpPr>
        <p:spPr bwMode="auto">
          <a:xfrm flipH="1" flipV="1">
            <a:off x="8472488" y="3732213"/>
            <a:ext cx="215900" cy="881062"/>
          </a:xfrm>
          <a:prstGeom prst="straightConnector1">
            <a:avLst/>
          </a:prstGeom>
          <a:noFill/>
          <a:ln w="2857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73875" name="Line 19"/>
          <p:cNvSpPr>
            <a:spLocks noChangeShapeType="1"/>
          </p:cNvSpPr>
          <p:nvPr/>
        </p:nvSpPr>
        <p:spPr bwMode="auto">
          <a:xfrm rot="-5400000">
            <a:off x="3275807" y="3969544"/>
            <a:ext cx="0" cy="719137"/>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3876" name="Line 20"/>
          <p:cNvSpPr>
            <a:spLocks noChangeShapeType="1"/>
          </p:cNvSpPr>
          <p:nvPr/>
        </p:nvSpPr>
        <p:spPr bwMode="auto">
          <a:xfrm rot="-5400000">
            <a:off x="6157119" y="3969544"/>
            <a:ext cx="0" cy="719138"/>
          </a:xfrm>
          <a:prstGeom prst="line">
            <a:avLst/>
          </a:prstGeom>
          <a:noFill/>
          <a:ln w="38100">
            <a:solidFill>
              <a:srgbClr val="FFCC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3877" name="Line 21"/>
          <p:cNvSpPr>
            <a:spLocks noChangeShapeType="1"/>
          </p:cNvSpPr>
          <p:nvPr/>
        </p:nvSpPr>
        <p:spPr bwMode="auto">
          <a:xfrm>
            <a:off x="1763713" y="3752850"/>
            <a:ext cx="0" cy="719138"/>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3878" name="Line 22"/>
          <p:cNvSpPr>
            <a:spLocks noChangeShapeType="1"/>
          </p:cNvSpPr>
          <p:nvPr/>
        </p:nvSpPr>
        <p:spPr bwMode="auto">
          <a:xfrm>
            <a:off x="4716463" y="3752850"/>
            <a:ext cx="0" cy="719138"/>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3880" name="AutoShape 24"/>
          <p:cNvSpPr>
            <a:spLocks noChangeArrowheads="1"/>
          </p:cNvSpPr>
          <p:nvPr/>
        </p:nvSpPr>
        <p:spPr bwMode="auto">
          <a:xfrm>
            <a:off x="395288" y="2973388"/>
            <a:ext cx="5832475" cy="2290762"/>
          </a:xfrm>
          <a:prstGeom prst="flowChartAlternateProcess">
            <a:avLst/>
          </a:prstGeom>
          <a:noFill/>
          <a:ln w="9525">
            <a:solidFill>
              <a:schemeClr val="tx1"/>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b="0">
              <a:solidFill>
                <a:srgbClr val="000000"/>
              </a:solidFill>
              <a:latin typeface="Arial" charset="0"/>
              <a:cs typeface=""/>
            </a:endParaRPr>
          </a:p>
        </p:txBody>
      </p:sp>
      <p:sp>
        <p:nvSpPr>
          <p:cNvPr id="1273881" name="Rectangle 25"/>
          <p:cNvSpPr>
            <a:spLocks noChangeArrowheads="1"/>
          </p:cNvSpPr>
          <p:nvPr/>
        </p:nvSpPr>
        <p:spPr bwMode="auto">
          <a:xfrm>
            <a:off x="419100" y="2349500"/>
            <a:ext cx="55610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altLang="en-US" sz="2400" b="0">
                <a:solidFill>
                  <a:schemeClr val="tx1"/>
                </a:solidFill>
                <a:latin typeface="Arial" charset="0"/>
                <a:cs typeface=""/>
              </a:rPr>
              <a:t>“laboratory” (theory) </a:t>
            </a:r>
          </a:p>
        </p:txBody>
      </p:sp>
      <p:sp>
        <p:nvSpPr>
          <p:cNvPr id="1273882" name="Rectangle 26"/>
          <p:cNvSpPr>
            <a:spLocks noChangeArrowheads="1"/>
          </p:cNvSpPr>
          <p:nvPr/>
        </p:nvSpPr>
        <p:spPr bwMode="auto">
          <a:xfrm>
            <a:off x="468313" y="1301750"/>
            <a:ext cx="631012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tabLst>
                <a:tab pos="363538" algn="l"/>
              </a:tabLst>
            </a:pPr>
            <a:r>
              <a:rPr lang="en-GB" altLang="en-US" sz="2200" b="0" dirty="0">
                <a:solidFill>
                  <a:schemeClr val="tx1"/>
                </a:solidFill>
                <a:latin typeface="Gill Sans" charset="0"/>
                <a:cs typeface=""/>
              </a:rPr>
              <a:t>A: Development of basic data (after consulting users) </a:t>
            </a:r>
            <a:endParaRPr lang="de-DE" altLang="en-US" sz="2200" b="0" dirty="0">
              <a:solidFill>
                <a:schemeClr val="tx1"/>
              </a:solidFill>
              <a:latin typeface="Gill Sans" charset="0"/>
              <a:cs typeface=""/>
            </a:endParaRPr>
          </a:p>
        </p:txBody>
      </p:sp>
      <p:sp>
        <p:nvSpPr>
          <p:cNvPr id="1273883" name="Freeform 27"/>
          <p:cNvSpPr>
            <a:spLocks/>
          </p:cNvSpPr>
          <p:nvPr/>
        </p:nvSpPr>
        <p:spPr bwMode="auto">
          <a:xfrm>
            <a:off x="6959600" y="4256088"/>
            <a:ext cx="1944688" cy="7937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28575" cap="rnd">
            <a:solidFill>
              <a:srgbClr val="99CCFF"/>
            </a:solidFill>
            <a:prstDash val="sysDot"/>
            <a:round/>
            <a:headEnd/>
            <a:tailEnd/>
          </a:ln>
          <a:extLst>
            <a:ext uri="{909E8E84-426E-40DD-AFC4-6F175D3DCCD1}">
              <a14:hiddenFill xmlns:a14="http://schemas.microsoft.com/office/drawing/2010/main">
                <a:solidFill>
                  <a:srgbClr val="99CCFF"/>
                </a:solidFill>
              </a14:hiddenFill>
            </a:ext>
          </a:extLst>
        </p:spPr>
        <p:txBody>
          <a:bodyPr/>
          <a:lstStyle/>
          <a:p>
            <a:pPr eaLnBrk="0" hangingPunct="0"/>
            <a:endParaRPr lang="en-US" sz="2400" b="0">
              <a:solidFill>
                <a:srgbClr val="000000"/>
              </a:solidFill>
              <a:latin typeface="Arial" charset="0"/>
              <a:cs typeface=""/>
            </a:endParaRPr>
          </a:p>
        </p:txBody>
      </p:sp>
      <p:sp>
        <p:nvSpPr>
          <p:cNvPr id="1273884" name="Freeform 28"/>
          <p:cNvSpPr>
            <a:spLocks/>
          </p:cNvSpPr>
          <p:nvPr/>
        </p:nvSpPr>
        <p:spPr bwMode="auto">
          <a:xfrm>
            <a:off x="7175500" y="3536950"/>
            <a:ext cx="1511300" cy="433388"/>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28575" cap="rnd">
            <a:solidFill>
              <a:srgbClr val="99CCFF"/>
            </a:solidFill>
            <a:prstDash val="sysDot"/>
            <a:round/>
            <a:headEnd/>
            <a:tailEnd/>
          </a:ln>
          <a:extLst>
            <a:ext uri="{909E8E84-426E-40DD-AFC4-6F175D3DCCD1}">
              <a14:hiddenFill xmlns:a14="http://schemas.microsoft.com/office/drawing/2010/main">
                <a:solidFill>
                  <a:srgbClr val="99CCFF"/>
                </a:solidFill>
              </a14:hiddenFill>
            </a:ext>
          </a:extLst>
        </p:spPr>
        <p:txBody>
          <a:bodyPr/>
          <a:lstStyle/>
          <a:p>
            <a:pPr eaLnBrk="0" hangingPunct="0"/>
            <a:endParaRPr lang="en-US" sz="2400" b="0">
              <a:solidFill>
                <a:srgbClr val="000000"/>
              </a:solidFill>
              <a:latin typeface="Arial" charset="0"/>
              <a:cs typeface=""/>
            </a:endParaRPr>
          </a:p>
        </p:txBody>
      </p:sp>
      <p:cxnSp>
        <p:nvCxnSpPr>
          <p:cNvPr id="1273885" name="AutoShape 29"/>
          <p:cNvCxnSpPr>
            <a:cxnSpLocks noChangeShapeType="1"/>
          </p:cNvCxnSpPr>
          <p:nvPr/>
        </p:nvCxnSpPr>
        <p:spPr bwMode="auto">
          <a:xfrm flipV="1">
            <a:off x="6965950" y="3732213"/>
            <a:ext cx="214313" cy="962025"/>
          </a:xfrm>
          <a:prstGeom prst="straightConnector1">
            <a:avLst/>
          </a:prstGeom>
          <a:noFill/>
          <a:ln w="28575" cap="rnd">
            <a:solidFill>
              <a:srgbClr val="99CC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73886" name="AutoShape 30"/>
          <p:cNvCxnSpPr>
            <a:cxnSpLocks noChangeShapeType="1"/>
          </p:cNvCxnSpPr>
          <p:nvPr/>
        </p:nvCxnSpPr>
        <p:spPr bwMode="auto">
          <a:xfrm flipH="1" flipV="1">
            <a:off x="8688388" y="3732213"/>
            <a:ext cx="215900" cy="881062"/>
          </a:xfrm>
          <a:prstGeom prst="straightConnector1">
            <a:avLst/>
          </a:prstGeom>
          <a:noFill/>
          <a:ln w="28575" cap="rnd">
            <a:solidFill>
              <a:srgbClr val="99CC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73887" name="Line 31"/>
          <p:cNvSpPr>
            <a:spLocks noChangeShapeType="1"/>
          </p:cNvSpPr>
          <p:nvPr/>
        </p:nvSpPr>
        <p:spPr bwMode="auto">
          <a:xfrm>
            <a:off x="7956550" y="3752850"/>
            <a:ext cx="0" cy="719138"/>
          </a:xfrm>
          <a:prstGeom prst="line">
            <a:avLst/>
          </a:prstGeom>
          <a:noFill/>
          <a:ln w="38100">
            <a:solidFill>
              <a:srgbClr val="FFCC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3" name="Foliennummernplatzhalter 2"/>
          <p:cNvSpPr>
            <a:spLocks noGrp="1"/>
          </p:cNvSpPr>
          <p:nvPr>
            <p:ph type="sldNum" sz="quarter" idx="12"/>
          </p:nvPr>
        </p:nvSpPr>
        <p:spPr/>
        <p:txBody>
          <a:bodyPr/>
          <a:lstStyle/>
          <a:p>
            <a:pPr>
              <a:defRPr/>
            </a:pPr>
            <a:fld id="{E2F313E5-6C32-4CCC-A291-B01EDBC05B5D}" type="slidenum">
              <a:rPr lang="en-GB" smtClean="0"/>
              <a:pPr>
                <a:defRPr/>
              </a:pPr>
              <a:t>39</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pic>
        <p:nvPicPr>
          <p:cNvPr id="31" name="Grafik 30">
            <a:extLst>
              <a:ext uri="{FF2B5EF4-FFF2-40B4-BE49-F238E27FC236}">
                <a16:creationId xmlns:a16="http://schemas.microsoft.com/office/drawing/2014/main" id="{4AD90D3A-6CF2-5D45-8606-84CDE59954F7}"/>
              </a:ext>
            </a:extLst>
          </p:cNvPr>
          <p:cNvPicPr>
            <a:picLocks noChangeAspect="1"/>
          </p:cNvPicPr>
          <p:nvPr/>
        </p:nvPicPr>
        <p:blipFill>
          <a:blip r:embed="rId2"/>
          <a:stretch>
            <a:fillRect/>
          </a:stretch>
        </p:blipFill>
        <p:spPr>
          <a:xfrm>
            <a:off x="720032" y="1732637"/>
            <a:ext cx="4912750" cy="1148583"/>
          </a:xfrm>
          <a:prstGeom prst="rect">
            <a:avLst/>
          </a:prstGeom>
          <a:solidFill>
            <a:schemeClr val="bg1"/>
          </a:solidFill>
        </p:spPr>
      </p:pic>
    </p:spTree>
    <p:extLst>
      <p:ext uri="{BB962C8B-B14F-4D97-AF65-F5344CB8AC3E}">
        <p14:creationId xmlns:p14="http://schemas.microsoft.com/office/powerpoint/2010/main" val="200743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a:t>Going beyond statistical methodology</a:t>
            </a:r>
          </a:p>
        </p:txBody>
      </p:sp>
      <p:sp>
        <p:nvSpPr>
          <p:cNvPr id="7" name="Content Placeholder 6"/>
          <p:cNvSpPr>
            <a:spLocks noGrp="1"/>
          </p:cNvSpPr>
          <p:nvPr>
            <p:ph idx="1"/>
          </p:nvPr>
        </p:nvSpPr>
        <p:spPr/>
        <p:txBody>
          <a:bodyPr>
            <a:normAutofit/>
          </a:bodyPr>
          <a:lstStyle/>
          <a:p>
            <a:r>
              <a:rPr lang="en-GB" dirty="0"/>
              <a:t>Borderline of official statistics: Composites, dashboards etc. To be produced with the same brand?</a:t>
            </a:r>
          </a:p>
          <a:p>
            <a:r>
              <a:rPr lang="en-GB" dirty="0"/>
              <a:t>Caution: This is a potent medication. Follow the prescribed schedule exactly to avoid the risk of potentially severe side effects!</a:t>
            </a:r>
          </a:p>
          <a:p>
            <a:r>
              <a:rPr lang="en-GB" dirty="0"/>
              <a:t>Feedback loops: Any observed statistical regularity will tend to collapse once pressure is placed upon it for control purposes</a:t>
            </a:r>
          </a:p>
          <a:p>
            <a:r>
              <a:rPr lang="en-GB" dirty="0"/>
              <a:t>Literacy + data culture: Poor statistical literacy becomes a serious ethical issue when data are used to determine funding or actions that impact on people's lives</a:t>
            </a:r>
          </a:p>
        </p:txBody>
      </p:sp>
      <p:sp>
        <p:nvSpPr>
          <p:cNvPr id="5" name="Slide Number Placeholder 4"/>
          <p:cNvSpPr>
            <a:spLocks noGrp="1"/>
          </p:cNvSpPr>
          <p:nvPr>
            <p:ph type="sldNum" sz="quarter" idx="12"/>
          </p:nvPr>
        </p:nvSpPr>
        <p:spPr/>
        <p:txBody>
          <a:bodyPr/>
          <a:lstStyle/>
          <a:p>
            <a:pPr>
              <a:defRPr/>
            </a:pPr>
            <a:fld id="{CEC072B3-F169-4091-B5E8-1696AE75829B}" type="slidenum">
              <a:rPr lang="en-GB" smtClean="0"/>
              <a:pPr>
                <a:defRPr/>
              </a:pPr>
              <a:t>4</a:t>
            </a:fld>
            <a:endParaRPr lang="en-GB"/>
          </a:p>
        </p:txBody>
      </p:sp>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28051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4886" name="Rectangle 6"/>
          <p:cNvSpPr>
            <a:spLocks noGrp="1" noChangeArrowheads="1"/>
          </p:cNvSpPr>
          <p:nvPr>
            <p:ph type="title" idx="4294967295"/>
          </p:nvPr>
        </p:nvSpPr>
        <p:spPr>
          <a:xfrm>
            <a:off x="0" y="5374035"/>
            <a:ext cx="3313113" cy="503237"/>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rmAutofit fontScale="90000"/>
          </a:bodyPr>
          <a:lstStyle/>
          <a:p>
            <a:pPr algn="ctr"/>
            <a:r>
              <a:rPr lang="en-US" altLang="en-US" sz="3300" b="1">
                <a:solidFill>
                  <a:schemeClr val="bg1">
                    <a:lumMod val="50000"/>
                  </a:schemeClr>
                </a:solidFill>
              </a:rPr>
              <a:t>Statistics</a:t>
            </a:r>
          </a:p>
        </p:txBody>
      </p:sp>
      <p:sp>
        <p:nvSpPr>
          <p:cNvPr id="1274882" name="Freeform 2"/>
          <p:cNvSpPr>
            <a:spLocks/>
          </p:cNvSpPr>
          <p:nvPr/>
        </p:nvSpPr>
        <p:spPr bwMode="auto">
          <a:xfrm>
            <a:off x="3863975" y="4192588"/>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bg2">
              <a:alpha val="50000"/>
            </a:schemeClr>
          </a:solidFill>
          <a:ln>
            <a:noFill/>
          </a:ln>
          <a:extLst>
            <a:ext uri="{91240B29-F687-4F45-9708-019B960494DF}">
              <a14:hiddenLine xmlns:a14="http://schemas.microsoft.com/office/drawing/2010/main" w="6350" cap="flat">
                <a:solidFill>
                  <a:schemeClr val="tx1"/>
                </a:solidFill>
                <a:prstDash val="dash"/>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4883" name="AutoShape 3"/>
          <p:cNvSpPr>
            <a:spLocks noChangeArrowheads="1"/>
          </p:cNvSpPr>
          <p:nvPr/>
        </p:nvSpPr>
        <p:spPr bwMode="auto">
          <a:xfrm rot="-10800000">
            <a:off x="3706813" y="2916238"/>
            <a:ext cx="1944687" cy="1873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b="0">
              <a:solidFill>
                <a:srgbClr val="000000"/>
              </a:solidFill>
              <a:latin typeface="Arial" charset="0"/>
              <a:cs typeface=""/>
            </a:endParaRPr>
          </a:p>
        </p:txBody>
      </p:sp>
      <p:sp>
        <p:nvSpPr>
          <p:cNvPr id="1274884" name="Freeform 4"/>
          <p:cNvSpPr>
            <a:spLocks/>
          </p:cNvSpPr>
          <p:nvPr/>
        </p:nvSpPr>
        <p:spPr bwMode="auto">
          <a:xfrm>
            <a:off x="900113" y="4141788"/>
            <a:ext cx="1931987"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787182">
              <a:alpha val="50000"/>
            </a:srgbClr>
          </a:solidFill>
          <a:ln>
            <a:noFill/>
          </a:ln>
          <a:extLst>
            <a:ext uri="{91240B29-F687-4F45-9708-019B960494DF}">
              <a14:hiddenLine xmlns:a14="http://schemas.microsoft.com/office/drawing/2010/main" w="6350" cap="flat">
                <a:solidFill>
                  <a:schemeClr val="tx1"/>
                </a:solidFill>
                <a:prstDash val="dash"/>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4885" name="AutoShape 5"/>
          <p:cNvSpPr>
            <a:spLocks noChangeArrowheads="1"/>
          </p:cNvSpPr>
          <p:nvPr/>
        </p:nvSpPr>
        <p:spPr bwMode="auto">
          <a:xfrm rot="-10800000">
            <a:off x="755650" y="2844800"/>
            <a:ext cx="1944688" cy="1873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b="0">
              <a:solidFill>
                <a:srgbClr val="000000"/>
              </a:solidFill>
              <a:latin typeface="Arial" charset="0"/>
              <a:cs typeface=""/>
            </a:endParaRPr>
          </a:p>
        </p:txBody>
      </p:sp>
      <p:sp>
        <p:nvSpPr>
          <p:cNvPr id="1274887" name="Rectangle 7"/>
          <p:cNvSpPr>
            <a:spLocks noChangeArrowheads="1"/>
          </p:cNvSpPr>
          <p:nvPr/>
        </p:nvSpPr>
        <p:spPr bwMode="auto">
          <a:xfrm>
            <a:off x="2987675" y="5292725"/>
            <a:ext cx="33131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altLang="en-US" sz="3200" spc="-50" dirty="0">
                <a:solidFill>
                  <a:schemeClr val="accent1">
                    <a:lumMod val="75000"/>
                  </a:schemeClr>
                </a:solidFill>
                <a:latin typeface="+mj-lt"/>
                <a:ea typeface="+mj-ea"/>
                <a:cs typeface="+mj-cs"/>
              </a:rPr>
              <a:t>Science</a:t>
            </a:r>
          </a:p>
        </p:txBody>
      </p:sp>
      <p:sp>
        <p:nvSpPr>
          <p:cNvPr id="1274888" name="Rectangle 8"/>
          <p:cNvSpPr>
            <a:spLocks noChangeArrowheads="1"/>
          </p:cNvSpPr>
          <p:nvPr/>
        </p:nvSpPr>
        <p:spPr bwMode="auto">
          <a:xfrm>
            <a:off x="5938838" y="5374034"/>
            <a:ext cx="331311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auto">
              <a:lnSpc>
                <a:spcPct val="75000"/>
              </a:lnSpc>
              <a:spcAft>
                <a:spcPts val="0"/>
              </a:spcAft>
            </a:pPr>
            <a:r>
              <a:rPr lang="en-US" altLang="en-US" sz="3200" spc="-50">
                <a:solidFill>
                  <a:schemeClr val="bg2">
                    <a:lumMod val="50000"/>
                  </a:schemeClr>
                </a:solidFill>
                <a:latin typeface="+mj-lt"/>
                <a:ea typeface="+mj-ea"/>
                <a:cs typeface="+mj-cs"/>
              </a:rPr>
              <a:t>Politics</a:t>
            </a:r>
          </a:p>
        </p:txBody>
      </p:sp>
      <p:sp>
        <p:nvSpPr>
          <p:cNvPr id="1274889" name="Rectangle 9"/>
          <p:cNvSpPr>
            <a:spLocks noChangeArrowheads="1"/>
          </p:cNvSpPr>
          <p:nvPr/>
        </p:nvSpPr>
        <p:spPr bwMode="auto">
          <a:xfrm>
            <a:off x="504825" y="663575"/>
            <a:ext cx="8277225" cy="638175"/>
          </a:xfrm>
          <a:prstGeom prst="rect">
            <a:avLst/>
          </a:prstGeom>
          <a:extLst/>
        </p:spPr>
        <p:txBody>
          <a:bodyPr vert="horz" lIns="91440" tIns="45720" rIns="91440" bIns="45720" rtlCol="0" anchor="b">
            <a:normAutofit fontScale="92500" lnSpcReduction="10000"/>
          </a:bodyPr>
          <a:lstStyle/>
          <a:p>
            <a:pPr>
              <a:lnSpc>
                <a:spcPct val="85000"/>
              </a:lnSpc>
            </a:pPr>
            <a:r>
              <a:rPr lang="en-GB" altLang="en-US" sz="4800" b="0" spc="-50" dirty="0">
                <a:solidFill>
                  <a:schemeClr val="tx1">
                    <a:lumMod val="75000"/>
                    <a:lumOff val="25000"/>
                  </a:schemeClr>
                </a:solidFill>
                <a:latin typeface="+mj-lt"/>
                <a:ea typeface="+mj-ea"/>
                <a:cs typeface="+mj-cs"/>
              </a:rPr>
              <a:t>…iterative decision-making process… </a:t>
            </a:r>
            <a:endParaRPr lang="de-DE" altLang="en-US" sz="4800" b="0" spc="-50" dirty="0">
              <a:solidFill>
                <a:schemeClr val="tx1">
                  <a:lumMod val="75000"/>
                  <a:lumOff val="25000"/>
                </a:schemeClr>
              </a:solidFill>
              <a:latin typeface="+mj-lt"/>
              <a:ea typeface="+mj-ea"/>
              <a:cs typeface="+mj-cs"/>
            </a:endParaRPr>
          </a:p>
        </p:txBody>
      </p:sp>
      <p:sp>
        <p:nvSpPr>
          <p:cNvPr id="1274890" name="Freeform 10"/>
          <p:cNvSpPr>
            <a:spLocks/>
          </p:cNvSpPr>
          <p:nvPr/>
        </p:nvSpPr>
        <p:spPr bwMode="auto">
          <a:xfrm>
            <a:off x="766763" y="4305300"/>
            <a:ext cx="1944687" cy="7937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folHlink"/>
          </a:solidFill>
          <a:ln>
            <a:noFill/>
          </a:ln>
          <a:extLst>
            <a:ext uri="{91240B29-F687-4F45-9708-019B960494DF}">
              <a14:hiddenLine xmlns:a14="http://schemas.microsoft.com/office/drawing/2010/main" w="6350" cap="rnd">
                <a:solidFill>
                  <a:schemeClr val="bg1"/>
                </a:solidFill>
                <a:prstDash val="sysDot"/>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4891" name="Freeform 11"/>
          <p:cNvSpPr>
            <a:spLocks/>
          </p:cNvSpPr>
          <p:nvPr/>
        </p:nvSpPr>
        <p:spPr bwMode="auto">
          <a:xfrm>
            <a:off x="1042988" y="3492500"/>
            <a:ext cx="1368425" cy="433388"/>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folHlink"/>
          </a:solidFill>
          <a:ln w="6350" cap="rnd">
            <a:solidFill>
              <a:schemeClr val="bg1"/>
            </a:solidFill>
            <a:prstDash val="sysDot"/>
            <a:round/>
            <a:headEnd/>
            <a:tailEnd/>
          </a:ln>
        </p:spPr>
        <p:txBody>
          <a:bodyPr/>
          <a:lstStyle/>
          <a:p>
            <a:pPr eaLnBrk="0" hangingPunct="0"/>
            <a:endParaRPr lang="en-US" sz="2400" b="0">
              <a:solidFill>
                <a:srgbClr val="000000"/>
              </a:solidFill>
              <a:latin typeface="Arial" charset="0"/>
              <a:cs typeface=""/>
            </a:endParaRPr>
          </a:p>
        </p:txBody>
      </p:sp>
      <p:sp>
        <p:nvSpPr>
          <p:cNvPr id="1274892" name="Line 12"/>
          <p:cNvSpPr>
            <a:spLocks noChangeShapeType="1"/>
          </p:cNvSpPr>
          <p:nvPr/>
        </p:nvSpPr>
        <p:spPr bwMode="auto">
          <a:xfrm rot="-5400000">
            <a:off x="3202782" y="3925094"/>
            <a:ext cx="0" cy="719137"/>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4893" name="Line 13"/>
          <p:cNvSpPr>
            <a:spLocks noChangeShapeType="1"/>
          </p:cNvSpPr>
          <p:nvPr/>
        </p:nvSpPr>
        <p:spPr bwMode="auto">
          <a:xfrm rot="-5400000">
            <a:off x="6337301" y="3889375"/>
            <a:ext cx="0" cy="790575"/>
          </a:xfrm>
          <a:prstGeom prst="line">
            <a:avLst/>
          </a:prstGeom>
          <a:noFill/>
          <a:ln w="38100">
            <a:solidFill>
              <a:srgbClr val="FFCC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4894" name="Freeform 14"/>
          <p:cNvSpPr>
            <a:spLocks/>
          </p:cNvSpPr>
          <p:nvPr/>
        </p:nvSpPr>
        <p:spPr bwMode="auto">
          <a:xfrm>
            <a:off x="1258888" y="2628900"/>
            <a:ext cx="936625" cy="3619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folHlink"/>
          </a:solidFill>
          <a:ln w="6350" cap="rnd">
            <a:solidFill>
              <a:schemeClr val="bg1"/>
            </a:solidFill>
            <a:prstDash val="sysDot"/>
            <a:round/>
            <a:headEnd/>
            <a:tailEnd/>
          </a:ln>
        </p:spPr>
        <p:txBody>
          <a:bodyPr/>
          <a:lstStyle/>
          <a:p>
            <a:pPr eaLnBrk="0" hangingPunct="0"/>
            <a:endParaRPr lang="en-US" sz="2400" b="0">
              <a:solidFill>
                <a:srgbClr val="000000"/>
              </a:solidFill>
              <a:latin typeface="Arial" charset="0"/>
              <a:cs typeface=""/>
            </a:endParaRPr>
          </a:p>
        </p:txBody>
      </p:sp>
      <p:sp>
        <p:nvSpPr>
          <p:cNvPr id="1274895" name="Freeform 15"/>
          <p:cNvSpPr>
            <a:spLocks/>
          </p:cNvSpPr>
          <p:nvPr/>
        </p:nvSpPr>
        <p:spPr bwMode="auto">
          <a:xfrm>
            <a:off x="3719513" y="4356100"/>
            <a:ext cx="1944687" cy="7937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2"/>
          </a:solidFill>
          <a:ln>
            <a:noFill/>
          </a:ln>
          <a:extLst>
            <a:ext uri="{91240B29-F687-4F45-9708-019B960494DF}">
              <a14:hiddenLine xmlns:a14="http://schemas.microsoft.com/office/drawing/2010/main" w="6350" cap="rnd">
                <a:solidFill>
                  <a:schemeClr val="bg1"/>
                </a:solidFill>
                <a:prstDash val="sysDot"/>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4896" name="Freeform 16"/>
          <p:cNvSpPr>
            <a:spLocks/>
          </p:cNvSpPr>
          <p:nvPr/>
        </p:nvSpPr>
        <p:spPr bwMode="auto">
          <a:xfrm>
            <a:off x="3995738" y="3563938"/>
            <a:ext cx="1368425" cy="433387"/>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2"/>
          </a:solidFill>
          <a:ln w="6350" cap="rnd">
            <a:solidFill>
              <a:schemeClr val="bg1"/>
            </a:solidFill>
            <a:prstDash val="sysDot"/>
            <a:round/>
            <a:headEnd/>
            <a:tailEnd/>
          </a:ln>
        </p:spPr>
        <p:txBody>
          <a:bodyPr/>
          <a:lstStyle/>
          <a:p>
            <a:pPr eaLnBrk="0" hangingPunct="0"/>
            <a:endParaRPr lang="en-US" sz="2400" b="0">
              <a:solidFill>
                <a:srgbClr val="000000"/>
              </a:solidFill>
              <a:latin typeface="Arial" charset="0"/>
              <a:cs typeface=""/>
            </a:endParaRPr>
          </a:p>
        </p:txBody>
      </p:sp>
      <p:sp>
        <p:nvSpPr>
          <p:cNvPr id="1274897" name="Freeform 17"/>
          <p:cNvSpPr>
            <a:spLocks/>
          </p:cNvSpPr>
          <p:nvPr/>
        </p:nvSpPr>
        <p:spPr bwMode="auto">
          <a:xfrm>
            <a:off x="4211638" y="2679700"/>
            <a:ext cx="936625" cy="3619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2"/>
          </a:solidFill>
          <a:ln w="6350" cap="rnd">
            <a:solidFill>
              <a:schemeClr val="bg1"/>
            </a:solidFill>
            <a:prstDash val="sysDot"/>
            <a:round/>
            <a:headEnd/>
            <a:tailEnd/>
          </a:ln>
        </p:spPr>
        <p:txBody>
          <a:bodyPr/>
          <a:lstStyle/>
          <a:p>
            <a:pPr eaLnBrk="0" hangingPunct="0"/>
            <a:endParaRPr lang="en-US" sz="2400" b="0">
              <a:solidFill>
                <a:srgbClr val="000000"/>
              </a:solidFill>
              <a:latin typeface="Arial" charset="0"/>
              <a:cs typeface=""/>
            </a:endParaRPr>
          </a:p>
        </p:txBody>
      </p:sp>
      <p:sp>
        <p:nvSpPr>
          <p:cNvPr id="1274898" name="Line 18"/>
          <p:cNvSpPr>
            <a:spLocks noChangeShapeType="1"/>
          </p:cNvSpPr>
          <p:nvPr/>
        </p:nvSpPr>
        <p:spPr bwMode="auto">
          <a:xfrm rot="-5400000">
            <a:off x="6336507" y="2664618"/>
            <a:ext cx="0" cy="1223963"/>
          </a:xfrm>
          <a:prstGeom prst="line">
            <a:avLst/>
          </a:prstGeom>
          <a:noFill/>
          <a:ln w="38100">
            <a:solidFill>
              <a:srgbClr val="FFCC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4899" name="Line 19"/>
          <p:cNvSpPr>
            <a:spLocks noChangeShapeType="1"/>
          </p:cNvSpPr>
          <p:nvPr/>
        </p:nvSpPr>
        <p:spPr bwMode="auto">
          <a:xfrm rot="-5400000">
            <a:off x="3240088" y="2665413"/>
            <a:ext cx="0" cy="1079500"/>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4900" name="Line 20"/>
          <p:cNvSpPr>
            <a:spLocks noChangeShapeType="1"/>
          </p:cNvSpPr>
          <p:nvPr/>
        </p:nvSpPr>
        <p:spPr bwMode="auto">
          <a:xfrm>
            <a:off x="4643438" y="3060700"/>
            <a:ext cx="0" cy="1655763"/>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4901" name="Line 21"/>
          <p:cNvSpPr>
            <a:spLocks noChangeShapeType="1"/>
          </p:cNvSpPr>
          <p:nvPr/>
        </p:nvSpPr>
        <p:spPr bwMode="auto">
          <a:xfrm>
            <a:off x="1692275" y="3062288"/>
            <a:ext cx="0" cy="1655762"/>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4902" name="AutoShape 22"/>
          <p:cNvSpPr>
            <a:spLocks noChangeArrowheads="1"/>
          </p:cNvSpPr>
          <p:nvPr/>
        </p:nvSpPr>
        <p:spPr bwMode="auto">
          <a:xfrm>
            <a:off x="395288" y="2341563"/>
            <a:ext cx="5832475" cy="2951162"/>
          </a:xfrm>
          <a:prstGeom prst="flowChartAlternateProcess">
            <a:avLst/>
          </a:prstGeom>
          <a:noFill/>
          <a:ln w="9525">
            <a:solidFill>
              <a:schemeClr val="tx1"/>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b="0">
              <a:solidFill>
                <a:srgbClr val="000000"/>
              </a:solidFill>
              <a:latin typeface="Arial" charset="0"/>
              <a:cs typeface=""/>
            </a:endParaRPr>
          </a:p>
        </p:txBody>
      </p:sp>
      <p:sp>
        <p:nvSpPr>
          <p:cNvPr id="1274903" name="Rectangle 23"/>
          <p:cNvSpPr>
            <a:spLocks noChangeArrowheads="1"/>
          </p:cNvSpPr>
          <p:nvPr/>
        </p:nvSpPr>
        <p:spPr bwMode="auto">
          <a:xfrm>
            <a:off x="3209925" y="3022600"/>
            <a:ext cx="272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en-US" sz="1800" b="0">
                <a:solidFill>
                  <a:srgbClr val="000000"/>
                </a:solidFill>
                <a:latin typeface="Arial" charset="0"/>
                <a:cs typeface=""/>
              </a:rPr>
              <a:t>                                        </a:t>
            </a:r>
          </a:p>
        </p:txBody>
      </p:sp>
      <p:sp>
        <p:nvSpPr>
          <p:cNvPr id="1274904" name="Rectangle 24"/>
          <p:cNvSpPr>
            <a:spLocks noChangeArrowheads="1"/>
          </p:cNvSpPr>
          <p:nvPr/>
        </p:nvSpPr>
        <p:spPr bwMode="auto">
          <a:xfrm>
            <a:off x="419100" y="1844675"/>
            <a:ext cx="55610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altLang="en-US" sz="2400" b="0">
                <a:solidFill>
                  <a:schemeClr val="tx1"/>
                </a:solidFill>
                <a:latin typeface="Arial" charset="0"/>
                <a:cs typeface=""/>
              </a:rPr>
              <a:t>“laboratory”</a:t>
            </a:r>
          </a:p>
        </p:txBody>
      </p:sp>
      <p:sp>
        <p:nvSpPr>
          <p:cNvPr id="1274905" name="Rectangle 25"/>
          <p:cNvSpPr>
            <a:spLocks noChangeArrowheads="1"/>
          </p:cNvSpPr>
          <p:nvPr/>
        </p:nvSpPr>
        <p:spPr bwMode="auto">
          <a:xfrm>
            <a:off x="468313" y="1301750"/>
            <a:ext cx="451001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tabLst>
                <a:tab pos="363538" algn="l"/>
              </a:tabLst>
            </a:pPr>
            <a:r>
              <a:rPr lang="en-GB" altLang="en-US" sz="2200" b="0" dirty="0">
                <a:solidFill>
                  <a:schemeClr val="tx1"/>
                </a:solidFill>
                <a:latin typeface="Gill Sans" charset="0"/>
                <a:cs typeface=""/>
              </a:rPr>
              <a:t>B: Aggregation with scientific methods</a:t>
            </a:r>
            <a:endParaRPr lang="de-DE" altLang="en-US" sz="2200" b="0" dirty="0">
              <a:solidFill>
                <a:schemeClr val="tx1"/>
              </a:solidFill>
              <a:latin typeface="Gill Sans" charset="0"/>
              <a:cs typeface=""/>
            </a:endParaRPr>
          </a:p>
        </p:txBody>
      </p:sp>
      <p:sp>
        <p:nvSpPr>
          <p:cNvPr id="1274906" name="Freeform 26"/>
          <p:cNvSpPr>
            <a:spLocks/>
          </p:cNvSpPr>
          <p:nvPr/>
        </p:nvSpPr>
        <p:spPr bwMode="auto">
          <a:xfrm>
            <a:off x="6875463" y="4305300"/>
            <a:ext cx="1944687" cy="7937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28575" cap="rnd">
            <a:solidFill>
              <a:srgbClr val="99CCFF"/>
            </a:solidFill>
            <a:prstDash val="sysDot"/>
            <a:round/>
            <a:headEnd/>
            <a:tailEnd/>
          </a:ln>
          <a:extLst>
            <a:ext uri="{909E8E84-426E-40DD-AFC4-6F175D3DCCD1}">
              <a14:hiddenFill xmlns:a14="http://schemas.microsoft.com/office/drawing/2010/main">
                <a:solidFill>
                  <a:schemeClr val="folHlink"/>
                </a:solidFill>
              </a14:hiddenFill>
            </a:ext>
          </a:extLst>
        </p:spPr>
        <p:txBody>
          <a:bodyPr/>
          <a:lstStyle/>
          <a:p>
            <a:pPr eaLnBrk="0" hangingPunct="0"/>
            <a:endParaRPr lang="en-US" sz="2400" b="0">
              <a:solidFill>
                <a:srgbClr val="000000"/>
              </a:solidFill>
              <a:latin typeface="Arial" charset="0"/>
              <a:cs typeface=""/>
            </a:endParaRPr>
          </a:p>
        </p:txBody>
      </p:sp>
      <p:sp>
        <p:nvSpPr>
          <p:cNvPr id="1274907" name="Freeform 27"/>
          <p:cNvSpPr>
            <a:spLocks/>
          </p:cNvSpPr>
          <p:nvPr/>
        </p:nvSpPr>
        <p:spPr bwMode="auto">
          <a:xfrm>
            <a:off x="7151688" y="3492500"/>
            <a:ext cx="1368425" cy="433388"/>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28575" cap="rnd">
            <a:solidFill>
              <a:srgbClr val="99CCFF"/>
            </a:solidFill>
            <a:prstDash val="sysDot"/>
            <a:round/>
            <a:headEnd/>
            <a:tailEnd/>
          </a:ln>
          <a:extLst>
            <a:ext uri="{909E8E84-426E-40DD-AFC4-6F175D3DCCD1}">
              <a14:hiddenFill xmlns:a14="http://schemas.microsoft.com/office/drawing/2010/main">
                <a:solidFill>
                  <a:schemeClr val="folHlink"/>
                </a:solidFill>
              </a14:hiddenFill>
            </a:ext>
          </a:extLst>
        </p:spPr>
        <p:txBody>
          <a:bodyPr/>
          <a:lstStyle/>
          <a:p>
            <a:pPr eaLnBrk="0" hangingPunct="0"/>
            <a:endParaRPr lang="en-US" sz="2400" b="0">
              <a:solidFill>
                <a:srgbClr val="000000"/>
              </a:solidFill>
              <a:latin typeface="Arial" charset="0"/>
              <a:cs typeface=""/>
            </a:endParaRPr>
          </a:p>
        </p:txBody>
      </p:sp>
      <p:cxnSp>
        <p:nvCxnSpPr>
          <p:cNvPr id="1274908" name="AutoShape 28"/>
          <p:cNvCxnSpPr>
            <a:cxnSpLocks noChangeShapeType="1"/>
            <a:stCxn id="1274906" idx="15"/>
            <a:endCxn id="1274910" idx="16"/>
          </p:cNvCxnSpPr>
          <p:nvPr/>
        </p:nvCxnSpPr>
        <p:spPr bwMode="auto">
          <a:xfrm flipV="1">
            <a:off x="6881813" y="2792413"/>
            <a:ext cx="488950" cy="1951037"/>
          </a:xfrm>
          <a:prstGeom prst="straightConnector1">
            <a:avLst/>
          </a:prstGeom>
          <a:noFill/>
          <a:ln w="28575" cap="rnd">
            <a:solidFill>
              <a:srgbClr val="99CC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74909" name="AutoShape 29"/>
          <p:cNvCxnSpPr>
            <a:cxnSpLocks noChangeShapeType="1"/>
            <a:stCxn id="1274906" idx="31"/>
            <a:endCxn id="1274910" idx="0"/>
          </p:cNvCxnSpPr>
          <p:nvPr/>
        </p:nvCxnSpPr>
        <p:spPr bwMode="auto">
          <a:xfrm flipH="1" flipV="1">
            <a:off x="8301038" y="2828925"/>
            <a:ext cx="512762" cy="1833563"/>
          </a:xfrm>
          <a:prstGeom prst="straightConnector1">
            <a:avLst/>
          </a:prstGeom>
          <a:noFill/>
          <a:ln w="28575" cap="rnd">
            <a:solidFill>
              <a:srgbClr val="99CC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74910" name="Freeform 30"/>
          <p:cNvSpPr>
            <a:spLocks/>
          </p:cNvSpPr>
          <p:nvPr/>
        </p:nvSpPr>
        <p:spPr bwMode="auto">
          <a:xfrm>
            <a:off x="7367588" y="2628900"/>
            <a:ext cx="936625" cy="36195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28575" cap="rnd">
            <a:solidFill>
              <a:srgbClr val="99CCFF"/>
            </a:solidFill>
            <a:prstDash val="sysDot"/>
            <a:round/>
            <a:headEnd/>
            <a:tailEnd/>
          </a:ln>
          <a:extLst>
            <a:ext uri="{909E8E84-426E-40DD-AFC4-6F175D3DCCD1}">
              <a14:hiddenFill xmlns:a14="http://schemas.microsoft.com/office/drawing/2010/main">
                <a:solidFill>
                  <a:schemeClr val="folHlink"/>
                </a:solidFill>
              </a14:hiddenFill>
            </a:ext>
          </a:extLst>
        </p:spPr>
        <p:txBody>
          <a:bodyPr/>
          <a:lstStyle/>
          <a:p>
            <a:pPr eaLnBrk="0" hangingPunct="0"/>
            <a:endParaRPr lang="en-US" sz="2400" b="0">
              <a:solidFill>
                <a:srgbClr val="000000"/>
              </a:solidFill>
              <a:latin typeface="Arial" charset="0"/>
              <a:cs typeface=""/>
            </a:endParaRPr>
          </a:p>
        </p:txBody>
      </p:sp>
      <p:sp>
        <p:nvSpPr>
          <p:cNvPr id="1274911" name="Line 31"/>
          <p:cNvSpPr>
            <a:spLocks noChangeShapeType="1"/>
          </p:cNvSpPr>
          <p:nvPr/>
        </p:nvSpPr>
        <p:spPr bwMode="auto">
          <a:xfrm>
            <a:off x="7885113" y="3060700"/>
            <a:ext cx="0" cy="1655763"/>
          </a:xfrm>
          <a:prstGeom prst="line">
            <a:avLst/>
          </a:prstGeom>
          <a:noFill/>
          <a:ln w="38100">
            <a:solidFill>
              <a:srgbClr val="FFCC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3" name="Foliennummernplatzhalter 2"/>
          <p:cNvSpPr>
            <a:spLocks noGrp="1"/>
          </p:cNvSpPr>
          <p:nvPr>
            <p:ph type="sldNum" sz="quarter" idx="12"/>
          </p:nvPr>
        </p:nvSpPr>
        <p:spPr/>
        <p:txBody>
          <a:bodyPr/>
          <a:lstStyle/>
          <a:p>
            <a:pPr>
              <a:defRPr/>
            </a:pPr>
            <a:fld id="{E2F313E5-6C32-4CCC-A291-B01EDBC05B5D}" type="slidenum">
              <a:rPr lang="en-GB" smtClean="0"/>
              <a:pPr>
                <a:defRPr/>
              </a:pPr>
              <a:t>40</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967244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5943" name="Rectangle 39"/>
          <p:cNvSpPr>
            <a:spLocks noGrp="1" noChangeArrowheads="1"/>
          </p:cNvSpPr>
          <p:nvPr>
            <p:ph type="title" idx="4294967295"/>
          </p:nvPr>
        </p:nvSpPr>
        <p:spPr>
          <a:xfrm>
            <a:off x="0" y="5590059"/>
            <a:ext cx="3313113" cy="503237"/>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lIns="91440" tIns="45720" rIns="91440" bIns="45720" rtlCol="0" anchor="b">
            <a:normAutofit fontScale="90000"/>
          </a:bodyPr>
          <a:lstStyle/>
          <a:p>
            <a:pPr algn="ctr"/>
            <a:r>
              <a:rPr lang="en-US" altLang="en-US" sz="3300" b="1">
                <a:solidFill>
                  <a:schemeClr val="bg1">
                    <a:lumMod val="50000"/>
                  </a:schemeClr>
                </a:solidFill>
              </a:rPr>
              <a:t>Statistics</a:t>
            </a:r>
          </a:p>
        </p:txBody>
      </p:sp>
      <p:sp>
        <p:nvSpPr>
          <p:cNvPr id="1275906" name="Rectangle 2"/>
          <p:cNvSpPr>
            <a:spLocks noChangeArrowheads="1"/>
          </p:cNvSpPr>
          <p:nvPr/>
        </p:nvSpPr>
        <p:spPr bwMode="auto">
          <a:xfrm>
            <a:off x="539750" y="620713"/>
            <a:ext cx="8277225" cy="638175"/>
          </a:xfrm>
          <a:prstGeom prst="rect">
            <a:avLst/>
          </a:prstGeom>
          <a:extLst/>
        </p:spPr>
        <p:txBody>
          <a:bodyPr vert="horz" lIns="91440" tIns="45720" rIns="91440" bIns="45720" rtlCol="0" anchor="b">
            <a:normAutofit fontScale="92500" lnSpcReduction="10000"/>
          </a:bodyPr>
          <a:lstStyle/>
          <a:p>
            <a:pPr>
              <a:lnSpc>
                <a:spcPct val="85000"/>
              </a:lnSpc>
            </a:pPr>
            <a:r>
              <a:rPr lang="en-GB" altLang="en-US" sz="4800" b="0" spc="-50" dirty="0">
                <a:solidFill>
                  <a:schemeClr val="tx1">
                    <a:lumMod val="75000"/>
                    <a:lumOff val="25000"/>
                  </a:schemeClr>
                </a:solidFill>
                <a:latin typeface="+mj-lt"/>
                <a:ea typeface="+mj-ea"/>
                <a:cs typeface="+mj-cs"/>
              </a:rPr>
              <a:t>…iterative decision-making process</a:t>
            </a:r>
            <a:endParaRPr lang="de-DE" altLang="en-US" sz="4800" b="0" spc="-50" dirty="0">
              <a:solidFill>
                <a:schemeClr val="tx1">
                  <a:lumMod val="75000"/>
                  <a:lumOff val="25000"/>
                </a:schemeClr>
              </a:solidFill>
              <a:latin typeface="+mj-lt"/>
              <a:ea typeface="+mj-ea"/>
              <a:cs typeface="+mj-cs"/>
            </a:endParaRPr>
          </a:p>
        </p:txBody>
      </p:sp>
      <p:sp>
        <p:nvSpPr>
          <p:cNvPr id="1275907" name="Freeform 3"/>
          <p:cNvSpPr>
            <a:spLocks/>
          </p:cNvSpPr>
          <p:nvPr/>
        </p:nvSpPr>
        <p:spPr bwMode="auto">
          <a:xfrm>
            <a:off x="3863975" y="4357688"/>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787182">
              <a:alpha val="50000"/>
            </a:srgbClr>
          </a:solidFill>
          <a:ln>
            <a:noFill/>
          </a:ln>
          <a:extLst>
            <a:ext uri="{91240B29-F687-4F45-9708-019B960494DF}">
              <a14:hiddenLine xmlns:a14="http://schemas.microsoft.com/office/drawing/2010/main" w="6350" cap="flat">
                <a:solidFill>
                  <a:schemeClr val="tx1"/>
                </a:solidFill>
                <a:prstDash val="dash"/>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08" name="Freeform 4"/>
          <p:cNvSpPr>
            <a:spLocks/>
          </p:cNvSpPr>
          <p:nvPr/>
        </p:nvSpPr>
        <p:spPr bwMode="auto">
          <a:xfrm>
            <a:off x="6743700" y="4357688"/>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787182">
              <a:alpha val="50000"/>
            </a:srgbClr>
          </a:solidFill>
          <a:ln>
            <a:noFill/>
          </a:ln>
          <a:extLst>
            <a:ext uri="{91240B29-F687-4F45-9708-019B960494DF}">
              <a14:hiddenLine xmlns:a14="http://schemas.microsoft.com/office/drawing/2010/main" w="6350" cap="flat">
                <a:solidFill>
                  <a:schemeClr val="tx1"/>
                </a:solidFill>
                <a:prstDash val="dash"/>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09" name="Freeform 5"/>
          <p:cNvSpPr>
            <a:spLocks/>
          </p:cNvSpPr>
          <p:nvPr/>
        </p:nvSpPr>
        <p:spPr bwMode="auto">
          <a:xfrm>
            <a:off x="971550" y="4357688"/>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787182">
              <a:alpha val="50000"/>
            </a:srgbClr>
          </a:solidFill>
          <a:ln>
            <a:noFill/>
          </a:ln>
          <a:extLst>
            <a:ext uri="{91240B29-F687-4F45-9708-019B960494DF}">
              <a14:hiddenLine xmlns:a14="http://schemas.microsoft.com/office/drawing/2010/main" w="6350" cap="flat">
                <a:solidFill>
                  <a:schemeClr val="tx1"/>
                </a:solidFill>
                <a:prstDash val="dash"/>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0" name="Freeform 6"/>
          <p:cNvSpPr>
            <a:spLocks/>
          </p:cNvSpPr>
          <p:nvPr/>
        </p:nvSpPr>
        <p:spPr bwMode="auto">
          <a:xfrm>
            <a:off x="827088" y="1909763"/>
            <a:ext cx="1938337" cy="3005137"/>
          </a:xfrm>
          <a:custGeom>
            <a:avLst/>
            <a:gdLst>
              <a:gd name="T0" fmla="*/ 285 w 675"/>
              <a:gd name="T1" fmla="*/ 16 h 924"/>
              <a:gd name="T2" fmla="*/ 0 w 675"/>
              <a:gd name="T3" fmla="*/ 924 h 924"/>
              <a:gd name="T4" fmla="*/ 675 w 675"/>
              <a:gd name="T5" fmla="*/ 924 h 924"/>
              <a:gd name="T6" fmla="*/ 432 w 675"/>
              <a:gd name="T7" fmla="*/ 19 h 924"/>
              <a:gd name="T8" fmla="*/ 430 w 675"/>
              <a:gd name="T9" fmla="*/ 17 h 924"/>
              <a:gd name="T10" fmla="*/ 422 w 675"/>
              <a:gd name="T11" fmla="*/ 13 h 924"/>
              <a:gd name="T12" fmla="*/ 409 w 675"/>
              <a:gd name="T13" fmla="*/ 7 h 924"/>
              <a:gd name="T14" fmla="*/ 392 w 675"/>
              <a:gd name="T15" fmla="*/ 3 h 924"/>
              <a:gd name="T16" fmla="*/ 370 w 675"/>
              <a:gd name="T17" fmla="*/ 0 h 924"/>
              <a:gd name="T18" fmla="*/ 344 w 675"/>
              <a:gd name="T19" fmla="*/ 0 h 924"/>
              <a:gd name="T20" fmla="*/ 317 w 675"/>
              <a:gd name="T21" fmla="*/ 5 h 924"/>
              <a:gd name="T22" fmla="*/ 285 w 675"/>
              <a:gd name="T23" fmla="*/ 1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24">
                <a:moveTo>
                  <a:pt x="285" y="16"/>
                </a:moveTo>
                <a:lnTo>
                  <a:pt x="0" y="924"/>
                </a:lnTo>
                <a:lnTo>
                  <a:pt x="675" y="924"/>
                </a:lnTo>
                <a:lnTo>
                  <a:pt x="432" y="19"/>
                </a:lnTo>
                <a:lnTo>
                  <a:pt x="430" y="17"/>
                </a:lnTo>
                <a:lnTo>
                  <a:pt x="422" y="13"/>
                </a:lnTo>
                <a:lnTo>
                  <a:pt x="409" y="7"/>
                </a:lnTo>
                <a:lnTo>
                  <a:pt x="392" y="3"/>
                </a:lnTo>
                <a:lnTo>
                  <a:pt x="370" y="0"/>
                </a:lnTo>
                <a:lnTo>
                  <a:pt x="344" y="0"/>
                </a:lnTo>
                <a:lnTo>
                  <a:pt x="317" y="5"/>
                </a:lnTo>
                <a:lnTo>
                  <a:pt x="285" y="1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1" name="Freeform 7"/>
          <p:cNvSpPr>
            <a:spLocks/>
          </p:cNvSpPr>
          <p:nvPr/>
        </p:nvSpPr>
        <p:spPr bwMode="auto">
          <a:xfrm>
            <a:off x="833438" y="4370388"/>
            <a:ext cx="1931987"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2" name="Freeform 8"/>
          <p:cNvSpPr>
            <a:spLocks/>
          </p:cNvSpPr>
          <p:nvPr/>
        </p:nvSpPr>
        <p:spPr bwMode="auto">
          <a:xfrm>
            <a:off x="1619250" y="1838325"/>
            <a:ext cx="446088" cy="182563"/>
          </a:xfrm>
          <a:custGeom>
            <a:avLst/>
            <a:gdLst>
              <a:gd name="T0" fmla="*/ 154 w 154"/>
              <a:gd name="T1" fmla="*/ 28 h 57"/>
              <a:gd name="T2" fmla="*/ 153 w 154"/>
              <a:gd name="T3" fmla="*/ 34 h 57"/>
              <a:gd name="T4" fmla="*/ 149 w 154"/>
              <a:gd name="T5" fmla="*/ 39 h 57"/>
              <a:gd name="T6" fmla="*/ 142 w 154"/>
              <a:gd name="T7" fmla="*/ 44 h 57"/>
              <a:gd name="T8" fmla="*/ 131 w 154"/>
              <a:gd name="T9" fmla="*/ 49 h 57"/>
              <a:gd name="T10" fmla="*/ 120 w 154"/>
              <a:gd name="T11" fmla="*/ 52 h 57"/>
              <a:gd name="T12" fmla="*/ 107 w 154"/>
              <a:gd name="T13" fmla="*/ 54 h 57"/>
              <a:gd name="T14" fmla="*/ 93 w 154"/>
              <a:gd name="T15" fmla="*/ 55 h 57"/>
              <a:gd name="T16" fmla="*/ 77 w 154"/>
              <a:gd name="T17" fmla="*/ 57 h 57"/>
              <a:gd name="T18" fmla="*/ 61 w 154"/>
              <a:gd name="T19" fmla="*/ 55 h 57"/>
              <a:gd name="T20" fmla="*/ 47 w 154"/>
              <a:gd name="T21" fmla="*/ 54 h 57"/>
              <a:gd name="T22" fmla="*/ 35 w 154"/>
              <a:gd name="T23" fmla="*/ 52 h 57"/>
              <a:gd name="T24" fmla="*/ 23 w 154"/>
              <a:gd name="T25" fmla="*/ 49 h 57"/>
              <a:gd name="T26" fmla="*/ 13 w 154"/>
              <a:gd name="T27" fmla="*/ 44 h 57"/>
              <a:gd name="T28" fmla="*/ 6 w 154"/>
              <a:gd name="T29" fmla="*/ 39 h 57"/>
              <a:gd name="T30" fmla="*/ 1 w 154"/>
              <a:gd name="T31" fmla="*/ 34 h 57"/>
              <a:gd name="T32" fmla="*/ 0 w 154"/>
              <a:gd name="T33" fmla="*/ 28 h 57"/>
              <a:gd name="T34" fmla="*/ 1 w 154"/>
              <a:gd name="T35" fmla="*/ 22 h 57"/>
              <a:gd name="T36" fmla="*/ 6 w 154"/>
              <a:gd name="T37" fmla="*/ 17 h 57"/>
              <a:gd name="T38" fmla="*/ 13 w 154"/>
              <a:gd name="T39" fmla="*/ 13 h 57"/>
              <a:gd name="T40" fmla="*/ 23 w 154"/>
              <a:gd name="T41" fmla="*/ 8 h 57"/>
              <a:gd name="T42" fmla="*/ 35 w 154"/>
              <a:gd name="T43" fmla="*/ 5 h 57"/>
              <a:gd name="T44" fmla="*/ 47 w 154"/>
              <a:gd name="T45" fmla="*/ 3 h 57"/>
              <a:gd name="T46" fmla="*/ 61 w 154"/>
              <a:gd name="T47" fmla="*/ 0 h 57"/>
              <a:gd name="T48" fmla="*/ 77 w 154"/>
              <a:gd name="T49" fmla="*/ 0 h 57"/>
              <a:gd name="T50" fmla="*/ 93 w 154"/>
              <a:gd name="T51" fmla="*/ 0 h 57"/>
              <a:gd name="T52" fmla="*/ 107 w 154"/>
              <a:gd name="T53" fmla="*/ 3 h 57"/>
              <a:gd name="T54" fmla="*/ 120 w 154"/>
              <a:gd name="T55" fmla="*/ 5 h 57"/>
              <a:gd name="T56" fmla="*/ 131 w 154"/>
              <a:gd name="T57" fmla="*/ 8 h 57"/>
              <a:gd name="T58" fmla="*/ 142 w 154"/>
              <a:gd name="T59" fmla="*/ 13 h 57"/>
              <a:gd name="T60" fmla="*/ 149 w 154"/>
              <a:gd name="T61" fmla="*/ 17 h 57"/>
              <a:gd name="T62" fmla="*/ 153 w 154"/>
              <a:gd name="T63" fmla="*/ 22 h 57"/>
              <a:gd name="T64" fmla="*/ 154 w 154"/>
              <a:gd name="T6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57">
                <a:moveTo>
                  <a:pt x="154" y="28"/>
                </a:moveTo>
                <a:lnTo>
                  <a:pt x="153" y="34"/>
                </a:lnTo>
                <a:lnTo>
                  <a:pt x="149" y="39"/>
                </a:lnTo>
                <a:lnTo>
                  <a:pt x="142" y="44"/>
                </a:lnTo>
                <a:lnTo>
                  <a:pt x="131" y="49"/>
                </a:lnTo>
                <a:lnTo>
                  <a:pt x="120" y="52"/>
                </a:lnTo>
                <a:lnTo>
                  <a:pt x="107" y="54"/>
                </a:lnTo>
                <a:lnTo>
                  <a:pt x="93" y="55"/>
                </a:lnTo>
                <a:lnTo>
                  <a:pt x="77" y="57"/>
                </a:lnTo>
                <a:lnTo>
                  <a:pt x="61" y="55"/>
                </a:lnTo>
                <a:lnTo>
                  <a:pt x="47" y="54"/>
                </a:lnTo>
                <a:lnTo>
                  <a:pt x="35" y="52"/>
                </a:lnTo>
                <a:lnTo>
                  <a:pt x="23" y="49"/>
                </a:lnTo>
                <a:lnTo>
                  <a:pt x="13" y="44"/>
                </a:lnTo>
                <a:lnTo>
                  <a:pt x="6" y="39"/>
                </a:lnTo>
                <a:lnTo>
                  <a:pt x="1" y="34"/>
                </a:lnTo>
                <a:lnTo>
                  <a:pt x="0" y="28"/>
                </a:lnTo>
                <a:lnTo>
                  <a:pt x="1" y="22"/>
                </a:lnTo>
                <a:lnTo>
                  <a:pt x="6" y="17"/>
                </a:lnTo>
                <a:lnTo>
                  <a:pt x="13" y="13"/>
                </a:lnTo>
                <a:lnTo>
                  <a:pt x="23" y="8"/>
                </a:lnTo>
                <a:lnTo>
                  <a:pt x="35" y="5"/>
                </a:lnTo>
                <a:lnTo>
                  <a:pt x="47" y="3"/>
                </a:lnTo>
                <a:lnTo>
                  <a:pt x="61" y="0"/>
                </a:lnTo>
                <a:lnTo>
                  <a:pt x="77" y="0"/>
                </a:lnTo>
                <a:lnTo>
                  <a:pt x="93" y="0"/>
                </a:lnTo>
                <a:lnTo>
                  <a:pt x="107" y="3"/>
                </a:lnTo>
                <a:lnTo>
                  <a:pt x="120" y="5"/>
                </a:lnTo>
                <a:lnTo>
                  <a:pt x="131" y="8"/>
                </a:lnTo>
                <a:lnTo>
                  <a:pt x="142" y="13"/>
                </a:lnTo>
                <a:lnTo>
                  <a:pt x="149" y="17"/>
                </a:lnTo>
                <a:lnTo>
                  <a:pt x="153" y="22"/>
                </a:lnTo>
                <a:lnTo>
                  <a:pt x="154" y="28"/>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3" name="Freeform 9"/>
          <p:cNvSpPr>
            <a:spLocks/>
          </p:cNvSpPr>
          <p:nvPr/>
        </p:nvSpPr>
        <p:spPr bwMode="auto">
          <a:xfrm>
            <a:off x="1716088" y="1854200"/>
            <a:ext cx="274637" cy="117475"/>
          </a:xfrm>
          <a:custGeom>
            <a:avLst/>
            <a:gdLst>
              <a:gd name="T0" fmla="*/ 97 w 97"/>
              <a:gd name="T1" fmla="*/ 17 h 35"/>
              <a:gd name="T2" fmla="*/ 95 w 97"/>
              <a:gd name="T3" fmla="*/ 20 h 35"/>
              <a:gd name="T4" fmla="*/ 93 w 97"/>
              <a:gd name="T5" fmla="*/ 24 h 35"/>
              <a:gd name="T6" fmla="*/ 88 w 97"/>
              <a:gd name="T7" fmla="*/ 27 h 35"/>
              <a:gd name="T8" fmla="*/ 83 w 97"/>
              <a:gd name="T9" fmla="*/ 30 h 35"/>
              <a:gd name="T10" fmla="*/ 75 w 97"/>
              <a:gd name="T11" fmla="*/ 32 h 35"/>
              <a:gd name="T12" fmla="*/ 67 w 97"/>
              <a:gd name="T13" fmla="*/ 34 h 35"/>
              <a:gd name="T14" fmla="*/ 57 w 97"/>
              <a:gd name="T15" fmla="*/ 35 h 35"/>
              <a:gd name="T16" fmla="*/ 48 w 97"/>
              <a:gd name="T17" fmla="*/ 35 h 35"/>
              <a:gd name="T18" fmla="*/ 39 w 97"/>
              <a:gd name="T19" fmla="*/ 35 h 35"/>
              <a:gd name="T20" fmla="*/ 30 w 97"/>
              <a:gd name="T21" fmla="*/ 34 h 35"/>
              <a:gd name="T22" fmla="*/ 22 w 97"/>
              <a:gd name="T23" fmla="*/ 32 h 35"/>
              <a:gd name="T24" fmla="*/ 14 w 97"/>
              <a:gd name="T25" fmla="*/ 30 h 35"/>
              <a:gd name="T26" fmla="*/ 8 w 97"/>
              <a:gd name="T27" fmla="*/ 27 h 35"/>
              <a:gd name="T28" fmla="*/ 3 w 97"/>
              <a:gd name="T29" fmla="*/ 24 h 35"/>
              <a:gd name="T30" fmla="*/ 1 w 97"/>
              <a:gd name="T31" fmla="*/ 20 h 35"/>
              <a:gd name="T32" fmla="*/ 0 w 97"/>
              <a:gd name="T33" fmla="*/ 17 h 35"/>
              <a:gd name="T34" fmla="*/ 1 w 97"/>
              <a:gd name="T35" fmla="*/ 13 h 35"/>
              <a:gd name="T36" fmla="*/ 3 w 97"/>
              <a:gd name="T37" fmla="*/ 10 h 35"/>
              <a:gd name="T38" fmla="*/ 8 w 97"/>
              <a:gd name="T39" fmla="*/ 8 h 35"/>
              <a:gd name="T40" fmla="*/ 14 w 97"/>
              <a:gd name="T41" fmla="*/ 4 h 35"/>
              <a:gd name="T42" fmla="*/ 22 w 97"/>
              <a:gd name="T43" fmla="*/ 3 h 35"/>
              <a:gd name="T44" fmla="*/ 30 w 97"/>
              <a:gd name="T45" fmla="*/ 1 h 35"/>
              <a:gd name="T46" fmla="*/ 39 w 97"/>
              <a:gd name="T47" fmla="*/ 0 h 35"/>
              <a:gd name="T48" fmla="*/ 48 w 97"/>
              <a:gd name="T49" fmla="*/ 0 h 35"/>
              <a:gd name="T50" fmla="*/ 57 w 97"/>
              <a:gd name="T51" fmla="*/ 0 h 35"/>
              <a:gd name="T52" fmla="*/ 67 w 97"/>
              <a:gd name="T53" fmla="*/ 1 h 35"/>
              <a:gd name="T54" fmla="*/ 75 w 97"/>
              <a:gd name="T55" fmla="*/ 3 h 35"/>
              <a:gd name="T56" fmla="*/ 83 w 97"/>
              <a:gd name="T57" fmla="*/ 4 h 35"/>
              <a:gd name="T58" fmla="*/ 88 w 97"/>
              <a:gd name="T59" fmla="*/ 8 h 35"/>
              <a:gd name="T60" fmla="*/ 93 w 97"/>
              <a:gd name="T61" fmla="*/ 10 h 35"/>
              <a:gd name="T62" fmla="*/ 95 w 97"/>
              <a:gd name="T63" fmla="*/ 13 h 35"/>
              <a:gd name="T64" fmla="*/ 97 w 97"/>
              <a:gd name="T6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35">
                <a:moveTo>
                  <a:pt x="97" y="17"/>
                </a:moveTo>
                <a:lnTo>
                  <a:pt x="95" y="20"/>
                </a:lnTo>
                <a:lnTo>
                  <a:pt x="93" y="24"/>
                </a:lnTo>
                <a:lnTo>
                  <a:pt x="88" y="27"/>
                </a:lnTo>
                <a:lnTo>
                  <a:pt x="83" y="30"/>
                </a:lnTo>
                <a:lnTo>
                  <a:pt x="75" y="32"/>
                </a:lnTo>
                <a:lnTo>
                  <a:pt x="67" y="34"/>
                </a:lnTo>
                <a:lnTo>
                  <a:pt x="57" y="35"/>
                </a:lnTo>
                <a:lnTo>
                  <a:pt x="48" y="35"/>
                </a:lnTo>
                <a:lnTo>
                  <a:pt x="39" y="35"/>
                </a:lnTo>
                <a:lnTo>
                  <a:pt x="30" y="34"/>
                </a:lnTo>
                <a:lnTo>
                  <a:pt x="22" y="32"/>
                </a:lnTo>
                <a:lnTo>
                  <a:pt x="14" y="30"/>
                </a:lnTo>
                <a:lnTo>
                  <a:pt x="8" y="27"/>
                </a:lnTo>
                <a:lnTo>
                  <a:pt x="3" y="24"/>
                </a:lnTo>
                <a:lnTo>
                  <a:pt x="1" y="20"/>
                </a:lnTo>
                <a:lnTo>
                  <a:pt x="0" y="17"/>
                </a:lnTo>
                <a:lnTo>
                  <a:pt x="1" y="13"/>
                </a:lnTo>
                <a:lnTo>
                  <a:pt x="3" y="10"/>
                </a:lnTo>
                <a:lnTo>
                  <a:pt x="8" y="8"/>
                </a:lnTo>
                <a:lnTo>
                  <a:pt x="14" y="4"/>
                </a:lnTo>
                <a:lnTo>
                  <a:pt x="22" y="3"/>
                </a:lnTo>
                <a:lnTo>
                  <a:pt x="30" y="1"/>
                </a:lnTo>
                <a:lnTo>
                  <a:pt x="39" y="0"/>
                </a:lnTo>
                <a:lnTo>
                  <a:pt x="48" y="0"/>
                </a:lnTo>
                <a:lnTo>
                  <a:pt x="57" y="0"/>
                </a:lnTo>
                <a:lnTo>
                  <a:pt x="67" y="1"/>
                </a:lnTo>
                <a:lnTo>
                  <a:pt x="75" y="3"/>
                </a:lnTo>
                <a:lnTo>
                  <a:pt x="83" y="4"/>
                </a:lnTo>
                <a:lnTo>
                  <a:pt x="88" y="8"/>
                </a:lnTo>
                <a:lnTo>
                  <a:pt x="93" y="10"/>
                </a:lnTo>
                <a:lnTo>
                  <a:pt x="95" y="13"/>
                </a:lnTo>
                <a:lnTo>
                  <a:pt x="97" y="1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4" name="Freeform 10"/>
          <p:cNvSpPr>
            <a:spLocks/>
          </p:cNvSpPr>
          <p:nvPr/>
        </p:nvSpPr>
        <p:spPr bwMode="auto">
          <a:xfrm>
            <a:off x="1716088" y="1906588"/>
            <a:ext cx="274637" cy="38100"/>
          </a:xfrm>
          <a:custGeom>
            <a:avLst/>
            <a:gdLst>
              <a:gd name="T0" fmla="*/ 0 w 97"/>
              <a:gd name="T1" fmla="*/ 0 h 11"/>
              <a:gd name="T2" fmla="*/ 2 w 97"/>
              <a:gd name="T3" fmla="*/ 1 h 11"/>
              <a:gd name="T4" fmla="*/ 8 w 97"/>
              <a:gd name="T5" fmla="*/ 3 h 11"/>
              <a:gd name="T6" fmla="*/ 17 w 97"/>
              <a:gd name="T7" fmla="*/ 7 h 11"/>
              <a:gd name="T8" fmla="*/ 30 w 97"/>
              <a:gd name="T9" fmla="*/ 10 h 11"/>
              <a:gd name="T10" fmla="*/ 45 w 97"/>
              <a:gd name="T11" fmla="*/ 11 h 11"/>
              <a:gd name="T12" fmla="*/ 61 w 97"/>
              <a:gd name="T13" fmla="*/ 11 h 11"/>
              <a:gd name="T14" fmla="*/ 78 w 97"/>
              <a:gd name="T15" fmla="*/ 8 h 11"/>
              <a:gd name="T16" fmla="*/ 97 w 97"/>
              <a:gd name="T17" fmla="*/ 0 h 11"/>
              <a:gd name="T18" fmla="*/ 93 w 97"/>
              <a:gd name="T19" fmla="*/ 0 h 11"/>
              <a:gd name="T20" fmla="*/ 85 w 97"/>
              <a:gd name="T21" fmla="*/ 2 h 11"/>
              <a:gd name="T22" fmla="*/ 74 w 97"/>
              <a:gd name="T23" fmla="*/ 3 h 11"/>
              <a:gd name="T24" fmla="*/ 59 w 97"/>
              <a:gd name="T25" fmla="*/ 4 h 11"/>
              <a:gd name="T26" fmla="*/ 44 w 97"/>
              <a:gd name="T27" fmla="*/ 6 h 11"/>
              <a:gd name="T28" fmla="*/ 27 w 97"/>
              <a:gd name="T29" fmla="*/ 6 h 11"/>
              <a:gd name="T30" fmla="*/ 12 w 97"/>
              <a:gd name="T31" fmla="*/ 3 h 11"/>
              <a:gd name="T32" fmla="*/ 0 w 9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1">
                <a:moveTo>
                  <a:pt x="0" y="0"/>
                </a:moveTo>
                <a:lnTo>
                  <a:pt x="2" y="1"/>
                </a:lnTo>
                <a:lnTo>
                  <a:pt x="8" y="3"/>
                </a:lnTo>
                <a:lnTo>
                  <a:pt x="17" y="7"/>
                </a:lnTo>
                <a:lnTo>
                  <a:pt x="30" y="10"/>
                </a:lnTo>
                <a:lnTo>
                  <a:pt x="45" y="11"/>
                </a:lnTo>
                <a:lnTo>
                  <a:pt x="61" y="11"/>
                </a:lnTo>
                <a:lnTo>
                  <a:pt x="78" y="8"/>
                </a:lnTo>
                <a:lnTo>
                  <a:pt x="97" y="0"/>
                </a:lnTo>
                <a:lnTo>
                  <a:pt x="93" y="0"/>
                </a:lnTo>
                <a:lnTo>
                  <a:pt x="85" y="2"/>
                </a:lnTo>
                <a:lnTo>
                  <a:pt x="74" y="3"/>
                </a:lnTo>
                <a:lnTo>
                  <a:pt x="59" y="4"/>
                </a:lnTo>
                <a:lnTo>
                  <a:pt x="44" y="6"/>
                </a:lnTo>
                <a:lnTo>
                  <a:pt x="27" y="6"/>
                </a:lnTo>
                <a:lnTo>
                  <a:pt x="12" y="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5" name="Freeform 11"/>
          <p:cNvSpPr>
            <a:spLocks/>
          </p:cNvSpPr>
          <p:nvPr/>
        </p:nvSpPr>
        <p:spPr bwMode="auto">
          <a:xfrm>
            <a:off x="1882775" y="2003425"/>
            <a:ext cx="773113" cy="3206750"/>
          </a:xfrm>
          <a:custGeom>
            <a:avLst/>
            <a:gdLst>
              <a:gd name="T0" fmla="*/ 0 w 271"/>
              <a:gd name="T1" fmla="*/ 10 h 987"/>
              <a:gd name="T2" fmla="*/ 30 w 271"/>
              <a:gd name="T3" fmla="*/ 987 h 987"/>
              <a:gd name="T4" fmla="*/ 33 w 271"/>
              <a:gd name="T5" fmla="*/ 987 h 987"/>
              <a:gd name="T6" fmla="*/ 37 w 271"/>
              <a:gd name="T7" fmla="*/ 987 h 987"/>
              <a:gd name="T8" fmla="*/ 45 w 271"/>
              <a:gd name="T9" fmla="*/ 987 h 987"/>
              <a:gd name="T10" fmla="*/ 56 w 271"/>
              <a:gd name="T11" fmla="*/ 987 h 987"/>
              <a:gd name="T12" fmla="*/ 68 w 271"/>
              <a:gd name="T13" fmla="*/ 986 h 987"/>
              <a:gd name="T14" fmla="*/ 83 w 271"/>
              <a:gd name="T15" fmla="*/ 983 h 987"/>
              <a:gd name="T16" fmla="*/ 101 w 271"/>
              <a:gd name="T17" fmla="*/ 981 h 987"/>
              <a:gd name="T18" fmla="*/ 118 w 271"/>
              <a:gd name="T19" fmla="*/ 978 h 987"/>
              <a:gd name="T20" fmla="*/ 137 w 271"/>
              <a:gd name="T21" fmla="*/ 973 h 987"/>
              <a:gd name="T22" fmla="*/ 157 w 271"/>
              <a:gd name="T23" fmla="*/ 967 h 987"/>
              <a:gd name="T24" fmla="*/ 177 w 271"/>
              <a:gd name="T25" fmla="*/ 959 h 987"/>
              <a:gd name="T26" fmla="*/ 197 w 271"/>
              <a:gd name="T27" fmla="*/ 950 h 987"/>
              <a:gd name="T28" fmla="*/ 217 w 271"/>
              <a:gd name="T29" fmla="*/ 938 h 987"/>
              <a:gd name="T30" fmla="*/ 235 w 271"/>
              <a:gd name="T31" fmla="*/ 925 h 987"/>
              <a:gd name="T32" fmla="*/ 254 w 271"/>
              <a:gd name="T33" fmla="*/ 910 h 987"/>
              <a:gd name="T34" fmla="*/ 271 w 271"/>
              <a:gd name="T35" fmla="*/ 891 h 987"/>
              <a:gd name="T36" fmla="*/ 49 w 271"/>
              <a:gd name="T37" fmla="*/ 0 h 987"/>
              <a:gd name="T38" fmla="*/ 49 w 271"/>
              <a:gd name="T39" fmla="*/ 0 h 987"/>
              <a:gd name="T40" fmla="*/ 46 w 271"/>
              <a:gd name="T41" fmla="*/ 2 h 987"/>
              <a:gd name="T42" fmla="*/ 44 w 271"/>
              <a:gd name="T43" fmla="*/ 3 h 987"/>
              <a:gd name="T44" fmla="*/ 40 w 271"/>
              <a:gd name="T45" fmla="*/ 5 h 987"/>
              <a:gd name="T46" fmla="*/ 34 w 271"/>
              <a:gd name="T47" fmla="*/ 8 h 987"/>
              <a:gd name="T48" fmla="*/ 25 w 271"/>
              <a:gd name="T49" fmla="*/ 9 h 987"/>
              <a:gd name="T50" fmla="*/ 14 w 271"/>
              <a:gd name="T51" fmla="*/ 10 h 987"/>
              <a:gd name="T52" fmla="*/ 0 w 271"/>
              <a:gd name="T53" fmla="*/ 1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987">
                <a:moveTo>
                  <a:pt x="0" y="10"/>
                </a:moveTo>
                <a:lnTo>
                  <a:pt x="30" y="987"/>
                </a:lnTo>
                <a:lnTo>
                  <a:pt x="33" y="987"/>
                </a:lnTo>
                <a:lnTo>
                  <a:pt x="37" y="987"/>
                </a:lnTo>
                <a:lnTo>
                  <a:pt x="45" y="987"/>
                </a:lnTo>
                <a:lnTo>
                  <a:pt x="56" y="987"/>
                </a:lnTo>
                <a:lnTo>
                  <a:pt x="68" y="986"/>
                </a:lnTo>
                <a:lnTo>
                  <a:pt x="83" y="983"/>
                </a:lnTo>
                <a:lnTo>
                  <a:pt x="101" y="981"/>
                </a:lnTo>
                <a:lnTo>
                  <a:pt x="118" y="978"/>
                </a:lnTo>
                <a:lnTo>
                  <a:pt x="137" y="973"/>
                </a:lnTo>
                <a:lnTo>
                  <a:pt x="157" y="967"/>
                </a:lnTo>
                <a:lnTo>
                  <a:pt x="177" y="959"/>
                </a:lnTo>
                <a:lnTo>
                  <a:pt x="197" y="950"/>
                </a:lnTo>
                <a:lnTo>
                  <a:pt x="217" y="938"/>
                </a:lnTo>
                <a:lnTo>
                  <a:pt x="235" y="925"/>
                </a:lnTo>
                <a:lnTo>
                  <a:pt x="254" y="910"/>
                </a:lnTo>
                <a:lnTo>
                  <a:pt x="271" y="891"/>
                </a:lnTo>
                <a:lnTo>
                  <a:pt x="49" y="0"/>
                </a:lnTo>
                <a:lnTo>
                  <a:pt x="49" y="0"/>
                </a:lnTo>
                <a:lnTo>
                  <a:pt x="46" y="2"/>
                </a:lnTo>
                <a:lnTo>
                  <a:pt x="44" y="3"/>
                </a:lnTo>
                <a:lnTo>
                  <a:pt x="40" y="5"/>
                </a:lnTo>
                <a:lnTo>
                  <a:pt x="34" y="8"/>
                </a:lnTo>
                <a:lnTo>
                  <a:pt x="25" y="9"/>
                </a:lnTo>
                <a:lnTo>
                  <a:pt x="14" y="10"/>
                </a:lnTo>
                <a:lnTo>
                  <a:pt x="0" y="1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6" name="Freeform 12"/>
          <p:cNvSpPr>
            <a:spLocks/>
          </p:cNvSpPr>
          <p:nvPr/>
        </p:nvSpPr>
        <p:spPr bwMode="auto">
          <a:xfrm>
            <a:off x="1944688" y="2081213"/>
            <a:ext cx="647700" cy="3044825"/>
          </a:xfrm>
          <a:custGeom>
            <a:avLst/>
            <a:gdLst>
              <a:gd name="T0" fmla="*/ 0 w 227"/>
              <a:gd name="T1" fmla="*/ 6 h 935"/>
              <a:gd name="T2" fmla="*/ 130 w 227"/>
              <a:gd name="T3" fmla="*/ 935 h 935"/>
              <a:gd name="T4" fmla="*/ 133 w 227"/>
              <a:gd name="T5" fmla="*/ 935 h 935"/>
              <a:gd name="T6" fmla="*/ 139 w 227"/>
              <a:gd name="T7" fmla="*/ 934 h 935"/>
              <a:gd name="T8" fmla="*/ 147 w 227"/>
              <a:gd name="T9" fmla="*/ 932 h 935"/>
              <a:gd name="T10" fmla="*/ 158 w 227"/>
              <a:gd name="T11" fmla="*/ 927 h 935"/>
              <a:gd name="T12" fmla="*/ 173 w 227"/>
              <a:gd name="T13" fmla="*/ 920 h 935"/>
              <a:gd name="T14" fmla="*/ 189 w 227"/>
              <a:gd name="T15" fmla="*/ 910 h 935"/>
              <a:gd name="T16" fmla="*/ 208 w 227"/>
              <a:gd name="T17" fmla="*/ 895 h 935"/>
              <a:gd name="T18" fmla="*/ 227 w 227"/>
              <a:gd name="T19" fmla="*/ 876 h 935"/>
              <a:gd name="T20" fmla="*/ 16 w 227"/>
              <a:gd name="T21" fmla="*/ 0 h 935"/>
              <a:gd name="T22" fmla="*/ 0 w 227"/>
              <a:gd name="T23" fmla="*/ 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935">
                <a:moveTo>
                  <a:pt x="0" y="6"/>
                </a:moveTo>
                <a:lnTo>
                  <a:pt x="130" y="935"/>
                </a:lnTo>
                <a:lnTo>
                  <a:pt x="133" y="935"/>
                </a:lnTo>
                <a:lnTo>
                  <a:pt x="139" y="934"/>
                </a:lnTo>
                <a:lnTo>
                  <a:pt x="147" y="932"/>
                </a:lnTo>
                <a:lnTo>
                  <a:pt x="158" y="927"/>
                </a:lnTo>
                <a:lnTo>
                  <a:pt x="173" y="920"/>
                </a:lnTo>
                <a:lnTo>
                  <a:pt x="189" y="910"/>
                </a:lnTo>
                <a:lnTo>
                  <a:pt x="208" y="895"/>
                </a:lnTo>
                <a:lnTo>
                  <a:pt x="227" y="876"/>
                </a:lnTo>
                <a:lnTo>
                  <a:pt x="16" y="0"/>
                </a:lnTo>
                <a:lnTo>
                  <a:pt x="0" y="6"/>
                </a:lnTo>
                <a:close/>
              </a:path>
            </a:pathLst>
          </a:custGeom>
          <a:solidFill>
            <a:schemeClr val="folHlink"/>
          </a:solidFill>
          <a:ln>
            <a:noFill/>
          </a:ln>
          <a:extLst>
            <a:ext uri="{91240B29-F687-4F45-9708-019B960494DF}">
              <a14:hiddenLine xmlns:a14="http://schemas.microsoft.com/office/drawing/2010/main" w="9525">
                <a:solidFill>
                  <a:srgbClr val="008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7" name="Freeform 13"/>
          <p:cNvSpPr>
            <a:spLocks/>
          </p:cNvSpPr>
          <p:nvPr/>
        </p:nvSpPr>
        <p:spPr bwMode="auto">
          <a:xfrm>
            <a:off x="3711575" y="1908175"/>
            <a:ext cx="1938338" cy="3005138"/>
          </a:xfrm>
          <a:custGeom>
            <a:avLst/>
            <a:gdLst>
              <a:gd name="T0" fmla="*/ 285 w 675"/>
              <a:gd name="T1" fmla="*/ 16 h 924"/>
              <a:gd name="T2" fmla="*/ 0 w 675"/>
              <a:gd name="T3" fmla="*/ 924 h 924"/>
              <a:gd name="T4" fmla="*/ 675 w 675"/>
              <a:gd name="T5" fmla="*/ 924 h 924"/>
              <a:gd name="T6" fmla="*/ 432 w 675"/>
              <a:gd name="T7" fmla="*/ 19 h 924"/>
              <a:gd name="T8" fmla="*/ 430 w 675"/>
              <a:gd name="T9" fmla="*/ 17 h 924"/>
              <a:gd name="T10" fmla="*/ 422 w 675"/>
              <a:gd name="T11" fmla="*/ 13 h 924"/>
              <a:gd name="T12" fmla="*/ 409 w 675"/>
              <a:gd name="T13" fmla="*/ 7 h 924"/>
              <a:gd name="T14" fmla="*/ 392 w 675"/>
              <a:gd name="T15" fmla="*/ 3 h 924"/>
              <a:gd name="T16" fmla="*/ 370 w 675"/>
              <a:gd name="T17" fmla="*/ 0 h 924"/>
              <a:gd name="T18" fmla="*/ 344 w 675"/>
              <a:gd name="T19" fmla="*/ 0 h 924"/>
              <a:gd name="T20" fmla="*/ 317 w 675"/>
              <a:gd name="T21" fmla="*/ 5 h 924"/>
              <a:gd name="T22" fmla="*/ 285 w 675"/>
              <a:gd name="T23" fmla="*/ 1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24">
                <a:moveTo>
                  <a:pt x="285" y="16"/>
                </a:moveTo>
                <a:lnTo>
                  <a:pt x="0" y="924"/>
                </a:lnTo>
                <a:lnTo>
                  <a:pt x="675" y="924"/>
                </a:lnTo>
                <a:lnTo>
                  <a:pt x="432" y="19"/>
                </a:lnTo>
                <a:lnTo>
                  <a:pt x="430" y="17"/>
                </a:lnTo>
                <a:lnTo>
                  <a:pt x="422" y="13"/>
                </a:lnTo>
                <a:lnTo>
                  <a:pt x="409" y="7"/>
                </a:lnTo>
                <a:lnTo>
                  <a:pt x="392" y="3"/>
                </a:lnTo>
                <a:lnTo>
                  <a:pt x="370" y="0"/>
                </a:lnTo>
                <a:lnTo>
                  <a:pt x="344" y="0"/>
                </a:lnTo>
                <a:lnTo>
                  <a:pt x="317" y="5"/>
                </a:lnTo>
                <a:lnTo>
                  <a:pt x="285" y="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8" name="Freeform 14"/>
          <p:cNvSpPr>
            <a:spLocks/>
          </p:cNvSpPr>
          <p:nvPr/>
        </p:nvSpPr>
        <p:spPr bwMode="auto">
          <a:xfrm>
            <a:off x="3717925" y="4368800"/>
            <a:ext cx="1931988"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19" name="Freeform 15"/>
          <p:cNvSpPr>
            <a:spLocks/>
          </p:cNvSpPr>
          <p:nvPr/>
        </p:nvSpPr>
        <p:spPr bwMode="auto">
          <a:xfrm>
            <a:off x="4503738" y="1836738"/>
            <a:ext cx="446087" cy="182562"/>
          </a:xfrm>
          <a:custGeom>
            <a:avLst/>
            <a:gdLst>
              <a:gd name="T0" fmla="*/ 154 w 154"/>
              <a:gd name="T1" fmla="*/ 28 h 57"/>
              <a:gd name="T2" fmla="*/ 153 w 154"/>
              <a:gd name="T3" fmla="*/ 34 h 57"/>
              <a:gd name="T4" fmla="*/ 149 w 154"/>
              <a:gd name="T5" fmla="*/ 39 h 57"/>
              <a:gd name="T6" fmla="*/ 142 w 154"/>
              <a:gd name="T7" fmla="*/ 44 h 57"/>
              <a:gd name="T8" fmla="*/ 131 w 154"/>
              <a:gd name="T9" fmla="*/ 49 h 57"/>
              <a:gd name="T10" fmla="*/ 120 w 154"/>
              <a:gd name="T11" fmla="*/ 52 h 57"/>
              <a:gd name="T12" fmla="*/ 107 w 154"/>
              <a:gd name="T13" fmla="*/ 54 h 57"/>
              <a:gd name="T14" fmla="*/ 93 w 154"/>
              <a:gd name="T15" fmla="*/ 55 h 57"/>
              <a:gd name="T16" fmla="*/ 77 w 154"/>
              <a:gd name="T17" fmla="*/ 57 h 57"/>
              <a:gd name="T18" fmla="*/ 61 w 154"/>
              <a:gd name="T19" fmla="*/ 55 h 57"/>
              <a:gd name="T20" fmla="*/ 47 w 154"/>
              <a:gd name="T21" fmla="*/ 54 h 57"/>
              <a:gd name="T22" fmla="*/ 35 w 154"/>
              <a:gd name="T23" fmla="*/ 52 h 57"/>
              <a:gd name="T24" fmla="*/ 23 w 154"/>
              <a:gd name="T25" fmla="*/ 49 h 57"/>
              <a:gd name="T26" fmla="*/ 13 w 154"/>
              <a:gd name="T27" fmla="*/ 44 h 57"/>
              <a:gd name="T28" fmla="*/ 6 w 154"/>
              <a:gd name="T29" fmla="*/ 39 h 57"/>
              <a:gd name="T30" fmla="*/ 1 w 154"/>
              <a:gd name="T31" fmla="*/ 34 h 57"/>
              <a:gd name="T32" fmla="*/ 0 w 154"/>
              <a:gd name="T33" fmla="*/ 28 h 57"/>
              <a:gd name="T34" fmla="*/ 1 w 154"/>
              <a:gd name="T35" fmla="*/ 22 h 57"/>
              <a:gd name="T36" fmla="*/ 6 w 154"/>
              <a:gd name="T37" fmla="*/ 17 h 57"/>
              <a:gd name="T38" fmla="*/ 13 w 154"/>
              <a:gd name="T39" fmla="*/ 13 h 57"/>
              <a:gd name="T40" fmla="*/ 23 w 154"/>
              <a:gd name="T41" fmla="*/ 8 h 57"/>
              <a:gd name="T42" fmla="*/ 35 w 154"/>
              <a:gd name="T43" fmla="*/ 5 h 57"/>
              <a:gd name="T44" fmla="*/ 47 w 154"/>
              <a:gd name="T45" fmla="*/ 3 h 57"/>
              <a:gd name="T46" fmla="*/ 61 w 154"/>
              <a:gd name="T47" fmla="*/ 0 h 57"/>
              <a:gd name="T48" fmla="*/ 77 w 154"/>
              <a:gd name="T49" fmla="*/ 0 h 57"/>
              <a:gd name="T50" fmla="*/ 93 w 154"/>
              <a:gd name="T51" fmla="*/ 0 h 57"/>
              <a:gd name="T52" fmla="*/ 107 w 154"/>
              <a:gd name="T53" fmla="*/ 3 h 57"/>
              <a:gd name="T54" fmla="*/ 120 w 154"/>
              <a:gd name="T55" fmla="*/ 5 h 57"/>
              <a:gd name="T56" fmla="*/ 131 w 154"/>
              <a:gd name="T57" fmla="*/ 8 h 57"/>
              <a:gd name="T58" fmla="*/ 142 w 154"/>
              <a:gd name="T59" fmla="*/ 13 h 57"/>
              <a:gd name="T60" fmla="*/ 149 w 154"/>
              <a:gd name="T61" fmla="*/ 17 h 57"/>
              <a:gd name="T62" fmla="*/ 153 w 154"/>
              <a:gd name="T63" fmla="*/ 22 h 57"/>
              <a:gd name="T64" fmla="*/ 154 w 154"/>
              <a:gd name="T6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57">
                <a:moveTo>
                  <a:pt x="154" y="28"/>
                </a:moveTo>
                <a:lnTo>
                  <a:pt x="153" y="34"/>
                </a:lnTo>
                <a:lnTo>
                  <a:pt x="149" y="39"/>
                </a:lnTo>
                <a:lnTo>
                  <a:pt x="142" y="44"/>
                </a:lnTo>
                <a:lnTo>
                  <a:pt x="131" y="49"/>
                </a:lnTo>
                <a:lnTo>
                  <a:pt x="120" y="52"/>
                </a:lnTo>
                <a:lnTo>
                  <a:pt x="107" y="54"/>
                </a:lnTo>
                <a:lnTo>
                  <a:pt x="93" y="55"/>
                </a:lnTo>
                <a:lnTo>
                  <a:pt x="77" y="57"/>
                </a:lnTo>
                <a:lnTo>
                  <a:pt x="61" y="55"/>
                </a:lnTo>
                <a:lnTo>
                  <a:pt x="47" y="54"/>
                </a:lnTo>
                <a:lnTo>
                  <a:pt x="35" y="52"/>
                </a:lnTo>
                <a:lnTo>
                  <a:pt x="23" y="49"/>
                </a:lnTo>
                <a:lnTo>
                  <a:pt x="13" y="44"/>
                </a:lnTo>
                <a:lnTo>
                  <a:pt x="6" y="39"/>
                </a:lnTo>
                <a:lnTo>
                  <a:pt x="1" y="34"/>
                </a:lnTo>
                <a:lnTo>
                  <a:pt x="0" y="28"/>
                </a:lnTo>
                <a:lnTo>
                  <a:pt x="1" y="22"/>
                </a:lnTo>
                <a:lnTo>
                  <a:pt x="6" y="17"/>
                </a:lnTo>
                <a:lnTo>
                  <a:pt x="13" y="13"/>
                </a:lnTo>
                <a:lnTo>
                  <a:pt x="23" y="8"/>
                </a:lnTo>
                <a:lnTo>
                  <a:pt x="35" y="5"/>
                </a:lnTo>
                <a:lnTo>
                  <a:pt x="47" y="3"/>
                </a:lnTo>
                <a:lnTo>
                  <a:pt x="61" y="0"/>
                </a:lnTo>
                <a:lnTo>
                  <a:pt x="77" y="0"/>
                </a:lnTo>
                <a:lnTo>
                  <a:pt x="93" y="0"/>
                </a:lnTo>
                <a:lnTo>
                  <a:pt x="107" y="3"/>
                </a:lnTo>
                <a:lnTo>
                  <a:pt x="120" y="5"/>
                </a:lnTo>
                <a:lnTo>
                  <a:pt x="131" y="8"/>
                </a:lnTo>
                <a:lnTo>
                  <a:pt x="142" y="13"/>
                </a:lnTo>
                <a:lnTo>
                  <a:pt x="149" y="17"/>
                </a:lnTo>
                <a:lnTo>
                  <a:pt x="153" y="22"/>
                </a:lnTo>
                <a:lnTo>
                  <a:pt x="154"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0" name="Freeform 16"/>
          <p:cNvSpPr>
            <a:spLocks/>
          </p:cNvSpPr>
          <p:nvPr/>
        </p:nvSpPr>
        <p:spPr bwMode="auto">
          <a:xfrm>
            <a:off x="4600575" y="1852613"/>
            <a:ext cx="274638" cy="117475"/>
          </a:xfrm>
          <a:custGeom>
            <a:avLst/>
            <a:gdLst>
              <a:gd name="T0" fmla="*/ 97 w 97"/>
              <a:gd name="T1" fmla="*/ 17 h 35"/>
              <a:gd name="T2" fmla="*/ 95 w 97"/>
              <a:gd name="T3" fmla="*/ 20 h 35"/>
              <a:gd name="T4" fmla="*/ 93 w 97"/>
              <a:gd name="T5" fmla="*/ 24 h 35"/>
              <a:gd name="T6" fmla="*/ 88 w 97"/>
              <a:gd name="T7" fmla="*/ 27 h 35"/>
              <a:gd name="T8" fmla="*/ 83 w 97"/>
              <a:gd name="T9" fmla="*/ 30 h 35"/>
              <a:gd name="T10" fmla="*/ 75 w 97"/>
              <a:gd name="T11" fmla="*/ 32 h 35"/>
              <a:gd name="T12" fmla="*/ 67 w 97"/>
              <a:gd name="T13" fmla="*/ 34 h 35"/>
              <a:gd name="T14" fmla="*/ 57 w 97"/>
              <a:gd name="T15" fmla="*/ 35 h 35"/>
              <a:gd name="T16" fmla="*/ 48 w 97"/>
              <a:gd name="T17" fmla="*/ 35 h 35"/>
              <a:gd name="T18" fmla="*/ 39 w 97"/>
              <a:gd name="T19" fmla="*/ 35 h 35"/>
              <a:gd name="T20" fmla="*/ 30 w 97"/>
              <a:gd name="T21" fmla="*/ 34 h 35"/>
              <a:gd name="T22" fmla="*/ 22 w 97"/>
              <a:gd name="T23" fmla="*/ 32 h 35"/>
              <a:gd name="T24" fmla="*/ 14 w 97"/>
              <a:gd name="T25" fmla="*/ 30 h 35"/>
              <a:gd name="T26" fmla="*/ 8 w 97"/>
              <a:gd name="T27" fmla="*/ 27 h 35"/>
              <a:gd name="T28" fmla="*/ 3 w 97"/>
              <a:gd name="T29" fmla="*/ 24 h 35"/>
              <a:gd name="T30" fmla="*/ 1 w 97"/>
              <a:gd name="T31" fmla="*/ 20 h 35"/>
              <a:gd name="T32" fmla="*/ 0 w 97"/>
              <a:gd name="T33" fmla="*/ 17 h 35"/>
              <a:gd name="T34" fmla="*/ 1 w 97"/>
              <a:gd name="T35" fmla="*/ 13 h 35"/>
              <a:gd name="T36" fmla="*/ 3 w 97"/>
              <a:gd name="T37" fmla="*/ 10 h 35"/>
              <a:gd name="T38" fmla="*/ 8 w 97"/>
              <a:gd name="T39" fmla="*/ 8 h 35"/>
              <a:gd name="T40" fmla="*/ 14 w 97"/>
              <a:gd name="T41" fmla="*/ 4 h 35"/>
              <a:gd name="T42" fmla="*/ 22 w 97"/>
              <a:gd name="T43" fmla="*/ 3 h 35"/>
              <a:gd name="T44" fmla="*/ 30 w 97"/>
              <a:gd name="T45" fmla="*/ 1 h 35"/>
              <a:gd name="T46" fmla="*/ 39 w 97"/>
              <a:gd name="T47" fmla="*/ 0 h 35"/>
              <a:gd name="T48" fmla="*/ 48 w 97"/>
              <a:gd name="T49" fmla="*/ 0 h 35"/>
              <a:gd name="T50" fmla="*/ 57 w 97"/>
              <a:gd name="T51" fmla="*/ 0 h 35"/>
              <a:gd name="T52" fmla="*/ 67 w 97"/>
              <a:gd name="T53" fmla="*/ 1 h 35"/>
              <a:gd name="T54" fmla="*/ 75 w 97"/>
              <a:gd name="T55" fmla="*/ 3 h 35"/>
              <a:gd name="T56" fmla="*/ 83 w 97"/>
              <a:gd name="T57" fmla="*/ 4 h 35"/>
              <a:gd name="T58" fmla="*/ 88 w 97"/>
              <a:gd name="T59" fmla="*/ 8 h 35"/>
              <a:gd name="T60" fmla="*/ 93 w 97"/>
              <a:gd name="T61" fmla="*/ 10 h 35"/>
              <a:gd name="T62" fmla="*/ 95 w 97"/>
              <a:gd name="T63" fmla="*/ 13 h 35"/>
              <a:gd name="T64" fmla="*/ 97 w 97"/>
              <a:gd name="T6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35">
                <a:moveTo>
                  <a:pt x="97" y="17"/>
                </a:moveTo>
                <a:lnTo>
                  <a:pt x="95" y="20"/>
                </a:lnTo>
                <a:lnTo>
                  <a:pt x="93" y="24"/>
                </a:lnTo>
                <a:lnTo>
                  <a:pt x="88" y="27"/>
                </a:lnTo>
                <a:lnTo>
                  <a:pt x="83" y="30"/>
                </a:lnTo>
                <a:lnTo>
                  <a:pt x="75" y="32"/>
                </a:lnTo>
                <a:lnTo>
                  <a:pt x="67" y="34"/>
                </a:lnTo>
                <a:lnTo>
                  <a:pt x="57" y="35"/>
                </a:lnTo>
                <a:lnTo>
                  <a:pt x="48" y="35"/>
                </a:lnTo>
                <a:lnTo>
                  <a:pt x="39" y="35"/>
                </a:lnTo>
                <a:lnTo>
                  <a:pt x="30" y="34"/>
                </a:lnTo>
                <a:lnTo>
                  <a:pt x="22" y="32"/>
                </a:lnTo>
                <a:lnTo>
                  <a:pt x="14" y="30"/>
                </a:lnTo>
                <a:lnTo>
                  <a:pt x="8" y="27"/>
                </a:lnTo>
                <a:lnTo>
                  <a:pt x="3" y="24"/>
                </a:lnTo>
                <a:lnTo>
                  <a:pt x="1" y="20"/>
                </a:lnTo>
                <a:lnTo>
                  <a:pt x="0" y="17"/>
                </a:lnTo>
                <a:lnTo>
                  <a:pt x="1" y="13"/>
                </a:lnTo>
                <a:lnTo>
                  <a:pt x="3" y="10"/>
                </a:lnTo>
                <a:lnTo>
                  <a:pt x="8" y="8"/>
                </a:lnTo>
                <a:lnTo>
                  <a:pt x="14" y="4"/>
                </a:lnTo>
                <a:lnTo>
                  <a:pt x="22" y="3"/>
                </a:lnTo>
                <a:lnTo>
                  <a:pt x="30" y="1"/>
                </a:lnTo>
                <a:lnTo>
                  <a:pt x="39" y="0"/>
                </a:lnTo>
                <a:lnTo>
                  <a:pt x="48" y="0"/>
                </a:lnTo>
                <a:lnTo>
                  <a:pt x="57" y="0"/>
                </a:lnTo>
                <a:lnTo>
                  <a:pt x="67" y="1"/>
                </a:lnTo>
                <a:lnTo>
                  <a:pt x="75" y="3"/>
                </a:lnTo>
                <a:lnTo>
                  <a:pt x="83" y="4"/>
                </a:lnTo>
                <a:lnTo>
                  <a:pt x="88" y="8"/>
                </a:lnTo>
                <a:lnTo>
                  <a:pt x="93" y="10"/>
                </a:lnTo>
                <a:lnTo>
                  <a:pt x="95" y="13"/>
                </a:lnTo>
                <a:lnTo>
                  <a:pt x="97" y="17"/>
                </a:lnTo>
                <a:close/>
              </a:path>
            </a:pathLst>
          </a:custGeom>
          <a:solidFill>
            <a:schemeClr val="accent2">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1" name="Freeform 17"/>
          <p:cNvSpPr>
            <a:spLocks/>
          </p:cNvSpPr>
          <p:nvPr/>
        </p:nvSpPr>
        <p:spPr bwMode="auto">
          <a:xfrm>
            <a:off x="4600575" y="1905000"/>
            <a:ext cx="274638" cy="38100"/>
          </a:xfrm>
          <a:custGeom>
            <a:avLst/>
            <a:gdLst>
              <a:gd name="T0" fmla="*/ 0 w 97"/>
              <a:gd name="T1" fmla="*/ 0 h 11"/>
              <a:gd name="T2" fmla="*/ 2 w 97"/>
              <a:gd name="T3" fmla="*/ 1 h 11"/>
              <a:gd name="T4" fmla="*/ 8 w 97"/>
              <a:gd name="T5" fmla="*/ 3 h 11"/>
              <a:gd name="T6" fmla="*/ 17 w 97"/>
              <a:gd name="T7" fmla="*/ 7 h 11"/>
              <a:gd name="T8" fmla="*/ 30 w 97"/>
              <a:gd name="T9" fmla="*/ 10 h 11"/>
              <a:gd name="T10" fmla="*/ 45 w 97"/>
              <a:gd name="T11" fmla="*/ 11 h 11"/>
              <a:gd name="T12" fmla="*/ 61 w 97"/>
              <a:gd name="T13" fmla="*/ 11 h 11"/>
              <a:gd name="T14" fmla="*/ 78 w 97"/>
              <a:gd name="T15" fmla="*/ 8 h 11"/>
              <a:gd name="T16" fmla="*/ 97 w 97"/>
              <a:gd name="T17" fmla="*/ 0 h 11"/>
              <a:gd name="T18" fmla="*/ 93 w 97"/>
              <a:gd name="T19" fmla="*/ 0 h 11"/>
              <a:gd name="T20" fmla="*/ 85 w 97"/>
              <a:gd name="T21" fmla="*/ 2 h 11"/>
              <a:gd name="T22" fmla="*/ 74 w 97"/>
              <a:gd name="T23" fmla="*/ 3 h 11"/>
              <a:gd name="T24" fmla="*/ 59 w 97"/>
              <a:gd name="T25" fmla="*/ 4 h 11"/>
              <a:gd name="T26" fmla="*/ 44 w 97"/>
              <a:gd name="T27" fmla="*/ 6 h 11"/>
              <a:gd name="T28" fmla="*/ 27 w 97"/>
              <a:gd name="T29" fmla="*/ 6 h 11"/>
              <a:gd name="T30" fmla="*/ 12 w 97"/>
              <a:gd name="T31" fmla="*/ 3 h 11"/>
              <a:gd name="T32" fmla="*/ 0 w 9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1">
                <a:moveTo>
                  <a:pt x="0" y="0"/>
                </a:moveTo>
                <a:lnTo>
                  <a:pt x="2" y="1"/>
                </a:lnTo>
                <a:lnTo>
                  <a:pt x="8" y="3"/>
                </a:lnTo>
                <a:lnTo>
                  <a:pt x="17" y="7"/>
                </a:lnTo>
                <a:lnTo>
                  <a:pt x="30" y="10"/>
                </a:lnTo>
                <a:lnTo>
                  <a:pt x="45" y="11"/>
                </a:lnTo>
                <a:lnTo>
                  <a:pt x="61" y="11"/>
                </a:lnTo>
                <a:lnTo>
                  <a:pt x="78" y="8"/>
                </a:lnTo>
                <a:lnTo>
                  <a:pt x="97" y="0"/>
                </a:lnTo>
                <a:lnTo>
                  <a:pt x="93" y="0"/>
                </a:lnTo>
                <a:lnTo>
                  <a:pt x="85" y="2"/>
                </a:lnTo>
                <a:lnTo>
                  <a:pt x="74" y="3"/>
                </a:lnTo>
                <a:lnTo>
                  <a:pt x="59" y="4"/>
                </a:lnTo>
                <a:lnTo>
                  <a:pt x="44" y="6"/>
                </a:lnTo>
                <a:lnTo>
                  <a:pt x="27" y="6"/>
                </a:lnTo>
                <a:lnTo>
                  <a:pt x="12" y="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2" name="Freeform 18"/>
          <p:cNvSpPr>
            <a:spLocks/>
          </p:cNvSpPr>
          <p:nvPr/>
        </p:nvSpPr>
        <p:spPr bwMode="auto">
          <a:xfrm>
            <a:off x="4767263" y="2001838"/>
            <a:ext cx="773112" cy="3206750"/>
          </a:xfrm>
          <a:custGeom>
            <a:avLst/>
            <a:gdLst>
              <a:gd name="T0" fmla="*/ 0 w 271"/>
              <a:gd name="T1" fmla="*/ 10 h 987"/>
              <a:gd name="T2" fmla="*/ 30 w 271"/>
              <a:gd name="T3" fmla="*/ 987 h 987"/>
              <a:gd name="T4" fmla="*/ 33 w 271"/>
              <a:gd name="T5" fmla="*/ 987 h 987"/>
              <a:gd name="T6" fmla="*/ 37 w 271"/>
              <a:gd name="T7" fmla="*/ 987 h 987"/>
              <a:gd name="T8" fmla="*/ 45 w 271"/>
              <a:gd name="T9" fmla="*/ 987 h 987"/>
              <a:gd name="T10" fmla="*/ 56 w 271"/>
              <a:gd name="T11" fmla="*/ 987 h 987"/>
              <a:gd name="T12" fmla="*/ 68 w 271"/>
              <a:gd name="T13" fmla="*/ 986 h 987"/>
              <a:gd name="T14" fmla="*/ 83 w 271"/>
              <a:gd name="T15" fmla="*/ 983 h 987"/>
              <a:gd name="T16" fmla="*/ 101 w 271"/>
              <a:gd name="T17" fmla="*/ 981 h 987"/>
              <a:gd name="T18" fmla="*/ 118 w 271"/>
              <a:gd name="T19" fmla="*/ 978 h 987"/>
              <a:gd name="T20" fmla="*/ 137 w 271"/>
              <a:gd name="T21" fmla="*/ 973 h 987"/>
              <a:gd name="T22" fmla="*/ 157 w 271"/>
              <a:gd name="T23" fmla="*/ 967 h 987"/>
              <a:gd name="T24" fmla="*/ 177 w 271"/>
              <a:gd name="T25" fmla="*/ 959 h 987"/>
              <a:gd name="T26" fmla="*/ 197 w 271"/>
              <a:gd name="T27" fmla="*/ 950 h 987"/>
              <a:gd name="T28" fmla="*/ 217 w 271"/>
              <a:gd name="T29" fmla="*/ 938 h 987"/>
              <a:gd name="T30" fmla="*/ 235 w 271"/>
              <a:gd name="T31" fmla="*/ 925 h 987"/>
              <a:gd name="T32" fmla="*/ 254 w 271"/>
              <a:gd name="T33" fmla="*/ 910 h 987"/>
              <a:gd name="T34" fmla="*/ 271 w 271"/>
              <a:gd name="T35" fmla="*/ 891 h 987"/>
              <a:gd name="T36" fmla="*/ 49 w 271"/>
              <a:gd name="T37" fmla="*/ 0 h 987"/>
              <a:gd name="T38" fmla="*/ 49 w 271"/>
              <a:gd name="T39" fmla="*/ 0 h 987"/>
              <a:gd name="T40" fmla="*/ 46 w 271"/>
              <a:gd name="T41" fmla="*/ 2 h 987"/>
              <a:gd name="T42" fmla="*/ 44 w 271"/>
              <a:gd name="T43" fmla="*/ 3 h 987"/>
              <a:gd name="T44" fmla="*/ 40 w 271"/>
              <a:gd name="T45" fmla="*/ 5 h 987"/>
              <a:gd name="T46" fmla="*/ 34 w 271"/>
              <a:gd name="T47" fmla="*/ 8 h 987"/>
              <a:gd name="T48" fmla="*/ 25 w 271"/>
              <a:gd name="T49" fmla="*/ 9 h 987"/>
              <a:gd name="T50" fmla="*/ 14 w 271"/>
              <a:gd name="T51" fmla="*/ 10 h 987"/>
              <a:gd name="T52" fmla="*/ 0 w 271"/>
              <a:gd name="T53" fmla="*/ 1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987">
                <a:moveTo>
                  <a:pt x="0" y="10"/>
                </a:moveTo>
                <a:lnTo>
                  <a:pt x="30" y="987"/>
                </a:lnTo>
                <a:lnTo>
                  <a:pt x="33" y="987"/>
                </a:lnTo>
                <a:lnTo>
                  <a:pt x="37" y="987"/>
                </a:lnTo>
                <a:lnTo>
                  <a:pt x="45" y="987"/>
                </a:lnTo>
                <a:lnTo>
                  <a:pt x="56" y="987"/>
                </a:lnTo>
                <a:lnTo>
                  <a:pt x="68" y="986"/>
                </a:lnTo>
                <a:lnTo>
                  <a:pt x="83" y="983"/>
                </a:lnTo>
                <a:lnTo>
                  <a:pt x="101" y="981"/>
                </a:lnTo>
                <a:lnTo>
                  <a:pt x="118" y="978"/>
                </a:lnTo>
                <a:lnTo>
                  <a:pt x="137" y="973"/>
                </a:lnTo>
                <a:lnTo>
                  <a:pt x="157" y="967"/>
                </a:lnTo>
                <a:lnTo>
                  <a:pt x="177" y="959"/>
                </a:lnTo>
                <a:lnTo>
                  <a:pt x="197" y="950"/>
                </a:lnTo>
                <a:lnTo>
                  <a:pt x="217" y="938"/>
                </a:lnTo>
                <a:lnTo>
                  <a:pt x="235" y="925"/>
                </a:lnTo>
                <a:lnTo>
                  <a:pt x="254" y="910"/>
                </a:lnTo>
                <a:lnTo>
                  <a:pt x="271" y="891"/>
                </a:lnTo>
                <a:lnTo>
                  <a:pt x="49" y="0"/>
                </a:lnTo>
                <a:lnTo>
                  <a:pt x="49" y="0"/>
                </a:lnTo>
                <a:lnTo>
                  <a:pt x="46" y="2"/>
                </a:lnTo>
                <a:lnTo>
                  <a:pt x="44" y="3"/>
                </a:lnTo>
                <a:lnTo>
                  <a:pt x="40" y="5"/>
                </a:lnTo>
                <a:lnTo>
                  <a:pt x="34" y="8"/>
                </a:lnTo>
                <a:lnTo>
                  <a:pt x="25" y="9"/>
                </a:lnTo>
                <a:lnTo>
                  <a:pt x="14" y="10"/>
                </a:lnTo>
                <a:lnTo>
                  <a:pt x="0" y="10"/>
                </a:lnTo>
                <a:close/>
              </a:path>
            </a:pathLst>
          </a:custGeom>
          <a:solidFill>
            <a:schemeClr val="accent2">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3" name="Freeform 19"/>
          <p:cNvSpPr>
            <a:spLocks/>
          </p:cNvSpPr>
          <p:nvPr/>
        </p:nvSpPr>
        <p:spPr bwMode="auto">
          <a:xfrm>
            <a:off x="4829175" y="2079625"/>
            <a:ext cx="647700" cy="3044825"/>
          </a:xfrm>
          <a:custGeom>
            <a:avLst/>
            <a:gdLst>
              <a:gd name="T0" fmla="*/ 0 w 227"/>
              <a:gd name="T1" fmla="*/ 6 h 935"/>
              <a:gd name="T2" fmla="*/ 130 w 227"/>
              <a:gd name="T3" fmla="*/ 935 h 935"/>
              <a:gd name="T4" fmla="*/ 133 w 227"/>
              <a:gd name="T5" fmla="*/ 935 h 935"/>
              <a:gd name="T6" fmla="*/ 139 w 227"/>
              <a:gd name="T7" fmla="*/ 934 h 935"/>
              <a:gd name="T8" fmla="*/ 147 w 227"/>
              <a:gd name="T9" fmla="*/ 932 h 935"/>
              <a:gd name="T10" fmla="*/ 158 w 227"/>
              <a:gd name="T11" fmla="*/ 927 h 935"/>
              <a:gd name="T12" fmla="*/ 173 w 227"/>
              <a:gd name="T13" fmla="*/ 920 h 935"/>
              <a:gd name="T14" fmla="*/ 189 w 227"/>
              <a:gd name="T15" fmla="*/ 910 h 935"/>
              <a:gd name="T16" fmla="*/ 208 w 227"/>
              <a:gd name="T17" fmla="*/ 895 h 935"/>
              <a:gd name="T18" fmla="*/ 227 w 227"/>
              <a:gd name="T19" fmla="*/ 876 h 935"/>
              <a:gd name="T20" fmla="*/ 16 w 227"/>
              <a:gd name="T21" fmla="*/ 0 h 935"/>
              <a:gd name="T22" fmla="*/ 0 w 227"/>
              <a:gd name="T23" fmla="*/ 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935">
                <a:moveTo>
                  <a:pt x="0" y="6"/>
                </a:moveTo>
                <a:lnTo>
                  <a:pt x="130" y="935"/>
                </a:lnTo>
                <a:lnTo>
                  <a:pt x="133" y="935"/>
                </a:lnTo>
                <a:lnTo>
                  <a:pt x="139" y="934"/>
                </a:lnTo>
                <a:lnTo>
                  <a:pt x="147" y="932"/>
                </a:lnTo>
                <a:lnTo>
                  <a:pt x="158" y="927"/>
                </a:lnTo>
                <a:lnTo>
                  <a:pt x="173" y="920"/>
                </a:lnTo>
                <a:lnTo>
                  <a:pt x="189" y="910"/>
                </a:lnTo>
                <a:lnTo>
                  <a:pt x="208" y="895"/>
                </a:lnTo>
                <a:lnTo>
                  <a:pt x="227" y="876"/>
                </a:lnTo>
                <a:lnTo>
                  <a:pt x="16" y="0"/>
                </a:lnTo>
                <a:lnTo>
                  <a:pt x="0" y="6"/>
                </a:lnTo>
                <a:close/>
              </a:path>
            </a:pathLst>
          </a:custGeom>
          <a:solidFill>
            <a:schemeClr val="accent2">
              <a:alpha val="62000"/>
            </a:schemeClr>
          </a:solidFill>
          <a:ln>
            <a:noFill/>
          </a:ln>
          <a:extLst>
            <a:ext uri="{91240B29-F687-4F45-9708-019B960494DF}">
              <a14:hiddenLine xmlns:a14="http://schemas.microsoft.com/office/drawing/2010/main" w="9525">
                <a:solidFill>
                  <a:srgbClr val="008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4" name="Freeform 20"/>
          <p:cNvSpPr>
            <a:spLocks/>
          </p:cNvSpPr>
          <p:nvPr/>
        </p:nvSpPr>
        <p:spPr bwMode="auto">
          <a:xfrm>
            <a:off x="6586538" y="1908175"/>
            <a:ext cx="1938337" cy="3005138"/>
          </a:xfrm>
          <a:custGeom>
            <a:avLst/>
            <a:gdLst>
              <a:gd name="T0" fmla="*/ 285 w 675"/>
              <a:gd name="T1" fmla="*/ 16 h 924"/>
              <a:gd name="T2" fmla="*/ 0 w 675"/>
              <a:gd name="T3" fmla="*/ 924 h 924"/>
              <a:gd name="T4" fmla="*/ 675 w 675"/>
              <a:gd name="T5" fmla="*/ 924 h 924"/>
              <a:gd name="T6" fmla="*/ 432 w 675"/>
              <a:gd name="T7" fmla="*/ 19 h 924"/>
              <a:gd name="T8" fmla="*/ 430 w 675"/>
              <a:gd name="T9" fmla="*/ 17 h 924"/>
              <a:gd name="T10" fmla="*/ 422 w 675"/>
              <a:gd name="T11" fmla="*/ 13 h 924"/>
              <a:gd name="T12" fmla="*/ 409 w 675"/>
              <a:gd name="T13" fmla="*/ 7 h 924"/>
              <a:gd name="T14" fmla="*/ 392 w 675"/>
              <a:gd name="T15" fmla="*/ 3 h 924"/>
              <a:gd name="T16" fmla="*/ 370 w 675"/>
              <a:gd name="T17" fmla="*/ 0 h 924"/>
              <a:gd name="T18" fmla="*/ 344 w 675"/>
              <a:gd name="T19" fmla="*/ 0 h 924"/>
              <a:gd name="T20" fmla="*/ 317 w 675"/>
              <a:gd name="T21" fmla="*/ 5 h 924"/>
              <a:gd name="T22" fmla="*/ 285 w 675"/>
              <a:gd name="T23" fmla="*/ 1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24">
                <a:moveTo>
                  <a:pt x="285" y="16"/>
                </a:moveTo>
                <a:lnTo>
                  <a:pt x="0" y="924"/>
                </a:lnTo>
                <a:lnTo>
                  <a:pt x="675" y="924"/>
                </a:lnTo>
                <a:lnTo>
                  <a:pt x="432" y="19"/>
                </a:lnTo>
                <a:lnTo>
                  <a:pt x="430" y="17"/>
                </a:lnTo>
                <a:lnTo>
                  <a:pt x="422" y="13"/>
                </a:lnTo>
                <a:lnTo>
                  <a:pt x="409" y="7"/>
                </a:lnTo>
                <a:lnTo>
                  <a:pt x="392" y="3"/>
                </a:lnTo>
                <a:lnTo>
                  <a:pt x="370" y="0"/>
                </a:lnTo>
                <a:lnTo>
                  <a:pt x="344" y="0"/>
                </a:lnTo>
                <a:lnTo>
                  <a:pt x="317" y="5"/>
                </a:lnTo>
                <a:lnTo>
                  <a:pt x="285" y="16"/>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5" name="Freeform 21"/>
          <p:cNvSpPr>
            <a:spLocks/>
          </p:cNvSpPr>
          <p:nvPr/>
        </p:nvSpPr>
        <p:spPr bwMode="auto">
          <a:xfrm>
            <a:off x="6592888" y="4368800"/>
            <a:ext cx="1931987" cy="9239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6" name="Freeform 22"/>
          <p:cNvSpPr>
            <a:spLocks/>
          </p:cNvSpPr>
          <p:nvPr/>
        </p:nvSpPr>
        <p:spPr bwMode="auto">
          <a:xfrm>
            <a:off x="7378700" y="1836738"/>
            <a:ext cx="446088" cy="182562"/>
          </a:xfrm>
          <a:custGeom>
            <a:avLst/>
            <a:gdLst>
              <a:gd name="T0" fmla="*/ 154 w 154"/>
              <a:gd name="T1" fmla="*/ 28 h 57"/>
              <a:gd name="T2" fmla="*/ 153 w 154"/>
              <a:gd name="T3" fmla="*/ 34 h 57"/>
              <a:gd name="T4" fmla="*/ 149 w 154"/>
              <a:gd name="T5" fmla="*/ 39 h 57"/>
              <a:gd name="T6" fmla="*/ 142 w 154"/>
              <a:gd name="T7" fmla="*/ 44 h 57"/>
              <a:gd name="T8" fmla="*/ 131 w 154"/>
              <a:gd name="T9" fmla="*/ 49 h 57"/>
              <a:gd name="T10" fmla="*/ 120 w 154"/>
              <a:gd name="T11" fmla="*/ 52 h 57"/>
              <a:gd name="T12" fmla="*/ 107 w 154"/>
              <a:gd name="T13" fmla="*/ 54 h 57"/>
              <a:gd name="T14" fmla="*/ 93 w 154"/>
              <a:gd name="T15" fmla="*/ 55 h 57"/>
              <a:gd name="T16" fmla="*/ 77 w 154"/>
              <a:gd name="T17" fmla="*/ 57 h 57"/>
              <a:gd name="T18" fmla="*/ 61 w 154"/>
              <a:gd name="T19" fmla="*/ 55 h 57"/>
              <a:gd name="T20" fmla="*/ 47 w 154"/>
              <a:gd name="T21" fmla="*/ 54 h 57"/>
              <a:gd name="T22" fmla="*/ 35 w 154"/>
              <a:gd name="T23" fmla="*/ 52 h 57"/>
              <a:gd name="T24" fmla="*/ 23 w 154"/>
              <a:gd name="T25" fmla="*/ 49 h 57"/>
              <a:gd name="T26" fmla="*/ 13 w 154"/>
              <a:gd name="T27" fmla="*/ 44 h 57"/>
              <a:gd name="T28" fmla="*/ 6 w 154"/>
              <a:gd name="T29" fmla="*/ 39 h 57"/>
              <a:gd name="T30" fmla="*/ 1 w 154"/>
              <a:gd name="T31" fmla="*/ 34 h 57"/>
              <a:gd name="T32" fmla="*/ 0 w 154"/>
              <a:gd name="T33" fmla="*/ 28 h 57"/>
              <a:gd name="T34" fmla="*/ 1 w 154"/>
              <a:gd name="T35" fmla="*/ 22 h 57"/>
              <a:gd name="T36" fmla="*/ 6 w 154"/>
              <a:gd name="T37" fmla="*/ 17 h 57"/>
              <a:gd name="T38" fmla="*/ 13 w 154"/>
              <a:gd name="T39" fmla="*/ 13 h 57"/>
              <a:gd name="T40" fmla="*/ 23 w 154"/>
              <a:gd name="T41" fmla="*/ 8 h 57"/>
              <a:gd name="T42" fmla="*/ 35 w 154"/>
              <a:gd name="T43" fmla="*/ 5 h 57"/>
              <a:gd name="T44" fmla="*/ 47 w 154"/>
              <a:gd name="T45" fmla="*/ 3 h 57"/>
              <a:gd name="T46" fmla="*/ 61 w 154"/>
              <a:gd name="T47" fmla="*/ 0 h 57"/>
              <a:gd name="T48" fmla="*/ 77 w 154"/>
              <a:gd name="T49" fmla="*/ 0 h 57"/>
              <a:gd name="T50" fmla="*/ 93 w 154"/>
              <a:gd name="T51" fmla="*/ 0 h 57"/>
              <a:gd name="T52" fmla="*/ 107 w 154"/>
              <a:gd name="T53" fmla="*/ 3 h 57"/>
              <a:gd name="T54" fmla="*/ 120 w 154"/>
              <a:gd name="T55" fmla="*/ 5 h 57"/>
              <a:gd name="T56" fmla="*/ 131 w 154"/>
              <a:gd name="T57" fmla="*/ 8 h 57"/>
              <a:gd name="T58" fmla="*/ 142 w 154"/>
              <a:gd name="T59" fmla="*/ 13 h 57"/>
              <a:gd name="T60" fmla="*/ 149 w 154"/>
              <a:gd name="T61" fmla="*/ 17 h 57"/>
              <a:gd name="T62" fmla="*/ 153 w 154"/>
              <a:gd name="T63" fmla="*/ 22 h 57"/>
              <a:gd name="T64" fmla="*/ 154 w 154"/>
              <a:gd name="T6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57">
                <a:moveTo>
                  <a:pt x="154" y="28"/>
                </a:moveTo>
                <a:lnTo>
                  <a:pt x="153" y="34"/>
                </a:lnTo>
                <a:lnTo>
                  <a:pt x="149" y="39"/>
                </a:lnTo>
                <a:lnTo>
                  <a:pt x="142" y="44"/>
                </a:lnTo>
                <a:lnTo>
                  <a:pt x="131" y="49"/>
                </a:lnTo>
                <a:lnTo>
                  <a:pt x="120" y="52"/>
                </a:lnTo>
                <a:lnTo>
                  <a:pt x="107" y="54"/>
                </a:lnTo>
                <a:lnTo>
                  <a:pt x="93" y="55"/>
                </a:lnTo>
                <a:lnTo>
                  <a:pt x="77" y="57"/>
                </a:lnTo>
                <a:lnTo>
                  <a:pt x="61" y="55"/>
                </a:lnTo>
                <a:lnTo>
                  <a:pt x="47" y="54"/>
                </a:lnTo>
                <a:lnTo>
                  <a:pt x="35" y="52"/>
                </a:lnTo>
                <a:lnTo>
                  <a:pt x="23" y="49"/>
                </a:lnTo>
                <a:lnTo>
                  <a:pt x="13" y="44"/>
                </a:lnTo>
                <a:lnTo>
                  <a:pt x="6" y="39"/>
                </a:lnTo>
                <a:lnTo>
                  <a:pt x="1" y="34"/>
                </a:lnTo>
                <a:lnTo>
                  <a:pt x="0" y="28"/>
                </a:lnTo>
                <a:lnTo>
                  <a:pt x="1" y="22"/>
                </a:lnTo>
                <a:lnTo>
                  <a:pt x="6" y="17"/>
                </a:lnTo>
                <a:lnTo>
                  <a:pt x="13" y="13"/>
                </a:lnTo>
                <a:lnTo>
                  <a:pt x="23" y="8"/>
                </a:lnTo>
                <a:lnTo>
                  <a:pt x="35" y="5"/>
                </a:lnTo>
                <a:lnTo>
                  <a:pt x="47" y="3"/>
                </a:lnTo>
                <a:lnTo>
                  <a:pt x="61" y="0"/>
                </a:lnTo>
                <a:lnTo>
                  <a:pt x="77" y="0"/>
                </a:lnTo>
                <a:lnTo>
                  <a:pt x="93" y="0"/>
                </a:lnTo>
                <a:lnTo>
                  <a:pt x="107" y="3"/>
                </a:lnTo>
                <a:lnTo>
                  <a:pt x="120" y="5"/>
                </a:lnTo>
                <a:lnTo>
                  <a:pt x="131" y="8"/>
                </a:lnTo>
                <a:lnTo>
                  <a:pt x="142" y="13"/>
                </a:lnTo>
                <a:lnTo>
                  <a:pt x="149" y="17"/>
                </a:lnTo>
                <a:lnTo>
                  <a:pt x="153" y="22"/>
                </a:lnTo>
                <a:lnTo>
                  <a:pt x="154" y="2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7" name="Freeform 23"/>
          <p:cNvSpPr>
            <a:spLocks/>
          </p:cNvSpPr>
          <p:nvPr/>
        </p:nvSpPr>
        <p:spPr bwMode="auto">
          <a:xfrm>
            <a:off x="7475538" y="1852613"/>
            <a:ext cx="274637" cy="117475"/>
          </a:xfrm>
          <a:custGeom>
            <a:avLst/>
            <a:gdLst>
              <a:gd name="T0" fmla="*/ 97 w 97"/>
              <a:gd name="T1" fmla="*/ 17 h 35"/>
              <a:gd name="T2" fmla="*/ 95 w 97"/>
              <a:gd name="T3" fmla="*/ 20 h 35"/>
              <a:gd name="T4" fmla="*/ 93 w 97"/>
              <a:gd name="T5" fmla="*/ 24 h 35"/>
              <a:gd name="T6" fmla="*/ 88 w 97"/>
              <a:gd name="T7" fmla="*/ 27 h 35"/>
              <a:gd name="T8" fmla="*/ 83 w 97"/>
              <a:gd name="T9" fmla="*/ 30 h 35"/>
              <a:gd name="T10" fmla="*/ 75 w 97"/>
              <a:gd name="T11" fmla="*/ 32 h 35"/>
              <a:gd name="T12" fmla="*/ 67 w 97"/>
              <a:gd name="T13" fmla="*/ 34 h 35"/>
              <a:gd name="T14" fmla="*/ 57 w 97"/>
              <a:gd name="T15" fmla="*/ 35 h 35"/>
              <a:gd name="T16" fmla="*/ 48 w 97"/>
              <a:gd name="T17" fmla="*/ 35 h 35"/>
              <a:gd name="T18" fmla="*/ 39 w 97"/>
              <a:gd name="T19" fmla="*/ 35 h 35"/>
              <a:gd name="T20" fmla="*/ 30 w 97"/>
              <a:gd name="T21" fmla="*/ 34 h 35"/>
              <a:gd name="T22" fmla="*/ 22 w 97"/>
              <a:gd name="T23" fmla="*/ 32 h 35"/>
              <a:gd name="T24" fmla="*/ 14 w 97"/>
              <a:gd name="T25" fmla="*/ 30 h 35"/>
              <a:gd name="T26" fmla="*/ 8 w 97"/>
              <a:gd name="T27" fmla="*/ 27 h 35"/>
              <a:gd name="T28" fmla="*/ 3 w 97"/>
              <a:gd name="T29" fmla="*/ 24 h 35"/>
              <a:gd name="T30" fmla="*/ 1 w 97"/>
              <a:gd name="T31" fmla="*/ 20 h 35"/>
              <a:gd name="T32" fmla="*/ 0 w 97"/>
              <a:gd name="T33" fmla="*/ 17 h 35"/>
              <a:gd name="T34" fmla="*/ 1 w 97"/>
              <a:gd name="T35" fmla="*/ 13 h 35"/>
              <a:gd name="T36" fmla="*/ 3 w 97"/>
              <a:gd name="T37" fmla="*/ 10 h 35"/>
              <a:gd name="T38" fmla="*/ 8 w 97"/>
              <a:gd name="T39" fmla="*/ 8 h 35"/>
              <a:gd name="T40" fmla="*/ 14 w 97"/>
              <a:gd name="T41" fmla="*/ 4 h 35"/>
              <a:gd name="T42" fmla="*/ 22 w 97"/>
              <a:gd name="T43" fmla="*/ 3 h 35"/>
              <a:gd name="T44" fmla="*/ 30 w 97"/>
              <a:gd name="T45" fmla="*/ 1 h 35"/>
              <a:gd name="T46" fmla="*/ 39 w 97"/>
              <a:gd name="T47" fmla="*/ 0 h 35"/>
              <a:gd name="T48" fmla="*/ 48 w 97"/>
              <a:gd name="T49" fmla="*/ 0 h 35"/>
              <a:gd name="T50" fmla="*/ 57 w 97"/>
              <a:gd name="T51" fmla="*/ 0 h 35"/>
              <a:gd name="T52" fmla="*/ 67 w 97"/>
              <a:gd name="T53" fmla="*/ 1 h 35"/>
              <a:gd name="T54" fmla="*/ 75 w 97"/>
              <a:gd name="T55" fmla="*/ 3 h 35"/>
              <a:gd name="T56" fmla="*/ 83 w 97"/>
              <a:gd name="T57" fmla="*/ 4 h 35"/>
              <a:gd name="T58" fmla="*/ 88 w 97"/>
              <a:gd name="T59" fmla="*/ 8 h 35"/>
              <a:gd name="T60" fmla="*/ 93 w 97"/>
              <a:gd name="T61" fmla="*/ 10 h 35"/>
              <a:gd name="T62" fmla="*/ 95 w 97"/>
              <a:gd name="T63" fmla="*/ 13 h 35"/>
              <a:gd name="T64" fmla="*/ 97 w 97"/>
              <a:gd name="T6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35">
                <a:moveTo>
                  <a:pt x="97" y="17"/>
                </a:moveTo>
                <a:lnTo>
                  <a:pt x="95" y="20"/>
                </a:lnTo>
                <a:lnTo>
                  <a:pt x="93" y="24"/>
                </a:lnTo>
                <a:lnTo>
                  <a:pt x="88" y="27"/>
                </a:lnTo>
                <a:lnTo>
                  <a:pt x="83" y="30"/>
                </a:lnTo>
                <a:lnTo>
                  <a:pt x="75" y="32"/>
                </a:lnTo>
                <a:lnTo>
                  <a:pt x="67" y="34"/>
                </a:lnTo>
                <a:lnTo>
                  <a:pt x="57" y="35"/>
                </a:lnTo>
                <a:lnTo>
                  <a:pt x="48" y="35"/>
                </a:lnTo>
                <a:lnTo>
                  <a:pt x="39" y="35"/>
                </a:lnTo>
                <a:lnTo>
                  <a:pt x="30" y="34"/>
                </a:lnTo>
                <a:lnTo>
                  <a:pt x="22" y="32"/>
                </a:lnTo>
                <a:lnTo>
                  <a:pt x="14" y="30"/>
                </a:lnTo>
                <a:lnTo>
                  <a:pt x="8" y="27"/>
                </a:lnTo>
                <a:lnTo>
                  <a:pt x="3" y="24"/>
                </a:lnTo>
                <a:lnTo>
                  <a:pt x="1" y="20"/>
                </a:lnTo>
                <a:lnTo>
                  <a:pt x="0" y="17"/>
                </a:lnTo>
                <a:lnTo>
                  <a:pt x="1" y="13"/>
                </a:lnTo>
                <a:lnTo>
                  <a:pt x="3" y="10"/>
                </a:lnTo>
                <a:lnTo>
                  <a:pt x="8" y="8"/>
                </a:lnTo>
                <a:lnTo>
                  <a:pt x="14" y="4"/>
                </a:lnTo>
                <a:lnTo>
                  <a:pt x="22" y="3"/>
                </a:lnTo>
                <a:lnTo>
                  <a:pt x="30" y="1"/>
                </a:lnTo>
                <a:lnTo>
                  <a:pt x="39" y="0"/>
                </a:lnTo>
                <a:lnTo>
                  <a:pt x="48" y="0"/>
                </a:lnTo>
                <a:lnTo>
                  <a:pt x="57" y="0"/>
                </a:lnTo>
                <a:lnTo>
                  <a:pt x="67" y="1"/>
                </a:lnTo>
                <a:lnTo>
                  <a:pt x="75" y="3"/>
                </a:lnTo>
                <a:lnTo>
                  <a:pt x="83" y="4"/>
                </a:lnTo>
                <a:lnTo>
                  <a:pt x="88" y="8"/>
                </a:lnTo>
                <a:lnTo>
                  <a:pt x="93" y="10"/>
                </a:lnTo>
                <a:lnTo>
                  <a:pt x="95" y="13"/>
                </a:lnTo>
                <a:lnTo>
                  <a:pt x="97" y="17"/>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8" name="Freeform 24"/>
          <p:cNvSpPr>
            <a:spLocks/>
          </p:cNvSpPr>
          <p:nvPr/>
        </p:nvSpPr>
        <p:spPr bwMode="auto">
          <a:xfrm>
            <a:off x="7475538" y="1905000"/>
            <a:ext cx="274637" cy="38100"/>
          </a:xfrm>
          <a:custGeom>
            <a:avLst/>
            <a:gdLst>
              <a:gd name="T0" fmla="*/ 0 w 97"/>
              <a:gd name="T1" fmla="*/ 0 h 11"/>
              <a:gd name="T2" fmla="*/ 2 w 97"/>
              <a:gd name="T3" fmla="*/ 1 h 11"/>
              <a:gd name="T4" fmla="*/ 8 w 97"/>
              <a:gd name="T5" fmla="*/ 3 h 11"/>
              <a:gd name="T6" fmla="*/ 17 w 97"/>
              <a:gd name="T7" fmla="*/ 7 h 11"/>
              <a:gd name="T8" fmla="*/ 30 w 97"/>
              <a:gd name="T9" fmla="*/ 10 h 11"/>
              <a:gd name="T10" fmla="*/ 45 w 97"/>
              <a:gd name="T11" fmla="*/ 11 h 11"/>
              <a:gd name="T12" fmla="*/ 61 w 97"/>
              <a:gd name="T13" fmla="*/ 11 h 11"/>
              <a:gd name="T14" fmla="*/ 78 w 97"/>
              <a:gd name="T15" fmla="*/ 8 h 11"/>
              <a:gd name="T16" fmla="*/ 97 w 97"/>
              <a:gd name="T17" fmla="*/ 0 h 11"/>
              <a:gd name="T18" fmla="*/ 93 w 97"/>
              <a:gd name="T19" fmla="*/ 0 h 11"/>
              <a:gd name="T20" fmla="*/ 85 w 97"/>
              <a:gd name="T21" fmla="*/ 2 h 11"/>
              <a:gd name="T22" fmla="*/ 74 w 97"/>
              <a:gd name="T23" fmla="*/ 3 h 11"/>
              <a:gd name="T24" fmla="*/ 59 w 97"/>
              <a:gd name="T25" fmla="*/ 4 h 11"/>
              <a:gd name="T26" fmla="*/ 44 w 97"/>
              <a:gd name="T27" fmla="*/ 6 h 11"/>
              <a:gd name="T28" fmla="*/ 27 w 97"/>
              <a:gd name="T29" fmla="*/ 6 h 11"/>
              <a:gd name="T30" fmla="*/ 12 w 97"/>
              <a:gd name="T31" fmla="*/ 3 h 11"/>
              <a:gd name="T32" fmla="*/ 0 w 9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1">
                <a:moveTo>
                  <a:pt x="0" y="0"/>
                </a:moveTo>
                <a:lnTo>
                  <a:pt x="2" y="1"/>
                </a:lnTo>
                <a:lnTo>
                  <a:pt x="8" y="3"/>
                </a:lnTo>
                <a:lnTo>
                  <a:pt x="17" y="7"/>
                </a:lnTo>
                <a:lnTo>
                  <a:pt x="30" y="10"/>
                </a:lnTo>
                <a:lnTo>
                  <a:pt x="45" y="11"/>
                </a:lnTo>
                <a:lnTo>
                  <a:pt x="61" y="11"/>
                </a:lnTo>
                <a:lnTo>
                  <a:pt x="78" y="8"/>
                </a:lnTo>
                <a:lnTo>
                  <a:pt x="97" y="0"/>
                </a:lnTo>
                <a:lnTo>
                  <a:pt x="93" y="0"/>
                </a:lnTo>
                <a:lnTo>
                  <a:pt x="85" y="2"/>
                </a:lnTo>
                <a:lnTo>
                  <a:pt x="74" y="3"/>
                </a:lnTo>
                <a:lnTo>
                  <a:pt x="59" y="4"/>
                </a:lnTo>
                <a:lnTo>
                  <a:pt x="44" y="6"/>
                </a:lnTo>
                <a:lnTo>
                  <a:pt x="27" y="6"/>
                </a:lnTo>
                <a:lnTo>
                  <a:pt x="12" y="3"/>
                </a:lnTo>
                <a:lnTo>
                  <a:pt x="0" y="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29" name="Freeform 25"/>
          <p:cNvSpPr>
            <a:spLocks/>
          </p:cNvSpPr>
          <p:nvPr/>
        </p:nvSpPr>
        <p:spPr bwMode="auto">
          <a:xfrm>
            <a:off x="7642225" y="2001838"/>
            <a:ext cx="773113" cy="3206750"/>
          </a:xfrm>
          <a:custGeom>
            <a:avLst/>
            <a:gdLst>
              <a:gd name="T0" fmla="*/ 0 w 271"/>
              <a:gd name="T1" fmla="*/ 10 h 987"/>
              <a:gd name="T2" fmla="*/ 30 w 271"/>
              <a:gd name="T3" fmla="*/ 987 h 987"/>
              <a:gd name="T4" fmla="*/ 33 w 271"/>
              <a:gd name="T5" fmla="*/ 987 h 987"/>
              <a:gd name="T6" fmla="*/ 37 w 271"/>
              <a:gd name="T7" fmla="*/ 987 h 987"/>
              <a:gd name="T8" fmla="*/ 45 w 271"/>
              <a:gd name="T9" fmla="*/ 987 h 987"/>
              <a:gd name="T10" fmla="*/ 56 w 271"/>
              <a:gd name="T11" fmla="*/ 987 h 987"/>
              <a:gd name="T12" fmla="*/ 68 w 271"/>
              <a:gd name="T13" fmla="*/ 986 h 987"/>
              <a:gd name="T14" fmla="*/ 83 w 271"/>
              <a:gd name="T15" fmla="*/ 983 h 987"/>
              <a:gd name="T16" fmla="*/ 101 w 271"/>
              <a:gd name="T17" fmla="*/ 981 h 987"/>
              <a:gd name="T18" fmla="*/ 118 w 271"/>
              <a:gd name="T19" fmla="*/ 978 h 987"/>
              <a:gd name="T20" fmla="*/ 137 w 271"/>
              <a:gd name="T21" fmla="*/ 973 h 987"/>
              <a:gd name="T22" fmla="*/ 157 w 271"/>
              <a:gd name="T23" fmla="*/ 967 h 987"/>
              <a:gd name="T24" fmla="*/ 177 w 271"/>
              <a:gd name="T25" fmla="*/ 959 h 987"/>
              <a:gd name="T26" fmla="*/ 197 w 271"/>
              <a:gd name="T27" fmla="*/ 950 h 987"/>
              <a:gd name="T28" fmla="*/ 217 w 271"/>
              <a:gd name="T29" fmla="*/ 938 h 987"/>
              <a:gd name="T30" fmla="*/ 235 w 271"/>
              <a:gd name="T31" fmla="*/ 925 h 987"/>
              <a:gd name="T32" fmla="*/ 254 w 271"/>
              <a:gd name="T33" fmla="*/ 910 h 987"/>
              <a:gd name="T34" fmla="*/ 271 w 271"/>
              <a:gd name="T35" fmla="*/ 891 h 987"/>
              <a:gd name="T36" fmla="*/ 49 w 271"/>
              <a:gd name="T37" fmla="*/ 0 h 987"/>
              <a:gd name="T38" fmla="*/ 49 w 271"/>
              <a:gd name="T39" fmla="*/ 0 h 987"/>
              <a:gd name="T40" fmla="*/ 46 w 271"/>
              <a:gd name="T41" fmla="*/ 2 h 987"/>
              <a:gd name="T42" fmla="*/ 44 w 271"/>
              <a:gd name="T43" fmla="*/ 3 h 987"/>
              <a:gd name="T44" fmla="*/ 40 w 271"/>
              <a:gd name="T45" fmla="*/ 5 h 987"/>
              <a:gd name="T46" fmla="*/ 34 w 271"/>
              <a:gd name="T47" fmla="*/ 8 h 987"/>
              <a:gd name="T48" fmla="*/ 25 w 271"/>
              <a:gd name="T49" fmla="*/ 9 h 987"/>
              <a:gd name="T50" fmla="*/ 14 w 271"/>
              <a:gd name="T51" fmla="*/ 10 h 987"/>
              <a:gd name="T52" fmla="*/ 0 w 271"/>
              <a:gd name="T53" fmla="*/ 1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987">
                <a:moveTo>
                  <a:pt x="0" y="10"/>
                </a:moveTo>
                <a:lnTo>
                  <a:pt x="30" y="987"/>
                </a:lnTo>
                <a:lnTo>
                  <a:pt x="33" y="987"/>
                </a:lnTo>
                <a:lnTo>
                  <a:pt x="37" y="987"/>
                </a:lnTo>
                <a:lnTo>
                  <a:pt x="45" y="987"/>
                </a:lnTo>
                <a:lnTo>
                  <a:pt x="56" y="987"/>
                </a:lnTo>
                <a:lnTo>
                  <a:pt x="68" y="986"/>
                </a:lnTo>
                <a:lnTo>
                  <a:pt x="83" y="983"/>
                </a:lnTo>
                <a:lnTo>
                  <a:pt x="101" y="981"/>
                </a:lnTo>
                <a:lnTo>
                  <a:pt x="118" y="978"/>
                </a:lnTo>
                <a:lnTo>
                  <a:pt x="137" y="973"/>
                </a:lnTo>
                <a:lnTo>
                  <a:pt x="157" y="967"/>
                </a:lnTo>
                <a:lnTo>
                  <a:pt x="177" y="959"/>
                </a:lnTo>
                <a:lnTo>
                  <a:pt x="197" y="950"/>
                </a:lnTo>
                <a:lnTo>
                  <a:pt x="217" y="938"/>
                </a:lnTo>
                <a:lnTo>
                  <a:pt x="235" y="925"/>
                </a:lnTo>
                <a:lnTo>
                  <a:pt x="254" y="910"/>
                </a:lnTo>
                <a:lnTo>
                  <a:pt x="271" y="891"/>
                </a:lnTo>
                <a:lnTo>
                  <a:pt x="49" y="0"/>
                </a:lnTo>
                <a:lnTo>
                  <a:pt x="49" y="0"/>
                </a:lnTo>
                <a:lnTo>
                  <a:pt x="46" y="2"/>
                </a:lnTo>
                <a:lnTo>
                  <a:pt x="44" y="3"/>
                </a:lnTo>
                <a:lnTo>
                  <a:pt x="40" y="5"/>
                </a:lnTo>
                <a:lnTo>
                  <a:pt x="34" y="8"/>
                </a:lnTo>
                <a:lnTo>
                  <a:pt x="25" y="9"/>
                </a:lnTo>
                <a:lnTo>
                  <a:pt x="14" y="10"/>
                </a:lnTo>
                <a:lnTo>
                  <a:pt x="0" y="1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30" name="Freeform 26"/>
          <p:cNvSpPr>
            <a:spLocks/>
          </p:cNvSpPr>
          <p:nvPr/>
        </p:nvSpPr>
        <p:spPr bwMode="auto">
          <a:xfrm>
            <a:off x="7704138" y="2079625"/>
            <a:ext cx="647700" cy="3044825"/>
          </a:xfrm>
          <a:custGeom>
            <a:avLst/>
            <a:gdLst>
              <a:gd name="T0" fmla="*/ 0 w 227"/>
              <a:gd name="T1" fmla="*/ 6 h 935"/>
              <a:gd name="T2" fmla="*/ 130 w 227"/>
              <a:gd name="T3" fmla="*/ 935 h 935"/>
              <a:gd name="T4" fmla="*/ 133 w 227"/>
              <a:gd name="T5" fmla="*/ 935 h 935"/>
              <a:gd name="T6" fmla="*/ 139 w 227"/>
              <a:gd name="T7" fmla="*/ 934 h 935"/>
              <a:gd name="T8" fmla="*/ 147 w 227"/>
              <a:gd name="T9" fmla="*/ 932 h 935"/>
              <a:gd name="T10" fmla="*/ 158 w 227"/>
              <a:gd name="T11" fmla="*/ 927 h 935"/>
              <a:gd name="T12" fmla="*/ 173 w 227"/>
              <a:gd name="T13" fmla="*/ 920 h 935"/>
              <a:gd name="T14" fmla="*/ 189 w 227"/>
              <a:gd name="T15" fmla="*/ 910 h 935"/>
              <a:gd name="T16" fmla="*/ 208 w 227"/>
              <a:gd name="T17" fmla="*/ 895 h 935"/>
              <a:gd name="T18" fmla="*/ 227 w 227"/>
              <a:gd name="T19" fmla="*/ 876 h 935"/>
              <a:gd name="T20" fmla="*/ 16 w 227"/>
              <a:gd name="T21" fmla="*/ 0 h 935"/>
              <a:gd name="T22" fmla="*/ 0 w 227"/>
              <a:gd name="T23" fmla="*/ 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935">
                <a:moveTo>
                  <a:pt x="0" y="6"/>
                </a:moveTo>
                <a:lnTo>
                  <a:pt x="130" y="935"/>
                </a:lnTo>
                <a:lnTo>
                  <a:pt x="133" y="935"/>
                </a:lnTo>
                <a:lnTo>
                  <a:pt x="139" y="934"/>
                </a:lnTo>
                <a:lnTo>
                  <a:pt x="147" y="932"/>
                </a:lnTo>
                <a:lnTo>
                  <a:pt x="158" y="927"/>
                </a:lnTo>
                <a:lnTo>
                  <a:pt x="173" y="920"/>
                </a:lnTo>
                <a:lnTo>
                  <a:pt x="189" y="910"/>
                </a:lnTo>
                <a:lnTo>
                  <a:pt x="208" y="895"/>
                </a:lnTo>
                <a:lnTo>
                  <a:pt x="227" y="876"/>
                </a:lnTo>
                <a:lnTo>
                  <a:pt x="16" y="0"/>
                </a:lnTo>
                <a:lnTo>
                  <a:pt x="0" y="6"/>
                </a:lnTo>
                <a:close/>
              </a:path>
            </a:pathLst>
          </a:custGeom>
          <a:solidFill>
            <a:srgbClr val="99CCFF"/>
          </a:solidFill>
          <a:ln>
            <a:noFill/>
          </a:ln>
          <a:extLst>
            <a:ext uri="{91240B29-F687-4F45-9708-019B960494DF}">
              <a14:hiddenLine xmlns:a14="http://schemas.microsoft.com/office/drawing/2010/main" w="9525">
                <a:solidFill>
                  <a:srgbClr val="008000"/>
                </a:solidFill>
                <a:round/>
                <a:headEnd/>
                <a:tailEnd/>
              </a14:hiddenLine>
            </a:ext>
          </a:extLst>
        </p:spPr>
        <p:txBody>
          <a:bodyPr/>
          <a:lstStyle/>
          <a:p>
            <a:pPr eaLnBrk="0" hangingPunct="0"/>
            <a:endParaRPr lang="en-US" sz="2400" b="0">
              <a:solidFill>
                <a:srgbClr val="000000"/>
              </a:solidFill>
              <a:latin typeface="Arial" charset="0"/>
              <a:cs typeface=""/>
            </a:endParaRPr>
          </a:p>
        </p:txBody>
      </p:sp>
      <p:sp>
        <p:nvSpPr>
          <p:cNvPr id="1275931" name="Freeform 27"/>
          <p:cNvSpPr>
            <a:spLocks/>
          </p:cNvSpPr>
          <p:nvPr/>
        </p:nvSpPr>
        <p:spPr bwMode="auto">
          <a:xfrm>
            <a:off x="1331913" y="2846388"/>
            <a:ext cx="1008062" cy="43180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6350" cap="rnd">
            <a:solidFill>
              <a:schemeClr val="bg1"/>
            </a:solidFill>
            <a:prstDash val="sysDot"/>
            <a:round/>
            <a:headEnd/>
            <a:tailEnd/>
          </a:ln>
          <a:extLst>
            <a:ext uri="{909E8E84-426E-40DD-AFC4-6F175D3DCCD1}">
              <a14:hiddenFill xmlns:a14="http://schemas.microsoft.com/office/drawing/2010/main">
                <a:solidFill>
                  <a:srgbClr val="787182">
                    <a:alpha val="50000"/>
                  </a:srgbClr>
                </a:solidFill>
              </a14:hiddenFill>
            </a:ext>
          </a:extLst>
        </p:spPr>
        <p:txBody>
          <a:bodyPr/>
          <a:lstStyle/>
          <a:p>
            <a:pPr eaLnBrk="0" hangingPunct="0"/>
            <a:endParaRPr lang="en-US" sz="2400" b="0">
              <a:solidFill>
                <a:srgbClr val="000000"/>
              </a:solidFill>
              <a:latin typeface="Arial" charset="0"/>
              <a:cs typeface=""/>
            </a:endParaRPr>
          </a:p>
        </p:txBody>
      </p:sp>
      <p:sp>
        <p:nvSpPr>
          <p:cNvPr id="1275932" name="Freeform 28"/>
          <p:cNvSpPr>
            <a:spLocks/>
          </p:cNvSpPr>
          <p:nvPr/>
        </p:nvSpPr>
        <p:spPr bwMode="auto">
          <a:xfrm>
            <a:off x="4211638" y="2844800"/>
            <a:ext cx="1008062" cy="43180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6350" cap="rnd">
            <a:solidFill>
              <a:schemeClr val="bg1"/>
            </a:solidFill>
            <a:prstDash val="sysDot"/>
            <a:round/>
            <a:headEnd/>
            <a:tailEnd/>
          </a:ln>
          <a:extLst>
            <a:ext uri="{909E8E84-426E-40DD-AFC4-6F175D3DCCD1}">
              <a14:hiddenFill xmlns:a14="http://schemas.microsoft.com/office/drawing/2010/main">
                <a:solidFill>
                  <a:srgbClr val="787182">
                    <a:alpha val="50000"/>
                  </a:srgbClr>
                </a:solidFill>
              </a14:hiddenFill>
            </a:ext>
          </a:extLst>
        </p:spPr>
        <p:txBody>
          <a:bodyPr/>
          <a:lstStyle/>
          <a:p>
            <a:pPr eaLnBrk="0" hangingPunct="0"/>
            <a:endParaRPr lang="en-US" sz="2400" b="0">
              <a:solidFill>
                <a:srgbClr val="000000"/>
              </a:solidFill>
              <a:latin typeface="Arial" charset="0"/>
              <a:cs typeface=""/>
            </a:endParaRPr>
          </a:p>
        </p:txBody>
      </p:sp>
      <p:sp>
        <p:nvSpPr>
          <p:cNvPr id="1275933" name="Freeform 29"/>
          <p:cNvSpPr>
            <a:spLocks/>
          </p:cNvSpPr>
          <p:nvPr/>
        </p:nvSpPr>
        <p:spPr bwMode="auto">
          <a:xfrm>
            <a:off x="7092950" y="2844800"/>
            <a:ext cx="1008063" cy="431800"/>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noFill/>
          <a:ln w="6350" cap="rnd">
            <a:solidFill>
              <a:schemeClr val="bg1"/>
            </a:solidFill>
            <a:prstDash val="sysDot"/>
            <a:round/>
            <a:headEnd/>
            <a:tailEnd/>
          </a:ln>
          <a:extLst>
            <a:ext uri="{909E8E84-426E-40DD-AFC4-6F175D3DCCD1}">
              <a14:hiddenFill xmlns:a14="http://schemas.microsoft.com/office/drawing/2010/main">
                <a:solidFill>
                  <a:srgbClr val="787182">
                    <a:alpha val="50000"/>
                  </a:srgbClr>
                </a:solidFill>
              </a14:hiddenFill>
            </a:ext>
          </a:extLst>
        </p:spPr>
        <p:txBody>
          <a:bodyPr/>
          <a:lstStyle/>
          <a:p>
            <a:pPr eaLnBrk="0" hangingPunct="0"/>
            <a:endParaRPr lang="en-US" sz="2400" b="0">
              <a:solidFill>
                <a:srgbClr val="000000"/>
              </a:solidFill>
              <a:latin typeface="Arial" charset="0"/>
              <a:cs typeface=""/>
            </a:endParaRPr>
          </a:p>
        </p:txBody>
      </p:sp>
      <p:sp>
        <p:nvSpPr>
          <p:cNvPr id="1275934" name="AutoShape 30"/>
          <p:cNvSpPr>
            <a:spLocks noChangeArrowheads="1"/>
          </p:cNvSpPr>
          <p:nvPr/>
        </p:nvSpPr>
        <p:spPr bwMode="auto">
          <a:xfrm>
            <a:off x="395288" y="3060700"/>
            <a:ext cx="5832475" cy="2520950"/>
          </a:xfrm>
          <a:prstGeom prst="flowChartAlternateProcess">
            <a:avLst/>
          </a:prstGeom>
          <a:noFill/>
          <a:ln w="9525">
            <a:solidFill>
              <a:schemeClr val="tx1"/>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b="0">
              <a:solidFill>
                <a:srgbClr val="000000"/>
              </a:solidFill>
              <a:latin typeface="Arial" charset="0"/>
              <a:cs typeface=""/>
            </a:endParaRPr>
          </a:p>
        </p:txBody>
      </p:sp>
      <p:sp>
        <p:nvSpPr>
          <p:cNvPr id="1275935" name="AutoShape 31"/>
          <p:cNvSpPr>
            <a:spLocks noChangeArrowheads="1"/>
          </p:cNvSpPr>
          <p:nvPr/>
        </p:nvSpPr>
        <p:spPr bwMode="auto">
          <a:xfrm>
            <a:off x="395288" y="1773238"/>
            <a:ext cx="8280400" cy="1216025"/>
          </a:xfrm>
          <a:prstGeom prst="flowChartAlternateProcess">
            <a:avLst/>
          </a:prstGeom>
          <a:noFill/>
          <a:ln w="9525">
            <a:solidFill>
              <a:schemeClr val="tx1"/>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b="0">
              <a:solidFill>
                <a:srgbClr val="000000"/>
              </a:solidFill>
              <a:latin typeface="Arial" charset="0"/>
              <a:cs typeface=""/>
            </a:endParaRPr>
          </a:p>
        </p:txBody>
      </p:sp>
      <p:sp>
        <p:nvSpPr>
          <p:cNvPr id="1275936" name="Freeform 32"/>
          <p:cNvSpPr>
            <a:spLocks/>
          </p:cNvSpPr>
          <p:nvPr/>
        </p:nvSpPr>
        <p:spPr bwMode="auto">
          <a:xfrm>
            <a:off x="1042988" y="3852863"/>
            <a:ext cx="1512887" cy="5048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folHlink"/>
          </a:solidFill>
          <a:ln w="6350" cap="rnd">
            <a:solidFill>
              <a:schemeClr val="bg1"/>
            </a:solidFill>
            <a:prstDash val="sysDot"/>
            <a:round/>
            <a:headEnd/>
            <a:tailEnd/>
          </a:ln>
        </p:spPr>
        <p:txBody>
          <a:bodyPr/>
          <a:lstStyle/>
          <a:p>
            <a:pPr eaLnBrk="0" hangingPunct="0"/>
            <a:endParaRPr lang="en-US" sz="2400" b="0">
              <a:solidFill>
                <a:srgbClr val="000000"/>
              </a:solidFill>
              <a:latin typeface="Arial" charset="0"/>
              <a:cs typeface=""/>
            </a:endParaRPr>
          </a:p>
        </p:txBody>
      </p:sp>
      <p:sp>
        <p:nvSpPr>
          <p:cNvPr id="1275937" name="Freeform 33"/>
          <p:cNvSpPr>
            <a:spLocks/>
          </p:cNvSpPr>
          <p:nvPr/>
        </p:nvSpPr>
        <p:spPr bwMode="auto">
          <a:xfrm>
            <a:off x="3924300" y="3852863"/>
            <a:ext cx="1512888" cy="5048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chemeClr val="accent2"/>
          </a:solidFill>
          <a:ln w="6350" cap="rnd">
            <a:solidFill>
              <a:schemeClr val="bg1"/>
            </a:solidFill>
            <a:prstDash val="sysDot"/>
            <a:round/>
            <a:headEnd/>
            <a:tailEnd/>
          </a:ln>
        </p:spPr>
        <p:txBody>
          <a:bodyPr/>
          <a:lstStyle/>
          <a:p>
            <a:pPr eaLnBrk="0" hangingPunct="0"/>
            <a:endParaRPr lang="en-US" sz="2400" b="0">
              <a:solidFill>
                <a:srgbClr val="000000"/>
              </a:solidFill>
              <a:latin typeface="Arial" charset="0"/>
              <a:cs typeface=""/>
            </a:endParaRPr>
          </a:p>
        </p:txBody>
      </p:sp>
      <p:sp>
        <p:nvSpPr>
          <p:cNvPr id="1275938" name="Freeform 34"/>
          <p:cNvSpPr>
            <a:spLocks/>
          </p:cNvSpPr>
          <p:nvPr/>
        </p:nvSpPr>
        <p:spPr bwMode="auto">
          <a:xfrm>
            <a:off x="6804025" y="3852863"/>
            <a:ext cx="1512888" cy="504825"/>
          </a:xfrm>
          <a:custGeom>
            <a:avLst/>
            <a:gdLst>
              <a:gd name="T0" fmla="*/ 672 w 674"/>
              <a:gd name="T1" fmla="*/ 157 h 284"/>
              <a:gd name="T2" fmla="*/ 659 w 674"/>
              <a:gd name="T3" fmla="*/ 185 h 284"/>
              <a:gd name="T4" fmla="*/ 634 w 674"/>
              <a:gd name="T5" fmla="*/ 210 h 284"/>
              <a:gd name="T6" fmla="*/ 597 w 674"/>
              <a:gd name="T7" fmla="*/ 232 h 284"/>
              <a:gd name="T8" fmla="*/ 552 w 674"/>
              <a:gd name="T9" fmla="*/ 252 h 284"/>
              <a:gd name="T10" fmla="*/ 498 w 674"/>
              <a:gd name="T11" fmla="*/ 267 h 284"/>
              <a:gd name="T12" fmla="*/ 438 w 674"/>
              <a:gd name="T13" fmla="*/ 277 h 284"/>
              <a:gd name="T14" fmla="*/ 372 w 674"/>
              <a:gd name="T15" fmla="*/ 283 h 284"/>
              <a:gd name="T16" fmla="*/ 303 w 674"/>
              <a:gd name="T17" fmla="*/ 283 h 284"/>
              <a:gd name="T18" fmla="*/ 237 w 674"/>
              <a:gd name="T19" fmla="*/ 277 h 284"/>
              <a:gd name="T20" fmla="*/ 176 w 674"/>
              <a:gd name="T21" fmla="*/ 267 h 284"/>
              <a:gd name="T22" fmla="*/ 123 w 674"/>
              <a:gd name="T23" fmla="*/ 252 h 284"/>
              <a:gd name="T24" fmla="*/ 77 w 674"/>
              <a:gd name="T25" fmla="*/ 232 h 284"/>
              <a:gd name="T26" fmla="*/ 40 w 674"/>
              <a:gd name="T27" fmla="*/ 210 h 284"/>
              <a:gd name="T28" fmla="*/ 15 w 674"/>
              <a:gd name="T29" fmla="*/ 185 h 284"/>
              <a:gd name="T30" fmla="*/ 2 w 674"/>
              <a:gd name="T31" fmla="*/ 157 h 284"/>
              <a:gd name="T32" fmla="*/ 2 w 674"/>
              <a:gd name="T33" fmla="*/ 128 h 284"/>
              <a:gd name="T34" fmla="*/ 15 w 674"/>
              <a:gd name="T35" fmla="*/ 100 h 284"/>
              <a:gd name="T36" fmla="*/ 40 w 674"/>
              <a:gd name="T37" fmla="*/ 75 h 284"/>
              <a:gd name="T38" fmla="*/ 77 w 674"/>
              <a:gd name="T39" fmla="*/ 52 h 284"/>
              <a:gd name="T40" fmla="*/ 123 w 674"/>
              <a:gd name="T41" fmla="*/ 32 h 284"/>
              <a:gd name="T42" fmla="*/ 176 w 674"/>
              <a:gd name="T43" fmla="*/ 17 h 284"/>
              <a:gd name="T44" fmla="*/ 237 w 674"/>
              <a:gd name="T45" fmla="*/ 7 h 284"/>
              <a:gd name="T46" fmla="*/ 303 w 674"/>
              <a:gd name="T47" fmla="*/ 1 h 284"/>
              <a:gd name="T48" fmla="*/ 372 w 674"/>
              <a:gd name="T49" fmla="*/ 1 h 284"/>
              <a:gd name="T50" fmla="*/ 438 w 674"/>
              <a:gd name="T51" fmla="*/ 7 h 284"/>
              <a:gd name="T52" fmla="*/ 498 w 674"/>
              <a:gd name="T53" fmla="*/ 17 h 284"/>
              <a:gd name="T54" fmla="*/ 552 w 674"/>
              <a:gd name="T55" fmla="*/ 32 h 284"/>
              <a:gd name="T56" fmla="*/ 597 w 674"/>
              <a:gd name="T57" fmla="*/ 52 h 284"/>
              <a:gd name="T58" fmla="*/ 634 w 674"/>
              <a:gd name="T59" fmla="*/ 75 h 284"/>
              <a:gd name="T60" fmla="*/ 659 w 674"/>
              <a:gd name="T61" fmla="*/ 100 h 284"/>
              <a:gd name="T62" fmla="*/ 672 w 674"/>
              <a:gd name="T63" fmla="*/ 1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4" h="284">
                <a:moveTo>
                  <a:pt x="674" y="143"/>
                </a:moveTo>
                <a:lnTo>
                  <a:pt x="672" y="157"/>
                </a:lnTo>
                <a:lnTo>
                  <a:pt x="667" y="171"/>
                </a:lnTo>
                <a:lnTo>
                  <a:pt x="659" y="185"/>
                </a:lnTo>
                <a:lnTo>
                  <a:pt x="648" y="198"/>
                </a:lnTo>
                <a:lnTo>
                  <a:pt x="634" y="210"/>
                </a:lnTo>
                <a:lnTo>
                  <a:pt x="617" y="222"/>
                </a:lnTo>
                <a:lnTo>
                  <a:pt x="597" y="232"/>
                </a:lnTo>
                <a:lnTo>
                  <a:pt x="575" y="243"/>
                </a:lnTo>
                <a:lnTo>
                  <a:pt x="552" y="252"/>
                </a:lnTo>
                <a:lnTo>
                  <a:pt x="526" y="260"/>
                </a:lnTo>
                <a:lnTo>
                  <a:pt x="498" y="267"/>
                </a:lnTo>
                <a:lnTo>
                  <a:pt x="469" y="273"/>
                </a:lnTo>
                <a:lnTo>
                  <a:pt x="438" y="277"/>
                </a:lnTo>
                <a:lnTo>
                  <a:pt x="406" y="282"/>
                </a:lnTo>
                <a:lnTo>
                  <a:pt x="372" y="283"/>
                </a:lnTo>
                <a:lnTo>
                  <a:pt x="338" y="284"/>
                </a:lnTo>
                <a:lnTo>
                  <a:pt x="303" y="283"/>
                </a:lnTo>
                <a:lnTo>
                  <a:pt x="270" y="282"/>
                </a:lnTo>
                <a:lnTo>
                  <a:pt x="237" y="277"/>
                </a:lnTo>
                <a:lnTo>
                  <a:pt x="206" y="273"/>
                </a:lnTo>
                <a:lnTo>
                  <a:pt x="176" y="267"/>
                </a:lnTo>
                <a:lnTo>
                  <a:pt x="149" y="260"/>
                </a:lnTo>
                <a:lnTo>
                  <a:pt x="123" y="252"/>
                </a:lnTo>
                <a:lnTo>
                  <a:pt x="99" y="243"/>
                </a:lnTo>
                <a:lnTo>
                  <a:pt x="77" y="232"/>
                </a:lnTo>
                <a:lnTo>
                  <a:pt x="58" y="222"/>
                </a:lnTo>
                <a:lnTo>
                  <a:pt x="40" y="210"/>
                </a:lnTo>
                <a:lnTo>
                  <a:pt x="27" y="198"/>
                </a:lnTo>
                <a:lnTo>
                  <a:pt x="15" y="185"/>
                </a:lnTo>
                <a:lnTo>
                  <a:pt x="7" y="171"/>
                </a:lnTo>
                <a:lnTo>
                  <a:pt x="2" y="157"/>
                </a:lnTo>
                <a:lnTo>
                  <a:pt x="0" y="143"/>
                </a:lnTo>
                <a:lnTo>
                  <a:pt x="2" y="128"/>
                </a:lnTo>
                <a:lnTo>
                  <a:pt x="7" y="114"/>
                </a:lnTo>
                <a:lnTo>
                  <a:pt x="15" y="100"/>
                </a:lnTo>
                <a:lnTo>
                  <a:pt x="27" y="87"/>
                </a:lnTo>
                <a:lnTo>
                  <a:pt x="40" y="75"/>
                </a:lnTo>
                <a:lnTo>
                  <a:pt x="58" y="62"/>
                </a:lnTo>
                <a:lnTo>
                  <a:pt x="77" y="52"/>
                </a:lnTo>
                <a:lnTo>
                  <a:pt x="99" y="41"/>
                </a:lnTo>
                <a:lnTo>
                  <a:pt x="123" y="32"/>
                </a:lnTo>
                <a:lnTo>
                  <a:pt x="149" y="24"/>
                </a:lnTo>
                <a:lnTo>
                  <a:pt x="176" y="17"/>
                </a:lnTo>
                <a:lnTo>
                  <a:pt x="206" y="11"/>
                </a:lnTo>
                <a:lnTo>
                  <a:pt x="237" y="7"/>
                </a:lnTo>
                <a:lnTo>
                  <a:pt x="270" y="2"/>
                </a:lnTo>
                <a:lnTo>
                  <a:pt x="303" y="1"/>
                </a:lnTo>
                <a:lnTo>
                  <a:pt x="338" y="0"/>
                </a:lnTo>
                <a:lnTo>
                  <a:pt x="372" y="1"/>
                </a:lnTo>
                <a:lnTo>
                  <a:pt x="406" y="2"/>
                </a:lnTo>
                <a:lnTo>
                  <a:pt x="438" y="7"/>
                </a:lnTo>
                <a:lnTo>
                  <a:pt x="469" y="11"/>
                </a:lnTo>
                <a:lnTo>
                  <a:pt x="498" y="17"/>
                </a:lnTo>
                <a:lnTo>
                  <a:pt x="526" y="24"/>
                </a:lnTo>
                <a:lnTo>
                  <a:pt x="552" y="32"/>
                </a:lnTo>
                <a:lnTo>
                  <a:pt x="575" y="41"/>
                </a:lnTo>
                <a:lnTo>
                  <a:pt x="597" y="52"/>
                </a:lnTo>
                <a:lnTo>
                  <a:pt x="617" y="62"/>
                </a:lnTo>
                <a:lnTo>
                  <a:pt x="634" y="75"/>
                </a:lnTo>
                <a:lnTo>
                  <a:pt x="648" y="87"/>
                </a:lnTo>
                <a:lnTo>
                  <a:pt x="659" y="100"/>
                </a:lnTo>
                <a:lnTo>
                  <a:pt x="667" y="114"/>
                </a:lnTo>
                <a:lnTo>
                  <a:pt x="672" y="128"/>
                </a:lnTo>
                <a:lnTo>
                  <a:pt x="674" y="143"/>
                </a:lnTo>
                <a:close/>
              </a:path>
            </a:pathLst>
          </a:custGeom>
          <a:solidFill>
            <a:srgbClr val="99CCFF"/>
          </a:solidFill>
          <a:ln w="6350" cap="rnd">
            <a:solidFill>
              <a:schemeClr val="bg1"/>
            </a:solidFill>
            <a:prstDash val="sysDot"/>
            <a:round/>
            <a:headEnd/>
            <a:tailEnd/>
          </a:ln>
        </p:spPr>
        <p:txBody>
          <a:bodyPr/>
          <a:lstStyle/>
          <a:p>
            <a:pPr eaLnBrk="0" hangingPunct="0"/>
            <a:endParaRPr lang="en-US" sz="2400" b="0">
              <a:solidFill>
                <a:srgbClr val="000000"/>
              </a:solidFill>
              <a:latin typeface="Arial" charset="0"/>
              <a:cs typeface=""/>
            </a:endParaRPr>
          </a:p>
        </p:txBody>
      </p:sp>
      <p:sp>
        <p:nvSpPr>
          <p:cNvPr id="1275939" name="Rectangle 35"/>
          <p:cNvSpPr>
            <a:spLocks noChangeArrowheads="1"/>
          </p:cNvSpPr>
          <p:nvPr/>
        </p:nvSpPr>
        <p:spPr bwMode="auto">
          <a:xfrm>
            <a:off x="457200" y="3094038"/>
            <a:ext cx="556101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altLang="en-US" sz="2400" b="0" dirty="0">
                <a:solidFill>
                  <a:schemeClr val="tx1"/>
                </a:solidFill>
                <a:latin typeface="Arial" charset="0"/>
                <a:cs typeface=""/>
              </a:rPr>
              <a:t>“laboratory”</a:t>
            </a:r>
          </a:p>
        </p:txBody>
      </p:sp>
      <p:sp>
        <p:nvSpPr>
          <p:cNvPr id="1275940" name="Rectangle 36"/>
          <p:cNvSpPr>
            <a:spLocks noChangeArrowheads="1"/>
          </p:cNvSpPr>
          <p:nvPr/>
        </p:nvSpPr>
        <p:spPr bwMode="auto">
          <a:xfrm>
            <a:off x="3494088" y="2060575"/>
            <a:ext cx="556101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altLang="en-US" sz="2400" b="0" dirty="0">
                <a:solidFill>
                  <a:schemeClr val="tx1"/>
                </a:solidFill>
                <a:latin typeface="Arial" charset="0"/>
                <a:cs typeface=""/>
              </a:rPr>
              <a:t>“bazaar”</a:t>
            </a:r>
          </a:p>
        </p:txBody>
      </p:sp>
      <p:sp>
        <p:nvSpPr>
          <p:cNvPr id="1275941" name="Rectangle 37"/>
          <p:cNvSpPr>
            <a:spLocks noChangeArrowheads="1"/>
          </p:cNvSpPr>
          <p:nvPr/>
        </p:nvSpPr>
        <p:spPr bwMode="auto">
          <a:xfrm>
            <a:off x="3405188" y="2420938"/>
            <a:ext cx="556101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altLang="en-US" sz="2400" b="0" dirty="0">
                <a:solidFill>
                  <a:schemeClr val="tx1"/>
                </a:solidFill>
                <a:latin typeface="Arial" charset="0"/>
                <a:cs typeface=""/>
              </a:rPr>
              <a:t>(negotiations)</a:t>
            </a:r>
          </a:p>
        </p:txBody>
      </p:sp>
      <p:sp>
        <p:nvSpPr>
          <p:cNvPr id="1275942" name="Rectangle 38"/>
          <p:cNvSpPr>
            <a:spLocks noChangeArrowheads="1"/>
          </p:cNvSpPr>
          <p:nvPr/>
        </p:nvSpPr>
        <p:spPr bwMode="auto">
          <a:xfrm>
            <a:off x="468313" y="1196975"/>
            <a:ext cx="304506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tabLst>
                <a:tab pos="363538" algn="l"/>
              </a:tabLst>
            </a:pPr>
            <a:r>
              <a:rPr lang="en-GB" altLang="en-US" sz="2200" b="0">
                <a:solidFill>
                  <a:schemeClr val="tx1"/>
                </a:solidFill>
                <a:latin typeface="Gill Sans" charset="0"/>
                <a:cs typeface=""/>
              </a:rPr>
              <a:t>C: Selection of indicators</a:t>
            </a:r>
            <a:endParaRPr lang="de-DE" altLang="en-US" sz="2200" b="0" dirty="0">
              <a:solidFill>
                <a:schemeClr val="tx1"/>
              </a:solidFill>
              <a:latin typeface="Gill Sans" charset="0"/>
              <a:cs typeface=""/>
            </a:endParaRPr>
          </a:p>
        </p:txBody>
      </p:sp>
      <p:sp>
        <p:nvSpPr>
          <p:cNvPr id="1275944" name="Rectangle 40"/>
          <p:cNvSpPr>
            <a:spLocks noChangeArrowheads="1"/>
          </p:cNvSpPr>
          <p:nvPr/>
        </p:nvSpPr>
        <p:spPr bwMode="auto">
          <a:xfrm>
            <a:off x="2987675" y="5516563"/>
            <a:ext cx="331311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altLang="en-US" sz="3200" spc="-50" dirty="0">
                <a:solidFill>
                  <a:schemeClr val="accent1">
                    <a:lumMod val="75000"/>
                  </a:schemeClr>
                </a:solidFill>
                <a:latin typeface="+mj-lt"/>
                <a:ea typeface="+mj-ea"/>
                <a:cs typeface="+mj-cs"/>
              </a:rPr>
              <a:t>Science</a:t>
            </a:r>
          </a:p>
        </p:txBody>
      </p:sp>
      <p:sp>
        <p:nvSpPr>
          <p:cNvPr id="1275945" name="Rectangle 41"/>
          <p:cNvSpPr>
            <a:spLocks noChangeArrowheads="1"/>
          </p:cNvSpPr>
          <p:nvPr/>
        </p:nvSpPr>
        <p:spPr bwMode="auto">
          <a:xfrm>
            <a:off x="5938838" y="5590059"/>
            <a:ext cx="331311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auto">
              <a:lnSpc>
                <a:spcPct val="75000"/>
              </a:lnSpc>
              <a:spcAft>
                <a:spcPts val="0"/>
              </a:spcAft>
            </a:pPr>
            <a:r>
              <a:rPr lang="en-US" altLang="en-US" sz="3200" spc="-50">
                <a:solidFill>
                  <a:schemeClr val="bg2">
                    <a:lumMod val="50000"/>
                  </a:schemeClr>
                </a:solidFill>
                <a:latin typeface="+mj-lt"/>
                <a:ea typeface="+mj-ea"/>
                <a:cs typeface="+mj-cs"/>
              </a:rPr>
              <a:t>Politics</a:t>
            </a:r>
          </a:p>
        </p:txBody>
      </p:sp>
      <p:sp>
        <p:nvSpPr>
          <p:cNvPr id="1275946" name="Line 42"/>
          <p:cNvSpPr>
            <a:spLocks noChangeShapeType="1"/>
          </p:cNvSpPr>
          <p:nvPr/>
        </p:nvSpPr>
        <p:spPr bwMode="auto">
          <a:xfrm rot="-5400000">
            <a:off x="3328988" y="1501775"/>
            <a:ext cx="0" cy="1841500"/>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5947" name="Line 43"/>
          <p:cNvSpPr>
            <a:spLocks noChangeShapeType="1"/>
          </p:cNvSpPr>
          <p:nvPr/>
        </p:nvSpPr>
        <p:spPr bwMode="auto">
          <a:xfrm rot="-5400000">
            <a:off x="6199188" y="1527175"/>
            <a:ext cx="0" cy="1841500"/>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5948" name="Line 44"/>
          <p:cNvSpPr>
            <a:spLocks noChangeShapeType="1"/>
          </p:cNvSpPr>
          <p:nvPr/>
        </p:nvSpPr>
        <p:spPr bwMode="auto">
          <a:xfrm rot="-5400000">
            <a:off x="3303588" y="3038475"/>
            <a:ext cx="0" cy="1257300"/>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5949" name="Line 45"/>
          <p:cNvSpPr>
            <a:spLocks noChangeShapeType="1"/>
          </p:cNvSpPr>
          <p:nvPr/>
        </p:nvSpPr>
        <p:spPr bwMode="auto">
          <a:xfrm rot="-5400000">
            <a:off x="3271838" y="4149725"/>
            <a:ext cx="0" cy="863600"/>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5950" name="Line 46"/>
          <p:cNvSpPr>
            <a:spLocks noChangeShapeType="1"/>
          </p:cNvSpPr>
          <p:nvPr/>
        </p:nvSpPr>
        <p:spPr bwMode="auto">
          <a:xfrm>
            <a:off x="1793875" y="2216150"/>
            <a:ext cx="0" cy="2544763"/>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5951" name="Line 47"/>
          <p:cNvSpPr>
            <a:spLocks noChangeShapeType="1"/>
          </p:cNvSpPr>
          <p:nvPr/>
        </p:nvSpPr>
        <p:spPr bwMode="auto">
          <a:xfrm>
            <a:off x="4752975" y="2254250"/>
            <a:ext cx="0" cy="2544763"/>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5952" name="Line 48"/>
          <p:cNvSpPr>
            <a:spLocks noChangeShapeType="1"/>
          </p:cNvSpPr>
          <p:nvPr/>
        </p:nvSpPr>
        <p:spPr bwMode="auto">
          <a:xfrm>
            <a:off x="7623175" y="2241550"/>
            <a:ext cx="0" cy="2544763"/>
          </a:xfrm>
          <a:prstGeom prst="line">
            <a:avLst/>
          </a:prstGeom>
          <a:noFill/>
          <a:ln w="38100">
            <a:solidFill>
              <a:srgbClr val="FF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5953" name="Line 49"/>
          <p:cNvSpPr>
            <a:spLocks noChangeShapeType="1"/>
          </p:cNvSpPr>
          <p:nvPr/>
        </p:nvSpPr>
        <p:spPr bwMode="auto">
          <a:xfrm rot="-5400000">
            <a:off x="6247607" y="3050381"/>
            <a:ext cx="0" cy="1223963"/>
          </a:xfrm>
          <a:prstGeom prst="line">
            <a:avLst/>
          </a:prstGeom>
          <a:noFill/>
          <a:ln w="38100">
            <a:solidFill>
              <a:srgbClr val="FFCC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1275954" name="Line 50"/>
          <p:cNvSpPr>
            <a:spLocks noChangeShapeType="1"/>
          </p:cNvSpPr>
          <p:nvPr/>
        </p:nvSpPr>
        <p:spPr bwMode="auto">
          <a:xfrm rot="-5400000">
            <a:off x="6184901" y="4224337"/>
            <a:ext cx="0" cy="790575"/>
          </a:xfrm>
          <a:prstGeom prst="line">
            <a:avLst/>
          </a:prstGeom>
          <a:noFill/>
          <a:ln w="38100">
            <a:solidFill>
              <a:srgbClr val="FFCC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2400" b="0">
              <a:solidFill>
                <a:srgbClr val="000000"/>
              </a:solidFill>
              <a:latin typeface="Arial" charset="0"/>
              <a:cs typeface=""/>
            </a:endParaRPr>
          </a:p>
        </p:txBody>
      </p:sp>
      <p:sp>
        <p:nvSpPr>
          <p:cNvPr id="3" name="Foliennummernplatzhalter 2"/>
          <p:cNvSpPr>
            <a:spLocks noGrp="1"/>
          </p:cNvSpPr>
          <p:nvPr>
            <p:ph type="sldNum" sz="quarter" idx="12"/>
          </p:nvPr>
        </p:nvSpPr>
        <p:spPr/>
        <p:txBody>
          <a:bodyPr/>
          <a:lstStyle/>
          <a:p>
            <a:pPr>
              <a:defRPr/>
            </a:pPr>
            <a:fld id="{E2F313E5-6C32-4CCC-A291-B01EDBC05B5D}" type="slidenum">
              <a:rPr lang="en-GB" smtClean="0"/>
              <a:pPr>
                <a:defRPr/>
              </a:pPr>
              <a:t>41</a:t>
            </a:fld>
            <a:endParaRPr lang="en-GB" dirty="0"/>
          </a:p>
        </p:txBody>
      </p:sp>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817393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4"/>
          <p:cNvCxnSpPr>
            <a:cxnSpLocks noChangeShapeType="1"/>
          </p:cNvCxnSpPr>
          <p:nvPr/>
        </p:nvCxnSpPr>
        <p:spPr bwMode="auto">
          <a:xfrm>
            <a:off x="3131840" y="2564904"/>
            <a:ext cx="4808794" cy="0"/>
          </a:xfrm>
          <a:prstGeom prst="straightConnector1">
            <a:avLst/>
          </a:prstGeom>
          <a:noFill/>
          <a:ln w="76200" algn="ctr">
            <a:solidFill>
              <a:schemeClr val="accent2">
                <a:lumMod val="60000"/>
                <a:lumOff val="40000"/>
              </a:schemeClr>
            </a:solidFill>
            <a:round/>
            <a:headEnd/>
            <a:tailEnd type="arrow" w="med" len="med"/>
          </a:ln>
          <a:extLst>
            <a:ext uri="{909E8E84-426E-40DD-AFC4-6F175D3DCCD1}">
              <a14:hiddenFill xmlns:a14="http://schemas.microsoft.com/office/drawing/2010/main">
                <a:noFill/>
              </a14:hiddenFill>
            </a:ext>
          </a:extLst>
        </p:spPr>
      </p:cxnSp>
      <p:cxnSp>
        <p:nvCxnSpPr>
          <p:cNvPr id="30" name="Straight Arrow Connector 4"/>
          <p:cNvCxnSpPr>
            <a:cxnSpLocks noChangeShapeType="1"/>
          </p:cNvCxnSpPr>
          <p:nvPr/>
        </p:nvCxnSpPr>
        <p:spPr bwMode="auto">
          <a:xfrm>
            <a:off x="2714625" y="4077072"/>
            <a:ext cx="5241750" cy="0"/>
          </a:xfrm>
          <a:prstGeom prst="straightConnector1">
            <a:avLst/>
          </a:prstGeom>
          <a:noFill/>
          <a:ln w="76200" algn="ctr">
            <a:solidFill>
              <a:schemeClr val="accent2">
                <a:lumMod val="60000"/>
                <a:lumOff val="40000"/>
              </a:schemeClr>
            </a:solidFill>
            <a:round/>
            <a:headEnd/>
            <a:tailEnd type="arrow" w="med" len="med"/>
          </a:ln>
          <a:extLst>
            <a:ext uri="{909E8E84-426E-40DD-AFC4-6F175D3DCCD1}">
              <a14:hiddenFill xmlns:a14="http://schemas.microsoft.com/office/drawing/2010/main">
                <a:noFill/>
              </a14:hiddenFill>
            </a:ext>
          </a:extLst>
        </p:spPr>
      </p:cxnSp>
      <p:cxnSp>
        <p:nvCxnSpPr>
          <p:cNvPr id="28" name="Straight Arrow Connector 4"/>
          <p:cNvCxnSpPr>
            <a:cxnSpLocks noChangeShapeType="1"/>
          </p:cNvCxnSpPr>
          <p:nvPr/>
        </p:nvCxnSpPr>
        <p:spPr bwMode="auto">
          <a:xfrm>
            <a:off x="5508104" y="3356992"/>
            <a:ext cx="2448271" cy="0"/>
          </a:xfrm>
          <a:prstGeom prst="straightConnector1">
            <a:avLst/>
          </a:prstGeom>
          <a:noFill/>
          <a:ln w="76200" algn="ctr">
            <a:solidFill>
              <a:schemeClr val="accent2">
                <a:lumMod val="60000"/>
                <a:lumOff val="40000"/>
              </a:schemeClr>
            </a:solidFill>
            <a:round/>
            <a:headEnd/>
            <a:tailEnd type="arrow" w="med" len="me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normAutofit/>
          </a:bodyPr>
          <a:lstStyle/>
          <a:p>
            <a:r>
              <a:rPr lang="en-GB" dirty="0"/>
              <a:t>Policy cycle: roles for different metrics</a:t>
            </a:r>
          </a:p>
        </p:txBody>
      </p:sp>
      <p:sp>
        <p:nvSpPr>
          <p:cNvPr id="6" name="Content Placeholder 2"/>
          <p:cNvSpPr>
            <a:spLocks noGrp="1"/>
          </p:cNvSpPr>
          <p:nvPr>
            <p:ph idx="4294967295"/>
          </p:nvPr>
        </p:nvSpPr>
        <p:spPr>
          <a:xfrm>
            <a:off x="1600200" y="1846263"/>
            <a:ext cx="7543800" cy="4022725"/>
          </a:xfrm>
        </p:spPr>
        <p:txBody>
          <a:bodyPr>
            <a:normAutofit fontScale="85000" lnSpcReduction="10000"/>
          </a:bodyPr>
          <a:lstStyle/>
          <a:p>
            <a:pPr eaLnBrk="1" hangingPunct="1">
              <a:lnSpc>
                <a:spcPct val="200000"/>
              </a:lnSpc>
            </a:pPr>
            <a:r>
              <a:rPr lang="en-GB" altLang="en-US" sz="2000" i="0" dirty="0"/>
              <a:t>Problem analysis</a:t>
            </a:r>
          </a:p>
          <a:p>
            <a:pPr eaLnBrk="1" hangingPunct="1">
              <a:lnSpc>
                <a:spcPct val="200000"/>
              </a:lnSpc>
            </a:pPr>
            <a:r>
              <a:rPr lang="en-GB" altLang="en-US" sz="2000" i="0" dirty="0"/>
              <a:t>Identifying appropriate measures</a:t>
            </a:r>
          </a:p>
          <a:p>
            <a:pPr eaLnBrk="1" hangingPunct="1">
              <a:lnSpc>
                <a:spcPct val="200000"/>
              </a:lnSpc>
            </a:pPr>
            <a:r>
              <a:rPr lang="en-GB" altLang="en-US" sz="2000" i="0" dirty="0"/>
              <a:t>Target setting</a:t>
            </a:r>
          </a:p>
          <a:p>
            <a:pPr eaLnBrk="1" hangingPunct="1">
              <a:lnSpc>
                <a:spcPct val="200000"/>
              </a:lnSpc>
            </a:pPr>
            <a:r>
              <a:rPr lang="en-GB" altLang="en-US" sz="2000" i="0" dirty="0"/>
              <a:t>Implementation of measures</a:t>
            </a:r>
          </a:p>
          <a:p>
            <a:pPr eaLnBrk="1" hangingPunct="1">
              <a:lnSpc>
                <a:spcPct val="200000"/>
              </a:lnSpc>
            </a:pPr>
            <a:r>
              <a:rPr lang="en-GB" altLang="en-US" sz="2000" i="0" dirty="0"/>
              <a:t>Monitoring</a:t>
            </a:r>
          </a:p>
          <a:p>
            <a:pPr eaLnBrk="1" hangingPunct="1">
              <a:lnSpc>
                <a:spcPct val="200000"/>
              </a:lnSpc>
            </a:pPr>
            <a:r>
              <a:rPr lang="en-GB" altLang="en-US" sz="2000" i="0" dirty="0"/>
              <a:t>Correction of targets/measures</a:t>
            </a:r>
          </a:p>
        </p:txBody>
      </p:sp>
      <p:sp>
        <p:nvSpPr>
          <p:cNvPr id="7" name="Down Arrow 6"/>
          <p:cNvSpPr/>
          <p:nvPr/>
        </p:nvSpPr>
        <p:spPr>
          <a:xfrm>
            <a:off x="1312863" y="2805113"/>
            <a:ext cx="215900" cy="287338"/>
          </a:xfrm>
          <a:prstGeom prst="down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GB" sz="1800"/>
          </a:p>
        </p:txBody>
      </p:sp>
      <p:sp>
        <p:nvSpPr>
          <p:cNvPr id="8" name="Down Arrow 7"/>
          <p:cNvSpPr/>
          <p:nvPr/>
        </p:nvSpPr>
        <p:spPr>
          <a:xfrm>
            <a:off x="1312863" y="3429000"/>
            <a:ext cx="215900" cy="288925"/>
          </a:xfrm>
          <a:prstGeom prst="down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GB" sz="1800"/>
          </a:p>
        </p:txBody>
      </p:sp>
      <p:sp>
        <p:nvSpPr>
          <p:cNvPr id="9" name="Down Arrow 8"/>
          <p:cNvSpPr/>
          <p:nvPr/>
        </p:nvSpPr>
        <p:spPr>
          <a:xfrm>
            <a:off x="1312863" y="4077072"/>
            <a:ext cx="215900" cy="287338"/>
          </a:xfrm>
          <a:prstGeom prst="down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GB" sz="1800"/>
          </a:p>
        </p:txBody>
      </p:sp>
      <p:sp>
        <p:nvSpPr>
          <p:cNvPr id="10" name="Down Arrow 9"/>
          <p:cNvSpPr/>
          <p:nvPr/>
        </p:nvSpPr>
        <p:spPr>
          <a:xfrm>
            <a:off x="1312863" y="4725144"/>
            <a:ext cx="215900" cy="287338"/>
          </a:xfrm>
          <a:prstGeom prst="down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GB" sz="1800"/>
          </a:p>
        </p:txBody>
      </p:sp>
      <p:sp>
        <p:nvSpPr>
          <p:cNvPr id="11" name="Down Arrow 10"/>
          <p:cNvSpPr/>
          <p:nvPr/>
        </p:nvSpPr>
        <p:spPr>
          <a:xfrm>
            <a:off x="1312863" y="5373216"/>
            <a:ext cx="215900" cy="288925"/>
          </a:xfrm>
          <a:prstGeom prst="down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GB" sz="1800"/>
          </a:p>
        </p:txBody>
      </p:sp>
      <p:cxnSp>
        <p:nvCxnSpPr>
          <p:cNvPr id="12" name="Straight Arrow Connector 4"/>
          <p:cNvCxnSpPr>
            <a:cxnSpLocks noChangeShapeType="1"/>
          </p:cNvCxnSpPr>
          <p:nvPr/>
        </p:nvCxnSpPr>
        <p:spPr bwMode="auto">
          <a:xfrm>
            <a:off x="2714625" y="4005064"/>
            <a:ext cx="3429000" cy="0"/>
          </a:xfrm>
          <a:prstGeom prst="straightConnector1">
            <a:avLst/>
          </a:prstGeom>
          <a:noFill/>
          <a:ln w="762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1"/>
          <p:cNvCxnSpPr>
            <a:cxnSpLocks noChangeShapeType="1"/>
          </p:cNvCxnSpPr>
          <p:nvPr/>
        </p:nvCxnSpPr>
        <p:spPr bwMode="auto">
          <a:xfrm>
            <a:off x="5292080" y="5829301"/>
            <a:ext cx="851545" cy="0"/>
          </a:xfrm>
          <a:prstGeom prst="straightConnector1">
            <a:avLst/>
          </a:prstGeom>
          <a:noFill/>
          <a:ln w="762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4"/>
          <p:cNvCxnSpPr>
            <a:cxnSpLocks noChangeShapeType="1"/>
          </p:cNvCxnSpPr>
          <p:nvPr/>
        </p:nvCxnSpPr>
        <p:spPr bwMode="auto">
          <a:xfrm>
            <a:off x="5508104" y="3284984"/>
            <a:ext cx="635521" cy="0"/>
          </a:xfrm>
          <a:prstGeom prst="straightConnector1">
            <a:avLst/>
          </a:prstGeom>
          <a:noFill/>
          <a:ln w="762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4"/>
          <p:cNvCxnSpPr>
            <a:cxnSpLocks noChangeShapeType="1"/>
          </p:cNvCxnSpPr>
          <p:nvPr/>
        </p:nvCxnSpPr>
        <p:spPr bwMode="auto">
          <a:xfrm>
            <a:off x="2343328" y="5229200"/>
            <a:ext cx="4836701" cy="0"/>
          </a:xfrm>
          <a:prstGeom prst="straightConnector1">
            <a:avLst/>
          </a:prstGeom>
          <a:noFill/>
          <a:ln w="762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4"/>
          <p:cNvCxnSpPr>
            <a:cxnSpLocks noChangeShapeType="1"/>
          </p:cNvCxnSpPr>
          <p:nvPr/>
        </p:nvCxnSpPr>
        <p:spPr bwMode="auto">
          <a:xfrm>
            <a:off x="3131840" y="2636912"/>
            <a:ext cx="4104456" cy="0"/>
          </a:xfrm>
          <a:prstGeom prst="straightConnector1">
            <a:avLst/>
          </a:prstGeom>
          <a:noFill/>
          <a:ln w="76200"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23" name="TextBox 9"/>
          <p:cNvSpPr txBox="1">
            <a:spLocks noChangeArrowheads="1"/>
          </p:cNvSpPr>
          <p:nvPr/>
        </p:nvSpPr>
        <p:spPr bwMode="auto">
          <a:xfrm rot="-5400000">
            <a:off x="6175858" y="4101763"/>
            <a:ext cx="3960441" cy="43088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algn="ctr" eaLnBrk="1" hangingPunct="1">
              <a:lnSpc>
                <a:spcPct val="110000"/>
              </a:lnSpc>
            </a:pPr>
            <a:r>
              <a:rPr lang="en-GB" altLang="en-US" sz="2000" dirty="0">
                <a:solidFill>
                  <a:schemeClr val="accent2">
                    <a:lumMod val="60000"/>
                    <a:lumOff val="40000"/>
                  </a:schemeClr>
                </a:solidFill>
                <a:cs typeface="Arial" charset="0"/>
              </a:rPr>
              <a:t>Science</a:t>
            </a:r>
            <a:r>
              <a:rPr lang="en-GB" altLang="en-US" sz="2000" dirty="0">
                <a:solidFill>
                  <a:srgbClr val="0070C0"/>
                </a:solidFill>
                <a:cs typeface="Arial" charset="0"/>
              </a:rPr>
              <a:t>, economics</a:t>
            </a:r>
          </a:p>
        </p:txBody>
      </p:sp>
      <p:cxnSp>
        <p:nvCxnSpPr>
          <p:cNvPr id="24" name="Straight Arrow Connector 4"/>
          <p:cNvCxnSpPr>
            <a:cxnSpLocks noChangeShapeType="1"/>
          </p:cNvCxnSpPr>
          <p:nvPr/>
        </p:nvCxnSpPr>
        <p:spPr bwMode="auto">
          <a:xfrm>
            <a:off x="4817945" y="4581128"/>
            <a:ext cx="3138430" cy="0"/>
          </a:xfrm>
          <a:prstGeom prst="straightConnector1">
            <a:avLst/>
          </a:prstGeom>
          <a:noFill/>
          <a:ln w="7620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18" name="TextBox 9"/>
          <p:cNvSpPr txBox="1">
            <a:spLocks noChangeArrowheads="1"/>
          </p:cNvSpPr>
          <p:nvPr/>
        </p:nvSpPr>
        <p:spPr bwMode="auto">
          <a:xfrm rot="-5400000">
            <a:off x="5399511" y="4138314"/>
            <a:ext cx="3960441" cy="39940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algn="ctr" eaLnBrk="1" hangingPunct="1">
              <a:lnSpc>
                <a:spcPct val="110000"/>
              </a:lnSpc>
            </a:pPr>
            <a:r>
              <a:rPr lang="en-GB" altLang="en-US" sz="2000" dirty="0">
                <a:solidFill>
                  <a:srgbClr val="00B050"/>
                </a:solidFill>
                <a:cs typeface="Arial" charset="0"/>
              </a:rPr>
              <a:t>Indicators</a:t>
            </a:r>
          </a:p>
        </p:txBody>
      </p:sp>
      <p:sp>
        <p:nvSpPr>
          <p:cNvPr id="14" name="TextBox 9"/>
          <p:cNvSpPr txBox="1">
            <a:spLocks noChangeArrowheads="1"/>
          </p:cNvSpPr>
          <p:nvPr/>
        </p:nvSpPr>
        <p:spPr bwMode="auto">
          <a:xfrm rot="-5400000">
            <a:off x="4601728" y="4129396"/>
            <a:ext cx="3960441" cy="39940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algn="ctr" eaLnBrk="1" hangingPunct="1">
              <a:lnSpc>
                <a:spcPct val="110000"/>
              </a:lnSpc>
            </a:pPr>
            <a:r>
              <a:rPr lang="en-GB" altLang="en-US" sz="2000" dirty="0">
                <a:solidFill>
                  <a:srgbClr val="FF0000"/>
                </a:solidFill>
                <a:cs typeface="Arial" charset="0"/>
              </a:rPr>
              <a:t>Scenarios, models</a:t>
            </a:r>
          </a:p>
        </p:txBody>
      </p:sp>
      <p:sp>
        <p:nvSpPr>
          <p:cNvPr id="3" name="Foliennummernplatzhalter 2"/>
          <p:cNvSpPr>
            <a:spLocks noGrp="1"/>
          </p:cNvSpPr>
          <p:nvPr>
            <p:ph type="sldNum" sz="quarter" idx="12"/>
          </p:nvPr>
        </p:nvSpPr>
        <p:spPr/>
        <p:txBody>
          <a:bodyPr/>
          <a:lstStyle/>
          <a:p>
            <a:pPr>
              <a:defRPr/>
            </a:pPr>
            <a:fld id="{E2F313E5-6C32-4CCC-A291-B01EDBC05B5D}" type="slidenum">
              <a:rPr lang="en-GB" smtClean="0"/>
              <a:pPr>
                <a:defRPr/>
              </a:pPr>
              <a:t>42</a:t>
            </a:fld>
            <a:endParaRPr lang="en-GB" dirty="0"/>
          </a:p>
        </p:txBody>
      </p:sp>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474084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Conclusion</a:t>
            </a:r>
          </a:p>
        </p:txBody>
      </p:sp>
      <p:sp>
        <p:nvSpPr>
          <p:cNvPr id="3" name="Textplatzhalter 2"/>
          <p:cNvSpPr>
            <a:spLocks noGrp="1"/>
          </p:cNvSpPr>
          <p:nvPr>
            <p:ph type="body" idx="1"/>
          </p:nvPr>
        </p:nvSpPr>
        <p:spPr/>
        <p:txBody>
          <a:bodyPr/>
          <a:lstStyle/>
          <a:p>
            <a:r>
              <a:rPr lang="en-GB" dirty="0"/>
              <a:t>Science, society and statistics</a:t>
            </a:r>
          </a:p>
        </p:txBody>
      </p:sp>
      <p:sp>
        <p:nvSpPr>
          <p:cNvPr id="4" name="Fußzeilenplatzhalter 3"/>
          <p:cNvSpPr>
            <a:spLocks noGrp="1"/>
          </p:cNvSpPr>
          <p:nvPr>
            <p:ph type="ftr" sz="quarter" idx="11"/>
          </p:nvPr>
        </p:nvSpPr>
        <p:spPr/>
        <p:txBody>
          <a:bodyPr/>
          <a:lstStyle/>
          <a:p>
            <a:pPr>
              <a:defRPr/>
            </a:pPr>
            <a:r>
              <a:rPr lang="en-US"/>
              <a:t>Walter J. Radermacher</a:t>
            </a:r>
            <a:endParaRPr lang="en-US" dirty="0"/>
          </a:p>
        </p:txBody>
      </p:sp>
      <p:sp>
        <p:nvSpPr>
          <p:cNvPr id="5" name="Foliennummernplatzhalter 4"/>
          <p:cNvSpPr>
            <a:spLocks noGrp="1"/>
          </p:cNvSpPr>
          <p:nvPr>
            <p:ph type="sldNum" sz="quarter" idx="12"/>
          </p:nvPr>
        </p:nvSpPr>
        <p:spPr/>
        <p:txBody>
          <a:bodyPr/>
          <a:lstStyle/>
          <a:p>
            <a:pPr>
              <a:defRPr/>
            </a:pPr>
            <a:fld id="{E2F313E5-6C32-4CCC-A291-B01EDBC05B5D}" type="slidenum">
              <a:rPr lang="en-GB" smtClean="0"/>
              <a:pPr>
                <a:defRPr/>
              </a:pPr>
              <a:t>43</a:t>
            </a:fld>
            <a:endParaRPr lang="en-GB" dirty="0"/>
          </a:p>
        </p:txBody>
      </p:sp>
    </p:spTree>
    <p:extLst>
      <p:ext uri="{BB962C8B-B14F-4D97-AF65-F5344CB8AC3E}">
        <p14:creationId xmlns:p14="http://schemas.microsoft.com/office/powerpoint/2010/main" val="1820393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1290" y="394977"/>
            <a:ext cx="7543800" cy="1450757"/>
          </a:xfrm>
        </p:spPr>
        <p:txBody>
          <a:bodyPr/>
          <a:lstStyle/>
          <a:p>
            <a:r>
              <a:rPr lang="en-GB" dirty="0"/>
              <a:t>Better metrics</a:t>
            </a:r>
            <a:br>
              <a:rPr lang="en-GB" dirty="0"/>
            </a:br>
            <a:r>
              <a:rPr lang="en-GB" dirty="0"/>
              <a:t>Better decisions</a:t>
            </a:r>
          </a:p>
        </p:txBody>
      </p:sp>
      <p:sp>
        <p:nvSpPr>
          <p:cNvPr id="3" name="Inhaltsplatzhalter 2"/>
          <p:cNvSpPr>
            <a:spLocks noGrp="1"/>
          </p:cNvSpPr>
          <p:nvPr>
            <p:ph idx="1"/>
          </p:nvPr>
        </p:nvSpPr>
        <p:spPr/>
        <p:txBody>
          <a:bodyPr>
            <a:normAutofit fontScale="92500" lnSpcReduction="20000"/>
          </a:bodyPr>
          <a:lstStyle/>
          <a:p>
            <a:r>
              <a:rPr lang="en-GB" dirty="0"/>
              <a:t>Sustainable development means (in particular from an environmental perspective) living well within the boundaries of the planet </a:t>
            </a:r>
          </a:p>
          <a:p>
            <a:r>
              <a:rPr lang="en-GB" dirty="0"/>
              <a:t>Better metrics should enable better decision making in favour of SD </a:t>
            </a:r>
          </a:p>
          <a:p>
            <a:r>
              <a:rPr lang="en-GB" dirty="0"/>
              <a:t>To support better decisions in favour of sustainability, metrics should:</a:t>
            </a:r>
          </a:p>
          <a:p>
            <a:pPr lvl="1"/>
            <a:r>
              <a:rPr lang="en-GB" dirty="0"/>
              <a:t>capture the complexity of the phenomena at stake, (resilience, risks….),</a:t>
            </a:r>
          </a:p>
          <a:p>
            <a:pPr lvl="1"/>
            <a:r>
              <a:rPr lang="en-GB" dirty="0"/>
              <a:t>be state of the art (multiple sources, technologies, models…)</a:t>
            </a:r>
          </a:p>
          <a:p>
            <a:pPr lvl="1"/>
            <a:r>
              <a:rPr lang="en-GB" dirty="0"/>
              <a:t>be of sufficient quality (coverage, timeliness, comparability across space and time),</a:t>
            </a:r>
          </a:p>
          <a:p>
            <a:pPr lvl="1"/>
            <a:r>
              <a:rPr lang="en-GB" dirty="0"/>
              <a:t>quality depends on use (fit for purpose in policy cycle)</a:t>
            </a:r>
          </a:p>
          <a:p>
            <a:pPr lvl="1"/>
            <a:r>
              <a:rPr lang="en-GB" dirty="0"/>
              <a:t>allow internalising externalities (management, valuation….) </a:t>
            </a:r>
          </a:p>
          <a:p>
            <a:r>
              <a:rPr lang="en-GB" dirty="0"/>
              <a:t>‘Better’ are decisions, if they enable societies to navigate through unknown territories towards are more sustainable way of living. This means that today’s challenges and risks (e.g. through globalisation) need to be addressed in such a way that democratic opinion making is supported through participation and communication</a:t>
            </a:r>
          </a:p>
          <a:p>
            <a:endParaRPr lang="en-GB" dirty="0"/>
          </a:p>
        </p:txBody>
      </p:sp>
      <p:sp>
        <p:nvSpPr>
          <p:cNvPr id="5" name="Foliennummernplatzhalter 4"/>
          <p:cNvSpPr>
            <a:spLocks noGrp="1"/>
          </p:cNvSpPr>
          <p:nvPr>
            <p:ph type="sldNum" sz="quarter" idx="12"/>
          </p:nvPr>
        </p:nvSpPr>
        <p:spPr/>
        <p:txBody>
          <a:bodyPr/>
          <a:lstStyle/>
          <a:p>
            <a:pPr>
              <a:defRPr/>
            </a:pPr>
            <a:fld id="{E2F313E5-6C32-4CCC-A291-B01EDBC05B5D}" type="slidenum">
              <a:rPr lang="en-GB" smtClean="0"/>
              <a:pPr>
                <a:defRPr/>
              </a:pPr>
              <a:t>44</a:t>
            </a:fld>
            <a:endParaRPr lang="en-GB" dirty="0"/>
          </a:p>
        </p:txBody>
      </p:sp>
      <p:sp>
        <p:nvSpPr>
          <p:cNvPr id="7" name="Fußzeilenplatzhalter 6"/>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3333139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1290" y="394977"/>
            <a:ext cx="7543800" cy="1450757"/>
          </a:xfrm>
        </p:spPr>
        <p:txBody>
          <a:bodyPr/>
          <a:lstStyle/>
          <a:p>
            <a:r>
              <a:rPr lang="en-GB" dirty="0"/>
              <a:t>Better metrics</a:t>
            </a:r>
            <a:br>
              <a:rPr lang="en-GB" dirty="0"/>
            </a:br>
            <a:r>
              <a:rPr lang="en-GB" dirty="0"/>
              <a:t>Better decisions</a:t>
            </a:r>
          </a:p>
        </p:txBody>
      </p:sp>
      <p:sp>
        <p:nvSpPr>
          <p:cNvPr id="3" name="Inhaltsplatzhalter 2"/>
          <p:cNvSpPr>
            <a:spLocks noGrp="1"/>
          </p:cNvSpPr>
          <p:nvPr>
            <p:ph idx="1"/>
          </p:nvPr>
        </p:nvSpPr>
        <p:spPr/>
        <p:txBody>
          <a:bodyPr>
            <a:normAutofit fontScale="77500" lnSpcReduction="20000"/>
          </a:bodyPr>
          <a:lstStyle/>
          <a:p>
            <a:r>
              <a:rPr lang="en-GB" dirty="0"/>
              <a:t>SD metrics are continuously being improved in a co-evolution (i.e. a collaborative, iterative learning process) with societal changes on the way to the long-term goal of Sustainable Development. This evolutionary perspective should be enhanced by multiple iteration in learning cycles and interaction between different actors and disciplines</a:t>
            </a:r>
          </a:p>
          <a:p>
            <a:pPr lvl="1"/>
            <a:r>
              <a:rPr lang="en-GB" dirty="0"/>
              <a:t>a. scientific theory/models – empirical data/models,</a:t>
            </a:r>
          </a:p>
          <a:p>
            <a:pPr lvl="1"/>
            <a:r>
              <a:rPr lang="en-GB" dirty="0"/>
              <a:t>b. data/information – use/application,</a:t>
            </a:r>
          </a:p>
          <a:p>
            <a:pPr lvl="1"/>
            <a:r>
              <a:rPr lang="en-GB" dirty="0"/>
              <a:t>c. scientific theory/models – use/application.</a:t>
            </a:r>
          </a:p>
          <a:p>
            <a:r>
              <a:rPr lang="en-GB" dirty="0"/>
              <a:t>The learning and continuous improvement should be based on ‘evidence of evidence’ (empirical analysis of the impacts of SD metrics).</a:t>
            </a:r>
            <a:endParaRPr lang="de-DE" dirty="0"/>
          </a:p>
          <a:p>
            <a:r>
              <a:rPr lang="en-GB" dirty="0"/>
              <a:t>Partnership, trust and governance are essential success factors; one should</a:t>
            </a:r>
            <a:endParaRPr lang="de-DE" dirty="0"/>
          </a:p>
          <a:p>
            <a:pPr lvl="1"/>
            <a:r>
              <a:rPr lang="en-GB" dirty="0"/>
              <a:t>establish platforms and channels that facilitate communication amongst scientists, producers and users of metrics,</a:t>
            </a:r>
            <a:endParaRPr lang="de-DE" dirty="0"/>
          </a:p>
          <a:p>
            <a:pPr lvl="1"/>
            <a:r>
              <a:rPr lang="en-GB" dirty="0"/>
              <a:t>develop tools for empowering civil society to tackle disinformation, foster engagement with fast-evolving information technologies,</a:t>
            </a:r>
            <a:endParaRPr lang="de-DE" dirty="0"/>
          </a:p>
          <a:p>
            <a:pPr lvl="1"/>
            <a:r>
              <a:rPr lang="en-GB" dirty="0"/>
              <a:t>safeguard the strengths /independence of institutions/researchers working in the area of data sciences/statistics,</a:t>
            </a:r>
            <a:endParaRPr lang="de-DE" dirty="0"/>
          </a:p>
          <a:p>
            <a:pPr lvl="1"/>
            <a:r>
              <a:rPr lang="en-GB" dirty="0"/>
              <a:t>enhance transparency about the quality of information and compliance with ethical principles and good governance.</a:t>
            </a:r>
            <a:endParaRPr lang="de-DE" dirty="0"/>
          </a:p>
        </p:txBody>
      </p:sp>
      <p:sp>
        <p:nvSpPr>
          <p:cNvPr id="5" name="Foliennummernplatzhalter 4"/>
          <p:cNvSpPr>
            <a:spLocks noGrp="1"/>
          </p:cNvSpPr>
          <p:nvPr>
            <p:ph type="sldNum" sz="quarter" idx="12"/>
          </p:nvPr>
        </p:nvSpPr>
        <p:spPr/>
        <p:txBody>
          <a:bodyPr/>
          <a:lstStyle/>
          <a:p>
            <a:pPr>
              <a:defRPr/>
            </a:pPr>
            <a:fld id="{E2F313E5-6C32-4CCC-A291-B01EDBC05B5D}" type="slidenum">
              <a:rPr lang="en-GB" smtClean="0"/>
              <a:pPr>
                <a:defRPr/>
              </a:pPr>
              <a:t>45</a:t>
            </a:fld>
            <a:endParaRPr lang="en-GB" dirty="0"/>
          </a:p>
        </p:txBody>
      </p:sp>
      <p:sp>
        <p:nvSpPr>
          <p:cNvPr id="7" name="Fußzeilenplatzhalter 6"/>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103355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Thank you</a:t>
            </a:r>
          </a:p>
        </p:txBody>
      </p:sp>
      <p:sp>
        <p:nvSpPr>
          <p:cNvPr id="7" name="Text Placeholder 6"/>
          <p:cNvSpPr>
            <a:spLocks noGrp="1"/>
          </p:cNvSpPr>
          <p:nvPr>
            <p:ph type="body" idx="1"/>
          </p:nvPr>
        </p:nvSpPr>
        <p:spPr/>
        <p:txBody>
          <a:bodyPr>
            <a:normAutofit/>
          </a:bodyPr>
          <a:lstStyle/>
          <a:p>
            <a:r>
              <a:rPr lang="de-DE" dirty="0">
                <a:hlinkClick r:id="rId3"/>
              </a:rPr>
              <a:t>wjr@outlook.de</a:t>
            </a:r>
            <a:endParaRPr lang="de-DE" dirty="0"/>
          </a:p>
        </p:txBody>
      </p:sp>
      <p:sp>
        <p:nvSpPr>
          <p:cNvPr id="4" name="Footer Placeholder 3"/>
          <p:cNvSpPr>
            <a:spLocks noGrp="1"/>
          </p:cNvSpPr>
          <p:nvPr>
            <p:ph type="ftr" sz="quarter" idx="11"/>
          </p:nvPr>
        </p:nvSpPr>
        <p:spPr/>
        <p:txBody>
          <a:bodyPr/>
          <a:lstStyle/>
          <a:p>
            <a:pPr>
              <a:defRPr/>
            </a:pPr>
            <a:r>
              <a:rPr lang="de-DE"/>
              <a:t>Walter J. Radermacher</a:t>
            </a:r>
          </a:p>
        </p:txBody>
      </p:sp>
      <p:sp>
        <p:nvSpPr>
          <p:cNvPr id="2" name="Foliennummernplatzhalter 1"/>
          <p:cNvSpPr>
            <a:spLocks noGrp="1"/>
          </p:cNvSpPr>
          <p:nvPr>
            <p:ph type="sldNum" sz="quarter" idx="12"/>
          </p:nvPr>
        </p:nvSpPr>
        <p:spPr/>
        <p:txBody>
          <a:bodyPr/>
          <a:lstStyle/>
          <a:p>
            <a:pPr>
              <a:defRPr/>
            </a:pPr>
            <a:fld id="{E2F313E5-6C32-4CCC-A291-B01EDBC05B5D}" type="slidenum">
              <a:rPr lang="en-GB" smtClean="0"/>
              <a:pPr>
                <a:defRPr/>
              </a:pPr>
              <a:t>46</a:t>
            </a:fld>
            <a:endParaRPr lang="en-GB"/>
          </a:p>
        </p:txBody>
      </p:sp>
      <p:pic>
        <p:nvPicPr>
          <p:cNvPr id="9" name="Grafik 8">
            <a:extLst>
              <a:ext uri="{FF2B5EF4-FFF2-40B4-BE49-F238E27FC236}">
                <a16:creationId xmlns:a16="http://schemas.microsoft.com/office/drawing/2014/main" id="{ACE661BA-007C-A346-A20D-8A999569F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795953"/>
            <a:ext cx="3600400" cy="4793287"/>
          </a:xfrm>
          <a:prstGeom prst="rect">
            <a:avLst/>
          </a:prstGeom>
        </p:spPr>
      </p:pic>
    </p:spTree>
    <p:extLst>
      <p:ext uri="{BB962C8B-B14F-4D97-AF65-F5344CB8AC3E}">
        <p14:creationId xmlns:p14="http://schemas.microsoft.com/office/powerpoint/2010/main" val="181923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reduction of complexity </a:t>
            </a:r>
          </a:p>
        </p:txBody>
      </p:sp>
      <p:sp>
        <p:nvSpPr>
          <p:cNvPr id="3" name="Textplatzhalter 2"/>
          <p:cNvSpPr>
            <a:spLocks noGrp="1"/>
          </p:cNvSpPr>
          <p:nvPr>
            <p:ph type="body" idx="1"/>
          </p:nvPr>
        </p:nvSpPr>
        <p:spPr/>
        <p:txBody>
          <a:bodyPr/>
          <a:lstStyle/>
          <a:p>
            <a:r>
              <a:rPr lang="en-GB" dirty="0"/>
              <a:t>Indicators: from evidence to decision</a:t>
            </a:r>
          </a:p>
          <a:p>
            <a:endParaRPr lang="en-GB" dirty="0"/>
          </a:p>
        </p:txBody>
      </p:sp>
      <p:sp>
        <p:nvSpPr>
          <p:cNvPr id="5" name="Foliennummernplatzhalter 4"/>
          <p:cNvSpPr>
            <a:spLocks noGrp="1"/>
          </p:cNvSpPr>
          <p:nvPr>
            <p:ph type="sldNum" sz="quarter" idx="12"/>
          </p:nvPr>
        </p:nvSpPr>
        <p:spPr/>
        <p:txBody>
          <a:bodyPr/>
          <a:lstStyle/>
          <a:p>
            <a:pPr>
              <a:defRPr/>
            </a:pPr>
            <a:fld id="{E2F313E5-6C32-4CCC-A291-B01EDBC05B5D}" type="slidenum">
              <a:rPr lang="en-GB" smtClean="0"/>
              <a:pPr>
                <a:defRPr/>
              </a:pPr>
              <a:t>5</a:t>
            </a:fld>
            <a:endParaRPr lang="en-GB" dirty="0"/>
          </a:p>
        </p:txBody>
      </p:sp>
      <p:sp>
        <p:nvSpPr>
          <p:cNvPr id="6" name="Fußzeilenplatzhalter 5"/>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58129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Reduction of complexity</a:t>
            </a:r>
          </a:p>
        </p:txBody>
      </p:sp>
      <p:sp>
        <p:nvSpPr>
          <p:cNvPr id="5" name="Slide Number Placeholder 4"/>
          <p:cNvSpPr>
            <a:spLocks noGrp="1"/>
          </p:cNvSpPr>
          <p:nvPr>
            <p:ph type="sldNum" sz="quarter" idx="12"/>
          </p:nvPr>
        </p:nvSpPr>
        <p:spPr/>
        <p:txBody>
          <a:bodyPr/>
          <a:lstStyle/>
          <a:p>
            <a:pPr>
              <a:defRPr/>
            </a:pPr>
            <a:fld id="{56CE1182-6072-4C13-A9D0-AB1B6F1BE1F8}" type="slidenum">
              <a:rPr lang="en-GB" smtClean="0"/>
              <a:pPr>
                <a:defRPr/>
              </a:pPr>
              <a:t>6</a:t>
            </a:fld>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63" y="1991276"/>
            <a:ext cx="7774953" cy="381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ußzeilenplatzhalter 1"/>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050147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Reduction of complexity</a:t>
            </a:r>
          </a:p>
        </p:txBody>
      </p:sp>
      <p:sp>
        <p:nvSpPr>
          <p:cNvPr id="2048" name="Slide Number Placeholder 2047"/>
          <p:cNvSpPr>
            <a:spLocks noGrp="1"/>
          </p:cNvSpPr>
          <p:nvPr>
            <p:ph type="sldNum" sz="quarter" idx="12"/>
          </p:nvPr>
        </p:nvSpPr>
        <p:spPr/>
        <p:txBody>
          <a:bodyPr/>
          <a:lstStyle/>
          <a:p>
            <a:pPr>
              <a:defRPr/>
            </a:pPr>
            <a:fld id="{56CE1182-6072-4C13-A9D0-AB1B6F1BE1F8}" type="slidenum">
              <a:rPr lang="en-GB" smtClean="0"/>
              <a:pPr>
                <a:defRPr/>
              </a:pPr>
              <a:t>7</a:t>
            </a:fld>
            <a:endParaRPr lang="en-GB"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65574"/>
            <a:ext cx="8136904" cy="439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80132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Reduction of complexity</a:t>
            </a:r>
          </a:p>
        </p:txBody>
      </p:sp>
      <p:sp>
        <p:nvSpPr>
          <p:cNvPr id="86" name="Slide Number Placeholder 85"/>
          <p:cNvSpPr>
            <a:spLocks noGrp="1"/>
          </p:cNvSpPr>
          <p:nvPr>
            <p:ph type="sldNum" sz="quarter" idx="12"/>
          </p:nvPr>
        </p:nvSpPr>
        <p:spPr/>
        <p:txBody>
          <a:bodyPr/>
          <a:lstStyle/>
          <a:p>
            <a:pPr>
              <a:defRPr/>
            </a:pPr>
            <a:fld id="{56CE1182-6072-4C13-A9D0-AB1B6F1BE1F8}" type="slidenum">
              <a:rPr lang="en-GB" smtClean="0"/>
              <a:pPr>
                <a:defRPr/>
              </a:pPr>
              <a:t>8</a:t>
            </a:fld>
            <a:endParaRPr lang="en-GB"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11534"/>
            <a:ext cx="8257803" cy="435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185785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Reduction of complexity</a:t>
            </a:r>
          </a:p>
        </p:txBody>
      </p:sp>
      <p:sp>
        <p:nvSpPr>
          <p:cNvPr id="5" name="Slide Number Placeholder 4"/>
          <p:cNvSpPr>
            <a:spLocks noGrp="1"/>
          </p:cNvSpPr>
          <p:nvPr>
            <p:ph type="sldNum" sz="quarter" idx="12"/>
          </p:nvPr>
        </p:nvSpPr>
        <p:spPr/>
        <p:txBody>
          <a:bodyPr/>
          <a:lstStyle/>
          <a:p>
            <a:pPr>
              <a:defRPr/>
            </a:pPr>
            <a:fld id="{56CE1182-6072-4C13-A9D0-AB1B6F1BE1F8}" type="slidenum">
              <a:rPr lang="en-GB" smtClean="0"/>
              <a:pPr>
                <a:defRPr/>
              </a:pPr>
              <a:t>9</a:t>
            </a:fld>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80640"/>
            <a:ext cx="7848872" cy="4310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ußzeilenplatzhalter 3"/>
          <p:cNvSpPr>
            <a:spLocks noGrp="1"/>
          </p:cNvSpPr>
          <p:nvPr>
            <p:ph type="ftr" sz="quarter" idx="11"/>
          </p:nvPr>
        </p:nvSpPr>
        <p:spPr/>
        <p:txBody>
          <a:bodyPr/>
          <a:lstStyle/>
          <a:p>
            <a:pPr>
              <a:defRPr/>
            </a:pPr>
            <a:r>
              <a:rPr lang="en-US"/>
              <a:t>Walter J. Radermacher</a:t>
            </a:r>
            <a:endParaRPr lang="en-US" dirty="0"/>
          </a:p>
        </p:txBody>
      </p:sp>
    </p:spTree>
    <p:extLst>
      <p:ext uri="{BB962C8B-B14F-4D97-AF65-F5344CB8AC3E}">
        <p14:creationId xmlns:p14="http://schemas.microsoft.com/office/powerpoint/2010/main" val="481815207"/>
      </p:ext>
    </p:extLst>
  </p:cSld>
  <p:clrMapOvr>
    <a:masterClrMapping/>
  </p:clrMapOvr>
</p:sld>
</file>

<file path=ppt/theme/theme1.xml><?xml version="1.0" encoding="utf-8"?>
<a:theme xmlns:a="http://schemas.openxmlformats.org/drawingml/2006/main" name="Rückblick">
  <a:themeElements>
    <a:clrScheme name="Rückblick">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äsentation1" id="{8C9F3D70-9609-2948-BE21-E67E67C3C57D}" vid="{F5E1FDC8-684F-D043-B48B-3FE75F19276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WJR power point template</Template>
  <TotalTime>0</TotalTime>
  <Words>1791</Words>
  <Application>Microsoft Macintosh PowerPoint</Application>
  <PresentationFormat>Bildschirmpräsentation (4:3)</PresentationFormat>
  <Paragraphs>305</Paragraphs>
  <Slides>46</Slides>
  <Notes>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46</vt:i4>
      </vt:variant>
    </vt:vector>
  </HeadingPairs>
  <TitlesOfParts>
    <vt:vector size="52" baseType="lpstr">
      <vt:lpstr>Arial</vt:lpstr>
      <vt:lpstr>Calibri</vt:lpstr>
      <vt:lpstr>Calibri Light</vt:lpstr>
      <vt:lpstr>Gill Sans</vt:lpstr>
      <vt:lpstr>Verdana</vt:lpstr>
      <vt:lpstr>Rückblick</vt:lpstr>
      <vt:lpstr>Reduction of complexity by means of indicators</vt:lpstr>
      <vt:lpstr>PowerPoint-Präsentation</vt:lpstr>
      <vt:lpstr>A two-way dynamic interaction</vt:lpstr>
      <vt:lpstr>Going beyond statistical methodology</vt:lpstr>
      <vt:lpstr>The reduction of complexity </vt:lpstr>
      <vt:lpstr>Reduction of complexity</vt:lpstr>
      <vt:lpstr>Reduction of complexity</vt:lpstr>
      <vt:lpstr>Reduction of complexity</vt:lpstr>
      <vt:lpstr>Reduction of complexity</vt:lpstr>
      <vt:lpstr>Reduction of complexity</vt:lpstr>
      <vt:lpstr>Reduction of complexity</vt:lpstr>
      <vt:lpstr>Reduction of complexity</vt:lpstr>
      <vt:lpstr>Sustainable Development</vt:lpstr>
      <vt:lpstr>PowerPoint-Präsentation</vt:lpstr>
      <vt:lpstr>The Sustainable Development Goals Report 2017 </vt:lpstr>
      <vt:lpstr>PowerPoint-Präsentation</vt:lpstr>
      <vt:lpstr>The Doughnut of social and planetary boundaries</vt:lpstr>
      <vt:lpstr>Sustainable Development</vt:lpstr>
      <vt:lpstr>John R. Hicks</vt:lpstr>
      <vt:lpstr>Amartya Sen</vt:lpstr>
      <vt:lpstr>Stiglitz-Sen-Fitoussi 2009</vt:lpstr>
      <vt:lpstr>Nicholas Georgescu-Roegen</vt:lpstr>
      <vt:lpstr>Johan Rockström</vt:lpstr>
      <vt:lpstr>Complexity</vt:lpstr>
      <vt:lpstr>PowerPoint-Präsentation</vt:lpstr>
      <vt:lpstr>SD metrics</vt:lpstr>
      <vt:lpstr>Information @ Society</vt:lpstr>
      <vt:lpstr>Driving forces of change</vt:lpstr>
      <vt:lpstr>Complexity – mathematics of non linear dynamics</vt:lpstr>
      <vt:lpstr>Principles  A New Enlightenment</vt:lpstr>
      <vt:lpstr>SD metrics</vt:lpstr>
      <vt:lpstr>Construction of Indicators</vt:lpstr>
      <vt:lpstr>Construction of Indicators</vt:lpstr>
      <vt:lpstr>Work systems: Statistics, Science and Politics</vt:lpstr>
      <vt:lpstr>Work system of the actor “science”</vt:lpstr>
      <vt:lpstr>Work system of the actor “politics”</vt:lpstr>
      <vt:lpstr>POLICY CYCLE </vt:lpstr>
      <vt:lpstr>Work system of the actor “statistics”</vt:lpstr>
      <vt:lpstr>Statistics</vt:lpstr>
      <vt:lpstr>Statistics</vt:lpstr>
      <vt:lpstr>Statistics</vt:lpstr>
      <vt:lpstr>Policy cycle: roles for different metrics</vt:lpstr>
      <vt:lpstr>Conclusion</vt:lpstr>
      <vt:lpstr>Better metrics Better decisions</vt:lpstr>
      <vt:lpstr>Better metrics Better decisions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Reduction of complexity by means of indicators</dc:title>
  <dc:creator>Walter Radermacher</dc:creator>
  <cp:lastModifiedBy>Walter Radermacher</cp:lastModifiedBy>
  <cp:revision>7</cp:revision>
  <cp:lastPrinted>2018-10-11T08:56:42Z</cp:lastPrinted>
  <dcterms:created xsi:type="dcterms:W3CDTF">2017-09-28T11:22:22Z</dcterms:created>
  <dcterms:modified xsi:type="dcterms:W3CDTF">2018-10-11T08:57:16Z</dcterms:modified>
</cp:coreProperties>
</file>