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27" r:id="rId1"/>
    <p:sldMasterId id="2147483889" r:id="rId2"/>
    <p:sldMasterId id="2147483914" r:id="rId3"/>
    <p:sldMasterId id="2147483929" r:id="rId4"/>
    <p:sldMasterId id="2147483919" r:id="rId5"/>
  </p:sldMasterIdLst>
  <p:notesMasterIdLst>
    <p:notesMasterId r:id="rId26"/>
  </p:notesMasterIdLst>
  <p:handoutMasterIdLst>
    <p:handoutMasterId r:id="rId27"/>
  </p:handoutMasterIdLst>
  <p:sldIdLst>
    <p:sldId id="256" r:id="rId6"/>
    <p:sldId id="293" r:id="rId7"/>
    <p:sldId id="307" r:id="rId8"/>
    <p:sldId id="334" r:id="rId9"/>
    <p:sldId id="327" r:id="rId10"/>
    <p:sldId id="331" r:id="rId11"/>
    <p:sldId id="332" r:id="rId12"/>
    <p:sldId id="333" r:id="rId13"/>
    <p:sldId id="316" r:id="rId14"/>
    <p:sldId id="319" r:id="rId15"/>
    <p:sldId id="329" r:id="rId16"/>
    <p:sldId id="330" r:id="rId17"/>
    <p:sldId id="339" r:id="rId18"/>
    <p:sldId id="337" r:id="rId19"/>
    <p:sldId id="338" r:id="rId20"/>
    <p:sldId id="304" r:id="rId21"/>
    <p:sldId id="340" r:id="rId22"/>
    <p:sldId id="299" r:id="rId23"/>
    <p:sldId id="301" r:id="rId24"/>
    <p:sldId id="283" r:id="rId25"/>
  </p:sldIdLst>
  <p:sldSz cx="12192000" cy="6858000"/>
  <p:notesSz cx="6811963" cy="99425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umimoji="1" sz="2667" kern="1200">
        <a:solidFill>
          <a:schemeClr val="tx1"/>
        </a:solidFill>
        <a:latin typeface="Segoe UI" pitchFamily="34" charset="0"/>
        <a:ea typeface="+mn-ea"/>
        <a:cs typeface="Arial" charset="0"/>
      </a:defRPr>
    </a:lvl1pPr>
    <a:lvl2pPr marL="609585" algn="l" rtl="0" fontAlgn="base">
      <a:spcBef>
        <a:spcPct val="0"/>
      </a:spcBef>
      <a:spcAft>
        <a:spcPct val="0"/>
      </a:spcAft>
      <a:defRPr kumimoji="1" sz="2667" kern="1200">
        <a:solidFill>
          <a:schemeClr val="tx1"/>
        </a:solidFill>
        <a:latin typeface="Segoe UI" pitchFamily="34" charset="0"/>
        <a:ea typeface="+mn-ea"/>
        <a:cs typeface="Arial" charset="0"/>
      </a:defRPr>
    </a:lvl2pPr>
    <a:lvl3pPr marL="1219170" algn="l" rtl="0" fontAlgn="base">
      <a:spcBef>
        <a:spcPct val="0"/>
      </a:spcBef>
      <a:spcAft>
        <a:spcPct val="0"/>
      </a:spcAft>
      <a:defRPr kumimoji="1" sz="2667" kern="1200">
        <a:solidFill>
          <a:schemeClr val="tx1"/>
        </a:solidFill>
        <a:latin typeface="Segoe UI" pitchFamily="34" charset="0"/>
        <a:ea typeface="+mn-ea"/>
        <a:cs typeface="Arial" charset="0"/>
      </a:defRPr>
    </a:lvl3pPr>
    <a:lvl4pPr marL="1828754" algn="l" rtl="0" fontAlgn="base">
      <a:spcBef>
        <a:spcPct val="0"/>
      </a:spcBef>
      <a:spcAft>
        <a:spcPct val="0"/>
      </a:spcAft>
      <a:defRPr kumimoji="1" sz="2667" kern="1200">
        <a:solidFill>
          <a:schemeClr val="tx1"/>
        </a:solidFill>
        <a:latin typeface="Segoe UI" pitchFamily="34" charset="0"/>
        <a:ea typeface="+mn-ea"/>
        <a:cs typeface="Arial" charset="0"/>
      </a:defRPr>
    </a:lvl4pPr>
    <a:lvl5pPr marL="2438339" algn="l" rtl="0" fontAlgn="base">
      <a:spcBef>
        <a:spcPct val="0"/>
      </a:spcBef>
      <a:spcAft>
        <a:spcPct val="0"/>
      </a:spcAft>
      <a:defRPr kumimoji="1" sz="2667" kern="1200">
        <a:solidFill>
          <a:schemeClr val="tx1"/>
        </a:solidFill>
        <a:latin typeface="Segoe UI" pitchFamily="34" charset="0"/>
        <a:ea typeface="+mn-ea"/>
        <a:cs typeface="Arial" charset="0"/>
      </a:defRPr>
    </a:lvl5pPr>
    <a:lvl6pPr marL="3047924" algn="l" defTabSz="1219170" rtl="0" eaLnBrk="1" latinLnBrk="0" hangingPunct="1">
      <a:defRPr kumimoji="1" sz="2667" kern="1200">
        <a:solidFill>
          <a:schemeClr val="tx1"/>
        </a:solidFill>
        <a:latin typeface="Segoe UI" pitchFamily="34" charset="0"/>
        <a:ea typeface="+mn-ea"/>
        <a:cs typeface="Arial" charset="0"/>
      </a:defRPr>
    </a:lvl6pPr>
    <a:lvl7pPr marL="3657509" algn="l" defTabSz="1219170" rtl="0" eaLnBrk="1" latinLnBrk="0" hangingPunct="1">
      <a:defRPr kumimoji="1" sz="2667" kern="1200">
        <a:solidFill>
          <a:schemeClr val="tx1"/>
        </a:solidFill>
        <a:latin typeface="Segoe UI" pitchFamily="34" charset="0"/>
        <a:ea typeface="+mn-ea"/>
        <a:cs typeface="Arial" charset="0"/>
      </a:defRPr>
    </a:lvl7pPr>
    <a:lvl8pPr marL="4267093" algn="l" defTabSz="1219170" rtl="0" eaLnBrk="1" latinLnBrk="0" hangingPunct="1">
      <a:defRPr kumimoji="1" sz="2667" kern="1200">
        <a:solidFill>
          <a:schemeClr val="tx1"/>
        </a:solidFill>
        <a:latin typeface="Segoe UI" pitchFamily="34" charset="0"/>
        <a:ea typeface="+mn-ea"/>
        <a:cs typeface="Arial" charset="0"/>
      </a:defRPr>
    </a:lvl8pPr>
    <a:lvl9pPr marL="4876678" algn="l" defTabSz="1219170" rtl="0" eaLnBrk="1" latinLnBrk="0" hangingPunct="1">
      <a:defRPr kumimoji="1" sz="2667" kern="1200">
        <a:solidFill>
          <a:schemeClr val="tx1"/>
        </a:solidFill>
        <a:latin typeface="Segoe U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61" userDrawn="1">
          <p15:clr>
            <a:srgbClr val="A4A3A4"/>
          </p15:clr>
        </p15:guide>
        <p15:guide id="2" pos="111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7" userDrawn="1">
          <p15:clr>
            <a:srgbClr val="A4A3A4"/>
          </p15:clr>
        </p15:guide>
        <p15:guide id="2" pos="214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ssot, Bruno" initials="TB" lastIdx="0" clrIdx="0">
    <p:extLst>
      <p:ext uri="{19B8F6BF-5375-455C-9EA6-DF929625EA0E}">
        <p15:presenceInfo xmlns:p15="http://schemas.microsoft.com/office/powerpoint/2012/main" userId="Tissot, Brun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60000"/>
    <a:srgbClr val="000000"/>
    <a:srgbClr val="C0C0C0"/>
    <a:srgbClr val="FFFFF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81096" autoAdjust="0"/>
  </p:normalViewPr>
  <p:slideViewPr>
    <p:cSldViewPr>
      <p:cViewPr varScale="1">
        <p:scale>
          <a:sx n="106" d="100"/>
          <a:sy n="106" d="100"/>
        </p:scale>
        <p:origin x="96" y="246"/>
      </p:cViewPr>
      <p:guideLst>
        <p:guide orient="horz" pos="1661"/>
        <p:guide pos="11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0" d="100"/>
          <a:sy n="70" d="100"/>
        </p:scale>
        <p:origin x="1824" y="-652"/>
      </p:cViewPr>
      <p:guideLst>
        <p:guide orient="horz" pos="2187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0355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1174" y="0"/>
            <a:ext cx="2950790" cy="49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690" tIns="46346" rIns="92690" bIns="46346" numCol="1" anchor="t" anchorCtr="0" compatLnSpc="1">
            <a:prstTxWarp prst="textNoShape">
              <a:avLst/>
            </a:prstTxWarp>
          </a:bodyPr>
          <a:lstStyle>
            <a:lvl1pPr algn="r" defTabSz="927086" eaLnBrk="0" hangingPunct="0">
              <a:defRPr kumimoji="0"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433CE08-4875-48E8-B31D-9EC9632C0394}" type="datetime1">
              <a:rPr lang="de-DE" smtClean="0"/>
              <a:t>10.10.2018</a:t>
            </a:fld>
            <a:endParaRPr lang="de-DE" dirty="0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405981" y="9445070"/>
            <a:ext cx="3405982" cy="497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690" tIns="46346" rIns="92690" bIns="46346" numCol="1" anchor="b" anchorCtr="0" compatLnSpc="1">
            <a:prstTxWarp prst="textNoShape">
              <a:avLst/>
            </a:prstTxWarp>
          </a:bodyPr>
          <a:lstStyle>
            <a:lvl1pPr algn="r" defTabSz="927086" eaLnBrk="0" hangingPunct="0">
              <a:defRPr kumimoji="0"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BBE06E9-A941-45B7-84D4-B209BC481D6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382" cy="497444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7813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5" tIns="45798" rIns="91595" bIns="45798" rtlCol="0" anchor="ctr"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9443480"/>
            <a:ext cx="2952382" cy="497444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>
          <a:xfrm>
            <a:off x="681197" y="4723330"/>
            <a:ext cx="5449570" cy="4473813"/>
          </a:xfrm>
          <a:prstGeom prst="rect">
            <a:avLst/>
          </a:prstGeom>
        </p:spPr>
        <p:txBody>
          <a:bodyPr vert="horz" lIns="91595" tIns="45798" rIns="91595" bIns="45798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93895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just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1pPr>
    <a:lvl2pPr marL="838179" indent="-228594" algn="just" rtl="0" eaLnBrk="0" fontAlgn="base" hangingPunct="0">
      <a:spcBef>
        <a:spcPct val="30000"/>
      </a:spcBef>
      <a:spcAft>
        <a:spcPct val="0"/>
      </a:spcAft>
      <a:buChar char="•"/>
      <a:defRPr kumimoji="1" sz="16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2pPr>
    <a:lvl3pPr marL="1219170" algn="just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3pPr>
    <a:lvl4pPr marL="1828754" algn="just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4pPr>
    <a:lvl5pPr marL="2438339" algn="just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3A6620F-6659-4327-B6C6-C5F501C5572F}" type="datetime1">
              <a:rPr lang="de-DE" smtClean="0"/>
              <a:t>10.10.2018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2314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7508E9E-348C-42BA-9AC2-95DF232F8CEE}" type="datetime1">
              <a:rPr lang="de-DE" smtClean="0"/>
              <a:t>10.10.2018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2785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9A0E50A-6657-4AAF-B3EA-C6923C1AC044}" type="datetime1">
              <a:rPr lang="de-DE" smtClean="0"/>
              <a:t>10.10.2018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3624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9A0E50A-6657-4AAF-B3EA-C6923C1AC044}" type="datetime1">
              <a:rPr lang="de-DE" smtClean="0"/>
              <a:t>10.10.2018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BE06E9-A941-45B7-84D4-B209BC481D66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9910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948"/>
            <a:ext cx="12192000" cy="6864000"/>
          </a:xfrm>
          <a:prstGeom prst="rect">
            <a:avLst/>
          </a:prstGeom>
        </p:spPr>
      </p:pic>
      <p:sp>
        <p:nvSpPr>
          <p:cNvPr id="3104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776706" y="1988841"/>
            <a:ext cx="10037801" cy="1152128"/>
          </a:xfrm>
        </p:spPr>
        <p:txBody>
          <a:bodyPr/>
          <a:lstStyle>
            <a:lvl1pPr>
              <a:defRPr sz="4000"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title</a:t>
            </a:r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775521" y="3284984"/>
            <a:ext cx="10062273" cy="216024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subtitle</a:t>
            </a:r>
            <a:r>
              <a:rPr lang="de-DE" noProof="0" dirty="0" smtClean="0"/>
              <a:t>, </a:t>
            </a:r>
            <a:r>
              <a:rPr lang="de-DE" noProof="0" dirty="0" err="1" smtClean="0"/>
              <a:t>author</a:t>
            </a:r>
            <a:r>
              <a:rPr lang="de-DE" noProof="0" dirty="0" smtClean="0"/>
              <a:t> </a:t>
            </a:r>
            <a:r>
              <a:rPr lang="de-DE" noProof="0" dirty="0" err="1" smtClean="0"/>
              <a:t>and</a:t>
            </a:r>
            <a:r>
              <a:rPr lang="de-DE" noProof="0" dirty="0" smtClean="0"/>
              <a:t> </a:t>
            </a:r>
            <a:r>
              <a:rPr lang="de-DE" noProof="0" dirty="0" err="1" smtClean="0"/>
              <a:t>date</a:t>
            </a:r>
            <a:endParaRPr lang="de-DE" noProof="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FF5B98-047A-4C2F-A2A1-311FBF014AA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40634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495616" y="6437265"/>
            <a:ext cx="745067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F9235A4-C45F-4C1D-A853-156740FFB23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103445" y="2708920"/>
            <a:ext cx="10081120" cy="2304256"/>
          </a:xfrm>
        </p:spPr>
        <p:txBody>
          <a:bodyPr/>
          <a:lstStyle>
            <a:lvl1pPr algn="ctr">
              <a:defRPr sz="4000" b="0" baseline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section</a:t>
            </a:r>
            <a:r>
              <a:rPr lang="de-DE" noProof="0" dirty="0" smtClean="0"/>
              <a:t> </a:t>
            </a:r>
            <a:r>
              <a:rPr lang="de-DE" noProof="0" dirty="0" err="1" smtClean="0"/>
              <a:t>heading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6752707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FF5B98-047A-4C2F-A2A1-311FBF014AA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097820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BE75-5143-4FFE-903B-739002E90E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0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BE75-5143-4FFE-903B-739002E90E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159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BE75-5143-4FFE-903B-739002E90E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007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BE75-5143-4FFE-903B-739002E90E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990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BE75-5143-4FFE-903B-739002E90E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111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BE75-5143-4FFE-903B-739002E90E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967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BE75-5143-4FFE-903B-739002E90E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188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BE75-5143-4FFE-903B-739002E90E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898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391479" y="836615"/>
            <a:ext cx="9965268" cy="466725"/>
          </a:xfrm>
        </p:spPr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391478" y="1916832"/>
            <a:ext cx="9985109" cy="4248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39008" y="6437265"/>
            <a:ext cx="74506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600" b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EFF5B98-047A-4C2F-A2A1-311FBF014A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19030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BE75-5143-4FFE-903B-739002E90E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8979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BE75-5143-4FFE-903B-739002E90E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454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ABE75-5143-4FFE-903B-739002E90E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858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04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680928" y="1988841"/>
            <a:ext cx="10133579" cy="1152128"/>
          </a:xfrm>
        </p:spPr>
        <p:txBody>
          <a:bodyPr/>
          <a:lstStyle>
            <a:lvl1pPr>
              <a:defRPr sz="4000"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title</a:t>
            </a:r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679510" y="3284984"/>
            <a:ext cx="10158284" cy="216024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subtitle</a:t>
            </a:r>
            <a:r>
              <a:rPr lang="de-DE" noProof="0" dirty="0" smtClean="0"/>
              <a:t>, </a:t>
            </a:r>
            <a:r>
              <a:rPr lang="de-DE" noProof="0" dirty="0" err="1" smtClean="0"/>
              <a:t>author</a:t>
            </a:r>
            <a:r>
              <a:rPr lang="de-DE" noProof="0" dirty="0" smtClean="0"/>
              <a:t> </a:t>
            </a:r>
            <a:r>
              <a:rPr lang="de-DE" noProof="0" dirty="0" err="1" smtClean="0"/>
              <a:t>and</a:t>
            </a:r>
            <a:r>
              <a:rPr lang="de-DE" noProof="0" dirty="0" smtClean="0"/>
              <a:t> </a:t>
            </a:r>
            <a:r>
              <a:rPr lang="de-DE" noProof="0" dirty="0" err="1" smtClean="0"/>
              <a:t>date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345955936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391479" y="836615"/>
            <a:ext cx="9965268" cy="466725"/>
          </a:xfrm>
        </p:spPr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391478" y="1916832"/>
            <a:ext cx="9985109" cy="4248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39008" y="6437265"/>
            <a:ext cx="74506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600" b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EFF5B98-047A-4C2F-A2A1-311FBF014A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470760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4921" y="836615"/>
            <a:ext cx="1054100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815415" y="1773239"/>
            <a:ext cx="10561671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39008" y="6437265"/>
            <a:ext cx="74506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600" b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EFF5B98-047A-4C2F-A2A1-311FBF014A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01301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545093" y="6440779"/>
            <a:ext cx="745067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4921" y="836615"/>
            <a:ext cx="1054100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4943874" y="1773239"/>
            <a:ext cx="6433212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15413" y="1772816"/>
            <a:ext cx="3840427" cy="43204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01566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103445" y="2708920"/>
            <a:ext cx="10081120" cy="2304256"/>
          </a:xfrm>
        </p:spPr>
        <p:txBody>
          <a:bodyPr/>
          <a:lstStyle>
            <a:lvl1pPr algn="ctr">
              <a:defRPr sz="4000" b="0" baseline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section</a:t>
            </a:r>
            <a:r>
              <a:rPr lang="de-DE" noProof="0" dirty="0" smtClean="0"/>
              <a:t> </a:t>
            </a:r>
            <a:r>
              <a:rPr lang="de-DE" noProof="0" dirty="0" err="1" smtClean="0"/>
              <a:t>heading</a:t>
            </a:r>
            <a:endParaRPr lang="de-DE" noProof="0" dirty="0" smtClean="0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39008" y="6437265"/>
            <a:ext cx="74506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600" b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EFF5B98-047A-4C2F-A2A1-311FBF014AA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73625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4921" y="836615"/>
            <a:ext cx="1054100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815415" y="1773239"/>
            <a:ext cx="10561671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39008" y="6437265"/>
            <a:ext cx="74506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600" b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EFF5B98-047A-4C2F-A2A1-311FBF014A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390961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4921" y="836615"/>
            <a:ext cx="1054100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4943874" y="1773239"/>
            <a:ext cx="6433212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15413" y="1772816"/>
            <a:ext cx="3840427" cy="43204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  <p:sp>
        <p:nvSpPr>
          <p:cNvPr id="8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39008" y="6437265"/>
            <a:ext cx="74506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600" b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EFF5B98-047A-4C2F-A2A1-311FBF014A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94414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00"/>
          </a:xfrm>
          <a:prstGeom prst="rect">
            <a:avLst/>
          </a:prstGeom>
        </p:spPr>
      </p:pic>
      <p:sp>
        <p:nvSpPr>
          <p:cNvPr id="9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31371" y="2708920"/>
            <a:ext cx="11425269" cy="2304256"/>
          </a:xfrm>
        </p:spPr>
        <p:txBody>
          <a:bodyPr/>
          <a:lstStyle>
            <a:lvl1pPr algn="ctr">
              <a:defRPr sz="4000" b="0" baseline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section</a:t>
            </a:r>
            <a:r>
              <a:rPr lang="de-DE" noProof="0" dirty="0" smtClean="0"/>
              <a:t> </a:t>
            </a:r>
            <a:r>
              <a:rPr lang="de-DE" noProof="0" dirty="0" err="1" smtClean="0"/>
              <a:t>heading</a:t>
            </a:r>
            <a:endParaRPr lang="de-DE" noProof="0" dirty="0" smtClean="0"/>
          </a:p>
        </p:txBody>
      </p:sp>
      <p:sp>
        <p:nvSpPr>
          <p:cNvPr id="6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39008" y="6437265"/>
            <a:ext cx="74506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600" b="1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EFF5B98-047A-4C2F-A2A1-311FBF014AA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912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04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680928" y="1988841"/>
            <a:ext cx="10133579" cy="1152128"/>
          </a:xfrm>
        </p:spPr>
        <p:txBody>
          <a:bodyPr/>
          <a:lstStyle>
            <a:lvl1pPr>
              <a:defRPr sz="4000"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title</a:t>
            </a:r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679510" y="3284984"/>
            <a:ext cx="10158284" cy="216024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subtitle</a:t>
            </a:r>
            <a:r>
              <a:rPr lang="de-DE" noProof="0" dirty="0" smtClean="0"/>
              <a:t>, </a:t>
            </a:r>
            <a:r>
              <a:rPr lang="de-DE" noProof="0" dirty="0" err="1" smtClean="0"/>
              <a:t>author</a:t>
            </a:r>
            <a:r>
              <a:rPr lang="de-DE" noProof="0" dirty="0" smtClean="0"/>
              <a:t> </a:t>
            </a:r>
            <a:r>
              <a:rPr lang="de-DE" noProof="0" dirty="0" err="1" smtClean="0"/>
              <a:t>and</a:t>
            </a:r>
            <a:r>
              <a:rPr lang="de-DE" noProof="0" dirty="0" smtClean="0"/>
              <a:t> </a:t>
            </a:r>
            <a:r>
              <a:rPr lang="de-DE" noProof="0" dirty="0" err="1" smtClean="0"/>
              <a:t>date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2992804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528437" y="6437265"/>
            <a:ext cx="745067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75A4-C57B-493D-B98B-CB0AFC2345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391479" y="836615"/>
            <a:ext cx="9965268" cy="466725"/>
          </a:xfrm>
        </p:spPr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391478" y="1916832"/>
            <a:ext cx="9985109" cy="4248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046387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4921" y="836615"/>
            <a:ext cx="1054100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815415" y="1773239"/>
            <a:ext cx="10561671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  <p:sp>
        <p:nvSpPr>
          <p:cNvPr id="7" name="Rectangle 5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528437" y="6437265"/>
            <a:ext cx="745067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75A4-C57B-493D-B98B-CB0AFC2345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70855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4921" y="836615"/>
            <a:ext cx="1054100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4943874" y="1773239"/>
            <a:ext cx="6433212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15413" y="1772816"/>
            <a:ext cx="3840427" cy="43204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  <p:sp>
        <p:nvSpPr>
          <p:cNvPr id="8" name="Rectangle 5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528437" y="6437265"/>
            <a:ext cx="745067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75A4-C57B-493D-B98B-CB0AFC2345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01566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77B95-828B-4729-BBFA-BBD6BCDAC8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5354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1385"/>
            <a:ext cx="12192000" cy="487680"/>
          </a:xfrm>
          <a:prstGeom prst="rect">
            <a:avLst/>
          </a:prstGeom>
        </p:spPr>
      </p:pic>
      <p:sp>
        <p:nvSpPr>
          <p:cNvPr id="2051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431372" y="836615"/>
            <a:ext cx="11388984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sp>
        <p:nvSpPr>
          <p:cNvPr id="2052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371" y="1773240"/>
            <a:ext cx="11425269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2nd Layer</a:t>
            </a:r>
          </a:p>
          <a:p>
            <a:pPr lvl="2"/>
            <a:r>
              <a:rPr lang="de-DE" dirty="0" smtClean="0"/>
              <a:t>3rd Layer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"/>
            <a:ext cx="12192000" cy="52388"/>
          </a:xfrm>
          <a:prstGeom prst="rect">
            <a:avLst/>
          </a:prstGeom>
          <a:solidFill>
            <a:srgbClr val="D2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3200" b="1" dirty="0">
              <a:latin typeface="Arial" charset="0"/>
            </a:endParaRPr>
          </a:p>
        </p:txBody>
      </p:sp>
      <p:sp>
        <p:nvSpPr>
          <p:cNvPr id="10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39008" y="6437265"/>
            <a:ext cx="74506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600" b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EFF5B98-047A-4C2F-A2A1-311FBF014A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04" r:id="rId2"/>
    <p:sldLayoutId id="2147483905" r:id="rId3"/>
    <p:sldLayoutId id="2147483924" r:id="rId4"/>
    <p:sldLayoutId id="2147483913" r:id="rId5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A60000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A60000"/>
          </a:solidFill>
          <a:latin typeface="Segoe UI" pitchFamily="34" charset="0"/>
          <a:cs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A60000"/>
          </a:solidFill>
          <a:latin typeface="Segoe UI" pitchFamily="34" charset="0"/>
          <a:cs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A60000"/>
          </a:solidFill>
          <a:latin typeface="Segoe UI" pitchFamily="34" charset="0"/>
          <a:cs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A60000"/>
          </a:solidFill>
          <a:latin typeface="Segoe UI" pitchFamily="34" charset="0"/>
          <a:cs typeface="Segoe UI" pitchFamily="34" charset="0"/>
        </a:defRPr>
      </a:lvl5pPr>
      <a:lvl6pPr marL="609585"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A60000"/>
          </a:solidFill>
          <a:latin typeface="Arial" charset="0"/>
        </a:defRPr>
      </a:lvl6pPr>
      <a:lvl7pPr marL="1219170"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A60000"/>
          </a:solidFill>
          <a:latin typeface="Arial" charset="0"/>
        </a:defRPr>
      </a:lvl7pPr>
      <a:lvl8pPr marL="1828754"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A60000"/>
          </a:solidFill>
          <a:latin typeface="Arial" charset="0"/>
        </a:defRPr>
      </a:lvl8pPr>
      <a:lvl9pPr marL="2438339"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A60000"/>
          </a:solidFill>
          <a:latin typeface="Arial" charset="0"/>
        </a:defRPr>
      </a:lvl9pPr>
    </p:titleStyle>
    <p:bodyStyle>
      <a:lvl1pPr marL="457189" indent="-457189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0000"/>
        </a:buClr>
        <a:buSzPct val="90000"/>
        <a:buFont typeface="Wingdings" pitchFamily="2" charset="2"/>
        <a:buChar char="l"/>
        <a:defRPr kumimoji="1" sz="2667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990575" indent="-38099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A6A6"/>
        </a:buClr>
        <a:buFont typeface="Wingdings" pitchFamily="2" charset="2"/>
        <a:buChar char="§"/>
        <a:defRPr kumimoji="1" sz="2667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Segoe UI" pitchFamily="34" charset="0"/>
        <a:buChar char="-"/>
        <a:defRPr kumimoji="1" sz="2667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667">
          <a:solidFill>
            <a:schemeClr val="tx2"/>
          </a:solidFill>
          <a:latin typeface="+mn-lt"/>
          <a:cs typeface="Segoe UI" pitchFamily="34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667">
          <a:solidFill>
            <a:schemeClr val="tx2"/>
          </a:solidFill>
          <a:latin typeface="+mn-lt"/>
          <a:cs typeface="Segoe UI" pitchFamily="34" charset="0"/>
        </a:defRPr>
      </a:lvl5pPr>
      <a:lvl6pPr marL="3352716" indent="-304792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667">
          <a:solidFill>
            <a:schemeClr val="tx2"/>
          </a:solidFill>
          <a:latin typeface="+mn-lt"/>
        </a:defRPr>
      </a:lvl6pPr>
      <a:lvl7pPr marL="3962301" indent="-304792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667">
          <a:solidFill>
            <a:schemeClr val="tx2"/>
          </a:solidFill>
          <a:latin typeface="+mn-lt"/>
        </a:defRPr>
      </a:lvl7pPr>
      <a:lvl8pPr marL="4571886" indent="-304792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667">
          <a:solidFill>
            <a:schemeClr val="tx2"/>
          </a:solidFill>
          <a:latin typeface="+mn-lt"/>
        </a:defRPr>
      </a:lvl8pPr>
      <a:lvl9pPr marL="5181470" indent="-304792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667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8597"/>
            <a:ext cx="12192000" cy="487680"/>
          </a:xfrm>
          <a:prstGeom prst="rect">
            <a:avLst/>
          </a:prstGeom>
        </p:spPr>
      </p:pic>
      <p:sp>
        <p:nvSpPr>
          <p:cNvPr id="2051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390654" y="836615"/>
            <a:ext cx="996526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sp>
        <p:nvSpPr>
          <p:cNvPr id="2052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90653" y="1773240"/>
            <a:ext cx="9997017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2nd Layer</a:t>
            </a:r>
          </a:p>
          <a:p>
            <a:pPr lvl="2"/>
            <a:r>
              <a:rPr lang="de-DE" dirty="0" smtClean="0"/>
              <a:t>3rd Layer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"/>
            <a:ext cx="12192000" cy="52388"/>
          </a:xfrm>
          <a:prstGeom prst="rect">
            <a:avLst/>
          </a:prstGeom>
          <a:solidFill>
            <a:srgbClr val="D2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3200" b="1" dirty="0">
              <a:latin typeface="Arial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9168342" y="6461079"/>
            <a:ext cx="2186517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defRPr/>
            </a:pPr>
            <a:r>
              <a:rPr lang="en-US" sz="1333" b="0" dirty="0" smtClean="0">
                <a:latin typeface="Segoe UI" pitchFamily="34" charset="0"/>
                <a:cs typeface="Segoe UI" pitchFamily="34" charset="0"/>
              </a:rPr>
              <a:t>Restricted </a:t>
            </a:r>
            <a:endParaRPr lang="en-GB" sz="1333" b="0" dirty="0" smtClean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39008" y="6437265"/>
            <a:ext cx="74506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600" b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EFF5B98-047A-4C2F-A2A1-311FBF014A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305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25" r:id="rId4"/>
    <p:sldLayoutId id="2147483918" r:id="rId5"/>
    <p:sldLayoutId id="2147483928" r:id="rId6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A60000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A60000"/>
          </a:solidFill>
          <a:latin typeface="Segoe UI" pitchFamily="34" charset="0"/>
          <a:cs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A60000"/>
          </a:solidFill>
          <a:latin typeface="Segoe UI" pitchFamily="34" charset="0"/>
          <a:cs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A60000"/>
          </a:solidFill>
          <a:latin typeface="Segoe UI" pitchFamily="34" charset="0"/>
          <a:cs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A60000"/>
          </a:solidFill>
          <a:latin typeface="Segoe UI" pitchFamily="34" charset="0"/>
          <a:cs typeface="Segoe UI" pitchFamily="34" charset="0"/>
        </a:defRPr>
      </a:lvl5pPr>
      <a:lvl6pPr marL="609585"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A60000"/>
          </a:solidFill>
          <a:latin typeface="Arial" charset="0"/>
        </a:defRPr>
      </a:lvl6pPr>
      <a:lvl7pPr marL="1219170"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A60000"/>
          </a:solidFill>
          <a:latin typeface="Arial" charset="0"/>
        </a:defRPr>
      </a:lvl7pPr>
      <a:lvl8pPr marL="1828754"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A60000"/>
          </a:solidFill>
          <a:latin typeface="Arial" charset="0"/>
        </a:defRPr>
      </a:lvl8pPr>
      <a:lvl9pPr marL="2438339"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A60000"/>
          </a:solidFill>
          <a:latin typeface="Arial" charset="0"/>
        </a:defRPr>
      </a:lvl9pPr>
    </p:titleStyle>
    <p:bodyStyle>
      <a:lvl1pPr marL="457189" indent="-457189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0000"/>
        </a:buClr>
        <a:buSzPct val="90000"/>
        <a:buFont typeface="Wingdings" pitchFamily="2" charset="2"/>
        <a:buChar char="l"/>
        <a:defRPr kumimoji="1" sz="2667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990575" indent="-38099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A6A6"/>
        </a:buClr>
        <a:buFont typeface="Wingdings" pitchFamily="2" charset="2"/>
        <a:buChar char="§"/>
        <a:defRPr kumimoji="1" sz="2667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Segoe UI" pitchFamily="34" charset="0"/>
        <a:buChar char="-"/>
        <a:defRPr kumimoji="1" sz="2667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667">
          <a:solidFill>
            <a:schemeClr val="tx2"/>
          </a:solidFill>
          <a:latin typeface="+mn-lt"/>
          <a:cs typeface="Segoe UI" pitchFamily="34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667">
          <a:solidFill>
            <a:schemeClr val="tx2"/>
          </a:solidFill>
          <a:latin typeface="+mn-lt"/>
          <a:cs typeface="Segoe UI" pitchFamily="34" charset="0"/>
        </a:defRPr>
      </a:lvl5pPr>
      <a:lvl6pPr marL="3352716" indent="-304792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667">
          <a:solidFill>
            <a:schemeClr val="tx2"/>
          </a:solidFill>
          <a:latin typeface="+mn-lt"/>
        </a:defRPr>
      </a:lvl6pPr>
      <a:lvl7pPr marL="3962301" indent="-304792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667">
          <a:solidFill>
            <a:schemeClr val="tx2"/>
          </a:solidFill>
          <a:latin typeface="+mn-lt"/>
        </a:defRPr>
      </a:lvl7pPr>
      <a:lvl8pPr marL="4571886" indent="-304792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667">
          <a:solidFill>
            <a:schemeClr val="tx2"/>
          </a:solidFill>
          <a:latin typeface="+mn-lt"/>
        </a:defRPr>
      </a:lvl8pPr>
      <a:lvl9pPr marL="5181470" indent="-304792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667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ABE75-5143-4FFE-903B-739002E90E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768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0320"/>
            <a:ext cx="12192000" cy="487680"/>
          </a:xfrm>
          <a:prstGeom prst="rect">
            <a:avLst/>
          </a:prstGeom>
        </p:spPr>
      </p:pic>
      <p:sp>
        <p:nvSpPr>
          <p:cNvPr id="2051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390654" y="836615"/>
            <a:ext cx="996526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sp>
        <p:nvSpPr>
          <p:cNvPr id="2052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90653" y="1773240"/>
            <a:ext cx="9997017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2nd Layer</a:t>
            </a:r>
          </a:p>
          <a:p>
            <a:pPr lvl="2"/>
            <a:r>
              <a:rPr lang="de-DE" dirty="0" smtClean="0"/>
              <a:t>3rd Layer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"/>
            <a:ext cx="12192000" cy="52388"/>
          </a:xfrm>
          <a:prstGeom prst="rect">
            <a:avLst/>
          </a:prstGeom>
          <a:solidFill>
            <a:srgbClr val="D2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3200" b="1" dirty="0">
              <a:latin typeface="Arial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9168342" y="6461079"/>
            <a:ext cx="2186517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defRPr/>
            </a:pPr>
            <a:r>
              <a:rPr lang="en-US" sz="1333" b="0" dirty="0" smtClean="0">
                <a:latin typeface="Segoe UI" pitchFamily="34" charset="0"/>
                <a:cs typeface="Segoe UI" pitchFamily="34" charset="0"/>
              </a:rPr>
              <a:t>Restricted </a:t>
            </a:r>
            <a:endParaRPr lang="en-GB" sz="1333" b="0" dirty="0" smtClean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39008" y="6437265"/>
            <a:ext cx="74506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600" b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EFF5B98-047A-4C2F-A2A1-311FBF014A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530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6" r:id="rId4"/>
    <p:sldLayoutId id="2147483923" r:id="rId5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baseline="0">
          <a:solidFill>
            <a:srgbClr val="A60000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A60000"/>
          </a:solidFill>
          <a:latin typeface="Segoe UI" pitchFamily="34" charset="0"/>
          <a:cs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A60000"/>
          </a:solidFill>
          <a:latin typeface="Segoe UI" pitchFamily="34" charset="0"/>
          <a:cs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A60000"/>
          </a:solidFill>
          <a:latin typeface="Segoe UI" pitchFamily="34" charset="0"/>
          <a:cs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A60000"/>
          </a:solidFill>
          <a:latin typeface="Segoe UI" pitchFamily="34" charset="0"/>
          <a:cs typeface="Segoe UI" pitchFamily="34" charset="0"/>
        </a:defRPr>
      </a:lvl5pPr>
      <a:lvl6pPr marL="609585"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A60000"/>
          </a:solidFill>
          <a:latin typeface="Arial" charset="0"/>
        </a:defRPr>
      </a:lvl6pPr>
      <a:lvl7pPr marL="1219170"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A60000"/>
          </a:solidFill>
          <a:latin typeface="Arial" charset="0"/>
        </a:defRPr>
      </a:lvl7pPr>
      <a:lvl8pPr marL="1828754"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A60000"/>
          </a:solidFill>
          <a:latin typeface="Arial" charset="0"/>
        </a:defRPr>
      </a:lvl8pPr>
      <a:lvl9pPr marL="2438339"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A60000"/>
          </a:solidFill>
          <a:latin typeface="Arial" charset="0"/>
        </a:defRPr>
      </a:lvl9pPr>
    </p:titleStyle>
    <p:bodyStyle>
      <a:lvl1pPr marL="457189" indent="-457189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0000"/>
        </a:buClr>
        <a:buSzPct val="90000"/>
        <a:buFont typeface="Wingdings" pitchFamily="2" charset="2"/>
        <a:buChar char="l"/>
        <a:defRPr kumimoji="1" sz="2667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990575" indent="-38099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A6A6"/>
        </a:buClr>
        <a:buFont typeface="Wingdings" pitchFamily="2" charset="2"/>
        <a:buChar char="§"/>
        <a:defRPr kumimoji="1" sz="2667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Segoe UI" pitchFamily="34" charset="0"/>
        <a:buChar char="-"/>
        <a:defRPr kumimoji="1" sz="2667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667">
          <a:solidFill>
            <a:schemeClr val="tx2"/>
          </a:solidFill>
          <a:latin typeface="+mn-lt"/>
          <a:cs typeface="Segoe UI" pitchFamily="34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667">
          <a:solidFill>
            <a:schemeClr val="tx2"/>
          </a:solidFill>
          <a:latin typeface="+mn-lt"/>
          <a:cs typeface="Segoe UI" pitchFamily="34" charset="0"/>
        </a:defRPr>
      </a:lvl5pPr>
      <a:lvl6pPr marL="3352716" indent="-304792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667">
          <a:solidFill>
            <a:schemeClr val="tx2"/>
          </a:solidFill>
          <a:latin typeface="+mn-lt"/>
        </a:defRPr>
      </a:lvl6pPr>
      <a:lvl7pPr marL="3962301" indent="-304792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667">
          <a:solidFill>
            <a:schemeClr val="tx2"/>
          </a:solidFill>
          <a:latin typeface="+mn-lt"/>
        </a:defRPr>
      </a:lvl7pPr>
      <a:lvl8pPr marL="4571886" indent="-304792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667">
          <a:solidFill>
            <a:schemeClr val="tx2"/>
          </a:solidFill>
          <a:latin typeface="+mn-lt"/>
        </a:defRPr>
      </a:lvl8pPr>
      <a:lvl9pPr marL="5181470" indent="-304792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667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fitteam.com/mindset-thoughts-matter-succes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google.com/url?sa=i&amp;rct=j&amp;q=&amp;esrc=s&amp;source=images&amp;cd=&amp;cad=rja&amp;uact=8&amp;ved=2ahUKEwji8PKCy_ndAhXFalAKHW-OAZkQjRx6BAgBEAU&amp;url=https://www.pexels.com/search/time/&amp;psig=AOvVaw3um5T-201ykXVrethDXvy4&amp;ust=1539182257068419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emf"/><Relationship Id="rId4" Type="http://schemas.openxmlformats.org/officeDocument/2006/relationships/package" Target="../embeddings/Microsoft_Word_Document2.doc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IFC.secretariat@bis.org" TargetMode="External"/><Relationship Id="rId2" Type="http://schemas.openxmlformats.org/officeDocument/2006/relationships/hyperlink" Target="mailto:bruno.tissot@bis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hyperlink" Target="https://www.bis.org/ifc/publications.htm?m=3%7C46%7C94" TargetMode="External"/><Relationship Id="rId4" Type="http://schemas.openxmlformats.org/officeDocument/2006/relationships/hyperlink" Target="http://www.bis.org/statistics/secstats.htm?m=6%7C33%7C615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s://www.google.com/url?sa=i&amp;rct=j&amp;q=&amp;esrc=s&amp;source=images&amp;cd=&amp;cad=rja&amp;uact=8&amp;ved=2ahUKEwjB0qjbwfndAhUwMewKHVksC7AQjRx6BAgBEAU&amp;url=https://bgr.com/2014/02/19/who-runs-the-internet-6-secret-companies/&amp;psig=AOvVaw3-nlJnAGLBrZQYaAhq92lY&amp;ust=1539179750703362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 sz="quarter"/>
          </p:nvPr>
        </p:nvSpPr>
        <p:spPr>
          <a:xfrm>
            <a:off x="1659316" y="1988840"/>
            <a:ext cx="10289131" cy="1152128"/>
          </a:xfrm>
        </p:spPr>
        <p:txBody>
          <a:bodyPr/>
          <a:lstStyle/>
          <a:p>
            <a:r>
              <a:rPr lang="en-GB" sz="3600" dirty="0"/>
              <a:t>Financial stability work and micro data: opportunities and challenges</a:t>
            </a:r>
            <a:endParaRPr lang="en-US" sz="3600" dirty="0" smtClean="0"/>
          </a:p>
        </p:txBody>
      </p:sp>
      <p:sp>
        <p:nvSpPr>
          <p:cNvPr id="6" name="Subtitle 2"/>
          <p:cNvSpPr>
            <a:spLocks noGrp="1"/>
          </p:cNvSpPr>
          <p:nvPr>
            <p:ph type="subTitle" sz="quarter" idx="1"/>
          </p:nvPr>
        </p:nvSpPr>
        <p:spPr>
          <a:xfrm>
            <a:off x="1772746" y="3606504"/>
            <a:ext cx="10062273" cy="1780902"/>
          </a:xfrm>
        </p:spPr>
        <p:txBody>
          <a:bodyPr/>
          <a:lstStyle/>
          <a:p>
            <a:r>
              <a:rPr lang="en-US" dirty="0" smtClean="0"/>
              <a:t>Bruno Tissot</a:t>
            </a:r>
          </a:p>
          <a:p>
            <a:r>
              <a:rPr lang="en-GB" sz="1500" dirty="0" smtClean="0"/>
              <a:t>Head </a:t>
            </a:r>
            <a:r>
              <a:rPr lang="en-GB" sz="1500" dirty="0"/>
              <a:t>of Statistics and Research Support, BIS</a:t>
            </a:r>
          </a:p>
          <a:p>
            <a:r>
              <a:rPr lang="en-GB" sz="1500" dirty="0"/>
              <a:t>Head of the Secretariat </a:t>
            </a:r>
            <a:r>
              <a:rPr lang="en-GB" sz="1500" dirty="0" smtClean="0"/>
              <a:t>of the Irving Fisher Committee on Central Bank Statistics (IFC)</a:t>
            </a:r>
          </a:p>
          <a:p>
            <a:pPr>
              <a:spcBef>
                <a:spcPts val="1800"/>
              </a:spcBef>
            </a:pPr>
            <a:r>
              <a:rPr lang="en-GB" sz="1300" b="1" dirty="0" smtClean="0"/>
              <a:t>Conference of European Statistics Stakeholders 2018 (CESS), Bamberg, 18-19 October 2018</a:t>
            </a:r>
            <a:endParaRPr lang="en-GB" sz="1300" b="1" dirty="0"/>
          </a:p>
        </p:txBody>
      </p:sp>
      <p:sp>
        <p:nvSpPr>
          <p:cNvPr id="7" name="Rectangle 6"/>
          <p:cNvSpPr/>
          <p:nvPr/>
        </p:nvSpPr>
        <p:spPr>
          <a:xfrm>
            <a:off x="1659316" y="5517232"/>
            <a:ext cx="8448600" cy="275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i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GB" sz="1200" i="1" dirty="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he views expressed are those of the author and do not necessarily reflect those of the BIS</a:t>
            </a:r>
            <a:r>
              <a:rPr lang="en-GB" sz="1200" i="1" dirty="0">
                <a:latin typeface="+mn-lt"/>
              </a:rPr>
              <a:t> or the IFC</a:t>
            </a:r>
            <a:r>
              <a:rPr lang="en-GB" sz="1200" i="1" dirty="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sz="12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106025" y="6537326"/>
            <a:ext cx="558800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BEB5583-72B7-4A3F-9112-81782695F3A4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404665"/>
            <a:ext cx="9649072" cy="466726"/>
          </a:xfrm>
        </p:spPr>
        <p:txBody>
          <a:bodyPr>
            <a:noAutofit/>
          </a:bodyPr>
          <a:lstStyle/>
          <a:p>
            <a:r>
              <a:rPr lang="de-CH" dirty="0" smtClean="0"/>
              <a:t>(2) Multiple </a:t>
            </a:r>
            <a:r>
              <a:rPr lang="en-GB" dirty="0"/>
              <a:t>opportunities</a:t>
            </a:r>
            <a:r>
              <a:rPr lang="de-CH" dirty="0"/>
              <a:t>: </a:t>
            </a:r>
            <a:r>
              <a:rPr lang="de-CH" dirty="0" smtClean="0"/>
              <a:t>(v)</a:t>
            </a:r>
            <a:r>
              <a:rPr lang="en-GB" dirty="0" smtClean="0"/>
              <a:t> </a:t>
            </a:r>
            <a:r>
              <a:rPr lang="en-GB" dirty="0" smtClean="0"/>
              <a:t>New insights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95400" y="1124744"/>
            <a:ext cx="8494877" cy="4752528"/>
          </a:xfrm>
        </p:spPr>
        <p:txBody>
          <a:bodyPr/>
          <a:lstStyle/>
          <a:p>
            <a:r>
              <a:rPr lang="en-GB" sz="2400" b="1" dirty="0"/>
              <a:t>Richer view </a:t>
            </a:r>
            <a:r>
              <a:rPr lang="en-GB" sz="2400" dirty="0"/>
              <a:t>of the population of interest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/>
              <a:t>Extensive data collected, over a long period of time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/>
              <a:t>Information often available but not exploited (administrative data)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/>
              <a:t>Private sector experience in dealing with large data-sets</a:t>
            </a:r>
          </a:p>
          <a:p>
            <a:endParaRPr lang="en-GB" sz="1400" dirty="0" smtClean="0"/>
          </a:p>
          <a:p>
            <a:r>
              <a:rPr lang="en-GB" sz="2400" dirty="0" smtClean="0"/>
              <a:t>Granular </a:t>
            </a:r>
            <a:r>
              <a:rPr lang="en-GB" sz="2400" dirty="0"/>
              <a:t>information </a:t>
            </a:r>
            <a:r>
              <a:rPr lang="en-GB" sz="2400" b="1" dirty="0"/>
              <a:t>offers new </a:t>
            </a:r>
            <a:r>
              <a:rPr lang="en-GB" sz="2400" b="1" dirty="0" smtClean="0"/>
              <a:t>possibilities</a:t>
            </a:r>
            <a:endParaRPr lang="en-GB" sz="24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 smtClean="0"/>
              <a:t>New types of (big) data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 smtClean="0"/>
              <a:t>A trigger </a:t>
            </a:r>
            <a:r>
              <a:rPr lang="en-GB" sz="2400" dirty="0"/>
              <a:t>for </a:t>
            </a:r>
            <a:r>
              <a:rPr lang="en-GB" sz="2400" dirty="0" smtClean="0"/>
              <a:t>re-thinking, new mind-set</a:t>
            </a:r>
            <a:endParaRPr lang="en-GB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 smtClean="0"/>
              <a:t>Example</a:t>
            </a:r>
            <a:r>
              <a:rPr lang="en-GB" sz="2400" dirty="0"/>
              <a:t>: global financial system cannot be solely analysed through aggregated, country-based statistics</a:t>
            </a:r>
          </a:p>
          <a:p>
            <a:pPr marL="0" indent="0">
              <a:buNone/>
            </a:pPr>
            <a:endParaRPr lang="en-GB" sz="1400" dirty="0" smtClean="0"/>
          </a:p>
        </p:txBody>
      </p:sp>
      <p:pic>
        <p:nvPicPr>
          <p:cNvPr id="5" name="Picture 4" descr="Image result for mindset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1268760"/>
            <a:ext cx="3814961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5250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568608" y="6492701"/>
            <a:ext cx="745067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3392" y="332656"/>
            <a:ext cx="10737648" cy="466725"/>
          </a:xfrm>
        </p:spPr>
        <p:txBody>
          <a:bodyPr/>
          <a:lstStyle/>
          <a:p>
            <a:r>
              <a:rPr lang="en-GB" sz="3200" dirty="0" smtClean="0"/>
              <a:t>(3) Challenges</a:t>
            </a:r>
            <a:r>
              <a:rPr lang="en-GB" sz="3200" dirty="0" smtClean="0"/>
              <a:t>: </a:t>
            </a:r>
            <a:r>
              <a:rPr lang="en-GB" sz="3200" dirty="0" smtClean="0"/>
              <a:t>(i) Variety</a:t>
            </a:r>
            <a:r>
              <a:rPr lang="en-GB" sz="3200" dirty="0" smtClean="0"/>
              <a:t>…</a:t>
            </a:r>
            <a:endParaRPr lang="en-GB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23392" y="1219274"/>
            <a:ext cx="8373649" cy="5293229"/>
          </a:xfrm>
        </p:spPr>
        <p:txBody>
          <a:bodyPr/>
          <a:lstStyle/>
          <a:p>
            <a:r>
              <a:rPr lang="en-GB" sz="2400" dirty="0"/>
              <a:t>In practice </a:t>
            </a:r>
            <a:r>
              <a:rPr lang="en-GB" sz="2400" b="1" dirty="0"/>
              <a:t>various &amp; heterogeneous “financial big </a:t>
            </a:r>
            <a:r>
              <a:rPr lang="en-GB" sz="2400" b="1" dirty="0" smtClean="0"/>
              <a:t>data”</a:t>
            </a:r>
            <a:endParaRPr lang="en-GB" sz="2400" dirty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/>
              <a:t>Usually not designed for a direct statistical </a:t>
            </a:r>
            <a:r>
              <a:rPr lang="en-GB" sz="2400" dirty="0" smtClean="0"/>
              <a:t>purpose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 smtClean="0"/>
              <a:t>Indirectly</a:t>
            </a:r>
            <a:r>
              <a:rPr lang="en-GB" sz="2400" dirty="0"/>
              <a:t>, data exploited for addressing statistical </a:t>
            </a:r>
            <a:r>
              <a:rPr lang="en-GB" sz="2400" dirty="0" smtClean="0"/>
              <a:t>needs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GB" sz="1400" dirty="0" smtClean="0"/>
          </a:p>
          <a:p>
            <a:r>
              <a:rPr lang="en-GB" sz="2400" dirty="0" smtClean="0"/>
              <a:t>Several </a:t>
            </a:r>
            <a:r>
              <a:rPr lang="en-GB" sz="2400" b="1" dirty="0" smtClean="0"/>
              <a:t>issues for statisticians</a:t>
            </a:r>
            <a:endParaRPr lang="en-GB" sz="2400" b="1" dirty="0"/>
          </a:p>
          <a:p>
            <a:pPr lvl="1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400" dirty="0"/>
              <a:t>Compilation (or acquisition) costs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de-CH" sz="2400" dirty="0" smtClean="0"/>
              <a:t>Quality</a:t>
            </a:r>
            <a:r>
              <a:rPr lang="en-GB" sz="2400" dirty="0" smtClean="0"/>
              <a:t>: attributes values / representativeness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400" dirty="0"/>
              <a:t>Identifiers: connecting </a:t>
            </a:r>
            <a:r>
              <a:rPr lang="en-GB" sz="2400" dirty="0" smtClean="0"/>
              <a:t>datasets / </a:t>
            </a:r>
            <a:r>
              <a:rPr lang="en-GB" sz="2400" dirty="0"/>
              <a:t>coverage of </a:t>
            </a:r>
            <a:r>
              <a:rPr lang="en-GB" sz="2400" dirty="0" smtClean="0"/>
              <a:t>large entities</a:t>
            </a:r>
            <a:endParaRPr lang="en-GB" sz="2400" dirty="0"/>
          </a:p>
        </p:txBody>
      </p:sp>
      <p:sp>
        <p:nvSpPr>
          <p:cNvPr id="5" name="AutoShape 2" descr="Image result for differences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240" y="3068960"/>
            <a:ext cx="3683698" cy="226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804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568608" y="6492701"/>
            <a:ext cx="745067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3392" y="332656"/>
            <a:ext cx="10737648" cy="466725"/>
          </a:xfrm>
        </p:spPr>
        <p:txBody>
          <a:bodyPr/>
          <a:lstStyle/>
          <a:p>
            <a:r>
              <a:rPr lang="en-GB" dirty="0" smtClean="0"/>
              <a:t>(3) Challenges</a:t>
            </a:r>
            <a:r>
              <a:rPr lang="en-GB" dirty="0"/>
              <a:t>: </a:t>
            </a:r>
            <a:r>
              <a:rPr lang="en-GB" dirty="0" smtClean="0"/>
              <a:t>… </a:t>
            </a:r>
            <a:r>
              <a:rPr lang="en-GB" dirty="0" smtClean="0"/>
              <a:t>(ii) Complexity</a:t>
            </a:r>
            <a:r>
              <a:rPr lang="en-GB" sz="3200" dirty="0" smtClean="0"/>
              <a:t>…</a:t>
            </a:r>
            <a:endParaRPr lang="en-GB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21121" y="1127805"/>
            <a:ext cx="10945216" cy="5384278"/>
          </a:xfrm>
        </p:spPr>
        <p:txBody>
          <a:bodyPr/>
          <a:lstStyle/>
          <a:p>
            <a:r>
              <a:rPr lang="en-GB" sz="2400" dirty="0"/>
              <a:t>Micro-level </a:t>
            </a:r>
            <a:r>
              <a:rPr lang="en-GB" sz="2400" dirty="0" smtClean="0"/>
              <a:t>data universe </a:t>
            </a:r>
            <a:r>
              <a:rPr lang="en-GB" sz="2400" dirty="0"/>
              <a:t>is </a:t>
            </a:r>
            <a:r>
              <a:rPr lang="en-GB" sz="2400" b="1" dirty="0"/>
              <a:t>complex and </a:t>
            </a:r>
            <a:r>
              <a:rPr lang="en-GB" sz="2400" b="1" dirty="0" smtClean="0"/>
              <a:t>evolving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400" dirty="0"/>
              <a:t>Use of specific sources depends on policy questions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400" dirty="0" smtClean="0"/>
              <a:t>Example of payment </a:t>
            </a:r>
            <a:r>
              <a:rPr lang="en-GB" sz="2400" dirty="0"/>
              <a:t>systems : </a:t>
            </a:r>
            <a:endParaRPr lang="en-GB" sz="2400" dirty="0" smtClean="0"/>
          </a:p>
          <a:p>
            <a:pPr marL="609585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2400" i="1" dirty="0" smtClean="0"/>
              <a:t>of </a:t>
            </a:r>
            <a:r>
              <a:rPr lang="en-GB" sz="2400" i="1" dirty="0"/>
              <a:t>interest </a:t>
            </a:r>
            <a:r>
              <a:rPr lang="en-GB" sz="2400" i="1" dirty="0" smtClean="0"/>
              <a:t>for supervision / tourism </a:t>
            </a:r>
            <a:r>
              <a:rPr lang="en-GB" sz="2400" i="1" dirty="0"/>
              <a:t>analysis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 smtClean="0"/>
              <a:t>Interaction between data available, </a:t>
            </a:r>
            <a:r>
              <a:rPr lang="en-GB" sz="2400" dirty="0"/>
              <a:t>specific policy needs and </a:t>
            </a:r>
            <a:r>
              <a:rPr lang="en-GB" sz="2400" dirty="0" smtClean="0"/>
              <a:t>actions (feedback loop)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GB" sz="1400" dirty="0" smtClean="0"/>
          </a:p>
          <a:p>
            <a:r>
              <a:rPr lang="en-GB" sz="2400" b="1" dirty="0" smtClean="0"/>
              <a:t>Transforming </a:t>
            </a:r>
            <a:r>
              <a:rPr lang="en-GB" sz="2400" b="1" dirty="0"/>
              <a:t>data into relevant </a:t>
            </a:r>
            <a:r>
              <a:rPr lang="en-GB" sz="2400" b="1" dirty="0" smtClean="0"/>
              <a:t>information </a:t>
            </a:r>
            <a:r>
              <a:rPr lang="en-GB" sz="2400" dirty="0" smtClean="0"/>
              <a:t>for </a:t>
            </a:r>
            <a:r>
              <a:rPr lang="en-GB" sz="2400" dirty="0"/>
              <a:t>policy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400" dirty="0"/>
              <a:t>Public authorities at the beginning of making sense of these </a:t>
            </a:r>
            <a:r>
              <a:rPr lang="en-GB" sz="2400" dirty="0" smtClean="0"/>
              <a:t>data: </a:t>
            </a:r>
          </a:p>
          <a:p>
            <a:pPr marL="609585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2400" dirty="0" smtClean="0"/>
              <a:t>c</a:t>
            </a:r>
            <a:r>
              <a:rPr lang="en-GB" sz="2400" i="1" dirty="0" smtClean="0"/>
              <a:t>onnecting </a:t>
            </a:r>
            <a:r>
              <a:rPr lang="en-GB" sz="2400" i="1" dirty="0"/>
              <a:t>the </a:t>
            </a:r>
            <a:r>
              <a:rPr lang="en-GB" sz="2400" i="1" dirty="0" smtClean="0"/>
              <a:t>dots, not just collecting them </a:t>
            </a:r>
            <a:r>
              <a:rPr lang="en-GB" sz="2400" dirty="0" smtClean="0"/>
              <a:t>(</a:t>
            </a:r>
            <a:r>
              <a:rPr lang="en-GB" sz="2400" dirty="0"/>
              <a:t>Caruana, 2017)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400" dirty="0"/>
              <a:t>“Smart data”: treatment of the raw, “organic” data is key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288" y="620688"/>
            <a:ext cx="3711965" cy="244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96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568608" y="6492701"/>
            <a:ext cx="745067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3392" y="422844"/>
            <a:ext cx="10737648" cy="466725"/>
          </a:xfrm>
        </p:spPr>
        <p:txBody>
          <a:bodyPr/>
          <a:lstStyle/>
          <a:p>
            <a:r>
              <a:rPr lang="en-GB" dirty="0" smtClean="0"/>
              <a:t>(3) Challenges</a:t>
            </a:r>
            <a:r>
              <a:rPr lang="en-GB" dirty="0"/>
              <a:t>: </a:t>
            </a:r>
            <a:r>
              <a:rPr lang="en-GB" dirty="0" smtClean="0"/>
              <a:t>… </a:t>
            </a:r>
            <a:r>
              <a:rPr lang="en-GB" dirty="0" smtClean="0"/>
              <a:t>(iii) time </a:t>
            </a:r>
            <a:r>
              <a:rPr lang="en-GB" dirty="0" smtClean="0"/>
              <a:t>dependency…</a:t>
            </a:r>
            <a:endParaRPr lang="en-GB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9376" y="1196752"/>
            <a:ext cx="8568952" cy="4911651"/>
          </a:xfrm>
        </p:spPr>
        <p:txBody>
          <a:bodyPr/>
          <a:lstStyle/>
          <a:p>
            <a:r>
              <a:rPr lang="en-GB" sz="2400" b="1" dirty="0"/>
              <a:t>Information needs evolve over times: </a:t>
            </a:r>
            <a:endParaRPr lang="en-GB" sz="2400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 smtClean="0"/>
              <a:t>The </a:t>
            </a:r>
            <a:r>
              <a:rPr lang="en-GB" sz="2400" dirty="0" smtClean="0"/>
              <a:t>financial system changes… not least due to policy actions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 smtClean="0"/>
              <a:t>Assessment </a:t>
            </a:r>
            <a:r>
              <a:rPr lang="en-GB" sz="2400" dirty="0"/>
              <a:t>of how </a:t>
            </a:r>
            <a:r>
              <a:rPr lang="en-GB" sz="2400" b="1" dirty="0"/>
              <a:t>fragilities  are building up </a:t>
            </a:r>
            <a:r>
              <a:rPr lang="en-GB" sz="2400" dirty="0" smtClean="0"/>
              <a:t>typically </a:t>
            </a:r>
            <a:r>
              <a:rPr lang="en-GB" sz="2400" dirty="0"/>
              <a:t>rely on aggregated </a:t>
            </a:r>
            <a:r>
              <a:rPr lang="en-GB" sz="2400" dirty="0" smtClean="0"/>
              <a:t>statistics to spot “abnormal patterns”</a:t>
            </a:r>
            <a:endParaRPr lang="en-GB" sz="2400" dirty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 smtClean="0"/>
              <a:t>In </a:t>
            </a:r>
            <a:r>
              <a:rPr lang="en-GB" sz="2400" dirty="0"/>
              <a:t>contrast,  </a:t>
            </a:r>
            <a:r>
              <a:rPr lang="en-GB" sz="2400" b="1" dirty="0"/>
              <a:t>resolution work </a:t>
            </a:r>
            <a:r>
              <a:rPr lang="en-GB" sz="2400" dirty="0"/>
              <a:t>in the aftermath of a financial </a:t>
            </a:r>
            <a:r>
              <a:rPr lang="en-GB" sz="2400" dirty="0" smtClean="0"/>
              <a:t>crisis </a:t>
            </a:r>
            <a:r>
              <a:rPr lang="en-GB" sz="2400" dirty="0"/>
              <a:t>will request much more timely and granular </a:t>
            </a:r>
            <a:r>
              <a:rPr lang="en-GB" sz="2400" dirty="0" smtClean="0"/>
              <a:t>information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dirty="0" smtClean="0"/>
              <a:t>→</a:t>
            </a:r>
            <a:r>
              <a:rPr lang="en-GB" sz="2400" i="1" dirty="0" smtClean="0"/>
              <a:t> </a:t>
            </a:r>
            <a:r>
              <a:rPr lang="en-GB" sz="2400" i="1" dirty="0" smtClean="0"/>
              <a:t>rough </a:t>
            </a:r>
            <a:r>
              <a:rPr lang="en-GB" sz="2400" i="1" dirty="0"/>
              <a:t>aggregates </a:t>
            </a:r>
            <a:r>
              <a:rPr lang="en-GB" sz="2400" i="1" dirty="0" smtClean="0"/>
              <a:t>often OK to </a:t>
            </a:r>
            <a:r>
              <a:rPr lang="en-GB" sz="2400" i="1" dirty="0"/>
              <a:t>indicate </a:t>
            </a:r>
            <a:r>
              <a:rPr lang="en-GB" sz="2400" i="1" dirty="0" smtClean="0"/>
              <a:t>rising imbalances 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dirty="0"/>
              <a:t>→</a:t>
            </a:r>
            <a:r>
              <a:rPr lang="en-GB" sz="2400" i="1" dirty="0"/>
              <a:t> </a:t>
            </a:r>
            <a:r>
              <a:rPr lang="en-GB" sz="2400" i="1" dirty="0" smtClean="0"/>
              <a:t>more </a:t>
            </a:r>
            <a:r>
              <a:rPr lang="en-GB" sz="2400" i="1" dirty="0"/>
              <a:t>granular data </a:t>
            </a:r>
            <a:r>
              <a:rPr lang="en-GB" sz="2400" i="1" dirty="0" smtClean="0"/>
              <a:t>needed after </a:t>
            </a:r>
            <a:r>
              <a:rPr lang="en-GB" sz="2400" i="1" dirty="0" smtClean="0"/>
              <a:t>a crisis </a:t>
            </a:r>
            <a:r>
              <a:rPr lang="en-GB" sz="2400" dirty="0" smtClean="0"/>
              <a:t>(Carstens</a:t>
            </a:r>
            <a:r>
              <a:rPr lang="en-GB" sz="2400" dirty="0" smtClean="0"/>
              <a:t>, 2018</a:t>
            </a:r>
            <a:r>
              <a:rPr lang="en-GB" sz="2400" dirty="0" smtClean="0"/>
              <a:t>) </a:t>
            </a:r>
            <a:endParaRPr lang="en-GB" sz="2400" dirty="0"/>
          </a:p>
        </p:txBody>
      </p:sp>
      <p:pic>
        <p:nvPicPr>
          <p:cNvPr id="5" name="Picture 4" descr="Image result for time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325" y="2060848"/>
            <a:ext cx="2619400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1429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568608" y="6492701"/>
            <a:ext cx="745067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5400" y="404664"/>
            <a:ext cx="11017224" cy="466725"/>
          </a:xfrm>
        </p:spPr>
        <p:txBody>
          <a:bodyPr/>
          <a:lstStyle/>
          <a:p>
            <a:r>
              <a:rPr lang="en-GB" dirty="0" smtClean="0"/>
              <a:t>(4) Central banks’ issues when (i) </a:t>
            </a:r>
            <a:r>
              <a:rPr lang="en-GB" sz="3200" u="sng" dirty="0" smtClean="0"/>
              <a:t>handling</a:t>
            </a:r>
            <a:r>
              <a:rPr lang="en-GB" sz="3200" dirty="0" smtClean="0"/>
              <a:t> financial big </a:t>
            </a:r>
            <a:r>
              <a:rPr lang="en-GB" sz="3200" dirty="0" smtClean="0"/>
              <a:t>data…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81692" y="1281400"/>
            <a:ext cx="10709520" cy="5184576"/>
          </a:xfrm>
        </p:spPr>
        <p:txBody>
          <a:bodyPr/>
          <a:lstStyle/>
          <a:p>
            <a:r>
              <a:rPr lang="en-GB" sz="2400" b="1" dirty="0" smtClean="0"/>
              <a:t>Resources</a:t>
            </a:r>
            <a:endParaRPr lang="en-GB" sz="24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 smtClean="0"/>
              <a:t>IT</a:t>
            </a:r>
            <a:r>
              <a:rPr lang="en-GB" sz="2400" dirty="0"/>
              <a:t>, </a:t>
            </a:r>
            <a:r>
              <a:rPr lang="en-GB" sz="2400" dirty="0" smtClean="0"/>
              <a:t>staff, security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 smtClean="0"/>
              <a:t>P</a:t>
            </a:r>
            <a:r>
              <a:rPr lang="en-GB" sz="2400" dirty="0" smtClean="0"/>
              <a:t>roper arrangements for managing data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en-GB" sz="800" dirty="0"/>
          </a:p>
          <a:p>
            <a:r>
              <a:rPr lang="en-GB" sz="2400" dirty="0" smtClean="0"/>
              <a:t>New statistical </a:t>
            </a:r>
            <a:r>
              <a:rPr lang="en-GB" sz="2400" b="1" dirty="0"/>
              <a:t>production </a:t>
            </a:r>
            <a:r>
              <a:rPr lang="en-GB" sz="2400" b="1" dirty="0" smtClean="0"/>
              <a:t>chain</a:t>
            </a:r>
            <a:endParaRPr lang="en-GB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 smtClean="0"/>
              <a:t>Comprehensive </a:t>
            </a:r>
            <a:r>
              <a:rPr lang="en-GB" sz="2400" dirty="0"/>
              <a:t>information management </a:t>
            </a:r>
            <a:r>
              <a:rPr lang="en-GB" sz="2400" dirty="0" smtClean="0"/>
              <a:t>process</a:t>
            </a:r>
            <a:endParaRPr lang="en-GB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CH" sz="2400" dirty="0" smtClean="0"/>
              <a:t>Governance</a:t>
            </a:r>
            <a:endParaRPr lang="en-GB" sz="2400" dirty="0" smtClean="0"/>
          </a:p>
          <a:p>
            <a:pPr lvl="1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en-GB" sz="800" dirty="0" smtClean="0"/>
          </a:p>
          <a:p>
            <a:r>
              <a:rPr lang="en-GB" sz="2400" b="1" dirty="0"/>
              <a:t>Reputation risk</a:t>
            </a:r>
            <a:r>
              <a:rPr lang="en-GB" sz="2400" dirty="0"/>
              <a:t> when handling </a:t>
            </a:r>
            <a:r>
              <a:rPr lang="en-GB" sz="2400" dirty="0" smtClean="0"/>
              <a:t>the data</a:t>
            </a:r>
            <a:endParaRPr lang="en-GB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 smtClean="0"/>
              <a:t>Confidentiality and trust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 smtClean="0"/>
              <a:t>Ethical issues</a:t>
            </a:r>
            <a:endParaRPr lang="en-GB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789" y="1844824"/>
            <a:ext cx="3806934" cy="380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49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568608" y="6492701"/>
            <a:ext cx="745067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7272" y="332656"/>
            <a:ext cx="10737648" cy="466725"/>
          </a:xfrm>
        </p:spPr>
        <p:txBody>
          <a:bodyPr/>
          <a:lstStyle/>
          <a:p>
            <a:r>
              <a:rPr lang="en-GB" dirty="0"/>
              <a:t>(4) Central banks’ issues when </a:t>
            </a:r>
            <a:r>
              <a:rPr lang="en-GB" dirty="0" smtClean="0"/>
              <a:t>(ii</a:t>
            </a:r>
            <a:r>
              <a:rPr lang="en-GB" dirty="0"/>
              <a:t>) </a:t>
            </a:r>
            <a:r>
              <a:rPr lang="en-GB" sz="3200" u="sng" dirty="0" smtClean="0"/>
              <a:t>using</a:t>
            </a:r>
            <a:r>
              <a:rPr lang="en-GB" dirty="0"/>
              <a:t> financial </a:t>
            </a:r>
            <a:r>
              <a:rPr lang="en-GB" dirty="0" smtClean="0"/>
              <a:t>big data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9376" y="908720"/>
            <a:ext cx="11305256" cy="5184576"/>
          </a:xfrm>
        </p:spPr>
        <p:txBody>
          <a:bodyPr/>
          <a:lstStyle/>
          <a:p>
            <a:r>
              <a:rPr lang="en-GB" sz="2400" b="1" dirty="0" smtClean="0"/>
              <a:t>Accuracy?</a:t>
            </a:r>
            <a:endParaRPr lang="en-GB" sz="2400" b="1" dirty="0"/>
          </a:p>
          <a:p>
            <a:pPr lvl="1">
              <a:spcBef>
                <a:spcPts val="576"/>
              </a:spcBef>
              <a:buFont typeface="Wingdings" panose="05000000000000000000" pitchFamily="2" charset="2"/>
              <a:buChar char="Ø"/>
            </a:pPr>
            <a:r>
              <a:rPr lang="en-GB" sz="2400" dirty="0" smtClean="0"/>
              <a:t>Unknown coverage bias (eg social medias, commercial activities)</a:t>
            </a:r>
          </a:p>
          <a:p>
            <a:pPr lvl="1">
              <a:spcBef>
                <a:spcPts val="576"/>
              </a:spcBef>
              <a:buFont typeface="Wingdings" panose="05000000000000000000" pitchFamily="2" charset="2"/>
              <a:buChar char="Ø"/>
            </a:pPr>
            <a:r>
              <a:rPr lang="en-GB" sz="2400" dirty="0" smtClean="0"/>
              <a:t>Large samples less accurate than (small) traditional probabilistic samples?</a:t>
            </a:r>
          </a:p>
          <a:p>
            <a:pPr lvl="1">
              <a:spcBef>
                <a:spcPts val="576"/>
              </a:spcBef>
              <a:buFont typeface="Wingdings" panose="05000000000000000000" pitchFamily="2" charset="2"/>
              <a:buChar char="Ø"/>
            </a:pPr>
            <a:endParaRPr lang="en-GB" sz="800" dirty="0" smtClean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GB" sz="800" dirty="0" smtClean="0"/>
          </a:p>
          <a:p>
            <a:r>
              <a:rPr lang="en-GB" sz="2400" b="1" dirty="0" smtClean="0"/>
              <a:t>Reputation risk?</a:t>
            </a:r>
          </a:p>
          <a:p>
            <a:pPr lvl="1">
              <a:spcBef>
                <a:spcPts val="576"/>
              </a:spcBef>
              <a:buFont typeface="Wingdings" panose="05000000000000000000" pitchFamily="2" charset="2"/>
              <a:buChar char="Ø"/>
            </a:pPr>
            <a:r>
              <a:rPr lang="en-GB" sz="2400" dirty="0" smtClean="0"/>
              <a:t>L</a:t>
            </a:r>
            <a:r>
              <a:rPr lang="en-GB" sz="2400" dirty="0" smtClean="0"/>
              <a:t>ack of transparency, poor quality of sources</a:t>
            </a:r>
          </a:p>
          <a:p>
            <a:pPr lvl="1">
              <a:spcBef>
                <a:spcPts val="576"/>
              </a:spcBef>
              <a:buFont typeface="Wingdings" panose="05000000000000000000" pitchFamily="2" charset="2"/>
              <a:buChar char="Ø"/>
            </a:pPr>
            <a:r>
              <a:rPr lang="en-GB" sz="2400" dirty="0" smtClean="0"/>
              <a:t>Social costs of misguided policy decisions</a:t>
            </a:r>
          </a:p>
          <a:p>
            <a:pPr lvl="1">
              <a:spcBef>
                <a:spcPts val="576"/>
              </a:spcBef>
              <a:buFont typeface="Wingdings" panose="05000000000000000000" pitchFamily="2" charset="2"/>
              <a:buChar char="Ø"/>
            </a:pPr>
            <a:endParaRPr lang="en-GB" sz="800" dirty="0" smtClean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GB" sz="800" dirty="0" smtClean="0"/>
          </a:p>
          <a:p>
            <a:r>
              <a:rPr lang="en-GB" sz="2400" b="1" dirty="0" smtClean="0"/>
              <a:t>Altering decision-making?</a:t>
            </a:r>
          </a:p>
          <a:p>
            <a:pPr lvl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400" dirty="0" smtClean="0"/>
              <a:t>Bias </a:t>
            </a:r>
            <a:r>
              <a:rPr lang="en-GB" sz="2400" dirty="0"/>
              <a:t>towards responding </a:t>
            </a:r>
            <a:r>
              <a:rPr lang="en-GB" sz="2400" dirty="0" smtClean="0"/>
              <a:t>to </a:t>
            </a:r>
            <a:r>
              <a:rPr lang="en-GB" sz="2400" dirty="0"/>
              <a:t>news, encouraging shorter horizons?</a:t>
            </a:r>
          </a:p>
          <a:p>
            <a:pPr lvl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400" dirty="0" smtClean="0"/>
              <a:t>Risk </a:t>
            </a:r>
            <a:r>
              <a:rPr lang="en-GB" sz="2400" dirty="0"/>
              <a:t>of </a:t>
            </a:r>
            <a:r>
              <a:rPr lang="en-GB" sz="2400" dirty="0" smtClean="0"/>
              <a:t>fine-tuning </a:t>
            </a:r>
            <a:r>
              <a:rPr lang="en-GB" sz="2400" dirty="0"/>
              <a:t>policy </a:t>
            </a:r>
            <a:r>
              <a:rPr lang="en-GB" sz="2400" dirty="0" smtClean="0"/>
              <a:t>communication?</a:t>
            </a:r>
          </a:p>
          <a:p>
            <a:pPr lvl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400" dirty="0" smtClean="0"/>
              <a:t>How to c</a:t>
            </a:r>
            <a:r>
              <a:rPr lang="en-GB" sz="2400" dirty="0" smtClean="0"/>
              <a:t>ommunicate “</a:t>
            </a:r>
            <a:r>
              <a:rPr lang="en-GB" sz="2400" dirty="0"/>
              <a:t>b</a:t>
            </a:r>
            <a:r>
              <a:rPr lang="de-CH" sz="2400" dirty="0"/>
              <a:t>lack </a:t>
            </a:r>
            <a:r>
              <a:rPr lang="de-CH" sz="2400" dirty="0" smtClean="0"/>
              <a:t>box</a:t>
            </a:r>
            <a:r>
              <a:rPr lang="en-GB" sz="2400" dirty="0" smtClean="0"/>
              <a:t>” calculations?</a:t>
            </a:r>
            <a:endParaRPr lang="en-GB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398" y="2434580"/>
            <a:ext cx="3791743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14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554400" y="6451864"/>
            <a:ext cx="745067" cy="320675"/>
          </a:xfrm>
        </p:spPr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 bwMode="auto">
          <a:xfrm>
            <a:off x="1343473" y="1700808"/>
            <a:ext cx="10210928" cy="393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SzPct val="90000"/>
              <a:buFont typeface="Wingdings" pitchFamily="2" charset="2"/>
              <a:buChar char="l"/>
              <a:defRPr kumimoji="1" sz="2667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990575" indent="-38099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Font typeface="Wingdings" pitchFamily="2" charset="2"/>
              <a:buChar char="§"/>
              <a:defRPr kumimoji="1" sz="2667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Segoe UI" pitchFamily="34" charset="0"/>
              <a:buChar char="-"/>
              <a:defRPr kumimoji="1" sz="2667" baseline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667">
                <a:solidFill>
                  <a:schemeClr val="tx2"/>
                </a:solidFill>
                <a:latin typeface="+mn-lt"/>
                <a:cs typeface="Segoe UI" pitchFamily="34" charset="0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667">
                <a:solidFill>
                  <a:schemeClr val="tx2"/>
                </a:solidFill>
                <a:latin typeface="+mn-lt"/>
                <a:cs typeface="Segoe UI" pitchFamily="34" charset="0"/>
              </a:defRPr>
            </a:lvl5pPr>
            <a:lvl6pPr marL="335271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667">
                <a:solidFill>
                  <a:schemeClr val="tx2"/>
                </a:solidFill>
                <a:latin typeface="+mn-lt"/>
              </a:defRPr>
            </a:lvl6pPr>
            <a:lvl7pPr marL="396230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667">
                <a:solidFill>
                  <a:schemeClr val="tx2"/>
                </a:solidFill>
                <a:latin typeface="+mn-lt"/>
              </a:defRPr>
            </a:lvl7pPr>
            <a:lvl8pPr marL="457188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667">
                <a:solidFill>
                  <a:schemeClr val="tx2"/>
                </a:solidFill>
                <a:latin typeface="+mn-lt"/>
              </a:defRPr>
            </a:lvl8pPr>
            <a:lvl9pPr marL="5181470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667">
                <a:solidFill>
                  <a:schemeClr val="tx2"/>
                </a:solidFill>
                <a:latin typeface="+mn-lt"/>
              </a:defRPr>
            </a:lvl9pPr>
          </a:lstStyle>
          <a:p>
            <a:pPr marL="514350" indent="-51435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n-GB" sz="2800" b="1" kern="0" dirty="0" smtClean="0"/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911424" y="476672"/>
            <a:ext cx="1075319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A6000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A60000"/>
                </a:solidFill>
                <a:latin typeface="Segoe UI" pitchFamily="34" charset="0"/>
                <a:cs typeface="Segoe U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A60000"/>
                </a:solidFill>
                <a:latin typeface="Segoe UI" pitchFamily="34" charset="0"/>
                <a:cs typeface="Segoe U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A60000"/>
                </a:solidFill>
                <a:latin typeface="Segoe UI" pitchFamily="34" charset="0"/>
                <a:cs typeface="Segoe U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A60000"/>
                </a:solidFill>
                <a:latin typeface="Segoe UI" pitchFamily="34" charset="0"/>
                <a:cs typeface="Segoe UI" pitchFamily="34" charset="0"/>
              </a:defRPr>
            </a:lvl5pPr>
            <a:lvl6pPr marL="609585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A60000"/>
                </a:solidFill>
                <a:latin typeface="Arial" charset="0"/>
              </a:defRPr>
            </a:lvl6pPr>
            <a:lvl7pPr marL="121917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A60000"/>
                </a:solidFill>
                <a:latin typeface="Arial" charset="0"/>
              </a:defRPr>
            </a:lvl7pPr>
            <a:lvl8pPr marL="1828754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A60000"/>
                </a:solidFill>
                <a:latin typeface="Arial" charset="0"/>
              </a:defRPr>
            </a:lvl8pPr>
            <a:lvl9pPr marL="2438339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A60000"/>
                </a:solidFill>
                <a:latin typeface="Arial" charset="0"/>
              </a:defRPr>
            </a:lvl9pPr>
          </a:lstStyle>
          <a:p>
            <a:r>
              <a:rPr lang="en-GB" kern="0" dirty="0" smtClean="0"/>
              <a:t>(5) Examples: (i) Derivatives reported </a:t>
            </a:r>
            <a:r>
              <a:rPr lang="en-GB" kern="0" dirty="0" smtClean="0"/>
              <a:t>to Trade Repositories </a:t>
            </a:r>
            <a:endParaRPr lang="en-GB" kern="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71629"/>
              </p:ext>
            </p:extLst>
          </p:nvPr>
        </p:nvGraphicFramePr>
        <p:xfrm>
          <a:off x="1631504" y="1268760"/>
          <a:ext cx="8575634" cy="4363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Document" r:id="rId3" imgW="5865247" imgH="2983908" progId="Word.Document.12">
                  <p:embed/>
                </p:oleObj>
              </mc:Choice>
              <mc:Fallback>
                <p:oleObj name="Document" r:id="rId3" imgW="5865247" imgH="29839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31504" y="1268760"/>
                        <a:ext cx="8575634" cy="43632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67408" y="5705340"/>
            <a:ext cx="10637512" cy="504056"/>
          </a:xfrm>
        </p:spPr>
        <p:txBody>
          <a:bodyPr/>
          <a:lstStyle/>
          <a:p>
            <a:pPr marL="0" indent="0">
              <a:buNone/>
            </a:pPr>
            <a:r>
              <a:rPr lang="en-GB" sz="3200" b="1" i="1" dirty="0" smtClean="0"/>
              <a:t>→</a:t>
            </a:r>
            <a:r>
              <a:rPr lang="en-GB" sz="2400" b="1" i="1" dirty="0" smtClean="0"/>
              <a:t> Importance of quality issues and need for harmonised identifiers</a:t>
            </a:r>
            <a:endParaRPr lang="en-GB" sz="2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3756911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554400" y="6451864"/>
            <a:ext cx="745067" cy="320675"/>
          </a:xfrm>
        </p:spPr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 bwMode="auto">
          <a:xfrm>
            <a:off x="1343472" y="1557045"/>
            <a:ext cx="10321147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SzPct val="90000"/>
              <a:buFont typeface="Wingdings" pitchFamily="2" charset="2"/>
              <a:buChar char="l"/>
              <a:defRPr kumimoji="1" sz="2667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990575" indent="-38099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Font typeface="Wingdings" pitchFamily="2" charset="2"/>
              <a:buChar char="§"/>
              <a:defRPr kumimoji="1" sz="2667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Segoe UI" pitchFamily="34" charset="0"/>
              <a:buChar char="-"/>
              <a:defRPr kumimoji="1" sz="2667" baseline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667">
                <a:solidFill>
                  <a:schemeClr val="tx2"/>
                </a:solidFill>
                <a:latin typeface="+mn-lt"/>
                <a:cs typeface="Segoe UI" pitchFamily="34" charset="0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667">
                <a:solidFill>
                  <a:schemeClr val="tx2"/>
                </a:solidFill>
                <a:latin typeface="+mn-lt"/>
                <a:cs typeface="Segoe UI" pitchFamily="34" charset="0"/>
              </a:defRPr>
            </a:lvl5pPr>
            <a:lvl6pPr marL="335271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667">
                <a:solidFill>
                  <a:schemeClr val="tx2"/>
                </a:solidFill>
                <a:latin typeface="+mn-lt"/>
              </a:defRPr>
            </a:lvl6pPr>
            <a:lvl7pPr marL="396230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667">
                <a:solidFill>
                  <a:schemeClr val="tx2"/>
                </a:solidFill>
                <a:latin typeface="+mn-lt"/>
              </a:defRPr>
            </a:lvl7pPr>
            <a:lvl8pPr marL="457188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667">
                <a:solidFill>
                  <a:schemeClr val="tx2"/>
                </a:solidFill>
                <a:latin typeface="+mn-lt"/>
              </a:defRPr>
            </a:lvl8pPr>
            <a:lvl9pPr marL="5181470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667">
                <a:solidFill>
                  <a:schemeClr val="tx2"/>
                </a:solidFill>
                <a:latin typeface="+mn-lt"/>
              </a:defRPr>
            </a:lvl9pPr>
          </a:lstStyle>
          <a:p>
            <a:pPr marL="514350" indent="-51435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n-GB" sz="2800" b="1" kern="0" dirty="0" smtClean="0"/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479376" y="443973"/>
            <a:ext cx="1144755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A6000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A60000"/>
                </a:solidFill>
                <a:latin typeface="Segoe UI" pitchFamily="34" charset="0"/>
                <a:cs typeface="Segoe U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A60000"/>
                </a:solidFill>
                <a:latin typeface="Segoe UI" pitchFamily="34" charset="0"/>
                <a:cs typeface="Segoe U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A60000"/>
                </a:solidFill>
                <a:latin typeface="Segoe UI" pitchFamily="34" charset="0"/>
                <a:cs typeface="Segoe U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A60000"/>
                </a:solidFill>
                <a:latin typeface="Segoe UI" pitchFamily="34" charset="0"/>
                <a:cs typeface="Segoe UI" pitchFamily="34" charset="0"/>
              </a:defRPr>
            </a:lvl5pPr>
            <a:lvl6pPr marL="609585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A60000"/>
                </a:solidFill>
                <a:latin typeface="Arial" charset="0"/>
              </a:defRPr>
            </a:lvl6pPr>
            <a:lvl7pPr marL="121917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A60000"/>
                </a:solidFill>
                <a:latin typeface="Arial" charset="0"/>
              </a:defRPr>
            </a:lvl7pPr>
            <a:lvl8pPr marL="1828754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A60000"/>
                </a:solidFill>
                <a:latin typeface="Arial" charset="0"/>
              </a:defRPr>
            </a:lvl8pPr>
            <a:lvl9pPr marL="2438339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A60000"/>
                </a:solidFill>
                <a:latin typeface="Arial" charset="0"/>
              </a:defRPr>
            </a:lvl9pPr>
          </a:lstStyle>
          <a:p>
            <a:r>
              <a:rPr lang="en-GB" kern="0" dirty="0"/>
              <a:t>(5) Examples: (</a:t>
            </a:r>
            <a:r>
              <a:rPr lang="en-GB" kern="0" dirty="0" smtClean="0"/>
              <a:t>ii) </a:t>
            </a:r>
            <a:r>
              <a:rPr lang="en-GB" kern="0" dirty="0" smtClean="0"/>
              <a:t>BIS </a:t>
            </a:r>
            <a:r>
              <a:rPr lang="en-GB" kern="0" dirty="0" smtClean="0"/>
              <a:t>International Debt Securities (IDS)</a:t>
            </a:r>
            <a:endParaRPr lang="en-GB" kern="0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9376" y="1196752"/>
            <a:ext cx="10729192" cy="4752528"/>
          </a:xfrm>
        </p:spPr>
        <p:txBody>
          <a:bodyPr/>
          <a:lstStyle/>
          <a:p>
            <a:pPr algn="just">
              <a:buSzPts val="2400"/>
            </a:pPr>
            <a:r>
              <a:rPr lang="en-GB" sz="2400" dirty="0">
                <a:solidFill>
                  <a:srgbClr val="000000"/>
                </a:solidFill>
              </a:rPr>
              <a:t>BIS </a:t>
            </a:r>
            <a:r>
              <a:rPr lang="en-GB" sz="2400" b="1" dirty="0">
                <a:solidFill>
                  <a:srgbClr val="000000"/>
                </a:solidFill>
              </a:rPr>
              <a:t>“own”</a:t>
            </a:r>
            <a:r>
              <a:rPr lang="en-GB" sz="2400" b="1" dirty="0"/>
              <a:t> </a:t>
            </a:r>
            <a:r>
              <a:rPr lang="en-GB" sz="2400" b="1" dirty="0">
                <a:solidFill>
                  <a:srgbClr val="000000"/>
                </a:solidFill>
              </a:rPr>
              <a:t>security-by-security </a:t>
            </a:r>
            <a:r>
              <a:rPr lang="en-GB" sz="2400" b="1" dirty="0" smtClean="0">
                <a:solidFill>
                  <a:srgbClr val="000000"/>
                </a:solidFill>
              </a:rPr>
              <a:t>dataset </a:t>
            </a:r>
            <a:r>
              <a:rPr lang="en-GB" sz="2400" dirty="0" smtClean="0">
                <a:solidFill>
                  <a:srgbClr val="000000"/>
                </a:solidFill>
              </a:rPr>
              <a:t>(from commercial sources)</a:t>
            </a:r>
            <a:endParaRPr lang="en-GB" sz="2400" dirty="0">
              <a:solidFill>
                <a:srgbClr val="000000"/>
              </a:solidFill>
            </a:endParaRPr>
          </a:p>
          <a:p>
            <a:pPr lvl="1" algn="just">
              <a:buSzPts val="2400"/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000000"/>
                </a:solidFill>
              </a:rPr>
              <a:t>International </a:t>
            </a:r>
            <a:r>
              <a:rPr lang="en-GB" sz="2400" dirty="0">
                <a:solidFill>
                  <a:srgbClr val="000000"/>
                </a:solidFill>
              </a:rPr>
              <a:t>market: where non-residents </a:t>
            </a:r>
            <a:r>
              <a:rPr lang="en-GB" sz="2400" dirty="0" smtClean="0">
                <a:solidFill>
                  <a:srgbClr val="000000"/>
                </a:solidFill>
              </a:rPr>
              <a:t>issue</a:t>
            </a:r>
          </a:p>
          <a:p>
            <a:pPr lvl="1" algn="just">
              <a:buSzPts val="2400"/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000000"/>
                </a:solidFill>
              </a:rPr>
              <a:t>For each security, issuer residence compared to 3 locations: registration </a:t>
            </a:r>
            <a:r>
              <a:rPr lang="en-GB" sz="2400" dirty="0">
                <a:solidFill>
                  <a:srgbClr val="000000"/>
                </a:solidFill>
              </a:rPr>
              <a:t>domain/ listing place /governing </a:t>
            </a:r>
            <a:r>
              <a:rPr lang="en-GB" sz="2400" dirty="0" smtClean="0">
                <a:solidFill>
                  <a:srgbClr val="000000"/>
                </a:solidFill>
              </a:rPr>
              <a:t>law</a:t>
            </a:r>
          </a:p>
          <a:p>
            <a:pPr lvl="1" algn="just">
              <a:buSzPts val="2400"/>
              <a:buFont typeface="Wingdings" panose="05000000000000000000" pitchFamily="2" charset="2"/>
              <a:buChar char="Ø"/>
            </a:pPr>
            <a:endParaRPr lang="en-GB" sz="800" b="1" dirty="0" smtClean="0">
              <a:solidFill>
                <a:srgbClr val="000000"/>
              </a:solidFill>
            </a:endParaRPr>
          </a:p>
          <a:p>
            <a:pPr algn="just">
              <a:buSzPts val="2400"/>
            </a:pPr>
            <a:r>
              <a:rPr lang="en-GB" sz="2400" b="1" dirty="0" smtClean="0">
                <a:solidFill>
                  <a:srgbClr val="000000"/>
                </a:solidFill>
              </a:rPr>
              <a:t>Security classified as “international” </a:t>
            </a:r>
            <a:r>
              <a:rPr lang="en-GB" sz="2400" dirty="0" smtClean="0">
                <a:solidFill>
                  <a:srgbClr val="000000"/>
                </a:solidFill>
              </a:rPr>
              <a:t>if 1 </a:t>
            </a:r>
            <a:r>
              <a:rPr lang="en-GB" sz="2400" dirty="0">
                <a:solidFill>
                  <a:srgbClr val="000000"/>
                </a:solidFill>
              </a:rPr>
              <a:t>characteristic </a:t>
            </a:r>
            <a:r>
              <a:rPr lang="en-GB" sz="2400" dirty="0" smtClean="0">
                <a:solidFill>
                  <a:srgbClr val="000000"/>
                </a:solidFill>
              </a:rPr>
              <a:t>differs</a:t>
            </a:r>
          </a:p>
          <a:p>
            <a:pPr lvl="1" algn="just">
              <a:buSzPts val="2400"/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000000"/>
                </a:solidFill>
              </a:rPr>
              <a:t>Half of the cases: 3 </a:t>
            </a:r>
            <a:r>
              <a:rPr lang="en-GB" sz="2400" dirty="0">
                <a:solidFill>
                  <a:srgbClr val="000000"/>
                </a:solidFill>
              </a:rPr>
              <a:t>characteristics </a:t>
            </a:r>
            <a:r>
              <a:rPr lang="en-GB" sz="2400" dirty="0" smtClean="0">
                <a:solidFill>
                  <a:srgbClr val="000000"/>
                </a:solidFill>
              </a:rPr>
              <a:t>provide same information</a:t>
            </a:r>
          </a:p>
          <a:p>
            <a:pPr lvl="1" algn="just">
              <a:buSzPts val="2400"/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000000"/>
                </a:solidFill>
              </a:rPr>
              <a:t>One third: </a:t>
            </a:r>
            <a:r>
              <a:rPr lang="en-GB" sz="2400" dirty="0">
                <a:solidFill>
                  <a:srgbClr val="000000"/>
                </a:solidFill>
              </a:rPr>
              <a:t>at least one characteristic </a:t>
            </a:r>
            <a:r>
              <a:rPr lang="en-GB" sz="2400" dirty="0" smtClean="0">
                <a:solidFill>
                  <a:srgbClr val="000000"/>
                </a:solidFill>
              </a:rPr>
              <a:t>differs</a:t>
            </a:r>
          </a:p>
          <a:p>
            <a:pPr lvl="1" algn="just">
              <a:buSzPts val="2400"/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000000"/>
                </a:solidFill>
              </a:rPr>
              <a:t>Significant part is inconclusive</a:t>
            </a:r>
          </a:p>
          <a:p>
            <a:pPr lvl="1" algn="just">
              <a:buSzPts val="2400"/>
              <a:buFont typeface="Wingdings" panose="05000000000000000000" pitchFamily="2" charset="2"/>
              <a:buChar char="Ø"/>
            </a:pPr>
            <a:endParaRPr lang="de-CH" sz="800" dirty="0" smtClean="0">
              <a:solidFill>
                <a:srgbClr val="000000"/>
              </a:solidFill>
            </a:endParaRPr>
          </a:p>
          <a:p>
            <a:pPr algn="just">
              <a:buSzPts val="2400"/>
            </a:pPr>
            <a:r>
              <a:rPr lang="en-GB" sz="2400" b="1" dirty="0" smtClean="0">
                <a:solidFill>
                  <a:srgbClr val="000000"/>
                </a:solidFill>
              </a:rPr>
              <a:t>Quality issues</a:t>
            </a:r>
            <a:endParaRPr lang="en-GB" sz="2400" b="1" dirty="0">
              <a:solidFill>
                <a:srgbClr val="000000"/>
              </a:solidFill>
            </a:endParaRPr>
          </a:p>
          <a:p>
            <a:pPr lvl="1" algn="just">
              <a:buSzPts val="2400"/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000000"/>
                </a:solidFill>
              </a:rPr>
              <a:t>Across sources / over time</a:t>
            </a: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4286000"/>
            <a:ext cx="3670693" cy="202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2949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633200" y="6507662"/>
            <a:ext cx="558800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1384" y="404664"/>
            <a:ext cx="11377264" cy="466725"/>
          </a:xfrm>
        </p:spPr>
        <p:txBody>
          <a:bodyPr/>
          <a:lstStyle/>
          <a:p>
            <a:r>
              <a:rPr lang="en-GB" dirty="0"/>
              <a:t>(5) Examples: </a:t>
            </a:r>
            <a:r>
              <a:rPr lang="en-GB" dirty="0" smtClean="0"/>
              <a:t>(ii</a:t>
            </a:r>
            <a:r>
              <a:rPr lang="en-GB" dirty="0"/>
              <a:t>) </a:t>
            </a:r>
            <a:r>
              <a:rPr lang="en-GB" dirty="0" smtClean="0"/>
              <a:t>BIS IDS: </a:t>
            </a:r>
            <a:r>
              <a:rPr lang="en-GB" dirty="0" smtClean="0"/>
              <a:t>insights from security-by-security data</a:t>
            </a:r>
            <a:endParaRPr lang="en-GB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623392" y="1313261"/>
            <a:ext cx="1036915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SzPct val="90000"/>
              <a:buFont typeface="Wingdings" pitchFamily="2" charset="2"/>
              <a:buChar char="l"/>
              <a:defRPr kumimoji="1" sz="2667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990575" indent="-38099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Font typeface="Wingdings" pitchFamily="2" charset="2"/>
              <a:buChar char="§"/>
              <a:defRPr kumimoji="1" sz="2667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Segoe UI" pitchFamily="34" charset="0"/>
              <a:buChar char="-"/>
              <a:defRPr kumimoji="1" sz="2667" baseline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667">
                <a:solidFill>
                  <a:schemeClr val="tx2"/>
                </a:solidFill>
                <a:latin typeface="+mn-lt"/>
                <a:cs typeface="Segoe UI" pitchFamily="34" charset="0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667">
                <a:solidFill>
                  <a:schemeClr val="tx2"/>
                </a:solidFill>
                <a:latin typeface="+mn-lt"/>
                <a:cs typeface="Segoe UI" pitchFamily="34" charset="0"/>
              </a:defRPr>
            </a:lvl5pPr>
            <a:lvl6pPr marL="335271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667">
                <a:solidFill>
                  <a:schemeClr val="tx2"/>
                </a:solidFill>
                <a:latin typeface="+mn-lt"/>
              </a:defRPr>
            </a:lvl6pPr>
            <a:lvl7pPr marL="396230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667">
                <a:solidFill>
                  <a:schemeClr val="tx2"/>
                </a:solidFill>
                <a:latin typeface="+mn-lt"/>
              </a:defRPr>
            </a:lvl7pPr>
            <a:lvl8pPr marL="457188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667">
                <a:solidFill>
                  <a:schemeClr val="tx2"/>
                </a:solidFill>
                <a:latin typeface="+mn-lt"/>
              </a:defRPr>
            </a:lvl8pPr>
            <a:lvl9pPr marL="5181470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667">
                <a:solidFill>
                  <a:schemeClr val="tx2"/>
                </a:solidFill>
                <a:latin typeface="+mn-lt"/>
              </a:defRPr>
            </a:lvl9pPr>
          </a:lstStyle>
          <a:p>
            <a:pPr algn="just">
              <a:buSzPts val="2400"/>
            </a:pPr>
            <a:r>
              <a:rPr lang="en-GB" sz="2400" kern="0" dirty="0">
                <a:solidFill>
                  <a:srgbClr val="000000"/>
                </a:solidFill>
              </a:rPr>
              <a:t>Multiple </a:t>
            </a:r>
            <a:r>
              <a:rPr lang="en-GB" sz="2400" b="1" kern="0" dirty="0" smtClean="0">
                <a:solidFill>
                  <a:srgbClr val="000000"/>
                </a:solidFill>
              </a:rPr>
              <a:t>indicators</a:t>
            </a:r>
            <a:endParaRPr lang="en-GB" sz="2400" kern="0" dirty="0">
              <a:solidFill>
                <a:srgbClr val="000000"/>
              </a:solidFill>
            </a:endParaRPr>
          </a:p>
          <a:p>
            <a:pPr lvl="1" algn="just">
              <a:buSzPts val="2400"/>
              <a:buFont typeface="Wingdings" panose="05000000000000000000" pitchFamily="2" charset="2"/>
              <a:buChar char="Ø"/>
            </a:pPr>
            <a:r>
              <a:rPr lang="en-GB" sz="2400" kern="0" dirty="0" smtClean="0">
                <a:solidFill>
                  <a:srgbClr val="000000"/>
                </a:solidFill>
              </a:rPr>
              <a:t>Gross/net  </a:t>
            </a:r>
            <a:r>
              <a:rPr lang="en-GB" sz="2400" kern="0" dirty="0">
                <a:solidFill>
                  <a:srgbClr val="000000"/>
                </a:solidFill>
              </a:rPr>
              <a:t>issues, </a:t>
            </a:r>
            <a:r>
              <a:rPr lang="en-GB" sz="2400" kern="0" dirty="0" smtClean="0">
                <a:solidFill>
                  <a:srgbClr val="000000"/>
                </a:solidFill>
              </a:rPr>
              <a:t>repayments</a:t>
            </a:r>
            <a:r>
              <a:rPr lang="en-GB" sz="2400" kern="0" dirty="0">
                <a:solidFill>
                  <a:srgbClr val="000000"/>
                </a:solidFill>
              </a:rPr>
              <a:t>, </a:t>
            </a:r>
            <a:r>
              <a:rPr lang="en-GB" sz="2400" kern="0" dirty="0" smtClean="0">
                <a:solidFill>
                  <a:srgbClr val="000000"/>
                </a:solidFill>
              </a:rPr>
              <a:t>amounts </a:t>
            </a:r>
          </a:p>
          <a:p>
            <a:pPr algn="just">
              <a:buSzPts val="2400"/>
            </a:pPr>
            <a:endParaRPr lang="en-GB" sz="1400" kern="0" dirty="0" smtClean="0">
              <a:solidFill>
                <a:srgbClr val="000000"/>
              </a:solidFill>
            </a:endParaRPr>
          </a:p>
          <a:p>
            <a:pPr algn="just">
              <a:buSzPts val="2400"/>
            </a:pPr>
            <a:r>
              <a:rPr lang="en-GB" sz="2400" kern="0" dirty="0">
                <a:solidFill>
                  <a:srgbClr val="000000"/>
                </a:solidFill>
              </a:rPr>
              <a:t>Multiple </a:t>
            </a:r>
            <a:r>
              <a:rPr lang="en-GB" sz="2400" b="1" kern="0" dirty="0" smtClean="0">
                <a:solidFill>
                  <a:srgbClr val="000000"/>
                </a:solidFill>
              </a:rPr>
              <a:t>breakdowns</a:t>
            </a:r>
            <a:endParaRPr lang="en-GB" sz="2400" kern="0" dirty="0">
              <a:solidFill>
                <a:srgbClr val="000000"/>
              </a:solidFill>
            </a:endParaRPr>
          </a:p>
          <a:p>
            <a:pPr lvl="1" algn="just">
              <a:buSzPts val="2400"/>
              <a:buFont typeface="Wingdings" panose="05000000000000000000" pitchFamily="2" charset="2"/>
              <a:buChar char="Ø"/>
            </a:pPr>
            <a:r>
              <a:rPr lang="en-GB" sz="2400" kern="0" dirty="0" smtClean="0">
                <a:solidFill>
                  <a:srgbClr val="000000"/>
                </a:solidFill>
              </a:rPr>
              <a:t>Instrument</a:t>
            </a:r>
            <a:r>
              <a:rPr lang="en-GB" sz="2400" kern="0" dirty="0">
                <a:solidFill>
                  <a:srgbClr val="000000"/>
                </a:solidFill>
              </a:rPr>
              <a:t>, currency,  maturity bands, interest rate, rating, </a:t>
            </a:r>
            <a:r>
              <a:rPr lang="en-GB" sz="2400" kern="0" dirty="0" smtClean="0">
                <a:solidFill>
                  <a:srgbClr val="000000"/>
                </a:solidFill>
              </a:rPr>
              <a:t>guarantees</a:t>
            </a:r>
          </a:p>
          <a:p>
            <a:pPr algn="just">
              <a:buSzPts val="2400"/>
            </a:pPr>
            <a:endParaRPr lang="en-GB" sz="1400" kern="0" dirty="0" smtClean="0">
              <a:solidFill>
                <a:srgbClr val="000000"/>
              </a:solidFill>
            </a:endParaRPr>
          </a:p>
          <a:p>
            <a:pPr algn="just">
              <a:buSzPts val="2400"/>
            </a:pPr>
            <a:r>
              <a:rPr lang="en-GB" sz="2400" kern="0" dirty="0" smtClean="0">
                <a:solidFill>
                  <a:srgbClr val="000000"/>
                </a:solidFill>
              </a:rPr>
              <a:t>Very flexible, allows to </a:t>
            </a:r>
            <a:r>
              <a:rPr lang="en-GB" sz="2400" kern="0" dirty="0">
                <a:solidFill>
                  <a:srgbClr val="000000"/>
                </a:solidFill>
              </a:rPr>
              <a:t>address various</a:t>
            </a:r>
            <a:r>
              <a:rPr lang="en-GB" sz="2400" b="1" kern="0" dirty="0">
                <a:solidFill>
                  <a:srgbClr val="000000"/>
                </a:solidFill>
              </a:rPr>
              <a:t> </a:t>
            </a:r>
            <a:r>
              <a:rPr lang="en-GB" sz="2400" b="1" kern="0" dirty="0" smtClean="0">
                <a:solidFill>
                  <a:srgbClr val="000000"/>
                </a:solidFill>
              </a:rPr>
              <a:t>policy questions</a:t>
            </a:r>
            <a:endParaRPr lang="en-GB" sz="2400" kern="0" dirty="0">
              <a:solidFill>
                <a:srgbClr val="000000"/>
              </a:solidFill>
            </a:endParaRPr>
          </a:p>
          <a:p>
            <a:pPr lvl="1" algn="just">
              <a:buSzPts val="2400"/>
              <a:buFont typeface="Wingdings" panose="05000000000000000000" pitchFamily="2" charset="2"/>
              <a:buChar char="Ø"/>
            </a:pPr>
            <a:r>
              <a:rPr lang="en-GB" sz="2400" kern="0" dirty="0" smtClean="0">
                <a:solidFill>
                  <a:srgbClr val="000000"/>
                </a:solidFill>
              </a:rPr>
              <a:t>Issuance </a:t>
            </a:r>
            <a:r>
              <a:rPr lang="en-GB" sz="2400" kern="0" dirty="0" smtClean="0">
                <a:solidFill>
                  <a:srgbClr val="000000"/>
                </a:solidFill>
              </a:rPr>
              <a:t>both by </a:t>
            </a:r>
            <a:r>
              <a:rPr lang="en-GB" sz="2400" b="1" kern="0" dirty="0">
                <a:solidFill>
                  <a:srgbClr val="000000"/>
                </a:solidFill>
              </a:rPr>
              <a:t>residence and </a:t>
            </a:r>
            <a:r>
              <a:rPr lang="en-GB" sz="2400" b="1" kern="0" dirty="0" smtClean="0">
                <a:solidFill>
                  <a:srgbClr val="000000"/>
                </a:solidFill>
              </a:rPr>
              <a:t>nationality</a:t>
            </a:r>
            <a:r>
              <a:rPr lang="en-GB" sz="2400" kern="0" dirty="0" smtClean="0">
                <a:solidFill>
                  <a:srgbClr val="000000"/>
                </a:solidFill>
              </a:rPr>
              <a:t> (defined as the residency </a:t>
            </a:r>
            <a:r>
              <a:rPr lang="en-GB" sz="2400" kern="0" dirty="0">
                <a:solidFill>
                  <a:srgbClr val="000000"/>
                </a:solidFill>
              </a:rPr>
              <a:t>of the controlling </a:t>
            </a:r>
            <a:r>
              <a:rPr lang="en-GB" sz="2400" kern="0" dirty="0" smtClean="0">
                <a:solidFill>
                  <a:srgbClr val="000000"/>
                </a:solidFill>
              </a:rPr>
              <a:t>parent</a:t>
            </a:r>
            <a:r>
              <a:rPr lang="en-GB" sz="2400" kern="0" dirty="0" smtClean="0">
                <a:solidFill>
                  <a:srgbClr val="000000"/>
                </a:solidFill>
              </a:rPr>
              <a:t>)</a:t>
            </a:r>
          </a:p>
          <a:p>
            <a:pPr lvl="1" algn="just">
              <a:buSzPts val="2400"/>
              <a:buFont typeface="Wingdings" panose="05000000000000000000" pitchFamily="2" charset="2"/>
              <a:buChar char="Ø"/>
            </a:pPr>
            <a:r>
              <a:rPr lang="en-GB" sz="2400" kern="0" dirty="0">
                <a:solidFill>
                  <a:srgbClr val="000000"/>
                </a:solidFill>
              </a:rPr>
              <a:t>Nationality-based consolidated data to understand </a:t>
            </a:r>
            <a:r>
              <a:rPr lang="en-GB" sz="2400" kern="0" dirty="0" smtClean="0">
                <a:solidFill>
                  <a:srgbClr val="000000"/>
                </a:solidFill>
              </a:rPr>
              <a:t>who takes </a:t>
            </a:r>
            <a:r>
              <a:rPr lang="en-GB" sz="2400" kern="0" dirty="0">
                <a:solidFill>
                  <a:srgbClr val="000000"/>
                </a:solidFill>
              </a:rPr>
              <a:t>underlying </a:t>
            </a:r>
            <a:r>
              <a:rPr lang="en-GB" sz="2400" kern="0" dirty="0" smtClean="0">
                <a:solidFill>
                  <a:srgbClr val="000000"/>
                </a:solidFill>
              </a:rPr>
              <a:t>decisions</a:t>
            </a:r>
            <a:endParaRPr lang="en-GB" sz="2400" kern="0" dirty="0">
              <a:solidFill>
                <a:srgbClr val="000000"/>
              </a:solidFill>
            </a:endParaRPr>
          </a:p>
          <a:p>
            <a:pPr lvl="1" algn="just">
              <a:buSzPts val="2400"/>
              <a:buFont typeface="Wingdings" panose="05000000000000000000" pitchFamily="2" charset="2"/>
              <a:buChar char="Ø"/>
            </a:pPr>
            <a:endParaRPr lang="en-GB" sz="2400" kern="0" dirty="0" smtClean="0">
              <a:solidFill>
                <a:srgbClr val="000000"/>
              </a:solidFill>
            </a:endParaRPr>
          </a:p>
          <a:p>
            <a:pPr algn="just">
              <a:buSzPts val="2400"/>
            </a:pPr>
            <a:endParaRPr lang="en-GB" sz="2800" kern="0" dirty="0">
              <a:solidFill>
                <a:srgbClr val="000000"/>
              </a:solidFill>
            </a:endParaRPr>
          </a:p>
          <a:p>
            <a:pPr marL="0" indent="0" algn="just">
              <a:buSzPts val="2400"/>
              <a:buNone/>
            </a:pPr>
            <a:endParaRPr lang="en-GB" sz="28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779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633200" y="6507662"/>
            <a:ext cx="558800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5440" y="548680"/>
            <a:ext cx="10297144" cy="466725"/>
          </a:xfrm>
        </p:spPr>
        <p:txBody>
          <a:bodyPr/>
          <a:lstStyle/>
          <a:p>
            <a:r>
              <a:rPr lang="en-GB" dirty="0"/>
              <a:t>(5) Examples: (ii) BIS IDS: Who </a:t>
            </a:r>
            <a:r>
              <a:rPr lang="en-GB" dirty="0" smtClean="0"/>
              <a:t>issues for whom?</a:t>
            </a:r>
            <a:endParaRPr lang="en-GB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263352" y="1978563"/>
            <a:ext cx="2232248" cy="3322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SzPct val="90000"/>
              <a:buFont typeface="Wingdings" pitchFamily="2" charset="2"/>
              <a:buChar char="l"/>
              <a:defRPr kumimoji="1" sz="2667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990575" indent="-38099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Font typeface="Wingdings" pitchFamily="2" charset="2"/>
              <a:buChar char="§"/>
              <a:defRPr kumimoji="1" sz="2667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Segoe UI" pitchFamily="34" charset="0"/>
              <a:buChar char="-"/>
              <a:defRPr kumimoji="1" sz="2667" baseline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667">
                <a:solidFill>
                  <a:schemeClr val="tx2"/>
                </a:solidFill>
                <a:latin typeface="+mn-lt"/>
                <a:cs typeface="Segoe UI" pitchFamily="34" charset="0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667">
                <a:solidFill>
                  <a:schemeClr val="tx2"/>
                </a:solidFill>
                <a:latin typeface="+mn-lt"/>
                <a:cs typeface="Segoe UI" pitchFamily="34" charset="0"/>
              </a:defRPr>
            </a:lvl5pPr>
            <a:lvl6pPr marL="335271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667">
                <a:solidFill>
                  <a:schemeClr val="tx2"/>
                </a:solidFill>
                <a:latin typeface="+mn-lt"/>
              </a:defRPr>
            </a:lvl6pPr>
            <a:lvl7pPr marL="396230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667">
                <a:solidFill>
                  <a:schemeClr val="tx2"/>
                </a:solidFill>
                <a:latin typeface="+mn-lt"/>
              </a:defRPr>
            </a:lvl7pPr>
            <a:lvl8pPr marL="457188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667">
                <a:solidFill>
                  <a:schemeClr val="tx2"/>
                </a:solidFill>
                <a:latin typeface="+mn-lt"/>
              </a:defRPr>
            </a:lvl8pPr>
            <a:lvl9pPr marL="5181470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667">
                <a:solidFill>
                  <a:schemeClr val="tx2"/>
                </a:solidFill>
                <a:latin typeface="+mn-lt"/>
              </a:defRPr>
            </a:lvl9pPr>
          </a:lstStyle>
          <a:p>
            <a:pPr marL="15010" lvl="1" indent="0">
              <a:buNone/>
            </a:pPr>
            <a:r>
              <a:rPr lang="en-GB" sz="2800" b="1" i="1" dirty="0"/>
              <a:t>→</a:t>
            </a:r>
            <a:r>
              <a:rPr lang="en-GB" sz="2000" b="1" i="1" dirty="0"/>
              <a:t> </a:t>
            </a:r>
            <a:r>
              <a:rPr lang="en-GB" sz="2600" b="1" i="1" kern="0" dirty="0" smtClean="0">
                <a:solidFill>
                  <a:srgbClr val="000000"/>
                </a:solidFill>
              </a:rPr>
              <a:t>Large </a:t>
            </a:r>
            <a:r>
              <a:rPr lang="en-GB" sz="2600" b="1" i="1" kern="0" dirty="0" smtClean="0">
                <a:solidFill>
                  <a:srgbClr val="000000"/>
                </a:solidFill>
              </a:rPr>
              <a:t>debt issuance </a:t>
            </a:r>
            <a:r>
              <a:rPr lang="en-GB" sz="2600" b="1" i="1" kern="0" dirty="0" smtClean="0">
                <a:solidFill>
                  <a:srgbClr val="000000"/>
                </a:solidFill>
              </a:rPr>
              <a:t>activity </a:t>
            </a:r>
            <a:r>
              <a:rPr lang="en-GB" sz="2600" b="1" i="1" kern="0" dirty="0" smtClean="0">
                <a:solidFill>
                  <a:srgbClr val="000000"/>
                </a:solidFill>
              </a:rPr>
              <a:t>in offshore centres by foreign affiliates</a:t>
            </a:r>
            <a:endParaRPr lang="en-GB" sz="2600" b="1" i="1" kern="0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950337"/>
              </p:ext>
            </p:extLst>
          </p:nvPr>
        </p:nvGraphicFramePr>
        <p:xfrm>
          <a:off x="2423592" y="1114025"/>
          <a:ext cx="8424936" cy="5307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3" name="Document" r:id="rId4" imgW="6108736" imgH="3848264" progId="Word.Document.12">
                  <p:embed/>
                </p:oleObj>
              </mc:Choice>
              <mc:Fallback>
                <p:oleObj name="Document" r:id="rId4" imgW="6108736" imgH="38482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23592" y="1114025"/>
                        <a:ext cx="8424936" cy="5307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5826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554400" y="6451864"/>
            <a:ext cx="745067" cy="320675"/>
          </a:xfrm>
        </p:spPr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 bwMode="auto">
          <a:xfrm>
            <a:off x="1391477" y="1700808"/>
            <a:ext cx="10321147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SzPct val="90000"/>
              <a:buFont typeface="Wingdings" pitchFamily="2" charset="2"/>
              <a:buChar char="l"/>
              <a:defRPr kumimoji="1" sz="2667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990575" indent="-38099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Font typeface="Wingdings" pitchFamily="2" charset="2"/>
              <a:buChar char="§"/>
              <a:defRPr kumimoji="1" sz="2667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Segoe UI" pitchFamily="34" charset="0"/>
              <a:buChar char="-"/>
              <a:defRPr kumimoji="1" sz="2667" baseline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667">
                <a:solidFill>
                  <a:schemeClr val="tx2"/>
                </a:solidFill>
                <a:latin typeface="+mn-lt"/>
                <a:cs typeface="Segoe UI" pitchFamily="34" charset="0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667">
                <a:solidFill>
                  <a:schemeClr val="tx2"/>
                </a:solidFill>
                <a:latin typeface="+mn-lt"/>
                <a:cs typeface="Segoe UI" pitchFamily="34" charset="0"/>
              </a:defRPr>
            </a:lvl5pPr>
            <a:lvl6pPr marL="335271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667">
                <a:solidFill>
                  <a:schemeClr val="tx2"/>
                </a:solidFill>
                <a:latin typeface="+mn-lt"/>
              </a:defRPr>
            </a:lvl6pPr>
            <a:lvl7pPr marL="396230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667">
                <a:solidFill>
                  <a:schemeClr val="tx2"/>
                </a:solidFill>
                <a:latin typeface="+mn-lt"/>
              </a:defRPr>
            </a:lvl7pPr>
            <a:lvl8pPr marL="4571886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667">
                <a:solidFill>
                  <a:schemeClr val="tx2"/>
                </a:solidFill>
                <a:latin typeface="+mn-lt"/>
              </a:defRPr>
            </a:lvl8pPr>
            <a:lvl9pPr marL="5181470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60000"/>
              </a:buClr>
              <a:buChar char="•"/>
              <a:defRPr kumimoji="1" sz="2667">
                <a:solidFill>
                  <a:schemeClr val="tx2"/>
                </a:solidFill>
                <a:latin typeface="+mn-lt"/>
              </a:defRPr>
            </a:lvl9pPr>
          </a:lstStyle>
          <a:p>
            <a:pPr marL="514350" indent="-51435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n-GB" sz="2800" b="1" kern="0" dirty="0" smtClean="0"/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911424" y="476672"/>
            <a:ext cx="10309691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A6000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A60000"/>
                </a:solidFill>
                <a:latin typeface="Segoe UI" pitchFamily="34" charset="0"/>
                <a:cs typeface="Segoe U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A60000"/>
                </a:solidFill>
                <a:latin typeface="Segoe UI" pitchFamily="34" charset="0"/>
                <a:cs typeface="Segoe U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A60000"/>
                </a:solidFill>
                <a:latin typeface="Segoe UI" pitchFamily="34" charset="0"/>
                <a:cs typeface="Segoe U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A60000"/>
                </a:solidFill>
                <a:latin typeface="Segoe UI" pitchFamily="34" charset="0"/>
                <a:cs typeface="Segoe UI" pitchFamily="34" charset="0"/>
              </a:defRPr>
            </a:lvl5pPr>
            <a:lvl6pPr marL="609585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A60000"/>
                </a:solidFill>
                <a:latin typeface="Arial" charset="0"/>
              </a:defRPr>
            </a:lvl6pPr>
            <a:lvl7pPr marL="121917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A60000"/>
                </a:solidFill>
                <a:latin typeface="Arial" charset="0"/>
              </a:defRPr>
            </a:lvl7pPr>
            <a:lvl8pPr marL="1828754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A60000"/>
                </a:solidFill>
                <a:latin typeface="Arial" charset="0"/>
              </a:defRPr>
            </a:lvl8pPr>
            <a:lvl9pPr marL="2438339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rgbClr val="A60000"/>
                </a:solidFill>
                <a:latin typeface="Arial" charset="0"/>
              </a:defRPr>
            </a:lvl9pPr>
          </a:lstStyle>
          <a:p>
            <a:r>
              <a:rPr lang="de-CH" kern="0" dirty="0" smtClean="0"/>
              <a:t>Overview</a:t>
            </a:r>
            <a:endParaRPr lang="en-GB" kern="0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187454" y="1445981"/>
            <a:ext cx="10729192" cy="475252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3200" dirty="0"/>
              <a:t>Dual micro/macro dimension of financial statistics</a:t>
            </a:r>
          </a:p>
          <a:p>
            <a:pPr>
              <a:buFont typeface="+mj-lt"/>
              <a:buAutoNum type="arabicPeriod"/>
            </a:pPr>
            <a:endParaRPr lang="en-GB" sz="1800" dirty="0"/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Opportunities: what micro data can bring</a:t>
            </a:r>
          </a:p>
          <a:p>
            <a:pPr>
              <a:buFont typeface="+mj-lt"/>
              <a:buAutoNum type="arabicPeriod"/>
            </a:pPr>
            <a:endParaRPr lang="en-GB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Challenges</a:t>
            </a:r>
          </a:p>
          <a:p>
            <a:pPr>
              <a:buFont typeface="+mj-lt"/>
              <a:buAutoNum type="arabicPeriod"/>
            </a:pPr>
            <a:endParaRPr lang="en-GB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Central bank issues</a:t>
            </a:r>
            <a:endParaRPr lang="en-GB" sz="3200" dirty="0" smtClean="0"/>
          </a:p>
          <a:p>
            <a:pPr>
              <a:buFont typeface="+mj-lt"/>
              <a:buAutoNum type="arabicPeriod"/>
            </a:pPr>
            <a:endParaRPr lang="en-GB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Examples</a:t>
            </a:r>
          </a:p>
          <a:p>
            <a:pPr marL="514350" indent="-514350">
              <a:buFont typeface="+mj-lt"/>
              <a:buAutoNum type="arabicPeriod"/>
            </a:pPr>
            <a:endParaRPr lang="en-GB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5069670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568608" y="6492701"/>
            <a:ext cx="745067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BEB5583-72B7-4A3F-9112-81782695F3A4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672" y="1057275"/>
            <a:ext cx="3024336" cy="466725"/>
          </a:xfrm>
        </p:spPr>
        <p:txBody>
          <a:bodyPr>
            <a:normAutofit/>
          </a:bodyPr>
          <a:lstStyle/>
          <a:p>
            <a:r>
              <a:rPr lang="en-GB" sz="2800" dirty="0" smtClean="0"/>
              <a:t>Thank you!!</a:t>
            </a:r>
            <a:endParaRPr lang="en-GB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23434" y="1916832"/>
            <a:ext cx="11251992" cy="4104456"/>
          </a:xfrm>
        </p:spPr>
        <p:txBody>
          <a:bodyPr/>
          <a:lstStyle/>
          <a:p>
            <a:pPr marL="0" indent="0">
              <a:buNone/>
            </a:pPr>
            <a:r>
              <a:rPr lang="de-CH" sz="2000" dirty="0" smtClean="0"/>
              <a:t>Questions?</a:t>
            </a:r>
          </a:p>
          <a:p>
            <a:pPr marL="0" indent="0">
              <a:buNone/>
            </a:pPr>
            <a:r>
              <a:rPr lang="de-CH" sz="2000" b="1" dirty="0" smtClean="0">
                <a:hlinkClick r:id="rId2"/>
              </a:rPr>
              <a:t>bruno.tissot@bis.org</a:t>
            </a:r>
            <a:endParaRPr lang="de-CH" sz="2000" b="1" dirty="0" smtClean="0"/>
          </a:p>
          <a:p>
            <a:pPr marL="0" indent="0">
              <a:buNone/>
            </a:pPr>
            <a:r>
              <a:rPr lang="en-GB" sz="2000" b="1" dirty="0" smtClean="0">
                <a:hlinkClick r:id="rId3"/>
              </a:rPr>
              <a:t>IFC.secretariat@bis.org</a:t>
            </a:r>
            <a:endParaRPr lang="en-GB" sz="2000" b="1" dirty="0" smtClean="0"/>
          </a:p>
          <a:p>
            <a:pPr marL="0" indent="0">
              <a:buNone/>
            </a:pPr>
            <a:endParaRPr lang="de-CH" sz="2000" dirty="0" smtClean="0"/>
          </a:p>
          <a:p>
            <a:pPr marL="0" indent="0">
              <a:buNone/>
            </a:pPr>
            <a:r>
              <a:rPr lang="de-CH" sz="2400" b="1" dirty="0" smtClean="0"/>
              <a:t>BIS </a:t>
            </a:r>
            <a:r>
              <a:rPr lang="de-CH" sz="2400" b="1" dirty="0"/>
              <a:t>Statistics: </a:t>
            </a:r>
            <a:endParaRPr lang="de-CH" sz="2400" b="1" dirty="0" smtClean="0"/>
          </a:p>
          <a:p>
            <a:pPr marL="0" indent="0">
              <a:buNone/>
            </a:pPr>
            <a:r>
              <a:rPr lang="en-GB" sz="2000" dirty="0" smtClean="0"/>
              <a:t>Debt</a:t>
            </a:r>
            <a:r>
              <a:rPr lang="de-CH" sz="2000" dirty="0" smtClean="0"/>
              <a:t> </a:t>
            </a:r>
            <a:r>
              <a:rPr lang="en-GB" sz="2000" dirty="0" smtClean="0"/>
              <a:t>securities:</a:t>
            </a:r>
            <a:r>
              <a:rPr lang="de-CH" sz="2000" dirty="0" smtClean="0"/>
              <a:t> </a:t>
            </a:r>
            <a:r>
              <a:rPr lang="de-CH" sz="2000" b="1" dirty="0" smtClean="0">
                <a:hlinkClick r:id="rId4"/>
              </a:rPr>
              <a:t>www.bis.org/statistics/secstats.htm?m=6%7C33%7C615</a:t>
            </a:r>
            <a:endParaRPr lang="de-CH" sz="2000" b="1" dirty="0" smtClean="0"/>
          </a:p>
          <a:p>
            <a:pPr marL="0" indent="0">
              <a:buNone/>
            </a:pPr>
            <a:endParaRPr lang="de-CH" sz="2400" b="1" dirty="0" smtClean="0"/>
          </a:p>
          <a:p>
            <a:pPr marL="0" indent="0">
              <a:buNone/>
            </a:pPr>
            <a:r>
              <a:rPr lang="de-CH" sz="2400" b="1" dirty="0" smtClean="0"/>
              <a:t>IFC Reports </a:t>
            </a:r>
            <a:r>
              <a:rPr lang="en-GB" sz="2400" b="1" dirty="0" smtClean="0"/>
              <a:t>available</a:t>
            </a:r>
            <a:r>
              <a:rPr lang="de-CH" sz="2400" b="1" dirty="0" smtClean="0"/>
              <a:t> on</a:t>
            </a:r>
            <a:endParaRPr lang="de-CH" sz="2400" b="1" dirty="0"/>
          </a:p>
          <a:p>
            <a:pPr marL="0" indent="0">
              <a:buNone/>
            </a:pPr>
            <a:r>
              <a:rPr lang="de-CH" sz="2000" b="1" dirty="0">
                <a:hlinkClick r:id="rId5"/>
              </a:rPr>
              <a:t>https://</a:t>
            </a:r>
            <a:r>
              <a:rPr lang="de-CH" sz="2000" b="1" dirty="0" smtClean="0">
                <a:hlinkClick r:id="rId5"/>
              </a:rPr>
              <a:t>www.bis.org/ifc/publications.htm?m=3%7C46%7C94</a:t>
            </a:r>
            <a:endParaRPr lang="de-CH" sz="2000" b="1" dirty="0" smtClean="0"/>
          </a:p>
          <a:p>
            <a:pPr marL="0" indent="0">
              <a:buNone/>
            </a:pPr>
            <a:endParaRPr lang="de-CH" sz="2400" b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008" y="404665"/>
            <a:ext cx="507157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80396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106025" y="6537326"/>
            <a:ext cx="558800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BEB5583-72B7-4A3F-9112-81782695F3A4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332657"/>
            <a:ext cx="11017224" cy="576063"/>
          </a:xfrm>
        </p:spPr>
        <p:txBody>
          <a:bodyPr>
            <a:noAutofit/>
          </a:bodyPr>
          <a:lstStyle/>
          <a:p>
            <a:r>
              <a:rPr lang="en-GB" dirty="0" smtClean="0"/>
              <a:t>(1) Dual </a:t>
            </a:r>
            <a:r>
              <a:rPr lang="en-GB" dirty="0"/>
              <a:t>micro/macro dimension of financial statistics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83432" y="1124744"/>
            <a:ext cx="10657184" cy="4680520"/>
          </a:xfrm>
        </p:spPr>
        <p:txBody>
          <a:bodyPr/>
          <a:lstStyle/>
          <a:p>
            <a:r>
              <a:rPr lang="en-GB" sz="2400" dirty="0"/>
              <a:t>The </a:t>
            </a:r>
            <a:r>
              <a:rPr lang="en-GB" sz="2400" b="1" dirty="0"/>
              <a:t>Great Financial Crisis </a:t>
            </a:r>
            <a:r>
              <a:rPr lang="en-GB" sz="2400" b="1" dirty="0" smtClean="0"/>
              <a:t>of 2007-09</a:t>
            </a:r>
            <a:endParaRPr lang="en-GB" sz="24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Financial stability issues have </a:t>
            </a:r>
            <a:r>
              <a:rPr lang="en-GB" sz="2400" dirty="0" smtClean="0"/>
              <a:t>micro &amp; </a:t>
            </a:r>
            <a:r>
              <a:rPr lang="en-GB" sz="2400" dirty="0"/>
              <a:t>macro </a:t>
            </a:r>
            <a:r>
              <a:rPr lang="en-GB" sz="2400" dirty="0" smtClean="0"/>
              <a:t>aspects</a:t>
            </a:r>
            <a:endParaRPr lang="en-GB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i="1" dirty="0" smtClean="0"/>
              <a:t>“We </a:t>
            </a:r>
            <a:r>
              <a:rPr lang="en-GB" sz="2400" i="1" dirty="0"/>
              <a:t>need to see the forest as well as the trees within </a:t>
            </a:r>
            <a:r>
              <a:rPr lang="en-GB" sz="2400" i="1" dirty="0" smtClean="0"/>
              <a:t>it” </a:t>
            </a:r>
            <a:r>
              <a:rPr lang="en-GB" sz="2400" dirty="0" smtClean="0"/>
              <a:t>(Borio, 2013)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1400" dirty="0"/>
          </a:p>
          <a:p>
            <a:r>
              <a:rPr lang="en-GB" sz="2400" b="1" dirty="0"/>
              <a:t>Data Gaps Initiative </a:t>
            </a:r>
            <a:r>
              <a:rPr lang="en-GB" sz="2400" dirty="0"/>
              <a:t>(DGI): </a:t>
            </a:r>
            <a:r>
              <a:rPr lang="en-GB" sz="2400" dirty="0" smtClean="0"/>
              <a:t>Phase </a:t>
            </a:r>
            <a:r>
              <a:rPr lang="en-GB" sz="2400" dirty="0"/>
              <a:t>I (2009) &amp; II (2016)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New frameworks to combine micro- and macro-level data:  “</a:t>
            </a:r>
            <a:r>
              <a:rPr lang="en-GB" sz="2400" i="1" dirty="0"/>
              <a:t>help straddle the divide between micro and macro analysis</a:t>
            </a:r>
            <a:r>
              <a:rPr lang="en-GB" sz="2400" i="1" dirty="0" smtClean="0"/>
              <a:t>”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1400" i="1" dirty="0"/>
          </a:p>
          <a:p>
            <a:r>
              <a:rPr lang="en-GB" sz="2400" b="1" dirty="0" smtClean="0"/>
              <a:t>Financial Big </a:t>
            </a:r>
            <a:r>
              <a:rPr lang="en-GB" sz="2400" b="1" dirty="0" smtClean="0"/>
              <a:t>Data </a:t>
            </a:r>
            <a:r>
              <a:rPr lang="en-GB" sz="2400" dirty="0" smtClean="0"/>
              <a:t>– not just the internet!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 smtClean="0"/>
              <a:t>Large, granular, well-structured data-sets (eg registers)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 smtClean="0"/>
              <a:t>By-products of financial, commercial &amp; administrative activities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 smtClean="0"/>
              <a:t>Increased role of private commercial data providers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9827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106025" y="6537326"/>
            <a:ext cx="558800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BEB5583-72B7-4A3F-9112-81782695F3A4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6" y="404664"/>
            <a:ext cx="11017224" cy="576063"/>
          </a:xfrm>
        </p:spPr>
        <p:txBody>
          <a:bodyPr>
            <a:noAutofit/>
          </a:bodyPr>
          <a:lstStyle/>
          <a:p>
            <a:r>
              <a:rPr lang="en-GB" dirty="0" smtClean="0"/>
              <a:t>Dual </a:t>
            </a:r>
            <a:r>
              <a:rPr lang="en-GB" dirty="0"/>
              <a:t>micro/macro </a:t>
            </a:r>
            <a:r>
              <a:rPr lang="en-GB" dirty="0" smtClean="0"/>
              <a:t>dimension: Crisis impact + Internet= …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23" y="2785866"/>
            <a:ext cx="5399726" cy="24298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011" y="3072618"/>
            <a:ext cx="2143125" cy="2143125"/>
          </a:xfrm>
          <a:prstGeom prst="rect">
            <a:avLst/>
          </a:prstGeom>
        </p:spPr>
      </p:pic>
      <p:pic>
        <p:nvPicPr>
          <p:cNvPr id="10" name="Picture 9" descr="Image result for internet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2348880"/>
            <a:ext cx="4388038" cy="3007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0158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568608" y="6492701"/>
            <a:ext cx="745067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4976" y="332656"/>
            <a:ext cx="10737648" cy="466725"/>
          </a:xfrm>
        </p:spPr>
        <p:txBody>
          <a:bodyPr/>
          <a:lstStyle/>
          <a:p>
            <a:r>
              <a:rPr lang="en-GB" sz="3200" dirty="0" smtClean="0"/>
              <a:t>… </a:t>
            </a:r>
            <a:r>
              <a:rPr lang="en-GB" sz="3200" dirty="0" smtClean="0"/>
              <a:t>= 4 </a:t>
            </a:r>
            <a:r>
              <a:rPr lang="en-GB" sz="3200" dirty="0"/>
              <a:t>main types of </a:t>
            </a:r>
            <a:r>
              <a:rPr lang="en-GB" sz="3200" dirty="0" smtClean="0"/>
              <a:t>“</a:t>
            </a:r>
            <a:r>
              <a:rPr lang="en-GB" dirty="0" smtClean="0"/>
              <a:t>Financial </a:t>
            </a:r>
            <a:r>
              <a:rPr lang="en-GB" dirty="0"/>
              <a:t>Big </a:t>
            </a:r>
            <a:r>
              <a:rPr lang="en-GB" dirty="0" smtClean="0"/>
              <a:t>Data</a:t>
            </a:r>
            <a:r>
              <a:rPr lang="en-GB" sz="3200" dirty="0" smtClean="0"/>
              <a:t>sets”</a:t>
            </a:r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1111870"/>
            <a:ext cx="8129553" cy="538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3444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106025" y="6537326"/>
            <a:ext cx="558800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BEB5583-72B7-4A3F-9112-81782695F3A4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332657"/>
            <a:ext cx="11449272" cy="576063"/>
          </a:xfrm>
        </p:spPr>
        <p:txBody>
          <a:bodyPr>
            <a:noAutofit/>
          </a:bodyPr>
          <a:lstStyle/>
          <a:p>
            <a:r>
              <a:rPr lang="en-GB" dirty="0" smtClean="0"/>
              <a:t>(2) Multiple </a:t>
            </a:r>
            <a:r>
              <a:rPr lang="en-GB" dirty="0" smtClean="0"/>
              <a:t>opportunities</a:t>
            </a:r>
            <a:r>
              <a:rPr lang="de-CH" dirty="0" smtClean="0"/>
              <a:t>: </a:t>
            </a:r>
            <a:r>
              <a:rPr lang="de-CH" dirty="0" smtClean="0"/>
              <a:t>(i)</a:t>
            </a:r>
            <a:r>
              <a:rPr lang="en-GB" dirty="0" smtClean="0"/>
              <a:t> </a:t>
            </a:r>
            <a:r>
              <a:rPr lang="en-GB" dirty="0"/>
              <a:t>M</a:t>
            </a:r>
            <a:r>
              <a:rPr lang="en-GB" dirty="0" smtClean="0"/>
              <a:t>acro-relevant </a:t>
            </a:r>
            <a:r>
              <a:rPr lang="en-GB" dirty="0"/>
              <a:t>micro information</a:t>
            </a:r>
            <a:r>
              <a:rPr lang="de-CH" dirty="0" smtClean="0"/>
              <a:t>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23392" y="1542416"/>
            <a:ext cx="90440466" cy="43124493"/>
          </a:xfrm>
        </p:spPr>
        <p:txBody>
          <a:bodyPr/>
          <a:lstStyle/>
          <a:p>
            <a:r>
              <a:rPr lang="en-GB" sz="2400" dirty="0"/>
              <a:t>Micro situation with </a:t>
            </a:r>
            <a:r>
              <a:rPr lang="en-GB" sz="2400" b="1" dirty="0"/>
              <a:t>systemic importance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Can be masked by “traditional” macro data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Need to understand what lies behind </a:t>
            </a:r>
            <a:r>
              <a:rPr lang="en-GB" sz="2400" dirty="0" smtClean="0"/>
              <a:t>aggregates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 smtClean="0"/>
              <a:t>Non-linearity</a:t>
            </a:r>
            <a:r>
              <a:rPr lang="en-GB" sz="2400" dirty="0"/>
              <a:t>: aggregates </a:t>
            </a:r>
            <a:r>
              <a:rPr lang="en-GB" sz="2400" dirty="0" smtClean="0"/>
              <a:t>not the </a:t>
            </a:r>
            <a:r>
              <a:rPr lang="en-GB" sz="2400" dirty="0"/>
              <a:t>sum of individuals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2400" dirty="0"/>
          </a:p>
          <a:p>
            <a:r>
              <a:rPr lang="en-GB" sz="2400" b="1" dirty="0" smtClean="0"/>
              <a:t>Monitoring of global </a:t>
            </a:r>
            <a:r>
              <a:rPr lang="en-GB" sz="2400" b="1" dirty="0" smtClean="0"/>
              <a:t>institutions</a:t>
            </a:r>
            <a:endParaRPr lang="en-GB" sz="24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Focus is </a:t>
            </a:r>
            <a:r>
              <a:rPr lang="en-US" sz="2400" u="sng" dirty="0"/>
              <a:t>not</a:t>
            </a:r>
            <a:r>
              <a:rPr lang="en-US" sz="2400" dirty="0"/>
              <a:t> the average situation of G-SIFIs </a:t>
            </a:r>
            <a:r>
              <a:rPr lang="en-US" sz="2400" dirty="0" smtClean="0"/>
              <a:t>together </a:t>
            </a:r>
            <a:r>
              <a:rPr lang="en-US" sz="2400" dirty="0"/>
              <a:t>…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Extract </a:t>
            </a:r>
            <a:r>
              <a:rPr lang="en-US" sz="2400" dirty="0"/>
              <a:t>micro information important for </a:t>
            </a:r>
            <a:r>
              <a:rPr lang="en-US" sz="2400" dirty="0" smtClean="0"/>
              <a:t>macro financial </a:t>
            </a:r>
            <a:r>
              <a:rPr lang="en-US" sz="2400" dirty="0" smtClean="0"/>
              <a:t>stability work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Similar approach for other market segments: repos, derivatives etc.</a:t>
            </a:r>
            <a:endParaRPr lang="en-GB" sz="2400" dirty="0"/>
          </a:p>
        </p:txBody>
      </p:sp>
      <p:sp>
        <p:nvSpPr>
          <p:cNvPr id="5" name="AutoShape 2" descr="Image result for lehman brothers collapse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4" descr="Image result for lehman brothers collapse"/>
          <p:cNvSpPr>
            <a:spLocks noChangeAspect="1" noChangeArrowheads="1"/>
          </p:cNvSpPr>
          <p:nvPr/>
        </p:nvSpPr>
        <p:spPr bwMode="auto">
          <a:xfrm>
            <a:off x="120649" y="15874"/>
            <a:ext cx="3053085" cy="305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1534479"/>
            <a:ext cx="2851569" cy="30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5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106025" y="6537326"/>
            <a:ext cx="558800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BEB5583-72B7-4A3F-9112-81782695F3A4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332657"/>
            <a:ext cx="11017224" cy="576063"/>
          </a:xfrm>
        </p:spPr>
        <p:txBody>
          <a:bodyPr>
            <a:noAutofit/>
          </a:bodyPr>
          <a:lstStyle/>
          <a:p>
            <a:r>
              <a:rPr lang="en-GB" dirty="0" smtClean="0"/>
              <a:t>(2) Multiple </a:t>
            </a:r>
            <a:r>
              <a:rPr lang="en-GB" dirty="0" smtClean="0"/>
              <a:t>opportunities</a:t>
            </a:r>
            <a:r>
              <a:rPr lang="de-CH" dirty="0" smtClean="0"/>
              <a:t>: </a:t>
            </a:r>
            <a:r>
              <a:rPr lang="de-CH" dirty="0" smtClean="0"/>
              <a:t>(ii)</a:t>
            </a:r>
            <a:r>
              <a:rPr lang="en-GB" dirty="0" smtClean="0"/>
              <a:t> </a:t>
            </a:r>
            <a:r>
              <a:rPr lang="en-GB" dirty="0"/>
              <a:t>D</a:t>
            </a:r>
            <a:r>
              <a:rPr lang="en-GB" dirty="0" smtClean="0"/>
              <a:t>istribution </a:t>
            </a:r>
            <a:r>
              <a:rPr lang="en-GB" dirty="0"/>
              <a:t>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51384" y="1196752"/>
            <a:ext cx="8280920" cy="4680520"/>
          </a:xfrm>
        </p:spPr>
        <p:txBody>
          <a:bodyPr/>
          <a:lstStyle/>
          <a:p>
            <a:r>
              <a:rPr lang="en-GB" sz="2400" dirty="0"/>
              <a:t>Focus on the </a:t>
            </a:r>
            <a:r>
              <a:rPr lang="en-GB" sz="2400" b="1" dirty="0"/>
              <a:t>distribution of indicators </a:t>
            </a:r>
            <a:r>
              <a:rPr lang="en-GB" sz="2400" dirty="0" smtClean="0"/>
              <a:t>in </a:t>
            </a:r>
            <a:r>
              <a:rPr lang="en-GB" sz="2400" dirty="0" smtClean="0"/>
              <a:t>the population</a:t>
            </a:r>
            <a:endParaRPr lang="en-GB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 smtClean="0"/>
              <a:t>Explore </a:t>
            </a:r>
            <a:r>
              <a:rPr lang="en-GB" sz="2400" dirty="0"/>
              <a:t>heterogeneity behind </a:t>
            </a:r>
            <a:r>
              <a:rPr lang="en-GB" sz="2400" dirty="0" smtClean="0"/>
              <a:t>aggregates: </a:t>
            </a:r>
            <a:r>
              <a:rPr lang="en-GB" sz="2400" dirty="0"/>
              <a:t>tail analysis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 smtClean="0"/>
              <a:t>Distribution key for </a:t>
            </a:r>
            <a:r>
              <a:rPr lang="en-GB" sz="2400" dirty="0"/>
              <a:t>policy </a:t>
            </a:r>
            <a:r>
              <a:rPr lang="en-GB" sz="2400" dirty="0" smtClean="0"/>
              <a:t>actions</a:t>
            </a:r>
            <a:endParaRPr lang="en-GB" sz="2400" dirty="0"/>
          </a:p>
          <a:p>
            <a:endParaRPr lang="en-GB" sz="2400" dirty="0"/>
          </a:p>
          <a:p>
            <a:r>
              <a:rPr lang="en-GB" sz="2400" b="1" dirty="0"/>
              <a:t>Increased importance </a:t>
            </a:r>
            <a:r>
              <a:rPr lang="en-GB" sz="2400" dirty="0"/>
              <a:t>in the post crisis </a:t>
            </a:r>
            <a:r>
              <a:rPr lang="en-GB" sz="2400" dirty="0" smtClean="0"/>
              <a:t>era</a:t>
            </a:r>
            <a:endParaRPr lang="en-GB" sz="2400" dirty="0" smtClean="0"/>
          </a:p>
          <a:p>
            <a:endParaRPr lang="en-GB" sz="2400" dirty="0" smtClean="0"/>
          </a:p>
          <a:p>
            <a:r>
              <a:rPr lang="en-GB" sz="2400" b="1" dirty="0" smtClean="0"/>
              <a:t>Example: macro </a:t>
            </a:r>
            <a:r>
              <a:rPr lang="en-GB" sz="2400" b="1" dirty="0"/>
              <a:t>prudential tools </a:t>
            </a:r>
            <a:r>
              <a:rPr lang="en-GB" sz="2400" dirty="0"/>
              <a:t>targeted </a:t>
            </a:r>
            <a:r>
              <a:rPr lang="en-GB" sz="2400" dirty="0" smtClean="0"/>
              <a:t>at</a:t>
            </a:r>
            <a:endParaRPr lang="en-GB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 smtClean="0"/>
              <a:t>markets/sectors </a:t>
            </a:r>
            <a:r>
              <a:rPr lang="en-GB" sz="2400" dirty="0"/>
              <a:t>(eg property markets)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specific groups (eg first-home buyers)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 smtClean="0"/>
              <a:t>instruments </a:t>
            </a:r>
            <a:r>
              <a:rPr lang="en-GB" sz="2400" dirty="0"/>
              <a:t>(eg mortgages)</a:t>
            </a:r>
          </a:p>
          <a:p>
            <a:endParaRPr lang="en-GB" sz="2400" dirty="0"/>
          </a:p>
          <a:p>
            <a:endParaRPr lang="en-GB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y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2739742"/>
            <a:ext cx="4773910" cy="305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43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106025" y="6537326"/>
            <a:ext cx="558800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BEB5583-72B7-4A3F-9112-81782695F3A4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332657"/>
            <a:ext cx="11017224" cy="576063"/>
          </a:xfrm>
        </p:spPr>
        <p:txBody>
          <a:bodyPr>
            <a:noAutofit/>
          </a:bodyPr>
          <a:lstStyle/>
          <a:p>
            <a:r>
              <a:rPr lang="de-CH" dirty="0" smtClean="0"/>
              <a:t>(2) Multiple </a:t>
            </a:r>
            <a:r>
              <a:rPr lang="en-GB" dirty="0" smtClean="0"/>
              <a:t>opportunities</a:t>
            </a:r>
            <a:r>
              <a:rPr lang="de-CH" dirty="0" smtClean="0"/>
              <a:t>: </a:t>
            </a:r>
            <a:r>
              <a:rPr lang="de-CH" dirty="0" smtClean="0"/>
              <a:t>(iii)</a:t>
            </a:r>
            <a:r>
              <a:rPr lang="en-GB" dirty="0" smtClean="0"/>
              <a:t> </a:t>
            </a:r>
            <a:r>
              <a:rPr lang="en-GB" dirty="0"/>
              <a:t>Better </a:t>
            </a:r>
            <a:r>
              <a:rPr lang="en-GB" dirty="0" smtClean="0"/>
              <a:t>aggregates with micro </a:t>
            </a:r>
            <a:r>
              <a:rPr lang="en-GB" dirty="0"/>
              <a:t>inputs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51384" y="1484784"/>
            <a:ext cx="7152186" cy="4591538"/>
          </a:xfrm>
        </p:spPr>
        <p:txBody>
          <a:bodyPr/>
          <a:lstStyle/>
          <a:p>
            <a:r>
              <a:rPr lang="en-GB" sz="2400" dirty="0" smtClean="0"/>
              <a:t>Micro data to </a:t>
            </a:r>
            <a:r>
              <a:rPr lang="en-GB" sz="2400" b="1" dirty="0" smtClean="0"/>
              <a:t>support macro compilation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 smtClean="0"/>
              <a:t>K</a:t>
            </a:r>
            <a:r>
              <a:rPr lang="en-GB" sz="2400" dirty="0" smtClean="0"/>
              <a:t>ey role of granular, “administrative” datasets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 smtClean="0"/>
              <a:t>Central banks</a:t>
            </a:r>
            <a:r>
              <a:rPr lang="en-GB" sz="2400" dirty="0" smtClean="0"/>
              <a:t>’ interest in loan-by-loan, security-by-security datasets</a:t>
            </a:r>
            <a:endParaRPr lang="en-GB" sz="2400" dirty="0" smtClean="0"/>
          </a:p>
          <a:p>
            <a:endParaRPr lang="en-GB" sz="1400" dirty="0" smtClean="0"/>
          </a:p>
          <a:p>
            <a:r>
              <a:rPr lang="en-GB" sz="2400" dirty="0" smtClean="0"/>
              <a:t>Several </a:t>
            </a:r>
            <a:r>
              <a:rPr lang="en-GB" sz="2400" b="1" dirty="0" smtClean="0"/>
              <a:t>advantages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 smtClean="0"/>
              <a:t>Large size &amp; coverage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 smtClean="0"/>
              <a:t>Flexible &amp; combination possibilities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 smtClean="0"/>
              <a:t>Low collecting cost if by-product of an “administrative” operation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192" y="2852936"/>
            <a:ext cx="4203149" cy="258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80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106025" y="6537326"/>
            <a:ext cx="558800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BEB5583-72B7-4A3F-9112-81782695F3A4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404664"/>
            <a:ext cx="10843305" cy="466725"/>
          </a:xfrm>
        </p:spPr>
        <p:txBody>
          <a:bodyPr>
            <a:noAutofit/>
          </a:bodyPr>
          <a:lstStyle/>
          <a:p>
            <a:r>
              <a:rPr lang="de-CH" dirty="0" smtClean="0"/>
              <a:t>(2) Multiple </a:t>
            </a:r>
            <a:r>
              <a:rPr lang="en-GB" dirty="0"/>
              <a:t>opportunities</a:t>
            </a:r>
            <a:r>
              <a:rPr lang="de-CH" dirty="0"/>
              <a:t>: </a:t>
            </a:r>
            <a:r>
              <a:rPr lang="de-CH" dirty="0" smtClean="0"/>
              <a:t>(iv)</a:t>
            </a:r>
            <a:r>
              <a:rPr lang="en-GB" dirty="0" smtClean="0"/>
              <a:t> </a:t>
            </a:r>
            <a:r>
              <a:rPr lang="en-GB" dirty="0" smtClean="0"/>
              <a:t>Policy design &amp; assessment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95399" y="1162665"/>
            <a:ext cx="7463499" cy="5041803"/>
          </a:xfrm>
        </p:spPr>
        <p:txBody>
          <a:bodyPr/>
          <a:lstStyle/>
          <a:p>
            <a:r>
              <a:rPr lang="en-GB" sz="2400" dirty="0" smtClean="0"/>
              <a:t>Use </a:t>
            </a:r>
            <a:r>
              <a:rPr lang="en-GB" sz="2400" dirty="0"/>
              <a:t>of micro data </a:t>
            </a:r>
            <a:r>
              <a:rPr lang="en-GB" sz="2400" b="1" dirty="0"/>
              <a:t>for </a:t>
            </a:r>
            <a:r>
              <a:rPr lang="en-GB" sz="2400" b="1" dirty="0" smtClean="0"/>
              <a:t>policy </a:t>
            </a:r>
            <a:r>
              <a:rPr lang="en-GB" sz="2400" b="1" dirty="0"/>
              <a:t>purposes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 smtClean="0"/>
              <a:t>Micro-prudential authorities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 smtClean="0"/>
              <a:t>Also macro policies: fiscal</a:t>
            </a:r>
            <a:r>
              <a:rPr lang="en-GB" sz="2400" dirty="0"/>
              <a:t>, </a:t>
            </a:r>
            <a:r>
              <a:rPr lang="en-GB" sz="2400" dirty="0" smtClean="0"/>
              <a:t>structural,  monetary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1400" dirty="0"/>
          </a:p>
          <a:p>
            <a:r>
              <a:rPr lang="en-GB" sz="2400" b="1" dirty="0"/>
              <a:t>Advantages</a:t>
            </a:r>
            <a:r>
              <a:rPr lang="en-GB" sz="2400" dirty="0"/>
              <a:t> of micro data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Granularity: capturing multiple dimensions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 smtClean="0"/>
              <a:t>Richness: multiple users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 smtClean="0"/>
              <a:t>Flexibility: less ad </a:t>
            </a:r>
            <a:r>
              <a:rPr lang="en-GB" sz="2400" dirty="0"/>
              <a:t>hoc </a:t>
            </a:r>
            <a:r>
              <a:rPr lang="en-GB" sz="2400" dirty="0" smtClean="0"/>
              <a:t>collections and reporting burden (?)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 smtClean="0"/>
              <a:t>Understanding feedback </a:t>
            </a:r>
            <a:r>
              <a:rPr lang="en-GB" sz="2400" dirty="0"/>
              <a:t>effects, behavioural responses, unintended consequences, </a:t>
            </a:r>
            <a:r>
              <a:rPr lang="en-GB" sz="2400" dirty="0" smtClean="0"/>
              <a:t>cross-impacts…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8898" y="2614719"/>
            <a:ext cx="3894254" cy="213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60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S_ E">
  <a:themeElements>
    <a:clrScheme name="BIS color scheme">
      <a:dk1>
        <a:srgbClr val="000000"/>
      </a:dk1>
      <a:lt1>
        <a:srgbClr val="FFFFFF"/>
      </a:lt1>
      <a:dk2>
        <a:srgbClr val="000000"/>
      </a:dk2>
      <a:lt2>
        <a:srgbClr val="DADADA"/>
      </a:lt2>
      <a:accent1>
        <a:srgbClr val="C28191"/>
      </a:accent1>
      <a:accent2>
        <a:srgbClr val="6CADE1"/>
      </a:accent2>
      <a:accent3>
        <a:srgbClr val="FFEC72"/>
      </a:accent3>
      <a:accent4>
        <a:srgbClr val="828FC6"/>
      </a:accent4>
      <a:accent5>
        <a:srgbClr val="E3C291"/>
      </a:accent5>
      <a:accent6>
        <a:srgbClr val="929993"/>
      </a:accent6>
      <a:hlink>
        <a:srgbClr val="999933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S_E" id="{5AFD7815-44C5-4CEE-9B20-24D5D4D7B8B9}" vid="{393A1561-AAFB-4B3E-B97E-AF42FA86D77A}"/>
    </a:ext>
  </a:extLst>
</a:theme>
</file>

<file path=ppt/theme/theme2.xml><?xml version="1.0" encoding="utf-8"?>
<a:theme xmlns:a="http://schemas.openxmlformats.org/drawingml/2006/main" name="1_People_images">
  <a:themeElements>
    <a:clrScheme name="BIS color scheme">
      <a:dk1>
        <a:srgbClr val="000000"/>
      </a:dk1>
      <a:lt1>
        <a:srgbClr val="FFFFFF"/>
      </a:lt1>
      <a:dk2>
        <a:srgbClr val="000000"/>
      </a:dk2>
      <a:lt2>
        <a:srgbClr val="DADADA"/>
      </a:lt2>
      <a:accent1>
        <a:srgbClr val="C28191"/>
      </a:accent1>
      <a:accent2>
        <a:srgbClr val="6CADE1"/>
      </a:accent2>
      <a:accent3>
        <a:srgbClr val="FFEC72"/>
      </a:accent3>
      <a:accent4>
        <a:srgbClr val="828FC6"/>
      </a:accent4>
      <a:accent5>
        <a:srgbClr val="E3C291"/>
      </a:accent5>
      <a:accent6>
        <a:srgbClr val="929993"/>
      </a:accent6>
      <a:hlink>
        <a:srgbClr val="999933"/>
      </a:hlink>
      <a:folHlink>
        <a:srgbClr val="7F7F7F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b="0" dirty="0" smtClean="0">
            <a:latin typeface="Segoe UI" pitchFamily="34" charset="0"/>
            <a:ea typeface="Segoe UI" pitchFamily="34" charset="0"/>
            <a:cs typeface="Segoe UI" pitchFamily="34" charset="0"/>
          </a:defRPr>
        </a:defPPr>
      </a:lstStyle>
    </a:txDef>
  </a:objectDefaults>
  <a:extraClrSchemeLst>
    <a:extraClrScheme>
      <a:clrScheme name="BIS_e_graphic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S_E" id="{5AFD7815-44C5-4CEE-9B20-24D5D4D7B8B9}" vid="{DA39A294-EF18-4F2E-9EEB-1D40CD409B42}"/>
    </a:ext>
  </a:extLst>
</a:theme>
</file>

<file path=ppt/theme/theme3.xml><?xml version="1.0" encoding="utf-8"?>
<a:theme xmlns:a="http://schemas.openxmlformats.org/drawingml/2006/main" name="2_Buildings_images">
  <a:themeElements>
    <a:clrScheme name="BIS color scheme">
      <a:dk1>
        <a:srgbClr val="000000"/>
      </a:dk1>
      <a:lt1>
        <a:srgbClr val="FFFFFF"/>
      </a:lt1>
      <a:dk2>
        <a:srgbClr val="000000"/>
      </a:dk2>
      <a:lt2>
        <a:srgbClr val="DADADA"/>
      </a:lt2>
      <a:accent1>
        <a:srgbClr val="C28191"/>
      </a:accent1>
      <a:accent2>
        <a:srgbClr val="6CADE1"/>
      </a:accent2>
      <a:accent3>
        <a:srgbClr val="FFEC72"/>
      </a:accent3>
      <a:accent4>
        <a:srgbClr val="828FC6"/>
      </a:accent4>
      <a:accent5>
        <a:srgbClr val="E3C291"/>
      </a:accent5>
      <a:accent6>
        <a:srgbClr val="929993"/>
      </a:accent6>
      <a:hlink>
        <a:srgbClr val="999933"/>
      </a:hlink>
      <a:folHlink>
        <a:srgbClr val="7F7F7F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b="0" dirty="0" smtClean="0">
            <a:latin typeface="Segoe UI" pitchFamily="34" charset="0"/>
            <a:ea typeface="Segoe UI" pitchFamily="34" charset="0"/>
            <a:cs typeface="Segoe UI" pitchFamily="34" charset="0"/>
          </a:defRPr>
        </a:defPPr>
      </a:lstStyle>
    </a:txDef>
  </a:objectDefaults>
  <a:extraClrSchemeLst>
    <a:extraClrScheme>
      <a:clrScheme name="BIS_e_graphic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S_E" id="{5AFD7815-44C5-4CEE-9B20-24D5D4D7B8B9}" vid="{FC055A30-42C6-47FB-B2ED-CE37D4CF0929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Plain">
  <a:themeElements>
    <a:clrScheme name="BIS color scheme">
      <a:dk1>
        <a:srgbClr val="000000"/>
      </a:dk1>
      <a:lt1>
        <a:srgbClr val="FFFFFF"/>
      </a:lt1>
      <a:dk2>
        <a:srgbClr val="000000"/>
      </a:dk2>
      <a:lt2>
        <a:srgbClr val="DADADA"/>
      </a:lt2>
      <a:accent1>
        <a:srgbClr val="C28191"/>
      </a:accent1>
      <a:accent2>
        <a:srgbClr val="6CADE1"/>
      </a:accent2>
      <a:accent3>
        <a:srgbClr val="FFEC72"/>
      </a:accent3>
      <a:accent4>
        <a:srgbClr val="828FC6"/>
      </a:accent4>
      <a:accent5>
        <a:srgbClr val="E3C291"/>
      </a:accent5>
      <a:accent6>
        <a:srgbClr val="929993"/>
      </a:accent6>
      <a:hlink>
        <a:srgbClr val="999933"/>
      </a:hlink>
      <a:folHlink>
        <a:srgbClr val="7F7F7F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b="0" dirty="0" smtClean="0">
            <a:latin typeface="Segoe UI" pitchFamily="34" charset="0"/>
            <a:ea typeface="Segoe UI" pitchFamily="34" charset="0"/>
            <a:cs typeface="Segoe UI" pitchFamily="34" charset="0"/>
          </a:defRPr>
        </a:defPPr>
      </a:lstStyle>
    </a:txDef>
  </a:objectDefaults>
  <a:extraClrSchemeLst>
    <a:extraClrScheme>
      <a:clrScheme name="BIS_e_graphic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S_E" id="{5AFD7815-44C5-4CEE-9B20-24D5D4D7B8B9}" vid="{D6A25587-2732-461D-889C-7F15D1B89498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Presentation_E</Template>
  <TotalTime>5929</TotalTime>
  <Words>1211</Words>
  <Application>Microsoft Office PowerPoint</Application>
  <PresentationFormat>Widescreen</PresentationFormat>
  <Paragraphs>201</Paragraphs>
  <Slides>20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Segoe UI</vt:lpstr>
      <vt:lpstr>Wingdings</vt:lpstr>
      <vt:lpstr>BIS_ E</vt:lpstr>
      <vt:lpstr>1_People_images</vt:lpstr>
      <vt:lpstr>2_Buildings_images</vt:lpstr>
      <vt:lpstr>Custom Design</vt:lpstr>
      <vt:lpstr>3_Plain</vt:lpstr>
      <vt:lpstr>Document</vt:lpstr>
      <vt:lpstr>Financial stability work and micro data: opportunities and challenges</vt:lpstr>
      <vt:lpstr>PowerPoint Presentation</vt:lpstr>
      <vt:lpstr>(1) Dual micro/macro dimension of financial statistics</vt:lpstr>
      <vt:lpstr>Dual micro/macro dimension: Crisis impact + Internet= …</vt:lpstr>
      <vt:lpstr>… = 4 main types of “Financial Big Datasets”</vt:lpstr>
      <vt:lpstr>(2) Multiple opportunities: (i) Macro-relevant micro information </vt:lpstr>
      <vt:lpstr>(2) Multiple opportunities: (ii) Distribution information</vt:lpstr>
      <vt:lpstr>(2) Multiple opportunities: (iii) Better aggregates with micro inputs</vt:lpstr>
      <vt:lpstr>(2) Multiple opportunities: (iv) Policy design &amp; assessment</vt:lpstr>
      <vt:lpstr>(2) Multiple opportunities: (v) New insights</vt:lpstr>
      <vt:lpstr>(3) Challenges: (i) Variety…</vt:lpstr>
      <vt:lpstr>(3) Challenges: … (ii) Complexity…</vt:lpstr>
      <vt:lpstr>(3) Challenges: … (iii) time dependency…</vt:lpstr>
      <vt:lpstr>(4) Central banks’ issues when (i) handling financial big data…  </vt:lpstr>
      <vt:lpstr>(4) Central banks’ issues when (ii) using financial big data  </vt:lpstr>
      <vt:lpstr>PowerPoint Presentation</vt:lpstr>
      <vt:lpstr>PowerPoint Presentation</vt:lpstr>
      <vt:lpstr>(5) Examples: (ii) BIS IDS: insights from security-by-security data</vt:lpstr>
      <vt:lpstr>(5) Examples: (ii) BIS IDS: Who issues for whom?</vt:lpstr>
      <vt:lpstr>Thank you!!</vt:lpstr>
    </vt:vector>
  </TitlesOfParts>
  <Company>Bank for International Settlements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Globalisation: is the residency-based approach  of the national accounts old-fashioned?</dc:title>
  <dc:creator>Huber, Claudia</dc:creator>
  <cp:lastModifiedBy>Tissot, Bruno</cp:lastModifiedBy>
  <cp:revision>163</cp:revision>
  <cp:lastPrinted>2018-10-10T09:44:07Z</cp:lastPrinted>
  <dcterms:created xsi:type="dcterms:W3CDTF">2016-07-26T06:42:40Z</dcterms:created>
  <dcterms:modified xsi:type="dcterms:W3CDTF">2018-10-10T09:48:43Z</dcterms:modified>
</cp:coreProperties>
</file>