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1" r:id="rId2"/>
    <p:sldMasterId id="2147483722" r:id="rId3"/>
    <p:sldMasterId id="2147483648" r:id="rId4"/>
  </p:sldMasterIdLst>
  <p:notesMasterIdLst>
    <p:notesMasterId r:id="rId18"/>
  </p:notesMasterIdLst>
  <p:sldIdLst>
    <p:sldId id="256" r:id="rId5"/>
    <p:sldId id="270" r:id="rId6"/>
    <p:sldId id="259" r:id="rId7"/>
    <p:sldId id="261" r:id="rId8"/>
    <p:sldId id="269" r:id="rId9"/>
    <p:sldId id="263" r:id="rId10"/>
    <p:sldId id="262" r:id="rId11"/>
    <p:sldId id="264" r:id="rId12"/>
    <p:sldId id="265" r:id="rId13"/>
    <p:sldId id="271" r:id="rId14"/>
    <p:sldId id="266" r:id="rId15"/>
    <p:sldId id="267" r:id="rId16"/>
    <p:sldId id="268" r:id="rId17"/>
  </p:sldIdLst>
  <p:sldSz cx="9144000" cy="5143500" type="screen16x9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F96"/>
    <a:srgbClr val="9A1A7F"/>
    <a:srgbClr val="AE1E8F"/>
    <a:srgbClr val="4E9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>
        <p:scale>
          <a:sx n="136" d="100"/>
          <a:sy n="136" d="100"/>
        </p:scale>
        <p:origin x="-882" y="-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3580C0-5E2B-44BD-B4D7-D464B554295F}" type="datetimeFigureOut">
              <a:rPr lang="nl-NL"/>
              <a:pPr>
                <a:defRPr/>
              </a:pPr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7A57EB-FB37-4E61-91A7-D59F12C7B7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4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/>
          </p:cNvSpPr>
          <p:nvPr>
            <p:ph type="title"/>
          </p:nvPr>
        </p:nvSpPr>
        <p:spPr>
          <a:xfrm>
            <a:off x="4924425" y="1835944"/>
            <a:ext cx="3600450" cy="707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2613422"/>
            <a:ext cx="3600450" cy="20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0" name="shpBeeldmerk"/>
          <p:cNvSpPr>
            <a:spLocks noGrp="1"/>
          </p:cNvSpPr>
          <p:nvPr>
            <p:ph type="dt" sz="half" idx="2"/>
          </p:nvPr>
        </p:nvSpPr>
        <p:spPr>
          <a:xfrm>
            <a:off x="4910138" y="4880372"/>
            <a:ext cx="3600450" cy="184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2E0490D-19EB-4337-B90F-180F2DCE98DB}" type="datetime1">
              <a:rPr lang="nl-NL" smtClean="0"/>
              <a:t>16-10-2018</a:t>
            </a:fld>
            <a:endParaRPr lang="nl-NL"/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4707494"/>
            <a:ext cx="361315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The Netherlands Institute for Social Research 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itel"/>
          <p:cNvSpPr>
            <a:spLocks noGrp="1"/>
          </p:cNvSpPr>
          <p:nvPr>
            <p:ph type="title"/>
          </p:nvPr>
        </p:nvSpPr>
        <p:spPr>
          <a:xfrm>
            <a:off x="4924425" y="1876426"/>
            <a:ext cx="3600450" cy="4321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shpTekst"/>
          <p:cNvSpPr>
            <a:spLocks noGrp="1"/>
          </p:cNvSpPr>
          <p:nvPr>
            <p:ph idx="1"/>
          </p:nvPr>
        </p:nvSpPr>
        <p:spPr bwMode="auto">
          <a:xfrm>
            <a:off x="4924425" y="2365772"/>
            <a:ext cx="3600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shpBeeldmerk"/>
          <p:cNvSpPr>
            <a:spLocks noGrp="1"/>
          </p:cNvSpPr>
          <p:nvPr>
            <p:ph type="dt" sz="half" idx="2"/>
          </p:nvPr>
        </p:nvSpPr>
        <p:spPr>
          <a:xfrm>
            <a:off x="4910138" y="4880372"/>
            <a:ext cx="3600450" cy="184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AF63F75-2AD3-4C9A-90E3-5CC7655AB075}" type="datetime1">
              <a:rPr lang="nl-NL" smtClean="0"/>
              <a:t>16-10-2018</a:t>
            </a:fld>
            <a:endParaRPr lang="nl-NL"/>
          </a:p>
        </p:txBody>
      </p:sp>
      <p:sp>
        <p:nvSpPr>
          <p:cNvPr id="10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4707494"/>
            <a:ext cx="361315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The Netherlands Institute for Social Research 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cij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Titel"/>
          <p:cNvSpPr>
            <a:spLocks noGrp="1"/>
          </p:cNvSpPr>
          <p:nvPr>
            <p:ph type="title"/>
          </p:nvPr>
        </p:nvSpPr>
        <p:spPr>
          <a:xfrm>
            <a:off x="4924425" y="1876426"/>
            <a:ext cx="3600450" cy="4321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shpTekst"/>
          <p:cNvSpPr>
            <a:spLocks noGrp="1"/>
          </p:cNvSpPr>
          <p:nvPr>
            <p:ph idx="1"/>
          </p:nvPr>
        </p:nvSpPr>
        <p:spPr bwMode="auto">
          <a:xfrm>
            <a:off x="4924425" y="2365772"/>
            <a:ext cx="3600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>
              <a:buFont typeface="+mj-lt"/>
              <a:buAutoNum type="arabicPeriod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shpBeeldmerk"/>
          <p:cNvSpPr>
            <a:spLocks noGrp="1"/>
          </p:cNvSpPr>
          <p:nvPr>
            <p:ph type="dt" sz="half" idx="2"/>
          </p:nvPr>
        </p:nvSpPr>
        <p:spPr>
          <a:xfrm>
            <a:off x="4910138" y="4880372"/>
            <a:ext cx="3600450" cy="184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4B4408C-44EB-4B23-8925-5AC1A2372C9F}" type="datetime1">
              <a:rPr lang="nl-NL" smtClean="0"/>
              <a:t>16-10-2018</a:t>
            </a:fld>
            <a:endParaRPr lang="nl-NL"/>
          </a:p>
        </p:txBody>
      </p:sp>
      <p:sp>
        <p:nvSpPr>
          <p:cNvPr id="10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4707494"/>
            <a:ext cx="361315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The Netherlands Institute for Social Research 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Titel"/>
          <p:cNvSpPr>
            <a:spLocks noGrp="1"/>
          </p:cNvSpPr>
          <p:nvPr>
            <p:ph type="title"/>
          </p:nvPr>
        </p:nvSpPr>
        <p:spPr>
          <a:xfrm>
            <a:off x="4924425" y="1876426"/>
            <a:ext cx="3600450" cy="4321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shpTekst"/>
          <p:cNvSpPr>
            <a:spLocks noGrp="1"/>
          </p:cNvSpPr>
          <p:nvPr>
            <p:ph idx="1"/>
          </p:nvPr>
        </p:nvSpPr>
        <p:spPr bwMode="auto">
          <a:xfrm>
            <a:off x="4924425" y="2365772"/>
            <a:ext cx="3600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>
              <a:buFont typeface="+mj-lt"/>
              <a:buAutoNum type="alphaLcPeriod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shpBeeldmerk"/>
          <p:cNvSpPr>
            <a:spLocks noGrp="1"/>
          </p:cNvSpPr>
          <p:nvPr>
            <p:ph type="dt" sz="half" idx="2"/>
          </p:nvPr>
        </p:nvSpPr>
        <p:spPr>
          <a:xfrm>
            <a:off x="4910138" y="4880372"/>
            <a:ext cx="3600450" cy="184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ECE89E0-B3CC-4B5E-8B3B-5F37FB799ECD}" type="datetime1">
              <a:rPr lang="nl-NL" smtClean="0"/>
              <a:t>16-10-2018</a:t>
            </a:fld>
            <a:endParaRPr 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4707494"/>
            <a:ext cx="361315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The Netherlands Institute for Social Research 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2425" y="1378744"/>
            <a:ext cx="8458200" cy="3282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76750" y="4919967"/>
            <a:ext cx="4157663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C648D6A-BBAE-439E-8D4A-758D65513E6C}" type="datetime1">
              <a:rPr lang="nl-NL" smtClean="0"/>
              <a:t>16-10-2018</a:t>
            </a:fld>
            <a:endParaRPr 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4766377"/>
            <a:ext cx="416560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smtClean="0"/>
            </a:lvl1pPr>
          </a:lstStyle>
          <a:p>
            <a:r>
              <a:rPr lang="en-US" dirty="0" smtClean="0"/>
              <a:t>The Netherlands Institute for Social Research </a:t>
            </a:r>
            <a:endParaRPr lang="en-US" dirty="0"/>
          </a:p>
        </p:txBody>
      </p:sp>
      <p:sp>
        <p:nvSpPr>
          <p:cNvPr id="9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25" y="4919663"/>
            <a:ext cx="7127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947700"/>
            <a:ext cx="8457825" cy="4293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385719"/>
            <a:ext cx="4129200" cy="327200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1" y="1385719"/>
            <a:ext cx="4127025" cy="327200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shpDatum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76750" y="4919967"/>
            <a:ext cx="4157663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4F432C5-0012-47D2-BBD7-6145AFBAEC12}" type="datetime1">
              <a:rPr lang="nl-NL" smtClean="0"/>
              <a:t>16-10-2018</a:t>
            </a:fld>
            <a:endParaRPr lang="nl-NL"/>
          </a:p>
        </p:txBody>
      </p:sp>
      <p:sp>
        <p:nvSpPr>
          <p:cNvPr id="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4766377"/>
            <a:ext cx="416560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smtClean="0"/>
            </a:lvl1pPr>
          </a:lstStyle>
          <a:p>
            <a:r>
              <a:rPr lang="en-US" dirty="0" smtClean="0"/>
              <a:t>The Netherlands Institute for Social Research </a:t>
            </a:r>
            <a:endParaRPr lang="en-US" dirty="0"/>
          </a:p>
        </p:txBody>
      </p:sp>
      <p:sp>
        <p:nvSpPr>
          <p:cNvPr id="1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25" y="4919663"/>
            <a:ext cx="7127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947700"/>
            <a:ext cx="4129200" cy="648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633500"/>
            <a:ext cx="41292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1" y="950119"/>
            <a:ext cx="4235025" cy="370760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shpDatum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76750" y="4919967"/>
            <a:ext cx="4157663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F397F50-E657-4C59-8C2B-E04FB619EFD2}" type="datetime1">
              <a:rPr lang="nl-NL" smtClean="0"/>
              <a:t>16-10-2018</a:t>
            </a:fld>
            <a:endParaRPr lang="nl-NL"/>
          </a:p>
        </p:txBody>
      </p:sp>
      <p:sp>
        <p:nvSpPr>
          <p:cNvPr id="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4766377"/>
            <a:ext cx="416560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smtClean="0"/>
            </a:lvl1pPr>
          </a:lstStyle>
          <a:p>
            <a:r>
              <a:rPr lang="en-US" dirty="0" smtClean="0"/>
              <a:t>The Netherlands Institute for Social Research </a:t>
            </a:r>
            <a:endParaRPr lang="en-US" dirty="0"/>
          </a:p>
        </p:txBody>
      </p:sp>
      <p:sp>
        <p:nvSpPr>
          <p:cNvPr id="1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25" y="4919663"/>
            <a:ext cx="7127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947700"/>
            <a:ext cx="4129200" cy="39174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360800"/>
            <a:ext cx="4129200" cy="3299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1" y="950118"/>
            <a:ext cx="4235025" cy="37004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shpDatum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76750" y="4919967"/>
            <a:ext cx="4157663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C82950C-3E04-4880-83A1-31B2A8534F2A}" type="datetime1">
              <a:rPr lang="nl-NL" smtClean="0"/>
              <a:t>16-10-2018</a:t>
            </a:fld>
            <a:endParaRPr lang="nl-NL"/>
          </a:p>
        </p:txBody>
      </p:sp>
      <p:sp>
        <p:nvSpPr>
          <p:cNvPr id="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4766377"/>
            <a:ext cx="416560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smtClean="0"/>
            </a:lvl1pPr>
          </a:lstStyle>
          <a:p>
            <a:r>
              <a:rPr lang="en-US" dirty="0" smtClean="0"/>
              <a:t>The Netherlands Institute for Social Research </a:t>
            </a:r>
            <a:endParaRPr lang="en-US" dirty="0"/>
          </a:p>
        </p:txBody>
      </p:sp>
      <p:sp>
        <p:nvSpPr>
          <p:cNvPr id="1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25" y="4919663"/>
            <a:ext cx="7127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7" name="Afbeelding 6" descr="www.scp.nl engels PPT.t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99899" y="65151"/>
            <a:ext cx="3550573" cy="5013198"/>
          </a:xfrm>
          <a:prstGeom prst="rect">
            <a:avLst/>
          </a:prstGeom>
        </p:spPr>
      </p:pic>
      <p:pic>
        <p:nvPicPr>
          <p:cNvPr id="6" name="Afbeelding 5" descr="RO_SCP_Logo_1_RGB_pos_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38089" y="0"/>
            <a:ext cx="5083062" cy="1536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shpDatum"/>
          <p:cNvSpPr>
            <a:spLocks noGrp="1"/>
          </p:cNvSpPr>
          <p:nvPr>
            <p:ph type="title"/>
          </p:nvPr>
        </p:nvSpPr>
        <p:spPr>
          <a:xfrm>
            <a:off x="4924425" y="1835944"/>
            <a:ext cx="3600450" cy="707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079" name="shpTitel"/>
          <p:cNvSpPr>
            <a:spLocks noGrp="1"/>
          </p:cNvSpPr>
          <p:nvPr>
            <p:ph type="body" idx="1"/>
          </p:nvPr>
        </p:nvSpPr>
        <p:spPr bwMode="auto">
          <a:xfrm>
            <a:off x="4910138" y="2613422"/>
            <a:ext cx="3600450" cy="20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8" name="Afbeelding 7" descr="RO_SCP_Logo_1_RGB_pos_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38089" y="0"/>
            <a:ext cx="5083062" cy="1536266"/>
          </a:xfrm>
          <a:prstGeom prst="rect">
            <a:avLst/>
          </a:prstGeom>
        </p:spPr>
      </p:pic>
      <p:sp>
        <p:nvSpPr>
          <p:cNvPr id="13" name="shpBeeldmerk"/>
          <p:cNvSpPr>
            <a:spLocks noGrp="1"/>
          </p:cNvSpPr>
          <p:nvPr>
            <p:ph type="dt" sz="half" idx="2"/>
          </p:nvPr>
        </p:nvSpPr>
        <p:spPr>
          <a:xfrm>
            <a:off x="4910138" y="4880372"/>
            <a:ext cx="3600450" cy="184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8BE90F8-B36C-4B12-BBD5-DCE9A7C34978}" type="datetime1">
              <a:rPr lang="nl-NL" smtClean="0"/>
              <a:t>16-10-2018</a:t>
            </a:fld>
            <a:endParaRPr lang="nl-NL"/>
          </a:p>
        </p:txBody>
      </p:sp>
      <p:sp>
        <p:nvSpPr>
          <p:cNvPr id="14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4707494"/>
            <a:ext cx="361315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The Netherlands Institute for Social Research 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1778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pKleurvlak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shpDatum"/>
          <p:cNvSpPr>
            <a:spLocks noGrp="1"/>
          </p:cNvSpPr>
          <p:nvPr>
            <p:ph type="title"/>
          </p:nvPr>
        </p:nvSpPr>
        <p:spPr>
          <a:xfrm>
            <a:off x="4924425" y="1876426"/>
            <a:ext cx="3600450" cy="4321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127" name="shpTitel"/>
          <p:cNvSpPr>
            <a:spLocks noGrp="1"/>
          </p:cNvSpPr>
          <p:nvPr>
            <p:ph type="body" idx="1"/>
          </p:nvPr>
        </p:nvSpPr>
        <p:spPr bwMode="auto">
          <a:xfrm>
            <a:off x="4924425" y="2365772"/>
            <a:ext cx="3600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Afbeelding 8" descr="RO_SCP_Logo_1_RGB_pos_e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038089" y="0"/>
            <a:ext cx="5083062" cy="1536266"/>
          </a:xfrm>
          <a:prstGeom prst="rect">
            <a:avLst/>
          </a:prstGeom>
        </p:spPr>
      </p:pic>
      <p:sp>
        <p:nvSpPr>
          <p:cNvPr id="12" name="shpBeeldmerk"/>
          <p:cNvSpPr>
            <a:spLocks noGrp="1"/>
          </p:cNvSpPr>
          <p:nvPr>
            <p:ph type="dt" sz="half" idx="2"/>
          </p:nvPr>
        </p:nvSpPr>
        <p:spPr>
          <a:xfrm>
            <a:off x="4910138" y="4880372"/>
            <a:ext cx="3600450" cy="184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7435121-D5A8-47FF-B56D-CBFAB364A942}" type="datetime1">
              <a:rPr lang="nl-NL" smtClean="0"/>
              <a:t>16-10-2018</a:t>
            </a:fld>
            <a:endParaRPr lang="nl-NL"/>
          </a:p>
        </p:txBody>
      </p:sp>
      <p:sp>
        <p:nvSpPr>
          <p:cNvPr id="14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4707494"/>
            <a:ext cx="361315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The Netherlands Institute for Social Research 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33363" indent="-233363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4738687"/>
            <a:ext cx="9144000" cy="404813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147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350169"/>
            <a:ext cx="8458200" cy="33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947738"/>
            <a:ext cx="8458200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153" name="shpBeeldmerk" descr="RO__vervolgpagina~LPP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834" y="1"/>
            <a:ext cx="6858331" cy="64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76750" y="4919967"/>
            <a:ext cx="4157663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53F0BD8-AB8B-41E5-826B-EA79E04C82A4}" type="datetime1">
              <a:rPr lang="nl-NL" smtClean="0"/>
              <a:t>16-10-2018</a:t>
            </a:fld>
            <a:endParaRPr lang="nl-NL"/>
          </a:p>
        </p:txBody>
      </p:sp>
      <p:sp>
        <p:nvSpPr>
          <p:cNvPr id="22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4766377"/>
            <a:ext cx="416560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smtClean="0"/>
            </a:lvl1pPr>
          </a:lstStyle>
          <a:p>
            <a:r>
              <a:rPr lang="en-US" dirty="0" smtClean="0"/>
              <a:t>The Netherlands Institute for Social Research </a:t>
            </a:r>
            <a:endParaRPr lang="en-US" dirty="0"/>
          </a:p>
        </p:txBody>
      </p:sp>
      <p:sp>
        <p:nvSpPr>
          <p:cNvPr id="23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25" y="4919663"/>
            <a:ext cx="7127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10100" y="628650"/>
            <a:ext cx="4533900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1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nl-NL" sz="1000" b="1" dirty="0" smtClean="0">
                <a:latin typeface="Calibri" pitchFamily="34" charset="0"/>
                <a:cs typeface="Times New Roman" pitchFamily="18" charset="0"/>
              </a:rPr>
              <a:t>|SCP</a:t>
            </a:r>
          </a:p>
          <a:p>
            <a:endParaRPr lang="nl-NL" sz="1600" b="1" dirty="0" smtClean="0"/>
          </a:p>
          <a:p>
            <a:endParaRPr lang="nl-NL" sz="1600" b="1" dirty="0" smtClean="0"/>
          </a:p>
          <a:p>
            <a:r>
              <a:rPr lang="en-US" sz="1600" dirty="0"/>
              <a:t>Nonstandard employment and the working poor in five European countries</a:t>
            </a:r>
            <a:endParaRPr lang="nl-NL" sz="1600" dirty="0"/>
          </a:p>
          <a:p>
            <a:r>
              <a:rPr lang="en-GB" sz="1600" dirty="0"/>
              <a:t>	</a:t>
            </a:r>
          </a:p>
          <a:p>
            <a:endParaRPr lang="nl-NL" sz="1050" b="1" i="1" dirty="0" smtClean="0"/>
          </a:p>
          <a:p>
            <a:r>
              <a:rPr lang="nl-NL" sz="1050" b="1" i="1" dirty="0" smtClean="0"/>
              <a:t>Prof J. Cok </a:t>
            </a:r>
            <a:r>
              <a:rPr lang="nl-NL" sz="1050" b="1" i="1" dirty="0" err="1" smtClean="0"/>
              <a:t>Vrooman</a:t>
            </a:r>
            <a:endParaRPr lang="nl-NL" sz="1050" b="1" i="1" dirty="0" smtClean="0"/>
          </a:p>
          <a:p>
            <a:r>
              <a:rPr lang="nl-NL" sz="900" dirty="0" smtClean="0"/>
              <a:t/>
            </a:r>
            <a:br>
              <a:rPr lang="nl-NL" sz="900" dirty="0" smtClean="0"/>
            </a:br>
            <a:r>
              <a:rPr lang="nl-NL" sz="900" dirty="0" smtClean="0"/>
              <a:t>Chief </a:t>
            </a:r>
            <a:r>
              <a:rPr lang="nl-NL" sz="900" dirty="0" err="1" smtClean="0"/>
              <a:t>Scientific</a:t>
            </a:r>
            <a:r>
              <a:rPr lang="nl-NL" sz="900" dirty="0" smtClean="0"/>
              <a:t> Strategist, SCP</a:t>
            </a:r>
          </a:p>
          <a:p>
            <a:r>
              <a:rPr lang="nl-NL" sz="900" dirty="0" err="1" smtClean="0"/>
              <a:t>Endowed</a:t>
            </a:r>
            <a:r>
              <a:rPr lang="nl-NL" sz="900" dirty="0" smtClean="0"/>
              <a:t> Chair </a:t>
            </a:r>
            <a:r>
              <a:rPr lang="nl-NL" sz="900" dirty="0" err="1" smtClean="0"/>
              <a:t>Social</a:t>
            </a:r>
            <a:r>
              <a:rPr lang="nl-NL" sz="900" dirty="0" smtClean="0"/>
              <a:t> Security </a:t>
            </a:r>
            <a:r>
              <a:rPr lang="nl-NL" sz="900" dirty="0" err="1" smtClean="0"/>
              <a:t>and</a:t>
            </a:r>
            <a:r>
              <a:rPr lang="nl-NL" sz="900" dirty="0" smtClean="0"/>
              <a:t> </a:t>
            </a:r>
            <a:r>
              <a:rPr lang="nl-NL" sz="900" dirty="0" err="1" smtClean="0"/>
              <a:t>Participation</a:t>
            </a:r>
            <a:r>
              <a:rPr lang="nl-NL" sz="900" dirty="0" smtClean="0"/>
              <a:t>, Utrecht University</a:t>
            </a:r>
          </a:p>
          <a:p>
            <a:endParaRPr lang="nl-NL" sz="900" dirty="0" smtClean="0"/>
          </a:p>
          <a:p>
            <a:endParaRPr lang="nl-NL" sz="900" i="1" dirty="0" smtClean="0"/>
          </a:p>
          <a:p>
            <a:endParaRPr lang="nl-NL" sz="900" dirty="0" smtClean="0"/>
          </a:p>
          <a:p>
            <a:endParaRPr lang="en-US" sz="900" b="1" dirty="0" smtClean="0"/>
          </a:p>
          <a:p>
            <a:r>
              <a:rPr lang="en-US" sz="900" b="1" dirty="0" smtClean="0"/>
              <a:t>Conference </a:t>
            </a:r>
            <a:r>
              <a:rPr lang="en-US" sz="900" b="1" dirty="0"/>
              <a:t>of European Statistics Stakeholders </a:t>
            </a:r>
            <a:r>
              <a:rPr lang="en-US" sz="900" b="1" dirty="0" smtClean="0"/>
              <a:t>(CESS 2018)</a:t>
            </a:r>
          </a:p>
          <a:p>
            <a:r>
              <a:rPr lang="en-US" sz="900" b="1" dirty="0" smtClean="0"/>
              <a:t>Bamberg, 18-19 October 2018</a:t>
            </a:r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800" dirty="0"/>
          </a:p>
          <a:p>
            <a:r>
              <a:rPr lang="en-US" sz="800" dirty="0" smtClean="0"/>
              <a:t>www.scp.nl</a:t>
            </a:r>
          </a:p>
          <a:p>
            <a:r>
              <a:rPr lang="en-US" sz="800" dirty="0" smtClean="0"/>
              <a:t>c.vrooman@scp.nl</a:t>
            </a:r>
          </a:p>
          <a:p>
            <a:r>
              <a:rPr lang="en-US" sz="800" dirty="0" smtClean="0"/>
              <a:t>j.c.vrooman@uu.nl</a:t>
            </a:r>
          </a:p>
          <a:p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9328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err="1" smtClean="0"/>
              <a:t>Working</a:t>
            </a:r>
            <a:r>
              <a:rPr lang="nl-NL" sz="2000" dirty="0" smtClean="0"/>
              <a:t> </a:t>
            </a:r>
            <a:r>
              <a:rPr lang="nl-NL" sz="2000" dirty="0" err="1" smtClean="0"/>
              <a:t>Poor</a:t>
            </a:r>
            <a:r>
              <a:rPr lang="nl-NL" sz="2000" dirty="0" smtClean="0"/>
              <a:t> in five </a:t>
            </a:r>
            <a:r>
              <a:rPr lang="nl-NL" sz="2000" dirty="0" err="1" smtClean="0"/>
              <a:t>countries</a:t>
            </a:r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5116"/>
            <a:ext cx="4762501" cy="32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10"/>
          <p:cNvSpPr txBox="1">
            <a:spLocks/>
          </p:cNvSpPr>
          <p:nvPr/>
        </p:nvSpPr>
        <p:spPr bwMode="auto">
          <a:xfrm>
            <a:off x="5116452" y="1064121"/>
            <a:ext cx="3936805" cy="328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46F96"/>
                </a:solidFill>
              </a:rPr>
              <a:t>As expected from institutional analysis</a:t>
            </a:r>
            <a:r>
              <a:rPr lang="en-US" sz="1200" dirty="0" smtClean="0"/>
              <a:t>: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DK</a:t>
            </a:r>
            <a:r>
              <a:rPr lang="en-US" sz="1200" dirty="0" smtClean="0"/>
              <a:t> &lt;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sz="1200" dirty="0" smtClean="0"/>
              <a:t>;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UK</a:t>
            </a:r>
            <a:r>
              <a:rPr lang="en-US" sz="1200" dirty="0" smtClean="0"/>
              <a:t> highest share of working poor 25-64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46F96"/>
                </a:solidFill>
              </a:rPr>
              <a:t>Somewhat unexpected</a:t>
            </a:r>
            <a:r>
              <a:rPr lang="en-US" sz="1200" dirty="0" smtClean="0"/>
              <a:t>: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NL</a:t>
            </a:r>
            <a:r>
              <a:rPr lang="en-US" sz="1200" dirty="0" smtClean="0"/>
              <a:t> and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DE</a:t>
            </a:r>
            <a:r>
              <a:rPr lang="en-US" sz="1200" dirty="0" smtClean="0"/>
              <a:t> are in between, but rather far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All differences with NL </a:t>
            </a:r>
            <a:r>
              <a:rPr lang="en-US" sz="1200" dirty="0" smtClean="0">
                <a:solidFill>
                  <a:srgbClr val="046F96"/>
                </a:solidFill>
              </a:rPr>
              <a:t>statistically significant </a:t>
            </a:r>
            <a:r>
              <a:rPr lang="en-US" sz="1200" dirty="0" smtClean="0"/>
              <a:t>at p&lt;.05, except Belgium (p&lt;.10)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Share of </a:t>
            </a:r>
            <a:r>
              <a:rPr lang="en-US" sz="1200" dirty="0" smtClean="0">
                <a:solidFill>
                  <a:srgbClr val="046F96"/>
                </a:solidFill>
              </a:rPr>
              <a:t>working poor among all poor households: BE and DK reversed </a:t>
            </a:r>
            <a:br>
              <a:rPr lang="en-US" sz="1200" dirty="0" smtClean="0">
                <a:solidFill>
                  <a:srgbClr val="046F96"/>
                </a:solidFill>
              </a:rPr>
            </a:br>
            <a:r>
              <a:rPr lang="en-US" sz="800" dirty="0" smtClean="0"/>
              <a:t>(BE comparatively has more nonworking poor)</a:t>
            </a:r>
            <a:endParaRPr lang="en-US" sz="1200" dirty="0" smtClean="0"/>
          </a:p>
          <a:p>
            <a:r>
              <a:rPr lang="en-US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Median </a:t>
            </a:r>
            <a:r>
              <a:rPr lang="en-US" sz="1200" dirty="0" smtClean="0">
                <a:solidFill>
                  <a:srgbClr val="046F96"/>
                </a:solidFill>
              </a:rPr>
              <a:t>income deficit of working poor highest in DK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800" dirty="0" smtClean="0"/>
              <a:t>(selectivity?)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6584" y="158398"/>
            <a:ext cx="4250912" cy="497735"/>
          </a:xfrm>
          <a:noFill/>
        </p:spPr>
        <p:txBody>
          <a:bodyPr/>
          <a:lstStyle/>
          <a:p>
            <a:r>
              <a:rPr lang="nl-NL" sz="2000" dirty="0" err="1" smtClean="0"/>
              <a:t>Institutional</a:t>
            </a:r>
            <a:r>
              <a:rPr lang="nl-NL" sz="2000" dirty="0" smtClean="0"/>
              <a:t> or </a:t>
            </a:r>
            <a:r>
              <a:rPr lang="nl-NL" sz="2000" dirty="0" err="1" smtClean="0"/>
              <a:t>other</a:t>
            </a:r>
            <a:r>
              <a:rPr lang="nl-NL" sz="2000" dirty="0" smtClean="0"/>
              <a:t> </a:t>
            </a:r>
            <a:r>
              <a:rPr lang="nl-NL" sz="2000" dirty="0" err="1" smtClean="0"/>
              <a:t>differences</a:t>
            </a:r>
            <a:r>
              <a:rPr lang="nl-NL" sz="2000" dirty="0" smtClean="0"/>
              <a:t>?</a:t>
            </a:r>
            <a:endParaRPr lang="nl-NL" sz="20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250922" y="820039"/>
            <a:ext cx="8458200" cy="3891563"/>
          </a:xfrm>
        </p:spPr>
        <p:txBody>
          <a:bodyPr/>
          <a:lstStyle/>
          <a:p>
            <a:r>
              <a:rPr lang="nl-NL" sz="1400" dirty="0" err="1" smtClean="0"/>
              <a:t>Additional</a:t>
            </a:r>
            <a:r>
              <a:rPr lang="nl-NL" sz="1400" dirty="0" smtClean="0"/>
              <a:t> analyses 1 (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underlying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factors’ of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theoretical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model</a:t>
            </a:r>
            <a:r>
              <a:rPr lang="nl-NL" sz="1400" dirty="0" smtClean="0"/>
              <a:t>):</a:t>
            </a:r>
          </a:p>
          <a:p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Assumption</a:t>
            </a:r>
            <a:r>
              <a:rPr lang="nl-NL" sz="1400" dirty="0" smtClean="0"/>
              <a:t> is </a:t>
            </a:r>
            <a:r>
              <a:rPr lang="nl-NL" sz="1400" dirty="0" err="1" smtClean="0"/>
              <a:t>largely</a:t>
            </a:r>
            <a:r>
              <a:rPr lang="nl-NL" sz="1400" dirty="0" smtClean="0"/>
              <a:t> </a:t>
            </a:r>
            <a:r>
              <a:rPr lang="nl-NL" sz="1400" dirty="0" err="1" smtClean="0"/>
              <a:t>borne</a:t>
            </a:r>
            <a:r>
              <a:rPr lang="nl-NL" sz="1400" dirty="0" smtClean="0"/>
              <a:t> out: </a:t>
            </a:r>
            <a:r>
              <a:rPr lang="nl-NL" sz="1400" dirty="0" smtClean="0">
                <a:solidFill>
                  <a:srgbClr val="046F96"/>
                </a:solidFill>
              </a:rPr>
              <a:t>5 focus </a:t>
            </a:r>
            <a:r>
              <a:rPr lang="nl-NL" sz="1400" dirty="0" err="1" smtClean="0">
                <a:solidFill>
                  <a:srgbClr val="046F96"/>
                </a:solidFill>
              </a:rPr>
              <a:t>countries</a:t>
            </a:r>
            <a:r>
              <a:rPr lang="nl-NL" sz="1400" dirty="0" smtClean="0">
                <a:solidFill>
                  <a:srgbClr val="046F96"/>
                </a:solidFill>
              </a:rPr>
              <a:t> are </a:t>
            </a:r>
            <a:r>
              <a:rPr lang="nl-NL" sz="1400" dirty="0" err="1" smtClean="0">
                <a:solidFill>
                  <a:srgbClr val="046F96"/>
                </a:solidFill>
              </a:rPr>
              <a:t>institutionally</a:t>
            </a:r>
            <a:r>
              <a:rPr lang="nl-NL" sz="1400" dirty="0" smtClean="0">
                <a:solidFill>
                  <a:srgbClr val="046F96"/>
                </a:solidFill>
              </a:rPr>
              <a:t> different</a:t>
            </a:r>
            <a:r>
              <a:rPr lang="nl-NL" sz="1400" dirty="0" smtClean="0"/>
              <a:t>, but </a:t>
            </a:r>
            <a:r>
              <a:rPr lang="nl-NL" sz="1400" dirty="0" err="1" smtClean="0"/>
              <a:t>otherwise</a:t>
            </a:r>
            <a:r>
              <a:rPr lang="nl-NL" sz="1400" dirty="0" smtClean="0"/>
              <a:t> </a:t>
            </a:r>
            <a:r>
              <a:rPr lang="nl-NL" sz="1400" dirty="0" err="1" smtClean="0"/>
              <a:t>fairly</a:t>
            </a:r>
            <a:r>
              <a:rPr lang="nl-NL" sz="1400" dirty="0" smtClean="0"/>
              <a:t> </a:t>
            </a:r>
            <a:r>
              <a:rPr lang="nl-NL" sz="1400" dirty="0" err="1" smtClean="0"/>
              <a:t>similar</a:t>
            </a:r>
            <a:r>
              <a:rPr lang="nl-NL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Varying</a:t>
            </a:r>
            <a:r>
              <a:rPr lang="nl-NL" sz="1400" dirty="0" smtClean="0"/>
              <a:t> </a:t>
            </a:r>
            <a:r>
              <a:rPr lang="nl-NL" sz="1400" dirty="0" err="1" smtClean="0"/>
              <a:t>degrees</a:t>
            </a:r>
            <a:r>
              <a:rPr lang="nl-NL" sz="1400" dirty="0" smtClean="0"/>
              <a:t> of in-</a:t>
            </a:r>
            <a:r>
              <a:rPr lang="nl-NL" sz="1400" dirty="0" err="1" smtClean="0"/>
              <a:t>work</a:t>
            </a:r>
            <a:r>
              <a:rPr lang="nl-NL" sz="1400" dirty="0" smtClean="0"/>
              <a:t> </a:t>
            </a:r>
            <a:r>
              <a:rPr lang="nl-NL" sz="1400" dirty="0" err="1" smtClean="0"/>
              <a:t>poverty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cannot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be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reduced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to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noninstitutional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differences</a:t>
            </a:r>
            <a:r>
              <a:rPr lang="nl-NL" sz="1400" dirty="0" smtClean="0"/>
              <a:t> </a:t>
            </a:r>
            <a:r>
              <a:rPr lang="nl-NL" sz="1400" dirty="0" err="1" smtClean="0"/>
              <a:t>between</a:t>
            </a:r>
            <a:r>
              <a:rPr lang="nl-NL" sz="1400" dirty="0" smtClean="0"/>
              <a:t> focus </a:t>
            </a:r>
            <a:r>
              <a:rPr lang="nl-NL" sz="1400" dirty="0" err="1" smtClean="0"/>
              <a:t>countries</a:t>
            </a:r>
            <a:r>
              <a:rPr lang="nl-NL" sz="1400" dirty="0" smtClean="0"/>
              <a:t> </a:t>
            </a:r>
            <a:br>
              <a:rPr lang="nl-NL" sz="1400" dirty="0" smtClean="0"/>
            </a:br>
            <a:r>
              <a:rPr lang="nl-NL" sz="800" dirty="0" err="1" smtClean="0"/>
              <a:t>Wealth</a:t>
            </a:r>
            <a:r>
              <a:rPr lang="nl-NL" sz="800" dirty="0" smtClean="0"/>
              <a:t>, </a:t>
            </a:r>
            <a:r>
              <a:rPr lang="nl-NL" sz="800" dirty="0" err="1" smtClean="0"/>
              <a:t>unemployment</a:t>
            </a:r>
            <a:r>
              <a:rPr lang="nl-NL" sz="800" dirty="0" smtClean="0"/>
              <a:t>, </a:t>
            </a:r>
            <a:r>
              <a:rPr lang="nl-NL" sz="800" dirty="0" err="1" smtClean="0"/>
              <a:t>inequality</a:t>
            </a:r>
            <a:r>
              <a:rPr lang="nl-NL" sz="800" dirty="0" smtClean="0"/>
              <a:t> of </a:t>
            </a:r>
            <a:r>
              <a:rPr lang="nl-NL" sz="800" dirty="0" err="1" smtClean="0"/>
              <a:t>earned</a:t>
            </a:r>
            <a:r>
              <a:rPr lang="nl-NL" sz="800" dirty="0" smtClean="0"/>
              <a:t> </a:t>
            </a:r>
            <a:r>
              <a:rPr lang="nl-NL" sz="800" dirty="0" err="1" smtClean="0"/>
              <a:t>income</a:t>
            </a:r>
            <a:r>
              <a:rPr lang="nl-NL" sz="800" dirty="0" smtClean="0"/>
              <a:t>, </a:t>
            </a:r>
            <a:r>
              <a:rPr lang="nl-NL" sz="800" dirty="0" err="1" smtClean="0"/>
              <a:t>composition</a:t>
            </a:r>
            <a:r>
              <a:rPr lang="nl-NL" sz="800" dirty="0" smtClean="0"/>
              <a:t> of </a:t>
            </a:r>
            <a:r>
              <a:rPr lang="nl-NL" sz="800" dirty="0" err="1" smtClean="0"/>
              <a:t>working</a:t>
            </a:r>
            <a:r>
              <a:rPr lang="nl-NL" sz="800" dirty="0" smtClean="0"/>
              <a:t> </a:t>
            </a:r>
            <a:r>
              <a:rPr lang="nl-NL" sz="800" dirty="0" err="1" smtClean="0"/>
              <a:t>population</a:t>
            </a:r>
            <a:r>
              <a:rPr lang="nl-NL" sz="300" dirty="0" smtClean="0"/>
              <a:t/>
            </a:r>
            <a:br>
              <a:rPr lang="nl-NL" sz="300" dirty="0" smtClean="0"/>
            </a:br>
            <a:endParaRPr lang="nl-NL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Main</a:t>
            </a:r>
            <a:r>
              <a:rPr lang="nl-NL" sz="1400" dirty="0" smtClean="0"/>
              <a:t> impact on in-</a:t>
            </a:r>
            <a:r>
              <a:rPr lang="nl-NL" sz="1400" dirty="0" err="1" smtClean="0"/>
              <a:t>work</a:t>
            </a:r>
            <a:r>
              <a:rPr lang="nl-NL" sz="1400" dirty="0" smtClean="0"/>
              <a:t> </a:t>
            </a:r>
            <a:r>
              <a:rPr lang="nl-NL" sz="1400" dirty="0" err="1" smtClean="0"/>
              <a:t>poverty</a:t>
            </a:r>
            <a:r>
              <a:rPr lang="nl-NL" sz="1400" dirty="0" smtClean="0"/>
              <a:t>: </a:t>
            </a:r>
            <a:r>
              <a:rPr lang="nl-NL" sz="1400" dirty="0" smtClean="0">
                <a:solidFill>
                  <a:srgbClr val="046F96"/>
                </a:solidFill>
              </a:rPr>
              <a:t>first ‘</a:t>
            </a:r>
            <a:r>
              <a:rPr lang="nl-NL" sz="1400" dirty="0" err="1" smtClean="0">
                <a:solidFill>
                  <a:srgbClr val="046F96"/>
                </a:solidFill>
              </a:rPr>
              <a:t>formal</a:t>
            </a:r>
            <a:r>
              <a:rPr lang="nl-NL" sz="1400" dirty="0" smtClean="0">
                <a:solidFill>
                  <a:srgbClr val="046F96"/>
                </a:solidFill>
              </a:rPr>
              <a:t>’ </a:t>
            </a:r>
            <a:r>
              <a:rPr lang="nl-NL" sz="1400" dirty="0" err="1" smtClean="0">
                <a:solidFill>
                  <a:srgbClr val="046F96"/>
                </a:solidFill>
              </a:rPr>
              <a:t>institutional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dimension</a:t>
            </a:r>
            <a:r>
              <a:rPr lang="nl-NL" sz="1400" dirty="0" smtClean="0">
                <a:solidFill>
                  <a:srgbClr val="046F96"/>
                </a:solidFill>
              </a:rPr>
              <a:t/>
            </a:r>
            <a:br>
              <a:rPr lang="nl-NL" sz="1400" dirty="0" smtClean="0">
                <a:solidFill>
                  <a:srgbClr val="046F96"/>
                </a:solidFill>
              </a:rPr>
            </a:br>
            <a:r>
              <a:rPr lang="nl-NL" sz="800" dirty="0"/>
              <a:t>G</a:t>
            </a:r>
            <a:r>
              <a:rPr lang="nl-NL" sz="800" dirty="0" smtClean="0"/>
              <a:t>eneral </a:t>
            </a:r>
            <a:r>
              <a:rPr lang="nl-NL" sz="800" dirty="0" err="1" smtClean="0"/>
              <a:t>income</a:t>
            </a:r>
            <a:r>
              <a:rPr lang="nl-NL" sz="800" dirty="0" smtClean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 </a:t>
            </a:r>
            <a:r>
              <a:rPr lang="nl-NL" sz="800" dirty="0"/>
              <a:t>(</a:t>
            </a:r>
            <a:r>
              <a:rPr lang="nl-NL" sz="800" dirty="0" smtClean="0"/>
              <a:t>short-term </a:t>
            </a:r>
            <a:r>
              <a:rPr lang="nl-NL" sz="800" dirty="0" err="1" smtClean="0"/>
              <a:t>unemployment</a:t>
            </a:r>
            <a:r>
              <a:rPr lang="nl-NL" sz="800" dirty="0" smtClean="0"/>
              <a:t>, family benefits); </a:t>
            </a:r>
            <a:r>
              <a:rPr lang="nl-NL" sz="800" dirty="0" err="1" smtClean="0"/>
              <a:t>quality</a:t>
            </a:r>
            <a:r>
              <a:rPr lang="nl-NL" sz="800" dirty="0" smtClean="0"/>
              <a:t> of </a:t>
            </a:r>
            <a:r>
              <a:rPr lang="nl-NL" sz="800" dirty="0" err="1" smtClean="0"/>
              <a:t>governance</a:t>
            </a:r>
            <a:r>
              <a:rPr lang="nl-NL" sz="800" dirty="0" smtClean="0"/>
              <a:t>; </a:t>
            </a:r>
            <a:r>
              <a:rPr lang="nl-NL" sz="800" dirty="0" err="1" smtClean="0"/>
              <a:t>trade</a:t>
            </a:r>
            <a:r>
              <a:rPr lang="nl-NL" sz="800" dirty="0" smtClean="0"/>
              <a:t> </a:t>
            </a:r>
            <a:r>
              <a:rPr lang="nl-NL" sz="800" dirty="0" err="1" smtClean="0"/>
              <a:t>union</a:t>
            </a:r>
            <a:r>
              <a:rPr lang="nl-NL" sz="800" dirty="0" smtClean="0"/>
              <a:t> </a:t>
            </a:r>
            <a:r>
              <a:rPr lang="nl-NL" sz="800" dirty="0" err="1" smtClean="0"/>
              <a:t>density</a:t>
            </a:r>
            <a:r>
              <a:rPr lang="nl-NL" sz="800" dirty="0" smtClean="0"/>
              <a:t>; minimum </a:t>
            </a:r>
            <a:r>
              <a:rPr lang="nl-NL" sz="800" dirty="0" err="1"/>
              <a:t>wage</a:t>
            </a:r>
            <a:r>
              <a:rPr lang="nl-NL" sz="800" dirty="0"/>
              <a:t> (high/absent </a:t>
            </a:r>
            <a:r>
              <a:rPr lang="nl-NL" sz="800" dirty="0" err="1"/>
              <a:t>vs</a:t>
            </a:r>
            <a:r>
              <a:rPr lang="nl-NL" sz="800" dirty="0"/>
              <a:t> </a:t>
            </a:r>
            <a:r>
              <a:rPr lang="nl-NL" sz="800" dirty="0" smtClean="0"/>
              <a:t>low, medium)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But </a:t>
            </a:r>
            <a:r>
              <a:rPr lang="nl-NL" sz="1400" dirty="0" err="1">
                <a:solidFill>
                  <a:srgbClr val="046F96"/>
                </a:solidFill>
              </a:rPr>
              <a:t>informal</a:t>
            </a:r>
            <a:r>
              <a:rPr lang="nl-NL" sz="1400" dirty="0">
                <a:solidFill>
                  <a:srgbClr val="046F96"/>
                </a:solidFill>
              </a:rPr>
              <a:t> </a:t>
            </a:r>
            <a:r>
              <a:rPr lang="nl-NL" sz="1400" dirty="0" err="1">
                <a:solidFill>
                  <a:srgbClr val="046F96"/>
                </a:solidFill>
              </a:rPr>
              <a:t>institutions</a:t>
            </a:r>
            <a:r>
              <a:rPr lang="nl-NL" sz="1400" dirty="0">
                <a:solidFill>
                  <a:srgbClr val="046F96"/>
                </a:solidFill>
              </a:rPr>
              <a:t> </a:t>
            </a:r>
            <a:r>
              <a:rPr lang="nl-NL" sz="1400" dirty="0" err="1">
                <a:solidFill>
                  <a:srgbClr val="046F96"/>
                </a:solidFill>
              </a:rPr>
              <a:t>also</a:t>
            </a:r>
            <a:r>
              <a:rPr lang="nl-NL" sz="1400" dirty="0">
                <a:solidFill>
                  <a:srgbClr val="046F96"/>
                </a:solidFill>
              </a:rPr>
              <a:t> matter</a:t>
            </a:r>
            <a:br>
              <a:rPr lang="nl-NL" sz="1400" dirty="0">
                <a:solidFill>
                  <a:srgbClr val="046F96"/>
                </a:solidFill>
              </a:rPr>
            </a:br>
            <a:r>
              <a:rPr lang="nl-NL" sz="800" dirty="0" err="1"/>
              <a:t>Indications</a:t>
            </a:r>
            <a:r>
              <a:rPr lang="nl-NL" sz="800" dirty="0"/>
              <a:t> </a:t>
            </a:r>
            <a:r>
              <a:rPr lang="nl-NL" sz="800" dirty="0" err="1"/>
              <a:t>for</a:t>
            </a:r>
            <a:r>
              <a:rPr lang="nl-NL" sz="800" dirty="0"/>
              <a:t> independent impact of </a:t>
            </a:r>
            <a:r>
              <a:rPr lang="nl-NL" sz="800" dirty="0" err="1"/>
              <a:t>both</a:t>
            </a:r>
            <a:r>
              <a:rPr lang="nl-NL" sz="800" dirty="0"/>
              <a:t> </a:t>
            </a:r>
            <a:r>
              <a:rPr lang="nl-NL" sz="800" dirty="0" err="1"/>
              <a:t>dimensions</a:t>
            </a:r>
            <a:r>
              <a:rPr lang="nl-NL" sz="800" dirty="0"/>
              <a:t> of ‘culture of </a:t>
            </a:r>
            <a:r>
              <a:rPr lang="nl-NL" sz="800" dirty="0" err="1"/>
              <a:t>work</a:t>
            </a:r>
            <a:r>
              <a:rPr lang="nl-NL" sz="8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Impact of </a:t>
            </a:r>
            <a:r>
              <a:rPr lang="nl-NL" sz="1400" dirty="0" smtClean="0">
                <a:solidFill>
                  <a:srgbClr val="046F96"/>
                </a:solidFill>
              </a:rPr>
              <a:t>second </a:t>
            </a:r>
            <a:r>
              <a:rPr lang="nl-NL" sz="1400" dirty="0" err="1" smtClean="0">
                <a:solidFill>
                  <a:srgbClr val="046F96"/>
                </a:solidFill>
              </a:rPr>
              <a:t>formal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institutional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dimension</a:t>
            </a:r>
            <a:r>
              <a:rPr lang="nl-NL" sz="1400" dirty="0" smtClean="0">
                <a:solidFill>
                  <a:srgbClr val="046F96"/>
                </a:solidFill>
              </a:rPr>
              <a:t>: </a:t>
            </a:r>
            <a:r>
              <a:rPr lang="nl-NL" sz="1400" dirty="0" err="1" smtClean="0">
                <a:solidFill>
                  <a:schemeClr val="tx1"/>
                </a:solidFill>
              </a:rPr>
              <a:t>probably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overrated</a:t>
            </a:r>
            <a:r>
              <a:rPr lang="nl-NL" sz="1400" dirty="0" smtClean="0">
                <a:solidFill>
                  <a:srgbClr val="046F96"/>
                </a:solidFill>
              </a:rPr>
              <a:t> in policy </a:t>
            </a:r>
            <a:r>
              <a:rPr lang="nl-NL" sz="1400" dirty="0" err="1" smtClean="0">
                <a:solidFill>
                  <a:srgbClr val="046F96"/>
                </a:solidFill>
              </a:rPr>
              <a:t>debate</a:t>
            </a:r>
            <a:r>
              <a:rPr lang="nl-NL" sz="1400" dirty="0">
                <a:solidFill>
                  <a:srgbClr val="046F96"/>
                </a:solidFill>
              </a:rPr>
              <a:t/>
            </a:r>
            <a:br>
              <a:rPr lang="nl-NL" sz="1400" dirty="0">
                <a:solidFill>
                  <a:srgbClr val="046F96"/>
                </a:solidFill>
              </a:rPr>
            </a:br>
            <a:r>
              <a:rPr lang="nl-NL" sz="800" dirty="0" err="1" smtClean="0"/>
              <a:t>Includes</a:t>
            </a:r>
            <a:r>
              <a:rPr lang="nl-NL" sz="800" dirty="0" smtClean="0"/>
              <a:t> type of contract; e.g. Denmark has below-</a:t>
            </a:r>
            <a:r>
              <a:rPr lang="nl-NL" sz="800" dirty="0" err="1" smtClean="0"/>
              <a:t>average</a:t>
            </a:r>
            <a:r>
              <a:rPr lang="nl-NL" sz="800" dirty="0" smtClean="0"/>
              <a:t> </a:t>
            </a:r>
            <a:r>
              <a:rPr lang="nl-NL" sz="800" dirty="0" err="1" smtClean="0"/>
              <a:t>specific</a:t>
            </a:r>
            <a:r>
              <a:rPr lang="nl-NL" sz="800" dirty="0" smtClean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 of employees </a:t>
            </a:r>
            <a:r>
              <a:rPr lang="nl-NL" sz="800" dirty="0" err="1" smtClean="0"/>
              <a:t>yet</a:t>
            </a:r>
            <a:r>
              <a:rPr lang="nl-NL" sz="800" dirty="0" smtClean="0"/>
              <a:t> a low share of </a:t>
            </a:r>
            <a:r>
              <a:rPr lang="nl-NL" sz="800" dirty="0" err="1" smtClean="0"/>
              <a:t>working</a:t>
            </a:r>
            <a:r>
              <a:rPr lang="nl-NL" sz="800" dirty="0" smtClean="0"/>
              <a:t> </a:t>
            </a:r>
            <a:r>
              <a:rPr lang="nl-NL" sz="800" dirty="0" err="1" smtClean="0"/>
              <a:t>poor</a:t>
            </a:r>
            <a:endParaRPr lang="nl-NL" sz="800" dirty="0"/>
          </a:p>
          <a:p>
            <a:endParaRPr lang="nl-NL" sz="1400" dirty="0" smtClean="0"/>
          </a:p>
          <a:p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25855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err="1" smtClean="0"/>
              <a:t>What</a:t>
            </a:r>
            <a:r>
              <a:rPr lang="nl-NL" sz="2000" dirty="0" smtClean="0"/>
              <a:t> direct </a:t>
            </a:r>
            <a:r>
              <a:rPr lang="nl-NL" sz="2000" dirty="0" err="1" smtClean="0"/>
              <a:t>mechanisms</a:t>
            </a:r>
            <a:r>
              <a:rPr lang="nl-NL" sz="2000" dirty="0" smtClean="0"/>
              <a:t>?</a:t>
            </a:r>
            <a:endParaRPr lang="nl-NL" sz="20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842256" y="897692"/>
            <a:ext cx="6317543" cy="1598819"/>
          </a:xfrm>
        </p:spPr>
        <p:txBody>
          <a:bodyPr/>
          <a:lstStyle/>
          <a:p>
            <a:r>
              <a:rPr lang="nl-NL" sz="1400" dirty="0" err="1"/>
              <a:t>Additional</a:t>
            </a:r>
            <a:r>
              <a:rPr lang="nl-NL" sz="1400" dirty="0"/>
              <a:t> analyses </a:t>
            </a:r>
            <a:r>
              <a:rPr lang="nl-NL" sz="1400" dirty="0" smtClean="0"/>
              <a:t>2 </a:t>
            </a:r>
            <a:br>
              <a:rPr lang="nl-NL" sz="1400" dirty="0" smtClean="0"/>
            </a:b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’Direct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mechanisms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nl-NL" sz="1400" dirty="0" err="1">
                <a:solidFill>
                  <a:schemeClr val="accent2">
                    <a:lumMod val="75000"/>
                  </a:schemeClr>
                </a:solidFill>
              </a:rPr>
              <a:t>theoretical</a:t>
            </a: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model</a:t>
            </a:r>
            <a:r>
              <a:rPr lang="nl-NL" sz="1400" dirty="0"/>
              <a:t/>
            </a:r>
            <a:br>
              <a:rPr lang="nl-NL" sz="1400" dirty="0"/>
            </a:b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 </a:t>
            </a:r>
            <a:r>
              <a:rPr lang="nl-NL" sz="1400" dirty="0" err="1" smtClean="0"/>
              <a:t>Hierarchical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decompositions</a:t>
            </a:r>
            <a:r>
              <a:rPr lang="nl-NL" sz="1400" dirty="0" smtClean="0"/>
              <a:t> </a:t>
            </a:r>
            <a:r>
              <a:rPr lang="el-GR" sz="1400" dirty="0" smtClean="0"/>
              <a:t>Δ</a:t>
            </a:r>
            <a:r>
              <a:rPr lang="nl-NL" sz="1400" baseline="-25000" dirty="0" smtClean="0"/>
              <a:t>w. </a:t>
            </a:r>
            <a:r>
              <a:rPr lang="nl-NL" sz="1400" baseline="-25000" dirty="0" err="1" smtClean="0"/>
              <a:t>poor</a:t>
            </a:r>
            <a:r>
              <a:rPr lang="nl-NL" sz="1400" dirty="0" smtClean="0"/>
              <a:t> (NL-BE,DE,DK,UK)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 Advantage: impact of </a:t>
            </a:r>
            <a:r>
              <a:rPr lang="nl-NL" sz="1400" dirty="0" err="1" smtClean="0"/>
              <a:t>relative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size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poverty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risks</a:t>
            </a:r>
            <a:r>
              <a:rPr lang="nl-NL" sz="1400" dirty="0" smtClean="0"/>
              <a:t> of </a:t>
            </a:r>
            <a:r>
              <a:rPr lang="nl-NL" sz="1400" dirty="0" err="1" smtClean="0"/>
              <a:t>groups</a:t>
            </a: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 (</a:t>
            </a:r>
            <a:r>
              <a:rPr lang="nl-NL" sz="1400" dirty="0" err="1" smtClean="0"/>
              <a:t>Self</a:t>
            </a:r>
            <a:r>
              <a:rPr lang="nl-NL" sz="1400" dirty="0" smtClean="0"/>
              <a:t>)</a:t>
            </a:r>
            <a:r>
              <a:rPr lang="nl-NL" sz="1400" dirty="0" err="1" smtClean="0"/>
              <a:t>employed</a:t>
            </a:r>
            <a:r>
              <a:rPr lang="nl-NL" sz="1400" dirty="0" smtClean="0"/>
              <a:t> </a:t>
            </a:r>
            <a:r>
              <a:rPr lang="nl-NL" sz="1400" dirty="0" err="1" smtClean="0"/>
              <a:t>by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work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intensity</a:t>
            </a:r>
            <a:r>
              <a:rPr lang="nl-NL" sz="1400" dirty="0" smtClean="0"/>
              <a:t>, </a:t>
            </a:r>
            <a:r>
              <a:rPr lang="nl-NL" sz="1400" dirty="0" err="1" smtClean="0"/>
              <a:t>hourly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income</a:t>
            </a:r>
            <a:r>
              <a:rPr lang="nl-NL" sz="1400" dirty="0" smtClean="0"/>
              <a:t>, no. of </a:t>
            </a:r>
            <a:r>
              <a:rPr lang="nl-NL" sz="1400" dirty="0" err="1" smtClean="0">
                <a:solidFill>
                  <a:srgbClr val="046F96"/>
                </a:solidFill>
              </a:rPr>
              <a:t>children</a:t>
            </a:r>
            <a:endParaRPr lang="nl-NL" sz="1400" dirty="0" smtClean="0">
              <a:solidFill>
                <a:srgbClr val="046F96"/>
              </a:solidFill>
            </a:endParaRPr>
          </a:p>
          <a:p>
            <a:endParaRPr lang="nl-NL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7228" y="3302599"/>
            <a:ext cx="1064598" cy="16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244" y="3306192"/>
            <a:ext cx="1057414" cy="16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40255" y="580915"/>
            <a:ext cx="1055393" cy="16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807016" y="897692"/>
            <a:ext cx="70481" cy="105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78816" y="526879"/>
            <a:ext cx="1060359" cy="168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10"/>
          <p:cNvSpPr txBox="1">
            <a:spLocks/>
          </p:cNvSpPr>
          <p:nvPr/>
        </p:nvSpPr>
        <p:spPr bwMode="auto">
          <a:xfrm>
            <a:off x="1812426" y="2401671"/>
            <a:ext cx="5921583" cy="15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400" b="1" dirty="0" smtClean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rgbClr val="046F96"/>
                </a:solidFill>
              </a:rPr>
              <a:t>Two extremes </a:t>
            </a:r>
            <a:r>
              <a:rPr lang="en-US" sz="1400" dirty="0" smtClean="0"/>
              <a:t>within five focus countries: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UK</a:t>
            </a:r>
            <a:r>
              <a:rPr lang="en-US" sz="1400" dirty="0" smtClean="0"/>
              <a:t> = large size vulnerable groups, high poverty risks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DK</a:t>
            </a:r>
            <a:r>
              <a:rPr lang="en-US" sz="1400" dirty="0" smtClean="0"/>
              <a:t> = small size vulnerable groups, low poverty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NL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046F96"/>
                </a:solidFill>
              </a:rPr>
              <a:t>hybrid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large vulnerable groups (≈UK), but low poverty risks </a:t>
            </a:r>
            <a:r>
              <a:rPr lang="en-US" sz="1400" dirty="0"/>
              <a:t>(</a:t>
            </a:r>
            <a:r>
              <a:rPr lang="en-US" sz="1400" dirty="0" smtClean="0"/>
              <a:t>≈DK)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rgbClr val="046F96"/>
                </a:solidFill>
              </a:rPr>
              <a:t>All direct mechanisms relevant</a:t>
            </a:r>
            <a:r>
              <a:rPr lang="en-US" sz="1400" dirty="0" smtClean="0"/>
              <a:t> in interpreting country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differences, plus self-employment vs waged employment</a:t>
            </a:r>
            <a:br>
              <a:rPr lang="en-US" sz="1400" dirty="0" smtClean="0"/>
            </a:br>
            <a:r>
              <a:rPr lang="en-US" sz="1400" dirty="0" smtClean="0"/>
              <a:t>    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ym typeface="Wingdings" panose="05000000000000000000" pitchFamily="2" charset="2"/>
              </a:rPr>
              <a:t>no single </a:t>
            </a:r>
            <a:r>
              <a:rPr lang="en-US" sz="1400" b="1" dirty="0" err="1" smtClean="0">
                <a:sym typeface="Wingdings" panose="05000000000000000000" pitchFamily="2" charset="2"/>
              </a:rPr>
              <a:t>‘cause</a:t>
            </a:r>
            <a:r>
              <a:rPr lang="en-US" sz="1400" b="1" dirty="0" smtClean="0">
                <a:sym typeface="Wingdings" panose="05000000000000000000" pitchFamily="2" charset="2"/>
              </a:rPr>
              <a:t>’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80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err="1" smtClean="0"/>
              <a:t>Conclusions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60544" y="959644"/>
            <a:ext cx="8906674" cy="3793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solidFill>
                  <a:srgbClr val="00B050"/>
                </a:solidFill>
              </a:rPr>
              <a:t>Caveat</a:t>
            </a:r>
            <a:r>
              <a:rPr lang="nl-NL" sz="1600" dirty="0" smtClean="0"/>
              <a:t>: </a:t>
            </a:r>
            <a:r>
              <a:rPr lang="nl-NL" sz="1600" dirty="0" err="1" smtClean="0"/>
              <a:t>broad</a:t>
            </a:r>
            <a:r>
              <a:rPr lang="nl-NL" sz="1600" dirty="0" smtClean="0"/>
              <a:t> </a:t>
            </a:r>
            <a:r>
              <a:rPr lang="nl-NL" sz="1600" dirty="0" err="1" smtClean="0"/>
              <a:t>explorative</a:t>
            </a:r>
            <a:r>
              <a:rPr lang="nl-NL" sz="1600" dirty="0" smtClean="0"/>
              <a:t> </a:t>
            </a:r>
            <a:r>
              <a:rPr lang="nl-NL" sz="1600" dirty="0" err="1" smtClean="0"/>
              <a:t>study</a:t>
            </a:r>
            <a:r>
              <a:rPr lang="nl-NL" sz="1600" dirty="0"/>
              <a:t>;</a:t>
            </a:r>
            <a:r>
              <a:rPr lang="nl-NL" sz="1600" dirty="0" smtClean="0"/>
              <a:t> more is </a:t>
            </a:r>
            <a:r>
              <a:rPr lang="nl-NL" sz="1600" dirty="0" err="1" smtClean="0"/>
              <a:t>needed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/>
              <a:t>assess</a:t>
            </a:r>
            <a:r>
              <a:rPr lang="nl-NL" sz="1600" dirty="0"/>
              <a:t> </a:t>
            </a:r>
            <a:r>
              <a:rPr lang="nl-NL" sz="1600" dirty="0" err="1"/>
              <a:t>causality</a:t>
            </a:r>
            <a:r>
              <a:rPr lang="nl-NL" sz="1600" dirty="0"/>
              <a:t>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000" dirty="0" err="1">
                <a:solidFill>
                  <a:srgbClr val="046F96"/>
                </a:solidFill>
              </a:rPr>
              <a:t>L</a:t>
            </a:r>
            <a:r>
              <a:rPr lang="nl-NL" sz="1000" dirty="0" err="1" smtClean="0">
                <a:solidFill>
                  <a:srgbClr val="046F96"/>
                </a:solidFill>
              </a:rPr>
              <a:t>ongitudinal</a:t>
            </a:r>
            <a:r>
              <a:rPr lang="nl-NL" sz="1000" dirty="0" smtClean="0">
                <a:solidFill>
                  <a:srgbClr val="046F96"/>
                </a:solidFill>
              </a:rPr>
              <a:t> data</a:t>
            </a:r>
            <a:r>
              <a:rPr lang="nl-NL" sz="1000" dirty="0" smtClean="0"/>
              <a:t>, analysis of </a:t>
            </a:r>
            <a:r>
              <a:rPr lang="nl-NL" sz="1000" dirty="0" smtClean="0">
                <a:solidFill>
                  <a:srgbClr val="046F96"/>
                </a:solidFill>
              </a:rPr>
              <a:t>macro/micro</a:t>
            </a:r>
            <a:r>
              <a:rPr lang="nl-NL" sz="1000" dirty="0" smtClean="0"/>
              <a:t>, </a:t>
            </a:r>
            <a:r>
              <a:rPr lang="nl-NL" sz="1000" dirty="0" err="1" smtClean="0"/>
              <a:t>simultaneous</a:t>
            </a:r>
            <a:r>
              <a:rPr lang="nl-NL" sz="1000" dirty="0" smtClean="0"/>
              <a:t> assessment of </a:t>
            </a:r>
            <a:r>
              <a:rPr lang="nl-NL" sz="1000" dirty="0" err="1" smtClean="0">
                <a:solidFill>
                  <a:srgbClr val="046F96"/>
                </a:solidFill>
              </a:rPr>
              <a:t>all</a:t>
            </a:r>
            <a:r>
              <a:rPr lang="nl-NL" sz="1000" dirty="0" smtClean="0">
                <a:solidFill>
                  <a:srgbClr val="046F96"/>
                </a:solidFill>
              </a:rPr>
              <a:t> (in)direct </a:t>
            </a:r>
            <a:r>
              <a:rPr lang="nl-NL" sz="1000" dirty="0" err="1" smtClean="0">
                <a:solidFill>
                  <a:srgbClr val="046F96"/>
                </a:solidFill>
              </a:rPr>
              <a:t>relationships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smtClean="0">
                <a:solidFill>
                  <a:schemeClr val="tx1"/>
                </a:solidFill>
              </a:rPr>
              <a:t>in </a:t>
            </a:r>
            <a:r>
              <a:rPr lang="nl-NL" sz="1000" dirty="0" err="1" smtClean="0">
                <a:solidFill>
                  <a:schemeClr val="tx1"/>
                </a:solidFill>
              </a:rPr>
              <a:t>theoretical</a:t>
            </a:r>
            <a:r>
              <a:rPr lang="nl-NL" sz="1000" dirty="0" smtClean="0">
                <a:solidFill>
                  <a:schemeClr val="tx1"/>
                </a:solidFill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</a:rPr>
              <a:t>framework</a:t>
            </a:r>
            <a:endParaRPr lang="nl-NL" sz="1000" dirty="0" smtClean="0">
              <a:solidFill>
                <a:schemeClr val="tx1"/>
              </a:solidFill>
            </a:endParaRPr>
          </a:p>
          <a:p>
            <a:endParaRPr lang="nl-NL" sz="800" dirty="0" smtClean="0">
              <a:solidFill>
                <a:srgbClr val="046F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00B050"/>
                </a:solidFill>
              </a:rPr>
              <a:t>Budget approach </a:t>
            </a:r>
            <a:r>
              <a:rPr lang="nl-NL" sz="1600" dirty="0" err="1" smtClean="0"/>
              <a:t>provides</a:t>
            </a:r>
            <a:r>
              <a:rPr lang="nl-NL" sz="1600" dirty="0" smtClean="0"/>
              <a:t> </a:t>
            </a:r>
            <a:r>
              <a:rPr lang="nl-NL" sz="1600" dirty="0" smtClean="0">
                <a:solidFill>
                  <a:srgbClr val="00B050"/>
                </a:solidFill>
              </a:rPr>
              <a:t>more </a:t>
            </a:r>
            <a:r>
              <a:rPr lang="nl-NL" sz="1600" dirty="0" err="1" smtClean="0">
                <a:solidFill>
                  <a:srgbClr val="00B050"/>
                </a:solidFill>
              </a:rPr>
              <a:t>realistic</a:t>
            </a:r>
            <a:r>
              <a:rPr lang="nl-NL" sz="1600" dirty="0" smtClean="0">
                <a:solidFill>
                  <a:srgbClr val="00B050"/>
                </a:solidFill>
              </a:rPr>
              <a:t> assessment of </a:t>
            </a:r>
            <a:r>
              <a:rPr lang="nl-NL" sz="1600" dirty="0" err="1" smtClean="0">
                <a:solidFill>
                  <a:srgbClr val="00B050"/>
                </a:solidFill>
              </a:rPr>
              <a:t>size</a:t>
            </a:r>
            <a:r>
              <a:rPr lang="nl-NL" sz="1600" dirty="0" smtClean="0">
                <a:solidFill>
                  <a:srgbClr val="00B050"/>
                </a:solidFill>
              </a:rPr>
              <a:t> of </a:t>
            </a:r>
            <a:r>
              <a:rPr lang="nl-NL" sz="1600" dirty="0" err="1" smtClean="0">
                <a:solidFill>
                  <a:srgbClr val="00B050"/>
                </a:solidFill>
              </a:rPr>
              <a:t>the</a:t>
            </a:r>
            <a:r>
              <a:rPr lang="nl-NL" sz="1600" dirty="0" smtClean="0">
                <a:solidFill>
                  <a:srgbClr val="00B050"/>
                </a:solidFill>
              </a:rPr>
              <a:t> </a:t>
            </a:r>
            <a:r>
              <a:rPr lang="nl-NL" sz="1600" dirty="0" err="1" smtClean="0">
                <a:solidFill>
                  <a:srgbClr val="00B050"/>
                </a:solidFill>
              </a:rPr>
              <a:t>working</a:t>
            </a:r>
            <a:r>
              <a:rPr lang="nl-NL" sz="1600" dirty="0" smtClean="0">
                <a:solidFill>
                  <a:srgbClr val="00B050"/>
                </a:solidFill>
              </a:rPr>
              <a:t> </a:t>
            </a:r>
            <a:r>
              <a:rPr lang="nl-NL" sz="1600" dirty="0" err="1" smtClean="0">
                <a:solidFill>
                  <a:srgbClr val="00B050"/>
                </a:solidFill>
              </a:rPr>
              <a:t>poor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nl-NL" sz="1000" dirty="0" err="1" smtClean="0"/>
              <a:t>However</a:t>
            </a:r>
            <a:r>
              <a:rPr lang="nl-NL" sz="1000" dirty="0" smtClean="0"/>
              <a:t>: more </a:t>
            </a:r>
            <a:r>
              <a:rPr lang="nl-NL" sz="1000" dirty="0" err="1" smtClean="0"/>
              <a:t>work</a:t>
            </a:r>
            <a:r>
              <a:rPr lang="nl-NL" sz="1000" dirty="0" smtClean="0"/>
              <a:t> </a:t>
            </a:r>
            <a:r>
              <a:rPr lang="nl-NL" sz="1000" dirty="0" err="1" smtClean="0"/>
              <a:t>needs</a:t>
            </a:r>
            <a:r>
              <a:rPr lang="nl-NL" sz="1000" dirty="0" smtClean="0"/>
              <a:t> </a:t>
            </a:r>
            <a:r>
              <a:rPr lang="nl-NL" sz="1000" dirty="0" err="1" smtClean="0"/>
              <a:t>to</a:t>
            </a:r>
            <a:r>
              <a:rPr lang="nl-NL" sz="1000" dirty="0" smtClean="0"/>
              <a:t> </a:t>
            </a:r>
            <a:r>
              <a:rPr lang="nl-NL" sz="1000" dirty="0" err="1" smtClean="0"/>
              <a:t>be</a:t>
            </a:r>
            <a:r>
              <a:rPr lang="nl-NL" sz="1000" dirty="0" smtClean="0"/>
              <a:t> </a:t>
            </a:r>
            <a:r>
              <a:rPr lang="nl-NL" sz="1000" dirty="0" err="1" smtClean="0"/>
              <a:t>done</a:t>
            </a:r>
            <a:r>
              <a:rPr lang="nl-NL" sz="1000" dirty="0" smtClean="0"/>
              <a:t> on </a:t>
            </a:r>
            <a:r>
              <a:rPr lang="nl-NL" sz="1000" dirty="0" smtClean="0">
                <a:solidFill>
                  <a:srgbClr val="046F96"/>
                </a:solidFill>
              </a:rPr>
              <a:t>cross-</a:t>
            </a:r>
            <a:r>
              <a:rPr lang="nl-NL" sz="1000" dirty="0" err="1" smtClean="0">
                <a:solidFill>
                  <a:srgbClr val="046F96"/>
                </a:solidFill>
              </a:rPr>
              <a:t>comparative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reference</a:t>
            </a:r>
            <a:r>
              <a:rPr lang="nl-NL" sz="1000" dirty="0" smtClean="0"/>
              <a:t> budgets in EU </a:t>
            </a:r>
            <a:r>
              <a:rPr lang="nl-NL" sz="1000" dirty="0" err="1" smtClean="0"/>
              <a:t>countries</a:t>
            </a: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solidFill>
                  <a:srgbClr val="00B050"/>
                </a:solidFill>
              </a:rPr>
              <a:t>Institutions</a:t>
            </a:r>
            <a:r>
              <a:rPr lang="nl-NL" sz="1600" dirty="0" smtClean="0">
                <a:solidFill>
                  <a:srgbClr val="00B050"/>
                </a:solidFill>
              </a:rPr>
              <a:t> matter </a:t>
            </a:r>
            <a:r>
              <a:rPr lang="nl-NL" sz="1600" dirty="0" smtClean="0"/>
              <a:t>in </a:t>
            </a:r>
            <a:r>
              <a:rPr lang="nl-NL" sz="1600" dirty="0" err="1" smtClean="0"/>
              <a:t>explaining</a:t>
            </a:r>
            <a:r>
              <a:rPr lang="nl-NL" sz="1600" dirty="0" smtClean="0"/>
              <a:t> </a:t>
            </a:r>
            <a:r>
              <a:rPr lang="nl-NL" sz="1600" dirty="0" err="1" smtClean="0"/>
              <a:t>size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risks</a:t>
            </a:r>
            <a:r>
              <a:rPr lang="nl-NL" sz="1600" dirty="0" smtClean="0"/>
              <a:t> of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poor</a:t>
            </a:r>
            <a:r>
              <a:rPr lang="nl-NL" sz="1600" dirty="0" smtClean="0"/>
              <a:t>, but</a:t>
            </a:r>
            <a:br>
              <a:rPr lang="nl-NL" sz="1600" dirty="0" smtClean="0"/>
            </a:br>
            <a:r>
              <a:rPr lang="nl-NL" sz="1000" dirty="0">
                <a:solidFill>
                  <a:srgbClr val="046F96"/>
                </a:solidFill>
              </a:rPr>
              <a:t>N</a:t>
            </a:r>
            <a:r>
              <a:rPr lang="nl-NL" sz="1000" dirty="0" smtClean="0">
                <a:solidFill>
                  <a:srgbClr val="046F96"/>
                </a:solidFill>
              </a:rPr>
              <a:t>o single </a:t>
            </a:r>
            <a:r>
              <a:rPr lang="nl-NL" sz="1000" dirty="0" err="1" smtClean="0">
                <a:solidFill>
                  <a:srgbClr val="046F96"/>
                </a:solidFill>
              </a:rPr>
              <a:t>cause</a:t>
            </a:r>
            <a:r>
              <a:rPr lang="nl-NL" sz="1000" dirty="0" smtClean="0"/>
              <a:t>: </a:t>
            </a:r>
            <a:r>
              <a:rPr lang="nl-NL" sz="1000" dirty="0" err="1" smtClean="0"/>
              <a:t>systemic</a:t>
            </a:r>
            <a:r>
              <a:rPr lang="nl-NL" sz="1000" dirty="0" smtClean="0"/>
              <a:t> </a:t>
            </a:r>
            <a:r>
              <a:rPr lang="nl-NL" sz="1000" dirty="0" err="1" smtClean="0"/>
              <a:t>differences</a:t>
            </a:r>
            <a:r>
              <a:rPr lang="nl-NL" sz="1000" dirty="0" smtClean="0"/>
              <a:t> </a:t>
            </a:r>
            <a:r>
              <a:rPr lang="nl-NL" sz="1000" dirty="0" err="1" smtClean="0"/>
              <a:t>between</a:t>
            </a:r>
            <a:r>
              <a:rPr lang="nl-NL" sz="1000" dirty="0" smtClean="0"/>
              <a:t> </a:t>
            </a:r>
            <a:r>
              <a:rPr lang="nl-NL" sz="1000" dirty="0" err="1" smtClean="0"/>
              <a:t>countries</a:t>
            </a:r>
            <a:r>
              <a:rPr lang="nl-NL" sz="1000" dirty="0" smtClean="0"/>
              <a:t/>
            </a:r>
            <a:br>
              <a:rPr lang="nl-NL" sz="1000" dirty="0" smtClean="0"/>
            </a:br>
            <a:r>
              <a:rPr lang="nl-NL" sz="1000" dirty="0" err="1" smtClean="0"/>
              <a:t>Some</a:t>
            </a:r>
            <a:r>
              <a:rPr lang="nl-NL" sz="1000" dirty="0" smtClean="0"/>
              <a:t> </a:t>
            </a:r>
            <a:r>
              <a:rPr lang="nl-NL" sz="1000" dirty="0" err="1" smtClean="0"/>
              <a:t>systemic</a:t>
            </a:r>
            <a:r>
              <a:rPr lang="nl-NL" sz="1000" dirty="0" smtClean="0"/>
              <a:t> </a:t>
            </a:r>
            <a:r>
              <a:rPr lang="nl-NL" sz="1000" dirty="0" err="1" smtClean="0"/>
              <a:t>institutional</a:t>
            </a:r>
            <a:r>
              <a:rPr lang="nl-NL" sz="1000" dirty="0" smtClean="0"/>
              <a:t> </a:t>
            </a:r>
            <a:r>
              <a:rPr lang="nl-NL" sz="1000" dirty="0" err="1" smtClean="0"/>
              <a:t>differences</a:t>
            </a:r>
            <a:r>
              <a:rPr lang="nl-NL" sz="1000" dirty="0" smtClean="0"/>
              <a:t> are </a:t>
            </a:r>
            <a:r>
              <a:rPr lang="nl-NL" sz="1000" dirty="0" smtClean="0">
                <a:solidFill>
                  <a:srgbClr val="046F96"/>
                </a:solidFill>
              </a:rPr>
              <a:t>more important </a:t>
            </a:r>
            <a:r>
              <a:rPr lang="nl-NL" sz="1000" dirty="0" err="1" smtClean="0"/>
              <a:t>than</a:t>
            </a:r>
            <a:r>
              <a:rPr lang="nl-NL" sz="1000" dirty="0" smtClean="0"/>
              <a:t> </a:t>
            </a:r>
            <a:r>
              <a:rPr lang="nl-NL" sz="1000" dirty="0" err="1" smtClean="0"/>
              <a:t>others</a:t>
            </a:r>
            <a:r>
              <a:rPr lang="nl-NL" sz="1000" dirty="0" smtClean="0"/>
              <a:t> (3 out of 4 </a:t>
            </a:r>
            <a:r>
              <a:rPr lang="nl-NL" sz="1000" dirty="0" err="1" smtClean="0"/>
              <a:t>CatPCA</a:t>
            </a:r>
            <a:r>
              <a:rPr lang="nl-NL" sz="1000" dirty="0" smtClean="0"/>
              <a:t> </a:t>
            </a:r>
            <a:r>
              <a:rPr lang="nl-NL" sz="1000" dirty="0" err="1" smtClean="0"/>
              <a:t>dimensions</a:t>
            </a:r>
            <a:r>
              <a:rPr lang="nl-NL" sz="1000" dirty="0" smtClean="0"/>
              <a:t>)</a:t>
            </a:r>
            <a:br>
              <a:rPr lang="nl-NL" sz="1000" dirty="0" smtClean="0"/>
            </a:br>
            <a:r>
              <a:rPr lang="nl-NL" sz="1000" dirty="0" err="1" smtClean="0"/>
              <a:t>Informal</a:t>
            </a:r>
            <a:r>
              <a:rPr lang="nl-NL" sz="1000" dirty="0" smtClean="0"/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cultural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differences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/>
              <a:t>also</a:t>
            </a:r>
            <a:r>
              <a:rPr lang="nl-NL" sz="1000" dirty="0" smtClean="0"/>
              <a:t> </a:t>
            </a:r>
            <a:r>
              <a:rPr lang="nl-NL" sz="1000" dirty="0" err="1" smtClean="0"/>
              <a:t>play</a:t>
            </a:r>
            <a:r>
              <a:rPr lang="nl-NL" sz="1000" dirty="0" smtClean="0"/>
              <a:t> a </a:t>
            </a:r>
            <a:r>
              <a:rPr lang="nl-NL" sz="1000" dirty="0" err="1" smtClean="0"/>
              <a:t>role</a:t>
            </a:r>
            <a:r>
              <a:rPr lang="nl-NL" sz="1000" dirty="0" smtClean="0"/>
              <a:t> </a:t>
            </a:r>
            <a:r>
              <a:rPr lang="nl-NL" sz="1000" dirty="0" smtClean="0">
                <a:sym typeface="Wingdings" panose="05000000000000000000" pitchFamily="2" charset="2"/>
              </a:rPr>
              <a:t> </a:t>
            </a:r>
            <a:r>
              <a:rPr lang="nl-NL" sz="1000" dirty="0" err="1" smtClean="0">
                <a:sym typeface="Wingdings" panose="05000000000000000000" pitchFamily="2" charset="2"/>
              </a:rPr>
              <a:t>disentanglement</a:t>
            </a:r>
            <a:r>
              <a:rPr lang="nl-NL" sz="1000" dirty="0" smtClean="0">
                <a:sym typeface="Wingdings" panose="05000000000000000000" pitchFamily="2" charset="2"/>
              </a:rPr>
              <a:t> of </a:t>
            </a:r>
            <a:r>
              <a:rPr lang="nl-NL" sz="1000" dirty="0" err="1" smtClean="0">
                <a:sym typeface="Wingdings" panose="05000000000000000000" pitchFamily="2" charset="2"/>
              </a:rPr>
              <a:t>theoretical</a:t>
            </a:r>
            <a:r>
              <a:rPr lang="nl-NL" sz="1000" dirty="0" smtClean="0">
                <a:sym typeface="Wingdings" panose="05000000000000000000" pitchFamily="2" charset="2"/>
              </a:rPr>
              <a:t>/</a:t>
            </a:r>
            <a:r>
              <a:rPr lang="nl-NL" sz="1000" dirty="0" err="1" smtClean="0">
                <a:sym typeface="Wingdings" panose="05000000000000000000" pitchFamily="2" charset="2"/>
              </a:rPr>
              <a:t>empirical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ym typeface="Wingdings" panose="05000000000000000000" pitchFamily="2" charset="2"/>
              </a:rPr>
              <a:t>relationship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ym typeface="Wingdings" panose="05000000000000000000" pitchFamily="2" charset="2"/>
              </a:rPr>
              <a:t>with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ym typeface="Wingdings" panose="05000000000000000000" pitchFamily="2" charset="2"/>
              </a:rPr>
              <a:t>formal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ym typeface="Wingdings" panose="05000000000000000000" pitchFamily="2" charset="2"/>
              </a:rPr>
              <a:t>institutions</a:t>
            </a:r>
            <a:r>
              <a:rPr lang="nl-NL" sz="1100" dirty="0" smtClean="0">
                <a:sym typeface="Wingdings" panose="05000000000000000000" pitchFamily="2" charset="2"/>
              </a:rPr>
              <a:t/>
            </a:r>
            <a:br>
              <a:rPr lang="nl-NL" sz="1100" dirty="0" smtClean="0">
                <a:sym typeface="Wingdings" panose="05000000000000000000" pitchFamily="2" charset="2"/>
              </a:rPr>
            </a:br>
            <a:endParaRPr lang="nl-NL" sz="11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solidFill>
                  <a:srgbClr val="00B050"/>
                </a:solidFill>
              </a:rPr>
              <a:t>Atypical</a:t>
            </a:r>
            <a:r>
              <a:rPr lang="nl-NL" sz="1600" dirty="0" smtClean="0">
                <a:solidFill>
                  <a:srgbClr val="00B050"/>
                </a:solidFill>
              </a:rPr>
              <a:t> </a:t>
            </a:r>
            <a:r>
              <a:rPr lang="nl-NL" sz="1600" dirty="0" err="1" smtClean="0">
                <a:solidFill>
                  <a:srgbClr val="00B050"/>
                </a:solidFill>
              </a:rPr>
              <a:t>work</a:t>
            </a:r>
            <a:r>
              <a:rPr lang="nl-NL" sz="1600" dirty="0" smtClean="0">
                <a:solidFill>
                  <a:srgbClr val="00B050"/>
                </a:solidFill>
              </a:rPr>
              <a:t> </a:t>
            </a:r>
            <a:r>
              <a:rPr lang="nl-NL" sz="1600" dirty="0" smtClean="0"/>
              <a:t>is a blind spot</a:t>
            </a:r>
            <a:br>
              <a:rPr lang="nl-NL" sz="1600" dirty="0" smtClean="0"/>
            </a:br>
            <a:r>
              <a:rPr lang="nl-NL" sz="1000" dirty="0" err="1" smtClean="0"/>
              <a:t>Potentially</a:t>
            </a:r>
            <a:r>
              <a:rPr lang="nl-NL" sz="1000" dirty="0" smtClean="0"/>
              <a:t> </a:t>
            </a:r>
            <a:r>
              <a:rPr lang="nl-NL" sz="1000" dirty="0" err="1" smtClean="0"/>
              <a:t>added</a:t>
            </a:r>
            <a:r>
              <a:rPr lang="nl-NL" sz="1000" dirty="0" smtClean="0"/>
              <a:t> </a:t>
            </a:r>
            <a:r>
              <a:rPr lang="nl-NL" sz="1000" dirty="0" err="1" smtClean="0"/>
              <a:t>value</a:t>
            </a:r>
            <a:r>
              <a:rPr lang="nl-NL" sz="1000" dirty="0" smtClean="0"/>
              <a:t>, but </a:t>
            </a:r>
            <a:r>
              <a:rPr lang="nl-NL" sz="1000" dirty="0" err="1" smtClean="0"/>
              <a:t>could</a:t>
            </a:r>
            <a:r>
              <a:rPr lang="nl-NL" sz="1000" dirty="0" smtClean="0"/>
              <a:t> </a:t>
            </a:r>
            <a:r>
              <a:rPr lang="nl-NL" sz="1000" dirty="0" err="1" smtClean="0"/>
              <a:t>also</a:t>
            </a:r>
            <a:r>
              <a:rPr lang="nl-NL" sz="1000" dirty="0" smtClean="0"/>
              <a:t> </a:t>
            </a:r>
            <a:r>
              <a:rPr lang="nl-NL" sz="1000" dirty="0" err="1" smtClean="0"/>
              <a:t>be</a:t>
            </a:r>
            <a:r>
              <a:rPr lang="nl-NL" sz="1000" dirty="0" smtClean="0"/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correlated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with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institutional</a:t>
            </a:r>
            <a:r>
              <a:rPr lang="nl-NL" sz="1000" dirty="0" smtClean="0">
                <a:solidFill>
                  <a:srgbClr val="046F96"/>
                </a:solidFill>
              </a:rPr>
              <a:t> ‘</a:t>
            </a:r>
            <a:r>
              <a:rPr lang="nl-NL" sz="1000" dirty="0" err="1" smtClean="0">
                <a:solidFill>
                  <a:srgbClr val="046F96"/>
                </a:solidFill>
              </a:rPr>
              <a:t>liberalisation</a:t>
            </a:r>
            <a:r>
              <a:rPr lang="nl-NL" sz="1000" dirty="0" smtClean="0">
                <a:solidFill>
                  <a:srgbClr val="046F96"/>
                </a:solidFill>
              </a:rPr>
              <a:t>’ </a:t>
            </a:r>
            <a:r>
              <a:rPr lang="nl-NL" sz="1000" dirty="0" err="1" smtClean="0">
                <a:solidFill>
                  <a:srgbClr val="046F96"/>
                </a:solidFill>
              </a:rPr>
              <a:t>dimension</a:t>
            </a:r>
            <a:r>
              <a:rPr lang="nl-NL" sz="1000" dirty="0" smtClean="0"/>
              <a:t/>
            </a:r>
            <a:br>
              <a:rPr lang="nl-NL" sz="1000" dirty="0" smtClean="0"/>
            </a:br>
            <a:r>
              <a:rPr lang="nl-NL" sz="1000" dirty="0" err="1" smtClean="0">
                <a:solidFill>
                  <a:srgbClr val="046F96"/>
                </a:solidFill>
              </a:rPr>
              <a:t>Aggregate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quantitative</a:t>
            </a:r>
            <a:r>
              <a:rPr lang="nl-NL" sz="1000" dirty="0" smtClean="0">
                <a:solidFill>
                  <a:srgbClr val="046F96"/>
                </a:solidFill>
              </a:rPr>
              <a:t> data </a:t>
            </a:r>
            <a:r>
              <a:rPr lang="nl-NL" sz="1000" dirty="0" err="1" smtClean="0"/>
              <a:t>required</a:t>
            </a:r>
            <a:r>
              <a:rPr lang="nl-NL" sz="1000" dirty="0" smtClean="0"/>
              <a:t> </a:t>
            </a:r>
            <a:r>
              <a:rPr lang="nl-NL" sz="1000" dirty="0" err="1" smtClean="0"/>
              <a:t>from</a:t>
            </a:r>
            <a:r>
              <a:rPr lang="nl-NL" sz="1000" dirty="0" smtClean="0"/>
              <a:t> a cross-</a:t>
            </a:r>
            <a:r>
              <a:rPr lang="nl-NL" sz="1000" dirty="0" err="1" smtClean="0"/>
              <a:t>comparative</a:t>
            </a:r>
            <a:r>
              <a:rPr lang="nl-NL" sz="1000" dirty="0" smtClean="0"/>
              <a:t> </a:t>
            </a:r>
            <a:r>
              <a:rPr lang="nl-NL" sz="1000" dirty="0" err="1" smtClean="0"/>
              <a:t>perspective</a:t>
            </a:r>
            <a:r>
              <a:rPr lang="nl-NL" sz="1000" dirty="0" smtClean="0"/>
              <a:t/>
            </a:r>
            <a:br>
              <a:rPr lang="nl-NL" sz="1000" dirty="0" smtClean="0"/>
            </a:br>
            <a:r>
              <a:rPr lang="nl-NL" sz="1000" dirty="0" smtClean="0"/>
              <a:t>In </a:t>
            </a:r>
            <a:r>
              <a:rPr lang="nl-NL" sz="1000" dirty="0" err="1" smtClean="0">
                <a:solidFill>
                  <a:srgbClr val="046F96"/>
                </a:solidFill>
              </a:rPr>
              <a:t>surveys</a:t>
            </a:r>
            <a:r>
              <a:rPr lang="nl-NL" sz="1000" dirty="0" smtClean="0">
                <a:solidFill>
                  <a:srgbClr val="046F96"/>
                </a:solidFill>
              </a:rPr>
              <a:t>: </a:t>
            </a:r>
            <a:r>
              <a:rPr lang="nl-NL" sz="1000" dirty="0" err="1" smtClean="0">
                <a:solidFill>
                  <a:srgbClr val="046F96"/>
                </a:solidFill>
              </a:rPr>
              <a:t>capture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elements</a:t>
            </a:r>
            <a:r>
              <a:rPr lang="nl-NL" sz="1000" dirty="0" smtClean="0">
                <a:solidFill>
                  <a:srgbClr val="046F96"/>
                </a:solidFill>
              </a:rPr>
              <a:t> of </a:t>
            </a:r>
            <a:r>
              <a:rPr lang="nl-NL" sz="1000" dirty="0" err="1" smtClean="0">
                <a:solidFill>
                  <a:srgbClr val="046F96"/>
                </a:solidFill>
              </a:rPr>
              <a:t>vulnerable</a:t>
            </a:r>
            <a:r>
              <a:rPr lang="nl-NL" sz="1000" dirty="0" smtClean="0">
                <a:solidFill>
                  <a:srgbClr val="046F96"/>
                </a:solidFill>
              </a:rPr>
              <a:t>/</a:t>
            </a:r>
            <a:r>
              <a:rPr lang="nl-NL" sz="1000" dirty="0" err="1" smtClean="0">
                <a:solidFill>
                  <a:srgbClr val="046F96"/>
                </a:solidFill>
              </a:rPr>
              <a:t>precarious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atypical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work</a:t>
            </a:r>
            <a:r>
              <a:rPr lang="nl-NL" sz="1000" dirty="0" smtClean="0">
                <a:solidFill>
                  <a:srgbClr val="046F96"/>
                </a:solidFill>
              </a:rPr>
              <a:t> </a:t>
            </a:r>
            <a:r>
              <a:rPr lang="nl-NL" sz="1000" dirty="0" smtClean="0"/>
              <a:t>(low </a:t>
            </a:r>
            <a:r>
              <a:rPr lang="nl-NL" sz="1000" dirty="0" err="1" smtClean="0"/>
              <a:t>hourly</a:t>
            </a:r>
            <a:r>
              <a:rPr lang="nl-NL" sz="1000" dirty="0" smtClean="0"/>
              <a:t> </a:t>
            </a:r>
            <a:r>
              <a:rPr lang="nl-NL" sz="1000" dirty="0" err="1" smtClean="0"/>
              <a:t>wage</a:t>
            </a:r>
            <a:r>
              <a:rPr lang="nl-NL" sz="1000" dirty="0" smtClean="0"/>
              <a:t>, </a:t>
            </a:r>
            <a:r>
              <a:rPr lang="nl-NL" sz="1000" dirty="0" err="1" smtClean="0"/>
              <a:t>uncertain</a:t>
            </a:r>
            <a:r>
              <a:rPr lang="nl-NL" sz="1000" dirty="0" smtClean="0"/>
              <a:t> </a:t>
            </a:r>
            <a:r>
              <a:rPr lang="nl-NL" sz="1000" dirty="0" err="1" smtClean="0"/>
              <a:t>hours</a:t>
            </a:r>
            <a:r>
              <a:rPr lang="nl-NL" sz="1000" dirty="0" smtClean="0"/>
              <a:t>, </a:t>
            </a:r>
            <a:r>
              <a:rPr lang="nl-NL" sz="1000" dirty="0" err="1" smtClean="0"/>
              <a:t>partial</a:t>
            </a:r>
            <a:r>
              <a:rPr lang="nl-NL" sz="1000" dirty="0" smtClean="0"/>
              <a:t>/</a:t>
            </a:r>
            <a:r>
              <a:rPr lang="nl-NL" sz="1000" dirty="0" err="1" smtClean="0"/>
              <a:t>temporary</a:t>
            </a:r>
            <a:r>
              <a:rPr lang="nl-NL" sz="1000" dirty="0" smtClean="0"/>
              <a:t/>
            </a:r>
            <a:br>
              <a:rPr lang="nl-NL" sz="1000" dirty="0" smtClean="0"/>
            </a:br>
            <a:r>
              <a:rPr lang="nl-NL" sz="1000" dirty="0" smtClean="0"/>
              <a:t>  </a:t>
            </a:r>
            <a:r>
              <a:rPr lang="nl-NL" sz="1000" dirty="0" err="1" smtClean="0"/>
              <a:t>unemployment</a:t>
            </a:r>
            <a:r>
              <a:rPr lang="nl-NL" sz="1000" dirty="0" smtClean="0"/>
              <a:t>, low human </a:t>
            </a:r>
            <a:r>
              <a:rPr lang="nl-NL" sz="1000" dirty="0" err="1" smtClean="0"/>
              <a:t>capital</a:t>
            </a:r>
            <a:r>
              <a:rPr lang="nl-NL" sz="1000" dirty="0" smtClean="0"/>
              <a:t> development, </a:t>
            </a:r>
            <a:r>
              <a:rPr lang="nl-NL" sz="1000" dirty="0" err="1" smtClean="0"/>
              <a:t>discrimination</a:t>
            </a:r>
            <a:r>
              <a:rPr lang="nl-NL" sz="1000" dirty="0" smtClean="0"/>
              <a:t>, </a:t>
            </a:r>
            <a:r>
              <a:rPr lang="nl-NL" sz="1000" dirty="0" err="1" smtClean="0"/>
              <a:t>uneven</a:t>
            </a:r>
            <a:r>
              <a:rPr lang="nl-NL" sz="1000" dirty="0" smtClean="0"/>
              <a:t> </a:t>
            </a:r>
            <a:r>
              <a:rPr lang="nl-NL" sz="1000" dirty="0" err="1" smtClean="0"/>
              <a:t>work</a:t>
            </a:r>
            <a:r>
              <a:rPr lang="nl-NL" sz="1000" dirty="0" smtClean="0"/>
              <a:t>/life </a:t>
            </a:r>
            <a:r>
              <a:rPr lang="nl-NL" sz="1000" dirty="0" err="1" smtClean="0"/>
              <a:t>balance</a:t>
            </a:r>
            <a:r>
              <a:rPr lang="nl-NL" sz="1000" dirty="0" smtClean="0"/>
              <a:t>)</a:t>
            </a:r>
            <a:br>
              <a:rPr lang="nl-NL" sz="1000" dirty="0" smtClean="0"/>
            </a:br>
            <a:r>
              <a:rPr lang="nl-NL" sz="1000" dirty="0" err="1"/>
              <a:t>E</a:t>
            </a:r>
            <a:r>
              <a:rPr lang="nl-NL" sz="1000" dirty="0" err="1" smtClean="0"/>
              <a:t>nrich</a:t>
            </a:r>
            <a:r>
              <a:rPr lang="nl-NL" sz="1000" dirty="0" smtClean="0"/>
              <a:t> </a:t>
            </a:r>
            <a:r>
              <a:rPr lang="nl-NL" sz="1000" dirty="0" err="1" smtClean="0"/>
              <a:t>with</a:t>
            </a:r>
            <a:r>
              <a:rPr lang="nl-NL" sz="1000" dirty="0" smtClean="0"/>
              <a:t> </a:t>
            </a:r>
            <a:r>
              <a:rPr lang="nl-NL" sz="1000" dirty="0" err="1" smtClean="0">
                <a:solidFill>
                  <a:srgbClr val="046F96"/>
                </a:solidFill>
              </a:rPr>
              <a:t>administrative</a:t>
            </a:r>
            <a:r>
              <a:rPr lang="nl-NL" sz="1000" dirty="0" smtClean="0">
                <a:solidFill>
                  <a:srgbClr val="046F96"/>
                </a:solidFill>
              </a:rPr>
              <a:t>/big data </a:t>
            </a:r>
            <a:r>
              <a:rPr lang="nl-NL" sz="1000" dirty="0" err="1" smtClean="0">
                <a:solidFill>
                  <a:schemeClr val="tx1"/>
                </a:solidFill>
              </a:rPr>
              <a:t>wherever</a:t>
            </a:r>
            <a:r>
              <a:rPr lang="nl-NL" sz="1000" dirty="0" smtClean="0">
                <a:solidFill>
                  <a:schemeClr val="tx1"/>
                </a:solidFill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</a:rPr>
              <a:t>possible</a:t>
            </a:r>
            <a:endParaRPr lang="nl-NL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smtClean="0"/>
              <a:t>“</a:t>
            </a:r>
            <a:r>
              <a:rPr lang="nl-NL" sz="2000" dirty="0" err="1" smtClean="0"/>
              <a:t>When</a:t>
            </a:r>
            <a:r>
              <a:rPr lang="nl-NL" sz="2000" dirty="0" smtClean="0"/>
              <a:t> a job </a:t>
            </a:r>
            <a:r>
              <a:rPr lang="nl-NL" sz="2000" dirty="0" err="1" smtClean="0"/>
              <a:t>isn’t</a:t>
            </a:r>
            <a:r>
              <a:rPr lang="nl-NL" sz="2000" dirty="0" smtClean="0"/>
              <a:t> </a:t>
            </a:r>
            <a:r>
              <a:rPr lang="nl-NL" sz="2000" dirty="0" err="1" smtClean="0"/>
              <a:t>enough</a:t>
            </a:r>
            <a:r>
              <a:rPr lang="nl-NL" sz="2000" dirty="0" smtClean="0"/>
              <a:t>”</a:t>
            </a:r>
            <a:endParaRPr lang="nl-NL" sz="20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143250" y="919161"/>
            <a:ext cx="6000749" cy="37385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SCP report </a:t>
            </a:r>
            <a:r>
              <a:rPr lang="nl-NL" sz="1400" dirty="0" err="1" smtClean="0">
                <a:solidFill>
                  <a:srgbClr val="046F96"/>
                </a:solidFill>
              </a:rPr>
              <a:t>published</a:t>
            </a:r>
            <a:r>
              <a:rPr lang="nl-NL" sz="1400" dirty="0" smtClean="0">
                <a:solidFill>
                  <a:srgbClr val="046F96"/>
                </a:solidFill>
              </a:rPr>
              <a:t> on 3 </a:t>
            </a:r>
            <a:r>
              <a:rPr lang="nl-NL" sz="1400" dirty="0" err="1" smtClean="0">
                <a:solidFill>
                  <a:srgbClr val="046F96"/>
                </a:solidFill>
              </a:rPr>
              <a:t>October</a:t>
            </a:r>
            <a:r>
              <a:rPr lang="nl-NL" sz="1400" dirty="0" smtClean="0">
                <a:solidFill>
                  <a:srgbClr val="046F96"/>
                </a:solidFill>
              </a:rPr>
              <a:t>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Analyses </a:t>
            </a:r>
            <a:r>
              <a:rPr lang="nl-NL" sz="1400" dirty="0" err="1" smtClean="0">
                <a:solidFill>
                  <a:srgbClr val="046F96"/>
                </a:solidFill>
              </a:rPr>
              <a:t>working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poor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 smtClean="0"/>
              <a:t> </a:t>
            </a:r>
            <a:r>
              <a:rPr lang="nl-NL" sz="1400" dirty="0" err="1" smtClean="0"/>
              <a:t>three</a:t>
            </a:r>
            <a:r>
              <a:rPr lang="nl-NL" sz="1400" dirty="0" smtClean="0"/>
              <a:t> different </a:t>
            </a:r>
            <a:r>
              <a:rPr lang="nl-NL" sz="1400" dirty="0" err="1" smtClean="0">
                <a:solidFill>
                  <a:srgbClr val="046F96"/>
                </a:solidFill>
              </a:rPr>
              <a:t>angles</a:t>
            </a:r>
            <a:r>
              <a:rPr lang="nl-NL" sz="1400" dirty="0" smtClean="0"/>
              <a:t>:</a:t>
            </a:r>
          </a:p>
          <a:p>
            <a:pPr lvl="2" indent="0">
              <a:buNone/>
            </a:pPr>
            <a:r>
              <a:rPr lang="nl-NL" sz="1400" dirty="0" smtClean="0">
                <a:solidFill>
                  <a:srgbClr val="046F96"/>
                </a:solidFill>
              </a:rPr>
              <a:t>(1) Trends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tx1"/>
                </a:solidFill>
              </a:rPr>
              <a:t>in NL </a:t>
            </a:r>
            <a:r>
              <a:rPr lang="nl-NL" sz="1400" dirty="0" err="1" smtClean="0">
                <a:solidFill>
                  <a:schemeClr val="tx1"/>
                </a:solidFill>
              </a:rPr>
              <a:t>since</a:t>
            </a:r>
            <a:r>
              <a:rPr lang="nl-NL" sz="1400" dirty="0" smtClean="0">
                <a:solidFill>
                  <a:schemeClr val="tx1"/>
                </a:solidFill>
              </a:rPr>
              <a:t> 1990</a:t>
            </a:r>
          </a:p>
          <a:p>
            <a:pPr lvl="2" indent="0">
              <a:buNone/>
            </a:pPr>
            <a:r>
              <a:rPr lang="nl-NL" sz="1400" dirty="0" smtClean="0">
                <a:solidFill>
                  <a:srgbClr val="046F96"/>
                </a:solidFill>
              </a:rPr>
              <a:t>(2) </a:t>
            </a:r>
            <a:r>
              <a:rPr lang="nl-NL" sz="1400" dirty="0" err="1" smtClean="0">
                <a:solidFill>
                  <a:srgbClr val="046F96"/>
                </a:solidFill>
              </a:rPr>
              <a:t>Municipal</a:t>
            </a:r>
            <a:r>
              <a:rPr lang="nl-NL" sz="1400" dirty="0" smtClean="0">
                <a:solidFill>
                  <a:srgbClr val="046F96"/>
                </a:solidFill>
              </a:rPr>
              <a:t> policy </a:t>
            </a:r>
            <a:r>
              <a:rPr lang="nl-NL" sz="1400" dirty="0" smtClean="0"/>
              <a:t>on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working</a:t>
            </a:r>
            <a:r>
              <a:rPr lang="nl-NL" sz="1400" dirty="0" smtClean="0"/>
              <a:t> </a:t>
            </a:r>
            <a:r>
              <a:rPr lang="nl-NL" sz="1400" dirty="0" err="1" smtClean="0"/>
              <a:t>poor</a:t>
            </a:r>
            <a:r>
              <a:rPr lang="nl-NL" sz="1400" dirty="0" smtClean="0"/>
              <a:t> in NL</a:t>
            </a:r>
          </a:p>
          <a:p>
            <a:pPr lvl="2" indent="0">
              <a:buNone/>
            </a:pP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(3) International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comparison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b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nl-NL" sz="1400" dirty="0" err="1">
                <a:solidFill>
                  <a:schemeClr val="tx1"/>
                </a:solidFill>
              </a:rPr>
              <a:t>W</a:t>
            </a:r>
            <a:r>
              <a:rPr lang="nl-NL" sz="1400" dirty="0" err="1" smtClean="0">
                <a:solidFill>
                  <a:schemeClr val="tx1"/>
                </a:solidFill>
              </a:rPr>
              <a:t>orking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 err="1" smtClean="0">
                <a:solidFill>
                  <a:schemeClr val="tx1"/>
                </a:solidFill>
              </a:rPr>
              <a:t>poor</a:t>
            </a:r>
            <a:r>
              <a:rPr lang="nl-NL" sz="1400" dirty="0" smtClean="0">
                <a:solidFill>
                  <a:schemeClr val="tx1"/>
                </a:solidFill>
              </a:rPr>
              <a:t> in NL, BE, DE, DK, UK</a:t>
            </a:r>
          </a:p>
          <a:p>
            <a:pPr lvl="2" indent="0">
              <a:buNone/>
            </a:pPr>
            <a:endParaRPr lang="nl-NL" sz="11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nl-NL" sz="1050" i="1" dirty="0">
                <a:solidFill>
                  <a:schemeClr val="tx1"/>
                </a:solidFill>
              </a:rPr>
              <a:t> </a:t>
            </a:r>
            <a:r>
              <a:rPr lang="nl-NL" sz="1050" i="1" dirty="0" smtClean="0">
                <a:solidFill>
                  <a:schemeClr val="tx1"/>
                </a:solidFill>
              </a:rPr>
              <a:t>     </a:t>
            </a:r>
            <a:r>
              <a:rPr lang="nl-NL" sz="1050" i="1" dirty="0" err="1" smtClean="0">
                <a:solidFill>
                  <a:schemeClr val="tx1"/>
                </a:solidFill>
              </a:rPr>
              <a:t>Starting</a:t>
            </a:r>
            <a:r>
              <a:rPr lang="nl-NL" sz="1050" i="1" dirty="0" smtClean="0">
                <a:solidFill>
                  <a:schemeClr val="tx1"/>
                </a:solidFill>
              </a:rPr>
              <a:t> points: </a:t>
            </a:r>
          </a:p>
          <a:p>
            <a:pPr lvl="2" indent="0">
              <a:buNone/>
            </a:pPr>
            <a:r>
              <a:rPr lang="nl-NL" sz="1050" i="1" dirty="0" smtClean="0">
                <a:solidFill>
                  <a:schemeClr val="tx1"/>
                </a:solidFill>
              </a:rPr>
              <a:t>      - </a:t>
            </a:r>
            <a:r>
              <a:rPr lang="nl-NL" sz="1050" i="1" dirty="0" err="1" smtClean="0">
                <a:solidFill>
                  <a:schemeClr val="tx1"/>
                </a:solidFill>
              </a:rPr>
              <a:t>Poverty</a:t>
            </a:r>
            <a:r>
              <a:rPr lang="nl-NL" sz="1050" i="1" dirty="0" smtClean="0">
                <a:solidFill>
                  <a:schemeClr val="tx1"/>
                </a:solidFill>
              </a:rPr>
              <a:t> is best </a:t>
            </a:r>
            <a:r>
              <a:rPr lang="nl-NL" sz="1050" i="1" dirty="0" err="1" smtClean="0">
                <a:solidFill>
                  <a:schemeClr val="tx1"/>
                </a:solidFill>
              </a:rPr>
              <a:t>measured</a:t>
            </a:r>
            <a:r>
              <a:rPr lang="nl-NL" sz="1050" i="1" dirty="0" smtClean="0">
                <a:solidFill>
                  <a:schemeClr val="tx1"/>
                </a:solidFill>
              </a:rPr>
              <a:t> </a:t>
            </a:r>
            <a:r>
              <a:rPr lang="nl-NL" sz="1050" i="1" dirty="0" err="1" smtClean="0">
                <a:solidFill>
                  <a:schemeClr val="tx1"/>
                </a:solidFill>
              </a:rPr>
              <a:t>through</a:t>
            </a:r>
            <a:r>
              <a:rPr lang="nl-NL" sz="1050" i="1" dirty="0" smtClean="0">
                <a:solidFill>
                  <a:schemeClr val="tx1"/>
                </a:solidFill>
              </a:rPr>
              <a:t> a </a:t>
            </a:r>
            <a:r>
              <a:rPr lang="nl-NL" sz="1050" i="1" dirty="0" err="1" smtClean="0">
                <a:solidFill>
                  <a:srgbClr val="046F96"/>
                </a:solidFill>
              </a:rPr>
              <a:t>generalised</a:t>
            </a:r>
            <a:r>
              <a:rPr lang="nl-NL" sz="1050" i="1" dirty="0" smtClean="0">
                <a:solidFill>
                  <a:srgbClr val="046F96"/>
                </a:solidFill>
              </a:rPr>
              <a:t> budget approach</a:t>
            </a:r>
            <a:r>
              <a:rPr lang="nl-NL" sz="1050" i="1" dirty="0" smtClean="0">
                <a:solidFill>
                  <a:schemeClr val="tx1"/>
                </a:solidFill>
              </a:rPr>
              <a:t/>
            </a:r>
            <a:br>
              <a:rPr lang="nl-NL" sz="1050" i="1" dirty="0" smtClean="0">
                <a:solidFill>
                  <a:schemeClr val="tx1"/>
                </a:solidFill>
              </a:rPr>
            </a:br>
            <a:r>
              <a:rPr lang="nl-NL" sz="1050" i="1" dirty="0" smtClean="0">
                <a:solidFill>
                  <a:schemeClr val="tx1"/>
                </a:solidFill>
              </a:rPr>
              <a:t/>
            </a:r>
            <a:br>
              <a:rPr lang="nl-NL" sz="1050" i="1" dirty="0" smtClean="0">
                <a:solidFill>
                  <a:schemeClr val="tx1"/>
                </a:solidFill>
              </a:rPr>
            </a:br>
            <a:r>
              <a:rPr lang="nl-NL" sz="1050" i="1" dirty="0" smtClean="0">
                <a:solidFill>
                  <a:schemeClr val="tx1"/>
                </a:solidFill>
              </a:rPr>
              <a:t>      - Five ‘focus </a:t>
            </a:r>
            <a:r>
              <a:rPr lang="nl-NL" sz="1050" i="1" dirty="0" err="1" smtClean="0">
                <a:solidFill>
                  <a:schemeClr val="tx1"/>
                </a:solidFill>
              </a:rPr>
              <a:t>countries</a:t>
            </a:r>
            <a:r>
              <a:rPr lang="nl-NL" sz="1050" i="1" dirty="0" smtClean="0">
                <a:solidFill>
                  <a:schemeClr val="tx1"/>
                </a:solidFill>
              </a:rPr>
              <a:t>’ are </a:t>
            </a:r>
            <a:r>
              <a:rPr lang="nl-NL" sz="1050" i="1" dirty="0" err="1" smtClean="0">
                <a:solidFill>
                  <a:srgbClr val="046F96"/>
                </a:solidFill>
              </a:rPr>
              <a:t>institutionally</a:t>
            </a:r>
            <a:r>
              <a:rPr lang="nl-NL" sz="1050" i="1" dirty="0" smtClean="0">
                <a:solidFill>
                  <a:srgbClr val="046F96"/>
                </a:solidFill>
              </a:rPr>
              <a:t> different</a:t>
            </a:r>
            <a:r>
              <a:rPr lang="nl-NL" sz="1050" i="1" dirty="0" smtClean="0">
                <a:solidFill>
                  <a:schemeClr val="tx1"/>
                </a:solidFill>
              </a:rPr>
              <a:t> but </a:t>
            </a:r>
            <a:r>
              <a:rPr lang="nl-NL" sz="1050" i="1" dirty="0" err="1" smtClean="0">
                <a:solidFill>
                  <a:schemeClr val="tx1"/>
                </a:solidFill>
              </a:rPr>
              <a:t>otherwise</a:t>
            </a:r>
            <a:r>
              <a:rPr lang="nl-NL" sz="1050" i="1" dirty="0" smtClean="0">
                <a:solidFill>
                  <a:schemeClr val="tx1"/>
                </a:solidFill>
              </a:rPr>
              <a:t> </a:t>
            </a:r>
            <a:r>
              <a:rPr lang="nl-NL" sz="1050" i="1" dirty="0" err="1" smtClean="0">
                <a:solidFill>
                  <a:schemeClr val="tx1"/>
                </a:solidFill>
              </a:rPr>
              <a:t>fairly</a:t>
            </a:r>
            <a:r>
              <a:rPr lang="nl-NL" sz="1050" i="1" dirty="0">
                <a:solidFill>
                  <a:schemeClr val="tx1"/>
                </a:solidFill>
              </a:rPr>
              <a:t/>
            </a:r>
            <a:br>
              <a:rPr lang="nl-NL" sz="1050" i="1" dirty="0">
                <a:solidFill>
                  <a:schemeClr val="tx1"/>
                </a:solidFill>
              </a:rPr>
            </a:br>
            <a:r>
              <a:rPr lang="nl-NL" sz="1050" i="1" dirty="0" smtClean="0">
                <a:solidFill>
                  <a:schemeClr val="tx1"/>
                </a:solidFill>
              </a:rPr>
              <a:t>        </a:t>
            </a:r>
            <a:r>
              <a:rPr lang="nl-NL" sz="1050" i="1" dirty="0" err="1" smtClean="0">
                <a:solidFill>
                  <a:schemeClr val="tx1"/>
                </a:solidFill>
              </a:rPr>
              <a:t>similar</a:t>
            </a:r>
            <a:r>
              <a:rPr lang="nl-NL" sz="1050" i="1" dirty="0" smtClean="0">
                <a:solidFill>
                  <a:schemeClr val="tx1"/>
                </a:solidFill>
              </a:rPr>
              <a:t> (</a:t>
            </a:r>
            <a:r>
              <a:rPr lang="nl-NL" sz="1050" i="1" dirty="0" err="1" smtClean="0">
                <a:solidFill>
                  <a:schemeClr val="tx1"/>
                </a:solidFill>
              </a:rPr>
              <a:t>modernisation</a:t>
            </a:r>
            <a:r>
              <a:rPr lang="nl-NL" sz="1050" i="1" dirty="0" smtClean="0">
                <a:solidFill>
                  <a:schemeClr val="tx1"/>
                </a:solidFill>
              </a:rPr>
              <a:t>, </a:t>
            </a:r>
            <a:r>
              <a:rPr lang="nl-NL" sz="1050" i="1" dirty="0" err="1" smtClean="0">
                <a:solidFill>
                  <a:schemeClr val="tx1"/>
                </a:solidFill>
              </a:rPr>
              <a:t>wealth</a:t>
            </a:r>
            <a:r>
              <a:rPr lang="nl-NL" sz="1050" i="1" dirty="0" smtClean="0">
                <a:solidFill>
                  <a:schemeClr val="tx1"/>
                </a:solidFill>
              </a:rPr>
              <a:t>, </a:t>
            </a:r>
            <a:r>
              <a:rPr lang="nl-NL" sz="1050" i="1" dirty="0" err="1" smtClean="0">
                <a:solidFill>
                  <a:schemeClr val="tx1"/>
                </a:solidFill>
              </a:rPr>
              <a:t>demographics</a:t>
            </a:r>
            <a:r>
              <a:rPr lang="nl-NL" sz="1050" i="1" dirty="0" smtClean="0">
                <a:solidFill>
                  <a:schemeClr val="tx1"/>
                </a:solidFill>
              </a:rPr>
              <a:t>, </a:t>
            </a:r>
            <a:r>
              <a:rPr lang="nl-NL" sz="1050" i="1" dirty="0" err="1" smtClean="0">
                <a:solidFill>
                  <a:schemeClr val="tx1"/>
                </a:solidFill>
              </a:rPr>
              <a:t>climate</a:t>
            </a:r>
            <a:r>
              <a:rPr lang="nl-NL" sz="1050" i="1" dirty="0" smtClean="0">
                <a:solidFill>
                  <a:schemeClr val="tx1"/>
                </a:solidFill>
              </a:rPr>
              <a:t>…) </a:t>
            </a:r>
          </a:p>
          <a:p>
            <a:pPr lvl="2" indent="0">
              <a:buNone/>
            </a:pP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 </a:t>
            </a:r>
            <a:r>
              <a:rPr lang="nl-NL" sz="105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heterogeneity</a:t>
            </a: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nl-NL" sz="105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labour</a:t>
            </a: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market </a:t>
            </a:r>
            <a:r>
              <a:rPr lang="nl-NL" sz="105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institutions</a:t>
            </a: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focus </a:t>
            </a:r>
            <a:r>
              <a:rPr lang="nl-NL" sz="105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countries</a:t>
            </a: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	     </a:t>
            </a:r>
            <a:r>
              <a:rPr lang="nl-NL" sz="105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within</a:t>
            </a: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a set of 21 EU </a:t>
            </a:r>
            <a:r>
              <a:rPr lang="nl-NL" sz="105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countries</a:t>
            </a:r>
            <a:r>
              <a:rPr lang="nl-NL" sz="105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?</a:t>
            </a:r>
            <a:endParaRPr lang="nl-NL" sz="1050" i="1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nl-NL" sz="1050" i="1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nl-NL" sz="700" dirty="0" smtClean="0">
                <a:solidFill>
                  <a:srgbClr val="046F96"/>
                </a:solidFill>
              </a:rPr>
              <a:t>English summary</a:t>
            </a:r>
            <a:r>
              <a:rPr lang="nl-NL" sz="700" dirty="0" smtClean="0">
                <a:solidFill>
                  <a:schemeClr val="tx1"/>
                </a:solidFill>
              </a:rPr>
              <a:t>: </a:t>
            </a:r>
            <a:r>
              <a:rPr lang="nl-NL" sz="700" dirty="0" err="1" smtClean="0">
                <a:solidFill>
                  <a:schemeClr val="tx1"/>
                </a:solidFill>
              </a:rPr>
              <a:t>C.Vrooman</a:t>
            </a:r>
            <a:r>
              <a:rPr lang="nl-NL" sz="700" dirty="0" smtClean="0">
                <a:solidFill>
                  <a:schemeClr val="tx1"/>
                </a:solidFill>
              </a:rPr>
              <a:t>, E. Josten, S. Hoff, L. Putman </a:t>
            </a:r>
            <a:r>
              <a:rPr lang="nl-NL" sz="700" dirty="0" err="1" smtClean="0">
                <a:solidFill>
                  <a:schemeClr val="tx1"/>
                </a:solidFill>
              </a:rPr>
              <a:t>and</a:t>
            </a:r>
            <a:r>
              <a:rPr lang="nl-NL" sz="700" dirty="0" smtClean="0">
                <a:solidFill>
                  <a:schemeClr val="tx1"/>
                </a:solidFill>
              </a:rPr>
              <a:t> J.M. Wildeboer Schut (2018), </a:t>
            </a:r>
            <a:r>
              <a:rPr lang="nl-NL" sz="700" i="1" dirty="0" err="1" smtClean="0">
                <a:solidFill>
                  <a:schemeClr val="tx1"/>
                </a:solidFill>
              </a:rPr>
              <a:t>When</a:t>
            </a:r>
            <a:r>
              <a:rPr lang="nl-NL" sz="700" i="1" dirty="0" smtClean="0">
                <a:solidFill>
                  <a:schemeClr val="tx1"/>
                </a:solidFill>
              </a:rPr>
              <a:t> a job </a:t>
            </a:r>
            <a:r>
              <a:rPr lang="nl-NL" sz="700" i="1" dirty="0" err="1" smtClean="0">
                <a:solidFill>
                  <a:schemeClr val="tx1"/>
                </a:solidFill>
              </a:rPr>
              <a:t>isn’t</a:t>
            </a:r>
            <a:r>
              <a:rPr lang="nl-NL" sz="700" i="1" dirty="0" smtClean="0">
                <a:solidFill>
                  <a:schemeClr val="tx1"/>
                </a:solidFill>
              </a:rPr>
              <a:t> </a:t>
            </a:r>
            <a:r>
              <a:rPr lang="nl-NL" sz="700" i="1" dirty="0" err="1" smtClean="0">
                <a:solidFill>
                  <a:schemeClr val="tx1"/>
                </a:solidFill>
              </a:rPr>
              <a:t>enough</a:t>
            </a:r>
            <a:r>
              <a:rPr lang="nl-NL" sz="700" i="1" dirty="0" smtClean="0">
                <a:solidFill>
                  <a:schemeClr val="tx1"/>
                </a:solidFill>
              </a:rPr>
              <a:t>; The </a:t>
            </a:r>
            <a:r>
              <a:rPr lang="nl-NL" sz="700" i="1" dirty="0" err="1" smtClean="0">
                <a:solidFill>
                  <a:schemeClr val="tx1"/>
                </a:solidFill>
              </a:rPr>
              <a:t>working</a:t>
            </a:r>
            <a:r>
              <a:rPr lang="nl-NL" sz="700" i="1" dirty="0" smtClean="0">
                <a:solidFill>
                  <a:schemeClr val="tx1"/>
                </a:solidFill>
              </a:rPr>
              <a:t> </a:t>
            </a:r>
            <a:r>
              <a:rPr lang="nl-NL" sz="700" i="1" dirty="0" err="1" smtClean="0">
                <a:solidFill>
                  <a:schemeClr val="tx1"/>
                </a:solidFill>
              </a:rPr>
              <a:t>poor</a:t>
            </a:r>
            <a:r>
              <a:rPr lang="nl-NL" sz="700" i="1" dirty="0" smtClean="0">
                <a:solidFill>
                  <a:schemeClr val="tx1"/>
                </a:solidFill>
              </a:rPr>
              <a:t> in five European </a:t>
            </a:r>
            <a:r>
              <a:rPr lang="nl-NL" sz="700" i="1" dirty="0" err="1" smtClean="0">
                <a:solidFill>
                  <a:schemeClr val="tx1"/>
                </a:solidFill>
              </a:rPr>
              <a:t>countries</a:t>
            </a:r>
            <a:r>
              <a:rPr lang="nl-NL" sz="700" i="1" dirty="0" smtClean="0">
                <a:solidFill>
                  <a:schemeClr val="tx1"/>
                </a:solidFill>
              </a:rPr>
              <a:t> </a:t>
            </a:r>
            <a:r>
              <a:rPr lang="nl-NL" sz="700" i="1" dirty="0" err="1" smtClean="0">
                <a:solidFill>
                  <a:schemeClr val="tx1"/>
                </a:solidFill>
              </a:rPr>
              <a:t>and</a:t>
            </a:r>
            <a:r>
              <a:rPr lang="nl-NL" sz="700" i="1" dirty="0" smtClean="0">
                <a:solidFill>
                  <a:schemeClr val="tx1"/>
                </a:solidFill>
              </a:rPr>
              <a:t> </a:t>
            </a:r>
            <a:r>
              <a:rPr lang="nl-NL" sz="700" i="1" dirty="0" err="1" smtClean="0">
                <a:solidFill>
                  <a:schemeClr val="tx1"/>
                </a:solidFill>
              </a:rPr>
              <a:t>twenty</a:t>
            </a:r>
            <a:r>
              <a:rPr lang="nl-NL" sz="700" i="1" dirty="0" smtClean="0">
                <a:solidFill>
                  <a:schemeClr val="tx1"/>
                </a:solidFill>
              </a:rPr>
              <a:t> Dutch </a:t>
            </a:r>
            <a:r>
              <a:rPr lang="nl-NL" sz="700" i="1" dirty="0" err="1" smtClean="0">
                <a:solidFill>
                  <a:schemeClr val="tx1"/>
                </a:solidFill>
              </a:rPr>
              <a:t>municipalities</a:t>
            </a:r>
            <a:r>
              <a:rPr lang="nl-NL" sz="700" i="1" dirty="0" smtClean="0">
                <a:solidFill>
                  <a:schemeClr val="tx1"/>
                </a:solidFill>
              </a:rPr>
              <a:t>. </a:t>
            </a:r>
            <a:r>
              <a:rPr lang="nl-NL" sz="700" dirty="0" smtClean="0">
                <a:solidFill>
                  <a:schemeClr val="tx1"/>
                </a:solidFill>
              </a:rPr>
              <a:t>The Hague: The Netherlands </a:t>
            </a:r>
            <a:r>
              <a:rPr lang="nl-NL" sz="700" dirty="0" err="1" smtClean="0">
                <a:solidFill>
                  <a:schemeClr val="tx1"/>
                </a:solidFill>
              </a:rPr>
              <a:t>Institute</a:t>
            </a:r>
            <a:r>
              <a:rPr lang="nl-NL" sz="700" dirty="0" smtClean="0">
                <a:solidFill>
                  <a:schemeClr val="tx1"/>
                </a:solidFill>
              </a:rPr>
              <a:t> </a:t>
            </a:r>
            <a:r>
              <a:rPr lang="nl-NL" sz="700" dirty="0" err="1" smtClean="0">
                <a:solidFill>
                  <a:schemeClr val="tx1"/>
                </a:solidFill>
              </a:rPr>
              <a:t>for</a:t>
            </a:r>
            <a:r>
              <a:rPr lang="nl-NL" sz="700" dirty="0" smtClean="0">
                <a:solidFill>
                  <a:schemeClr val="tx1"/>
                </a:solidFill>
              </a:rPr>
              <a:t> </a:t>
            </a:r>
            <a:r>
              <a:rPr lang="nl-NL" sz="700" dirty="0" err="1" smtClean="0">
                <a:solidFill>
                  <a:schemeClr val="tx1"/>
                </a:solidFill>
              </a:rPr>
              <a:t>Social</a:t>
            </a:r>
            <a:r>
              <a:rPr lang="nl-NL" sz="700" dirty="0" smtClean="0">
                <a:solidFill>
                  <a:schemeClr val="tx1"/>
                </a:solidFill>
              </a:rPr>
              <a:t> </a:t>
            </a:r>
            <a:r>
              <a:rPr lang="nl-NL" sz="700" dirty="0" err="1" smtClean="0">
                <a:solidFill>
                  <a:schemeClr val="tx1"/>
                </a:solidFill>
              </a:rPr>
              <a:t>Research|SCP</a:t>
            </a:r>
            <a:r>
              <a:rPr lang="nl-NL" sz="900" dirty="0">
                <a:solidFill>
                  <a:schemeClr val="tx1"/>
                </a:solidFill>
              </a:rPr>
              <a:t/>
            </a:r>
            <a:br>
              <a:rPr lang="nl-NL" sz="900" dirty="0">
                <a:solidFill>
                  <a:schemeClr val="tx1"/>
                </a:solidFill>
              </a:rPr>
            </a:br>
            <a:r>
              <a:rPr lang="nl-NL" sz="700" dirty="0" smtClean="0">
                <a:solidFill>
                  <a:srgbClr val="046F96"/>
                </a:solidFill>
              </a:rPr>
              <a:t>www.scp.nl/english/Publications/Summaries_by_year/Summaries_2018/When_a_job_isn_t_enough</a:t>
            </a:r>
            <a:r>
              <a:rPr lang="nl-NL" sz="900" dirty="0" smtClean="0">
                <a:solidFill>
                  <a:schemeClr val="tx1"/>
                </a:solidFill>
              </a:rPr>
              <a:t/>
            </a:r>
            <a:br>
              <a:rPr lang="nl-NL" sz="900" dirty="0" smtClean="0">
                <a:solidFill>
                  <a:schemeClr val="tx1"/>
                </a:solidFill>
              </a:rPr>
            </a:br>
            <a:endParaRPr lang="nl-NL" sz="1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2" y="986786"/>
            <a:ext cx="2535728" cy="35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err="1" smtClean="0"/>
              <a:t>Theoretical</a:t>
            </a:r>
            <a:r>
              <a:rPr lang="nl-NL" sz="2000" dirty="0" smtClean="0"/>
              <a:t> </a:t>
            </a:r>
            <a:r>
              <a:rPr lang="nl-NL" sz="2000" dirty="0" err="1" smtClean="0"/>
              <a:t>framework</a:t>
            </a:r>
            <a:endParaRPr lang="nl-NL" sz="20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5109452" y="870165"/>
            <a:ext cx="3933825" cy="3282554"/>
          </a:xfrm>
        </p:spPr>
        <p:txBody>
          <a:bodyPr/>
          <a:lstStyle/>
          <a:p>
            <a:endParaRPr lang="nl-NL" sz="1200" dirty="0"/>
          </a:p>
          <a:p>
            <a:r>
              <a:rPr lang="en-US" sz="1200" dirty="0"/>
              <a:t>The </a:t>
            </a:r>
            <a:r>
              <a:rPr lang="en-US" sz="1200" dirty="0">
                <a:solidFill>
                  <a:srgbClr val="046F96"/>
                </a:solidFill>
              </a:rPr>
              <a:t>rise of nonstandard and precarious employment </a:t>
            </a:r>
            <a:r>
              <a:rPr lang="en-US" sz="1200" dirty="0"/>
              <a:t>is often </a:t>
            </a:r>
            <a:r>
              <a:rPr lang="en-US" sz="1200" dirty="0">
                <a:solidFill>
                  <a:srgbClr val="046F96"/>
                </a:solidFill>
              </a:rPr>
              <a:t>linked to a growth in poverty </a:t>
            </a:r>
            <a:r>
              <a:rPr lang="en-US" sz="1200" dirty="0"/>
              <a:t>among working </a:t>
            </a:r>
            <a:r>
              <a:rPr lang="en-US" sz="1200" dirty="0" smtClean="0"/>
              <a:t>people in the policy debate. </a:t>
            </a:r>
          </a:p>
          <a:p>
            <a:endParaRPr lang="en-US" sz="1200" dirty="0" smtClean="0"/>
          </a:p>
          <a:p>
            <a:r>
              <a:rPr lang="en-US" sz="1200" dirty="0" smtClean="0"/>
              <a:t>However: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Theoretically </a:t>
            </a:r>
            <a:r>
              <a:rPr lang="en-US" sz="1200" dirty="0" smtClean="0">
                <a:solidFill>
                  <a:srgbClr val="046F96"/>
                </a:solidFill>
              </a:rPr>
              <a:t>no straightforward relationship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en-US" sz="1200" dirty="0" smtClean="0">
                <a:solidFill>
                  <a:srgbClr val="046F96"/>
                </a:solidFill>
              </a:rPr>
              <a:t>3 direct mechanisms</a:t>
            </a:r>
            <a:r>
              <a:rPr lang="en-US" sz="1200" dirty="0" smtClean="0"/>
              <a:t>: household needs, </a:t>
            </a:r>
            <a:r>
              <a:rPr lang="en-US" sz="1200" dirty="0" err="1" smtClean="0"/>
              <a:t>labour</a:t>
            </a:r>
            <a:r>
              <a:rPr lang="en-US" sz="1200" dirty="0" smtClean="0"/>
              <a:t> intensity, hourly income</a:t>
            </a:r>
            <a:br>
              <a:rPr lang="en-US" sz="1200" dirty="0" smtClean="0"/>
            </a:br>
            <a:r>
              <a:rPr lang="en-US" sz="1200" dirty="0" smtClean="0"/>
              <a:t>- various </a:t>
            </a:r>
            <a:r>
              <a:rPr lang="en-US" sz="1200" dirty="0" smtClean="0">
                <a:solidFill>
                  <a:srgbClr val="046F96"/>
                </a:solidFill>
              </a:rPr>
              <a:t>underlying macro-factors</a:t>
            </a:r>
            <a:r>
              <a:rPr lang="en-US" sz="1200" dirty="0" smtClean="0"/>
              <a:t> at work: other institutions (formal/informal) may also matter, and societal contexts can be different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 smtClean="0">
                <a:solidFill>
                  <a:srgbClr val="046F96"/>
                </a:solidFill>
              </a:rPr>
              <a:t>trajectories</a:t>
            </a:r>
            <a:r>
              <a:rPr lang="en-US" sz="1200" dirty="0" smtClean="0"/>
              <a:t> </a:t>
            </a:r>
            <a:r>
              <a:rPr lang="en-US" sz="1200" dirty="0"/>
              <a:t>through which new forms of work translate into </a:t>
            </a:r>
            <a:r>
              <a:rPr lang="en-US" sz="1200" dirty="0" smtClean="0"/>
              <a:t>poverty among the working population </a:t>
            </a:r>
            <a:r>
              <a:rPr lang="en-US" sz="1200" dirty="0">
                <a:solidFill>
                  <a:srgbClr val="046F96"/>
                </a:solidFill>
              </a:rPr>
              <a:t>cannot be tested easily </a:t>
            </a:r>
            <a:r>
              <a:rPr lang="en-US" sz="1200" dirty="0"/>
              <a:t>as a result of </a:t>
            </a:r>
            <a:r>
              <a:rPr lang="en-US" sz="1200" dirty="0">
                <a:solidFill>
                  <a:srgbClr val="046F96"/>
                </a:solidFill>
              </a:rPr>
              <a:t>data </a:t>
            </a:r>
            <a:r>
              <a:rPr lang="en-US" sz="1200" dirty="0" smtClean="0">
                <a:solidFill>
                  <a:srgbClr val="046F96"/>
                </a:solidFill>
              </a:rPr>
              <a:t>limitations</a:t>
            </a:r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4867"/>
            <a:ext cx="5184844" cy="32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err="1" smtClean="0"/>
              <a:t>Poverty</a:t>
            </a:r>
            <a:endParaRPr lang="nl-NL" sz="20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763809" y="768634"/>
            <a:ext cx="4380191" cy="3669506"/>
          </a:xfrm>
        </p:spPr>
        <p:txBody>
          <a:bodyPr/>
          <a:lstStyle/>
          <a:p>
            <a:r>
              <a:rPr lang="en-US" sz="1000" dirty="0" smtClean="0">
                <a:solidFill>
                  <a:srgbClr val="046F96"/>
                </a:solidFill>
              </a:rPr>
              <a:t>Definition</a:t>
            </a:r>
            <a:r>
              <a:rPr lang="en-US" sz="1000" dirty="0" smtClean="0">
                <a:solidFill>
                  <a:schemeClr val="tx1"/>
                </a:solidFill>
              </a:rPr>
              <a:t>: “An </a:t>
            </a:r>
            <a:r>
              <a:rPr lang="en-US" sz="1000" dirty="0">
                <a:solidFill>
                  <a:schemeClr val="tx1"/>
                </a:solidFill>
              </a:rPr>
              <a:t>individual actor is </a:t>
            </a:r>
            <a:r>
              <a:rPr lang="en-US" sz="1000" dirty="0">
                <a:solidFill>
                  <a:srgbClr val="046F96"/>
                </a:solidFill>
              </a:rPr>
              <a:t>poor</a:t>
            </a:r>
            <a:r>
              <a:rPr lang="en-US" sz="1000" dirty="0">
                <a:solidFill>
                  <a:schemeClr val="tx1"/>
                </a:solidFill>
              </a:rPr>
              <a:t> if </a:t>
            </a:r>
            <a:r>
              <a:rPr lang="en-US" sz="1000" dirty="0" smtClean="0">
                <a:solidFill>
                  <a:schemeClr val="tx1"/>
                </a:solidFill>
              </a:rPr>
              <a:t>he consistently </a:t>
            </a:r>
            <a:r>
              <a:rPr lang="en-US" sz="1000" dirty="0">
                <a:solidFill>
                  <a:schemeClr val="tx1"/>
                </a:solidFill>
              </a:rPr>
              <a:t>lacks the </a:t>
            </a:r>
            <a:r>
              <a:rPr lang="en-US" sz="1000" dirty="0" smtClean="0">
                <a:solidFill>
                  <a:schemeClr val="tx1"/>
                </a:solidFill>
              </a:rPr>
              <a:t>means </a:t>
            </a:r>
            <a:r>
              <a:rPr lang="en-US" sz="1000" dirty="0">
                <a:solidFill>
                  <a:schemeClr val="tx1"/>
                </a:solidFill>
              </a:rPr>
              <a:t>to obtain the minimum necessities of </a:t>
            </a:r>
            <a:r>
              <a:rPr lang="en-US" sz="1000" dirty="0" smtClean="0">
                <a:solidFill>
                  <a:schemeClr val="tx1"/>
                </a:solidFill>
              </a:rPr>
              <a:t>his </a:t>
            </a:r>
            <a:r>
              <a:rPr lang="nl-NL" sz="1000" dirty="0">
                <a:solidFill>
                  <a:schemeClr val="tx1"/>
                </a:solidFill>
              </a:rPr>
              <a:t>community</a:t>
            </a:r>
            <a:r>
              <a:rPr lang="nl-NL" sz="1000" dirty="0" smtClean="0">
                <a:solidFill>
                  <a:schemeClr val="tx1"/>
                </a:solidFill>
              </a:rPr>
              <a:t>”*</a:t>
            </a:r>
          </a:p>
          <a:p>
            <a:endParaRPr lang="nl-NL" sz="1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l-NL" sz="1000" dirty="0" err="1" smtClean="0">
                <a:solidFill>
                  <a:srgbClr val="046F96"/>
                </a:solidFill>
                <a:sym typeface="Wingdings" panose="05000000000000000000" pitchFamily="2" charset="2"/>
              </a:rPr>
              <a:t>Operationalisation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SCP’s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  <a:sym typeface="Wingdings" panose="05000000000000000000" pitchFamily="2" charset="2"/>
              </a:rPr>
              <a:t>generalised</a:t>
            </a:r>
            <a:r>
              <a:rPr lang="nl-NL" sz="1000" dirty="0" smtClean="0">
                <a:solidFill>
                  <a:srgbClr val="046F96"/>
                </a:solidFill>
                <a:sym typeface="Wingdings" panose="05000000000000000000" pitchFamily="2" charset="2"/>
              </a:rPr>
              <a:t> budget approach</a:t>
            </a:r>
            <a:r>
              <a:rPr lang="nl-NL" sz="1000" dirty="0">
                <a:solidFill>
                  <a:srgbClr val="046F96"/>
                </a:solidFill>
                <a:sym typeface="Wingdings" panose="05000000000000000000" pitchFamily="2" charset="2"/>
              </a:rPr>
              <a:t/>
            </a:r>
            <a:br>
              <a:rPr lang="nl-NL" sz="1000" dirty="0">
                <a:solidFill>
                  <a:srgbClr val="046F96"/>
                </a:solidFill>
                <a:sym typeface="Wingdings" panose="05000000000000000000" pitchFamily="2" charset="2"/>
              </a:rPr>
            </a:b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Unavoidable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or </a:t>
            </a:r>
            <a:r>
              <a:rPr lang="nl-NL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very</a:t>
            </a: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desirable</a:t>
            </a: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expenditure</a:t>
            </a:r>
            <a:endParaRPr lang="nl-NL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nl-NL" sz="1000" dirty="0" err="1" smtClean="0">
                <a:sym typeface="Wingdings" panose="05000000000000000000" pitchFamily="2" charset="2"/>
              </a:rPr>
              <a:t>Two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r>
              <a:rPr lang="nl-NL" sz="1000" dirty="0">
                <a:sym typeface="Wingdings" panose="05000000000000000000" pitchFamily="2" charset="2"/>
              </a:rPr>
              <a:t>levels of expert </a:t>
            </a:r>
            <a:r>
              <a:rPr lang="nl-NL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reference</a:t>
            </a: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 budgets</a:t>
            </a:r>
            <a:r>
              <a:rPr lang="nl-NL" sz="1000" dirty="0">
                <a:solidFill>
                  <a:srgbClr val="046F96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>
                <a:sym typeface="Wingdings" panose="05000000000000000000" pitchFamily="2" charset="2"/>
              </a:rPr>
              <a:t>for</a:t>
            </a:r>
            <a:r>
              <a:rPr lang="nl-NL" sz="1000" dirty="0">
                <a:sym typeface="Wingdings" panose="05000000000000000000" pitchFamily="2" charset="2"/>
              </a:rPr>
              <a:t> a single </a:t>
            </a:r>
            <a:r>
              <a:rPr lang="nl-NL" sz="1000" dirty="0" smtClean="0">
                <a:sym typeface="Wingdings" panose="05000000000000000000" pitchFamily="2" charset="2"/>
              </a:rPr>
              <a:t>person</a:t>
            </a:r>
            <a:br>
              <a:rPr lang="nl-NL" sz="1000" dirty="0" smtClean="0">
                <a:sym typeface="Wingdings" panose="05000000000000000000" pitchFamily="2" charset="2"/>
              </a:rPr>
            </a:br>
            <a:r>
              <a:rPr lang="nl-NL" sz="700" dirty="0" err="1" smtClean="0">
                <a:sym typeface="Wingdings" panose="05000000000000000000" pitchFamily="2" charset="2"/>
              </a:rPr>
              <a:t>Based</a:t>
            </a:r>
            <a:r>
              <a:rPr lang="nl-NL" sz="700" dirty="0" smtClean="0">
                <a:sym typeface="Wingdings" panose="05000000000000000000" pitchFamily="2" charset="2"/>
              </a:rPr>
              <a:t> on data National </a:t>
            </a:r>
            <a:r>
              <a:rPr lang="nl-NL" sz="700" dirty="0" err="1">
                <a:sym typeface="Wingdings" panose="05000000000000000000" pitchFamily="2" charset="2"/>
              </a:rPr>
              <a:t>Institute</a:t>
            </a:r>
            <a:r>
              <a:rPr lang="nl-NL" sz="700" dirty="0">
                <a:sym typeface="Wingdings" panose="05000000000000000000" pitchFamily="2" charset="2"/>
              </a:rPr>
              <a:t> </a:t>
            </a:r>
            <a:r>
              <a:rPr lang="nl-NL" sz="700" dirty="0" err="1">
                <a:sym typeface="Wingdings" panose="05000000000000000000" pitchFamily="2" charset="2"/>
              </a:rPr>
              <a:t>for</a:t>
            </a:r>
            <a:r>
              <a:rPr lang="nl-NL" sz="700" dirty="0">
                <a:sym typeface="Wingdings" panose="05000000000000000000" pitchFamily="2" charset="2"/>
              </a:rPr>
              <a:t> Family Finance </a:t>
            </a:r>
            <a:r>
              <a:rPr lang="nl-NL" sz="700" dirty="0" smtClean="0">
                <a:sym typeface="Wingdings" panose="05000000000000000000" pitchFamily="2" charset="2"/>
              </a:rPr>
              <a:t>Information(Nibud), </a:t>
            </a:r>
            <a:r>
              <a:rPr lang="nl-NL" sz="700" dirty="0" err="1" smtClean="0">
                <a:sym typeface="Wingdings" panose="05000000000000000000" pitchFamily="2" charset="2"/>
              </a:rPr>
              <a:t>validated</a:t>
            </a:r>
            <a:r>
              <a:rPr lang="nl-NL" sz="700" dirty="0" smtClean="0">
                <a:sym typeface="Wingdings" panose="05000000000000000000" pitchFamily="2" charset="2"/>
              </a:rPr>
              <a:t> </a:t>
            </a:r>
            <a:r>
              <a:rPr lang="nl-NL" sz="700" dirty="0" err="1" smtClean="0">
                <a:sym typeface="Wingdings" panose="05000000000000000000" pitchFamily="2" charset="2"/>
              </a:rPr>
              <a:t>by</a:t>
            </a:r>
            <a:r>
              <a:rPr lang="nl-NL" sz="700" dirty="0" smtClean="0">
                <a:sym typeface="Wingdings" panose="05000000000000000000" pitchFamily="2" charset="2"/>
              </a:rPr>
              <a:t> </a:t>
            </a:r>
          </a:p>
          <a:p>
            <a:r>
              <a:rPr lang="nl-NL" sz="700" dirty="0" smtClean="0">
                <a:sym typeface="Wingdings" panose="05000000000000000000" pitchFamily="2" charset="2"/>
              </a:rPr>
              <a:t>     </a:t>
            </a:r>
            <a:r>
              <a:rPr lang="nl-NL" sz="700" dirty="0" err="1" smtClean="0">
                <a:sym typeface="Wingdings" panose="05000000000000000000" pitchFamily="2" charset="2"/>
              </a:rPr>
              <a:t>consensual</a:t>
            </a:r>
            <a:r>
              <a:rPr lang="nl-NL" sz="700" dirty="0" smtClean="0">
                <a:sym typeface="Wingdings" panose="05000000000000000000" pitchFamily="2" charset="2"/>
              </a:rPr>
              <a:t> focus </a:t>
            </a:r>
            <a:r>
              <a:rPr lang="nl-NL" sz="700" dirty="0" err="1" smtClean="0">
                <a:sym typeface="Wingdings" panose="05000000000000000000" pitchFamily="2" charset="2"/>
              </a:rPr>
              <a:t>group</a:t>
            </a:r>
            <a:r>
              <a:rPr lang="nl-NL" sz="700" dirty="0" smtClean="0">
                <a:sym typeface="Wingdings" panose="05000000000000000000" pitchFamily="2" charset="2"/>
              </a:rPr>
              <a:t> </a:t>
            </a:r>
            <a:r>
              <a:rPr lang="nl-NL" sz="700" dirty="0" err="1" smtClean="0">
                <a:sym typeface="Wingdings" panose="05000000000000000000" pitchFamily="2" charset="2"/>
              </a:rPr>
              <a:t>study</a:t>
            </a:r>
            <a:r>
              <a:rPr lang="nl-NL" sz="700" dirty="0" smtClean="0">
                <a:sym typeface="Wingdings" panose="05000000000000000000" pitchFamily="2" charset="2"/>
              </a:rPr>
              <a:t>**</a:t>
            </a:r>
            <a:r>
              <a:rPr lang="nl-NL" sz="1000" dirty="0" smtClean="0">
                <a:sym typeface="Wingdings" panose="05000000000000000000" pitchFamily="2" charset="2"/>
              </a:rPr>
              <a:t/>
            </a:r>
            <a:br>
              <a:rPr lang="nl-NL" sz="1000" dirty="0" smtClean="0">
                <a:sym typeface="Wingdings" panose="05000000000000000000" pitchFamily="2" charset="2"/>
              </a:rPr>
            </a:b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(1) </a:t>
            </a: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‘basic </a:t>
            </a:r>
            <a:r>
              <a:rPr lang="nl-NL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needs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’</a:t>
            </a:r>
            <a:b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(2) </a:t>
            </a: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‘modest but adequate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’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endParaRPr lang="nl-NL" sz="1000" dirty="0">
              <a:sym typeface="Wingdings" panose="05000000000000000000" pitchFamily="2" charset="2"/>
            </a:endParaRPr>
          </a:p>
          <a:p>
            <a:r>
              <a:rPr lang="nl-NL" sz="1000" dirty="0" smtClean="0">
                <a:sym typeface="Wingdings" panose="05000000000000000000" pitchFamily="2" charset="2"/>
              </a:rPr>
              <a:t>- </a:t>
            </a:r>
            <a:r>
              <a:rPr lang="nl-NL" sz="1000" dirty="0" err="1" smtClean="0">
                <a:sym typeface="Wingdings" panose="05000000000000000000" pitchFamily="2" charset="2"/>
              </a:rPr>
              <a:t>Generalisation</a:t>
            </a:r>
            <a:r>
              <a:rPr lang="nl-NL" sz="1000" dirty="0" smtClean="0">
                <a:sym typeface="Wingdings" panose="05000000000000000000" pitchFamily="2" charset="2"/>
              </a:rPr>
              <a:t>: </a:t>
            </a:r>
            <a:br>
              <a:rPr lang="nl-NL" sz="1000" dirty="0" smtClean="0">
                <a:sym typeface="Wingdings" panose="05000000000000000000" pitchFamily="2" charset="2"/>
              </a:rPr>
            </a:br>
            <a:r>
              <a:rPr lang="nl-NL" sz="1000" dirty="0" smtClean="0">
                <a:sym typeface="Wingdings" panose="05000000000000000000" pitchFamily="2" charset="2"/>
              </a:rPr>
              <a:t>      (1) </a:t>
            </a:r>
            <a:r>
              <a:rPr lang="nl-NL" sz="1000" dirty="0" err="1" smtClean="0">
                <a:sym typeface="Wingdings" panose="05000000000000000000" pitchFamily="2" charset="2"/>
              </a:rPr>
              <a:t>other</a:t>
            </a:r>
            <a:r>
              <a:rPr lang="nl-NL" sz="1000" dirty="0" smtClean="0">
                <a:sym typeface="Wingdings" panose="05000000000000000000" pitchFamily="2" charset="2"/>
              </a:rPr>
              <a:t> types of </a:t>
            </a:r>
            <a:r>
              <a:rPr lang="nl-NL" sz="1000" dirty="0" err="1" smtClean="0">
                <a:sym typeface="Wingdings" panose="05000000000000000000" pitchFamily="2" charset="2"/>
              </a:rPr>
              <a:t>household</a:t>
            </a:r>
            <a:r>
              <a:rPr lang="nl-NL" sz="1000" dirty="0" smtClean="0">
                <a:sym typeface="Wingdings" panose="05000000000000000000" pitchFamily="2" charset="2"/>
              </a:rPr>
              <a:t> (</a:t>
            </a:r>
            <a:r>
              <a:rPr lang="nl-NL" sz="1000" dirty="0" err="1" smtClean="0">
                <a:sym typeface="Wingdings" panose="05000000000000000000" pitchFamily="2" charset="2"/>
              </a:rPr>
              <a:t>modified</a:t>
            </a:r>
            <a:r>
              <a:rPr lang="nl-NL" sz="1000" dirty="0" smtClean="0">
                <a:sym typeface="Wingdings" panose="05000000000000000000" pitchFamily="2" charset="2"/>
              </a:rPr>
              <a:t> OECD </a:t>
            </a:r>
            <a:r>
              <a:rPr lang="nl-NL" sz="1000" dirty="0" err="1" smtClean="0">
                <a:sym typeface="Wingdings" panose="05000000000000000000" pitchFamily="2" charset="2"/>
              </a:rPr>
              <a:t>scale</a:t>
            </a:r>
            <a:r>
              <a:rPr lang="nl-NL" sz="1000" dirty="0" smtClean="0">
                <a:sym typeface="Wingdings" panose="05000000000000000000" pitchFamily="2" charset="2"/>
              </a:rPr>
              <a:t>)</a:t>
            </a:r>
            <a:br>
              <a:rPr lang="nl-NL" sz="1000" dirty="0" smtClean="0">
                <a:sym typeface="Wingdings" panose="05000000000000000000" pitchFamily="2" charset="2"/>
              </a:rPr>
            </a:br>
            <a:r>
              <a:rPr lang="nl-NL" sz="1000" dirty="0" smtClean="0">
                <a:sym typeface="Wingdings" panose="05000000000000000000" pitchFamily="2" charset="2"/>
              </a:rPr>
              <a:t>      (2) over time: index </a:t>
            </a:r>
            <a:r>
              <a:rPr lang="nl-NL" sz="1000" dirty="0" err="1" smtClean="0">
                <a:sym typeface="Wingdings" panose="05000000000000000000" pitchFamily="2" charset="2"/>
              </a:rPr>
              <a:t>expenditure</a:t>
            </a:r>
            <a:r>
              <a:rPr lang="nl-NL" sz="1000" dirty="0" smtClean="0">
                <a:sym typeface="Wingdings" panose="05000000000000000000" pitchFamily="2" charset="2"/>
              </a:rPr>
              <a:t> food</a:t>
            </a:r>
            <a:r>
              <a:rPr lang="nl-NL" sz="1000" dirty="0">
                <a:sym typeface="Wingdings" panose="05000000000000000000" pitchFamily="2" charset="2"/>
              </a:rPr>
              <a:t>, </a:t>
            </a:r>
            <a:r>
              <a:rPr lang="nl-NL" sz="1000" dirty="0" err="1">
                <a:sym typeface="Wingdings" panose="05000000000000000000" pitchFamily="2" charset="2"/>
              </a:rPr>
              <a:t>clothing</a:t>
            </a:r>
            <a:r>
              <a:rPr lang="nl-NL" sz="1000" dirty="0">
                <a:sym typeface="Wingdings" panose="05000000000000000000" pitchFamily="2" charset="2"/>
              </a:rPr>
              <a:t>, </a:t>
            </a:r>
            <a:r>
              <a:rPr lang="nl-NL" sz="1000" dirty="0" err="1" smtClean="0">
                <a:sym typeface="Wingdings" panose="05000000000000000000" pitchFamily="2" charset="2"/>
              </a:rPr>
              <a:t>housing</a:t>
            </a:r>
            <a:r>
              <a:rPr lang="nl-NL" sz="1000" dirty="0" smtClean="0">
                <a:sym typeface="Wingdings" panose="05000000000000000000" pitchFamily="2" charset="2"/>
              </a:rPr>
              <a:t/>
            </a:r>
            <a:br>
              <a:rPr lang="nl-NL" sz="1000" dirty="0" smtClean="0">
                <a:sym typeface="Wingdings" panose="05000000000000000000" pitchFamily="2" charset="2"/>
              </a:rPr>
            </a:br>
            <a:r>
              <a:rPr lang="nl-NL" sz="1000" dirty="0" smtClean="0">
                <a:sym typeface="Wingdings" panose="05000000000000000000" pitchFamily="2" charset="2"/>
              </a:rPr>
              <a:t>      (3) </a:t>
            </a:r>
            <a:r>
              <a:rPr lang="nl-NL" sz="1000" dirty="0" err="1" smtClean="0">
                <a:sym typeface="Wingdings" panose="05000000000000000000" pitchFamily="2" charset="2"/>
              </a:rPr>
              <a:t>across</a:t>
            </a:r>
            <a:r>
              <a:rPr lang="nl-NL" sz="1000" dirty="0" smtClean="0"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ym typeface="Wingdings" panose="05000000000000000000" pitchFamily="2" charset="2"/>
              </a:rPr>
              <a:t>countries</a:t>
            </a:r>
            <a:r>
              <a:rPr lang="nl-NL" sz="1000" dirty="0" smtClean="0">
                <a:sym typeface="Wingdings" panose="05000000000000000000" pitchFamily="2" charset="2"/>
              </a:rPr>
              <a:t>: PPP </a:t>
            </a:r>
            <a:r>
              <a:rPr lang="nl-NL" sz="700" dirty="0" smtClean="0">
                <a:sym typeface="Wingdings" panose="05000000000000000000" pitchFamily="2" charset="2"/>
              </a:rPr>
              <a:t>(no </a:t>
            </a:r>
            <a:r>
              <a:rPr lang="nl-NL" sz="700" dirty="0" err="1" smtClean="0">
                <a:sym typeface="Wingdings" panose="05000000000000000000" pitchFamily="2" charset="2"/>
              </a:rPr>
              <a:t>comparable</a:t>
            </a:r>
            <a:r>
              <a:rPr lang="nl-NL" sz="700" dirty="0" smtClean="0">
                <a:sym typeface="Wingdings" panose="05000000000000000000" pitchFamily="2" charset="2"/>
              </a:rPr>
              <a:t> </a:t>
            </a:r>
            <a:r>
              <a:rPr lang="nl-NL" sz="700" dirty="0" err="1" smtClean="0">
                <a:sym typeface="Wingdings" panose="05000000000000000000" pitchFamily="2" charset="2"/>
              </a:rPr>
              <a:t>reference</a:t>
            </a:r>
            <a:r>
              <a:rPr lang="nl-NL" sz="700" dirty="0" smtClean="0">
                <a:sym typeface="Wingdings" panose="05000000000000000000" pitchFamily="2" charset="2"/>
              </a:rPr>
              <a:t> budgets </a:t>
            </a:r>
            <a:r>
              <a:rPr lang="nl-NL" sz="700" dirty="0" err="1" smtClean="0">
                <a:sym typeface="Wingdings" panose="05000000000000000000" pitchFamily="2" charset="2"/>
              </a:rPr>
              <a:t>yet</a:t>
            </a:r>
            <a:r>
              <a:rPr lang="nl-NL" sz="700" dirty="0" smtClean="0">
                <a:sym typeface="Wingdings" panose="05000000000000000000" pitchFamily="2" charset="2"/>
              </a:rPr>
              <a:t>)</a:t>
            </a:r>
            <a:endParaRPr lang="nl-NL" sz="700" dirty="0">
              <a:solidFill>
                <a:srgbClr val="046F96"/>
              </a:solidFill>
              <a:sym typeface="Wingdings" panose="05000000000000000000" pitchFamily="2" charset="2"/>
            </a:endParaRPr>
          </a:p>
          <a:p>
            <a:r>
              <a:rPr lang="nl-NL" sz="1000" dirty="0">
                <a:sym typeface="Wingdings" panose="05000000000000000000" pitchFamily="2" charset="2"/>
              </a:rPr>
              <a:t/>
            </a:r>
            <a:br>
              <a:rPr lang="nl-NL" sz="1000" dirty="0">
                <a:sym typeface="Wingdings" panose="05000000000000000000" pitchFamily="2" charset="2"/>
              </a:rPr>
            </a:br>
            <a:r>
              <a:rPr lang="nl-NL" sz="1000" dirty="0" err="1" smtClean="0">
                <a:solidFill>
                  <a:srgbClr val="046F96"/>
                </a:solidFill>
                <a:sym typeface="Wingdings" panose="05000000000000000000" pitchFamily="2" charset="2"/>
              </a:rPr>
              <a:t>Poverty</a:t>
            </a:r>
            <a:r>
              <a:rPr lang="nl-NL" sz="1000" dirty="0" smtClean="0">
                <a:solidFill>
                  <a:srgbClr val="046F96"/>
                </a:solidFill>
                <a:sym typeface="Wingdings" panose="05000000000000000000" pitchFamily="2" charset="2"/>
              </a:rPr>
              <a:t> assessment</a:t>
            </a:r>
            <a:r>
              <a:rPr lang="nl-NL" sz="1000" dirty="0">
                <a:sym typeface="Wingdings" panose="05000000000000000000" pitchFamily="2" charset="2"/>
              </a:rPr>
              <a:t>: </a:t>
            </a:r>
            <a:r>
              <a:rPr lang="nl-NL" sz="1000" dirty="0" smtClean="0">
                <a:sym typeface="Wingdings" panose="05000000000000000000" pitchFamily="2" charset="2"/>
              </a:rPr>
              <a:t/>
            </a:r>
            <a:br>
              <a:rPr lang="nl-NL" sz="1000" dirty="0" smtClean="0">
                <a:sym typeface="Wingdings" panose="05000000000000000000" pitchFamily="2" charset="2"/>
              </a:rPr>
            </a:br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D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isposable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hh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income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below ‘modest but adequate’</a:t>
            </a:r>
            <a:b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international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comparison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EU-SILC’14, 25-64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years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age</a:t>
            </a:r>
            <a:endParaRPr lang="nl-NL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l-NL" sz="1000" dirty="0" smtClean="0">
                <a:solidFill>
                  <a:srgbClr val="046F96"/>
                </a:solidFill>
                <a:sym typeface="Wingdings" panose="05000000000000000000" pitchFamily="2" charset="2"/>
              </a:rPr>
              <a:t/>
            </a:r>
            <a:br>
              <a:rPr lang="nl-NL" sz="1000" dirty="0" smtClean="0">
                <a:solidFill>
                  <a:srgbClr val="046F96"/>
                </a:solidFill>
                <a:sym typeface="Wingdings" panose="05000000000000000000" pitchFamily="2" charset="2"/>
              </a:rPr>
            </a:br>
            <a:r>
              <a:rPr lang="nl-NL" sz="1000" dirty="0" err="1" smtClean="0">
                <a:solidFill>
                  <a:srgbClr val="046F96"/>
                </a:solidFill>
                <a:sym typeface="Wingdings" panose="05000000000000000000" pitchFamily="2" charset="2"/>
              </a:rPr>
              <a:t>Working</a:t>
            </a:r>
            <a:r>
              <a:rPr lang="nl-NL" sz="1000" dirty="0" smtClean="0">
                <a:solidFill>
                  <a:srgbClr val="046F96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rgbClr val="046F96"/>
                </a:solidFill>
                <a:sym typeface="Wingdings" panose="05000000000000000000" pitchFamily="2" charset="2"/>
              </a:rPr>
              <a:t>poor</a:t>
            </a:r>
            <a:r>
              <a:rPr lang="nl-NL" sz="1000" dirty="0" smtClean="0">
                <a:solidFill>
                  <a:srgbClr val="046F96"/>
                </a:solidFill>
                <a:sym typeface="Wingdings" panose="05000000000000000000" pitchFamily="2" charset="2"/>
              </a:rPr>
              <a:t>:</a:t>
            </a:r>
            <a:endParaRPr lang="nl-NL" sz="1000" dirty="0">
              <a:solidFill>
                <a:srgbClr val="046F96"/>
              </a:solidFill>
              <a:sym typeface="Wingdings" panose="05000000000000000000" pitchFamily="2" charset="2"/>
            </a:endParaRPr>
          </a:p>
          <a:p>
            <a:r>
              <a:rPr lang="nl-NL" sz="1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(1)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individuals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poor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households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(2)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who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performed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paid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work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at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least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7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months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</a:t>
            </a:r>
            <a:b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calendar</a:t>
            </a:r>
            <a:r>
              <a:rPr lang="nl-NL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year</a:t>
            </a:r>
            <a:endParaRPr lang="nl-NL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l-NL" sz="300" dirty="0" smtClean="0">
              <a:solidFill>
                <a:schemeClr val="tx1"/>
              </a:solidFill>
            </a:endParaRPr>
          </a:p>
          <a:p>
            <a:r>
              <a:rPr lang="nl-NL" sz="600" dirty="0" smtClean="0">
                <a:solidFill>
                  <a:schemeClr val="tx1"/>
                </a:solidFill>
              </a:rPr>
              <a:t>* J.C. Vrooman (2009), </a:t>
            </a:r>
            <a:r>
              <a:rPr lang="nl-NL" sz="600" i="1" dirty="0" smtClean="0">
                <a:solidFill>
                  <a:schemeClr val="tx1"/>
                </a:solidFill>
              </a:rPr>
              <a:t>Rules of </a:t>
            </a:r>
            <a:r>
              <a:rPr lang="nl-NL" sz="600" i="1" dirty="0" err="1">
                <a:solidFill>
                  <a:schemeClr val="tx1"/>
                </a:solidFill>
              </a:rPr>
              <a:t>r</a:t>
            </a:r>
            <a:r>
              <a:rPr lang="nl-NL" sz="600" i="1" dirty="0" err="1" smtClean="0">
                <a:solidFill>
                  <a:schemeClr val="tx1"/>
                </a:solidFill>
              </a:rPr>
              <a:t>elief</a:t>
            </a:r>
            <a:r>
              <a:rPr lang="nl-NL" sz="600" i="1" dirty="0" smtClean="0">
                <a:solidFill>
                  <a:schemeClr val="tx1"/>
                </a:solidFill>
              </a:rPr>
              <a:t>; </a:t>
            </a:r>
            <a:r>
              <a:rPr lang="nl-NL" sz="600" i="1" dirty="0" err="1" smtClean="0">
                <a:solidFill>
                  <a:schemeClr val="tx1"/>
                </a:solidFill>
              </a:rPr>
              <a:t>Institutions</a:t>
            </a:r>
            <a:r>
              <a:rPr lang="nl-NL" sz="600" i="1" dirty="0" smtClean="0">
                <a:solidFill>
                  <a:schemeClr val="tx1"/>
                </a:solidFill>
              </a:rPr>
              <a:t> of </a:t>
            </a:r>
            <a:r>
              <a:rPr lang="nl-NL" sz="600" i="1" dirty="0" err="1">
                <a:solidFill>
                  <a:schemeClr val="tx1"/>
                </a:solidFill>
              </a:rPr>
              <a:t>s</a:t>
            </a:r>
            <a:r>
              <a:rPr lang="nl-NL" sz="600" i="1" dirty="0" err="1" smtClean="0">
                <a:solidFill>
                  <a:schemeClr val="tx1"/>
                </a:solidFill>
              </a:rPr>
              <a:t>ocial</a:t>
            </a:r>
            <a:r>
              <a:rPr lang="nl-NL" sz="600" i="1" dirty="0" smtClean="0">
                <a:solidFill>
                  <a:schemeClr val="tx1"/>
                </a:solidFill>
              </a:rPr>
              <a:t> </a:t>
            </a:r>
            <a:r>
              <a:rPr lang="nl-NL" sz="600" i="1" dirty="0">
                <a:solidFill>
                  <a:schemeClr val="tx1"/>
                </a:solidFill>
              </a:rPr>
              <a:t>s</a:t>
            </a:r>
            <a:r>
              <a:rPr lang="nl-NL" sz="600" i="1" dirty="0" smtClean="0">
                <a:solidFill>
                  <a:schemeClr val="tx1"/>
                </a:solidFill>
              </a:rPr>
              <a:t>ecurity, </a:t>
            </a:r>
            <a:r>
              <a:rPr lang="nl-NL" sz="600" i="1" dirty="0" err="1" smtClean="0">
                <a:solidFill>
                  <a:schemeClr val="tx1"/>
                </a:solidFill>
              </a:rPr>
              <a:t>and</a:t>
            </a:r>
            <a:r>
              <a:rPr lang="nl-NL" sz="600" i="1" dirty="0" smtClean="0">
                <a:solidFill>
                  <a:schemeClr val="tx1"/>
                </a:solidFill>
              </a:rPr>
              <a:t> </a:t>
            </a:r>
            <a:r>
              <a:rPr lang="nl-NL" sz="600" i="1" dirty="0" err="1">
                <a:solidFill>
                  <a:schemeClr val="tx1"/>
                </a:solidFill>
              </a:rPr>
              <a:t>t</a:t>
            </a:r>
            <a:r>
              <a:rPr lang="nl-NL" sz="600" i="1" dirty="0" err="1" smtClean="0">
                <a:solidFill>
                  <a:schemeClr val="tx1"/>
                </a:solidFill>
              </a:rPr>
              <a:t>heir</a:t>
            </a:r>
            <a:r>
              <a:rPr lang="nl-NL" sz="600" i="1" dirty="0" smtClean="0">
                <a:solidFill>
                  <a:schemeClr val="tx1"/>
                </a:solidFill>
              </a:rPr>
              <a:t> </a:t>
            </a:r>
            <a:r>
              <a:rPr lang="nl-NL" sz="600" i="1" dirty="0">
                <a:solidFill>
                  <a:schemeClr val="tx1"/>
                </a:solidFill>
              </a:rPr>
              <a:t>i</a:t>
            </a:r>
            <a:r>
              <a:rPr lang="nl-NL" sz="600" i="1" dirty="0" smtClean="0">
                <a:solidFill>
                  <a:schemeClr val="tx1"/>
                </a:solidFill>
              </a:rPr>
              <a:t>mpact</a:t>
            </a:r>
            <a:r>
              <a:rPr lang="nl-NL" sz="600" dirty="0" smtClean="0">
                <a:solidFill>
                  <a:schemeClr val="tx1"/>
                </a:solidFill>
              </a:rPr>
              <a:t> (p. 360)</a:t>
            </a:r>
            <a:br>
              <a:rPr lang="nl-NL" sz="600" dirty="0" smtClean="0">
                <a:solidFill>
                  <a:schemeClr val="tx1"/>
                </a:solidFill>
              </a:rPr>
            </a:br>
            <a:r>
              <a:rPr lang="nl-NL" sz="600" dirty="0" smtClean="0">
                <a:solidFill>
                  <a:schemeClr val="tx1"/>
                </a:solidFill>
              </a:rPr>
              <a:t>** S. Hoff et al. (2010), </a:t>
            </a:r>
            <a:r>
              <a:rPr lang="nl-NL" sz="600" i="1" dirty="0" smtClean="0">
                <a:solidFill>
                  <a:schemeClr val="tx1"/>
                </a:solidFill>
              </a:rPr>
              <a:t>The minimum </a:t>
            </a:r>
            <a:r>
              <a:rPr lang="nl-NL" sz="600" i="1" dirty="0" err="1">
                <a:solidFill>
                  <a:schemeClr val="tx1"/>
                </a:solidFill>
              </a:rPr>
              <a:t>a</a:t>
            </a:r>
            <a:r>
              <a:rPr lang="nl-NL" sz="600" i="1" dirty="0" err="1" smtClean="0">
                <a:solidFill>
                  <a:schemeClr val="tx1"/>
                </a:solidFill>
              </a:rPr>
              <a:t>greed</a:t>
            </a:r>
            <a:r>
              <a:rPr lang="nl-NL" sz="600" i="1" dirty="0" smtClean="0">
                <a:solidFill>
                  <a:schemeClr val="tx1"/>
                </a:solidFill>
              </a:rPr>
              <a:t> </a:t>
            </a:r>
            <a:r>
              <a:rPr lang="nl-NL" sz="600" i="1" dirty="0" err="1" smtClean="0">
                <a:solidFill>
                  <a:schemeClr val="tx1"/>
                </a:solidFill>
              </a:rPr>
              <a:t>upon</a:t>
            </a:r>
            <a:r>
              <a:rPr lang="nl-NL" sz="600" i="1" dirty="0" smtClean="0">
                <a:solidFill>
                  <a:schemeClr val="tx1"/>
                </a:solidFill>
              </a:rPr>
              <a:t>; </a:t>
            </a:r>
            <a:r>
              <a:rPr lang="nl-NL" sz="600" i="1" dirty="0" err="1" smtClean="0">
                <a:solidFill>
                  <a:schemeClr val="tx1"/>
                </a:solidFill>
              </a:rPr>
              <a:t>Consensual</a:t>
            </a:r>
            <a:r>
              <a:rPr lang="nl-NL" sz="600" i="1" dirty="0" smtClean="0">
                <a:solidFill>
                  <a:schemeClr val="tx1"/>
                </a:solidFill>
              </a:rPr>
              <a:t> budget </a:t>
            </a:r>
            <a:r>
              <a:rPr lang="nl-NL" sz="600" i="1" dirty="0" err="1" smtClean="0">
                <a:solidFill>
                  <a:schemeClr val="tx1"/>
                </a:solidFill>
              </a:rPr>
              <a:t>standards</a:t>
            </a:r>
            <a:r>
              <a:rPr lang="nl-NL" sz="600" i="1" dirty="0" smtClean="0">
                <a:solidFill>
                  <a:schemeClr val="tx1"/>
                </a:solidFill>
              </a:rPr>
              <a:t> </a:t>
            </a:r>
            <a:r>
              <a:rPr lang="nl-NL" sz="600" i="1" dirty="0" err="1" smtClean="0">
                <a:solidFill>
                  <a:schemeClr val="tx1"/>
                </a:solidFill>
              </a:rPr>
              <a:t>for</a:t>
            </a:r>
            <a:r>
              <a:rPr lang="nl-NL" sz="600" i="1" dirty="0" smtClean="0">
                <a:solidFill>
                  <a:schemeClr val="tx1"/>
                </a:solidFill>
              </a:rPr>
              <a:t> </a:t>
            </a:r>
            <a:r>
              <a:rPr lang="nl-NL" sz="600" i="1" dirty="0" err="1" smtClean="0">
                <a:solidFill>
                  <a:schemeClr val="tx1"/>
                </a:solidFill>
              </a:rPr>
              <a:t>the</a:t>
            </a:r>
            <a:r>
              <a:rPr lang="nl-NL" sz="600" i="1" dirty="0" smtClean="0">
                <a:solidFill>
                  <a:schemeClr val="tx1"/>
                </a:solidFill>
              </a:rPr>
              <a:t> Netherlands</a:t>
            </a:r>
            <a:endParaRPr lang="nl-NL" sz="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3" y="962024"/>
            <a:ext cx="4481895" cy="35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81488"/>
            <a:ext cx="3857625" cy="661987"/>
          </a:xfrm>
          <a:noFill/>
        </p:spPr>
        <p:txBody>
          <a:bodyPr/>
          <a:lstStyle/>
          <a:p>
            <a:r>
              <a:rPr lang="nl-NL" sz="2000" dirty="0" err="1" smtClean="0"/>
              <a:t>Contextual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relative</a:t>
            </a:r>
            <a:r>
              <a:rPr lang="nl-NL" sz="2000" dirty="0" smtClean="0"/>
              <a:t> </a:t>
            </a:r>
            <a:r>
              <a:rPr lang="nl-NL" sz="2000" dirty="0" err="1" smtClean="0"/>
              <a:t>poverty</a:t>
            </a:r>
            <a:r>
              <a:rPr lang="nl-NL" sz="2000" dirty="0" smtClean="0"/>
              <a:t> </a:t>
            </a:r>
            <a:r>
              <a:rPr lang="nl-NL" sz="2000" dirty="0" err="1" smtClean="0"/>
              <a:t>rates</a:t>
            </a:r>
            <a:r>
              <a:rPr lang="nl-NL" sz="2000" dirty="0" smtClean="0"/>
              <a:t> in NL</a:t>
            </a:r>
            <a:endParaRPr lang="nl-NL" sz="20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63188" y="1528655"/>
            <a:ext cx="4058876" cy="3282554"/>
          </a:xfrm>
        </p:spPr>
        <p:txBody>
          <a:bodyPr/>
          <a:lstStyle/>
          <a:p>
            <a:r>
              <a:rPr lang="nl-NL" sz="1400" dirty="0" smtClean="0"/>
              <a:t>SCP </a:t>
            </a:r>
            <a:r>
              <a:rPr lang="nl-NL" sz="1400" dirty="0" err="1" smtClean="0"/>
              <a:t>poverty</a:t>
            </a:r>
            <a:r>
              <a:rPr lang="nl-NL" sz="1400" dirty="0" smtClean="0"/>
              <a:t> </a:t>
            </a:r>
            <a:r>
              <a:rPr lang="nl-NL" sz="1400" dirty="0" err="1" smtClean="0"/>
              <a:t>thresholds</a:t>
            </a:r>
            <a:r>
              <a:rPr lang="nl-NL" sz="1400" dirty="0" smtClean="0"/>
              <a:t>:</a:t>
            </a:r>
          </a:p>
          <a:p>
            <a:endParaRPr lang="nl-N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err="1" smtClean="0">
                <a:solidFill>
                  <a:srgbClr val="046F96"/>
                </a:solidFill>
              </a:rPr>
              <a:t>Lower</a:t>
            </a:r>
            <a:r>
              <a:rPr lang="nl-NL" sz="1400" dirty="0" smtClean="0">
                <a:solidFill>
                  <a:srgbClr val="046F96"/>
                </a:solidFill>
              </a:rPr>
              <a:t> share </a:t>
            </a:r>
            <a:r>
              <a:rPr lang="nl-NL" sz="1400" dirty="0" smtClean="0"/>
              <a:t>of </a:t>
            </a:r>
            <a:r>
              <a:rPr lang="nl-NL" sz="1400" dirty="0" err="1" smtClean="0"/>
              <a:t>poverty</a:t>
            </a:r>
            <a:r>
              <a:rPr lang="nl-NL" sz="1400" dirty="0" smtClean="0"/>
              <a:t> </a:t>
            </a:r>
            <a:r>
              <a:rPr lang="nl-NL" sz="1400" dirty="0" err="1" smtClean="0"/>
              <a:t>than</a:t>
            </a:r>
            <a:r>
              <a:rPr lang="nl-NL" sz="1400" dirty="0" smtClean="0"/>
              <a:t> </a:t>
            </a:r>
            <a:r>
              <a:rPr lang="nl-NL" sz="1400" dirty="0" err="1" smtClean="0"/>
              <a:t>according</a:t>
            </a:r>
            <a:r>
              <a:rPr lang="nl-NL" sz="1400" dirty="0" smtClean="0"/>
              <a:t> </a:t>
            </a:r>
            <a:r>
              <a:rPr lang="nl-NL" sz="1400" dirty="0" err="1" smtClean="0"/>
              <a:t>to</a:t>
            </a:r>
            <a:r>
              <a:rPr lang="nl-NL" sz="1400" dirty="0" smtClean="0"/>
              <a:t> 60% </a:t>
            </a:r>
            <a:r>
              <a:rPr lang="nl-NL" sz="1400" dirty="0" err="1" smtClean="0"/>
              <a:t>median</a:t>
            </a:r>
            <a:endParaRPr lang="nl-N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More </a:t>
            </a:r>
            <a:r>
              <a:rPr lang="nl-NL" sz="1400" dirty="0" err="1" smtClean="0">
                <a:solidFill>
                  <a:srgbClr val="046F96"/>
                </a:solidFill>
              </a:rPr>
              <a:t>sensitive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to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economic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cycle</a:t>
            </a:r>
            <a:endParaRPr lang="nl-NL" sz="1400" dirty="0" smtClean="0">
              <a:solidFill>
                <a:srgbClr val="046F9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827"/>
            <a:ext cx="4890440" cy="29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1"/>
          <p:cNvSpPr txBox="1">
            <a:spLocks/>
          </p:cNvSpPr>
          <p:nvPr/>
        </p:nvSpPr>
        <p:spPr bwMode="auto">
          <a:xfrm>
            <a:off x="405322" y="1119602"/>
            <a:ext cx="4485118" cy="2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b="1" dirty="0" err="1" smtClean="0"/>
              <a:t>Poverty</a:t>
            </a:r>
            <a:r>
              <a:rPr lang="nl-NL" sz="800" b="1" dirty="0" smtClean="0"/>
              <a:t> in </a:t>
            </a:r>
            <a:r>
              <a:rPr lang="nl-NL" sz="800" b="1" dirty="0" err="1" smtClean="0"/>
              <a:t>the</a:t>
            </a:r>
            <a:r>
              <a:rPr lang="nl-NL" sz="800" b="1" dirty="0" smtClean="0"/>
              <a:t> </a:t>
            </a:r>
            <a:r>
              <a:rPr lang="nl-NL" sz="800" b="1" dirty="0" err="1" smtClean="0"/>
              <a:t>total</a:t>
            </a:r>
            <a:r>
              <a:rPr lang="nl-NL" sz="800" b="1" dirty="0" smtClean="0"/>
              <a:t> Dutch </a:t>
            </a:r>
            <a:r>
              <a:rPr lang="nl-NL" sz="800" b="1" dirty="0" err="1" smtClean="0"/>
              <a:t>population</a:t>
            </a:r>
            <a:r>
              <a:rPr lang="nl-NL" sz="800" b="1" dirty="0" smtClean="0"/>
              <a:t> (1985-2014), SCP </a:t>
            </a:r>
            <a:r>
              <a:rPr lang="nl-NL" sz="800" b="1" dirty="0" err="1" smtClean="0"/>
              <a:t>and</a:t>
            </a:r>
            <a:r>
              <a:rPr lang="nl-NL" sz="800" b="1" dirty="0" smtClean="0"/>
              <a:t> EU criteria</a:t>
            </a:r>
          </a:p>
          <a:p>
            <a:endParaRPr lang="nl-NL" sz="800" b="1" dirty="0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 bwMode="auto">
          <a:xfrm>
            <a:off x="544982" y="4067115"/>
            <a:ext cx="2104703" cy="1402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b="1" dirty="0" smtClean="0">
                <a:latin typeface="Arial Narrow" panose="020B0606020202030204" pitchFamily="34" charset="0"/>
              </a:rPr>
              <a:t>EU-</a:t>
            </a:r>
            <a:r>
              <a:rPr lang="nl-NL" sz="800" b="1" dirty="0" err="1" smtClean="0">
                <a:latin typeface="Arial Narrow" panose="020B0606020202030204" pitchFamily="34" charset="0"/>
              </a:rPr>
              <a:t>criterion</a:t>
            </a:r>
            <a:r>
              <a:rPr lang="nl-NL" sz="800" b="1" dirty="0" smtClean="0">
                <a:latin typeface="Arial Narrow" panose="020B0606020202030204" pitchFamily="34" charset="0"/>
              </a:rPr>
              <a:t> (60% of </a:t>
            </a:r>
            <a:r>
              <a:rPr lang="nl-NL" sz="800" b="1" dirty="0" err="1" smtClean="0">
                <a:latin typeface="Arial Narrow" panose="020B0606020202030204" pitchFamily="34" charset="0"/>
              </a:rPr>
              <a:t>median</a:t>
            </a:r>
            <a:r>
              <a:rPr lang="nl-NL" sz="800" b="1" dirty="0" smtClean="0">
                <a:latin typeface="Arial Narrow" panose="020B0606020202030204" pitchFamily="34" charset="0"/>
              </a:rPr>
              <a:t> disposable </a:t>
            </a:r>
            <a:r>
              <a:rPr lang="nl-NL" sz="800" b="1" dirty="0" err="1" smtClean="0">
                <a:latin typeface="Arial Narrow" panose="020B0606020202030204" pitchFamily="34" charset="0"/>
              </a:rPr>
              <a:t>income</a:t>
            </a:r>
            <a:r>
              <a:rPr lang="nl-NL" sz="800" b="1" dirty="0" smtClean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544982" y="4196142"/>
            <a:ext cx="2104703" cy="1402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b="1" dirty="0" smtClean="0">
                <a:latin typeface="Arial Narrow" panose="020B0606020202030204" pitchFamily="34" charset="0"/>
              </a:rPr>
              <a:t>SCP-</a:t>
            </a:r>
            <a:r>
              <a:rPr lang="nl-NL" sz="800" b="1" dirty="0" err="1" smtClean="0">
                <a:latin typeface="Arial Narrow" panose="020B0606020202030204" pitchFamily="34" charset="0"/>
              </a:rPr>
              <a:t>criterion</a:t>
            </a:r>
            <a:r>
              <a:rPr lang="nl-NL" sz="800" b="1" dirty="0" smtClean="0">
                <a:latin typeface="Arial Narrow" panose="020B0606020202030204" pitchFamily="34" charset="0"/>
              </a:rPr>
              <a:t> (modest but adequate)</a:t>
            </a:r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 bwMode="auto">
          <a:xfrm>
            <a:off x="2957203" y="4067116"/>
            <a:ext cx="2104703" cy="151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b="1" dirty="0" smtClean="0">
                <a:latin typeface="Arial Narrow" panose="020B0606020202030204" pitchFamily="34" charset="0"/>
              </a:rPr>
              <a:t>SCP-</a:t>
            </a:r>
            <a:r>
              <a:rPr lang="nl-NL" sz="800" b="1" dirty="0" err="1" smtClean="0">
                <a:latin typeface="Arial Narrow" panose="020B0606020202030204" pitchFamily="34" charset="0"/>
              </a:rPr>
              <a:t>criterion</a:t>
            </a:r>
            <a:r>
              <a:rPr lang="nl-NL" sz="800" b="1" dirty="0" smtClean="0">
                <a:latin typeface="Arial Narrow" panose="020B0606020202030204" pitchFamily="34" charset="0"/>
              </a:rPr>
              <a:t> (basic </a:t>
            </a:r>
            <a:r>
              <a:rPr lang="nl-NL" sz="800" b="1" dirty="0" err="1" smtClean="0">
                <a:latin typeface="Arial Narrow" panose="020B0606020202030204" pitchFamily="34" charset="0"/>
              </a:rPr>
              <a:t>needs</a:t>
            </a:r>
            <a:r>
              <a:rPr lang="nl-NL" sz="800" b="1" dirty="0" smtClean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" name="Tijdelijke aanduiding voor inhoud 1"/>
          <p:cNvSpPr txBox="1">
            <a:spLocks/>
          </p:cNvSpPr>
          <p:nvPr/>
        </p:nvSpPr>
        <p:spPr bwMode="auto">
          <a:xfrm>
            <a:off x="2957203" y="4207359"/>
            <a:ext cx="2104703" cy="1402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b="1" dirty="0" err="1" smtClean="0">
                <a:latin typeface="Arial Narrow" panose="020B0606020202030204" pitchFamily="34" charset="0"/>
              </a:rPr>
              <a:t>Years</a:t>
            </a:r>
            <a:r>
              <a:rPr lang="nl-NL" sz="800" b="1" dirty="0" smtClean="0">
                <a:latin typeface="Arial Narrow" panose="020B0606020202030204" pitchFamily="34" charset="0"/>
              </a:rPr>
              <a:t> </a:t>
            </a:r>
            <a:r>
              <a:rPr lang="nl-NL" sz="800" b="1" dirty="0" err="1" smtClean="0">
                <a:latin typeface="Arial Narrow" panose="020B0606020202030204" pitchFamily="34" charset="0"/>
              </a:rPr>
              <a:t>with</a:t>
            </a:r>
            <a:r>
              <a:rPr lang="nl-NL" sz="800" b="1" dirty="0" smtClean="0">
                <a:latin typeface="Arial Narrow" panose="020B0606020202030204" pitchFamily="34" charset="0"/>
              </a:rPr>
              <a:t> </a:t>
            </a:r>
            <a:r>
              <a:rPr lang="nl-NL" sz="800" b="1" dirty="0" err="1" smtClean="0">
                <a:latin typeface="Arial Narrow" panose="020B0606020202030204" pitchFamily="34" charset="0"/>
              </a:rPr>
              <a:t>rising</a:t>
            </a:r>
            <a:r>
              <a:rPr lang="nl-NL" sz="800" b="1" dirty="0" smtClean="0">
                <a:latin typeface="Arial Narrow" panose="020B0606020202030204" pitchFamily="34" charset="0"/>
              </a:rPr>
              <a:t> </a:t>
            </a:r>
            <a:r>
              <a:rPr lang="nl-NL" sz="800" b="1" dirty="0" err="1" smtClean="0">
                <a:latin typeface="Arial Narrow" panose="020B0606020202030204" pitchFamily="34" charset="0"/>
              </a:rPr>
              <a:t>unemployment</a:t>
            </a:r>
            <a:endParaRPr lang="nl-NL" sz="800" b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8200" y="1556575"/>
            <a:ext cx="830108" cy="346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550" dirty="0" smtClean="0">
                <a:latin typeface="Arial Narrow" panose="020B0606020202030204" pitchFamily="34" charset="0"/>
              </a:rPr>
              <a:t>Old </a:t>
            </a:r>
            <a:r>
              <a:rPr lang="nl-NL" sz="550" dirty="0" err="1" smtClean="0">
                <a:latin typeface="Arial Narrow" panose="020B0606020202030204" pitchFamily="34" charset="0"/>
              </a:rPr>
              <a:t>age</a:t>
            </a:r>
            <a:r>
              <a:rPr lang="nl-NL" sz="550" dirty="0" smtClean="0">
                <a:latin typeface="Arial Narrow" panose="020B0606020202030204" pitchFamily="34" charset="0"/>
              </a:rPr>
              <a:t> pensions/ </a:t>
            </a:r>
            <a:r>
              <a:rPr lang="nl-NL" sz="550" dirty="0" err="1" smtClean="0">
                <a:latin typeface="Arial Narrow" panose="020B0606020202030204" pitchFamily="34" charset="0"/>
              </a:rPr>
              <a:t>social</a:t>
            </a:r>
            <a:r>
              <a:rPr lang="nl-NL" sz="550" dirty="0" smtClean="0">
                <a:latin typeface="Arial Narrow" panose="020B0606020202030204" pitchFamily="34" charset="0"/>
              </a:rPr>
              <a:t> assistance </a:t>
            </a:r>
            <a:r>
              <a:rPr lang="nl-NL" sz="550" dirty="0" err="1" smtClean="0">
                <a:latin typeface="Arial Narrow" panose="020B0606020202030204" pitchFamily="34" charset="0"/>
              </a:rPr>
              <a:t>fall</a:t>
            </a:r>
            <a:r>
              <a:rPr lang="nl-NL" sz="550" dirty="0" smtClean="0">
                <a:latin typeface="Arial Narrow" panose="020B0606020202030204" pitchFamily="34" charset="0"/>
              </a:rPr>
              <a:t> below </a:t>
            </a:r>
            <a:r>
              <a:rPr lang="nl-NL" sz="550" dirty="0" err="1" smtClean="0">
                <a:latin typeface="Arial Narrow" panose="020B0606020202030204" pitchFamily="34" charset="0"/>
              </a:rPr>
              <a:t>relative</a:t>
            </a:r>
            <a:r>
              <a:rPr lang="nl-NL" sz="550" dirty="0" smtClean="0">
                <a:latin typeface="Arial Narrow" panose="020B0606020202030204" pitchFamily="34" charset="0"/>
              </a:rPr>
              <a:t> </a:t>
            </a:r>
            <a:r>
              <a:rPr lang="nl-NL" sz="550" dirty="0" err="1" smtClean="0">
                <a:latin typeface="Arial Narrow" panose="020B0606020202030204" pitchFamily="34" charset="0"/>
              </a:rPr>
              <a:t>poverty</a:t>
            </a:r>
            <a:r>
              <a:rPr lang="nl-NL" sz="550" dirty="0" smtClean="0">
                <a:latin typeface="Arial Narrow" panose="020B0606020202030204" pitchFamily="34" charset="0"/>
              </a:rPr>
              <a:t> line</a:t>
            </a:r>
            <a:endParaRPr lang="nl-NL" sz="550" dirty="0">
              <a:latin typeface="Arial Narrow" panose="020B0606020202030204" pitchFamily="34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883254" y="1902824"/>
            <a:ext cx="88864" cy="33780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1"/>
          <p:cNvSpPr txBox="1">
            <a:spLocks/>
          </p:cNvSpPr>
          <p:nvPr/>
        </p:nvSpPr>
        <p:spPr bwMode="auto">
          <a:xfrm>
            <a:off x="405322" y="4401022"/>
            <a:ext cx="4485118" cy="2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600" dirty="0" smtClean="0"/>
              <a:t>Source: </a:t>
            </a:r>
            <a:r>
              <a:rPr lang="nl-NL" sz="600" dirty="0" err="1" smtClean="0"/>
              <a:t>Statistics</a:t>
            </a:r>
            <a:r>
              <a:rPr lang="nl-NL" sz="600" dirty="0" smtClean="0"/>
              <a:t> Netherlands, </a:t>
            </a:r>
            <a:r>
              <a:rPr lang="nl-NL" sz="600" dirty="0" err="1" smtClean="0"/>
              <a:t>Income</a:t>
            </a:r>
            <a:r>
              <a:rPr lang="nl-NL" sz="600" dirty="0" smtClean="0"/>
              <a:t> Panel Survey 1985-2014</a:t>
            </a:r>
          </a:p>
          <a:p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19524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351" y="67656"/>
            <a:ext cx="4306754" cy="661987"/>
          </a:xfrm>
          <a:noFill/>
        </p:spPr>
        <p:txBody>
          <a:bodyPr/>
          <a:lstStyle/>
          <a:p>
            <a:r>
              <a:rPr lang="nl-NL" sz="2000" dirty="0" err="1" smtClean="0"/>
              <a:t>Institutional</a:t>
            </a:r>
            <a:r>
              <a:rPr lang="nl-NL" sz="2000" dirty="0" smtClean="0"/>
              <a:t> analysis (1): </a:t>
            </a:r>
            <a:r>
              <a:rPr lang="nl-NL" sz="2000" i="1" dirty="0" err="1" smtClean="0"/>
              <a:t>Formal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labour</a:t>
            </a:r>
            <a:r>
              <a:rPr lang="nl-NL" sz="2000" i="1" dirty="0" smtClean="0"/>
              <a:t> market </a:t>
            </a:r>
            <a:r>
              <a:rPr lang="nl-NL" sz="2000" i="1" dirty="0" err="1" smtClean="0"/>
              <a:t>regulation</a:t>
            </a:r>
            <a:r>
              <a:rPr lang="nl-NL" sz="2000" i="1" dirty="0" smtClean="0"/>
              <a:t> (≈2013)</a:t>
            </a:r>
            <a:endParaRPr lang="nl-NL" sz="2000" i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4927988" y="819771"/>
            <a:ext cx="4216012" cy="32825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dirty="0" err="1" smtClean="0">
                <a:solidFill>
                  <a:srgbClr val="046F96"/>
                </a:solidFill>
              </a:rPr>
              <a:t>Categorical</a:t>
            </a:r>
            <a:r>
              <a:rPr lang="nl-NL" sz="1100" dirty="0" smtClean="0">
                <a:solidFill>
                  <a:srgbClr val="046F96"/>
                </a:solidFill>
              </a:rPr>
              <a:t> </a:t>
            </a:r>
            <a:r>
              <a:rPr lang="nl-NL" sz="1100" dirty="0" err="1" smtClean="0">
                <a:solidFill>
                  <a:srgbClr val="046F96"/>
                </a:solidFill>
              </a:rPr>
              <a:t>Principal</a:t>
            </a:r>
            <a:r>
              <a:rPr lang="nl-NL" sz="1100" dirty="0" smtClean="0">
                <a:solidFill>
                  <a:srgbClr val="046F96"/>
                </a:solidFill>
              </a:rPr>
              <a:t> </a:t>
            </a:r>
            <a:r>
              <a:rPr lang="nl-NL" sz="1100" dirty="0" err="1" smtClean="0">
                <a:solidFill>
                  <a:srgbClr val="046F96"/>
                </a:solidFill>
              </a:rPr>
              <a:t>Components</a:t>
            </a:r>
            <a:r>
              <a:rPr lang="nl-NL" sz="1100" dirty="0">
                <a:solidFill>
                  <a:srgbClr val="046F96"/>
                </a:solidFill>
              </a:rPr>
              <a:t> </a:t>
            </a:r>
            <a:r>
              <a:rPr lang="nl-NL" sz="1100" dirty="0" smtClean="0">
                <a:solidFill>
                  <a:srgbClr val="046F96"/>
                </a:solidFill>
              </a:rPr>
              <a:t>Analysis </a:t>
            </a:r>
            <a:r>
              <a:rPr lang="nl-NL" sz="1100" dirty="0" smtClean="0"/>
              <a:t>on 16 </a:t>
            </a:r>
            <a:r>
              <a:rPr lang="nl-NL" sz="1100" dirty="0" err="1" smtClean="0"/>
              <a:t>forms</a:t>
            </a:r>
            <a:r>
              <a:rPr lang="nl-NL" sz="1100" dirty="0" smtClean="0"/>
              <a:t> of </a:t>
            </a:r>
            <a:r>
              <a:rPr lang="nl-NL" sz="1100" dirty="0" err="1" smtClean="0"/>
              <a:t>labour</a:t>
            </a:r>
            <a:r>
              <a:rPr lang="nl-NL" sz="1100" dirty="0" smtClean="0"/>
              <a:t> market </a:t>
            </a:r>
            <a:r>
              <a:rPr lang="nl-NL" sz="1100" dirty="0" err="1" smtClean="0"/>
              <a:t>regulation</a:t>
            </a:r>
            <a:r>
              <a:rPr lang="nl-NL" sz="1100" dirty="0" smtClean="0"/>
              <a:t> in 21 </a:t>
            </a:r>
            <a:r>
              <a:rPr lang="nl-NL" sz="1100" dirty="0" err="1" smtClean="0"/>
              <a:t>countries</a:t>
            </a:r>
            <a:endParaRPr lang="nl-NL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dirty="0" err="1" smtClean="0"/>
              <a:t>Two</a:t>
            </a:r>
            <a:r>
              <a:rPr lang="nl-NL" sz="1100" dirty="0" smtClean="0"/>
              <a:t> </a:t>
            </a:r>
            <a:r>
              <a:rPr lang="nl-NL" sz="1100" dirty="0" err="1" smtClean="0">
                <a:solidFill>
                  <a:srgbClr val="046F96"/>
                </a:solidFill>
              </a:rPr>
              <a:t>main</a:t>
            </a:r>
            <a:r>
              <a:rPr lang="nl-NL" sz="1100" dirty="0" smtClean="0">
                <a:solidFill>
                  <a:srgbClr val="046F96"/>
                </a:solidFill>
              </a:rPr>
              <a:t> </a:t>
            </a:r>
            <a:r>
              <a:rPr lang="nl-NL" sz="1100" dirty="0" err="1" smtClean="0">
                <a:solidFill>
                  <a:srgbClr val="046F96"/>
                </a:solidFill>
              </a:rPr>
              <a:t>dimensions</a:t>
            </a:r>
            <a:r>
              <a:rPr lang="nl-NL" sz="1100" dirty="0" smtClean="0">
                <a:solidFill>
                  <a:srgbClr val="046F96"/>
                </a:solidFill>
              </a:rPr>
              <a:t> + minimum </a:t>
            </a:r>
            <a:r>
              <a:rPr lang="nl-NL" sz="1100" dirty="0" err="1" smtClean="0">
                <a:solidFill>
                  <a:srgbClr val="046F96"/>
                </a:solidFill>
              </a:rPr>
              <a:t>wage</a:t>
            </a:r>
            <a:endParaRPr lang="nl-NL" sz="1100" dirty="0" smtClean="0">
              <a:solidFill>
                <a:srgbClr val="046F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dirty="0" err="1" smtClean="0"/>
              <a:t>Four</a:t>
            </a:r>
            <a:r>
              <a:rPr lang="nl-NL" sz="1100" dirty="0" smtClean="0"/>
              <a:t> </a:t>
            </a:r>
            <a:r>
              <a:rPr lang="nl-NL" sz="1100" dirty="0" smtClean="0">
                <a:solidFill>
                  <a:srgbClr val="046F96"/>
                </a:solidFill>
              </a:rPr>
              <a:t>country clusters</a:t>
            </a:r>
            <a:r>
              <a:rPr lang="nl-NL" sz="1100" dirty="0" smtClean="0"/>
              <a:t>: </a:t>
            </a:r>
            <a:r>
              <a:rPr lang="nl-NL" sz="1100" dirty="0" err="1" smtClean="0"/>
              <a:t>Esping</a:t>
            </a:r>
            <a:r>
              <a:rPr lang="nl-NL" sz="1100" dirty="0" smtClean="0"/>
              <a:t>-Andersen (3x) + mixed </a:t>
            </a:r>
            <a:r>
              <a:rPr lang="nl-NL" sz="1100" dirty="0" err="1" smtClean="0"/>
              <a:t>Mediterranean</a:t>
            </a:r>
            <a:r>
              <a:rPr lang="nl-NL" sz="1100" dirty="0" smtClean="0"/>
              <a:t>/post-communist</a:t>
            </a:r>
            <a:br>
              <a:rPr lang="nl-NL" sz="1100" dirty="0" smtClean="0"/>
            </a:br>
            <a:r>
              <a:rPr lang="nl-NL" sz="800" dirty="0" smtClean="0"/>
              <a:t>France is </a:t>
            </a:r>
            <a:r>
              <a:rPr lang="nl-NL" sz="800" dirty="0" err="1" smtClean="0"/>
              <a:t>an</a:t>
            </a:r>
            <a:r>
              <a:rPr lang="nl-NL" sz="800" dirty="0" smtClean="0"/>
              <a:t> </a:t>
            </a:r>
            <a:r>
              <a:rPr lang="nl-NL" sz="800" dirty="0" err="1" smtClean="0"/>
              <a:t>isolated</a:t>
            </a:r>
            <a:r>
              <a:rPr lang="nl-NL" sz="800" dirty="0" smtClean="0"/>
              <a:t> </a:t>
            </a:r>
            <a:r>
              <a:rPr lang="nl-NL" sz="800" dirty="0"/>
              <a:t>c</a:t>
            </a:r>
            <a:r>
              <a:rPr lang="nl-NL" sz="800" dirty="0" smtClean="0"/>
              <a:t>ase </a:t>
            </a:r>
            <a:br>
              <a:rPr lang="nl-NL" sz="800" dirty="0" smtClean="0"/>
            </a:br>
            <a:endParaRPr lang="nl-NL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dirty="0" smtClean="0">
                <a:solidFill>
                  <a:schemeClr val="tx1"/>
                </a:solidFill>
              </a:rPr>
              <a:t>In</a:t>
            </a:r>
            <a:r>
              <a:rPr lang="nl-NL" sz="1100" dirty="0" smtClean="0">
                <a:solidFill>
                  <a:srgbClr val="046F96"/>
                </a:solidFill>
              </a:rPr>
              <a:t> five focus </a:t>
            </a:r>
            <a:r>
              <a:rPr lang="nl-NL" sz="1100" dirty="0" err="1" smtClean="0">
                <a:solidFill>
                  <a:srgbClr val="046F96"/>
                </a:solidFill>
              </a:rPr>
              <a:t>countries</a:t>
            </a:r>
            <a:r>
              <a:rPr lang="nl-NL" sz="1100" dirty="0" smtClean="0">
                <a:solidFill>
                  <a:srgbClr val="046F96"/>
                </a:solidFill>
              </a:rPr>
              <a:t>: </a:t>
            </a:r>
            <a:r>
              <a:rPr lang="nl-NL" sz="1100" dirty="0" err="1" smtClean="0">
                <a:solidFill>
                  <a:srgbClr val="046F96"/>
                </a:solidFill>
              </a:rPr>
              <a:t>heterogeneity</a:t>
            </a:r>
            <a:r>
              <a:rPr lang="nl-NL" sz="1100" dirty="0" smtClean="0"/>
              <a:t/>
            </a:r>
            <a:br>
              <a:rPr lang="nl-NL" sz="1100" dirty="0" smtClean="0"/>
            </a:br>
            <a:r>
              <a:rPr lang="nl-NL" sz="1100" dirty="0" smtClean="0">
                <a:solidFill>
                  <a:schemeClr val="accent2">
                    <a:lumMod val="75000"/>
                  </a:schemeClr>
                </a:solidFill>
              </a:rPr>
              <a:t>UK</a:t>
            </a:r>
            <a:r>
              <a:rPr lang="nl-NL" sz="1100" dirty="0" smtClean="0"/>
              <a:t> = </a:t>
            </a:r>
            <a:r>
              <a:rPr lang="nl-NL" sz="1100" dirty="0" err="1" smtClean="0">
                <a:solidFill>
                  <a:schemeClr val="accent2">
                    <a:lumMod val="75000"/>
                  </a:schemeClr>
                </a:solidFill>
              </a:rPr>
              <a:t>liberal</a:t>
            </a:r>
            <a:r>
              <a:rPr lang="nl-NL" sz="1100" dirty="0" smtClean="0"/>
              <a:t> </a:t>
            </a:r>
            <a:r>
              <a:rPr lang="nl-NL" sz="800" dirty="0" smtClean="0"/>
              <a:t>(moderate </a:t>
            </a:r>
            <a:r>
              <a:rPr lang="nl-NL" sz="800" dirty="0" err="1" smtClean="0"/>
              <a:t>general</a:t>
            </a:r>
            <a:r>
              <a:rPr lang="nl-NL" sz="800" dirty="0" smtClean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/</a:t>
            </a:r>
            <a:r>
              <a:rPr lang="nl-NL" sz="800" dirty="0" err="1" smtClean="0"/>
              <a:t>organisation</a:t>
            </a:r>
            <a:r>
              <a:rPr lang="nl-NL" sz="800" dirty="0" smtClean="0"/>
              <a:t> + low </a:t>
            </a:r>
            <a:r>
              <a:rPr lang="nl-NL" sz="800" dirty="0" err="1" smtClean="0"/>
              <a:t>specific</a:t>
            </a:r>
            <a:r>
              <a:rPr lang="nl-NL" sz="800" dirty="0" smtClean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 </a:t>
            </a:r>
            <a:r>
              <a:rPr lang="nl-NL" sz="800" dirty="0" err="1" smtClean="0"/>
              <a:t>for</a:t>
            </a:r>
            <a:r>
              <a:rPr lang="nl-NL" sz="800" dirty="0" smtClean="0"/>
              <a:t> </a:t>
            </a:r>
            <a:r>
              <a:rPr lang="nl-NL" sz="800" dirty="0" err="1" smtClean="0"/>
              <a:t>workers</a:t>
            </a:r>
            <a:r>
              <a:rPr lang="nl-NL" sz="800" dirty="0" smtClean="0"/>
              <a:t>, medium minimum </a:t>
            </a:r>
            <a:r>
              <a:rPr lang="nl-NL" sz="800" dirty="0" err="1" smtClean="0"/>
              <a:t>wage</a:t>
            </a:r>
            <a:r>
              <a:rPr lang="nl-NL" sz="800" dirty="0" smtClean="0"/>
              <a:t>)</a:t>
            </a:r>
            <a:br>
              <a:rPr lang="nl-NL" sz="800" dirty="0" smtClean="0"/>
            </a:br>
            <a:r>
              <a:rPr lang="nl-NL" sz="800" dirty="0" smtClean="0"/>
              <a:t/>
            </a:r>
            <a:br>
              <a:rPr lang="nl-NL" sz="800" dirty="0" smtClean="0"/>
            </a:br>
            <a:r>
              <a:rPr lang="nl-NL" sz="1100" dirty="0" smtClean="0">
                <a:solidFill>
                  <a:schemeClr val="accent2">
                    <a:lumMod val="75000"/>
                  </a:schemeClr>
                </a:solidFill>
              </a:rPr>
              <a:t>DK</a:t>
            </a:r>
            <a:r>
              <a:rPr lang="nl-NL" sz="1100" dirty="0" smtClean="0"/>
              <a:t> </a:t>
            </a:r>
            <a:r>
              <a:rPr lang="nl-NL" sz="1100" dirty="0"/>
              <a:t>= </a:t>
            </a:r>
            <a:r>
              <a:rPr lang="nl-NL" sz="1100" dirty="0" err="1" smtClean="0">
                <a:solidFill>
                  <a:schemeClr val="accent2">
                    <a:lumMod val="75000"/>
                  </a:schemeClr>
                </a:solidFill>
              </a:rPr>
              <a:t>socialdemocratic</a:t>
            </a:r>
            <a:r>
              <a:rPr lang="nl-NL" sz="1100" dirty="0" smtClean="0">
                <a:solidFill>
                  <a:srgbClr val="046F96"/>
                </a:solidFill>
              </a:rPr>
              <a:t> </a:t>
            </a:r>
            <a:r>
              <a:rPr lang="nl-NL" sz="800" dirty="0" smtClean="0"/>
              <a:t>(high </a:t>
            </a:r>
            <a:r>
              <a:rPr lang="nl-NL" sz="800" dirty="0" err="1"/>
              <a:t>general</a:t>
            </a:r>
            <a:r>
              <a:rPr lang="nl-NL" sz="800" dirty="0"/>
              <a:t> </a:t>
            </a:r>
            <a:r>
              <a:rPr lang="nl-NL" sz="800" dirty="0" err="1"/>
              <a:t>protection</a:t>
            </a:r>
            <a:r>
              <a:rPr lang="nl-NL" sz="800" dirty="0"/>
              <a:t>/</a:t>
            </a:r>
            <a:br>
              <a:rPr lang="nl-NL" sz="800" dirty="0"/>
            </a:br>
            <a:r>
              <a:rPr lang="nl-NL" sz="800" dirty="0" err="1"/>
              <a:t>organisation</a:t>
            </a:r>
            <a:r>
              <a:rPr lang="nl-NL" sz="800" dirty="0"/>
              <a:t> + </a:t>
            </a:r>
            <a:r>
              <a:rPr lang="nl-NL" sz="800" dirty="0" smtClean="0"/>
              <a:t>below </a:t>
            </a:r>
            <a:r>
              <a:rPr lang="nl-NL" sz="800" dirty="0" err="1" smtClean="0"/>
              <a:t>average</a:t>
            </a:r>
            <a:r>
              <a:rPr lang="nl-NL" sz="800" dirty="0" smtClean="0"/>
              <a:t> </a:t>
            </a:r>
            <a:r>
              <a:rPr lang="nl-NL" sz="800" dirty="0" err="1"/>
              <a:t>specific</a:t>
            </a:r>
            <a:r>
              <a:rPr lang="nl-NL" sz="800" dirty="0"/>
              <a:t> </a:t>
            </a:r>
            <a:r>
              <a:rPr lang="nl-NL" sz="800" dirty="0" err="1"/>
              <a:t>protection</a:t>
            </a:r>
            <a:r>
              <a:rPr lang="nl-NL" sz="800" dirty="0"/>
              <a:t> </a:t>
            </a:r>
            <a:r>
              <a:rPr lang="nl-NL" sz="800" dirty="0" err="1"/>
              <a:t>for</a:t>
            </a:r>
            <a:r>
              <a:rPr lang="nl-NL" sz="800" dirty="0"/>
              <a:t> </a:t>
            </a:r>
            <a:r>
              <a:rPr lang="nl-NL" sz="800" dirty="0" err="1" smtClean="0"/>
              <a:t>workers</a:t>
            </a:r>
            <a:r>
              <a:rPr lang="nl-NL" sz="800" dirty="0" smtClean="0"/>
              <a:t>, no </a:t>
            </a:r>
            <a:r>
              <a:rPr lang="nl-NL" sz="800" dirty="0" err="1" smtClean="0"/>
              <a:t>mimimum</a:t>
            </a:r>
            <a:r>
              <a:rPr lang="nl-NL" sz="800" dirty="0" smtClean="0"/>
              <a:t> </a:t>
            </a:r>
            <a:r>
              <a:rPr lang="nl-NL" sz="800" dirty="0" err="1" smtClean="0"/>
              <a:t>wage</a:t>
            </a:r>
            <a:r>
              <a:rPr lang="nl-NL" sz="800" dirty="0" smtClean="0"/>
              <a:t>)</a:t>
            </a:r>
            <a:br>
              <a:rPr lang="nl-NL" sz="800" dirty="0" smtClean="0"/>
            </a:br>
            <a:r>
              <a:rPr lang="nl-NL" sz="900" dirty="0" smtClean="0"/>
              <a:t/>
            </a:r>
            <a:br>
              <a:rPr lang="nl-NL" sz="900" dirty="0" smtClean="0"/>
            </a:br>
            <a:r>
              <a:rPr lang="nl-NL" sz="1100" dirty="0" smtClean="0">
                <a:solidFill>
                  <a:schemeClr val="accent2">
                    <a:lumMod val="75000"/>
                  </a:schemeClr>
                </a:solidFill>
              </a:rPr>
              <a:t>BE, DE, NL </a:t>
            </a:r>
            <a:r>
              <a:rPr lang="nl-NL" sz="1100" dirty="0"/>
              <a:t>= </a:t>
            </a:r>
            <a:r>
              <a:rPr lang="nl-NL" sz="1100" dirty="0" smtClean="0">
                <a:solidFill>
                  <a:schemeClr val="accent2">
                    <a:lumMod val="75000"/>
                  </a:schemeClr>
                </a:solidFill>
              </a:rPr>
              <a:t>corporatist</a:t>
            </a:r>
            <a:r>
              <a:rPr lang="nl-NL" sz="1100" dirty="0" smtClean="0">
                <a:solidFill>
                  <a:srgbClr val="046F96"/>
                </a:solidFill>
              </a:rPr>
              <a:t> </a:t>
            </a:r>
            <a:r>
              <a:rPr lang="nl-NL" sz="800" dirty="0" smtClean="0"/>
              <a:t>(</a:t>
            </a:r>
            <a:r>
              <a:rPr lang="nl-NL" sz="800" dirty="0"/>
              <a:t>high </a:t>
            </a:r>
            <a:r>
              <a:rPr lang="nl-NL" sz="800" dirty="0" err="1"/>
              <a:t>general</a:t>
            </a:r>
            <a:r>
              <a:rPr lang="nl-NL" sz="800" dirty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/</a:t>
            </a:r>
            <a:r>
              <a:rPr lang="nl-NL" sz="800" dirty="0" err="1" smtClean="0"/>
              <a:t>organisation</a:t>
            </a:r>
            <a:r>
              <a:rPr lang="nl-NL" sz="800" dirty="0" smtClean="0"/>
              <a:t> </a:t>
            </a:r>
            <a:r>
              <a:rPr lang="nl-NL" sz="800" dirty="0"/>
              <a:t>+ </a:t>
            </a:r>
            <a:r>
              <a:rPr lang="nl-NL" sz="800" dirty="0" smtClean="0"/>
              <a:t>high </a:t>
            </a:r>
            <a:r>
              <a:rPr lang="nl-NL" sz="800" dirty="0" err="1" smtClean="0"/>
              <a:t>specific</a:t>
            </a:r>
            <a:r>
              <a:rPr lang="nl-NL" sz="800" dirty="0" smtClean="0"/>
              <a:t> </a:t>
            </a:r>
            <a:r>
              <a:rPr lang="nl-NL" sz="800" dirty="0" err="1"/>
              <a:t>protection</a:t>
            </a:r>
            <a:r>
              <a:rPr lang="nl-NL" sz="800" dirty="0"/>
              <a:t> </a:t>
            </a:r>
            <a:r>
              <a:rPr lang="nl-NL" sz="800" dirty="0" err="1"/>
              <a:t>for</a:t>
            </a:r>
            <a:r>
              <a:rPr lang="nl-NL" sz="800" dirty="0"/>
              <a:t> </a:t>
            </a:r>
            <a:r>
              <a:rPr lang="nl-NL" sz="800" dirty="0" err="1"/>
              <a:t>workers</a:t>
            </a:r>
            <a:r>
              <a:rPr lang="nl-NL" sz="800" dirty="0"/>
              <a:t>, </a:t>
            </a:r>
            <a:r>
              <a:rPr lang="nl-NL" sz="800" dirty="0" smtClean="0"/>
              <a:t>(</a:t>
            </a:r>
            <a:r>
              <a:rPr lang="nl-NL" sz="800" dirty="0" err="1" smtClean="0"/>
              <a:t>mostly</a:t>
            </a:r>
            <a:r>
              <a:rPr lang="nl-NL" sz="800" dirty="0" smtClean="0"/>
              <a:t>) high </a:t>
            </a:r>
            <a:r>
              <a:rPr lang="nl-NL" sz="800" dirty="0" err="1"/>
              <a:t>mimimum</a:t>
            </a:r>
            <a:r>
              <a:rPr lang="nl-NL" sz="800" dirty="0"/>
              <a:t> </a:t>
            </a:r>
            <a:r>
              <a:rPr lang="nl-NL" sz="800" dirty="0" err="1"/>
              <a:t>wage</a:t>
            </a:r>
            <a:r>
              <a:rPr lang="nl-NL" sz="800" dirty="0" smtClean="0"/>
              <a:t>)</a:t>
            </a:r>
            <a:br>
              <a:rPr lang="nl-NL" sz="800" dirty="0" smtClean="0"/>
            </a:br>
            <a:r>
              <a:rPr lang="nl-NL" sz="800" dirty="0" smtClean="0"/>
              <a:t/>
            </a:r>
            <a:br>
              <a:rPr lang="nl-NL" sz="800" dirty="0" smtClean="0"/>
            </a:br>
            <a:r>
              <a:rPr lang="nl-NL" sz="800" i="1" dirty="0" smtClean="0"/>
              <a:t>BE </a:t>
            </a:r>
            <a:r>
              <a:rPr lang="nl-NL" sz="800" i="1" dirty="0" err="1" smtClean="0"/>
              <a:t>clearest</a:t>
            </a:r>
            <a:r>
              <a:rPr lang="nl-NL" sz="800" i="1" dirty="0" smtClean="0"/>
              <a:t> case; NL, DE: </a:t>
            </a:r>
            <a:r>
              <a:rPr lang="nl-NL" sz="800" i="1" dirty="0" err="1" smtClean="0"/>
              <a:t>equal</a:t>
            </a:r>
            <a:r>
              <a:rPr lang="nl-NL" sz="800" i="1" dirty="0" smtClean="0"/>
              <a:t> scores but </a:t>
            </a:r>
            <a:r>
              <a:rPr lang="nl-NL" sz="800" i="1" dirty="0" err="1" smtClean="0"/>
              <a:t>for</a:t>
            </a:r>
            <a:r>
              <a:rPr lang="nl-NL" sz="800" i="1" dirty="0" smtClean="0"/>
              <a:t> different </a:t>
            </a:r>
            <a:r>
              <a:rPr lang="nl-NL" sz="800" i="1" dirty="0" err="1" smtClean="0"/>
              <a:t>reasons</a:t>
            </a:r>
            <a:r>
              <a:rPr lang="nl-NL" sz="800" i="1" dirty="0" smtClean="0"/>
              <a:t> </a:t>
            </a:r>
            <a:r>
              <a:rPr lang="nl-NL" sz="800" dirty="0" smtClean="0"/>
              <a:t>- e.g. NL </a:t>
            </a:r>
            <a:r>
              <a:rPr lang="nl-NL" sz="800" dirty="0" err="1" smtClean="0"/>
              <a:t>higher</a:t>
            </a:r>
            <a:r>
              <a:rPr lang="nl-NL" sz="800" dirty="0" smtClean="0"/>
              <a:t> </a:t>
            </a:r>
            <a:r>
              <a:rPr lang="nl-NL" sz="800" dirty="0" err="1" smtClean="0"/>
              <a:t>replacement</a:t>
            </a:r>
            <a:r>
              <a:rPr lang="nl-NL" sz="800" dirty="0" smtClean="0"/>
              <a:t> </a:t>
            </a:r>
            <a:r>
              <a:rPr lang="nl-NL" sz="800" dirty="0" err="1" smtClean="0"/>
              <a:t>rates</a:t>
            </a:r>
            <a:r>
              <a:rPr lang="nl-NL" sz="800" dirty="0" smtClean="0"/>
              <a:t> in 1st </a:t>
            </a:r>
            <a:r>
              <a:rPr lang="nl-NL" sz="800" dirty="0" err="1" smtClean="0"/>
              <a:t>year</a:t>
            </a:r>
            <a:r>
              <a:rPr lang="nl-NL" sz="800" dirty="0" smtClean="0"/>
              <a:t> of </a:t>
            </a:r>
            <a:r>
              <a:rPr lang="nl-NL" sz="800" dirty="0" err="1" smtClean="0"/>
              <a:t>unemployment</a:t>
            </a:r>
            <a:r>
              <a:rPr lang="nl-NL" sz="800" dirty="0" smtClean="0"/>
              <a:t> but </a:t>
            </a:r>
            <a:r>
              <a:rPr lang="nl-NL" sz="800" dirty="0" err="1" smtClean="0"/>
              <a:t>lower</a:t>
            </a:r>
            <a:r>
              <a:rPr lang="nl-NL" sz="800" dirty="0" smtClean="0"/>
              <a:t> family benefits; </a:t>
            </a:r>
            <a:r>
              <a:rPr lang="nl-NL" sz="800" dirty="0" err="1" smtClean="0"/>
              <a:t>less</a:t>
            </a:r>
            <a:r>
              <a:rPr lang="nl-NL" sz="800" dirty="0" smtClean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 of short-term </a:t>
            </a:r>
            <a:r>
              <a:rPr lang="nl-NL" sz="800" dirty="0" err="1" smtClean="0"/>
              <a:t>contracts</a:t>
            </a:r>
            <a:r>
              <a:rPr lang="nl-NL" sz="800" dirty="0" smtClean="0"/>
              <a:t> </a:t>
            </a:r>
            <a:r>
              <a:rPr lang="nl-NL" sz="800" dirty="0" err="1" smtClean="0"/>
              <a:t>yet</a:t>
            </a:r>
            <a:r>
              <a:rPr lang="nl-NL" sz="800" dirty="0" smtClean="0"/>
              <a:t> </a:t>
            </a:r>
            <a:r>
              <a:rPr lang="nl-NL" sz="800" dirty="0" err="1" smtClean="0"/>
              <a:t>better</a:t>
            </a:r>
            <a:r>
              <a:rPr lang="nl-NL" sz="800" dirty="0" smtClean="0"/>
              <a:t> </a:t>
            </a:r>
            <a:r>
              <a:rPr lang="nl-NL" sz="800" dirty="0" err="1" smtClean="0"/>
              <a:t>protection</a:t>
            </a:r>
            <a:r>
              <a:rPr lang="nl-NL" sz="800" dirty="0" smtClean="0"/>
              <a:t> of permanent employees </a:t>
            </a:r>
            <a:r>
              <a:rPr lang="nl-NL" sz="800" dirty="0" err="1" smtClean="0"/>
              <a:t>than</a:t>
            </a:r>
            <a:r>
              <a:rPr lang="nl-NL" sz="800" dirty="0" smtClean="0"/>
              <a:t> DE</a:t>
            </a:r>
            <a:br>
              <a:rPr lang="nl-NL" sz="800" dirty="0" smtClean="0"/>
            </a:br>
            <a:r>
              <a:rPr lang="nl-NL" sz="900" dirty="0"/>
              <a:t/>
            </a:r>
            <a:br>
              <a:rPr lang="nl-NL" sz="900" dirty="0"/>
            </a:br>
            <a:endParaRPr lang="nl-NL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100" dirty="0" smtClean="0"/>
          </a:p>
          <a:p>
            <a:r>
              <a:rPr lang="nl-NL" sz="1100" dirty="0"/>
              <a:t> </a:t>
            </a:r>
            <a:r>
              <a:rPr lang="nl-NL" sz="1100" dirty="0" smtClean="0"/>
              <a:t>      </a:t>
            </a:r>
            <a:endParaRPr lang="nl-NL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96" y="1119296"/>
            <a:ext cx="3689884" cy="343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" y="1005885"/>
            <a:ext cx="1133474" cy="9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1"/>
          <p:cNvSpPr txBox="1">
            <a:spLocks/>
          </p:cNvSpPr>
          <p:nvPr/>
        </p:nvSpPr>
        <p:spPr bwMode="auto">
          <a:xfrm>
            <a:off x="-39000" y="819771"/>
            <a:ext cx="1295430" cy="2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600" dirty="0" err="1" smtClean="0"/>
              <a:t>CatPCA</a:t>
            </a:r>
            <a:r>
              <a:rPr lang="nl-NL" sz="600" dirty="0" smtClean="0"/>
              <a:t> component </a:t>
            </a:r>
            <a:r>
              <a:rPr lang="nl-NL" sz="600" dirty="0" err="1" smtClean="0"/>
              <a:t>loadings</a:t>
            </a:r>
            <a:endParaRPr lang="nl-NL" sz="600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93619" y="4486542"/>
            <a:ext cx="1546717" cy="2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600" dirty="0" smtClean="0"/>
              <a:t>Sources: OECD, EC, SIED, MISSOC, The World Bank, ICTWSS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2141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682" y="109538"/>
            <a:ext cx="4299774" cy="661987"/>
          </a:xfrm>
          <a:noFill/>
        </p:spPr>
        <p:txBody>
          <a:bodyPr/>
          <a:lstStyle/>
          <a:p>
            <a:r>
              <a:rPr lang="nl-NL" sz="2000" dirty="0" err="1" smtClean="0"/>
              <a:t>Institutional</a:t>
            </a:r>
            <a:r>
              <a:rPr lang="nl-NL" sz="2000" dirty="0" smtClean="0"/>
              <a:t> analysis (2): </a:t>
            </a:r>
            <a:r>
              <a:rPr lang="nl-NL" sz="2000" i="1" dirty="0" err="1" smtClean="0"/>
              <a:t>Atypical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employment</a:t>
            </a:r>
            <a:r>
              <a:rPr lang="nl-NL" sz="2000" i="1" dirty="0" smtClean="0"/>
              <a:t> in five </a:t>
            </a:r>
            <a:r>
              <a:rPr lang="nl-NL" sz="2000" i="1" dirty="0" err="1" smtClean="0"/>
              <a:t>countries</a:t>
            </a:r>
            <a:endParaRPr lang="nl-NL" sz="2000" i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5074571" y="1045073"/>
            <a:ext cx="4118290" cy="34291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Atypical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work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smtClean="0">
                <a:solidFill>
                  <a:schemeClr val="tx1"/>
                </a:solidFill>
              </a:rPr>
              <a:t>= </a:t>
            </a:r>
            <a:r>
              <a:rPr lang="nl-NL" sz="1400" dirty="0" err="1" smtClean="0">
                <a:solidFill>
                  <a:schemeClr val="tx1"/>
                </a:solidFill>
              </a:rPr>
              <a:t>specific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 err="1" smtClean="0">
                <a:solidFill>
                  <a:schemeClr val="tx1"/>
                </a:solidFill>
              </a:rPr>
              <a:t>forms</a:t>
            </a:r>
            <a:r>
              <a:rPr lang="nl-NL" sz="1400" dirty="0" smtClean="0">
                <a:solidFill>
                  <a:schemeClr val="tx1"/>
                </a:solidFill>
              </a:rPr>
              <a:t> of</a:t>
            </a:r>
            <a:br>
              <a:rPr lang="nl-NL" sz="1400" dirty="0" smtClean="0">
                <a:solidFill>
                  <a:schemeClr val="tx1"/>
                </a:solidFill>
              </a:rPr>
            </a:b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nonstandard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employment</a:t>
            </a:r>
            <a:r>
              <a:rPr lang="nl-NL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800" dirty="0" smtClean="0">
                <a:solidFill>
                  <a:schemeClr val="tx1"/>
                </a:solidFill>
              </a:rPr>
              <a:t/>
            </a:r>
            <a:br>
              <a:rPr lang="nl-NL" sz="800" dirty="0" smtClean="0">
                <a:solidFill>
                  <a:schemeClr val="tx1"/>
                </a:solidFill>
              </a:rPr>
            </a:br>
            <a:r>
              <a:rPr lang="nl-NL" sz="800" dirty="0" smtClean="0">
                <a:solidFill>
                  <a:schemeClr val="tx1"/>
                </a:solidFill>
              </a:rPr>
              <a:t> (= </a:t>
            </a:r>
            <a:r>
              <a:rPr lang="nl-NL" sz="800" dirty="0" err="1" smtClean="0">
                <a:solidFill>
                  <a:schemeClr val="tx1"/>
                </a:solidFill>
              </a:rPr>
              <a:t>all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work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that</a:t>
            </a:r>
            <a:r>
              <a:rPr lang="nl-NL" sz="800" dirty="0" smtClean="0">
                <a:solidFill>
                  <a:schemeClr val="tx1"/>
                </a:solidFill>
              </a:rPr>
              <a:t> is </a:t>
            </a:r>
            <a:r>
              <a:rPr lang="nl-NL" sz="800" b="1" dirty="0" err="1" smtClean="0">
                <a:solidFill>
                  <a:schemeClr val="tx1"/>
                </a:solidFill>
              </a:rPr>
              <a:t>not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performed</a:t>
            </a:r>
            <a:r>
              <a:rPr lang="nl-NL" sz="800" dirty="0" smtClean="0">
                <a:solidFill>
                  <a:schemeClr val="tx1"/>
                </a:solidFill>
              </a:rPr>
              <a:t> on a fulltime, permanent basis in</a:t>
            </a:r>
            <a:br>
              <a:rPr lang="nl-NL" sz="800" dirty="0" smtClean="0">
                <a:solidFill>
                  <a:schemeClr val="tx1"/>
                </a:solidFill>
              </a:rPr>
            </a:br>
            <a:r>
              <a:rPr lang="nl-NL" sz="800" dirty="0" smtClean="0">
                <a:solidFill>
                  <a:schemeClr val="tx1"/>
                </a:solidFill>
              </a:rPr>
              <a:t>   a </a:t>
            </a:r>
            <a:r>
              <a:rPr lang="nl-NL" sz="800" dirty="0" err="1" smtClean="0">
                <a:solidFill>
                  <a:schemeClr val="tx1"/>
                </a:solidFill>
              </a:rPr>
              <a:t>bilateral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and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hierarchical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labour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relationship</a:t>
            </a:r>
            <a:r>
              <a:rPr lang="nl-NL" sz="800" dirty="0" smtClean="0">
                <a:solidFill>
                  <a:schemeClr val="tx1"/>
                </a:solidFill>
              </a:rPr>
              <a:t>) </a:t>
            </a:r>
            <a:br>
              <a:rPr lang="nl-NL" sz="800" dirty="0" smtClean="0">
                <a:solidFill>
                  <a:schemeClr val="tx1"/>
                </a:solidFill>
              </a:rPr>
            </a:br>
            <a:r>
              <a:rPr lang="nl-NL" sz="800" dirty="0" smtClean="0">
                <a:solidFill>
                  <a:schemeClr val="tx1"/>
                </a:solidFill>
              </a:rPr>
              <a:t>	               </a:t>
            </a:r>
            <a:r>
              <a:rPr lang="nl-NL" sz="1400" dirty="0" smtClean="0">
                <a:solidFill>
                  <a:prstClr val="black"/>
                </a:solidFill>
              </a:rPr>
              <a:t>= </a:t>
            </a:r>
            <a:r>
              <a:rPr lang="nl-NL" sz="1400" dirty="0" err="1" smtClean="0">
                <a:solidFill>
                  <a:prstClr val="black"/>
                </a:solidFill>
              </a:rPr>
              <a:t>often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precarious</a:t>
            </a:r>
            <a:r>
              <a:rPr lang="nl-NL" sz="800" dirty="0">
                <a:solidFill>
                  <a:prstClr val="black"/>
                </a:solidFill>
              </a:rPr>
              <a:t/>
            </a:r>
            <a:br>
              <a:rPr lang="nl-NL" sz="800" dirty="0">
                <a:solidFill>
                  <a:prstClr val="black"/>
                </a:solidFill>
              </a:rPr>
            </a:br>
            <a:r>
              <a:rPr lang="nl-NL" sz="800" dirty="0" smtClean="0">
                <a:solidFill>
                  <a:prstClr val="black"/>
                </a:solidFill>
              </a:rPr>
              <a:t>  (= low </a:t>
            </a:r>
            <a:r>
              <a:rPr lang="nl-NL" sz="800" dirty="0" err="1" smtClean="0">
                <a:solidFill>
                  <a:prstClr val="black"/>
                </a:solidFill>
              </a:rPr>
              <a:t>pay</a:t>
            </a:r>
            <a:r>
              <a:rPr lang="nl-NL" sz="800" dirty="0" smtClean="0">
                <a:solidFill>
                  <a:prstClr val="black"/>
                </a:solidFill>
              </a:rPr>
              <a:t>, </a:t>
            </a:r>
            <a:r>
              <a:rPr lang="nl-NL" sz="800" dirty="0" err="1" smtClean="0">
                <a:solidFill>
                  <a:prstClr val="black"/>
                </a:solidFill>
              </a:rPr>
              <a:t>discontinuous</a:t>
            </a:r>
            <a:r>
              <a:rPr lang="nl-NL" sz="800" dirty="0" smtClean="0">
                <a:solidFill>
                  <a:prstClr val="black"/>
                </a:solidFill>
              </a:rPr>
              <a:t>, low control over </a:t>
            </a:r>
            <a:r>
              <a:rPr lang="nl-NL" sz="800" dirty="0" err="1" smtClean="0">
                <a:solidFill>
                  <a:prstClr val="black"/>
                </a:solidFill>
              </a:rPr>
              <a:t>working</a:t>
            </a:r>
            <a:r>
              <a:rPr lang="nl-NL" sz="800" dirty="0" smtClean="0">
                <a:solidFill>
                  <a:prstClr val="black"/>
                </a:solidFill>
              </a:rPr>
              <a:t> </a:t>
            </a:r>
            <a:r>
              <a:rPr lang="nl-NL" sz="800" dirty="0" err="1" smtClean="0">
                <a:solidFill>
                  <a:prstClr val="black"/>
                </a:solidFill>
              </a:rPr>
              <a:t>conditions</a:t>
            </a:r>
            <a:r>
              <a:rPr lang="nl-NL" sz="800" dirty="0" smtClean="0">
                <a:solidFill>
                  <a:prstClr val="black"/>
                </a:solidFill>
              </a:rPr>
              <a:t>,  </a:t>
            </a:r>
            <a:br>
              <a:rPr lang="nl-NL" sz="800" dirty="0" smtClean="0">
                <a:solidFill>
                  <a:prstClr val="black"/>
                </a:solidFill>
              </a:rPr>
            </a:br>
            <a:r>
              <a:rPr lang="nl-NL" sz="800" dirty="0" smtClean="0">
                <a:solidFill>
                  <a:prstClr val="black"/>
                </a:solidFill>
              </a:rPr>
              <a:t>    </a:t>
            </a:r>
            <a:r>
              <a:rPr lang="nl-NL" sz="800" dirty="0" err="1" smtClean="0">
                <a:solidFill>
                  <a:prstClr val="black"/>
                </a:solidFill>
              </a:rPr>
              <a:t>limited</a:t>
            </a:r>
            <a:r>
              <a:rPr lang="nl-NL" sz="800" dirty="0" smtClean="0">
                <a:solidFill>
                  <a:prstClr val="black"/>
                </a:solidFill>
              </a:rPr>
              <a:t> </a:t>
            </a:r>
            <a:r>
              <a:rPr lang="nl-NL" sz="800" dirty="0" err="1" smtClean="0">
                <a:solidFill>
                  <a:prstClr val="black"/>
                </a:solidFill>
              </a:rPr>
              <a:t>protection</a:t>
            </a:r>
            <a:r>
              <a:rPr lang="nl-NL" sz="800" dirty="0" smtClean="0">
                <a:solidFill>
                  <a:prstClr val="black"/>
                </a:solidFill>
              </a:rPr>
              <a:t> in </a:t>
            </a:r>
            <a:r>
              <a:rPr lang="nl-NL" sz="800" dirty="0" err="1" smtClean="0">
                <a:solidFill>
                  <a:prstClr val="black"/>
                </a:solidFill>
              </a:rPr>
              <a:t>terms</a:t>
            </a:r>
            <a:r>
              <a:rPr lang="nl-NL" sz="800" dirty="0" smtClean="0">
                <a:solidFill>
                  <a:prstClr val="black"/>
                </a:solidFill>
              </a:rPr>
              <a:t> of </a:t>
            </a:r>
            <a:r>
              <a:rPr lang="nl-NL" sz="800" dirty="0" err="1" smtClean="0">
                <a:solidFill>
                  <a:prstClr val="black"/>
                </a:solidFill>
              </a:rPr>
              <a:t>social</a:t>
            </a:r>
            <a:r>
              <a:rPr lang="nl-NL" sz="800" dirty="0" smtClean="0">
                <a:solidFill>
                  <a:prstClr val="black"/>
                </a:solidFill>
              </a:rPr>
              <a:t> security, health, </a:t>
            </a:r>
            <a:r>
              <a:rPr lang="nl-NL" sz="800" dirty="0" err="1" smtClean="0">
                <a:solidFill>
                  <a:prstClr val="black"/>
                </a:solidFill>
              </a:rPr>
              <a:t>safety</a:t>
            </a:r>
            <a:r>
              <a:rPr lang="nl-NL" sz="800" dirty="0" smtClean="0">
                <a:solidFill>
                  <a:prstClr val="black"/>
                </a:solidFill>
              </a:rPr>
              <a:t>, </a:t>
            </a:r>
            <a:br>
              <a:rPr lang="nl-NL" sz="800" dirty="0" smtClean="0">
                <a:solidFill>
                  <a:prstClr val="black"/>
                </a:solidFill>
              </a:rPr>
            </a:br>
            <a:r>
              <a:rPr lang="nl-NL" sz="800" dirty="0" smtClean="0">
                <a:solidFill>
                  <a:prstClr val="black"/>
                </a:solidFill>
              </a:rPr>
              <a:t>    </a:t>
            </a:r>
            <a:r>
              <a:rPr lang="nl-NL" sz="800" dirty="0" err="1" smtClean="0">
                <a:solidFill>
                  <a:prstClr val="black"/>
                </a:solidFill>
              </a:rPr>
              <a:t>discrimination</a:t>
            </a:r>
            <a:r>
              <a:rPr lang="nl-NL" sz="800" dirty="0" smtClean="0">
                <a:solidFill>
                  <a:prstClr val="black"/>
                </a:solidFill>
              </a:rPr>
              <a:t> </a:t>
            </a:r>
            <a:r>
              <a:rPr lang="nl-NL" sz="800" dirty="0" err="1" smtClean="0">
                <a:solidFill>
                  <a:prstClr val="black"/>
                </a:solidFill>
              </a:rPr>
              <a:t>etc</a:t>
            </a:r>
            <a:r>
              <a:rPr lang="nl-NL" sz="800" dirty="0" smtClean="0">
                <a:solidFill>
                  <a:prstClr val="black"/>
                </a:solidFill>
              </a:rPr>
              <a:t>)</a:t>
            </a:r>
            <a:br>
              <a:rPr lang="nl-NL" sz="800" dirty="0" smtClean="0">
                <a:solidFill>
                  <a:prstClr val="black"/>
                </a:solidFill>
              </a:rPr>
            </a:br>
            <a:r>
              <a:rPr lang="nl-NL" sz="800" dirty="0">
                <a:solidFill>
                  <a:prstClr val="black"/>
                </a:solidFill>
              </a:rPr>
              <a:t>	       </a:t>
            </a:r>
            <a:r>
              <a:rPr lang="nl-NL" sz="800" dirty="0" smtClean="0">
                <a:solidFill>
                  <a:prstClr val="black"/>
                </a:solidFill>
              </a:rPr>
              <a:t>         </a:t>
            </a:r>
            <a:r>
              <a:rPr lang="nl-NL" sz="1400" dirty="0" smtClean="0">
                <a:solidFill>
                  <a:prstClr val="black"/>
                </a:solidFill>
              </a:rPr>
              <a:t>=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old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new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forms</a:t>
            </a:r>
            <a:r>
              <a:rPr lang="nl-NL" sz="800" dirty="0">
                <a:solidFill>
                  <a:prstClr val="black"/>
                </a:solidFill>
              </a:rPr>
              <a:t/>
            </a:r>
            <a:br>
              <a:rPr lang="nl-NL" sz="800" dirty="0">
                <a:solidFill>
                  <a:prstClr val="black"/>
                </a:solidFill>
              </a:rPr>
            </a:br>
            <a:r>
              <a:rPr lang="nl-NL" sz="800" dirty="0" smtClean="0">
                <a:solidFill>
                  <a:prstClr val="black"/>
                </a:solidFill>
              </a:rPr>
              <a:t>  (e.g. </a:t>
            </a:r>
            <a:r>
              <a:rPr lang="nl-NL" sz="800" dirty="0" err="1" smtClean="0">
                <a:solidFill>
                  <a:prstClr val="black"/>
                </a:solidFill>
              </a:rPr>
              <a:t>day</a:t>
            </a:r>
            <a:r>
              <a:rPr lang="nl-NL" sz="800" dirty="0" smtClean="0">
                <a:solidFill>
                  <a:prstClr val="black"/>
                </a:solidFill>
              </a:rPr>
              <a:t> </a:t>
            </a:r>
            <a:r>
              <a:rPr lang="nl-NL" sz="800" dirty="0" err="1" smtClean="0">
                <a:solidFill>
                  <a:prstClr val="black"/>
                </a:solidFill>
              </a:rPr>
              <a:t>labourers</a:t>
            </a:r>
            <a:r>
              <a:rPr lang="nl-NL" sz="800" dirty="0" smtClean="0">
                <a:solidFill>
                  <a:prstClr val="black"/>
                </a:solidFill>
              </a:rPr>
              <a:t> vs. gig </a:t>
            </a:r>
            <a:r>
              <a:rPr lang="nl-NL" sz="800" dirty="0" err="1" smtClean="0">
                <a:solidFill>
                  <a:prstClr val="black"/>
                </a:solidFill>
              </a:rPr>
              <a:t>economy</a:t>
            </a:r>
            <a:r>
              <a:rPr lang="nl-NL" sz="8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046F9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 </a:t>
            </a:r>
            <a:r>
              <a:rPr lang="nl-NL" sz="1400" dirty="0" err="1">
                <a:solidFill>
                  <a:srgbClr val="046F96"/>
                </a:solidFill>
              </a:rPr>
              <a:t>Many</a:t>
            </a:r>
            <a:r>
              <a:rPr lang="nl-NL" sz="1400" dirty="0">
                <a:solidFill>
                  <a:srgbClr val="046F96"/>
                </a:solidFill>
              </a:rPr>
              <a:t> small </a:t>
            </a:r>
            <a:r>
              <a:rPr lang="nl-NL" sz="1400" dirty="0" err="1">
                <a:solidFill>
                  <a:srgbClr val="046F96"/>
                </a:solidFill>
              </a:rPr>
              <a:t>groups</a:t>
            </a:r>
            <a:r>
              <a:rPr lang="nl-NL" sz="1400" dirty="0"/>
              <a:t> </a:t>
            </a:r>
            <a:br>
              <a:rPr lang="nl-NL" sz="1400" dirty="0"/>
            </a:br>
            <a:r>
              <a:rPr lang="nl-NL" sz="800" dirty="0">
                <a:sym typeface="Wingdings" panose="05000000000000000000" pitchFamily="2" charset="2"/>
              </a:rPr>
              <a:t> impact on </a:t>
            </a:r>
            <a:r>
              <a:rPr lang="nl-NL" sz="800" dirty="0" err="1">
                <a:sym typeface="Wingdings" panose="05000000000000000000" pitchFamily="2" charset="2"/>
              </a:rPr>
              <a:t>poverty</a:t>
            </a:r>
            <a:r>
              <a:rPr lang="nl-NL" sz="800" dirty="0">
                <a:sym typeface="Wingdings" panose="05000000000000000000" pitchFamily="2" charset="2"/>
              </a:rPr>
              <a:t> </a:t>
            </a:r>
            <a:r>
              <a:rPr lang="nl-NL" sz="800" dirty="0" err="1">
                <a:sym typeface="Wingdings" panose="05000000000000000000" pitchFamily="2" charset="2"/>
              </a:rPr>
              <a:t>rates</a:t>
            </a:r>
            <a:r>
              <a:rPr lang="nl-NL" sz="800" dirty="0">
                <a:sym typeface="Wingdings" panose="05000000000000000000" pitchFamily="2" charset="2"/>
              </a:rPr>
              <a:t> hard </a:t>
            </a:r>
            <a:r>
              <a:rPr lang="nl-NL" sz="800" dirty="0" err="1">
                <a:sym typeface="Wingdings" panose="05000000000000000000" pitchFamily="2" charset="2"/>
              </a:rPr>
              <a:t>to</a:t>
            </a:r>
            <a:r>
              <a:rPr lang="nl-NL" sz="800" dirty="0">
                <a:sym typeface="Wingdings" panose="05000000000000000000" pitchFamily="2" charset="2"/>
              </a:rPr>
              <a:t> test in </a:t>
            </a:r>
            <a:r>
              <a:rPr lang="nl-NL" sz="800" dirty="0" err="1">
                <a:sym typeface="Wingdings" panose="05000000000000000000" pitchFamily="2" charset="2"/>
              </a:rPr>
              <a:t>surveys</a:t>
            </a:r>
            <a:r>
              <a:rPr lang="nl-NL" sz="800" dirty="0">
                <a:sym typeface="Wingdings" panose="05000000000000000000" pitchFamily="2" charset="2"/>
              </a:rPr>
              <a:t> like </a:t>
            </a:r>
            <a:r>
              <a:rPr lang="nl-NL" sz="800" dirty="0" smtClean="0">
                <a:sym typeface="Wingdings" panose="05000000000000000000" pitchFamily="2" charset="2"/>
              </a:rPr>
              <a:t>EU-SILC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 smtClean="0">
                <a:solidFill>
                  <a:srgbClr val="046F96"/>
                </a:solidFill>
              </a:rPr>
              <a:t>No </a:t>
            </a:r>
            <a:r>
              <a:rPr lang="nl-NL" sz="1400" dirty="0" err="1" smtClean="0">
                <a:solidFill>
                  <a:srgbClr val="046F96"/>
                </a:solidFill>
              </a:rPr>
              <a:t>quantitative</a:t>
            </a:r>
            <a:r>
              <a:rPr lang="nl-NL" sz="1400" dirty="0" smtClean="0">
                <a:solidFill>
                  <a:srgbClr val="046F96"/>
                </a:solidFill>
              </a:rPr>
              <a:t> data </a:t>
            </a:r>
            <a:r>
              <a:rPr lang="nl-NL" sz="1400" dirty="0" err="1" smtClean="0"/>
              <a:t>for</a:t>
            </a:r>
            <a:r>
              <a:rPr lang="nl-NL" sz="1400" dirty="0" smtClean="0"/>
              <a:t> </a:t>
            </a:r>
            <a:r>
              <a:rPr lang="nl-NL" sz="1400" dirty="0" err="1" smtClean="0"/>
              <a:t>all</a:t>
            </a:r>
            <a:r>
              <a:rPr lang="nl-NL" sz="1400" dirty="0" smtClean="0"/>
              <a:t> 21</a:t>
            </a:r>
            <a:br>
              <a:rPr lang="nl-NL" sz="1400" dirty="0" smtClean="0"/>
            </a:br>
            <a:r>
              <a:rPr lang="nl-NL" sz="1400" dirty="0" smtClean="0"/>
              <a:t> </a:t>
            </a:r>
            <a:r>
              <a:rPr lang="nl-NL" sz="1400" dirty="0" err="1" smtClean="0"/>
              <a:t>countries</a:t>
            </a:r>
            <a:r>
              <a:rPr lang="nl-NL" sz="1400" dirty="0" smtClean="0"/>
              <a:t/>
            </a:r>
            <a:br>
              <a:rPr lang="nl-NL" sz="1400" dirty="0" smtClean="0"/>
            </a:br>
            <a:endParaRPr lang="nl-NL" sz="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 </a:t>
            </a:r>
            <a:r>
              <a:rPr lang="nl-NL" sz="1400" dirty="0" err="1" smtClean="0"/>
              <a:t>Some</a:t>
            </a:r>
            <a:r>
              <a:rPr lang="nl-NL" sz="1400" dirty="0" smtClean="0"/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qualitative</a:t>
            </a:r>
            <a:r>
              <a:rPr lang="nl-NL" sz="1400" dirty="0" smtClean="0">
                <a:solidFill>
                  <a:srgbClr val="046F96"/>
                </a:solidFill>
              </a:rPr>
              <a:t> information </a:t>
            </a:r>
            <a:r>
              <a:rPr lang="nl-NL" sz="1400" dirty="0" smtClean="0">
                <a:solidFill>
                  <a:schemeClr val="tx1"/>
                </a:solidFill>
              </a:rPr>
              <a:t>on 5</a:t>
            </a:r>
            <a:br>
              <a:rPr lang="nl-NL" sz="1400" dirty="0" smtClean="0">
                <a:solidFill>
                  <a:schemeClr val="tx1"/>
                </a:solidFill>
              </a:rPr>
            </a:br>
            <a:r>
              <a:rPr lang="nl-NL" sz="1400" dirty="0" smtClean="0">
                <a:solidFill>
                  <a:srgbClr val="046F96"/>
                </a:solidFill>
              </a:rPr>
              <a:t> ‘focus </a:t>
            </a:r>
            <a:r>
              <a:rPr lang="nl-NL" sz="1400" dirty="0" err="1" smtClean="0">
                <a:solidFill>
                  <a:srgbClr val="046F96"/>
                </a:solidFill>
              </a:rPr>
              <a:t>countries</a:t>
            </a:r>
            <a:r>
              <a:rPr lang="nl-NL" sz="1400" dirty="0" smtClean="0"/>
              <a:t>’</a:t>
            </a:r>
            <a:endParaRPr lang="nl-N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" y="1158704"/>
            <a:ext cx="4405882" cy="304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421686" y="4284019"/>
            <a:ext cx="5015854" cy="3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600" dirty="0" smtClean="0"/>
              <a:t>Sources: </a:t>
            </a:r>
            <a:br>
              <a:rPr lang="nl-NL" sz="600" dirty="0" smtClean="0"/>
            </a:br>
            <a:r>
              <a:rPr lang="nl-NL" sz="600" dirty="0" err="1" smtClean="0"/>
              <a:t>Eurofound</a:t>
            </a:r>
            <a:r>
              <a:rPr lang="nl-NL" sz="600" dirty="0" smtClean="0"/>
              <a:t> (2015), </a:t>
            </a:r>
            <a:r>
              <a:rPr lang="nl-NL" sz="600" i="1" dirty="0" smtClean="0"/>
              <a:t>New </a:t>
            </a:r>
            <a:r>
              <a:rPr lang="nl-NL" sz="600" i="1" dirty="0" err="1" smtClean="0"/>
              <a:t>forms</a:t>
            </a:r>
            <a:r>
              <a:rPr lang="nl-NL" sz="600" i="1" dirty="0" smtClean="0"/>
              <a:t> of </a:t>
            </a:r>
            <a:r>
              <a:rPr lang="nl-NL" sz="600" i="1" dirty="0" err="1" smtClean="0"/>
              <a:t>employment</a:t>
            </a:r>
            <a:r>
              <a:rPr lang="nl-NL" sz="600" i="1" dirty="0" smtClean="0"/>
              <a:t>. </a:t>
            </a:r>
            <a:r>
              <a:rPr lang="nl-NL" sz="600" dirty="0" smtClean="0"/>
              <a:t>Brussels: Publications Office of </a:t>
            </a:r>
            <a:r>
              <a:rPr lang="nl-NL" sz="600" dirty="0" err="1" smtClean="0"/>
              <a:t>the</a:t>
            </a:r>
            <a:r>
              <a:rPr lang="nl-NL" sz="600" dirty="0" smtClean="0"/>
              <a:t> European Union.</a:t>
            </a:r>
          </a:p>
          <a:p>
            <a:r>
              <a:rPr lang="nl-NL" sz="600" dirty="0" smtClean="0"/>
              <a:t>IPOL (2016), </a:t>
            </a:r>
            <a:r>
              <a:rPr lang="nl-NL" sz="600" i="1" dirty="0" err="1" smtClean="0"/>
              <a:t>Precarious</a:t>
            </a:r>
            <a:r>
              <a:rPr lang="nl-NL" sz="600" i="1" dirty="0" smtClean="0"/>
              <a:t> </a:t>
            </a:r>
            <a:r>
              <a:rPr lang="nl-NL" sz="600" i="1" dirty="0" err="1" smtClean="0"/>
              <a:t>employment</a:t>
            </a:r>
            <a:r>
              <a:rPr lang="nl-NL" sz="600" i="1" dirty="0" smtClean="0"/>
              <a:t> in Europe. </a:t>
            </a:r>
            <a:r>
              <a:rPr lang="nl-NL" sz="600" dirty="0" smtClean="0"/>
              <a:t>Brussels: European </a:t>
            </a:r>
            <a:r>
              <a:rPr lang="nl-NL" sz="600" dirty="0" err="1" smtClean="0"/>
              <a:t>Parliament</a:t>
            </a:r>
            <a:r>
              <a:rPr lang="nl-NL" sz="600" dirty="0" smtClean="0"/>
              <a:t>, </a:t>
            </a:r>
            <a:r>
              <a:rPr lang="nl-NL" sz="600" dirty="0" err="1" smtClean="0"/>
              <a:t>Directorate</a:t>
            </a:r>
            <a:r>
              <a:rPr lang="nl-NL" sz="600" dirty="0" smtClean="0"/>
              <a:t>-General </a:t>
            </a:r>
            <a:r>
              <a:rPr lang="nl-NL" sz="600" dirty="0" err="1" smtClean="0"/>
              <a:t>for</a:t>
            </a:r>
            <a:r>
              <a:rPr lang="nl-NL" sz="600" dirty="0" smtClean="0"/>
              <a:t> </a:t>
            </a:r>
            <a:r>
              <a:rPr lang="nl-NL" sz="600" dirty="0" err="1" smtClean="0"/>
              <a:t>Internal</a:t>
            </a:r>
            <a:r>
              <a:rPr lang="nl-NL" sz="600" dirty="0" smtClean="0"/>
              <a:t> </a:t>
            </a:r>
            <a:r>
              <a:rPr lang="nl-NL" sz="600" dirty="0" err="1" smtClean="0"/>
              <a:t>Policies</a:t>
            </a:r>
            <a:r>
              <a:rPr lang="nl-NL" sz="600" dirty="0" smtClean="0"/>
              <a:t>.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1639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651" y="109538"/>
            <a:ext cx="4361905" cy="661987"/>
          </a:xfrm>
          <a:noFill/>
        </p:spPr>
        <p:txBody>
          <a:bodyPr/>
          <a:lstStyle/>
          <a:p>
            <a:r>
              <a:rPr lang="nl-NL" sz="2000" dirty="0" err="1" smtClean="0"/>
              <a:t>Institutional</a:t>
            </a:r>
            <a:r>
              <a:rPr lang="nl-NL" sz="2000" dirty="0" smtClean="0"/>
              <a:t> analysis (3): </a:t>
            </a:r>
            <a:r>
              <a:rPr lang="nl-NL" sz="2000" i="1" dirty="0" err="1" smtClean="0"/>
              <a:t>Informal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labour</a:t>
            </a:r>
            <a:r>
              <a:rPr lang="nl-NL" sz="2000" i="1" dirty="0" smtClean="0"/>
              <a:t> market </a:t>
            </a:r>
            <a:r>
              <a:rPr lang="nl-NL" sz="2000" i="1" dirty="0" err="1" smtClean="0"/>
              <a:t>institutions</a:t>
            </a:r>
            <a:r>
              <a:rPr lang="nl-NL" sz="2000" i="1" dirty="0" smtClean="0"/>
              <a:t>, 2008</a:t>
            </a:r>
            <a:endParaRPr lang="nl-NL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7" y="1039385"/>
            <a:ext cx="4055597" cy="34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" y="953889"/>
            <a:ext cx="1076325" cy="9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-39000" y="819771"/>
            <a:ext cx="1295430" cy="2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600" dirty="0" err="1" smtClean="0"/>
              <a:t>CatPCA</a:t>
            </a:r>
            <a:r>
              <a:rPr lang="nl-NL" sz="600" dirty="0" smtClean="0"/>
              <a:t> component </a:t>
            </a:r>
            <a:r>
              <a:rPr lang="nl-NL" sz="600" dirty="0" err="1" smtClean="0"/>
              <a:t>loadings</a:t>
            </a:r>
            <a:endParaRPr lang="nl-NL" sz="600" dirty="0"/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 bwMode="auto">
          <a:xfrm>
            <a:off x="93618" y="4528325"/>
            <a:ext cx="1525775" cy="3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600" dirty="0" smtClean="0"/>
              <a:t>Source: European </a:t>
            </a:r>
            <a:r>
              <a:rPr lang="nl-NL" sz="600" dirty="0" err="1" smtClean="0"/>
              <a:t>Values</a:t>
            </a:r>
            <a:r>
              <a:rPr lang="nl-NL" sz="600" dirty="0" smtClean="0"/>
              <a:t> Study’08</a:t>
            </a:r>
            <a:endParaRPr lang="nl-NL" sz="600" dirty="0"/>
          </a:p>
        </p:txBody>
      </p:sp>
      <p:sp>
        <p:nvSpPr>
          <p:cNvPr id="12" name="Tijdelijke aanduiding voor inhoud 10"/>
          <p:cNvSpPr txBox="1">
            <a:spLocks/>
          </p:cNvSpPr>
          <p:nvPr/>
        </p:nvSpPr>
        <p:spPr bwMode="auto">
          <a:xfrm>
            <a:off x="4927988" y="819771"/>
            <a:ext cx="3885836" cy="328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46F96"/>
                </a:solidFill>
              </a:rPr>
              <a:t>Categorical Principal Components Analysis </a:t>
            </a:r>
            <a:r>
              <a:rPr lang="en-US" sz="1100" dirty="0" smtClean="0"/>
              <a:t>on 6 informal </a:t>
            </a:r>
            <a:r>
              <a:rPr lang="en-US" sz="1100" dirty="0" err="1" smtClean="0"/>
              <a:t>labour</a:t>
            </a:r>
            <a:r>
              <a:rPr lang="en-US" sz="1100" dirty="0" smtClean="0"/>
              <a:t> market rules in 21 countries</a:t>
            </a:r>
            <a:br>
              <a:rPr lang="en-US" sz="1100" dirty="0" smtClean="0"/>
            </a:br>
            <a:r>
              <a:rPr lang="en-US" sz="800" dirty="0"/>
              <a:t>W</a:t>
            </a:r>
            <a:r>
              <a:rPr lang="en-US" sz="800" dirty="0" smtClean="0"/>
              <a:t>ork ethic; view on gender roles; commitment to work values relating to (1) pay, (2) job security, (3) other extrinsic aspects (suitable hours, </a:t>
            </a:r>
            <a:r>
              <a:rPr lang="en-US" sz="800" dirty="0"/>
              <a:t>family-friendly…), (4) intrinsic aspects (</a:t>
            </a:r>
            <a:r>
              <a:rPr lang="en-US" sz="800" dirty="0" smtClean="0"/>
              <a:t>interesting job, </a:t>
            </a:r>
            <a:r>
              <a:rPr lang="en-US" sz="800" dirty="0"/>
              <a:t>personal development, control, social contacts) </a:t>
            </a:r>
            <a:br>
              <a:rPr lang="en-US" sz="800" dirty="0"/>
            </a:b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Two </a:t>
            </a:r>
            <a:r>
              <a:rPr lang="en-US" sz="1100" dirty="0" smtClean="0">
                <a:solidFill>
                  <a:srgbClr val="046F96"/>
                </a:solidFill>
              </a:rPr>
              <a:t>main dimensions</a:t>
            </a:r>
            <a:br>
              <a:rPr lang="en-US" sz="1100" dirty="0" smtClean="0">
                <a:solidFill>
                  <a:srgbClr val="046F96"/>
                </a:solidFill>
              </a:rPr>
            </a:b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(1) Commitment to 4 work values + traditional gender roles; (2) Work ethic</a:t>
            </a:r>
            <a:endParaRPr lang="en-US" sz="1100" dirty="0" smtClean="0">
              <a:solidFill>
                <a:srgbClr val="046F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Four </a:t>
            </a:r>
            <a:r>
              <a:rPr lang="en-US" sz="1100" dirty="0" smtClean="0">
                <a:solidFill>
                  <a:srgbClr val="046F96"/>
                </a:solidFill>
              </a:rPr>
              <a:t>country clusters</a:t>
            </a:r>
            <a:r>
              <a:rPr lang="en-US" sz="1100" dirty="0" smtClean="0"/>
              <a:t>, but different from formal institutions </a:t>
            </a:r>
            <a:br>
              <a:rPr lang="en-US" sz="1100" dirty="0" smtClean="0"/>
            </a:br>
            <a:r>
              <a:rPr lang="en-US" sz="800" dirty="0" smtClean="0"/>
              <a:t>(no </a:t>
            </a:r>
            <a:r>
              <a:rPr lang="en-US" sz="800" dirty="0" err="1" smtClean="0"/>
              <a:t>Esping</a:t>
            </a:r>
            <a:r>
              <a:rPr lang="en-US" sz="800" dirty="0" smtClean="0"/>
              <a:t>-Andersen; not all Mediterranean/</a:t>
            </a:r>
            <a:r>
              <a:rPr lang="en-US" sz="800" dirty="0" err="1" smtClean="0"/>
              <a:t>postcommunist</a:t>
            </a:r>
            <a:r>
              <a:rPr lang="en-US" sz="800" dirty="0" smtClean="0"/>
              <a:t> countries in same cluster)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UK and NL are isolated cases</a:t>
            </a:r>
            <a:r>
              <a:rPr lang="en-US" sz="800" dirty="0" smtClean="0"/>
              <a:t> </a:t>
            </a:r>
            <a:br>
              <a:rPr lang="en-US" sz="800" dirty="0" smtClean="0"/>
            </a:b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In</a:t>
            </a:r>
            <a:r>
              <a:rPr lang="en-US" sz="1100" dirty="0" smtClean="0">
                <a:solidFill>
                  <a:srgbClr val="046F96"/>
                </a:solidFill>
              </a:rPr>
              <a:t> five focus countries: heterogeneity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BE + DK</a:t>
            </a:r>
            <a:r>
              <a:rPr lang="en-US" sz="1100" dirty="0" smtClean="0"/>
              <a:t> =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weak work commitment + egalitarian gender roles; medium work ethic </a:t>
            </a:r>
            <a:r>
              <a:rPr lang="en-US" sz="800" dirty="0" smtClean="0"/>
              <a:t>(with FR and ES) </a:t>
            </a:r>
            <a:br>
              <a:rPr lang="en-US" sz="800" dirty="0" smtClean="0"/>
            </a:b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DE</a:t>
            </a:r>
            <a:r>
              <a:rPr lang="en-US" sz="1100" dirty="0" smtClean="0"/>
              <a:t> =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edium work commitment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gender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roles;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 ethic </a:t>
            </a:r>
            <a:r>
              <a:rPr lang="en-US" sz="800" dirty="0"/>
              <a:t>(with </a:t>
            </a:r>
            <a:r>
              <a:rPr lang="en-US" sz="800" dirty="0" smtClean="0"/>
              <a:t>HU, LU, SK, EL, AT)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UK, NL </a:t>
            </a:r>
            <a:r>
              <a:rPr lang="en-US" sz="1100" dirty="0"/>
              <a:t>= </a:t>
            </a:r>
            <a:r>
              <a:rPr lang="en-US" sz="1100" dirty="0" smtClean="0"/>
              <a:t> high work commitment </a:t>
            </a:r>
            <a:r>
              <a:rPr lang="en-US" sz="1100" dirty="0"/>
              <a:t>+ </a:t>
            </a:r>
            <a:r>
              <a:rPr lang="en-US" sz="1100" dirty="0" smtClean="0"/>
              <a:t>traditional gender </a:t>
            </a:r>
            <a:r>
              <a:rPr lang="en-US" sz="1100" dirty="0"/>
              <a:t>roles; </a:t>
            </a:r>
            <a:r>
              <a:rPr lang="en-US" sz="1100" dirty="0" smtClean="0"/>
              <a:t>(very) low work ethic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sz="1100" dirty="0" smtClean="0"/>
              <a:t>     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57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1000" y="109538"/>
            <a:ext cx="3857625" cy="661987"/>
          </a:xfrm>
          <a:noFill/>
        </p:spPr>
        <p:txBody>
          <a:bodyPr/>
          <a:lstStyle/>
          <a:p>
            <a:r>
              <a:rPr lang="nl-NL" sz="2000" dirty="0" smtClean="0"/>
              <a:t>Hypotheses</a:t>
            </a:r>
            <a:endParaRPr lang="nl-NL" sz="20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5431479" y="1036201"/>
            <a:ext cx="3712521" cy="3282554"/>
          </a:xfrm>
        </p:spPr>
        <p:txBody>
          <a:bodyPr/>
          <a:lstStyle/>
          <a:p>
            <a:r>
              <a:rPr lang="nl-NL" sz="1400" dirty="0" err="1" smtClean="0">
                <a:solidFill>
                  <a:srgbClr val="046F96"/>
                </a:solidFill>
              </a:rPr>
              <a:t>Poverty</a:t>
            </a:r>
            <a:r>
              <a:rPr lang="nl-NL" sz="1400" dirty="0" smtClean="0">
                <a:solidFill>
                  <a:srgbClr val="046F96"/>
                </a:solidFill>
              </a:rPr>
              <a:t> boost scores </a:t>
            </a:r>
            <a:r>
              <a:rPr lang="nl-NL" sz="1400" dirty="0" err="1" smtClean="0"/>
              <a:t>based</a:t>
            </a:r>
            <a:r>
              <a:rPr lang="nl-NL" sz="1400" dirty="0" smtClean="0"/>
              <a:t> on </a:t>
            </a:r>
            <a:r>
              <a:rPr lang="nl-NL" sz="1400" dirty="0" err="1" smtClean="0"/>
              <a:t>theoretical</a:t>
            </a:r>
            <a:r>
              <a:rPr lang="nl-NL" sz="1400" dirty="0" smtClean="0"/>
              <a:t> impact of </a:t>
            </a:r>
            <a:r>
              <a:rPr lang="nl-NL" sz="1400" dirty="0" smtClean="0">
                <a:solidFill>
                  <a:srgbClr val="046F96"/>
                </a:solidFill>
              </a:rPr>
              <a:t>16 </a:t>
            </a:r>
            <a:r>
              <a:rPr lang="nl-NL" sz="1400" dirty="0" err="1" smtClean="0">
                <a:solidFill>
                  <a:srgbClr val="046F96"/>
                </a:solidFill>
              </a:rPr>
              <a:t>formal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labour</a:t>
            </a:r>
            <a:r>
              <a:rPr lang="nl-NL" sz="1400" dirty="0" smtClean="0">
                <a:solidFill>
                  <a:srgbClr val="046F96"/>
                </a:solidFill>
              </a:rPr>
              <a:t>  </a:t>
            </a:r>
            <a:r>
              <a:rPr lang="nl-NL" sz="1400" dirty="0" err="1" smtClean="0">
                <a:solidFill>
                  <a:srgbClr val="046F96"/>
                </a:solidFill>
              </a:rPr>
              <a:t>institutions</a:t>
            </a:r>
            <a:r>
              <a:rPr lang="nl-NL" sz="1400" dirty="0" smtClean="0">
                <a:solidFill>
                  <a:srgbClr val="046F96"/>
                </a:solidFill>
              </a:rPr>
              <a:t/>
            </a:r>
            <a:br>
              <a:rPr lang="nl-NL" sz="1400" dirty="0" smtClean="0">
                <a:solidFill>
                  <a:srgbClr val="046F96"/>
                </a:solidFill>
              </a:rPr>
            </a:br>
            <a:endParaRPr lang="nl-NL" sz="1400" dirty="0" smtClean="0">
              <a:solidFill>
                <a:srgbClr val="046F96"/>
              </a:solidFill>
            </a:endParaRPr>
          </a:p>
          <a:p>
            <a:r>
              <a:rPr lang="nl-NL" sz="1400" dirty="0" smtClean="0"/>
              <a:t>+ Hypotheses on </a:t>
            </a:r>
            <a:r>
              <a:rPr lang="nl-NL" sz="1400" dirty="0" err="1" smtClean="0"/>
              <a:t>theoretical</a:t>
            </a:r>
            <a:r>
              <a:rPr lang="nl-NL" sz="1400" dirty="0" smtClean="0"/>
              <a:t> impact of </a:t>
            </a:r>
            <a:r>
              <a:rPr lang="nl-NL" sz="1400" dirty="0" smtClean="0">
                <a:solidFill>
                  <a:srgbClr val="046F96"/>
                </a:solidFill>
              </a:rPr>
              <a:t>6 </a:t>
            </a:r>
            <a:r>
              <a:rPr lang="nl-NL" sz="1400" dirty="0" err="1" smtClean="0">
                <a:solidFill>
                  <a:srgbClr val="046F96"/>
                </a:solidFill>
              </a:rPr>
              <a:t>informal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labour</a:t>
            </a:r>
            <a:r>
              <a:rPr lang="nl-NL" sz="1400" dirty="0" smtClean="0">
                <a:solidFill>
                  <a:srgbClr val="046F96"/>
                </a:solidFill>
              </a:rPr>
              <a:t> market </a:t>
            </a:r>
            <a:r>
              <a:rPr lang="nl-NL" sz="1400" dirty="0" err="1" smtClean="0">
                <a:solidFill>
                  <a:srgbClr val="046F96"/>
                </a:solidFill>
              </a:rPr>
              <a:t>institutions</a:t>
            </a:r>
            <a:endParaRPr lang="nl-NL" sz="1400" dirty="0" smtClean="0">
              <a:solidFill>
                <a:srgbClr val="046F96"/>
              </a:solidFill>
            </a:endParaRPr>
          </a:p>
          <a:p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+ Hypotheses </a:t>
            </a:r>
            <a:r>
              <a:rPr lang="nl-NL" sz="1400" dirty="0" err="1" smtClean="0"/>
              <a:t>based</a:t>
            </a:r>
            <a:r>
              <a:rPr lang="nl-NL" sz="1400" dirty="0" smtClean="0"/>
              <a:t> on </a:t>
            </a:r>
            <a:r>
              <a:rPr lang="nl-NL" sz="1400" dirty="0" err="1" smtClean="0"/>
              <a:t>qualitative</a:t>
            </a:r>
            <a:r>
              <a:rPr lang="nl-NL" sz="1400" dirty="0" smtClean="0"/>
              <a:t> information </a:t>
            </a:r>
            <a:r>
              <a:rPr lang="nl-NL" sz="1400" dirty="0" err="1" smtClean="0">
                <a:solidFill>
                  <a:srgbClr val="046F96"/>
                </a:solidFill>
              </a:rPr>
              <a:t>atypical</a:t>
            </a:r>
            <a:r>
              <a:rPr lang="nl-NL" sz="1400" dirty="0" smtClean="0">
                <a:solidFill>
                  <a:srgbClr val="046F96"/>
                </a:solidFill>
              </a:rPr>
              <a:t> </a:t>
            </a:r>
            <a:r>
              <a:rPr lang="nl-NL" sz="1400" dirty="0" err="1" smtClean="0">
                <a:solidFill>
                  <a:srgbClr val="046F96"/>
                </a:solidFill>
              </a:rPr>
              <a:t>work</a:t>
            </a:r>
            <a:r>
              <a:rPr lang="nl-NL" sz="1400" dirty="0" smtClean="0"/>
              <a:t> in five focus </a:t>
            </a:r>
            <a:r>
              <a:rPr lang="nl-NL" sz="1400" dirty="0" err="1" smtClean="0"/>
              <a:t>countries</a:t>
            </a:r>
            <a:endParaRPr lang="nl-NL" sz="1400" dirty="0" smtClean="0"/>
          </a:p>
          <a:p>
            <a:endParaRPr lang="nl-NL" sz="1400" dirty="0"/>
          </a:p>
          <a:p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Expected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% of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w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orking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accent2">
                    <a:lumMod val="75000"/>
                  </a:schemeClr>
                </a:solidFill>
              </a:rPr>
              <a:t>poor</a:t>
            </a:r>
            <a: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nl-NL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1400" b="1" dirty="0" smtClean="0">
                <a:solidFill>
                  <a:schemeClr val="accent2">
                    <a:lumMod val="75000"/>
                  </a:schemeClr>
                </a:solidFill>
              </a:rPr>
              <a:t>DK &lt; BE &lt; NL+DE &lt; UK</a:t>
            </a:r>
            <a:endParaRPr lang="nl-NL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" y="1097283"/>
            <a:ext cx="4994556" cy="31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met pijl 2"/>
          <p:cNvCxnSpPr/>
          <p:nvPr/>
        </p:nvCxnSpPr>
        <p:spPr>
          <a:xfrm>
            <a:off x="5035243" y="1200150"/>
            <a:ext cx="4023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1"/>
          <p:cNvSpPr txBox="1">
            <a:spLocks/>
          </p:cNvSpPr>
          <p:nvPr/>
        </p:nvSpPr>
        <p:spPr bwMode="auto">
          <a:xfrm>
            <a:off x="1689727" y="4017931"/>
            <a:ext cx="2104703" cy="1402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nl-N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335577" y="4332360"/>
            <a:ext cx="4006078" cy="3373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D1=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boost score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first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nl-N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D2=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boost score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dimension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800" dirty="0" err="1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SCP EN_16_9_breedbeeld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7145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pagina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oudsopgave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ardontwerp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Sjabloon_SCP EN_16_9_breedbeeld</Template>
  <TotalTime>732</TotalTime>
  <Words>500</Words>
  <Application>Microsoft Office PowerPoint</Application>
  <PresentationFormat>Diavoorstelling (16:9)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Sjabloon_SCP EN_16_9_breedbeeld</vt:lpstr>
      <vt:lpstr>Titelpagina</vt:lpstr>
      <vt:lpstr>Inhoudsopgave</vt:lpstr>
      <vt:lpstr>Standaardontwerp</vt:lpstr>
      <vt:lpstr>PowerPoint-presentatie</vt:lpstr>
      <vt:lpstr>“When a job isn’t enough”</vt:lpstr>
      <vt:lpstr>Theoretical framework</vt:lpstr>
      <vt:lpstr>Poverty</vt:lpstr>
      <vt:lpstr>Contextual and relative poverty rates in NL</vt:lpstr>
      <vt:lpstr>Institutional analysis (1): Formal labour market regulation (≈2013)</vt:lpstr>
      <vt:lpstr>Institutional analysis (2): Atypical employment in five countries</vt:lpstr>
      <vt:lpstr>Institutional analysis (3): Informal labour market institutions, 2008</vt:lpstr>
      <vt:lpstr>Hypotheses</vt:lpstr>
      <vt:lpstr>Working Poor in five countries</vt:lpstr>
      <vt:lpstr>Institutional or other differences?</vt:lpstr>
      <vt:lpstr>What direct mechanisms?</vt:lpstr>
      <vt:lpstr>Conclusions </vt:lpstr>
    </vt:vector>
  </TitlesOfParts>
  <Company>SSC-Campus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Cok Vrooman</dc:creator>
  <cp:lastModifiedBy>Cok Vrooman</cp:lastModifiedBy>
  <cp:revision>87</cp:revision>
  <dcterms:created xsi:type="dcterms:W3CDTF">2018-10-12T12:19:27Z</dcterms:created>
  <dcterms:modified xsi:type="dcterms:W3CDTF">2018-10-16T13:28:53Z</dcterms:modified>
  <cp:category>DonkerGeel</cp:category>
</cp:coreProperties>
</file>