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70" r:id="rId7"/>
    <p:sldId id="259" r:id="rId8"/>
    <p:sldId id="260" r:id="rId9"/>
    <p:sldId id="265" r:id="rId10"/>
    <p:sldId id="261" r:id="rId11"/>
    <p:sldId id="266" r:id="rId12"/>
    <p:sldId id="271" r:id="rId13"/>
    <p:sldId id="262" r:id="rId14"/>
    <p:sldId id="267" r:id="rId15"/>
    <p:sldId id="263" r:id="rId16"/>
    <p:sldId id="268" r:id="rId17"/>
    <p:sldId id="276" r:id="rId18"/>
    <p:sldId id="269" r:id="rId19"/>
    <p:sldId id="273" r:id="rId20"/>
    <p:sldId id="274" r:id="rId21"/>
    <p:sldId id="264" r:id="rId22"/>
    <p:sldId id="275" r:id="rId23"/>
    <p:sldId id="258" r:id="rId24"/>
  </p:sldIdLst>
  <p:sldSz cx="9144000" cy="5715000" type="screen16x10"/>
  <p:notesSz cx="6858000" cy="9874250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33BB91-596A-4B1B-AB02-CE57CA5D774B}">
          <p14:sldIdLst>
            <p14:sldId id="256"/>
            <p14:sldId id="257"/>
            <p14:sldId id="270"/>
            <p14:sldId id="259"/>
          </p14:sldIdLst>
        </p14:section>
        <p14:section name="Untitled Section" id="{0A14D0AC-01B1-441B-8C6C-5D7D151F5EF4}">
          <p14:sldIdLst>
            <p14:sldId id="260"/>
            <p14:sldId id="265"/>
            <p14:sldId id="261"/>
            <p14:sldId id="266"/>
            <p14:sldId id="271"/>
            <p14:sldId id="262"/>
            <p14:sldId id="267"/>
            <p14:sldId id="263"/>
            <p14:sldId id="268"/>
            <p14:sldId id="276"/>
            <p14:sldId id="269"/>
            <p14:sldId id="273"/>
            <p14:sldId id="274"/>
            <p14:sldId id="264"/>
            <p14:sldId id="27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1570" autoAdjust="0"/>
  </p:normalViewPr>
  <p:slideViewPr>
    <p:cSldViewPr snapToGrid="0" showGuides="1">
      <p:cViewPr varScale="1">
        <p:scale>
          <a:sx n="87" d="100"/>
          <a:sy n="87" d="100"/>
        </p:scale>
        <p:origin x="804" y="72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10.10.2018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10.10.2018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41363"/>
            <a:ext cx="59213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3B191F-3B57-4AAD-9606-202A31250E0A}" type="datetime1">
              <a:rPr lang="de-AT" smtClean="0"/>
              <a:t>10.10.2018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2B00A75-5815-4E69-8CB6-9F1195725EA4}" type="datetime1">
              <a:rPr lang="de-AT" smtClean="0"/>
              <a:t>10.10.2018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8B4F-4BE7-4BA1-8CC9-29E952CE5FEB}" type="datetime1">
              <a:rPr lang="de-AT" smtClean="0"/>
              <a:t>10.10.2018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B463FC-AA32-423E-A341-6E2A1F773C6B}" type="datetime1">
              <a:rPr lang="de-AT" smtClean="0"/>
              <a:t>10.10.2018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5B3969-5878-4AAF-AE24-8457EC6C4DE6}" type="datetime1">
              <a:rPr lang="de-AT" smtClean="0"/>
              <a:t>10.10.2018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8E08-205E-49D3-8208-8CEF8CBD80EE}" type="datetime1">
              <a:rPr lang="de-AT" smtClean="0"/>
              <a:t>10.10.2018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EBC263A-05FF-449E-AE92-BCB1519B7BC2}" type="datetime1">
              <a:rPr lang="de-AT" smtClean="0"/>
              <a:t>10.10.2018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euro-area-statistics.org/bank-interest-rates-loans?cr=eur&amp;lg=en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www.ecb.europa.eu/stats/html/index.en.htm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bportugal.pt/en/publicacao/statistical-bulletin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F9F2C6-4511-48A0-911B-AC8B93F666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03.10.2018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BA5192-817C-4392-86FC-76CAD2F6F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Nothing is more important for monetary policy than good statistics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BA561FBD-E963-46B3-BD77-F2DB3F21A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605406" y="2773361"/>
            <a:ext cx="5436000" cy="796104"/>
          </a:xfrm>
        </p:spPr>
        <p:txBody>
          <a:bodyPr/>
          <a:lstStyle/>
          <a:p>
            <a:r>
              <a:rPr lang="en-GB" dirty="0"/>
              <a:t>       </a:t>
            </a:r>
            <a:r>
              <a:rPr lang="en-GB" sz="2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 also in a digitalised world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Aurel Schubert </a:t>
            </a:r>
          </a:p>
          <a:p>
            <a:r>
              <a:rPr lang="en-GB" sz="1600" b="0" dirty="0"/>
              <a:t>CESS </a:t>
            </a:r>
          </a:p>
          <a:p>
            <a:r>
              <a:rPr lang="en-GB" sz="1600" b="0" dirty="0"/>
              <a:t>Bamberg 18/19 October 2018</a:t>
            </a:r>
          </a:p>
        </p:txBody>
      </p:sp>
    </p:spTree>
    <p:extLst>
      <p:ext uri="{BB962C8B-B14F-4D97-AF65-F5344CB8AC3E}">
        <p14:creationId xmlns:p14="http://schemas.microsoft.com/office/powerpoint/2010/main" val="13224765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4FC481-38B3-4C9D-A686-90678489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60" y="1300838"/>
            <a:ext cx="7990309" cy="38539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To raise interest:</a:t>
            </a:r>
          </a:p>
          <a:p>
            <a:r>
              <a:rPr lang="en-GB" dirty="0"/>
              <a:t>Twitter – ECB has about 440.000 followers</a:t>
            </a:r>
          </a:p>
          <a:p>
            <a:r>
              <a:rPr lang="en-GB" dirty="0"/>
              <a:t>Google+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To distribute/show data:</a:t>
            </a:r>
          </a:p>
          <a:p>
            <a:r>
              <a:rPr lang="en-GB" dirty="0"/>
              <a:t>Modern visualization tools</a:t>
            </a:r>
          </a:p>
          <a:p>
            <a:r>
              <a:rPr lang="en-GB" dirty="0"/>
              <a:t>Interactive dashboards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To distribute/explain concepts:</a:t>
            </a:r>
          </a:p>
          <a:p>
            <a:r>
              <a:rPr lang="en-GB" dirty="0"/>
              <a:t>(YouTube) videos</a:t>
            </a:r>
          </a:p>
          <a:p>
            <a:r>
              <a:rPr lang="en-GB" dirty="0"/>
              <a:t>Cartoons</a:t>
            </a:r>
          </a:p>
          <a:p>
            <a:r>
              <a:rPr lang="en-GB" dirty="0"/>
              <a:t>(Topical) Explainers on webpage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To interact/two-way communicate (“audience engagement”):</a:t>
            </a:r>
          </a:p>
          <a:p>
            <a:r>
              <a:rPr lang="en-GB" dirty="0"/>
              <a:t>Twitter</a:t>
            </a:r>
          </a:p>
          <a:p>
            <a:r>
              <a:rPr lang="en-GB" dirty="0"/>
              <a:t>Facebook 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04A79-F818-441C-925B-A3871DBE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BBBA-9313-4C4A-BECF-89F8B0BE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10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C36B70-45B6-4916-BA1F-9BEBBCA6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new digital communications market - tools</a:t>
            </a:r>
            <a:br>
              <a:rPr lang="en-GB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67172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BFA85-A282-40BA-8FBE-4BE2F847A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dirty="0"/>
              <a:t>“We are well aware that maintaining people’s trust in the ECB calls for tireless efforts on our side” </a:t>
            </a:r>
            <a:r>
              <a:rPr lang="en-GB" sz="2000" i="1" dirty="0"/>
              <a:t>(Mario Draghi, 24/9/2018)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sz="1800" dirty="0"/>
              <a:t>Openness to new technologies</a:t>
            </a:r>
          </a:p>
          <a:p>
            <a:r>
              <a:rPr lang="en-GB" sz="1800" dirty="0"/>
              <a:t>Agility</a:t>
            </a:r>
          </a:p>
          <a:p>
            <a:r>
              <a:rPr lang="en-GB" sz="1800" dirty="0"/>
              <a:t>Differentiated and adequately targeted offer for different stakeholder groups, based on their information needs and knowledge (“statistical and economic literacy”)</a:t>
            </a:r>
          </a:p>
          <a:p>
            <a:r>
              <a:rPr lang="en-GB" sz="1800" dirty="0"/>
              <a:t>No longer, one size fits all</a:t>
            </a:r>
          </a:p>
          <a:p>
            <a:r>
              <a:rPr lang="en-GB" sz="1800" dirty="0"/>
              <a:t>Multichannel communication, with differentiated content and sophistication</a:t>
            </a:r>
          </a:p>
          <a:p>
            <a:r>
              <a:rPr lang="en-GB" sz="1800" dirty="0"/>
              <a:t>Increasing use of (adequate) visualisation tools</a:t>
            </a:r>
          </a:p>
          <a:p>
            <a:r>
              <a:rPr lang="en-GB" sz="1800" dirty="0"/>
              <a:t>Story telling and “Contextualising” - Putting numbers into context</a:t>
            </a:r>
          </a:p>
          <a:p>
            <a:r>
              <a:rPr lang="en-GB" sz="1800" dirty="0"/>
              <a:t>Support and complement “forward guidance” with the relevant data (“signalling”  policy intentions early on)</a:t>
            </a:r>
          </a:p>
          <a:p>
            <a:r>
              <a:rPr lang="en-GB" sz="1800" dirty="0"/>
              <a:t>Increased interaction with and involvement of user groups</a:t>
            </a:r>
          </a:p>
          <a:p>
            <a:r>
              <a:rPr lang="en-GB" sz="1800" dirty="0"/>
              <a:t>Pro active cooperation with “data journalists”</a:t>
            </a:r>
          </a:p>
          <a:p>
            <a:r>
              <a:rPr lang="en-GB" sz="1800" dirty="0"/>
              <a:t>Put the people into the centre of communication!!</a:t>
            </a:r>
          </a:p>
          <a:p>
            <a:endParaRPr lang="en-GB" dirty="0"/>
          </a:p>
          <a:p>
            <a:endParaRPr lang="en-GB" dirty="0"/>
          </a:p>
          <a:p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54AE4-C5B1-416D-911F-435BD371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C9D98-4FEA-4BBA-8D22-259E94F8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8B2354-8AEE-4255-8393-EDF2F6F3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has to change in central banks’ communication of statistics?</a:t>
            </a:r>
            <a:br>
              <a:rPr lang="en-GB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396200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240C7B-0C96-4FCD-A811-76DC27AF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Overflow (“tsunami”) of information</a:t>
            </a:r>
          </a:p>
          <a:p>
            <a:r>
              <a:rPr lang="en-GB" dirty="0"/>
              <a:t>Fierce competition  with “Fake news”</a:t>
            </a:r>
          </a:p>
          <a:p>
            <a:r>
              <a:rPr lang="en-GB" dirty="0"/>
              <a:t>Lack or deficit of “statistical, economic literacy”</a:t>
            </a:r>
          </a:p>
          <a:p>
            <a:r>
              <a:rPr lang="en-GB" dirty="0"/>
              <a:t>Many central bank statistics are not perceived as (directly) relevant for the individual citizens lives </a:t>
            </a:r>
          </a:p>
          <a:p>
            <a:r>
              <a:rPr lang="en-GB" dirty="0"/>
              <a:t>Even if relevant: mismatch between published averages and individual experiences (esp. in case of </a:t>
            </a:r>
            <a:r>
              <a:rPr lang="en-GB" dirty="0" err="1"/>
              <a:t>Euroarea</a:t>
            </a:r>
            <a:r>
              <a:rPr lang="en-GB" dirty="0"/>
              <a:t> averages) </a:t>
            </a:r>
          </a:p>
          <a:p>
            <a:r>
              <a:rPr lang="en-GB" dirty="0"/>
              <a:t>Visualization requires adequate “</a:t>
            </a:r>
            <a:r>
              <a:rPr lang="en-GB" dirty="0" err="1"/>
              <a:t>graphicacy</a:t>
            </a:r>
            <a:r>
              <a:rPr lang="en-GB" dirty="0"/>
              <a:t>” of the targeted users </a:t>
            </a:r>
          </a:p>
          <a:p>
            <a:r>
              <a:rPr lang="en-GB" dirty="0"/>
              <a:t>Striking right balance between explanation and simplification</a:t>
            </a:r>
          </a:p>
          <a:p>
            <a:r>
              <a:rPr lang="en-GB" dirty="0"/>
              <a:t>Danger of “Echo chamber effect” of many social media platforms</a:t>
            </a:r>
          </a:p>
          <a:p>
            <a:r>
              <a:rPr lang="en-GB" dirty="0"/>
              <a:t>“Sick and ugly state of social media” </a:t>
            </a:r>
            <a:r>
              <a:rPr lang="en-GB" i="1" dirty="0"/>
              <a:t>(John </a:t>
            </a:r>
            <a:r>
              <a:rPr lang="en-GB" i="1" dirty="0" err="1"/>
              <a:t>Authers</a:t>
            </a:r>
            <a:r>
              <a:rPr lang="en-GB" i="1" dirty="0"/>
              <a:t>)</a:t>
            </a:r>
          </a:p>
          <a:p>
            <a:r>
              <a:rPr lang="en-GB" dirty="0"/>
              <a:t>Be aware of the digital divide – not everybody can be reached via digital channels</a:t>
            </a:r>
          </a:p>
          <a:p>
            <a:r>
              <a:rPr lang="en-GB" dirty="0"/>
              <a:t>Availability of digital media vs. Access to digital media vs. Access to digital contents</a:t>
            </a:r>
          </a:p>
          <a:p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C5A5C-A271-4556-940F-54C92A84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E2C27-33B6-47B8-B2EE-4EC6220F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12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BDF69-4CAE-4EF0-9EA9-08EF5FA9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of communicating central bank statistics in a digitalised world</a:t>
            </a:r>
          </a:p>
        </p:txBody>
      </p:sp>
    </p:spTree>
    <p:extLst>
      <p:ext uri="{BB962C8B-B14F-4D97-AF65-F5344CB8AC3E}">
        <p14:creationId xmlns:p14="http://schemas.microsoft.com/office/powerpoint/2010/main" val="6951952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339D4A-5529-48E8-BB21-296282954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ultimate objective and goal of central bank communication does not change with digitalisation</a:t>
            </a:r>
          </a:p>
          <a:p>
            <a:r>
              <a:rPr lang="en-GB" dirty="0"/>
              <a:t>But digitalisation offers new opportunities, via tools and channels to address the user audiences in a more targeted way</a:t>
            </a:r>
          </a:p>
          <a:p>
            <a:r>
              <a:rPr lang="en-GB" dirty="0"/>
              <a:t>Digital communication of statistics requires new approaches to communication</a:t>
            </a:r>
          </a:p>
          <a:p>
            <a:r>
              <a:rPr lang="en-GB" dirty="0"/>
              <a:t>Need to distinguish between messages to raise awareness or interest and messages with statistical content</a:t>
            </a:r>
          </a:p>
          <a:p>
            <a:r>
              <a:rPr lang="en-GB" dirty="0"/>
              <a:t>Technology cannot replace the value of person-to-person interaction, esp. in order to generate and re-establish trust!</a:t>
            </a:r>
          </a:p>
          <a:p>
            <a:r>
              <a:rPr lang="en-GB" dirty="0"/>
              <a:t>But digitalisation comes also with considerable challenges (HR, IT)</a:t>
            </a:r>
          </a:p>
          <a:p>
            <a:r>
              <a:rPr lang="en-GB" b="1" i="1" dirty="0"/>
              <a:t>Central bank communication – also of statistics – is more profoundly affected by the changes in the tasks of and expectations on central banks than by digitalisation per se – </a:t>
            </a:r>
            <a:br>
              <a:rPr lang="en-GB" b="1" i="1" dirty="0"/>
            </a:br>
            <a:r>
              <a:rPr lang="en-GB" b="1" i="1" dirty="0"/>
              <a:t>That is the REAL game changer!!</a:t>
            </a:r>
            <a:endParaRPr lang="en-DE" b="1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4BADB-9446-470A-B41B-E54DC183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E0401-05F0-4C2B-B77D-707006D0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13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53CA15-E3A7-498E-829A-9F30BFBF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br>
              <a:rPr lang="en-GB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290308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7F22B4-143C-4CC1-9C79-1AF5D1E57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1807340"/>
            <a:ext cx="7759700" cy="292899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85B3E-D2F4-483A-8689-2F043076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77115-96DD-4642-9B9D-954F38DC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14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F7AF1A-CF8A-4BDE-A195-E47205EB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Bank of England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972698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uro area statistics - Internet Explorer">
            <a:hlinkClick r:id="rId2"/>
            <a:extLst>
              <a:ext uri="{FF2B5EF4-FFF2-40B4-BE49-F238E27FC236}">
                <a16:creationId xmlns:a16="http://schemas.microsoft.com/office/drawing/2014/main" id="{817E9583-F068-4011-8AA8-A8122341B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97155"/>
            <a:ext cx="9044848" cy="534394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633DB-A4F3-450D-94A6-68B195AE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1705-5082-4412-95C7-74118C2E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45117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tatistics - Internet Explorer">
            <a:hlinkClick r:id="rId2"/>
            <a:extLst>
              <a:ext uri="{FF2B5EF4-FFF2-40B4-BE49-F238E27FC236}">
                <a16:creationId xmlns:a16="http://schemas.microsoft.com/office/drawing/2014/main" id="{D4DF1570-5020-45A6-ACDA-47BFB0B01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" y="165252"/>
            <a:ext cx="8681291" cy="554974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D0FE8-F44F-4A96-8A52-3F4588BF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12F79-1CEC-441D-975B-5161F6FA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27279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tatistical Bulletin - October 2018 | Banco de Portugal - Internet Explorer">
            <a:hlinkClick r:id="rId2"/>
            <a:extLst>
              <a:ext uri="{FF2B5EF4-FFF2-40B4-BE49-F238E27FC236}">
                <a16:creationId xmlns:a16="http://schemas.microsoft.com/office/drawing/2014/main" id="{7B7E6A6C-806A-46A5-9458-06D1BA792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036" y="0"/>
            <a:ext cx="9474205" cy="607776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0BB86-F23E-461D-B28E-8A549EDF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D4D9D-B2C4-44AC-A96D-805028AF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8717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B3E309-9605-43AB-AB44-03F4EF68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2400" dirty="0"/>
          </a:p>
          <a:p>
            <a:pPr marL="0" indent="0" algn="ctr">
              <a:buNone/>
            </a:pPr>
            <a:r>
              <a:rPr lang="en-GB" sz="2400" i="1" dirty="0"/>
              <a:t>“If the public understands the central bank's views on the economy and monetary policy, </a:t>
            </a:r>
          </a:p>
          <a:p>
            <a:pPr marL="0" indent="0" algn="ctr">
              <a:buNone/>
            </a:pPr>
            <a:r>
              <a:rPr lang="en-GB" sz="2400" i="1" dirty="0"/>
              <a:t>then households and businesses will take </a:t>
            </a:r>
          </a:p>
          <a:p>
            <a:pPr marL="0" indent="0" algn="ctr">
              <a:buNone/>
            </a:pPr>
            <a:r>
              <a:rPr lang="en-GB" sz="2400" i="1" dirty="0"/>
              <a:t>those views into account in making their</a:t>
            </a:r>
          </a:p>
          <a:p>
            <a:pPr marL="0" indent="0" algn="ctr">
              <a:buNone/>
            </a:pPr>
            <a:r>
              <a:rPr lang="en-GB" sz="2400" i="1" dirty="0"/>
              <a:t> spending and investment plans; </a:t>
            </a:r>
          </a:p>
          <a:p>
            <a:pPr marL="0" indent="0" algn="ctr">
              <a:buNone/>
            </a:pPr>
            <a:r>
              <a:rPr lang="en-GB" sz="2400" i="1" dirty="0"/>
              <a:t>policy will be more effective as a result.” </a:t>
            </a:r>
            <a:endParaRPr lang="en-DE" sz="24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BD350-A19A-40D9-B4E6-C8234A98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01E02-F746-4430-9333-6C5CDF74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18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18C4FA-446C-4C02-9FFD-C3029CEC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Jerome Powell (Chairman of the FED)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3212985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9C8BE-D1CE-405F-AE24-949C3092F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05000-54E5-4385-A15C-44DECE46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0696F-0F8D-4652-BA15-86FE4B7E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19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BDD555-29EB-4EA3-A084-0A8FB684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attention!!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112476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309BB7E-7E48-4239-8EC4-FC5E2708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i="1" dirty="0"/>
          </a:p>
          <a:p>
            <a:pPr algn="ctr"/>
            <a:endParaRPr lang="en-GB" i="1" dirty="0"/>
          </a:p>
          <a:p>
            <a:pPr marL="0" indent="0" algn="ctr">
              <a:buNone/>
            </a:pPr>
            <a:r>
              <a:rPr lang="en-GB" sz="2400" i="1" dirty="0"/>
              <a:t>“Victorians heard with grave attention that </a:t>
            </a:r>
          </a:p>
          <a:p>
            <a:pPr marL="0" indent="0" algn="ctr">
              <a:buNone/>
            </a:pPr>
            <a:r>
              <a:rPr lang="en-GB" sz="2400" i="1" dirty="0"/>
              <a:t>the Bank Rate had been raised. They did not </a:t>
            </a:r>
          </a:p>
          <a:p>
            <a:pPr marL="0" indent="0" algn="ctr">
              <a:buNone/>
            </a:pPr>
            <a:r>
              <a:rPr lang="en-GB" sz="2400" i="1" dirty="0"/>
              <a:t>know what it meant. But they knew </a:t>
            </a:r>
          </a:p>
          <a:p>
            <a:pPr marL="0" indent="0" algn="ctr">
              <a:buNone/>
            </a:pPr>
            <a:r>
              <a:rPr lang="en-GB" sz="2400" i="1" dirty="0"/>
              <a:t>that it was an act of extreme wisdom.”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AD2EA9-9C9F-4D4E-A44B-58384B7D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1C3571-42A2-4161-A909-F81BD453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968159-7092-45F8-A120-E516D2C4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Kenneth Galbraith</a:t>
            </a:r>
          </a:p>
        </p:txBody>
      </p:sp>
    </p:spTree>
    <p:extLst>
      <p:ext uri="{BB962C8B-B14F-4D97-AF65-F5344CB8AC3E}">
        <p14:creationId xmlns:p14="http://schemas.microsoft.com/office/powerpoint/2010/main" val="243213099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BDE326-657B-420A-83C0-BAC065370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Aurel Schubert</a:t>
            </a:r>
          </a:p>
          <a:p>
            <a:endParaRPr lang="en-GB" dirty="0"/>
          </a:p>
          <a:p>
            <a:r>
              <a:rPr lang="en-GB" dirty="0"/>
              <a:t>Honorary Professor and Lecturer</a:t>
            </a:r>
          </a:p>
          <a:p>
            <a:r>
              <a:rPr lang="en-GB" dirty="0"/>
              <a:t>Vienna University of Economics and Business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aurel.schubert@wu.ac.at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64357C-F97E-42C2-B444-51EC53DFAD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B53417-D92E-4805-A6F4-9291CAC004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33532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09C619-AE54-468B-BA8D-0D734E42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 </a:t>
            </a:r>
            <a:r>
              <a:rPr lang="en-GB" sz="2400" i="1" dirty="0"/>
              <a:t>“Conversion of </a:t>
            </a:r>
            <a:r>
              <a:rPr lang="en-GB" sz="2400" i="1" dirty="0" err="1"/>
              <a:t>analog</a:t>
            </a:r>
            <a:r>
              <a:rPr lang="en-GB" sz="2400" i="1" dirty="0"/>
              <a:t> information into digital information”</a:t>
            </a:r>
          </a:p>
          <a:p>
            <a:pPr marL="0" indent="0" algn="ctr">
              <a:buNone/>
            </a:pPr>
            <a:r>
              <a:rPr lang="en-GB" sz="2400" i="1" dirty="0"/>
              <a:t>or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i="1" dirty="0"/>
              <a:t>“Digitalization is the use of digital technologies to change a business model and provide new revenue and value-producing opportunities; </a:t>
            </a:r>
          </a:p>
          <a:p>
            <a:pPr marL="0" indent="0" algn="ctr">
              <a:buNone/>
            </a:pPr>
            <a:r>
              <a:rPr lang="en-GB" sz="2400" i="1" dirty="0"/>
              <a:t>it is the process of moving to a digital business.” (Gartner)</a:t>
            </a:r>
            <a:endParaRPr lang="en-DE" sz="24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CBDE4-E6E7-4B31-9792-A012B0DE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5F850-1CB0-4DC8-B7E3-2449F8D0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FABABC-BAFF-4EEA-8DB8-496D87AF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Digitalization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596468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D873B3-9FB7-4CD6-A00B-8F1CC767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central role of “trust” for central banks</a:t>
            </a:r>
          </a:p>
          <a:p>
            <a:r>
              <a:rPr lang="en-GB" dirty="0"/>
              <a:t>Evidence based policy making in central banks </a:t>
            </a:r>
          </a:p>
          <a:p>
            <a:r>
              <a:rPr lang="en-GB" dirty="0"/>
              <a:t>Central banks’ communication of statistics as we used to know it</a:t>
            </a:r>
          </a:p>
          <a:p>
            <a:r>
              <a:rPr lang="en-GB" dirty="0"/>
              <a:t>Core principles of central bank statistics communications – what should not change?</a:t>
            </a:r>
          </a:p>
          <a:p>
            <a:r>
              <a:rPr lang="en-GB" dirty="0"/>
              <a:t>The new digital communications market</a:t>
            </a:r>
          </a:p>
          <a:p>
            <a:r>
              <a:rPr lang="en-GB" dirty="0"/>
              <a:t>What has to change in central banks’ communication of statistics?</a:t>
            </a:r>
          </a:p>
          <a:p>
            <a:r>
              <a:rPr lang="en-GB" dirty="0"/>
              <a:t>Challenges of communicating central bank statistics in a digitalised world</a:t>
            </a:r>
          </a:p>
          <a:p>
            <a:r>
              <a:rPr lang="en-GB" dirty="0"/>
              <a:t>Conclusions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ED519-19DD-464C-8EE1-C11AF9BC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84585-2571-430D-83F7-F5A9B623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CFD9E8-33DD-4A58-8D2B-46ACDA6A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084228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BEA61-22A6-44C3-A905-D394BC9D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“Finance is all about trust” (</a:t>
            </a:r>
            <a:r>
              <a:rPr lang="en-GB" i="1" dirty="0"/>
              <a:t>JP Morgan</a:t>
            </a:r>
            <a:r>
              <a:rPr lang="en-GB" dirty="0"/>
              <a:t>)</a:t>
            </a:r>
          </a:p>
          <a:p>
            <a:r>
              <a:rPr lang="en-GB" dirty="0"/>
              <a:t>Trust is the main asset of a central bank</a:t>
            </a:r>
          </a:p>
          <a:p>
            <a:r>
              <a:rPr lang="en-GB" dirty="0"/>
              <a:t>“The core value of official statistics is trust” </a:t>
            </a:r>
          </a:p>
          <a:p>
            <a:r>
              <a:rPr lang="en-GB" dirty="0"/>
              <a:t>Public trust in (all) official authorities has been declining   </a:t>
            </a:r>
          </a:p>
          <a:p>
            <a:r>
              <a:rPr lang="en-GB" dirty="0"/>
              <a:t>Great Financial Crisis has dented trust in the financial sector, including central banks</a:t>
            </a:r>
          </a:p>
          <a:p>
            <a:r>
              <a:rPr lang="en-GB" dirty="0"/>
              <a:t>“Even the actual market numbers are now open to question”</a:t>
            </a:r>
          </a:p>
          <a:p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 rebuilding trust in central banks is crucial and central bank statistics can and should contribute to that</a:t>
            </a:r>
            <a:r>
              <a:rPr lang="en-GB" dirty="0"/>
              <a:t> 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3153-BA00-4CCE-BCBA-06BE59FD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3F4D0-CD2D-4AB8-A947-4927D41C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5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3B9E6C-1372-4CFC-B6A3-F823BAD0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central role of “trust” for central banks</a:t>
            </a:r>
            <a:br>
              <a:rPr lang="en-GB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547936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E064F0-140B-4E86-9A63-E12634C84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“Data are the lifeblood of decision-making”</a:t>
            </a:r>
          </a:p>
          <a:p>
            <a:r>
              <a:rPr lang="en-GB" dirty="0"/>
              <a:t>All central banking policy decisions are (predominantly) “data dependent”</a:t>
            </a:r>
          </a:p>
          <a:p>
            <a:r>
              <a:rPr lang="en-GB" dirty="0"/>
              <a:t>Crucial role for transparency of the decision making process in terms of content, empirical evidence</a:t>
            </a:r>
          </a:p>
          <a:p>
            <a:r>
              <a:rPr lang="en-GB" dirty="0"/>
              <a:t>Monetary policy strategy is based on actual and expected/forecasted economic developments</a:t>
            </a:r>
          </a:p>
          <a:p>
            <a:r>
              <a:rPr lang="en-GB" dirty="0"/>
              <a:t>Financial stability policy and deployment of tools are based on identified or expected risks</a:t>
            </a:r>
          </a:p>
          <a:p>
            <a:r>
              <a:rPr lang="en-GB" dirty="0">
                <a:sym typeface="Wingdings" panose="05000000000000000000" pitchFamily="2" charset="2"/>
              </a:rPr>
              <a:t>“No good banking supervision without good data”</a:t>
            </a:r>
            <a:br>
              <a:rPr lang="en-GB" dirty="0">
                <a:sym typeface="Wingdings" panose="05000000000000000000" pitchFamily="2" charset="2"/>
              </a:rPr>
            </a:b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Therefore, r</a:t>
            </a:r>
            <a:r>
              <a:rPr lang="en-GB" dirty="0"/>
              <a:t>egular monitoring of large volumes of economic and financial data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Regular public announcements that the next policy move will be “data dependent”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0691A-A440-470D-84E5-DAAF5477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E200F-6178-492F-8E7E-F349BE40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6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542736-92C8-4C1B-A1AE-828DA36A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Evidence based policy making in central banks </a:t>
            </a:r>
            <a:br>
              <a:rPr lang="en-GB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197305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0F0B1F-F167-47CA-9C38-F7CC584C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“Central bankers should be boring” (Mervyn King) – should they?</a:t>
            </a:r>
          </a:p>
          <a:p>
            <a:r>
              <a:rPr lang="en-GB" dirty="0"/>
              <a:t>The public has a right to know/have access to the data used for policy making – “Central bank statistics as a public good”</a:t>
            </a:r>
          </a:p>
          <a:p>
            <a:r>
              <a:rPr lang="en-GB" dirty="0"/>
              <a:t>Regular press releases</a:t>
            </a:r>
          </a:p>
          <a:p>
            <a:r>
              <a:rPr lang="en-GB" dirty="0"/>
              <a:t>(paper based) monthly, quarterly and annual reports with statistical annexes</a:t>
            </a:r>
          </a:p>
          <a:p>
            <a:r>
              <a:rPr lang="en-GB" dirty="0"/>
              <a:t>(Sometimes) press conferences</a:t>
            </a:r>
          </a:p>
          <a:p>
            <a:r>
              <a:rPr lang="en-GB" dirty="0"/>
              <a:t>(Often) speeches</a:t>
            </a:r>
          </a:p>
          <a:p>
            <a:r>
              <a:rPr lang="en-GB" dirty="0"/>
              <a:t>Hearings before (the European) parliament</a:t>
            </a:r>
          </a:p>
          <a:p>
            <a:r>
              <a:rPr lang="en-GB" dirty="0"/>
              <a:t>Publication of accounts of the policy meetings</a:t>
            </a:r>
          </a:p>
          <a:p>
            <a:r>
              <a:rPr lang="en-GB" dirty="0"/>
              <a:t>(Growing) Electronic databases</a:t>
            </a:r>
          </a:p>
          <a:p>
            <a:r>
              <a:rPr lang="en-GB" dirty="0"/>
              <a:t>(very/too often): “One size fits all”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7A9B5-E8F7-4457-ABF2-1E77AD3A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6F8DC-13D4-45F2-8666-7968F9F8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7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F8736C-EB78-4D5D-BF1F-B2ED1904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Central banks’ communication of statistics as we used to know it</a:t>
            </a:r>
            <a:br>
              <a:rPr lang="en-GB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163065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FE97E8-8628-4735-825E-67713985C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“ Reaching out to citizens is the key to maintaining public confidence in their central bank” </a:t>
            </a:r>
            <a:r>
              <a:rPr lang="en-GB" i="1" dirty="0"/>
              <a:t>(Mario Draghi, 24/9/2018)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Crucial role of statistics for accountability and therefore for the </a:t>
            </a:r>
            <a:r>
              <a:rPr lang="en-GB" dirty="0" err="1"/>
              <a:t>defense</a:t>
            </a:r>
            <a:r>
              <a:rPr lang="en-GB" dirty="0"/>
              <a:t> of central banks’ independence </a:t>
            </a:r>
          </a:p>
          <a:p>
            <a:r>
              <a:rPr lang="en-GB" dirty="0"/>
              <a:t>Trustworthiness of and transparency about the data sources (Central Banks) crucial</a:t>
            </a:r>
          </a:p>
          <a:p>
            <a:r>
              <a:rPr lang="en-GB" dirty="0"/>
              <a:t>Quality of the data (in all dimensions) need to be maintained and </a:t>
            </a:r>
            <a:r>
              <a:rPr lang="en-GB" dirty="0" err="1"/>
              <a:t>communicatec</a:t>
            </a:r>
            <a:endParaRPr lang="en-GB" dirty="0"/>
          </a:p>
          <a:p>
            <a:r>
              <a:rPr lang="en-GB" dirty="0"/>
              <a:t>Openness and transparency about methodologies used (metadata)</a:t>
            </a:r>
          </a:p>
          <a:p>
            <a:r>
              <a:rPr lang="en-GB" dirty="0"/>
              <a:t>Open and free access to all interested (subject to full respect for privacy rules)</a:t>
            </a:r>
          </a:p>
          <a:p>
            <a:r>
              <a:rPr lang="en-GB" dirty="0"/>
              <a:t>Differentiated and adequate offer for different stakeholder groups, based on their needs and knowledge (“statistical and economic literacy”)</a:t>
            </a:r>
          </a:p>
          <a:p>
            <a:r>
              <a:rPr lang="en-GB" dirty="0"/>
              <a:t>Personal interaction with interested parties</a:t>
            </a:r>
          </a:p>
          <a:p>
            <a:endParaRPr lang="en-GB" dirty="0"/>
          </a:p>
          <a:p>
            <a:endParaRPr lang="en-GB" dirty="0"/>
          </a:p>
          <a:p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3F7F3-83A5-4425-97D5-77A89DE9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8B94E-EBFF-4C13-BBD6-AD6A0555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8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4A8B98-A620-491E-8308-301A832C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Core principles of central bank statistics communications – what should not change?</a:t>
            </a:r>
            <a:br>
              <a:rPr lang="en-GB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291961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1B6EB2-7BE2-461E-9EA2-794A4C04C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technologies and channels for information acquisition and distribution</a:t>
            </a:r>
          </a:p>
          <a:p>
            <a:r>
              <a:rPr lang="en-GB" dirty="0"/>
              <a:t>“Digital first”</a:t>
            </a:r>
          </a:p>
          <a:p>
            <a:r>
              <a:rPr lang="en-GB" dirty="0"/>
              <a:t>“Digital tsunami” – “separating information from pure noise”</a:t>
            </a:r>
          </a:p>
          <a:p>
            <a:r>
              <a:rPr lang="en-GB" dirty="0"/>
              <a:t>Fierce competition for the (limited) attention of the citizens</a:t>
            </a:r>
          </a:p>
          <a:p>
            <a:r>
              <a:rPr lang="en-GB" dirty="0"/>
              <a:t>“Social media revolution” in all areas of life</a:t>
            </a:r>
          </a:p>
          <a:p>
            <a:r>
              <a:rPr lang="en-GB" dirty="0"/>
              <a:t>Flood of (on purpose) “Fake news”</a:t>
            </a:r>
          </a:p>
          <a:p>
            <a:r>
              <a:rPr lang="en-GB" dirty="0"/>
              <a:t>Interoperability of information – “linking everything with everything”</a:t>
            </a:r>
          </a:p>
          <a:p>
            <a:r>
              <a:rPr lang="en-GB" dirty="0"/>
              <a:t>But also: “Openness and access to data are crucial elements of guaranteeing freedom of information…and open government”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173F9-4158-49FE-A920-2A1735E1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Aurel Schubert - CESS October 2018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C908B-7A7E-4306-B3EB-3D7D272E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9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BF6E32-EBA7-4D80-87F6-C63E6373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new digital communications market - trends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265249446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Vorlage 16x10 ohne Bilder V1.1.potx" id="{FCEA668D-369E-4CFF-9BFB-4F741E735786}" vid="{507F1301-BF16-442A-A4D2-EEC435CD9F4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Präsentationsvorlage im Format 16:10 (= WU Standard) mit Titelfolie ohne Bild (alle Varianten für Titelfolien stehen über die Folienlayouts auch in dieser Vorlage zur Verfügung)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5D619-72BE-441A-A5AB-7047DB54BDDB}">
  <ds:schemaRefs>
    <ds:schemaRef ds:uri="08b0a3ee-3d2a-451c-9a1a-7e5d5b0c9c77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de413db-0745-4f3a-8dca-564dc7ff6f7d"/>
    <ds:schemaRef ds:uri="1a8d9a65-8471-4209-a900-f8e11db75e0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DE29B1-52D8-487F-BDF6-85A26AC8E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6C3565-1F8E-40F3-AADC-A0C7F8C94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16x10 ohne Bilder</Template>
  <TotalTime>0</TotalTime>
  <Words>1391</Words>
  <Application>Microsoft Office PowerPoint</Application>
  <PresentationFormat>On-screen Show (16:10)</PresentationFormat>
  <Paragraphs>185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Georgia</vt:lpstr>
      <vt:lpstr>Verdana</vt:lpstr>
      <vt:lpstr>Wingdings</vt:lpstr>
      <vt:lpstr>WU 16:10</vt:lpstr>
      <vt:lpstr>Nothing is more important for monetary policy than good statistics</vt:lpstr>
      <vt:lpstr>John Kenneth Galbraith</vt:lpstr>
      <vt:lpstr>Digitalization </vt:lpstr>
      <vt:lpstr>Contents</vt:lpstr>
      <vt:lpstr>The central role of “trust” for central banks </vt:lpstr>
      <vt:lpstr>Evidence based policy making in central banks  </vt:lpstr>
      <vt:lpstr>Central banks’ communication of statistics as we used to know it </vt:lpstr>
      <vt:lpstr>Core principles of central bank statistics communications – what should not change? </vt:lpstr>
      <vt:lpstr>The new digital communications market - trends</vt:lpstr>
      <vt:lpstr>The new digital communications market - tools </vt:lpstr>
      <vt:lpstr>What has to change in central banks’ communication of statistics? </vt:lpstr>
      <vt:lpstr>Challenges of communicating central bank statistics in a digitalised world</vt:lpstr>
      <vt:lpstr>Conclusions </vt:lpstr>
      <vt:lpstr>Bank of England</vt:lpstr>
      <vt:lpstr>PowerPoint Presentation</vt:lpstr>
      <vt:lpstr>PowerPoint Presentation</vt:lpstr>
      <vt:lpstr>PowerPoint Presentation</vt:lpstr>
      <vt:lpstr>Jerome Powell (Chairman of the FED)</vt:lpstr>
      <vt:lpstr>Thank you for your attention!!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2018-09-28T09:29:31Z</dcterms:created>
  <dcterms:modified xsi:type="dcterms:W3CDTF">2018-10-10T18:41:41Z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