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2" r:id="rId4"/>
    <p:sldId id="294" r:id="rId5"/>
    <p:sldId id="286" r:id="rId6"/>
    <p:sldId id="288" r:id="rId7"/>
    <p:sldId id="261" r:id="rId8"/>
    <p:sldId id="276" r:id="rId9"/>
    <p:sldId id="277" r:id="rId10"/>
    <p:sldId id="278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ger\Desktop\Core%20statistics%20pre-release%20data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'merged with region'!$R$2:$R$240</c:f>
              <c:numCache>
                <c:formatCode>General</c:formatCode>
                <c:ptCount val="239"/>
                <c:pt idx="0">
                  <c:v>76.39</c:v>
                </c:pt>
                <c:pt idx="1">
                  <c:v>73.45</c:v>
                </c:pt>
                <c:pt idx="2">
                  <c:v>76.040000000000006</c:v>
                </c:pt>
                <c:pt idx="3">
                  <c:v>76.510000000000005</c:v>
                </c:pt>
                <c:pt idx="4">
                  <c:v>75.679999999999978</c:v>
                </c:pt>
                <c:pt idx="5">
                  <c:v>55.290000000000013</c:v>
                </c:pt>
                <c:pt idx="6">
                  <c:v>61.07</c:v>
                </c:pt>
                <c:pt idx="7">
                  <c:v>54.06</c:v>
                </c:pt>
                <c:pt idx="8">
                  <c:v>54.78</c:v>
                </c:pt>
                <c:pt idx="9">
                  <c:v>59.55</c:v>
                </c:pt>
                <c:pt idx="10">
                  <c:v>71.569999999999993</c:v>
                </c:pt>
                <c:pt idx="11">
                  <c:v>57.349999999999994</c:v>
                </c:pt>
                <c:pt idx="12">
                  <c:v>51.349999999999994</c:v>
                </c:pt>
                <c:pt idx="13">
                  <c:v>49.44</c:v>
                </c:pt>
                <c:pt idx="14">
                  <c:v>63.48</c:v>
                </c:pt>
                <c:pt idx="15">
                  <c:v>56.54</c:v>
                </c:pt>
                <c:pt idx="16">
                  <c:v>58.52</c:v>
                </c:pt>
                <c:pt idx="17">
                  <c:v>58.01</c:v>
                </c:pt>
                <c:pt idx="18">
                  <c:v>62.4</c:v>
                </c:pt>
                <c:pt idx="19">
                  <c:v>63.49</c:v>
                </c:pt>
                <c:pt idx="20">
                  <c:v>63.51</c:v>
                </c:pt>
                <c:pt idx="21">
                  <c:v>60.75</c:v>
                </c:pt>
                <c:pt idx="22">
                  <c:v>52.06</c:v>
                </c:pt>
                <c:pt idx="23">
                  <c:v>64.36</c:v>
                </c:pt>
                <c:pt idx="24">
                  <c:v>65.75</c:v>
                </c:pt>
                <c:pt idx="25">
                  <c:v>59.6</c:v>
                </c:pt>
                <c:pt idx="26">
                  <c:v>49.87</c:v>
                </c:pt>
                <c:pt idx="27">
                  <c:v>63.52</c:v>
                </c:pt>
                <c:pt idx="28">
                  <c:v>52.65</c:v>
                </c:pt>
                <c:pt idx="29">
                  <c:v>58.21</c:v>
                </c:pt>
                <c:pt idx="30">
                  <c:v>65.2</c:v>
                </c:pt>
                <c:pt idx="31">
                  <c:v>59.99</c:v>
                </c:pt>
                <c:pt idx="32">
                  <c:v>54.949999999999996</c:v>
                </c:pt>
                <c:pt idx="33">
                  <c:v>62.28</c:v>
                </c:pt>
                <c:pt idx="34">
                  <c:v>75.169999999999987</c:v>
                </c:pt>
                <c:pt idx="35">
                  <c:v>52.6</c:v>
                </c:pt>
                <c:pt idx="36">
                  <c:v>51.849999999999994</c:v>
                </c:pt>
                <c:pt idx="37">
                  <c:v>54.74</c:v>
                </c:pt>
                <c:pt idx="38">
                  <c:v>52.620000000000012</c:v>
                </c:pt>
                <c:pt idx="39">
                  <c:v>59.260000000000012</c:v>
                </c:pt>
                <c:pt idx="40">
                  <c:v>79.209999999999994</c:v>
                </c:pt>
                <c:pt idx="41">
                  <c:v>64.22</c:v>
                </c:pt>
                <c:pt idx="42">
                  <c:v>60.949999999999996</c:v>
                </c:pt>
                <c:pt idx="43">
                  <c:v>74.25</c:v>
                </c:pt>
                <c:pt idx="44">
                  <c:v>57.39</c:v>
                </c:pt>
                <c:pt idx="45">
                  <c:v>51.58</c:v>
                </c:pt>
                <c:pt idx="46">
                  <c:v>49.56</c:v>
                </c:pt>
                <c:pt idx="48">
                  <c:v>63.32</c:v>
                </c:pt>
                <c:pt idx="49">
                  <c:v>50.54</c:v>
                </c:pt>
                <c:pt idx="50">
                  <c:v>61.24</c:v>
                </c:pt>
                <c:pt idx="51">
                  <c:v>64.06</c:v>
                </c:pt>
                <c:pt idx="52">
                  <c:v>54.46</c:v>
                </c:pt>
                <c:pt idx="53">
                  <c:v>62.27</c:v>
                </c:pt>
                <c:pt idx="54">
                  <c:v>51.83</c:v>
                </c:pt>
                <c:pt idx="55">
                  <c:v>55.68</c:v>
                </c:pt>
                <c:pt idx="56">
                  <c:v>82.07</c:v>
                </c:pt>
                <c:pt idx="57">
                  <c:v>80.930000000000007</c:v>
                </c:pt>
                <c:pt idx="58">
                  <c:v>66.849999999999994</c:v>
                </c:pt>
                <c:pt idx="61">
                  <c:v>75.38</c:v>
                </c:pt>
                <c:pt idx="62">
                  <c:v>72.149999999999991</c:v>
                </c:pt>
                <c:pt idx="63">
                  <c:v>76.790000000000006</c:v>
                </c:pt>
                <c:pt idx="64">
                  <c:v>78.819999999999993</c:v>
                </c:pt>
                <c:pt idx="65">
                  <c:v>65.47</c:v>
                </c:pt>
                <c:pt idx="66">
                  <c:v>72.58</c:v>
                </c:pt>
                <c:pt idx="67">
                  <c:v>72.349999999999994</c:v>
                </c:pt>
                <c:pt idx="68">
                  <c:v>66.400000000000006</c:v>
                </c:pt>
                <c:pt idx="69">
                  <c:v>77.31</c:v>
                </c:pt>
                <c:pt idx="72">
                  <c:v>77.64</c:v>
                </c:pt>
                <c:pt idx="73">
                  <c:v>72.599999999999994</c:v>
                </c:pt>
                <c:pt idx="75">
                  <c:v>73.209999999999994</c:v>
                </c:pt>
                <c:pt idx="76">
                  <c:v>74.89</c:v>
                </c:pt>
                <c:pt idx="78">
                  <c:v>75.819999999999993</c:v>
                </c:pt>
                <c:pt idx="79">
                  <c:v>65.81</c:v>
                </c:pt>
                <c:pt idx="80">
                  <c:v>72.72</c:v>
                </c:pt>
                <c:pt idx="81">
                  <c:v>79.42</c:v>
                </c:pt>
                <c:pt idx="82">
                  <c:v>74.910000000000025</c:v>
                </c:pt>
                <c:pt idx="83">
                  <c:v>81.2</c:v>
                </c:pt>
                <c:pt idx="84">
                  <c:v>76.11999999999999</c:v>
                </c:pt>
                <c:pt idx="85">
                  <c:v>76.349999999999994</c:v>
                </c:pt>
                <c:pt idx="86">
                  <c:v>71.930000000000007</c:v>
                </c:pt>
                <c:pt idx="87">
                  <c:v>74.989999999999995</c:v>
                </c:pt>
                <c:pt idx="88">
                  <c:v>78.290000000000006</c:v>
                </c:pt>
                <c:pt idx="89">
                  <c:v>81.02</c:v>
                </c:pt>
                <c:pt idx="90">
                  <c:v>78.22</c:v>
                </c:pt>
                <c:pt idx="92">
                  <c:v>76.59</c:v>
                </c:pt>
                <c:pt idx="93">
                  <c:v>77.8</c:v>
                </c:pt>
                <c:pt idx="94">
                  <c:v>73.8</c:v>
                </c:pt>
                <c:pt idx="95">
                  <c:v>63.18</c:v>
                </c:pt>
                <c:pt idx="96">
                  <c:v>73.48</c:v>
                </c:pt>
                <c:pt idx="97">
                  <c:v>73.900000000000006</c:v>
                </c:pt>
                <c:pt idx="98">
                  <c:v>79.09</c:v>
                </c:pt>
                <c:pt idx="100">
                  <c:v>75.290000000000006</c:v>
                </c:pt>
                <c:pt idx="101">
                  <c:v>77.410000000000025</c:v>
                </c:pt>
                <c:pt idx="103">
                  <c:v>74.86</c:v>
                </c:pt>
                <c:pt idx="104">
                  <c:v>77.61</c:v>
                </c:pt>
                <c:pt idx="105">
                  <c:v>72.290000000000006</c:v>
                </c:pt>
                <c:pt idx="106">
                  <c:v>79.55</c:v>
                </c:pt>
                <c:pt idx="107">
                  <c:v>79.75</c:v>
                </c:pt>
                <c:pt idx="108">
                  <c:v>68.489999999999995</c:v>
                </c:pt>
                <c:pt idx="109">
                  <c:v>78.23</c:v>
                </c:pt>
                <c:pt idx="110">
                  <c:v>74.179999999999978</c:v>
                </c:pt>
                <c:pt idx="111">
                  <c:v>71.739999999999995</c:v>
                </c:pt>
                <c:pt idx="112">
                  <c:v>70.910000000000025</c:v>
                </c:pt>
                <c:pt idx="113">
                  <c:v>72.72</c:v>
                </c:pt>
                <c:pt idx="114">
                  <c:v>78.3</c:v>
                </c:pt>
                <c:pt idx="115">
                  <c:v>70.239999999999995</c:v>
                </c:pt>
                <c:pt idx="116">
                  <c:v>70.06</c:v>
                </c:pt>
                <c:pt idx="117">
                  <c:v>70.16</c:v>
                </c:pt>
                <c:pt idx="118">
                  <c:v>67.06</c:v>
                </c:pt>
                <c:pt idx="119">
                  <c:v>69.47</c:v>
                </c:pt>
                <c:pt idx="120">
                  <c:v>73.290000000000006</c:v>
                </c:pt>
                <c:pt idx="121">
                  <c:v>76.77</c:v>
                </c:pt>
                <c:pt idx="122">
                  <c:v>65.940000000000026</c:v>
                </c:pt>
                <c:pt idx="123">
                  <c:v>63.78</c:v>
                </c:pt>
                <c:pt idx="124">
                  <c:v>75.149999999999991</c:v>
                </c:pt>
                <c:pt idx="125">
                  <c:v>82.78</c:v>
                </c:pt>
                <c:pt idx="126">
                  <c:v>72.169999999999987</c:v>
                </c:pt>
                <c:pt idx="127">
                  <c:v>84.460000000000022</c:v>
                </c:pt>
                <c:pt idx="128">
                  <c:v>69.81</c:v>
                </c:pt>
                <c:pt idx="129">
                  <c:v>79.8</c:v>
                </c:pt>
                <c:pt idx="130">
                  <c:v>63.51</c:v>
                </c:pt>
                <c:pt idx="131">
                  <c:v>84.48</c:v>
                </c:pt>
                <c:pt idx="132">
                  <c:v>74.52</c:v>
                </c:pt>
                <c:pt idx="133">
                  <c:v>68.98</c:v>
                </c:pt>
                <c:pt idx="134">
                  <c:v>72.48</c:v>
                </c:pt>
                <c:pt idx="135">
                  <c:v>84.38</c:v>
                </c:pt>
                <c:pt idx="136">
                  <c:v>79.84</c:v>
                </c:pt>
                <c:pt idx="137">
                  <c:v>74.179999999999978</c:v>
                </c:pt>
                <c:pt idx="138">
                  <c:v>67.39</c:v>
                </c:pt>
                <c:pt idx="139">
                  <c:v>72.910000000000025</c:v>
                </c:pt>
                <c:pt idx="140">
                  <c:v>77.959999999999994</c:v>
                </c:pt>
                <c:pt idx="141">
                  <c:v>72.149999999999991</c:v>
                </c:pt>
                <c:pt idx="142">
                  <c:v>76.33</c:v>
                </c:pt>
                <c:pt idx="143">
                  <c:v>74.33</c:v>
                </c:pt>
                <c:pt idx="144">
                  <c:v>76.410000000000025</c:v>
                </c:pt>
                <c:pt idx="145">
                  <c:v>78.31</c:v>
                </c:pt>
                <c:pt idx="146">
                  <c:v>74.069999999999993</c:v>
                </c:pt>
                <c:pt idx="147">
                  <c:v>75.459999999999994</c:v>
                </c:pt>
                <c:pt idx="149">
                  <c:v>70.11999999999999</c:v>
                </c:pt>
                <c:pt idx="151">
                  <c:v>76.649999999999991</c:v>
                </c:pt>
                <c:pt idx="152">
                  <c:v>74.69</c:v>
                </c:pt>
                <c:pt idx="153">
                  <c:v>75.02</c:v>
                </c:pt>
                <c:pt idx="154">
                  <c:v>76.69</c:v>
                </c:pt>
                <c:pt idx="155">
                  <c:v>77.83</c:v>
                </c:pt>
                <c:pt idx="156">
                  <c:v>69.14</c:v>
                </c:pt>
                <c:pt idx="158">
                  <c:v>82.649999999999991</c:v>
                </c:pt>
                <c:pt idx="159">
                  <c:v>80.169999999999987</c:v>
                </c:pt>
                <c:pt idx="160">
                  <c:v>79.92</c:v>
                </c:pt>
                <c:pt idx="161">
                  <c:v>78.34</c:v>
                </c:pt>
                <c:pt idx="162">
                  <c:v>79.09</c:v>
                </c:pt>
                <c:pt idx="164">
                  <c:v>80.11</c:v>
                </c:pt>
                <c:pt idx="165">
                  <c:v>79.69</c:v>
                </c:pt>
                <c:pt idx="166">
                  <c:v>81.66</c:v>
                </c:pt>
                <c:pt idx="167">
                  <c:v>80.440000000000026</c:v>
                </c:pt>
                <c:pt idx="168">
                  <c:v>79.13</c:v>
                </c:pt>
                <c:pt idx="169">
                  <c:v>80.3</c:v>
                </c:pt>
                <c:pt idx="170">
                  <c:v>82.39</c:v>
                </c:pt>
                <c:pt idx="172">
                  <c:v>81.22</c:v>
                </c:pt>
                <c:pt idx="173">
                  <c:v>80.56</c:v>
                </c:pt>
                <c:pt idx="174">
                  <c:v>80.98</c:v>
                </c:pt>
                <c:pt idx="175">
                  <c:v>82.03</c:v>
                </c:pt>
                <c:pt idx="176">
                  <c:v>81.66</c:v>
                </c:pt>
                <c:pt idx="177">
                  <c:v>73.440000000000026</c:v>
                </c:pt>
                <c:pt idx="178">
                  <c:v>81.679999999999978</c:v>
                </c:pt>
                <c:pt idx="179">
                  <c:v>75.98</c:v>
                </c:pt>
                <c:pt idx="180">
                  <c:v>80.010000000000005</c:v>
                </c:pt>
                <c:pt idx="181">
                  <c:v>75.8</c:v>
                </c:pt>
                <c:pt idx="182">
                  <c:v>80.11</c:v>
                </c:pt>
                <c:pt idx="183">
                  <c:v>89.57</c:v>
                </c:pt>
                <c:pt idx="184">
                  <c:v>81.11999999999999</c:v>
                </c:pt>
                <c:pt idx="185">
                  <c:v>81.599999999999994</c:v>
                </c:pt>
                <c:pt idx="186">
                  <c:v>79.010000000000005</c:v>
                </c:pt>
                <c:pt idx="187">
                  <c:v>83.179999999999978</c:v>
                </c:pt>
                <c:pt idx="188">
                  <c:v>81.47</c:v>
                </c:pt>
                <c:pt idx="190">
                  <c:v>81.89</c:v>
                </c:pt>
                <c:pt idx="191">
                  <c:v>82.39</c:v>
                </c:pt>
                <c:pt idx="192">
                  <c:v>80.42</c:v>
                </c:pt>
                <c:pt idx="193">
                  <c:v>74.11999999999999</c:v>
                </c:pt>
                <c:pt idx="194">
                  <c:v>71.910000000000025</c:v>
                </c:pt>
                <c:pt idx="195">
                  <c:v>78.58</c:v>
                </c:pt>
                <c:pt idx="197">
                  <c:v>75.72</c:v>
                </c:pt>
                <c:pt idx="198">
                  <c:v>70.89</c:v>
                </c:pt>
                <c:pt idx="199">
                  <c:v>71.42</c:v>
                </c:pt>
                <c:pt idx="200">
                  <c:v>81.28</c:v>
                </c:pt>
                <c:pt idx="201">
                  <c:v>74.099999999999994</c:v>
                </c:pt>
                <c:pt idx="202">
                  <c:v>77.64</c:v>
                </c:pt>
                <c:pt idx="203">
                  <c:v>77.22</c:v>
                </c:pt>
                <c:pt idx="204">
                  <c:v>74.97</c:v>
                </c:pt>
                <c:pt idx="205">
                  <c:v>78.38</c:v>
                </c:pt>
                <c:pt idx="206">
                  <c:v>74.819999999999993</c:v>
                </c:pt>
                <c:pt idx="207">
                  <c:v>68.410000000000025</c:v>
                </c:pt>
                <c:pt idx="208">
                  <c:v>73.290000000000006</c:v>
                </c:pt>
                <c:pt idx="209">
                  <c:v>77.09</c:v>
                </c:pt>
                <c:pt idx="210">
                  <c:v>75.69</c:v>
                </c:pt>
                <c:pt idx="211">
                  <c:v>64.83</c:v>
                </c:pt>
                <c:pt idx="212">
                  <c:v>81.040000000000006</c:v>
                </c:pt>
                <c:pt idx="213">
                  <c:v>81.669999999999987</c:v>
                </c:pt>
                <c:pt idx="214">
                  <c:v>71.819999999999993</c:v>
                </c:pt>
                <c:pt idx="215">
                  <c:v>75.430000000000007</c:v>
                </c:pt>
                <c:pt idx="216">
                  <c:v>80.260000000000005</c:v>
                </c:pt>
                <c:pt idx="217">
                  <c:v>79.56</c:v>
                </c:pt>
                <c:pt idx="218">
                  <c:v>77.510000000000005</c:v>
                </c:pt>
                <c:pt idx="219">
                  <c:v>68.55</c:v>
                </c:pt>
                <c:pt idx="220">
                  <c:v>73.28</c:v>
                </c:pt>
                <c:pt idx="221">
                  <c:v>78.440000000000026</c:v>
                </c:pt>
                <c:pt idx="222">
                  <c:v>75.25</c:v>
                </c:pt>
                <c:pt idx="223">
                  <c:v>76.36</c:v>
                </c:pt>
                <c:pt idx="225">
                  <c:v>67.81</c:v>
                </c:pt>
                <c:pt idx="226">
                  <c:v>76.8</c:v>
                </c:pt>
                <c:pt idx="227">
                  <c:v>73.23</c:v>
                </c:pt>
                <c:pt idx="228">
                  <c:v>71.69</c:v>
                </c:pt>
                <c:pt idx="229">
                  <c:v>76.81</c:v>
                </c:pt>
                <c:pt idx="230">
                  <c:v>74.39</c:v>
                </c:pt>
                <c:pt idx="231">
                  <c:v>50.49</c:v>
                </c:pt>
                <c:pt idx="232">
                  <c:v>70.649999999999991</c:v>
                </c:pt>
                <c:pt idx="233">
                  <c:v>68.98</c:v>
                </c:pt>
                <c:pt idx="234">
                  <c:v>67.8</c:v>
                </c:pt>
                <c:pt idx="235">
                  <c:v>75.149999999999991</c:v>
                </c:pt>
                <c:pt idx="236">
                  <c:v>67.19</c:v>
                </c:pt>
                <c:pt idx="237">
                  <c:v>67.05</c:v>
                </c:pt>
                <c:pt idx="238">
                  <c:v>76.349999999999994</c:v>
                </c:pt>
              </c:numCache>
            </c:numRef>
          </c:xVal>
          <c:yVal>
            <c:numRef>
              <c:f>'merged with region'!$S$2:$S$240</c:f>
              <c:numCache>
                <c:formatCode>General</c:formatCode>
                <c:ptCount val="239"/>
                <c:pt idx="0">
                  <c:v>23.99</c:v>
                </c:pt>
                <c:pt idx="1">
                  <c:v>23.35</c:v>
                </c:pt>
                <c:pt idx="2">
                  <c:v>18.399999999999999</c:v>
                </c:pt>
                <c:pt idx="3">
                  <c:v>18.47</c:v>
                </c:pt>
                <c:pt idx="4">
                  <c:v>16.899999999999999</c:v>
                </c:pt>
                <c:pt idx="5">
                  <c:v>38.97</c:v>
                </c:pt>
                <c:pt idx="6">
                  <c:v>36.51</c:v>
                </c:pt>
                <c:pt idx="7">
                  <c:v>21.34</c:v>
                </c:pt>
                <c:pt idx="8">
                  <c:v>42.42</c:v>
                </c:pt>
                <c:pt idx="9">
                  <c:v>42.33</c:v>
                </c:pt>
                <c:pt idx="10">
                  <c:v>20.72</c:v>
                </c:pt>
                <c:pt idx="11">
                  <c:v>36.58</c:v>
                </c:pt>
                <c:pt idx="12">
                  <c:v>35.449999999999996</c:v>
                </c:pt>
                <c:pt idx="13">
                  <c:v>37.290000000000013</c:v>
                </c:pt>
                <c:pt idx="14">
                  <c:v>29.05</c:v>
                </c:pt>
                <c:pt idx="15">
                  <c:v>35.620000000000012</c:v>
                </c:pt>
                <c:pt idx="16">
                  <c:v>36.590000000000003</c:v>
                </c:pt>
                <c:pt idx="17">
                  <c:v>29.25</c:v>
                </c:pt>
                <c:pt idx="18">
                  <c:v>24.08</c:v>
                </c:pt>
                <c:pt idx="19">
                  <c:v>33.83</c:v>
                </c:pt>
                <c:pt idx="20">
                  <c:v>30.69</c:v>
                </c:pt>
                <c:pt idx="21">
                  <c:v>37.660000000000011</c:v>
                </c:pt>
                <c:pt idx="22">
                  <c:v>34.64</c:v>
                </c:pt>
                <c:pt idx="23">
                  <c:v>31.75</c:v>
                </c:pt>
                <c:pt idx="24" formatCode="0.00">
                  <c:v>31.4</c:v>
                </c:pt>
                <c:pt idx="25">
                  <c:v>36.020000000000003</c:v>
                </c:pt>
                <c:pt idx="26">
                  <c:v>33.83</c:v>
                </c:pt>
                <c:pt idx="27">
                  <c:v>28.27</c:v>
                </c:pt>
                <c:pt idx="28">
                  <c:v>25.919999999999987</c:v>
                </c:pt>
                <c:pt idx="29">
                  <c:v>35.07</c:v>
                </c:pt>
                <c:pt idx="30">
                  <c:v>33.120000000000012</c:v>
                </c:pt>
                <c:pt idx="31">
                  <c:v>41.8</c:v>
                </c:pt>
                <c:pt idx="32">
                  <c:v>45.53</c:v>
                </c:pt>
                <c:pt idx="33">
                  <c:v>31.830000000000005</c:v>
                </c:pt>
                <c:pt idx="34">
                  <c:v>13.46</c:v>
                </c:pt>
                <c:pt idx="35">
                  <c:v>38.83</c:v>
                </c:pt>
                <c:pt idx="36">
                  <c:v>20.279999999999987</c:v>
                </c:pt>
                <c:pt idx="37">
                  <c:v>46.120000000000012</c:v>
                </c:pt>
                <c:pt idx="38">
                  <c:v>38.03</c:v>
                </c:pt>
                <c:pt idx="39">
                  <c:v>34.61</c:v>
                </c:pt>
                <c:pt idx="40">
                  <c:v>10.030000000000001</c:v>
                </c:pt>
                <c:pt idx="41">
                  <c:v>35.120000000000012</c:v>
                </c:pt>
                <c:pt idx="42">
                  <c:v>35.090000000000003</c:v>
                </c:pt>
                <c:pt idx="43">
                  <c:v>14.54</c:v>
                </c:pt>
                <c:pt idx="44">
                  <c:v>37.4</c:v>
                </c:pt>
                <c:pt idx="45">
                  <c:v>40.870000000000005</c:v>
                </c:pt>
                <c:pt idx="46">
                  <c:v>18.939999999999987</c:v>
                </c:pt>
                <c:pt idx="48">
                  <c:v>30.01</c:v>
                </c:pt>
                <c:pt idx="49">
                  <c:v>25.18</c:v>
                </c:pt>
                <c:pt idx="50">
                  <c:v>36.82</c:v>
                </c:pt>
                <c:pt idx="51">
                  <c:v>34.520000000000003</c:v>
                </c:pt>
                <c:pt idx="52">
                  <c:v>44.17</c:v>
                </c:pt>
                <c:pt idx="53">
                  <c:v>30.71</c:v>
                </c:pt>
                <c:pt idx="54">
                  <c:v>42.46</c:v>
                </c:pt>
                <c:pt idx="55">
                  <c:v>32.47</c:v>
                </c:pt>
                <c:pt idx="56">
                  <c:v>12.19</c:v>
                </c:pt>
                <c:pt idx="57">
                  <c:v>13.4</c:v>
                </c:pt>
                <c:pt idx="58">
                  <c:v>24.89</c:v>
                </c:pt>
                <c:pt idx="61">
                  <c:v>14.7</c:v>
                </c:pt>
                <c:pt idx="62">
                  <c:v>19.86</c:v>
                </c:pt>
                <c:pt idx="63">
                  <c:v>15.47</c:v>
                </c:pt>
                <c:pt idx="64">
                  <c:v>17.010000000000005</c:v>
                </c:pt>
                <c:pt idx="65">
                  <c:v>21.85</c:v>
                </c:pt>
                <c:pt idx="66">
                  <c:v>26.36</c:v>
                </c:pt>
                <c:pt idx="67">
                  <c:v>20.97</c:v>
                </c:pt>
                <c:pt idx="68">
                  <c:v>25.610000000000017</c:v>
                </c:pt>
                <c:pt idx="69">
                  <c:v>15.57</c:v>
                </c:pt>
                <c:pt idx="72">
                  <c:v>18.939999999999987</c:v>
                </c:pt>
                <c:pt idx="73">
                  <c:v>10.950000000000006</c:v>
                </c:pt>
                <c:pt idx="75">
                  <c:v>21.29</c:v>
                </c:pt>
                <c:pt idx="76">
                  <c:v>26.330000000000005</c:v>
                </c:pt>
                <c:pt idx="78">
                  <c:v>23.55</c:v>
                </c:pt>
                <c:pt idx="79">
                  <c:v>23.74</c:v>
                </c:pt>
                <c:pt idx="80">
                  <c:v>25.69</c:v>
                </c:pt>
                <c:pt idx="81">
                  <c:v>13.56</c:v>
                </c:pt>
                <c:pt idx="82">
                  <c:v>22.87</c:v>
                </c:pt>
                <c:pt idx="83">
                  <c:v>12.68</c:v>
                </c:pt>
                <c:pt idx="84">
                  <c:v>15.94</c:v>
                </c:pt>
                <c:pt idx="85">
                  <c:v>12.65</c:v>
                </c:pt>
                <c:pt idx="86">
                  <c:v>15.65</c:v>
                </c:pt>
                <c:pt idx="87">
                  <c:v>11.97</c:v>
                </c:pt>
                <c:pt idx="88">
                  <c:v>10.83</c:v>
                </c:pt>
                <c:pt idx="89">
                  <c:v>12.129999999999999</c:v>
                </c:pt>
                <c:pt idx="90">
                  <c:v>9.9</c:v>
                </c:pt>
                <c:pt idx="92">
                  <c:v>15.53</c:v>
                </c:pt>
                <c:pt idx="93">
                  <c:v>18.97</c:v>
                </c:pt>
                <c:pt idx="94">
                  <c:v>16.3</c:v>
                </c:pt>
                <c:pt idx="95">
                  <c:v>22.830000000000005</c:v>
                </c:pt>
                <c:pt idx="96">
                  <c:v>18.41</c:v>
                </c:pt>
                <c:pt idx="97">
                  <c:v>11.31</c:v>
                </c:pt>
                <c:pt idx="98">
                  <c:v>10.9</c:v>
                </c:pt>
                <c:pt idx="100">
                  <c:v>13.639999999999999</c:v>
                </c:pt>
                <c:pt idx="101">
                  <c:v>13.94</c:v>
                </c:pt>
                <c:pt idx="103">
                  <c:v>13.850000000000009</c:v>
                </c:pt>
                <c:pt idx="104">
                  <c:v>13</c:v>
                </c:pt>
                <c:pt idx="105">
                  <c:v>13.8</c:v>
                </c:pt>
                <c:pt idx="106">
                  <c:v>16.610000000000017</c:v>
                </c:pt>
                <c:pt idx="107">
                  <c:v>10.49</c:v>
                </c:pt>
                <c:pt idx="108">
                  <c:v>25.14</c:v>
                </c:pt>
                <c:pt idx="109">
                  <c:v>16.079999999999988</c:v>
                </c:pt>
                <c:pt idx="110">
                  <c:v>16.79</c:v>
                </c:pt>
                <c:pt idx="111">
                  <c:v>25.459999999999987</c:v>
                </c:pt>
                <c:pt idx="112">
                  <c:v>23.66</c:v>
                </c:pt>
                <c:pt idx="113">
                  <c:v>18.41</c:v>
                </c:pt>
                <c:pt idx="114">
                  <c:v>18.610000000000017</c:v>
                </c:pt>
                <c:pt idx="115">
                  <c:v>19.610000000000017</c:v>
                </c:pt>
                <c:pt idx="116">
                  <c:v>23.330000000000005</c:v>
                </c:pt>
                <c:pt idx="117">
                  <c:v>11.870000000000006</c:v>
                </c:pt>
                <c:pt idx="118">
                  <c:v>24.99</c:v>
                </c:pt>
                <c:pt idx="119">
                  <c:v>19.459999999999987</c:v>
                </c:pt>
                <c:pt idx="120">
                  <c:v>17.02</c:v>
                </c:pt>
                <c:pt idx="121">
                  <c:v>17.489999999999974</c:v>
                </c:pt>
                <c:pt idx="122">
                  <c:v>18.649999999999999</c:v>
                </c:pt>
                <c:pt idx="123">
                  <c:v>24.4</c:v>
                </c:pt>
                <c:pt idx="124">
                  <c:v>12.17</c:v>
                </c:pt>
                <c:pt idx="125">
                  <c:v>9.3800000000000008</c:v>
                </c:pt>
                <c:pt idx="126">
                  <c:v>17.04</c:v>
                </c:pt>
                <c:pt idx="127">
                  <c:v>8.07</c:v>
                </c:pt>
                <c:pt idx="128">
                  <c:v>14.51</c:v>
                </c:pt>
                <c:pt idx="129">
                  <c:v>8.26</c:v>
                </c:pt>
                <c:pt idx="130">
                  <c:v>24.759999999999987</c:v>
                </c:pt>
                <c:pt idx="131">
                  <c:v>8.98</c:v>
                </c:pt>
                <c:pt idx="132">
                  <c:v>20.059999999999999</c:v>
                </c:pt>
                <c:pt idx="133">
                  <c:v>20.88</c:v>
                </c:pt>
                <c:pt idx="134">
                  <c:v>24.24</c:v>
                </c:pt>
                <c:pt idx="135">
                  <c:v>8.1</c:v>
                </c:pt>
                <c:pt idx="136">
                  <c:v>8.5500000000000007</c:v>
                </c:pt>
                <c:pt idx="137">
                  <c:v>11.26</c:v>
                </c:pt>
                <c:pt idx="138">
                  <c:v>34.480000000000004</c:v>
                </c:pt>
                <c:pt idx="139">
                  <c:v>16.260000000000002</c:v>
                </c:pt>
                <c:pt idx="140">
                  <c:v>12.729999999999999</c:v>
                </c:pt>
                <c:pt idx="141">
                  <c:v>10.860000000000008</c:v>
                </c:pt>
                <c:pt idx="142">
                  <c:v>8.89</c:v>
                </c:pt>
                <c:pt idx="143">
                  <c:v>8.92</c:v>
                </c:pt>
                <c:pt idx="144">
                  <c:v>9.49</c:v>
                </c:pt>
                <c:pt idx="145">
                  <c:v>9.7900000000000009</c:v>
                </c:pt>
                <c:pt idx="146">
                  <c:v>10.29</c:v>
                </c:pt>
                <c:pt idx="147">
                  <c:v>9.26</c:v>
                </c:pt>
                <c:pt idx="149">
                  <c:v>12.209999999999999</c:v>
                </c:pt>
                <c:pt idx="151">
                  <c:v>9.77</c:v>
                </c:pt>
                <c:pt idx="152">
                  <c:v>9.27</c:v>
                </c:pt>
                <c:pt idx="153">
                  <c:v>9.129999999999999</c:v>
                </c:pt>
                <c:pt idx="154">
                  <c:v>10.01</c:v>
                </c:pt>
                <c:pt idx="155">
                  <c:v>8.5400000000000009</c:v>
                </c:pt>
                <c:pt idx="156">
                  <c:v>9.41</c:v>
                </c:pt>
                <c:pt idx="158">
                  <c:v>8.48</c:v>
                </c:pt>
                <c:pt idx="159">
                  <c:v>8.76</c:v>
                </c:pt>
                <c:pt idx="160">
                  <c:v>9.99</c:v>
                </c:pt>
                <c:pt idx="161">
                  <c:v>11.44</c:v>
                </c:pt>
                <c:pt idx="162">
                  <c:v>10.220000000000001</c:v>
                </c:pt>
                <c:pt idx="164">
                  <c:v>13.57</c:v>
                </c:pt>
                <c:pt idx="165">
                  <c:v>10.350000000000009</c:v>
                </c:pt>
                <c:pt idx="166">
                  <c:v>12.49</c:v>
                </c:pt>
                <c:pt idx="167">
                  <c:v>8.42</c:v>
                </c:pt>
                <c:pt idx="168">
                  <c:v>14.15</c:v>
                </c:pt>
                <c:pt idx="169">
                  <c:v>8.8000000000000007</c:v>
                </c:pt>
                <c:pt idx="170">
                  <c:v>9.89</c:v>
                </c:pt>
                <c:pt idx="172">
                  <c:v>13.09</c:v>
                </c:pt>
                <c:pt idx="173">
                  <c:v>15.18</c:v>
                </c:pt>
                <c:pt idx="174">
                  <c:v>11.17</c:v>
                </c:pt>
                <c:pt idx="175">
                  <c:v>8.84</c:v>
                </c:pt>
                <c:pt idx="176">
                  <c:v>11.65</c:v>
                </c:pt>
                <c:pt idx="177">
                  <c:v>9.7900000000000009</c:v>
                </c:pt>
                <c:pt idx="178">
                  <c:v>10.53</c:v>
                </c:pt>
                <c:pt idx="179">
                  <c:v>9.3600000000000048</c:v>
                </c:pt>
                <c:pt idx="180">
                  <c:v>11.75</c:v>
                </c:pt>
                <c:pt idx="181">
                  <c:v>11.639999999999999</c:v>
                </c:pt>
                <c:pt idx="182">
                  <c:v>10.239999999999998</c:v>
                </c:pt>
                <c:pt idx="183">
                  <c:v>6.72</c:v>
                </c:pt>
                <c:pt idx="184">
                  <c:v>10.83</c:v>
                </c:pt>
                <c:pt idx="185">
                  <c:v>12.09</c:v>
                </c:pt>
                <c:pt idx="186">
                  <c:v>9.42</c:v>
                </c:pt>
                <c:pt idx="187">
                  <c:v>8.7000000000000011</c:v>
                </c:pt>
                <c:pt idx="188">
                  <c:v>9.8800000000000008</c:v>
                </c:pt>
                <c:pt idx="190">
                  <c:v>11.92</c:v>
                </c:pt>
                <c:pt idx="191">
                  <c:v>10.48</c:v>
                </c:pt>
                <c:pt idx="192">
                  <c:v>12.219999999999999</c:v>
                </c:pt>
                <c:pt idx="193">
                  <c:v>13.92</c:v>
                </c:pt>
                <c:pt idx="194">
                  <c:v>16.959999999999987</c:v>
                </c:pt>
                <c:pt idx="195">
                  <c:v>13.92</c:v>
                </c:pt>
                <c:pt idx="197">
                  <c:v>12.93</c:v>
                </c:pt>
                <c:pt idx="198">
                  <c:v>18.23</c:v>
                </c:pt>
                <c:pt idx="199">
                  <c:v>26.85</c:v>
                </c:pt>
                <c:pt idx="200">
                  <c:v>18.439999999999987</c:v>
                </c:pt>
                <c:pt idx="201">
                  <c:v>25.23</c:v>
                </c:pt>
                <c:pt idx="202">
                  <c:v>20.260000000000002</c:v>
                </c:pt>
                <c:pt idx="203">
                  <c:v>14.8</c:v>
                </c:pt>
                <c:pt idx="204">
                  <c:v>24.47</c:v>
                </c:pt>
                <c:pt idx="205">
                  <c:v>9.9500000000000028</c:v>
                </c:pt>
                <c:pt idx="206">
                  <c:v>18.779999999999987</c:v>
                </c:pt>
                <c:pt idx="207">
                  <c:v>22.759999999999987</c:v>
                </c:pt>
                <c:pt idx="208">
                  <c:v>16.86</c:v>
                </c:pt>
                <c:pt idx="209">
                  <c:v>15.54</c:v>
                </c:pt>
                <c:pt idx="210">
                  <c:v>23.41</c:v>
                </c:pt>
                <c:pt idx="211">
                  <c:v>31.02</c:v>
                </c:pt>
                <c:pt idx="212">
                  <c:v>11.350000000000009</c:v>
                </c:pt>
                <c:pt idx="213">
                  <c:v>10.29</c:v>
                </c:pt>
                <c:pt idx="214">
                  <c:v>14.53</c:v>
                </c:pt>
                <c:pt idx="215">
                  <c:v>19.02</c:v>
                </c:pt>
                <c:pt idx="216">
                  <c:v>7.7</c:v>
                </c:pt>
                <c:pt idx="217">
                  <c:v>13.42</c:v>
                </c:pt>
                <c:pt idx="218">
                  <c:v>16.88</c:v>
                </c:pt>
                <c:pt idx="219">
                  <c:v>23.279999999999987</c:v>
                </c:pt>
                <c:pt idx="220">
                  <c:v>14.719999999999999</c:v>
                </c:pt>
                <c:pt idx="221">
                  <c:v>13.97</c:v>
                </c:pt>
                <c:pt idx="222">
                  <c:v>16.73</c:v>
                </c:pt>
                <c:pt idx="223">
                  <c:v>18.87</c:v>
                </c:pt>
                <c:pt idx="225">
                  <c:v>15.9</c:v>
                </c:pt>
                <c:pt idx="226">
                  <c:v>16.66</c:v>
                </c:pt>
                <c:pt idx="227">
                  <c:v>18.57</c:v>
                </c:pt>
                <c:pt idx="228">
                  <c:v>16.73</c:v>
                </c:pt>
                <c:pt idx="229">
                  <c:v>13.18</c:v>
                </c:pt>
                <c:pt idx="230">
                  <c:v>19.420000000000002</c:v>
                </c:pt>
                <c:pt idx="231">
                  <c:v>38.839999999999996</c:v>
                </c:pt>
                <c:pt idx="232">
                  <c:v>21.610000000000017</c:v>
                </c:pt>
                <c:pt idx="233">
                  <c:v>18.12</c:v>
                </c:pt>
                <c:pt idx="234">
                  <c:v>19.89</c:v>
                </c:pt>
                <c:pt idx="235">
                  <c:v>15.59</c:v>
                </c:pt>
                <c:pt idx="236">
                  <c:v>21.07</c:v>
                </c:pt>
                <c:pt idx="237">
                  <c:v>23.19</c:v>
                </c:pt>
                <c:pt idx="238">
                  <c:v>16.239999999999988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377728"/>
        <c:axId val="80379264"/>
      </c:scatterChart>
      <c:valAx>
        <c:axId val="80377728"/>
        <c:scaling>
          <c:orientation val="minMax"/>
          <c:max val="100"/>
          <c:min val="40"/>
        </c:scaling>
        <c:delete val="0"/>
        <c:axPos val="b"/>
        <c:majorGridlines/>
        <c:numFmt formatCode="General" sourceLinked="1"/>
        <c:majorTickMark val="out"/>
        <c:minorTickMark val="none"/>
        <c:tickLblPos val="low"/>
        <c:spPr>
          <a:ln w="31750">
            <a:solidFill>
              <a:srgbClr val="7030A0"/>
            </a:solidFill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0379264"/>
        <c:crosses val="autoZero"/>
        <c:crossBetween val="midCat"/>
      </c:valAx>
      <c:valAx>
        <c:axId val="80379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31750">
            <a:solidFill>
              <a:srgbClr val="7030A0"/>
            </a:solidFill>
          </a:ln>
        </c:spPr>
        <c:crossAx val="803777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5BF61-54FB-4B09-8E29-845F48F427D8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E062D-E631-4D7C-B837-23842C6F552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6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00FF"/>
                </a:solidFill>
              </a:rPr>
              <a:t>Preparing students for a world full of data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1124744"/>
            <a:ext cx="4608512" cy="576064"/>
          </a:xfrm>
        </p:spPr>
        <p:txBody>
          <a:bodyPr>
            <a:normAutofit lnSpcReduction="10000"/>
          </a:bodyPr>
          <a:lstStyle/>
          <a:p>
            <a:pPr algn="l"/>
            <a:r>
              <a:rPr lang="en-GB" b="1" dirty="0" smtClean="0">
                <a:solidFill>
                  <a:srgbClr val="FF0000"/>
                </a:solidFill>
              </a:rPr>
              <a:t>	       </a:t>
            </a:r>
            <a:r>
              <a:rPr lang="en-GB" sz="2800" b="1" dirty="0" smtClean="0">
                <a:solidFill>
                  <a:srgbClr val="FF0000"/>
                </a:solidFill>
              </a:rPr>
              <a:t>Roger </a:t>
            </a:r>
            <a:r>
              <a:rPr lang="en-GB" sz="2800" b="1" dirty="0" err="1" smtClean="0">
                <a:solidFill>
                  <a:srgbClr val="FF0000"/>
                </a:solidFill>
              </a:rPr>
              <a:t>Porkess</a:t>
            </a:r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5" name="Content Placeholder 3" descr="Future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844824"/>
            <a:ext cx="3158045" cy="4551561"/>
          </a:xfrm>
          <a:prstGeom prst="rect">
            <a:avLst/>
          </a:prstGeom>
        </p:spPr>
      </p:pic>
      <p:pic>
        <p:nvPicPr>
          <p:cNvPr id="6" name="Picture 2" descr="C:\Users\Roger\Desktop\data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844824"/>
            <a:ext cx="3287800" cy="45365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55576" y="32849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956376" y="32849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Life expectancy and Birth rate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920000" cy="4824536"/>
          </a:xfrm>
        </p:spPr>
        <p:txBody>
          <a:bodyPr/>
          <a:lstStyle/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r>
              <a:rPr lang="en-GB" sz="1800" b="1" dirty="0" smtClean="0">
                <a:solidFill>
                  <a:srgbClr val="7030A0"/>
                </a:solidFill>
              </a:rPr>
              <a:t>Birth rate</a:t>
            </a: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endParaRPr lang="en-GB" sz="1800" b="1" dirty="0" smtClean="0">
              <a:solidFill>
                <a:srgbClr val="7030A0"/>
              </a:solidFill>
            </a:endParaRPr>
          </a:p>
          <a:p>
            <a:pPr algn="l"/>
            <a:r>
              <a:rPr lang="en-GB" sz="1800" b="1" dirty="0" smtClean="0">
                <a:solidFill>
                  <a:srgbClr val="7030A0"/>
                </a:solidFill>
              </a:rPr>
              <a:t>						Life Expectancy</a:t>
            </a:r>
            <a:endParaRPr lang="en-GB" sz="18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907704" y="1628800"/>
          <a:ext cx="59766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In conclusion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What skills should we be giving young people?</a:t>
            </a:r>
          </a:p>
          <a:p>
            <a:pPr>
              <a:buNone/>
            </a:pPr>
            <a:endParaRPr lang="en-GB" sz="1300" dirty="0" smtClean="0"/>
          </a:p>
          <a:p>
            <a:r>
              <a:rPr lang="en-GB" sz="2800" dirty="0" smtClean="0"/>
              <a:t>Understanding the role of data in problem solving: the statistical problem solving cycle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1700" dirty="0" smtClean="0"/>
          </a:p>
          <a:p>
            <a:r>
              <a:rPr lang="en-GB" sz="2800" dirty="0" smtClean="0"/>
              <a:t>Recognition of the importance of data.</a:t>
            </a:r>
          </a:p>
          <a:p>
            <a:r>
              <a:rPr lang="en-GB" sz="2800" dirty="0" smtClean="0"/>
              <a:t>Willingness to engage </a:t>
            </a:r>
            <a:r>
              <a:rPr lang="en-GB" sz="2800" dirty="0" smtClean="0"/>
              <a:t>with, explore and interpret </a:t>
            </a:r>
            <a:r>
              <a:rPr lang="en-GB" sz="2800" dirty="0" smtClean="0"/>
              <a:t>data</a:t>
            </a:r>
            <a:r>
              <a:rPr lang="en-GB" sz="2800" dirty="0" smtClean="0"/>
              <a:t>.</a:t>
            </a:r>
            <a:endParaRPr lang="en-GB" sz="1300" dirty="0" smtClean="0"/>
          </a:p>
          <a:p>
            <a:r>
              <a:rPr lang="en-GB" sz="2800" dirty="0" smtClean="0"/>
              <a:t>Techniques that will allow them to do so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2800" dirty="0" smtClean="0"/>
              <a:t>The ability to interpret the results of statistical calculations.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080120"/>
          </a:xfrm>
        </p:spPr>
        <p:txBody>
          <a:bodyPr>
            <a:noAutofit/>
          </a:bodyPr>
          <a:lstStyle/>
          <a:p>
            <a:r>
              <a:rPr lang="en-GB" sz="3600" b="1" i="1" dirty="0" smtClean="0">
                <a:solidFill>
                  <a:srgbClr val="0000FF"/>
                </a:solidFill>
              </a:rPr>
              <a:t>The Future of Statistics in our Schools and </a:t>
            </a:r>
            <a:r>
              <a:rPr lang="en-GB" sz="3600" b="1" i="1" dirty="0" smtClean="0">
                <a:solidFill>
                  <a:srgbClr val="0000FF"/>
                </a:solidFill>
              </a:rPr>
              <a:t>Colleges</a:t>
            </a:r>
            <a:endParaRPr lang="en-GB" sz="3600" dirty="0"/>
          </a:p>
        </p:txBody>
      </p:sp>
      <p:sp>
        <p:nvSpPr>
          <p:cNvPr id="6" name="Content Placeholder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037" cy="4968552"/>
          </a:xfrm>
        </p:spPr>
        <p:txBody>
          <a:bodyPr>
            <a:normAutofit lnSpcReduction="10000"/>
          </a:bodyPr>
          <a:lstStyle/>
          <a:p>
            <a:pPr marL="0" lvl="1"/>
            <a:r>
              <a:rPr lang="en-GB" sz="3200" b="1" dirty="0">
                <a:solidFill>
                  <a:schemeClr val="tx1"/>
                </a:solidFill>
              </a:rPr>
              <a:t>A summary of statistics in UK in 2012</a:t>
            </a:r>
            <a:r>
              <a:rPr lang="en-GB" b="1" dirty="0"/>
              <a:t> </a:t>
            </a:r>
            <a:endParaRPr lang="en-GB" b="1" dirty="0" smtClean="0"/>
          </a:p>
          <a:p>
            <a:pPr marL="0" lvl="1"/>
            <a:endParaRPr lang="en-GB" b="1" dirty="0" smtClean="0"/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At </a:t>
            </a:r>
            <a:r>
              <a:rPr lang="en-GB" b="1" dirty="0" smtClean="0">
                <a:solidFill>
                  <a:srgbClr val="FF0000"/>
                </a:solidFill>
              </a:rPr>
              <a:t>16</a:t>
            </a:r>
            <a:r>
              <a:rPr lang="en-GB" dirty="0" smtClean="0">
                <a:solidFill>
                  <a:schemeClr val="tx1"/>
                </a:solidFill>
              </a:rPr>
              <a:t> all students take GCSE </a:t>
            </a:r>
            <a:r>
              <a:rPr lang="en-GB" sz="2800" dirty="0" smtClean="0">
                <a:solidFill>
                  <a:schemeClr val="tx1"/>
                </a:solidFill>
              </a:rPr>
              <a:t>Mathematics. Some statistics is included in it.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GB" b="1" dirty="0">
                <a:solidFill>
                  <a:srgbClr val="FF0000"/>
                </a:solidFill>
              </a:rPr>
              <a:t>From 16 to 18</a:t>
            </a:r>
            <a:r>
              <a:rPr lang="en-GB" dirty="0">
                <a:solidFill>
                  <a:schemeClr val="tx1"/>
                </a:solidFill>
              </a:rPr>
              <a:t> most students take A </a:t>
            </a:r>
            <a:r>
              <a:rPr lang="en-GB" dirty="0" smtClean="0">
                <a:solidFill>
                  <a:schemeClr val="tx1"/>
                </a:solidFill>
              </a:rPr>
              <a:t>level </a:t>
            </a:r>
            <a:r>
              <a:rPr lang="en-GB" dirty="0">
                <a:solidFill>
                  <a:schemeClr val="tx1"/>
                </a:solidFill>
              </a:rPr>
              <a:t>in 3 subjects.</a:t>
            </a:r>
            <a:r>
              <a:rPr lang="en-GB" dirty="0"/>
              <a:t> </a:t>
            </a:r>
            <a:r>
              <a:rPr lang="en-GB" dirty="0">
                <a:solidFill>
                  <a:schemeClr val="tx1"/>
                </a:solidFill>
              </a:rPr>
              <a:t>About 15% of each cohort take A level mathematics; this includes some statistics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GB" sz="2800" b="1" dirty="0" smtClean="0">
                <a:solidFill>
                  <a:srgbClr val="FF0000"/>
                </a:solidFill>
              </a:rPr>
              <a:t>Real data</a:t>
            </a:r>
            <a:r>
              <a:rPr lang="en-GB" sz="2800" dirty="0" smtClean="0">
                <a:solidFill>
                  <a:schemeClr val="tx1"/>
                </a:solidFill>
              </a:rPr>
              <a:t> are rarely used </a:t>
            </a:r>
            <a:r>
              <a:rPr lang="en-GB" dirty="0" smtClean="0">
                <a:solidFill>
                  <a:schemeClr val="tx1"/>
                </a:solidFill>
              </a:rPr>
              <a:t>in</a:t>
            </a:r>
            <a:r>
              <a:rPr lang="en-GB" sz="2800" dirty="0" smtClean="0">
                <a:solidFill>
                  <a:schemeClr val="tx1"/>
                </a:solidFill>
              </a:rPr>
              <a:t> mathematics; contexts are almost always artificial.</a:t>
            </a: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In other subjects </a:t>
            </a:r>
            <a:r>
              <a:rPr lang="en-GB" dirty="0">
                <a:solidFill>
                  <a:schemeClr val="tx1"/>
                </a:solidFill>
              </a:rPr>
              <a:t>s</a:t>
            </a:r>
            <a:r>
              <a:rPr lang="en-GB" dirty="0" smtClean="0">
                <a:solidFill>
                  <a:schemeClr val="tx1"/>
                </a:solidFill>
              </a:rPr>
              <a:t>ome </a:t>
            </a:r>
            <a:r>
              <a:rPr lang="en-GB" dirty="0" smtClean="0">
                <a:solidFill>
                  <a:schemeClr val="tx1"/>
                </a:solidFill>
              </a:rPr>
              <a:t>students meet some </a:t>
            </a:r>
            <a:r>
              <a:rPr lang="en-GB" dirty="0" smtClean="0">
                <a:solidFill>
                  <a:schemeClr val="tx1"/>
                </a:solidFill>
              </a:rPr>
              <a:t>statistics, </a:t>
            </a:r>
            <a:r>
              <a:rPr lang="en-GB" dirty="0" err="1" smtClean="0">
                <a:solidFill>
                  <a:schemeClr val="tx1"/>
                </a:solidFill>
              </a:rPr>
              <a:t>eg</a:t>
            </a:r>
            <a:r>
              <a:rPr lang="en-GB" dirty="0" smtClean="0">
                <a:solidFill>
                  <a:schemeClr val="tx1"/>
                </a:solidFill>
              </a:rPr>
              <a:t> psychology, geography, ...</a:t>
            </a:r>
          </a:p>
          <a:p>
            <a:pPr marL="0" lvl="1" algn="l"/>
            <a:endParaRPr lang="en-GB" dirty="0" smtClean="0">
              <a:solidFill>
                <a:schemeClr val="tx1"/>
              </a:solidFill>
            </a:endParaRPr>
          </a:p>
          <a:p>
            <a:pPr marL="342900" lvl="1" indent="-342900" algn="l"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342900" lvl="1" indent="-342900" algn="l">
              <a:buFont typeface="Arial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i="1" dirty="0" smtClean="0">
                <a:solidFill>
                  <a:srgbClr val="0000FF"/>
                </a:solidFill>
              </a:rPr>
              <a:t>The Future of Statistics in our Schools and Colleges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3"/>
          </a:xfrm>
        </p:spPr>
        <p:txBody>
          <a:bodyPr>
            <a:normAutofit fontScale="25000" lnSpcReduction="20000"/>
          </a:bodyPr>
          <a:lstStyle/>
          <a:p>
            <a:pPr>
              <a:buFont typeface="+mj-lt"/>
              <a:buAutoNum type="arabicPeriod"/>
            </a:pPr>
            <a:endParaRPr lang="en-GB" sz="1600" dirty="0" smtClean="0"/>
          </a:p>
          <a:p>
            <a:pPr>
              <a:buNone/>
            </a:pPr>
            <a:r>
              <a:rPr lang="en-GB" sz="11200" b="1" dirty="0" smtClean="0">
                <a:solidFill>
                  <a:srgbClr val="FF0000"/>
                </a:solidFill>
              </a:rPr>
              <a:t>A key recommendation</a:t>
            </a:r>
          </a:p>
          <a:p>
            <a:pPr marL="514350" indent="-514350">
              <a:buNone/>
            </a:pPr>
            <a:r>
              <a:rPr lang="en-GB" sz="7000" dirty="0" smtClean="0"/>
              <a:t>	</a:t>
            </a:r>
            <a:r>
              <a:rPr lang="en-GB" sz="11200" dirty="0" smtClean="0"/>
              <a:t>Policy makers need to recognise that the need for statistics is not</a:t>
            </a:r>
            <a:r>
              <a:rPr lang="en-GB" sz="8600" dirty="0" smtClean="0"/>
              <a:t> </a:t>
            </a:r>
            <a:r>
              <a:rPr lang="en-GB" sz="11200" dirty="0" smtClean="0"/>
              <a:t>going to go away; instead it will increase as ever more data become available.</a:t>
            </a:r>
            <a:r>
              <a:rPr lang="en-GB" sz="8600" dirty="0" smtClean="0"/>
              <a:t> </a:t>
            </a:r>
            <a:r>
              <a:rPr lang="en-GB" sz="11200" dirty="0" smtClean="0"/>
              <a:t>They need to recognise the central role that</a:t>
            </a:r>
            <a:r>
              <a:rPr lang="en-GB" sz="8600" dirty="0" smtClean="0"/>
              <a:t> </a:t>
            </a:r>
            <a:r>
              <a:rPr lang="en-GB" sz="11200" dirty="0" smtClean="0"/>
              <a:t>statistics plays in the current and future economy, and its importance for decision making.</a:t>
            </a:r>
          </a:p>
          <a:p>
            <a:pPr marL="514350" indent="-514350">
              <a:buNone/>
            </a:pPr>
            <a:endParaRPr lang="en-GB" sz="3600" dirty="0" smtClean="0"/>
          </a:p>
          <a:p>
            <a:pPr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None/>
            </a:pPr>
            <a:r>
              <a:rPr lang="en-GB" sz="2800" dirty="0" smtClean="0"/>
              <a:t>	</a:t>
            </a:r>
            <a:endParaRPr lang="en-GB" sz="1600" dirty="0" smtClean="0">
              <a:solidFill>
                <a:schemeClr val="tx1"/>
              </a:solidFill>
            </a:endParaRPr>
          </a:p>
          <a:p>
            <a:endParaRPr lang="en-GB" sz="2800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4653136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Problem solving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GB" sz="1100" dirty="0" smtClean="0"/>
              <a:t>	</a:t>
            </a:r>
            <a:r>
              <a:rPr lang="en-GB" sz="2800" dirty="0" smtClean="0"/>
              <a:t>Throughout this report there is strong emphasis on </a:t>
            </a:r>
            <a:r>
              <a:rPr lang="en-GB" sz="2800" dirty="0" smtClean="0"/>
              <a:t>the </a:t>
            </a:r>
            <a:r>
              <a:rPr lang="en-GB" sz="2800" dirty="0" smtClean="0"/>
              <a:t>skill of</a:t>
            </a:r>
            <a:r>
              <a:rPr lang="en-GB" sz="2800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statistical problem solving</a:t>
            </a:r>
            <a:r>
              <a:rPr lang="en-GB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Statistical problem solving</a:t>
            </a:r>
            <a:endParaRPr lang="en-GB" sz="36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C:\Users\Roger\Desktop\statisticscycle0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93" y="1988840"/>
            <a:ext cx="8941137" cy="3679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1152128"/>
          </a:xfrm>
        </p:spPr>
        <p:txBody>
          <a:bodyPr/>
          <a:lstStyle/>
          <a:p>
            <a:r>
              <a:rPr lang="en-GB" sz="4000" b="1" i="1" dirty="0" smtClean="0">
                <a:solidFill>
                  <a:srgbClr val="0000FF"/>
                </a:solidFill>
              </a:rPr>
              <a:t>A world full of data</a:t>
            </a:r>
            <a:endParaRPr lang="en-GB" sz="4000" b="1" i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800" b="1" dirty="0" smtClean="0">
                <a:solidFill>
                  <a:srgbClr val="FF0000"/>
                </a:solidFill>
              </a:rPr>
              <a:t>In depth discussions about the effective use of statistics with the following subject communities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	Biology	Business 	Chemistry 	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	Computing  	Economics	Geography	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	History	Physics  	Psychology	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			Sociology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Employers, universities, schools &amp; colleges </a:t>
            </a:r>
            <a:r>
              <a:rPr lang="en-GB" sz="2800" dirty="0" smtClean="0">
                <a:solidFill>
                  <a:schemeClr val="tx1"/>
                </a:solidFill>
              </a:rPr>
              <a:t>were </a:t>
            </a:r>
            <a:r>
              <a:rPr lang="en-GB" sz="2800" dirty="0" smtClean="0">
                <a:solidFill>
                  <a:schemeClr val="tx1"/>
                </a:solidFill>
              </a:rPr>
              <a:t>involved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GB" sz="2800" b="1" dirty="0" smtClean="0">
              <a:solidFill>
                <a:schemeClr val="tx1"/>
              </a:solidFill>
            </a:endParaRP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All came up with the same list of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constraints</a:t>
            </a:r>
            <a:r>
              <a:rPr lang="en-GB" sz="2800" dirty="0" smtClean="0">
                <a:solidFill>
                  <a:schemeClr val="tx1"/>
                </a:solidFill>
              </a:rPr>
              <a:t>, including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lack of engagement</a:t>
            </a:r>
            <a:r>
              <a:rPr lang="en-GB" sz="2800" dirty="0" smtClean="0">
                <a:solidFill>
                  <a:schemeClr val="tx1"/>
                </a:solidFill>
              </a:rPr>
              <a:t>,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confidence </a:t>
            </a:r>
            <a:r>
              <a:rPr lang="en-GB" sz="2800" dirty="0" smtClean="0">
                <a:solidFill>
                  <a:schemeClr val="tx1"/>
                </a:solidFill>
              </a:rPr>
              <a:t>and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understanding </a:t>
            </a:r>
            <a:r>
              <a:rPr lang="en-GB" sz="2800" dirty="0" smtClean="0">
                <a:solidFill>
                  <a:schemeClr val="tx1"/>
                </a:solidFill>
              </a:rPr>
              <a:t>on the part of students.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endParaRPr lang="en-GB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Constraints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1"/>
          </a:xfrm>
        </p:spPr>
        <p:txBody>
          <a:bodyPr>
            <a:normAutofit fontScale="70000" lnSpcReduction="20000"/>
          </a:bodyPr>
          <a:lstStyle/>
          <a:p>
            <a:r>
              <a:rPr lang="en-GB" sz="3600" dirty="0" smtClean="0"/>
              <a:t>Many students find mathematics frightening and </a:t>
            </a:r>
            <a:r>
              <a:rPr lang="en-GB" sz="3600" b="1" dirty="0" smtClean="0">
                <a:solidFill>
                  <a:srgbClr val="FF0000"/>
                </a:solidFill>
              </a:rPr>
              <a:t>lack confidence</a:t>
            </a:r>
            <a:r>
              <a:rPr lang="en-GB" sz="3600" dirty="0" smtClean="0"/>
              <a:t> in it but this is where they first meet statistics. So they are reluctant to </a:t>
            </a:r>
            <a:r>
              <a:rPr lang="en-GB" sz="3600" b="1" dirty="0" smtClean="0">
                <a:solidFill>
                  <a:srgbClr val="FF0000"/>
                </a:solidFill>
              </a:rPr>
              <a:t>engage with data</a:t>
            </a:r>
            <a:r>
              <a:rPr lang="en-GB" sz="3600" dirty="0" smtClean="0"/>
              <a:t> in other subjects. </a:t>
            </a:r>
          </a:p>
          <a:p>
            <a:pPr>
              <a:buNone/>
            </a:pPr>
            <a:endParaRPr lang="en-GB" sz="1000" dirty="0" smtClean="0"/>
          </a:p>
          <a:p>
            <a:pPr>
              <a:buNone/>
            </a:pPr>
            <a:endParaRPr lang="en-GB" sz="1000" dirty="0" smtClean="0"/>
          </a:p>
          <a:p>
            <a:pPr>
              <a:buNone/>
            </a:pPr>
            <a:endParaRPr lang="en-GB" sz="1000" dirty="0" smtClean="0"/>
          </a:p>
          <a:p>
            <a:r>
              <a:rPr lang="en-GB" sz="3600" dirty="0" smtClean="0"/>
              <a:t>School mathematics does not treat statistics as a practical subject based on </a:t>
            </a:r>
            <a:r>
              <a:rPr lang="en-GB" sz="3600" b="1" dirty="0" smtClean="0">
                <a:solidFill>
                  <a:srgbClr val="FF0000"/>
                </a:solidFill>
              </a:rPr>
              <a:t>real data</a:t>
            </a:r>
            <a:r>
              <a:rPr lang="en-GB" sz="3600" dirty="0" smtClean="0"/>
              <a:t>. So students do not develop </a:t>
            </a:r>
            <a:r>
              <a:rPr lang="en-GB" sz="3600" b="1" dirty="0" smtClean="0">
                <a:solidFill>
                  <a:srgbClr val="FF0000"/>
                </a:solidFill>
              </a:rPr>
              <a:t>statistical problem solving</a:t>
            </a:r>
            <a:r>
              <a:rPr lang="en-GB" sz="3600" dirty="0" smtClean="0"/>
              <a:t> </a:t>
            </a:r>
            <a:r>
              <a:rPr lang="en-GB" sz="3600" dirty="0" smtClean="0"/>
              <a:t>skills. Nor do they </a:t>
            </a:r>
            <a:r>
              <a:rPr lang="en-GB" sz="3600" b="1" dirty="0" smtClean="0">
                <a:solidFill>
                  <a:srgbClr val="FF0000"/>
                </a:solidFill>
              </a:rPr>
              <a:t>explore data</a:t>
            </a:r>
            <a:r>
              <a:rPr lang="en-GB" sz="3600" dirty="0" smtClean="0"/>
              <a:t>.</a:t>
            </a:r>
          </a:p>
          <a:p>
            <a:pPr>
              <a:buNone/>
            </a:pPr>
            <a:endParaRPr lang="en-GB" sz="900" dirty="0" smtClean="0"/>
          </a:p>
          <a:p>
            <a:pPr>
              <a:buNone/>
            </a:pPr>
            <a:endParaRPr lang="en-GB" sz="900" dirty="0" smtClean="0"/>
          </a:p>
          <a:p>
            <a:pPr>
              <a:buNone/>
            </a:pPr>
            <a:endParaRPr lang="en-GB" sz="900" dirty="0" smtClean="0"/>
          </a:p>
          <a:p>
            <a:r>
              <a:rPr lang="en-GB" sz="3600" dirty="0" smtClean="0"/>
              <a:t>Students needing to use statistics in their other subjects, and in the workplace, have not been equipped with the </a:t>
            </a:r>
            <a:r>
              <a:rPr lang="en-GB" sz="3600" b="1" dirty="0" smtClean="0">
                <a:solidFill>
                  <a:srgbClr val="FF0000"/>
                </a:solidFill>
              </a:rPr>
              <a:t>transferable skills</a:t>
            </a:r>
            <a:r>
              <a:rPr lang="en-GB" sz="3600" dirty="0" smtClean="0"/>
              <a:t> and </a:t>
            </a:r>
            <a:r>
              <a:rPr lang="en-GB" sz="3600" b="1" dirty="0" smtClean="0">
                <a:solidFill>
                  <a:srgbClr val="FF0000"/>
                </a:solidFill>
              </a:rPr>
              <a:t>understanding</a:t>
            </a:r>
            <a:r>
              <a:rPr lang="en-GB" sz="3600" dirty="0" smtClean="0"/>
              <a:t> that they need.</a:t>
            </a:r>
          </a:p>
          <a:p>
            <a:pPr>
              <a:buNone/>
            </a:pPr>
            <a:endParaRPr lang="en-GB" sz="800" dirty="0" smtClean="0"/>
          </a:p>
          <a:p>
            <a:pPr>
              <a:buNone/>
            </a:pPr>
            <a:endParaRPr lang="en-GB" sz="1100" dirty="0" smtClean="0"/>
          </a:p>
          <a:p>
            <a:r>
              <a:rPr lang="en-GB" sz="3600" dirty="0" smtClean="0"/>
              <a:t>The situation is made worse by a lack of use of </a:t>
            </a:r>
            <a:r>
              <a:rPr lang="en-GB" sz="3600" b="1" dirty="0" smtClean="0">
                <a:solidFill>
                  <a:srgbClr val="FF0000"/>
                </a:solidFill>
              </a:rPr>
              <a:t>computers and statistical software</a:t>
            </a:r>
            <a:r>
              <a:rPr lang="en-GB" sz="3600" dirty="0" smtClean="0"/>
              <a:t> so that students going on to university or employment are ill </a:t>
            </a:r>
            <a:r>
              <a:rPr lang="en-GB" sz="3600" dirty="0" smtClean="0"/>
              <a:t>prepared </a:t>
            </a:r>
            <a:r>
              <a:rPr lang="en-GB" sz="3600" dirty="0" smtClean="0"/>
              <a:t>for </a:t>
            </a:r>
            <a:r>
              <a:rPr lang="en-GB" sz="3600" dirty="0" smtClean="0"/>
              <a:t>the </a:t>
            </a:r>
            <a:r>
              <a:rPr lang="en-GB" sz="3600" dirty="0" smtClean="0"/>
              <a:t>statistics </a:t>
            </a:r>
            <a:r>
              <a:rPr lang="en-GB" sz="3600" dirty="0" smtClean="0"/>
              <a:t>they will meet </a:t>
            </a:r>
            <a:r>
              <a:rPr lang="en-GB" sz="3600" dirty="0" smtClean="0"/>
              <a:t>there.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en-GB" sz="4000" b="1" i="1" dirty="0" smtClean="0">
                <a:solidFill>
                  <a:srgbClr val="0000FF"/>
                </a:solidFill>
              </a:rPr>
              <a:t>Mathematical needs (ACME, 2011)</a:t>
            </a:r>
            <a:r>
              <a:rPr lang="en-GB" b="1" dirty="0" smtClean="0">
                <a:solidFill>
                  <a:srgbClr val="0000FF"/>
                </a:solidFill>
              </a:rPr>
              <a:t/>
            </a:r>
            <a:br>
              <a:rPr lang="en-GB" b="1" dirty="0" smtClean="0">
                <a:solidFill>
                  <a:srgbClr val="0000FF"/>
                </a:solidFill>
              </a:rPr>
            </a:b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268760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900" dirty="0" smtClean="0"/>
              <a:t>        </a:t>
            </a:r>
            <a:r>
              <a:rPr lang="en-GB" sz="9600" b="1" dirty="0" smtClean="0">
                <a:solidFill>
                  <a:srgbClr val="FF0000"/>
                </a:solidFill>
              </a:rPr>
              <a:t>This report quantified the need for people who have taken mathematics up to the age of 18.</a:t>
            </a: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9600" dirty="0" smtClean="0"/>
              <a:t>     </a:t>
            </a: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GB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estimate that of those entering higher education in any year, some 330,000 would benefit from recent</a:t>
            </a:r>
            <a:r>
              <a:rPr kumimoji="0" lang="en-GB" sz="9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experience of studying some mathematics (including statistics) at a level beyond GCSE, but fewer than 125,000 have done so.”</a:t>
            </a: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96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9600" dirty="0" smtClean="0"/>
              <a:t>In response,  the government announced that within the next 10 years the vast majority of students would be doing mathematics up to 18.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9600" dirty="0" smtClean="0"/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9600" dirty="0"/>
              <a:t>S</a:t>
            </a:r>
            <a:r>
              <a:rPr lang="en-GB" sz="9600" dirty="0" smtClean="0"/>
              <a:t>o new mathematics courses have been developed for those who are not continuing it at A level. They are (strangely) called “Core Maths”.  Statistics features prominently.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9600" dirty="0" smtClean="0"/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9600" dirty="0" smtClean="0"/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96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9600" dirty="0"/>
              <a:t>	</a:t>
            </a:r>
            <a:endParaRPr lang="en-GB" sz="9600" i="1" dirty="0" smtClean="0"/>
          </a:p>
          <a:p>
            <a:pPr marL="342900" marR="0" lvl="1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New Statistics courses</a:t>
            </a:r>
            <a:r>
              <a:rPr lang="en-GB" sz="3600" b="1" i="1" dirty="0" smtClean="0">
                <a:solidFill>
                  <a:srgbClr val="0000FF"/>
                </a:solidFill>
              </a:rPr>
              <a:t> </a:t>
            </a:r>
            <a:endParaRPr lang="en-GB" sz="3600" b="1" i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33256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One of these courses is called </a:t>
            </a:r>
            <a:r>
              <a:rPr lang="en-GB" sz="2800" i="1" dirty="0" smtClean="0">
                <a:solidFill>
                  <a:srgbClr val="0000FF"/>
                </a:solidFill>
              </a:rPr>
              <a:t>Statistical Problem Solving</a:t>
            </a:r>
            <a:r>
              <a:rPr lang="en-GB" sz="2800" i="1" dirty="0" smtClean="0"/>
              <a:t>. </a:t>
            </a:r>
            <a:r>
              <a:rPr lang="en-GB" sz="2800" dirty="0" smtClean="0"/>
              <a:t>It is based</a:t>
            </a:r>
            <a:r>
              <a:rPr lang="en-GB" sz="2800" i="1" dirty="0" smtClean="0"/>
              <a:t> </a:t>
            </a:r>
            <a:r>
              <a:rPr lang="en-GB" sz="2800" dirty="0" smtClean="0"/>
              <a:t>on the findings of </a:t>
            </a:r>
            <a:r>
              <a:rPr lang="en-GB" sz="2800" i="1" dirty="0" smtClean="0"/>
              <a:t>A world full of data. </a:t>
            </a:r>
            <a:r>
              <a:rPr lang="en-GB" sz="2800" dirty="0" smtClean="0"/>
              <a:t>It places a strong emphasis on 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problem solving 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interpretation of data and of the outcomes of calculations.</a:t>
            </a:r>
          </a:p>
          <a:p>
            <a:pPr>
              <a:buNone/>
            </a:pPr>
            <a:endParaRPr lang="en-GB" sz="900" dirty="0" smtClean="0"/>
          </a:p>
          <a:p>
            <a:r>
              <a:rPr lang="en-GB" sz="2800" dirty="0" smtClean="0"/>
              <a:t>At the start of this course students are provided with a </a:t>
            </a:r>
            <a:r>
              <a:rPr lang="en-GB" sz="2800" b="1" dirty="0" smtClean="0">
                <a:solidFill>
                  <a:srgbClr val="FF0000"/>
                </a:solidFill>
              </a:rPr>
              <a:t>large data set</a:t>
            </a:r>
            <a:r>
              <a:rPr lang="en-GB" sz="2800" dirty="0" smtClean="0"/>
              <a:t> on a spreadsheet.</a:t>
            </a:r>
          </a:p>
          <a:p>
            <a:pPr>
              <a:buNone/>
            </a:pPr>
            <a:endParaRPr lang="en-GB" sz="900" dirty="0" smtClean="0"/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This is to be used as teaching material.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/>
              <a:t>It is also used in the assessment with half the  marks on the examination paper based on it.</a:t>
            </a:r>
          </a:p>
          <a:p>
            <a:pPr>
              <a:buNone/>
            </a:pPr>
            <a:endParaRPr lang="en-GB" sz="800" dirty="0" smtClean="0"/>
          </a:p>
          <a:p>
            <a:r>
              <a:rPr lang="en-GB" sz="2800" dirty="0" smtClean="0"/>
              <a:t>In a major innovation using a </a:t>
            </a:r>
            <a:r>
              <a:rPr lang="en-GB" sz="2800" b="1" dirty="0" smtClean="0">
                <a:solidFill>
                  <a:srgbClr val="FF0000"/>
                </a:solidFill>
              </a:rPr>
              <a:t>large data set</a:t>
            </a:r>
            <a:r>
              <a:rPr lang="en-GB" sz="2800" dirty="0" smtClean="0"/>
              <a:t> has now also been incorporated into </a:t>
            </a:r>
            <a:r>
              <a:rPr lang="en-GB" sz="2800" b="1" dirty="0" smtClean="0">
                <a:solidFill>
                  <a:srgbClr val="FF0000"/>
                </a:solidFill>
              </a:rPr>
              <a:t>A level Mathematics</a:t>
            </a:r>
            <a:r>
              <a:rPr lang="en-GB" sz="2800" dirty="0" smtClean="0"/>
              <a:t>.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00FF"/>
                </a:solidFill>
              </a:rPr>
              <a:t>A large data set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The data set used so far for </a:t>
            </a:r>
            <a:r>
              <a:rPr lang="en-GB" sz="2800" i="1" dirty="0" smtClean="0">
                <a:solidFill>
                  <a:srgbClr val="0000FF"/>
                </a:solidFill>
              </a:rPr>
              <a:t>Statistical Problem Solving</a:t>
            </a:r>
            <a:r>
              <a:rPr lang="en-GB" sz="2800" dirty="0" smtClean="0"/>
              <a:t> consists of the following fields for (all) the 239 countries in the world. The data come from the CIA </a:t>
            </a:r>
            <a:r>
              <a:rPr lang="en-GB" sz="2800" dirty="0" err="1" smtClean="0"/>
              <a:t>Factbook</a:t>
            </a:r>
            <a:r>
              <a:rPr lang="en-GB" sz="2800" dirty="0" smtClean="0"/>
              <a:t>.</a:t>
            </a:r>
          </a:p>
          <a:p>
            <a:pPr>
              <a:buNone/>
            </a:pPr>
            <a:endParaRPr lang="en-GB" sz="1000" dirty="0" smtClean="0"/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Sub-region</a:t>
            </a:r>
          </a:p>
          <a:p>
            <a:pPr>
              <a:buFont typeface="Wingdings" pitchFamily="2" charset="2"/>
              <a:buChar char="Ø"/>
            </a:pPr>
            <a:endParaRPr lang="en-GB" sz="900" dirty="0" smtClean="0"/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Population, and its ranking</a:t>
            </a:r>
          </a:p>
          <a:p>
            <a:pPr>
              <a:buFont typeface="Wingdings" pitchFamily="2" charset="2"/>
              <a:buChar char="Ø"/>
            </a:pPr>
            <a:endParaRPr lang="en-GB" sz="900" dirty="0" smtClean="0"/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Life expectancy, and its ranking</a:t>
            </a:r>
          </a:p>
          <a:p>
            <a:pPr>
              <a:buFont typeface="Wingdings" pitchFamily="2" charset="2"/>
              <a:buChar char="Ø"/>
            </a:pPr>
            <a:endParaRPr lang="en-GB" sz="900" dirty="0" smtClean="0"/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Birth rate, and its ranking</a:t>
            </a:r>
          </a:p>
          <a:p>
            <a:pPr>
              <a:buFont typeface="Wingdings" pitchFamily="2" charset="2"/>
              <a:buChar char="Ø"/>
            </a:pPr>
            <a:endParaRPr lang="en-GB" sz="800" dirty="0" smtClean="0"/>
          </a:p>
          <a:p>
            <a:pPr lvl="1">
              <a:buFont typeface="Wingdings" pitchFamily="2" charset="2"/>
              <a:buChar char="Ø"/>
            </a:pPr>
            <a:r>
              <a:rPr lang="en-GB" sz="2600" dirty="0" smtClean="0"/>
              <a:t>GDP per capita, and its ranking</a:t>
            </a:r>
          </a:p>
          <a:p>
            <a:pPr lvl="1">
              <a:buNone/>
            </a:pPr>
            <a:endParaRPr lang="en-GB" sz="28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“Use your spreadsheet to draw a scatter diagram of birth rate against life expectancy for the countries of the world”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652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Preparing students for a world full of data</vt:lpstr>
      <vt:lpstr>The Future of Statistics in our Schools and Colleges</vt:lpstr>
      <vt:lpstr>The Future of Statistics in our Schools and Colleges</vt:lpstr>
      <vt:lpstr>Statistical problem solving</vt:lpstr>
      <vt:lpstr>A world full of data</vt:lpstr>
      <vt:lpstr>Constraints</vt:lpstr>
      <vt:lpstr>Mathematical needs (ACME, 2011) </vt:lpstr>
      <vt:lpstr>New Statistics courses </vt:lpstr>
      <vt:lpstr>A large data set</vt:lpstr>
      <vt:lpstr>Life expectancy and Birth rate</vt:lpstr>
      <vt:lpstr>In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students for a world full of data</dc:title>
  <dc:creator>Roger</dc:creator>
  <cp:lastModifiedBy>Roger Porkess</cp:lastModifiedBy>
  <cp:revision>133</cp:revision>
  <dcterms:created xsi:type="dcterms:W3CDTF">2018-08-28T11:08:55Z</dcterms:created>
  <dcterms:modified xsi:type="dcterms:W3CDTF">2018-09-26T11:47:20Z</dcterms:modified>
</cp:coreProperties>
</file>