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571" r:id="rId2"/>
    <p:sldId id="572" r:id="rId3"/>
    <p:sldId id="707" r:id="rId4"/>
    <p:sldId id="708" r:id="rId5"/>
    <p:sldId id="711" r:id="rId6"/>
    <p:sldId id="709" r:id="rId7"/>
    <p:sldId id="710" r:id="rId8"/>
    <p:sldId id="713" r:id="rId9"/>
    <p:sldId id="719" r:id="rId10"/>
    <p:sldId id="722" r:id="rId11"/>
    <p:sldId id="714" r:id="rId12"/>
    <p:sldId id="721" r:id="rId13"/>
    <p:sldId id="730" r:id="rId14"/>
    <p:sldId id="712" r:id="rId15"/>
    <p:sldId id="715" r:id="rId16"/>
    <p:sldId id="717" r:id="rId17"/>
    <p:sldId id="729" r:id="rId18"/>
    <p:sldId id="731" r:id="rId19"/>
    <p:sldId id="725" r:id="rId20"/>
    <p:sldId id="733" r:id="rId21"/>
    <p:sldId id="732" r:id="rId22"/>
    <p:sldId id="680" r:id="rId23"/>
    <p:sldId id="621" r:id="rId24"/>
    <p:sldId id="734" r:id="rId25"/>
    <p:sldId id="735" r:id="rId26"/>
    <p:sldId id="736" r:id="rId27"/>
    <p:sldId id="698" r:id="rId28"/>
    <p:sldId id="580" r:id="rId29"/>
    <p:sldId id="742" r:id="rId30"/>
    <p:sldId id="737" r:id="rId31"/>
    <p:sldId id="738" r:id="rId32"/>
    <p:sldId id="739" r:id="rId33"/>
    <p:sldId id="740" r:id="rId34"/>
    <p:sldId id="741" r:id="rId35"/>
    <p:sldId id="743" r:id="rId36"/>
    <p:sldId id="744" r:id="rId37"/>
    <p:sldId id="745" r:id="rId38"/>
    <p:sldId id="746" r:id="rId3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>
        <p:scale>
          <a:sx n="80" d="100"/>
          <a:sy n="80" d="100"/>
        </p:scale>
        <p:origin x="-152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in.oecd.org\SdataSTD\Applic\SNA\Understanding%20Financial%20Accounts\CURRENT%20DRAFTS\Data\DATA%20ready%20for%20PAC\Ready%20for%20PAC\CH%2005.1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986950574840116E-2"/>
          <c:y val="0.13695871097683787"/>
          <c:w val="0.95466563158478435"/>
          <c:h val="0.68154562250715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'5.13'!$B$6</c:f>
              <c:strCache>
                <c:ptCount val="1"/>
                <c:pt idx="0">
                  <c:v>Debt to GDI Ratio</c:v>
                </c:pt>
              </c:strCache>
            </c:strRef>
          </c:tx>
          <c:spPr>
            <a:solidFill>
              <a:srgbClr val="4F81BD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'5.13'!$A$7:$A$22</c:f>
              <c:strCache>
                <c:ptCount val="16"/>
                <c:pt idx="0">
                  <c:v>Denmark</c:v>
                </c:pt>
                <c:pt idx="1">
                  <c:v>Netherlands</c:v>
                </c:pt>
                <c:pt idx="2">
                  <c:v>Norway</c:v>
                </c:pt>
                <c:pt idx="3">
                  <c:v>Australia</c:v>
                </c:pt>
                <c:pt idx="4">
                  <c:v>Sweden</c:v>
                </c:pt>
                <c:pt idx="5">
                  <c:v>Canada</c:v>
                </c:pt>
                <c:pt idx="6">
                  <c:v>United Kingdom</c:v>
                </c:pt>
                <c:pt idx="7">
                  <c:v>Portugal</c:v>
                </c:pt>
                <c:pt idx="8">
                  <c:v>Finland</c:v>
                </c:pt>
                <c:pt idx="9">
                  <c:v>Spain</c:v>
                </c:pt>
                <c:pt idx="10">
                  <c:v>Belgium</c:v>
                </c:pt>
                <c:pt idx="11">
                  <c:v>United States</c:v>
                </c:pt>
                <c:pt idx="12">
                  <c:v>France</c:v>
                </c:pt>
                <c:pt idx="13">
                  <c:v>Austria</c:v>
                </c:pt>
                <c:pt idx="14">
                  <c:v>Germany</c:v>
                </c:pt>
                <c:pt idx="15">
                  <c:v>Italy</c:v>
                </c:pt>
              </c:strCache>
            </c:strRef>
          </c:cat>
          <c:val>
            <c:numRef>
              <c:f>'5.13'!$B$7:$B$22</c:f>
              <c:numCache>
                <c:formatCode>0.0</c:formatCode>
                <c:ptCount val="16"/>
                <c:pt idx="0">
                  <c:v>273.29000000000002</c:v>
                </c:pt>
                <c:pt idx="1">
                  <c:v>252.43</c:v>
                </c:pt>
                <c:pt idx="2">
                  <c:v>215.38</c:v>
                </c:pt>
                <c:pt idx="3">
                  <c:v>201.35</c:v>
                </c:pt>
                <c:pt idx="4">
                  <c:v>177.19</c:v>
                </c:pt>
                <c:pt idx="5">
                  <c:v>167.05</c:v>
                </c:pt>
                <c:pt idx="6">
                  <c:v>142.51</c:v>
                </c:pt>
                <c:pt idx="7">
                  <c:v>126.89</c:v>
                </c:pt>
                <c:pt idx="8">
                  <c:v>122.71</c:v>
                </c:pt>
                <c:pt idx="9">
                  <c:v>110.08</c:v>
                </c:pt>
                <c:pt idx="10">
                  <c:v>106.87</c:v>
                </c:pt>
                <c:pt idx="11">
                  <c:v>104.9</c:v>
                </c:pt>
                <c:pt idx="12">
                  <c:v>102.82</c:v>
                </c:pt>
                <c:pt idx="13">
                  <c:v>87.15</c:v>
                </c:pt>
                <c:pt idx="14">
                  <c:v>85.27</c:v>
                </c:pt>
                <c:pt idx="15">
                  <c:v>81.92</c:v>
                </c:pt>
              </c:numCache>
            </c:numRef>
          </c:val>
        </c:ser>
        <c:ser>
          <c:idx val="1"/>
          <c:order val="1"/>
          <c:tx>
            <c:strRef>
              <c:f>'5.13'!$C$6</c:f>
              <c:strCache>
                <c:ptCount val="1"/>
                <c:pt idx="0">
                  <c:v>Debt Service Ratio</c:v>
                </c:pt>
              </c:strCache>
            </c:strRef>
          </c:tx>
          <c:spPr>
            <a:solidFill>
              <a:srgbClr val="CCCCCC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6946508447007502E-3"/>
                  <c:y val="8.0563947633434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8967136150234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8967136150234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4225352112676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737089201877934E-2"/>
                  <c:y val="-4.0281973816717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8967136150234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04225352112676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700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'5.13'!$A$7:$A$22</c:f>
              <c:strCache>
                <c:ptCount val="16"/>
                <c:pt idx="0">
                  <c:v>Denmark</c:v>
                </c:pt>
                <c:pt idx="1">
                  <c:v>Netherlands</c:v>
                </c:pt>
                <c:pt idx="2">
                  <c:v>Norway</c:v>
                </c:pt>
                <c:pt idx="3">
                  <c:v>Australia</c:v>
                </c:pt>
                <c:pt idx="4">
                  <c:v>Sweden</c:v>
                </c:pt>
                <c:pt idx="5">
                  <c:v>Canada</c:v>
                </c:pt>
                <c:pt idx="6">
                  <c:v>United Kingdom</c:v>
                </c:pt>
                <c:pt idx="7">
                  <c:v>Portugal</c:v>
                </c:pt>
                <c:pt idx="8">
                  <c:v>Finland</c:v>
                </c:pt>
                <c:pt idx="9">
                  <c:v>Spain</c:v>
                </c:pt>
                <c:pt idx="10">
                  <c:v>Belgium</c:v>
                </c:pt>
                <c:pt idx="11">
                  <c:v>United States</c:v>
                </c:pt>
                <c:pt idx="12">
                  <c:v>France</c:v>
                </c:pt>
                <c:pt idx="13">
                  <c:v>Austria</c:v>
                </c:pt>
                <c:pt idx="14">
                  <c:v>Germany</c:v>
                </c:pt>
                <c:pt idx="15">
                  <c:v>Italy</c:v>
                </c:pt>
              </c:strCache>
            </c:strRef>
          </c:cat>
          <c:val>
            <c:numRef>
              <c:f>'5.13'!$C$7:$C$22</c:f>
              <c:numCache>
                <c:formatCode>0.0</c:formatCode>
                <c:ptCount val="16"/>
                <c:pt idx="0">
                  <c:v>16.05</c:v>
                </c:pt>
                <c:pt idx="1">
                  <c:v>17.674999999999997</c:v>
                </c:pt>
                <c:pt idx="2">
                  <c:v>14.65</c:v>
                </c:pt>
                <c:pt idx="3">
                  <c:v>15.25</c:v>
                </c:pt>
                <c:pt idx="4">
                  <c:v>11.125</c:v>
                </c:pt>
                <c:pt idx="5">
                  <c:v>12.3</c:v>
                </c:pt>
                <c:pt idx="6">
                  <c:v>9.6749999999999989</c:v>
                </c:pt>
                <c:pt idx="7">
                  <c:v>7.45</c:v>
                </c:pt>
                <c:pt idx="8">
                  <c:v>7.0500000000000007</c:v>
                </c:pt>
                <c:pt idx="9">
                  <c:v>7.0749999999999993</c:v>
                </c:pt>
                <c:pt idx="10">
                  <c:v>7.875</c:v>
                </c:pt>
                <c:pt idx="11">
                  <c:v>8.1749999999999989</c:v>
                </c:pt>
                <c:pt idx="12">
                  <c:v>6.2</c:v>
                </c:pt>
                <c:pt idx="13">
                  <c:v>5.3</c:v>
                </c:pt>
                <c:pt idx="14">
                  <c:v>6.3250000000000002</c:v>
                </c:pt>
                <c:pt idx="15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95296"/>
        <c:axId val="44296832"/>
      </c:barChart>
      <c:catAx>
        <c:axId val="4429529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4296832"/>
        <c:crosses val="autoZero"/>
        <c:auto val="1"/>
        <c:lblAlgn val="ctr"/>
        <c:lblOffset val="0"/>
        <c:tickLblSkip val="1"/>
        <c:noMultiLvlLbl val="0"/>
      </c:catAx>
      <c:valAx>
        <c:axId val="44296832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4295296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5.2505497623607858E-2"/>
          <c:y val="1.6064257028112448E-2"/>
          <c:w val="0.92271972760161736"/>
          <c:h val="6.0240963855421686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501541999022675E-2"/>
          <c:y val="3.8149938269194376E-2"/>
          <c:w val="0.92113661008518399"/>
          <c:h val="0.6243490001138762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'OECD.Stat export'!$I$8:$I$27</c:f>
              <c:strCache>
                <c:ptCount val="20"/>
                <c:pt idx="0">
                  <c:v>Ireland</c:v>
                </c:pt>
                <c:pt idx="1">
                  <c:v>Hungary</c:v>
                </c:pt>
                <c:pt idx="2">
                  <c:v>Luxembourg</c:v>
                </c:pt>
                <c:pt idx="3">
                  <c:v>Slovak Republic</c:v>
                </c:pt>
                <c:pt idx="4">
                  <c:v>Czech Republic</c:v>
                </c:pt>
                <c:pt idx="5">
                  <c:v>Estonia</c:v>
                </c:pt>
                <c:pt idx="6">
                  <c:v>Poland</c:v>
                </c:pt>
                <c:pt idx="7">
                  <c:v>Sweden</c:v>
                </c:pt>
                <c:pt idx="8">
                  <c:v>United Kingdom</c:v>
                </c:pt>
                <c:pt idx="9">
                  <c:v>Denmark</c:v>
                </c:pt>
                <c:pt idx="10">
                  <c:v>Norway</c:v>
                </c:pt>
                <c:pt idx="11">
                  <c:v>Netherlands</c:v>
                </c:pt>
                <c:pt idx="12">
                  <c:v>Austria</c:v>
                </c:pt>
                <c:pt idx="13">
                  <c:v>Finland</c:v>
                </c:pt>
                <c:pt idx="14">
                  <c:v>Portugal</c:v>
                </c:pt>
                <c:pt idx="15">
                  <c:v>Germany</c:v>
                </c:pt>
                <c:pt idx="16">
                  <c:v>Slovenia</c:v>
                </c:pt>
                <c:pt idx="17">
                  <c:v>France</c:v>
                </c:pt>
                <c:pt idx="18">
                  <c:v>Spain</c:v>
                </c:pt>
                <c:pt idx="19">
                  <c:v>Italy</c:v>
                </c:pt>
              </c:strCache>
            </c:strRef>
          </c:cat>
          <c:val>
            <c:numRef>
              <c:f>'OECD.Stat export'!$J$8:$J$27</c:f>
              <c:numCache>
                <c:formatCode>0%</c:formatCode>
                <c:ptCount val="20"/>
                <c:pt idx="0">
                  <c:v>0.49232095378003354</c:v>
                </c:pt>
                <c:pt idx="1">
                  <c:v>0.49097680961611745</c:v>
                </c:pt>
                <c:pt idx="2">
                  <c:v>0.43645385378762841</c:v>
                </c:pt>
                <c:pt idx="3">
                  <c:v>0.43310267960804383</c:v>
                </c:pt>
                <c:pt idx="4">
                  <c:v>0.41925006306763968</c:v>
                </c:pt>
                <c:pt idx="5">
                  <c:v>0.40882352941176481</c:v>
                </c:pt>
                <c:pt idx="6">
                  <c:v>0.32978060611454807</c:v>
                </c:pt>
                <c:pt idx="7">
                  <c:v>0.28875108126777482</c:v>
                </c:pt>
                <c:pt idx="8">
                  <c:v>0.28602980485197088</c:v>
                </c:pt>
                <c:pt idx="9">
                  <c:v>0.25311294878933033</c:v>
                </c:pt>
                <c:pt idx="10">
                  <c:v>0.24551000214367141</c:v>
                </c:pt>
                <c:pt idx="11">
                  <c:v>0.23283832071612798</c:v>
                </c:pt>
                <c:pt idx="12">
                  <c:v>0.22974364683942453</c:v>
                </c:pt>
                <c:pt idx="13">
                  <c:v>0.19516799755083306</c:v>
                </c:pt>
                <c:pt idx="14">
                  <c:v>0.17625030200531538</c:v>
                </c:pt>
                <c:pt idx="15">
                  <c:v>0.17357548485274008</c:v>
                </c:pt>
                <c:pt idx="16">
                  <c:v>0.16456088195218629</c:v>
                </c:pt>
                <c:pt idx="17">
                  <c:v>0.15604626995941395</c:v>
                </c:pt>
                <c:pt idx="18">
                  <c:v>0.13832359834815275</c:v>
                </c:pt>
                <c:pt idx="19">
                  <c:v>0.13295858239009717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15424"/>
        <c:axId val="138637696"/>
      </c:barChart>
      <c:catAx>
        <c:axId val="138615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4F81BD">
                <a:shade val="50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38637696"/>
        <c:crosses val="autoZero"/>
        <c:auto val="1"/>
        <c:lblAlgn val="ctr"/>
        <c:lblOffset val="100"/>
        <c:noMultiLvlLbl val="0"/>
      </c:catAx>
      <c:valAx>
        <c:axId val="138637696"/>
        <c:scaling>
          <c:orientation val="minMax"/>
        </c:scaling>
        <c:delete val="0"/>
        <c:axPos val="l"/>
        <c:majorGridlines>
          <c:spPr>
            <a:ln>
              <a:solidFill>
                <a:srgbClr val="4F81BD">
                  <a:shade val="50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solidFill>
            <a:prstClr val="white"/>
          </a:solidFill>
          <a:ln>
            <a:solidFill>
              <a:srgbClr val="4F81BD">
                <a:shade val="5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38615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MFIs</c:v>
          </c:tx>
          <c:spPr>
            <a:ln w="38100"/>
          </c:spPr>
          <c:marker>
            <c:symbol val="none"/>
          </c:marker>
          <c:cat>
            <c:strRef>
              <c:f>'OECD.Stat export'!$D$7:$DH$7</c:f>
              <c:strCache>
                <c:ptCount val="109"/>
                <c:pt idx="0">
                  <c:v>Q1-1990</c:v>
                </c:pt>
                <c:pt idx="1">
                  <c:v>Q2-1990</c:v>
                </c:pt>
                <c:pt idx="2">
                  <c:v>Q3-1990</c:v>
                </c:pt>
                <c:pt idx="3">
                  <c:v>Q4-1990</c:v>
                </c:pt>
                <c:pt idx="4">
                  <c:v>Q1-1991</c:v>
                </c:pt>
                <c:pt idx="5">
                  <c:v>Q2-1991</c:v>
                </c:pt>
                <c:pt idx="6">
                  <c:v>Q3-1991</c:v>
                </c:pt>
                <c:pt idx="7">
                  <c:v>Q4-1991</c:v>
                </c:pt>
                <c:pt idx="8">
                  <c:v>Q1-1992</c:v>
                </c:pt>
                <c:pt idx="9">
                  <c:v>Q2-1992</c:v>
                </c:pt>
                <c:pt idx="10">
                  <c:v>Q3-1992</c:v>
                </c:pt>
                <c:pt idx="11">
                  <c:v>Q4-1992</c:v>
                </c:pt>
                <c:pt idx="12">
                  <c:v>Q1-1993</c:v>
                </c:pt>
                <c:pt idx="13">
                  <c:v>Q2-1993</c:v>
                </c:pt>
                <c:pt idx="14">
                  <c:v>Q3-1993</c:v>
                </c:pt>
                <c:pt idx="15">
                  <c:v>Q4-1993</c:v>
                </c:pt>
                <c:pt idx="16">
                  <c:v>Q1-1994</c:v>
                </c:pt>
                <c:pt idx="17">
                  <c:v>Q2-1994</c:v>
                </c:pt>
                <c:pt idx="18">
                  <c:v>Q3-1994</c:v>
                </c:pt>
                <c:pt idx="19">
                  <c:v>Q4-1994</c:v>
                </c:pt>
                <c:pt idx="20">
                  <c:v>Q1-1995</c:v>
                </c:pt>
                <c:pt idx="21">
                  <c:v>Q2-1995</c:v>
                </c:pt>
                <c:pt idx="22">
                  <c:v>Q3-1995</c:v>
                </c:pt>
                <c:pt idx="23">
                  <c:v>Q4-1995</c:v>
                </c:pt>
                <c:pt idx="24">
                  <c:v>Q1-1996</c:v>
                </c:pt>
                <c:pt idx="25">
                  <c:v>Q2-1996</c:v>
                </c:pt>
                <c:pt idx="26">
                  <c:v>Q3-1996</c:v>
                </c:pt>
                <c:pt idx="27">
                  <c:v>Q4-1996</c:v>
                </c:pt>
                <c:pt idx="28">
                  <c:v>Q1-1997</c:v>
                </c:pt>
                <c:pt idx="29">
                  <c:v>Q2-1997</c:v>
                </c:pt>
                <c:pt idx="30">
                  <c:v>Q3-1997</c:v>
                </c:pt>
                <c:pt idx="31">
                  <c:v>Q4-1997</c:v>
                </c:pt>
                <c:pt idx="32">
                  <c:v>Q1-1998</c:v>
                </c:pt>
                <c:pt idx="33">
                  <c:v>Q2-1998</c:v>
                </c:pt>
                <c:pt idx="34">
                  <c:v>Q3-1998</c:v>
                </c:pt>
                <c:pt idx="35">
                  <c:v>Q4-1998</c:v>
                </c:pt>
                <c:pt idx="36">
                  <c:v>Q1-1999</c:v>
                </c:pt>
                <c:pt idx="37">
                  <c:v>Q2-1999</c:v>
                </c:pt>
                <c:pt idx="38">
                  <c:v>Q3-1999</c:v>
                </c:pt>
                <c:pt idx="39">
                  <c:v>Q4-1999</c:v>
                </c:pt>
                <c:pt idx="40">
                  <c:v>Q1-2000</c:v>
                </c:pt>
                <c:pt idx="41">
                  <c:v>Q2-2000</c:v>
                </c:pt>
                <c:pt idx="42">
                  <c:v>Q3-2000</c:v>
                </c:pt>
                <c:pt idx="43">
                  <c:v>Q4-2000</c:v>
                </c:pt>
                <c:pt idx="44">
                  <c:v>Q1-2001</c:v>
                </c:pt>
                <c:pt idx="45">
                  <c:v>Q2-2001</c:v>
                </c:pt>
                <c:pt idx="46">
                  <c:v>Q3-2001</c:v>
                </c:pt>
                <c:pt idx="47">
                  <c:v>Q4-2001</c:v>
                </c:pt>
                <c:pt idx="48">
                  <c:v>Q1-2002</c:v>
                </c:pt>
                <c:pt idx="49">
                  <c:v>Q2-2002</c:v>
                </c:pt>
                <c:pt idx="50">
                  <c:v>Q3-2002</c:v>
                </c:pt>
                <c:pt idx="51">
                  <c:v>Q4-2002</c:v>
                </c:pt>
                <c:pt idx="52">
                  <c:v>Q1-2003</c:v>
                </c:pt>
                <c:pt idx="53">
                  <c:v>Q2-2003</c:v>
                </c:pt>
                <c:pt idx="54">
                  <c:v>Q3-2003</c:v>
                </c:pt>
                <c:pt idx="55">
                  <c:v>Q4-2003</c:v>
                </c:pt>
                <c:pt idx="56">
                  <c:v>Q1-2004</c:v>
                </c:pt>
                <c:pt idx="57">
                  <c:v>Q2-2004</c:v>
                </c:pt>
                <c:pt idx="58">
                  <c:v>Q3-2004</c:v>
                </c:pt>
                <c:pt idx="59">
                  <c:v>Q4-2004</c:v>
                </c:pt>
                <c:pt idx="60">
                  <c:v>Q1-2005</c:v>
                </c:pt>
                <c:pt idx="61">
                  <c:v>Q2-2005</c:v>
                </c:pt>
                <c:pt idx="62">
                  <c:v>Q3-2005</c:v>
                </c:pt>
                <c:pt idx="63">
                  <c:v>Q4-2005</c:v>
                </c:pt>
                <c:pt idx="64">
                  <c:v>Q1-2006</c:v>
                </c:pt>
                <c:pt idx="65">
                  <c:v>Q2-2006</c:v>
                </c:pt>
                <c:pt idx="66">
                  <c:v>Q3-2006</c:v>
                </c:pt>
                <c:pt idx="67">
                  <c:v>Q4-2006</c:v>
                </c:pt>
                <c:pt idx="68">
                  <c:v>Q1-2007</c:v>
                </c:pt>
                <c:pt idx="69">
                  <c:v>Q2-2007</c:v>
                </c:pt>
                <c:pt idx="70">
                  <c:v>Q3-2007</c:v>
                </c:pt>
                <c:pt idx="71">
                  <c:v>Q4-2007</c:v>
                </c:pt>
                <c:pt idx="72">
                  <c:v>Q1-2008</c:v>
                </c:pt>
                <c:pt idx="73">
                  <c:v>Q2-2008</c:v>
                </c:pt>
                <c:pt idx="74">
                  <c:v>Q3-2008</c:v>
                </c:pt>
                <c:pt idx="75">
                  <c:v>Q4-2008</c:v>
                </c:pt>
                <c:pt idx="76">
                  <c:v>Q1-2009</c:v>
                </c:pt>
                <c:pt idx="77">
                  <c:v>Q2-2009</c:v>
                </c:pt>
                <c:pt idx="78">
                  <c:v>Q3-2009</c:v>
                </c:pt>
                <c:pt idx="79">
                  <c:v>Q4-2009</c:v>
                </c:pt>
                <c:pt idx="80">
                  <c:v>Q1-2010</c:v>
                </c:pt>
                <c:pt idx="81">
                  <c:v>Q2-2010</c:v>
                </c:pt>
                <c:pt idx="82">
                  <c:v>Q3-2010</c:v>
                </c:pt>
                <c:pt idx="83">
                  <c:v>Q4-2010</c:v>
                </c:pt>
                <c:pt idx="84">
                  <c:v>Q1-2011</c:v>
                </c:pt>
                <c:pt idx="85">
                  <c:v>Q2-2011</c:v>
                </c:pt>
                <c:pt idx="86">
                  <c:v>Q3-2011</c:v>
                </c:pt>
                <c:pt idx="87">
                  <c:v>Q4-2011</c:v>
                </c:pt>
                <c:pt idx="88">
                  <c:v>Q1-2012</c:v>
                </c:pt>
                <c:pt idx="89">
                  <c:v>Q2-2012</c:v>
                </c:pt>
                <c:pt idx="90">
                  <c:v>Q3-2012</c:v>
                </c:pt>
                <c:pt idx="91">
                  <c:v>Q4-2012</c:v>
                </c:pt>
                <c:pt idx="92">
                  <c:v>Q1-2013</c:v>
                </c:pt>
                <c:pt idx="93">
                  <c:v>Q2-2013</c:v>
                </c:pt>
                <c:pt idx="94">
                  <c:v>Q3-2013</c:v>
                </c:pt>
                <c:pt idx="95">
                  <c:v>Q4-2013</c:v>
                </c:pt>
                <c:pt idx="96">
                  <c:v>Q1-2014</c:v>
                </c:pt>
                <c:pt idx="97">
                  <c:v>Q2-2014</c:v>
                </c:pt>
                <c:pt idx="98">
                  <c:v>Q3-2014</c:v>
                </c:pt>
                <c:pt idx="99">
                  <c:v>Q4-2014</c:v>
                </c:pt>
                <c:pt idx="100">
                  <c:v>Q1-2015</c:v>
                </c:pt>
                <c:pt idx="101">
                  <c:v>Q2-2015</c:v>
                </c:pt>
                <c:pt idx="102">
                  <c:v>Q3-2015</c:v>
                </c:pt>
                <c:pt idx="103">
                  <c:v>Q4-2015</c:v>
                </c:pt>
                <c:pt idx="104">
                  <c:v>Q1-2016</c:v>
                </c:pt>
                <c:pt idx="105">
                  <c:v>Q2-2016</c:v>
                </c:pt>
                <c:pt idx="106">
                  <c:v>Q3-2016</c:v>
                </c:pt>
                <c:pt idx="107">
                  <c:v>Q4-2016</c:v>
                </c:pt>
                <c:pt idx="108">
                  <c:v>Q1-2017</c:v>
                </c:pt>
              </c:strCache>
            </c:strRef>
          </c:cat>
          <c:val>
            <c:numRef>
              <c:f>'OECD.Stat export'!$D$10:$DH$10</c:f>
              <c:numCache>
                <c:formatCode>#,##0.00_ ;\-#,##0.00\ </c:formatCode>
                <c:ptCount val="109"/>
                <c:pt idx="0">
                  <c:v>5543748</c:v>
                </c:pt>
                <c:pt idx="1">
                  <c:v>5534355</c:v>
                </c:pt>
                <c:pt idx="2">
                  <c:v>5565883</c:v>
                </c:pt>
                <c:pt idx="3">
                  <c:v>5582370</c:v>
                </c:pt>
                <c:pt idx="4">
                  <c:v>5573717</c:v>
                </c:pt>
                <c:pt idx="5">
                  <c:v>5526702</c:v>
                </c:pt>
                <c:pt idx="6">
                  <c:v>5533538</c:v>
                </c:pt>
                <c:pt idx="7">
                  <c:v>5578980</c:v>
                </c:pt>
                <c:pt idx="8">
                  <c:v>5584341</c:v>
                </c:pt>
                <c:pt idx="9">
                  <c:v>5571296</c:v>
                </c:pt>
                <c:pt idx="10">
                  <c:v>5638525</c:v>
                </c:pt>
                <c:pt idx="11">
                  <c:v>5650708</c:v>
                </c:pt>
                <c:pt idx="12">
                  <c:v>5644697</c:v>
                </c:pt>
                <c:pt idx="13">
                  <c:v>5710913</c:v>
                </c:pt>
                <c:pt idx="14">
                  <c:v>5756942</c:v>
                </c:pt>
                <c:pt idx="15">
                  <c:v>5858919</c:v>
                </c:pt>
                <c:pt idx="16">
                  <c:v>5990559</c:v>
                </c:pt>
                <c:pt idx="17">
                  <c:v>6083593</c:v>
                </c:pt>
                <c:pt idx="18">
                  <c:v>6101035</c:v>
                </c:pt>
                <c:pt idx="19">
                  <c:v>6226137</c:v>
                </c:pt>
                <c:pt idx="20">
                  <c:v>6303349</c:v>
                </c:pt>
                <c:pt idx="21">
                  <c:v>6445809</c:v>
                </c:pt>
                <c:pt idx="22">
                  <c:v>6518662</c:v>
                </c:pt>
                <c:pt idx="23">
                  <c:v>6640044</c:v>
                </c:pt>
                <c:pt idx="24">
                  <c:v>6710412</c:v>
                </c:pt>
                <c:pt idx="25">
                  <c:v>6794151</c:v>
                </c:pt>
                <c:pt idx="26">
                  <c:v>6889797</c:v>
                </c:pt>
                <c:pt idx="27">
                  <c:v>7047655</c:v>
                </c:pt>
                <c:pt idx="28">
                  <c:v>7196946</c:v>
                </c:pt>
                <c:pt idx="29">
                  <c:v>7320085</c:v>
                </c:pt>
                <c:pt idx="30">
                  <c:v>7431868</c:v>
                </c:pt>
                <c:pt idx="31">
                  <c:v>7684183</c:v>
                </c:pt>
                <c:pt idx="32">
                  <c:v>7779563</c:v>
                </c:pt>
                <c:pt idx="33">
                  <c:v>7917759</c:v>
                </c:pt>
                <c:pt idx="34">
                  <c:v>8134394</c:v>
                </c:pt>
                <c:pt idx="35">
                  <c:v>8439272</c:v>
                </c:pt>
                <c:pt idx="36">
                  <c:v>8531821</c:v>
                </c:pt>
                <c:pt idx="37">
                  <c:v>8620263</c:v>
                </c:pt>
                <c:pt idx="38">
                  <c:v>8794927</c:v>
                </c:pt>
                <c:pt idx="39">
                  <c:v>9244838</c:v>
                </c:pt>
                <c:pt idx="40">
                  <c:v>9360798</c:v>
                </c:pt>
                <c:pt idx="41">
                  <c:v>9477590</c:v>
                </c:pt>
                <c:pt idx="42">
                  <c:v>9693144</c:v>
                </c:pt>
                <c:pt idx="43">
                  <c:v>9993288</c:v>
                </c:pt>
                <c:pt idx="44">
                  <c:v>10259869</c:v>
                </c:pt>
                <c:pt idx="45">
                  <c:v>10307659</c:v>
                </c:pt>
                <c:pt idx="46">
                  <c:v>10631982</c:v>
                </c:pt>
                <c:pt idx="47">
                  <c:v>10854476</c:v>
                </c:pt>
                <c:pt idx="48">
                  <c:v>10910820</c:v>
                </c:pt>
                <c:pt idx="49">
                  <c:v>11024215</c:v>
                </c:pt>
                <c:pt idx="50">
                  <c:v>11224190</c:v>
                </c:pt>
                <c:pt idx="51">
                  <c:v>11552380</c:v>
                </c:pt>
                <c:pt idx="52">
                  <c:v>11700756</c:v>
                </c:pt>
                <c:pt idx="53">
                  <c:v>11929616</c:v>
                </c:pt>
                <c:pt idx="54">
                  <c:v>11919671</c:v>
                </c:pt>
                <c:pt idx="55">
                  <c:v>11996454</c:v>
                </c:pt>
                <c:pt idx="56">
                  <c:v>12231040</c:v>
                </c:pt>
                <c:pt idx="57">
                  <c:v>12437369</c:v>
                </c:pt>
                <c:pt idx="58">
                  <c:v>12609584</c:v>
                </c:pt>
                <c:pt idx="59">
                  <c:v>12866812</c:v>
                </c:pt>
                <c:pt idx="60">
                  <c:v>13114531</c:v>
                </c:pt>
                <c:pt idx="61">
                  <c:v>13310658</c:v>
                </c:pt>
                <c:pt idx="62">
                  <c:v>13646734</c:v>
                </c:pt>
                <c:pt idx="63">
                  <c:v>13989448</c:v>
                </c:pt>
                <c:pt idx="64">
                  <c:v>14306687</c:v>
                </c:pt>
                <c:pt idx="65">
                  <c:v>14642924</c:v>
                </c:pt>
                <c:pt idx="66">
                  <c:v>14993275</c:v>
                </c:pt>
                <c:pt idx="67">
                  <c:v>15241009</c:v>
                </c:pt>
                <c:pt idx="68">
                  <c:v>15422741</c:v>
                </c:pt>
                <c:pt idx="69">
                  <c:v>15758053</c:v>
                </c:pt>
                <c:pt idx="70">
                  <c:v>16597744</c:v>
                </c:pt>
                <c:pt idx="71">
                  <c:v>17181406</c:v>
                </c:pt>
                <c:pt idx="72">
                  <c:v>17766477</c:v>
                </c:pt>
                <c:pt idx="73">
                  <c:v>17669994</c:v>
                </c:pt>
                <c:pt idx="74">
                  <c:v>18771875</c:v>
                </c:pt>
                <c:pt idx="75">
                  <c:v>20564625</c:v>
                </c:pt>
                <c:pt idx="76">
                  <c:v>20085350</c:v>
                </c:pt>
                <c:pt idx="77">
                  <c:v>19453737</c:v>
                </c:pt>
                <c:pt idx="78">
                  <c:v>19226916</c:v>
                </c:pt>
                <c:pt idx="79">
                  <c:v>19136301</c:v>
                </c:pt>
                <c:pt idx="80">
                  <c:v>19144039</c:v>
                </c:pt>
                <c:pt idx="81">
                  <c:v>18825128</c:v>
                </c:pt>
                <c:pt idx="82">
                  <c:v>18894473</c:v>
                </c:pt>
                <c:pt idx="83">
                  <c:v>18952596</c:v>
                </c:pt>
                <c:pt idx="84">
                  <c:v>19417454</c:v>
                </c:pt>
                <c:pt idx="85">
                  <c:v>19823691</c:v>
                </c:pt>
                <c:pt idx="86">
                  <c:v>20012748</c:v>
                </c:pt>
                <c:pt idx="87">
                  <c:v>20216454</c:v>
                </c:pt>
                <c:pt idx="88">
                  <c:v>20031055</c:v>
                </c:pt>
                <c:pt idx="89">
                  <c:v>20073037</c:v>
                </c:pt>
                <c:pt idx="90">
                  <c:v>20146522</c:v>
                </c:pt>
                <c:pt idx="91">
                  <c:v>20633525</c:v>
                </c:pt>
                <c:pt idx="92">
                  <c:v>21017034</c:v>
                </c:pt>
                <c:pt idx="93">
                  <c:v>21595267</c:v>
                </c:pt>
                <c:pt idx="94">
                  <c:v>22196182</c:v>
                </c:pt>
                <c:pt idx="95">
                  <c:v>22712054</c:v>
                </c:pt>
                <c:pt idx="96">
                  <c:v>23150583</c:v>
                </c:pt>
                <c:pt idx="97">
                  <c:v>23511156</c:v>
                </c:pt>
                <c:pt idx="98">
                  <c:v>23873348</c:v>
                </c:pt>
                <c:pt idx="99">
                  <c:v>24177884</c:v>
                </c:pt>
                <c:pt idx="100">
                  <c:v>24323936</c:v>
                </c:pt>
                <c:pt idx="101">
                  <c:v>24315770</c:v>
                </c:pt>
                <c:pt idx="102">
                  <c:v>24462678</c:v>
                </c:pt>
                <c:pt idx="103">
                  <c:v>24669572</c:v>
                </c:pt>
                <c:pt idx="104">
                  <c:v>24992786</c:v>
                </c:pt>
                <c:pt idx="105">
                  <c:v>25174738</c:v>
                </c:pt>
                <c:pt idx="106">
                  <c:v>25237842</c:v>
                </c:pt>
                <c:pt idx="107">
                  <c:v>25309194</c:v>
                </c:pt>
                <c:pt idx="108">
                  <c:v>25670024</c:v>
                </c:pt>
              </c:numCache>
            </c:numRef>
          </c:val>
          <c:smooth val="0"/>
        </c:ser>
        <c:ser>
          <c:idx val="2"/>
          <c:order val="1"/>
          <c:tx>
            <c:v>OFIs</c:v>
          </c:tx>
          <c:spPr>
            <a:ln w="38100"/>
          </c:spPr>
          <c:marker>
            <c:symbol val="none"/>
          </c:marker>
          <c:cat>
            <c:strRef>
              <c:f>'OECD.Stat export'!$D$7:$DH$7</c:f>
              <c:strCache>
                <c:ptCount val="109"/>
                <c:pt idx="0">
                  <c:v>Q1-1990</c:v>
                </c:pt>
                <c:pt idx="1">
                  <c:v>Q2-1990</c:v>
                </c:pt>
                <c:pt idx="2">
                  <c:v>Q3-1990</c:v>
                </c:pt>
                <c:pt idx="3">
                  <c:v>Q4-1990</c:v>
                </c:pt>
                <c:pt idx="4">
                  <c:v>Q1-1991</c:v>
                </c:pt>
                <c:pt idx="5">
                  <c:v>Q2-1991</c:v>
                </c:pt>
                <c:pt idx="6">
                  <c:v>Q3-1991</c:v>
                </c:pt>
                <c:pt idx="7">
                  <c:v>Q4-1991</c:v>
                </c:pt>
                <c:pt idx="8">
                  <c:v>Q1-1992</c:v>
                </c:pt>
                <c:pt idx="9">
                  <c:v>Q2-1992</c:v>
                </c:pt>
                <c:pt idx="10">
                  <c:v>Q3-1992</c:v>
                </c:pt>
                <c:pt idx="11">
                  <c:v>Q4-1992</c:v>
                </c:pt>
                <c:pt idx="12">
                  <c:v>Q1-1993</c:v>
                </c:pt>
                <c:pt idx="13">
                  <c:v>Q2-1993</c:v>
                </c:pt>
                <c:pt idx="14">
                  <c:v>Q3-1993</c:v>
                </c:pt>
                <c:pt idx="15">
                  <c:v>Q4-1993</c:v>
                </c:pt>
                <c:pt idx="16">
                  <c:v>Q1-1994</c:v>
                </c:pt>
                <c:pt idx="17">
                  <c:v>Q2-1994</c:v>
                </c:pt>
                <c:pt idx="18">
                  <c:v>Q3-1994</c:v>
                </c:pt>
                <c:pt idx="19">
                  <c:v>Q4-1994</c:v>
                </c:pt>
                <c:pt idx="20">
                  <c:v>Q1-1995</c:v>
                </c:pt>
                <c:pt idx="21">
                  <c:v>Q2-1995</c:v>
                </c:pt>
                <c:pt idx="22">
                  <c:v>Q3-1995</c:v>
                </c:pt>
                <c:pt idx="23">
                  <c:v>Q4-1995</c:v>
                </c:pt>
                <c:pt idx="24">
                  <c:v>Q1-1996</c:v>
                </c:pt>
                <c:pt idx="25">
                  <c:v>Q2-1996</c:v>
                </c:pt>
                <c:pt idx="26">
                  <c:v>Q3-1996</c:v>
                </c:pt>
                <c:pt idx="27">
                  <c:v>Q4-1996</c:v>
                </c:pt>
                <c:pt idx="28">
                  <c:v>Q1-1997</c:v>
                </c:pt>
                <c:pt idx="29">
                  <c:v>Q2-1997</c:v>
                </c:pt>
                <c:pt idx="30">
                  <c:v>Q3-1997</c:v>
                </c:pt>
                <c:pt idx="31">
                  <c:v>Q4-1997</c:v>
                </c:pt>
                <c:pt idx="32">
                  <c:v>Q1-1998</c:v>
                </c:pt>
                <c:pt idx="33">
                  <c:v>Q2-1998</c:v>
                </c:pt>
                <c:pt idx="34">
                  <c:v>Q3-1998</c:v>
                </c:pt>
                <c:pt idx="35">
                  <c:v>Q4-1998</c:v>
                </c:pt>
                <c:pt idx="36">
                  <c:v>Q1-1999</c:v>
                </c:pt>
                <c:pt idx="37">
                  <c:v>Q2-1999</c:v>
                </c:pt>
                <c:pt idx="38">
                  <c:v>Q3-1999</c:v>
                </c:pt>
                <c:pt idx="39">
                  <c:v>Q4-1999</c:v>
                </c:pt>
                <c:pt idx="40">
                  <c:v>Q1-2000</c:v>
                </c:pt>
                <c:pt idx="41">
                  <c:v>Q2-2000</c:v>
                </c:pt>
                <c:pt idx="42">
                  <c:v>Q3-2000</c:v>
                </c:pt>
                <c:pt idx="43">
                  <c:v>Q4-2000</c:v>
                </c:pt>
                <c:pt idx="44">
                  <c:v>Q1-2001</c:v>
                </c:pt>
                <c:pt idx="45">
                  <c:v>Q2-2001</c:v>
                </c:pt>
                <c:pt idx="46">
                  <c:v>Q3-2001</c:v>
                </c:pt>
                <c:pt idx="47">
                  <c:v>Q4-2001</c:v>
                </c:pt>
                <c:pt idx="48">
                  <c:v>Q1-2002</c:v>
                </c:pt>
                <c:pt idx="49">
                  <c:v>Q2-2002</c:v>
                </c:pt>
                <c:pt idx="50">
                  <c:v>Q3-2002</c:v>
                </c:pt>
                <c:pt idx="51">
                  <c:v>Q4-2002</c:v>
                </c:pt>
                <c:pt idx="52">
                  <c:v>Q1-2003</c:v>
                </c:pt>
                <c:pt idx="53">
                  <c:v>Q2-2003</c:v>
                </c:pt>
                <c:pt idx="54">
                  <c:v>Q3-2003</c:v>
                </c:pt>
                <c:pt idx="55">
                  <c:v>Q4-2003</c:v>
                </c:pt>
                <c:pt idx="56">
                  <c:v>Q1-2004</c:v>
                </c:pt>
                <c:pt idx="57">
                  <c:v>Q2-2004</c:v>
                </c:pt>
                <c:pt idx="58">
                  <c:v>Q3-2004</c:v>
                </c:pt>
                <c:pt idx="59">
                  <c:v>Q4-2004</c:v>
                </c:pt>
                <c:pt idx="60">
                  <c:v>Q1-2005</c:v>
                </c:pt>
                <c:pt idx="61">
                  <c:v>Q2-2005</c:v>
                </c:pt>
                <c:pt idx="62">
                  <c:v>Q3-2005</c:v>
                </c:pt>
                <c:pt idx="63">
                  <c:v>Q4-2005</c:v>
                </c:pt>
                <c:pt idx="64">
                  <c:v>Q1-2006</c:v>
                </c:pt>
                <c:pt idx="65">
                  <c:v>Q2-2006</c:v>
                </c:pt>
                <c:pt idx="66">
                  <c:v>Q3-2006</c:v>
                </c:pt>
                <c:pt idx="67">
                  <c:v>Q4-2006</c:v>
                </c:pt>
                <c:pt idx="68">
                  <c:v>Q1-2007</c:v>
                </c:pt>
                <c:pt idx="69">
                  <c:v>Q2-2007</c:v>
                </c:pt>
                <c:pt idx="70">
                  <c:v>Q3-2007</c:v>
                </c:pt>
                <c:pt idx="71">
                  <c:v>Q4-2007</c:v>
                </c:pt>
                <c:pt idx="72">
                  <c:v>Q1-2008</c:v>
                </c:pt>
                <c:pt idx="73">
                  <c:v>Q2-2008</c:v>
                </c:pt>
                <c:pt idx="74">
                  <c:v>Q3-2008</c:v>
                </c:pt>
                <c:pt idx="75">
                  <c:v>Q4-2008</c:v>
                </c:pt>
                <c:pt idx="76">
                  <c:v>Q1-2009</c:v>
                </c:pt>
                <c:pt idx="77">
                  <c:v>Q2-2009</c:v>
                </c:pt>
                <c:pt idx="78">
                  <c:v>Q3-2009</c:v>
                </c:pt>
                <c:pt idx="79">
                  <c:v>Q4-2009</c:v>
                </c:pt>
                <c:pt idx="80">
                  <c:v>Q1-2010</c:v>
                </c:pt>
                <c:pt idx="81">
                  <c:v>Q2-2010</c:v>
                </c:pt>
                <c:pt idx="82">
                  <c:v>Q3-2010</c:v>
                </c:pt>
                <c:pt idx="83">
                  <c:v>Q4-2010</c:v>
                </c:pt>
                <c:pt idx="84">
                  <c:v>Q1-2011</c:v>
                </c:pt>
                <c:pt idx="85">
                  <c:v>Q2-2011</c:v>
                </c:pt>
                <c:pt idx="86">
                  <c:v>Q3-2011</c:v>
                </c:pt>
                <c:pt idx="87">
                  <c:v>Q4-2011</c:v>
                </c:pt>
                <c:pt idx="88">
                  <c:v>Q1-2012</c:v>
                </c:pt>
                <c:pt idx="89">
                  <c:v>Q2-2012</c:v>
                </c:pt>
                <c:pt idx="90">
                  <c:v>Q3-2012</c:v>
                </c:pt>
                <c:pt idx="91">
                  <c:v>Q4-2012</c:v>
                </c:pt>
                <c:pt idx="92">
                  <c:v>Q1-2013</c:v>
                </c:pt>
                <c:pt idx="93">
                  <c:v>Q2-2013</c:v>
                </c:pt>
                <c:pt idx="94">
                  <c:v>Q3-2013</c:v>
                </c:pt>
                <c:pt idx="95">
                  <c:v>Q4-2013</c:v>
                </c:pt>
                <c:pt idx="96">
                  <c:v>Q1-2014</c:v>
                </c:pt>
                <c:pt idx="97">
                  <c:v>Q2-2014</c:v>
                </c:pt>
                <c:pt idx="98">
                  <c:v>Q3-2014</c:v>
                </c:pt>
                <c:pt idx="99">
                  <c:v>Q4-2014</c:v>
                </c:pt>
                <c:pt idx="100">
                  <c:v>Q1-2015</c:v>
                </c:pt>
                <c:pt idx="101">
                  <c:v>Q2-2015</c:v>
                </c:pt>
                <c:pt idx="102">
                  <c:v>Q3-2015</c:v>
                </c:pt>
                <c:pt idx="103">
                  <c:v>Q4-2015</c:v>
                </c:pt>
                <c:pt idx="104">
                  <c:v>Q1-2016</c:v>
                </c:pt>
                <c:pt idx="105">
                  <c:v>Q2-2016</c:v>
                </c:pt>
                <c:pt idx="106">
                  <c:v>Q3-2016</c:v>
                </c:pt>
                <c:pt idx="107">
                  <c:v>Q4-2016</c:v>
                </c:pt>
                <c:pt idx="108">
                  <c:v>Q1-2017</c:v>
                </c:pt>
              </c:strCache>
            </c:strRef>
          </c:cat>
          <c:val>
            <c:numRef>
              <c:f>'OECD.Stat export'!$D$12:$DH$12</c:f>
              <c:numCache>
                <c:formatCode>#,##0.00_ ;\-#,##0.00\ </c:formatCode>
                <c:ptCount val="109"/>
                <c:pt idx="0">
                  <c:v>3349909</c:v>
                </c:pt>
                <c:pt idx="1">
                  <c:v>3423274</c:v>
                </c:pt>
                <c:pt idx="2">
                  <c:v>3494355</c:v>
                </c:pt>
                <c:pt idx="3">
                  <c:v>3589644</c:v>
                </c:pt>
                <c:pt idx="4">
                  <c:v>3637135</c:v>
                </c:pt>
                <c:pt idx="5">
                  <c:v>3712159</c:v>
                </c:pt>
                <c:pt idx="6">
                  <c:v>3825988</c:v>
                </c:pt>
                <c:pt idx="7">
                  <c:v>3904708</c:v>
                </c:pt>
                <c:pt idx="8">
                  <c:v>3991054</c:v>
                </c:pt>
                <c:pt idx="9">
                  <c:v>4110051</c:v>
                </c:pt>
                <c:pt idx="10">
                  <c:v>4297280</c:v>
                </c:pt>
                <c:pt idx="11">
                  <c:v>4374460</c:v>
                </c:pt>
                <c:pt idx="12">
                  <c:v>4452756</c:v>
                </c:pt>
                <c:pt idx="13">
                  <c:v>4548837</c:v>
                </c:pt>
                <c:pt idx="14">
                  <c:v>4768272</c:v>
                </c:pt>
                <c:pt idx="15">
                  <c:v>4881957</c:v>
                </c:pt>
                <c:pt idx="16">
                  <c:v>5040925</c:v>
                </c:pt>
                <c:pt idx="17">
                  <c:v>5120566</c:v>
                </c:pt>
                <c:pt idx="18">
                  <c:v>5263362</c:v>
                </c:pt>
                <c:pt idx="19">
                  <c:v>5270132</c:v>
                </c:pt>
                <c:pt idx="20">
                  <c:v>5426197</c:v>
                </c:pt>
                <c:pt idx="21">
                  <c:v>5591386</c:v>
                </c:pt>
                <c:pt idx="22">
                  <c:v>5749606</c:v>
                </c:pt>
                <c:pt idx="23">
                  <c:v>5967081</c:v>
                </c:pt>
                <c:pt idx="24">
                  <c:v>6167932</c:v>
                </c:pt>
                <c:pt idx="25">
                  <c:v>6330057</c:v>
                </c:pt>
                <c:pt idx="26">
                  <c:v>6481291</c:v>
                </c:pt>
                <c:pt idx="27">
                  <c:v>6702299</c:v>
                </c:pt>
                <c:pt idx="28">
                  <c:v>6892384</c:v>
                </c:pt>
                <c:pt idx="29">
                  <c:v>7083208</c:v>
                </c:pt>
                <c:pt idx="30">
                  <c:v>7352125</c:v>
                </c:pt>
                <c:pt idx="31">
                  <c:v>7559441</c:v>
                </c:pt>
                <c:pt idx="32">
                  <c:v>7962295</c:v>
                </c:pt>
                <c:pt idx="33">
                  <c:v>8235357</c:v>
                </c:pt>
                <c:pt idx="34">
                  <c:v>8522601</c:v>
                </c:pt>
                <c:pt idx="35">
                  <c:v>8706441</c:v>
                </c:pt>
                <c:pt idx="36">
                  <c:v>9006670</c:v>
                </c:pt>
                <c:pt idx="37">
                  <c:v>9314600</c:v>
                </c:pt>
                <c:pt idx="38">
                  <c:v>9613997</c:v>
                </c:pt>
                <c:pt idx="39">
                  <c:v>10081904</c:v>
                </c:pt>
                <c:pt idx="40">
                  <c:v>10403444</c:v>
                </c:pt>
                <c:pt idx="41">
                  <c:v>10677227</c:v>
                </c:pt>
                <c:pt idx="42">
                  <c:v>10982105</c:v>
                </c:pt>
                <c:pt idx="43">
                  <c:v>11410434</c:v>
                </c:pt>
                <c:pt idx="44">
                  <c:v>11830709</c:v>
                </c:pt>
                <c:pt idx="45">
                  <c:v>12121597</c:v>
                </c:pt>
                <c:pt idx="46">
                  <c:v>12536501</c:v>
                </c:pt>
                <c:pt idx="47">
                  <c:v>12978654</c:v>
                </c:pt>
                <c:pt idx="48">
                  <c:v>13188940</c:v>
                </c:pt>
                <c:pt idx="49">
                  <c:v>13477134</c:v>
                </c:pt>
                <c:pt idx="50">
                  <c:v>13735863</c:v>
                </c:pt>
                <c:pt idx="51">
                  <c:v>13975876</c:v>
                </c:pt>
                <c:pt idx="52">
                  <c:v>14296439</c:v>
                </c:pt>
                <c:pt idx="53">
                  <c:v>14862606</c:v>
                </c:pt>
                <c:pt idx="54">
                  <c:v>15222946</c:v>
                </c:pt>
                <c:pt idx="55">
                  <c:v>15420691</c:v>
                </c:pt>
                <c:pt idx="56">
                  <c:v>15842414</c:v>
                </c:pt>
                <c:pt idx="57">
                  <c:v>16147813</c:v>
                </c:pt>
                <c:pt idx="58">
                  <c:v>16733956</c:v>
                </c:pt>
                <c:pt idx="59">
                  <c:v>17081301</c:v>
                </c:pt>
                <c:pt idx="60">
                  <c:v>17478890</c:v>
                </c:pt>
                <c:pt idx="61">
                  <c:v>17925499</c:v>
                </c:pt>
                <c:pt idx="62">
                  <c:v>18116393</c:v>
                </c:pt>
                <c:pt idx="63">
                  <c:v>18538562</c:v>
                </c:pt>
                <c:pt idx="64">
                  <c:v>19081891</c:v>
                </c:pt>
                <c:pt idx="65">
                  <c:v>19591641</c:v>
                </c:pt>
                <c:pt idx="66">
                  <c:v>20218307</c:v>
                </c:pt>
                <c:pt idx="67">
                  <c:v>20643463</c:v>
                </c:pt>
                <c:pt idx="68">
                  <c:v>21530664</c:v>
                </c:pt>
                <c:pt idx="69">
                  <c:v>22195724</c:v>
                </c:pt>
                <c:pt idx="70">
                  <c:v>22768466</c:v>
                </c:pt>
                <c:pt idx="71">
                  <c:v>22937628</c:v>
                </c:pt>
                <c:pt idx="72">
                  <c:v>23548937</c:v>
                </c:pt>
                <c:pt idx="73">
                  <c:v>23692519</c:v>
                </c:pt>
                <c:pt idx="74">
                  <c:v>23585595</c:v>
                </c:pt>
                <c:pt idx="75">
                  <c:v>22736693</c:v>
                </c:pt>
                <c:pt idx="76">
                  <c:v>23086142</c:v>
                </c:pt>
                <c:pt idx="77">
                  <c:v>22696725</c:v>
                </c:pt>
                <c:pt idx="78">
                  <c:v>22440413</c:v>
                </c:pt>
                <c:pt idx="79">
                  <c:v>21944742</c:v>
                </c:pt>
                <c:pt idx="80">
                  <c:v>20937060</c:v>
                </c:pt>
                <c:pt idx="81">
                  <c:v>20626737</c:v>
                </c:pt>
                <c:pt idx="82">
                  <c:v>20524366</c:v>
                </c:pt>
                <c:pt idx="83">
                  <c:v>20316094</c:v>
                </c:pt>
                <c:pt idx="84">
                  <c:v>20340210</c:v>
                </c:pt>
                <c:pt idx="85">
                  <c:v>20249646</c:v>
                </c:pt>
                <c:pt idx="86">
                  <c:v>20065085</c:v>
                </c:pt>
                <c:pt idx="87">
                  <c:v>19846696</c:v>
                </c:pt>
                <c:pt idx="88">
                  <c:v>20462835</c:v>
                </c:pt>
                <c:pt idx="89">
                  <c:v>20229226</c:v>
                </c:pt>
                <c:pt idx="90">
                  <c:v>20369841</c:v>
                </c:pt>
                <c:pt idx="91">
                  <c:v>20458492</c:v>
                </c:pt>
                <c:pt idx="92">
                  <c:v>20493278</c:v>
                </c:pt>
                <c:pt idx="93">
                  <c:v>20189707</c:v>
                </c:pt>
                <c:pt idx="94">
                  <c:v>20164414</c:v>
                </c:pt>
                <c:pt idx="95">
                  <c:v>19913905</c:v>
                </c:pt>
                <c:pt idx="96">
                  <c:v>19858285</c:v>
                </c:pt>
                <c:pt idx="97">
                  <c:v>19884465</c:v>
                </c:pt>
                <c:pt idx="98">
                  <c:v>19905569</c:v>
                </c:pt>
                <c:pt idx="99">
                  <c:v>19924133</c:v>
                </c:pt>
                <c:pt idx="100">
                  <c:v>19889143</c:v>
                </c:pt>
                <c:pt idx="101">
                  <c:v>19938505</c:v>
                </c:pt>
                <c:pt idx="102">
                  <c:v>19989943</c:v>
                </c:pt>
                <c:pt idx="103">
                  <c:v>19545084</c:v>
                </c:pt>
                <c:pt idx="104">
                  <c:v>19728743</c:v>
                </c:pt>
                <c:pt idx="105">
                  <c:v>19893485</c:v>
                </c:pt>
                <c:pt idx="106">
                  <c:v>20253018</c:v>
                </c:pt>
                <c:pt idx="107">
                  <c:v>20147427</c:v>
                </c:pt>
                <c:pt idx="108">
                  <c:v>20440496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68832"/>
        <c:axId val="138570368"/>
      </c:lineChart>
      <c:dateAx>
        <c:axId val="13856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8570368"/>
        <c:crosses val="autoZero"/>
        <c:auto val="0"/>
        <c:lblOffset val="100"/>
        <c:baseTimeUnit val="days"/>
      </c:dateAx>
      <c:valAx>
        <c:axId val="138570368"/>
        <c:scaling>
          <c:orientation val="minMax"/>
        </c:scaling>
        <c:delete val="0"/>
        <c:axPos val="l"/>
        <c:majorGridlines/>
        <c:numFmt formatCode="#,##0.00_ ;\-#,##0.00\ " sourceLinked="1"/>
        <c:majorTickMark val="out"/>
        <c:minorTickMark val="none"/>
        <c:tickLblPos val="nextTo"/>
        <c:crossAx val="138568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0.23416</cdr:x>
      <cdr:y>0.00906</cdr:y>
    </cdr:from>
    <cdr:to>
      <cdr:x>0.28873</cdr:x>
      <cdr:y>0.06344</cdr:y>
    </cdr:to>
    <cdr:sp macro="" textlink="">
      <cdr:nvSpPr>
        <cdr:cNvPr id="6" name="xlamShapesMarker"/>
        <cdr:cNvSpPr/>
      </cdr:nvSpPr>
      <cdr:spPr>
        <a:xfrm xmlns:a="http://schemas.openxmlformats.org/drawingml/2006/main">
          <a:off x="1266852" y="28564"/>
          <a:ext cx="295235" cy="171461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0.25621</cdr:x>
      <cdr:y>0.03432</cdr:y>
    </cdr:from>
    <cdr:to>
      <cdr:x>0.28174</cdr:x>
      <cdr:y>0.05709</cdr:y>
    </cdr:to>
    <cdr:sp macro="" textlink="">
      <cdr:nvSpPr>
        <cdr:cNvPr id="7" name="xlamShapesMarker"/>
        <cdr:cNvSpPr/>
      </cdr:nvSpPr>
      <cdr:spPr>
        <a:xfrm xmlns:a="http://schemas.openxmlformats.org/drawingml/2006/main">
          <a:off x="1444699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6350" cap="flat" cmpd="sng" algn="ctr">
          <a:solidFill>
            <a:srgbClr val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0.62625</cdr:x>
      <cdr:y>0.03597</cdr:y>
    </cdr:from>
    <cdr:to>
      <cdr:x>0.63936</cdr:x>
      <cdr:y>0.05935</cdr:y>
    </cdr:to>
    <cdr:sp macro="" textlink="">
      <cdr:nvSpPr>
        <cdr:cNvPr id="8" name="xlamShapesMarker"/>
        <cdr:cNvSpPr/>
      </cdr:nvSpPr>
      <cdr:spPr>
        <a:xfrm xmlns:a="http://schemas.openxmlformats.org/drawingml/2006/main">
          <a:off x="3531285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0.60392</cdr:x>
      <cdr:y>0.03432</cdr:y>
    </cdr:from>
    <cdr:to>
      <cdr:x>0.62945</cdr:x>
      <cdr:y>0.05709</cdr:y>
    </cdr:to>
    <cdr:sp macro="" textlink="">
      <cdr:nvSpPr>
        <cdr:cNvPr id="9" name="xlamShapesMarker"/>
        <cdr:cNvSpPr/>
      </cdr:nvSpPr>
      <cdr:spPr>
        <a:xfrm xmlns:a="http://schemas.openxmlformats.org/drawingml/2006/main">
          <a:off x="3405358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CCCCCC"/>
        </a:solidFill>
        <a:ln xmlns:a="http://schemas.openxmlformats.org/drawingml/2006/main" w="6350" cap="flat" cmpd="sng" algn="ctr">
          <a:solidFill>
            <a:srgbClr val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0.32445</cdr:y>
    </cdr:from>
    <cdr:to>
      <cdr:x>0.05428</cdr:x>
      <cdr:y>0.37903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0" y="1646892"/>
          <a:ext cx="49053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Georgia" pitchFamily="18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>
            <a:defRPr/>
          </a:pPr>
          <a:r>
            <a:rPr lang="en-GB" sz="1200" b="1" dirty="0">
              <a:solidFill>
                <a:schemeClr val="bg1">
                  <a:lumMod val="50000"/>
                </a:schemeClr>
              </a:solidFill>
              <a:latin typeface="+mj-lt"/>
            </a:rPr>
            <a:t>30%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BD799823-3425-4EB4-A5DC-A31B2037E162}" type="datetimeFigureOut">
              <a:rPr lang="en-US" smtClean="0"/>
              <a:pPr/>
              <a:t>16-Oct-2018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D5A0A4D3-17B4-4979-BC93-C036F52EA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19D3B393-C3C3-4CBC-82DD-D3CCF65AAE76}" type="datetimeFigureOut">
              <a:rPr lang="en-US" smtClean="0"/>
              <a:pPr/>
              <a:t>16-Oct-2018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04D75617-1704-467C-A5FF-A6E80373A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DD160-6D7D-4C01-8BE7-A22654C3FA0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68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6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6D6B7F5-CF0B-4836-BC3A-31EB2047F945}" type="datetimeFigureOut">
              <a:rPr lang="en-US" smtClean="0"/>
              <a:pPr/>
              <a:t>16-Oct-2018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6D6B7F5-CF0B-4836-BC3A-31EB2047F945}" type="datetimeFigureOut">
              <a:rPr lang="en-US" smtClean="0"/>
              <a:pPr/>
              <a:t>16-Oct-2018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0CF496C-B884-4D25-B1F1-6AB598201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6D6B7F5-CF0B-4836-BC3A-31EB2047F945}" type="datetimeFigureOut">
              <a:rPr lang="en-US" smtClean="0"/>
              <a:pPr/>
              <a:t>16-Oct-2018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0CF496C-B884-4D25-B1F1-6AB598201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68B55CF-A072-4626-BF91-BB40BB1A4823}" type="datetime1">
              <a:rPr lang="en-GB" smtClean="0"/>
              <a:t>16/10/2018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8C08C57-6DDF-4382-8865-7BAF80B4C88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92400" y="65640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C08C57-6DDF-4382-8865-7BAF80B4C8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9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6D6B7F5-CF0B-4836-BC3A-31EB2047F945}" type="datetimeFigureOut">
              <a:rPr lang="en-US" smtClean="0"/>
              <a:pPr/>
              <a:t>16-Oct-2018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0CF496C-B884-4D25-B1F1-6AB598201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2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055528" cy="1872208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3200" b="1" dirty="0"/>
              <a:t>Future challenges for institutional sector accounts and </a:t>
            </a:r>
            <a:r>
              <a:rPr lang="en-GB" sz="3200" b="1" dirty="0" err="1"/>
              <a:t>BoP</a:t>
            </a:r>
            <a:r>
              <a:rPr lang="en-GB" sz="3200" b="1" dirty="0"/>
              <a:t> </a:t>
            </a:r>
            <a:r>
              <a:rPr lang="en-GB" sz="3200" b="1" dirty="0" smtClean="0"/>
              <a:t>statistics</a:t>
            </a:r>
            <a:endParaRPr lang="en-GB" sz="2000" b="1" noProof="0" dirty="0"/>
          </a:p>
        </p:txBody>
      </p:sp>
      <p:sp>
        <p:nvSpPr>
          <p:cNvPr id="4099" name="Sous-titre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6408712" cy="1631216"/>
          </a:xfrm>
        </p:spPr>
        <p:txBody>
          <a:bodyPr/>
          <a:lstStyle/>
          <a:p>
            <a:r>
              <a:rPr lang="en-GB" sz="2000" dirty="0"/>
              <a:t>Conference of European Statistical Stakeholders </a:t>
            </a:r>
            <a:endParaRPr lang="en-GB" sz="2000" dirty="0" smtClean="0"/>
          </a:p>
          <a:p>
            <a:r>
              <a:rPr lang="en-GB" sz="2000" dirty="0" smtClean="0"/>
              <a:t>Bamberg, October 18 -19, 2018</a:t>
            </a:r>
            <a:endParaRPr lang="en-GB" sz="2000" noProof="0" dirty="0" smtClean="0"/>
          </a:p>
          <a:p>
            <a:endParaRPr lang="en-GB" sz="2000" dirty="0"/>
          </a:p>
          <a:p>
            <a:endParaRPr lang="en-GB" sz="2000" noProof="0" dirty="0" smtClean="0"/>
          </a:p>
          <a:p>
            <a:r>
              <a:rPr lang="en-GB" sz="2000" noProof="0" dirty="0" smtClean="0"/>
              <a:t>Presented by Peter van de Ven </a:t>
            </a:r>
          </a:p>
          <a:p>
            <a:r>
              <a:rPr lang="en-GB" sz="2000" dirty="0" smtClean="0"/>
              <a:t>Head of National Accounts, </a:t>
            </a:r>
            <a:r>
              <a:rPr lang="en-GB" sz="2000" noProof="0" dirty="0" smtClean="0"/>
              <a:t>OECD</a:t>
            </a:r>
          </a:p>
        </p:txBody>
      </p:sp>
    </p:spTree>
    <p:extLst>
      <p:ext uri="{BB962C8B-B14F-4D97-AF65-F5344CB8AC3E}">
        <p14:creationId xmlns:p14="http://schemas.microsoft.com/office/powerpoint/2010/main" val="2645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Accounting for </a:t>
            </a:r>
            <a:r>
              <a:rPr lang="en-GB" b="1" dirty="0" smtClean="0">
                <a:solidFill>
                  <a:srgbClr val="0070C0"/>
                </a:solidFill>
              </a:rPr>
              <a:t>risks and vulnerabilities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7572"/>
            <a:ext cx="3888432" cy="3207651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7573"/>
            <a:ext cx="3888432" cy="32076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11560" y="1412776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Private 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and public debt </a:t>
            </a: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patterns, 2001-2015 (source: BIS)</a:t>
            </a:r>
            <a:endParaRPr lang="en-GB" sz="16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868241"/>
            <a:ext cx="2906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+mj-lt"/>
              </a:rPr>
              <a:t>Advanced Economies (AEs)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0032" y="1837463"/>
            <a:ext cx="3754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+mj-lt"/>
              </a:rPr>
              <a:t>Emerging Market Economies (EMEs)</a:t>
            </a:r>
          </a:p>
        </p:txBody>
      </p:sp>
    </p:spTree>
    <p:extLst>
      <p:ext uri="{BB962C8B-B14F-4D97-AF65-F5344CB8AC3E}">
        <p14:creationId xmlns:p14="http://schemas.microsoft.com/office/powerpoint/2010/main" val="35348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Accounting for interconnectedness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60" y="1711018"/>
            <a:ext cx="2736304" cy="23762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0046" y="17405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2007</a:t>
            </a:r>
            <a:endParaRPr lang="en-GB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97" y="1711018"/>
            <a:ext cx="2455719" cy="2366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170831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2010</a:t>
            </a:r>
            <a:endParaRPr lang="en-GB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2448272" cy="23363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0045" y="4277512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2011</a:t>
            </a:r>
            <a:endParaRPr lang="en-GB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0384" y="43250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2014</a:t>
            </a:r>
            <a:endParaRPr lang="en-GB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97" y="4491915"/>
            <a:ext cx="2455719" cy="220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Accounting for shadow </a:t>
            </a:r>
            <a:r>
              <a:rPr lang="en-GB" b="1" dirty="0" smtClean="0">
                <a:solidFill>
                  <a:srgbClr val="0070C0"/>
                </a:solidFill>
              </a:rPr>
              <a:t>banking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8077"/>
            <a:ext cx="7488832" cy="458325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9552" y="1459523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Other financial </a:t>
            </a: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intermediaries, 1995 – 2015 </a:t>
            </a:r>
            <a:endParaRPr lang="en-GB" sz="16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7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Statistical Response:                                           It’s About Households, Stupid!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752528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Analysis of divergences between GDP and household disposable income</a:t>
            </a:r>
          </a:p>
          <a:p>
            <a:pPr>
              <a:buFont typeface="Arial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OECD Dashboard on households’ economic well-being</a:t>
            </a:r>
          </a:p>
          <a:p>
            <a:pPr lvl="1">
              <a:buFont typeface="Arial" charset="0"/>
              <a:buChar char="•"/>
            </a:pPr>
            <a:r>
              <a:rPr lang="en-GB" b="1" dirty="0" smtClean="0">
                <a:latin typeface="+mj-lt"/>
              </a:rPr>
              <a:t>GDP and household income (3 indicators)</a:t>
            </a:r>
          </a:p>
          <a:p>
            <a:pPr lvl="1">
              <a:buFont typeface="Arial" charset="0"/>
              <a:buChar char="•"/>
            </a:pPr>
            <a:r>
              <a:rPr lang="en-GB" b="1" dirty="0" smtClean="0">
                <a:latin typeface="+mj-lt"/>
              </a:rPr>
              <a:t>Confidence, consumption and saving (3 indicators)</a:t>
            </a:r>
          </a:p>
          <a:p>
            <a:pPr lvl="1">
              <a:buFont typeface="Arial" charset="0"/>
              <a:buChar char="•"/>
            </a:pPr>
            <a:r>
              <a:rPr lang="en-GB" b="1" dirty="0" smtClean="0">
                <a:latin typeface="+mj-lt"/>
              </a:rPr>
              <a:t>Debt and net worth (2 indicators)</a:t>
            </a:r>
          </a:p>
          <a:p>
            <a:pPr lvl="1">
              <a:buFont typeface="Arial" charset="0"/>
              <a:buChar char="•"/>
            </a:pPr>
            <a:r>
              <a:rPr lang="en-GB" b="1" dirty="0" smtClean="0">
                <a:latin typeface="+mj-lt"/>
              </a:rPr>
              <a:t>Unemployment (2 indicators)</a:t>
            </a:r>
          </a:p>
          <a:p>
            <a:pPr>
              <a:buFont typeface="Arial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News releases on household disposable </a:t>
            </a: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income</a:t>
            </a:r>
            <a:endParaRPr lang="en-GB" b="1" dirty="0" smtClean="0">
              <a:solidFill>
                <a:schemeClr val="accent1"/>
              </a:solidFill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Distributional data consistent with national </a:t>
            </a: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accounts </a:t>
            </a:r>
            <a:r>
              <a:rPr lang="en-GB" b="1" dirty="0">
                <a:solidFill>
                  <a:schemeClr val="accent1"/>
                </a:solidFill>
                <a:latin typeface="+mj-lt"/>
              </a:rPr>
              <a:t>(Rec. II.9 of the G-20 DGI)</a:t>
            </a:r>
            <a:endParaRPr lang="en-GB" b="1" dirty="0" smtClean="0">
              <a:solidFill>
                <a:schemeClr val="accent1"/>
              </a:solidFill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b="1" dirty="0" smtClean="0">
                <a:latin typeface="+mj-lt"/>
              </a:rPr>
              <a:t>Not only OECD, also lots of work being done by Eurostat and ECB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More focus on households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GDP versus </a:t>
            </a:r>
            <a:r>
              <a:rPr lang="en-GB" b="1" dirty="0" smtClean="0">
                <a:solidFill>
                  <a:srgbClr val="0070C0"/>
                </a:solidFill>
              </a:rPr>
              <a:t>household </a:t>
            </a:r>
            <a:r>
              <a:rPr lang="en-GB" b="1" dirty="0" smtClean="0">
                <a:solidFill>
                  <a:srgbClr val="0070C0"/>
                </a:solidFill>
              </a:rPr>
              <a:t>disposable income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412776"/>
            <a:ext cx="874846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GDP versus </a:t>
            </a:r>
            <a:r>
              <a:rPr lang="en-GB" b="1" dirty="0" smtClean="0">
                <a:solidFill>
                  <a:srgbClr val="0070C0"/>
                </a:solidFill>
              </a:rPr>
              <a:t>household </a:t>
            </a:r>
            <a:r>
              <a:rPr lang="en-GB" b="1" dirty="0" smtClean="0">
                <a:solidFill>
                  <a:srgbClr val="0070C0"/>
                </a:solidFill>
              </a:rPr>
              <a:t>disposable income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748464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" y="1412776"/>
            <a:ext cx="9080185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1248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Saving rates across household groups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35696" y="2564904"/>
            <a:ext cx="14401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0800000">
            <a:off x="3851920" y="4909092"/>
            <a:ext cx="1224136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04048" y="475708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Mexico</a:t>
            </a:r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09278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France</a:t>
            </a:r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1835696" y="6093296"/>
            <a:ext cx="1224136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598121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United States</a:t>
            </a:r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Statistical Response:                                           Accounting for Globalisation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75252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Trade in Value Added</a:t>
            </a: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Databases on MNEs</a:t>
            </a: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More details on activities of MNEs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+mj-lt"/>
              </a:rPr>
              <a:t>Extended Supply and Use Tables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+mj-lt"/>
              </a:rPr>
              <a:t>More granularity in institutional sector accounts: distinction by </a:t>
            </a:r>
            <a:r>
              <a:rPr lang="en-GB" sz="2200" dirty="0" smtClean="0">
                <a:latin typeface="+mj-lt"/>
              </a:rPr>
              <a:t>type </a:t>
            </a:r>
            <a:r>
              <a:rPr lang="en-GB" sz="2200" dirty="0">
                <a:latin typeface="+mj-lt"/>
              </a:rPr>
              <a:t>of ownership: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900" dirty="0">
                <a:latin typeface="+mj-lt"/>
              </a:rPr>
              <a:t>Public corporations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900" dirty="0">
                <a:latin typeface="+mj-lt"/>
              </a:rPr>
              <a:t>National private corporations, not part of domestic MNE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900" b="1" dirty="0">
                <a:solidFill>
                  <a:schemeClr val="tx2"/>
                </a:solidFill>
                <a:latin typeface="+mj-lt"/>
              </a:rPr>
              <a:t>National private corporations, part of domestic MNEs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900" b="1" dirty="0">
                <a:solidFill>
                  <a:schemeClr val="tx2"/>
                </a:solidFill>
                <a:latin typeface="+mj-lt"/>
              </a:rPr>
              <a:t>Foreign-controlled corporations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900" b="1" dirty="0">
                <a:solidFill>
                  <a:schemeClr val="tx2"/>
                </a:solidFill>
                <a:latin typeface="+mj-lt"/>
              </a:rPr>
              <a:t>Of which: Special Purpose Entities (SPEs) </a:t>
            </a:r>
            <a:r>
              <a:rPr lang="en-GB" sz="1900" dirty="0">
                <a:latin typeface="+mj-lt"/>
              </a:rPr>
              <a:t>(Note: may only be relevant for some countries</a:t>
            </a:r>
            <a:r>
              <a:rPr lang="en-GB" sz="1900" dirty="0" smtClean="0">
                <a:latin typeface="+mj-lt"/>
              </a:rPr>
              <a:t>)</a:t>
            </a:r>
          </a:p>
          <a:p>
            <a:r>
              <a:rPr lang="en-GB" sz="2800" dirty="0" smtClean="0">
                <a:latin typeface="+mj-lt"/>
              </a:rPr>
              <a:t>Considerable discussion on </a:t>
            </a: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economic ownership and recording of IPPs 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  <a:p>
            <a:pPr lvl="1">
              <a:buFont typeface="Arial" charset="0"/>
              <a:buChar char="•"/>
            </a:pPr>
            <a:endParaRPr lang="en-GB" sz="2400" b="1" dirty="0" smtClean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Accounting for globalisation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7880374" cy="475252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Recent developments and user demands</a:t>
            </a: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Statistical response</a:t>
            </a: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Current </a:t>
            </a: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availability of data</a:t>
            </a: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Going forward</a:t>
            </a:r>
            <a:endParaRPr lang="en-GB" sz="28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Introduction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61262" cy="720725"/>
          </a:xfrm>
        </p:spPr>
        <p:txBody>
          <a:bodyPr/>
          <a:lstStyle/>
          <a:p>
            <a:r>
              <a:rPr lang="en-GB" altLang="en-US" b="1" dirty="0" smtClean="0">
                <a:solidFill>
                  <a:schemeClr val="tx2"/>
                </a:solidFill>
              </a:rPr>
              <a:t>Presence of MNEs across countries</a:t>
            </a:r>
            <a:endParaRPr lang="en-GB" alt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566453"/>
              </p:ext>
            </p:extLst>
          </p:nvPr>
        </p:nvGraphicFramePr>
        <p:xfrm>
          <a:off x="12254" y="1764199"/>
          <a:ext cx="9036497" cy="507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141277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Value Added of Foreign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Affiliates,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share of national total 2009 (ISIC B-N, ex 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48880"/>
            <a:ext cx="4908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50%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70" y="4477543"/>
            <a:ext cx="5020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8921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61262" cy="720725"/>
          </a:xfrm>
        </p:spPr>
        <p:txBody>
          <a:bodyPr/>
          <a:lstStyle/>
          <a:p>
            <a:r>
              <a:rPr lang="en-GB" altLang="en-US" b="1" dirty="0">
                <a:solidFill>
                  <a:schemeClr val="tx2"/>
                </a:solidFill>
              </a:rPr>
              <a:t>Special Purpose Entities in </a:t>
            </a:r>
            <a:r>
              <a:rPr lang="en-GB" altLang="en-US" b="1" dirty="0" smtClean="0">
                <a:solidFill>
                  <a:schemeClr val="tx2"/>
                </a:solidFill>
              </a:rPr>
              <a:t>the Netherlands</a:t>
            </a:r>
            <a:endParaRPr lang="en-GB" alt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044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818461"/>
            <a:ext cx="63373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Availability of                                          Institutional Sector Accounts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Current availability:                         </a:t>
            </a:r>
            <a:r>
              <a:rPr lang="en-GB" b="1" dirty="0" smtClean="0">
                <a:solidFill>
                  <a:srgbClr val="0070C0"/>
                </a:solidFill>
              </a:rPr>
              <a:t>   </a:t>
            </a:r>
            <a:r>
              <a:rPr lang="en-GB" b="1" dirty="0" smtClean="0">
                <a:solidFill>
                  <a:srgbClr val="0070C0"/>
                </a:solidFill>
              </a:rPr>
              <a:t>requirements core template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896544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Current and capital accounts: </a:t>
            </a:r>
          </a:p>
          <a:p>
            <a:pPr lvl="1"/>
            <a:r>
              <a:rPr lang="en-GB" sz="2000" b="1" dirty="0" smtClean="0">
                <a:latin typeface="+mj-lt"/>
              </a:rPr>
              <a:t>Annual: Generally available for OECD, and for China, Russia and South Africa</a:t>
            </a:r>
          </a:p>
          <a:p>
            <a:pPr lvl="1"/>
            <a:r>
              <a:rPr lang="en-GB" sz="2000" b="1" dirty="0" smtClean="0">
                <a:latin typeface="+mj-lt"/>
              </a:rPr>
              <a:t>Quarterly: Available for OECD (except Israel, Korea, Mexico, New Zealand, Switzerland and Tukey) and South Africa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Financial accounts and balance sheets:</a:t>
            </a:r>
          </a:p>
          <a:p>
            <a:pPr lvl="1"/>
            <a:r>
              <a:rPr lang="en-GB" sz="2000" b="1" dirty="0" smtClean="0">
                <a:latin typeface="+mj-lt"/>
              </a:rPr>
              <a:t>Annual: Available for OECD (except Israel and New Zealand) and South Africa</a:t>
            </a:r>
          </a:p>
          <a:p>
            <a:pPr lvl="1"/>
            <a:r>
              <a:rPr lang="en-GB" sz="2000" b="1" dirty="0" smtClean="0">
                <a:latin typeface="+mj-lt"/>
              </a:rPr>
              <a:t>Quarterly: </a:t>
            </a:r>
            <a:r>
              <a:rPr lang="en-GB" sz="2000" b="1" dirty="0">
                <a:latin typeface="+mj-lt"/>
              </a:rPr>
              <a:t>Available for OECD (except </a:t>
            </a:r>
            <a:r>
              <a:rPr lang="en-GB" sz="2000" b="1" dirty="0" smtClean="0">
                <a:latin typeface="+mj-lt"/>
              </a:rPr>
              <a:t>Israel, Mexico, </a:t>
            </a:r>
            <a:r>
              <a:rPr lang="en-GB" sz="2000" b="1" dirty="0">
                <a:latin typeface="+mj-lt"/>
              </a:rPr>
              <a:t>New </a:t>
            </a:r>
            <a:r>
              <a:rPr lang="en-GB" sz="2000" b="1" dirty="0" smtClean="0">
                <a:latin typeface="+mj-lt"/>
              </a:rPr>
              <a:t>Zealand and Switzerland) </a:t>
            </a:r>
            <a:r>
              <a:rPr lang="en-GB" sz="2000" b="1" dirty="0">
                <a:latin typeface="+mj-lt"/>
              </a:rPr>
              <a:t>and South </a:t>
            </a:r>
            <a:r>
              <a:rPr lang="en-GB" sz="2000" b="1" dirty="0" smtClean="0">
                <a:latin typeface="+mj-lt"/>
              </a:rPr>
              <a:t>Africa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Stocks of non-financial assets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: </a:t>
            </a:r>
          </a:p>
          <a:p>
            <a:pPr lvl="1"/>
            <a:r>
              <a:rPr lang="en-GB" sz="2000" b="1" dirty="0" smtClean="0">
                <a:latin typeface="+mj-lt"/>
              </a:rPr>
              <a:t>Still quite some gaps, especially for non-produced assets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02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Current availability:                           data on shadow banking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824536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Only a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couple of countries can provide details</a:t>
            </a:r>
            <a:r>
              <a:rPr lang="en-US" sz="2400" b="1" dirty="0">
                <a:latin typeface="+mj-lt"/>
              </a:rPr>
              <a:t>, but for most of the respondent countries coverage is </a:t>
            </a:r>
            <a:r>
              <a:rPr lang="en-US" sz="2400" b="1" dirty="0" smtClean="0">
                <a:latin typeface="+mj-lt"/>
              </a:rPr>
              <a:t>relatively low </a:t>
            </a:r>
          </a:p>
          <a:p>
            <a:pPr lvl="0"/>
            <a:r>
              <a:rPr lang="en-US" sz="2400" b="1" dirty="0">
                <a:latin typeface="+mj-lt"/>
              </a:rPr>
              <a:t>I</a:t>
            </a:r>
            <a:r>
              <a:rPr lang="en-US" sz="2400" b="1" dirty="0" smtClean="0">
                <a:latin typeface="+mj-lt"/>
              </a:rPr>
              <a:t>mportant </a:t>
            </a:r>
            <a:r>
              <a:rPr lang="en-US" sz="2400" b="1" dirty="0">
                <a:latin typeface="+mj-lt"/>
              </a:rPr>
              <a:t>to look at possible synergies with the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FSB work on shadow banking</a:t>
            </a:r>
            <a:r>
              <a:rPr lang="en-US" sz="2400" b="1" dirty="0">
                <a:latin typeface="+mj-lt"/>
              </a:rPr>
              <a:t>, both exercises can mutually reinforce each other</a:t>
            </a:r>
          </a:p>
          <a:p>
            <a:pPr lvl="0"/>
            <a:r>
              <a:rPr lang="en-US" sz="2400" b="1" dirty="0">
                <a:latin typeface="+mj-lt"/>
              </a:rPr>
              <a:t>Completion of the various details </a:t>
            </a:r>
            <a:r>
              <a:rPr lang="en-US" sz="2400" b="1" dirty="0" smtClean="0">
                <a:latin typeface="+mj-lt"/>
              </a:rPr>
              <a:t>will focus </a:t>
            </a:r>
            <a:r>
              <a:rPr lang="en-US" sz="2400" b="1" dirty="0">
                <a:latin typeface="+mj-lt"/>
              </a:rPr>
              <a:t>on the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main subsectors </a:t>
            </a:r>
            <a:r>
              <a:rPr lang="en-US" sz="2400" b="1" dirty="0">
                <a:latin typeface="+mj-lt"/>
              </a:rPr>
              <a:t>within a country which are considered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relevant for tracking shadow banking </a:t>
            </a:r>
            <a:r>
              <a:rPr lang="en-US" sz="2400" b="1" dirty="0">
                <a:latin typeface="+mj-lt"/>
              </a:rPr>
              <a:t>and similar activities</a:t>
            </a:r>
            <a:endParaRPr lang="en-GB" sz="2400" b="1" dirty="0">
              <a:latin typeface="+mj-lt"/>
            </a:endParaRPr>
          </a:p>
          <a:p>
            <a:endParaRPr lang="en-GB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5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Current availability:                                 from-whom-to-whom information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82453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Agreed to limit FWTW-data to the main sectors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Quite a lot of information available at the national level</a:t>
            </a:r>
            <a:r>
              <a:rPr lang="en-GB" sz="2400" b="1" dirty="0" smtClean="0">
                <a:latin typeface="+mj-lt"/>
              </a:rPr>
              <a:t>, but not (yet) disseminated (due to quality considerations) and/or systematically collected at the international level</a:t>
            </a:r>
          </a:p>
          <a:p>
            <a:r>
              <a:rPr lang="en-GB" sz="2400" b="1" dirty="0">
                <a:latin typeface="+mj-lt"/>
              </a:rPr>
              <a:t>Future potential also dependent on e.g. the development of very granular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securities databases</a:t>
            </a:r>
          </a:p>
          <a:p>
            <a:endParaRPr lang="en-GB" sz="2400" b="1" dirty="0" smtClean="0">
              <a:latin typeface="+mj-lt"/>
            </a:endParaRPr>
          </a:p>
          <a:p>
            <a:endParaRPr lang="en-GB" sz="2400" b="1" dirty="0" smtClean="0">
              <a:latin typeface="+mj-lt"/>
            </a:endParaRPr>
          </a:p>
          <a:p>
            <a:endParaRPr lang="en-GB" sz="2400" b="1" dirty="0" smtClean="0">
              <a:latin typeface="+mj-lt"/>
            </a:endParaRPr>
          </a:p>
          <a:p>
            <a:endParaRPr lang="en-GB" sz="2400" b="1" dirty="0" smtClean="0">
              <a:latin typeface="+mj-lt"/>
            </a:endParaRPr>
          </a:p>
          <a:p>
            <a:endParaRPr lang="en-GB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1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Going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F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orward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Going forward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9685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 (Headings)"/>
              </a:rPr>
              <a:t>Lots of progress </a:t>
            </a:r>
            <a:r>
              <a:rPr lang="en-US" sz="2400" b="1" dirty="0" smtClean="0">
                <a:latin typeface="Arial (Headings)"/>
              </a:rPr>
              <a:t>made, G-20 created massive momentum</a:t>
            </a:r>
            <a:endParaRPr lang="en-US" sz="2400" b="1" dirty="0" smtClean="0">
              <a:latin typeface="Arial (Headings)"/>
            </a:endParaRPr>
          </a:p>
          <a:p>
            <a:r>
              <a:rPr lang="en-US" sz="2400" b="1" dirty="0" smtClean="0">
                <a:latin typeface="Arial (Headings)"/>
              </a:rPr>
              <a:t>Major improvements in coverage of the countries expected in the future (timeline: 2021)</a:t>
            </a:r>
          </a:p>
          <a:p>
            <a:r>
              <a:rPr lang="en-US" sz="2400" b="1" dirty="0" smtClean="0">
                <a:latin typeface="Arial (Headings)"/>
              </a:rPr>
              <a:t>Not only relevant for G-20 countries </a:t>
            </a:r>
            <a:endParaRPr lang="en-US" sz="2400" b="1" dirty="0" smtClean="0">
              <a:latin typeface="Arial (Headings)"/>
            </a:endParaRPr>
          </a:p>
          <a:p>
            <a:r>
              <a:rPr lang="en-US" sz="2400" b="1" dirty="0" smtClean="0">
                <a:solidFill>
                  <a:schemeClr val="accent1"/>
                </a:solidFill>
                <a:latin typeface="Arial (Headings)"/>
              </a:rPr>
              <a:t>Increasing </a:t>
            </a:r>
            <a:r>
              <a:rPr lang="en-US" sz="2400" b="1" dirty="0" smtClean="0">
                <a:solidFill>
                  <a:schemeClr val="accent1"/>
                </a:solidFill>
                <a:latin typeface="Arial (Headings)"/>
              </a:rPr>
              <a:t>user demands for more granular data</a:t>
            </a:r>
          </a:p>
          <a:p>
            <a:pPr lvl="1"/>
            <a:r>
              <a:rPr lang="en-US" sz="2000" dirty="0" smtClean="0">
                <a:latin typeface="Arial (Headings)"/>
              </a:rPr>
              <a:t>Nearly impossible to cover all details in a consistent framework, such as the system of national accounts </a:t>
            </a:r>
          </a:p>
          <a:p>
            <a:pPr lvl="1"/>
            <a:r>
              <a:rPr lang="en-US" sz="2000" dirty="0" smtClean="0">
                <a:latin typeface="Arial (Headings)"/>
              </a:rPr>
              <a:t>Importance of linking source statistics to macro-economic framework: </a:t>
            </a:r>
            <a:r>
              <a:rPr lang="en-US" sz="2000" b="1" dirty="0" smtClean="0">
                <a:solidFill>
                  <a:schemeClr val="accent1"/>
                </a:solidFill>
                <a:latin typeface="Arial (Headings)"/>
              </a:rPr>
              <a:t>micro-macro linkage</a:t>
            </a:r>
          </a:p>
          <a:p>
            <a:pPr lvl="1"/>
            <a:r>
              <a:rPr lang="en-US" sz="2000" b="1" dirty="0" smtClean="0">
                <a:solidFill>
                  <a:schemeClr val="accent1"/>
                </a:solidFill>
                <a:latin typeface="Arial (Headings)"/>
              </a:rPr>
              <a:t>Process tables </a:t>
            </a:r>
            <a:r>
              <a:rPr lang="en-US" sz="2000" dirty="0" smtClean="0">
                <a:latin typeface="Arial (Headings)"/>
              </a:rPr>
              <a:t>describing the differences, including the reasons for these differences, may provide an important set of metadata for users</a:t>
            </a:r>
          </a:p>
          <a:p>
            <a:pPr lvl="1"/>
            <a:endParaRPr lang="en-US" sz="2000" b="1" dirty="0"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0057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+mj-lt"/>
              </a:rPr>
              <a:t>Thank you for your attention!</a:t>
            </a:r>
            <a:endParaRPr lang="en-GB" sz="4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1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Additional slides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Recent Developments and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User Demands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Accounting for </a:t>
            </a:r>
            <a:r>
              <a:rPr lang="en-GB" b="1" dirty="0" smtClean="0">
                <a:solidFill>
                  <a:srgbClr val="0070C0"/>
                </a:solidFill>
              </a:rPr>
              <a:t>risks and vulnerabilities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34076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Dwellings (including underlying land) versus mortgage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loans, 2003 – 2015  </a:t>
            </a:r>
            <a:endParaRPr lang="en-GB" sz="1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048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Accounting for </a:t>
            </a:r>
            <a:r>
              <a:rPr lang="en-GB" b="1" dirty="0" smtClean="0">
                <a:solidFill>
                  <a:srgbClr val="0070C0"/>
                </a:solidFill>
              </a:rPr>
              <a:t>risks and vulnerabilities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8840"/>
            <a:ext cx="820871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516142"/>
            <a:ext cx="353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Government Balance Sheets, 2015</a:t>
            </a:r>
          </a:p>
        </p:txBody>
      </p:sp>
    </p:spTree>
    <p:extLst>
      <p:ext uri="{BB962C8B-B14F-4D97-AF65-F5344CB8AC3E}">
        <p14:creationId xmlns:p14="http://schemas.microsoft.com/office/powerpoint/2010/main" val="22318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Accounting for shadow </a:t>
            </a:r>
            <a:r>
              <a:rPr lang="en-GB" b="1" dirty="0" smtClean="0">
                <a:solidFill>
                  <a:srgbClr val="0070C0"/>
                </a:solidFill>
              </a:rPr>
              <a:t>banking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Monetary Financial Institutions (MFIs) versus Other Financial Intermediaries (OFIs) in the USA, 1990-2017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483600"/>
              </p:ext>
            </p:extLst>
          </p:nvPr>
        </p:nvGraphicFramePr>
        <p:xfrm>
          <a:off x="611560" y="2348880"/>
          <a:ext cx="74168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29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P</a:t>
            </a:r>
            <a:r>
              <a:rPr lang="en-GB" b="1" dirty="0" smtClean="0">
                <a:solidFill>
                  <a:srgbClr val="0070C0"/>
                </a:solidFill>
              </a:rPr>
              <a:t>roposal for additional granularity of shadow banking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896544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+mj-lt"/>
              </a:rPr>
              <a:t>Additional breakdowns subsectors(tier 1):</a:t>
            </a:r>
          </a:p>
          <a:p>
            <a:pPr lvl="1"/>
            <a:r>
              <a:rPr lang="en-GB" sz="2000" b="1" dirty="0" smtClean="0">
                <a:latin typeface="+mj-lt"/>
              </a:rPr>
              <a:t>Insurance corporations:</a:t>
            </a:r>
          </a:p>
          <a:p>
            <a:pPr lvl="2"/>
            <a:r>
              <a:rPr lang="en-GB" sz="1600" b="1" dirty="0" smtClean="0">
                <a:latin typeface="+mj-lt"/>
              </a:rPr>
              <a:t>Non-life insurance corporations</a:t>
            </a:r>
          </a:p>
          <a:p>
            <a:pPr lvl="2"/>
            <a:r>
              <a:rPr lang="en-GB" sz="1600" b="1" dirty="0" smtClean="0">
                <a:latin typeface="+mj-lt"/>
              </a:rPr>
              <a:t>Life insurance corporations</a:t>
            </a:r>
          </a:p>
          <a:p>
            <a:pPr lvl="1"/>
            <a:r>
              <a:rPr lang="en-GB" sz="2000" b="1" dirty="0" smtClean="0">
                <a:latin typeface="+mj-lt"/>
              </a:rPr>
              <a:t>Pension funds:</a:t>
            </a:r>
          </a:p>
          <a:p>
            <a:pPr lvl="2"/>
            <a:r>
              <a:rPr lang="en-GB" sz="1600" b="1" dirty="0" smtClean="0">
                <a:latin typeface="+mj-lt"/>
              </a:rPr>
              <a:t>Defined benefit pension funds</a:t>
            </a:r>
          </a:p>
          <a:p>
            <a:pPr lvl="2"/>
            <a:r>
              <a:rPr lang="en-GB" sz="1600" b="1" dirty="0" smtClean="0">
                <a:latin typeface="+mj-lt"/>
              </a:rPr>
              <a:t>Defined contribution pension funds</a:t>
            </a:r>
          </a:p>
          <a:p>
            <a:pPr lvl="1"/>
            <a:r>
              <a:rPr lang="en-GB" sz="2000" b="1" dirty="0">
                <a:latin typeface="+mj-lt"/>
              </a:rPr>
              <a:t>N</a:t>
            </a:r>
            <a:r>
              <a:rPr lang="en-GB" sz="2000" b="1" dirty="0" smtClean="0">
                <a:latin typeface="+mj-lt"/>
              </a:rPr>
              <a:t>on-MMF investment funds:</a:t>
            </a:r>
          </a:p>
          <a:p>
            <a:pPr lvl="2"/>
            <a:r>
              <a:rPr lang="en-GB" sz="1600" b="1" dirty="0" smtClean="0">
                <a:latin typeface="+mj-lt"/>
              </a:rPr>
              <a:t>Open end funds</a:t>
            </a:r>
          </a:p>
          <a:p>
            <a:pPr lvl="3"/>
            <a:r>
              <a:rPr lang="en-GB" sz="1400" b="1" dirty="0" smtClean="0">
                <a:latin typeface="+mj-lt"/>
              </a:rPr>
              <a:t>Bond funds</a:t>
            </a:r>
          </a:p>
          <a:p>
            <a:pPr lvl="3"/>
            <a:r>
              <a:rPr lang="en-GB" sz="1400" b="1" dirty="0" smtClean="0">
                <a:latin typeface="+mj-lt"/>
              </a:rPr>
              <a:t>Equity funds</a:t>
            </a:r>
          </a:p>
          <a:p>
            <a:pPr lvl="3"/>
            <a:r>
              <a:rPr lang="en-GB" sz="1400" b="1" dirty="0" smtClean="0">
                <a:latin typeface="+mj-lt"/>
              </a:rPr>
              <a:t>Mixed or balanced funds</a:t>
            </a:r>
          </a:p>
          <a:p>
            <a:pPr lvl="3"/>
            <a:r>
              <a:rPr lang="en-GB" sz="1400" b="1" dirty="0" smtClean="0">
                <a:latin typeface="+mj-lt"/>
              </a:rPr>
              <a:t>Real estate funds</a:t>
            </a:r>
          </a:p>
          <a:p>
            <a:pPr lvl="3"/>
            <a:r>
              <a:rPr lang="en-GB" sz="1400" b="1" dirty="0" smtClean="0">
                <a:latin typeface="+mj-lt"/>
              </a:rPr>
              <a:t>Hedge funds</a:t>
            </a:r>
          </a:p>
          <a:p>
            <a:pPr lvl="3"/>
            <a:r>
              <a:rPr lang="en-GB" sz="1400" b="1" dirty="0" smtClean="0">
                <a:latin typeface="+mj-lt"/>
              </a:rPr>
              <a:t>Other funds</a:t>
            </a:r>
          </a:p>
          <a:p>
            <a:pPr lvl="2"/>
            <a:r>
              <a:rPr lang="en-GB" sz="1600" b="1" dirty="0" smtClean="0">
                <a:latin typeface="+mj-lt"/>
              </a:rPr>
              <a:t>Closed end funds</a:t>
            </a:r>
          </a:p>
          <a:p>
            <a:endParaRPr lang="en-GB" sz="18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7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Proposal for additional granularity of shadow banking (cont.)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896544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+mj-lt"/>
              </a:rPr>
              <a:t>Additional breakdowns </a:t>
            </a:r>
            <a:r>
              <a:rPr lang="en-GB" sz="2400" b="1" dirty="0" smtClean="0">
                <a:latin typeface="+mj-lt"/>
              </a:rPr>
              <a:t>subsectors (tier </a:t>
            </a:r>
            <a:r>
              <a:rPr lang="en-GB" sz="2400" b="1" dirty="0">
                <a:latin typeface="+mj-lt"/>
              </a:rPr>
              <a:t>1</a:t>
            </a:r>
            <a:r>
              <a:rPr lang="en-GB" sz="2400" b="1" dirty="0" smtClean="0">
                <a:latin typeface="+mj-lt"/>
              </a:rPr>
              <a:t>), cont.:</a:t>
            </a:r>
            <a:endParaRPr lang="en-GB" sz="2400" b="1" dirty="0">
              <a:latin typeface="+mj-lt"/>
            </a:endParaRPr>
          </a:p>
          <a:p>
            <a:pPr lvl="1"/>
            <a:r>
              <a:rPr lang="en-GB" sz="2000" b="1" dirty="0" smtClean="0">
                <a:latin typeface="+mj-lt"/>
              </a:rPr>
              <a:t>Other Financial Intermediaries (OFIs):</a:t>
            </a:r>
          </a:p>
          <a:p>
            <a:pPr lvl="2"/>
            <a:r>
              <a:rPr lang="en-GB" sz="1600" b="1" dirty="0" smtClean="0">
                <a:latin typeface="+mj-lt"/>
              </a:rPr>
              <a:t>Financial </a:t>
            </a:r>
            <a:r>
              <a:rPr lang="en-GB" sz="1600" b="1" dirty="0">
                <a:latin typeface="+mj-lt"/>
              </a:rPr>
              <a:t>vehicle corporations engaged in securitisation </a:t>
            </a:r>
            <a:endParaRPr lang="en-GB" sz="1600" b="1" dirty="0" smtClean="0">
              <a:latin typeface="+mj-lt"/>
            </a:endParaRPr>
          </a:p>
          <a:p>
            <a:pPr lvl="2"/>
            <a:r>
              <a:rPr lang="en-US" sz="1600" b="1" dirty="0">
                <a:latin typeface="+mj-lt"/>
              </a:rPr>
              <a:t>Financial corporations engaged in lending </a:t>
            </a:r>
            <a:endParaRPr lang="en-US" sz="1600" b="1" dirty="0" smtClean="0">
              <a:latin typeface="+mj-lt"/>
            </a:endParaRPr>
          </a:p>
          <a:p>
            <a:pPr lvl="2"/>
            <a:r>
              <a:rPr lang="en-US" sz="1600" b="1" dirty="0" smtClean="0">
                <a:latin typeface="+mj-lt"/>
              </a:rPr>
              <a:t>Security and derivative dealers</a:t>
            </a:r>
          </a:p>
          <a:p>
            <a:pPr lvl="2"/>
            <a:r>
              <a:rPr lang="en-GB" sz="1600" b="1" dirty="0" smtClean="0">
                <a:latin typeface="+mj-lt"/>
              </a:rPr>
              <a:t>Specialised financial </a:t>
            </a:r>
            <a:r>
              <a:rPr lang="en-US" sz="1600" b="1" dirty="0" smtClean="0">
                <a:latin typeface="+mj-lt"/>
              </a:rPr>
              <a:t>corporations</a:t>
            </a:r>
          </a:p>
          <a:p>
            <a:pPr lvl="2"/>
            <a:r>
              <a:rPr lang="en-US" sz="1600" b="1" dirty="0" smtClean="0">
                <a:latin typeface="+mj-lt"/>
              </a:rPr>
              <a:t>Other OFIs</a:t>
            </a:r>
          </a:p>
          <a:p>
            <a:pPr lvl="1"/>
            <a:r>
              <a:rPr lang="en-US" sz="2000" b="1" dirty="0" smtClean="0">
                <a:latin typeface="+mj-lt"/>
              </a:rPr>
              <a:t>Captive financial institutions:</a:t>
            </a:r>
          </a:p>
          <a:p>
            <a:pPr lvl="2"/>
            <a:r>
              <a:rPr lang="en-US" sz="1600" b="1" dirty="0" smtClean="0">
                <a:latin typeface="+mj-lt"/>
              </a:rPr>
              <a:t>Trust, estate and agency accounts</a:t>
            </a:r>
          </a:p>
          <a:p>
            <a:pPr lvl="2"/>
            <a:r>
              <a:rPr lang="en-US" sz="1600" b="1" dirty="0" smtClean="0">
                <a:latin typeface="+mj-lt"/>
              </a:rPr>
              <a:t>Brass plate companies</a:t>
            </a:r>
          </a:p>
          <a:p>
            <a:pPr lvl="2"/>
            <a:r>
              <a:rPr lang="en-US" sz="1600" b="1" dirty="0" smtClean="0">
                <a:latin typeface="+mj-lt"/>
              </a:rPr>
              <a:t>Special Purpose Entities or conduits</a:t>
            </a:r>
          </a:p>
          <a:p>
            <a:pPr lvl="2"/>
            <a:r>
              <a:rPr lang="en-US" sz="1600" b="1" dirty="0" smtClean="0">
                <a:latin typeface="+mj-lt"/>
              </a:rPr>
              <a:t>Other captive finance companies and money lenders</a:t>
            </a:r>
            <a:endParaRPr lang="en-GB" sz="1600" b="1" dirty="0" smtClean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Also some additional breakdowns of financial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435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Why Focus on Institutional Sector Accounts?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Advantages and disadvantages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82453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Complete and coherent system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400" b="1" dirty="0" smtClean="0">
                <a:latin typeface="+mj-lt"/>
              </a:rPr>
              <a:t>of all economic transactions and positions</a:t>
            </a:r>
          </a:p>
          <a:p>
            <a:r>
              <a:rPr lang="en-GB" sz="2400" b="1" dirty="0" smtClean="0">
                <a:latin typeface="+mj-lt"/>
              </a:rPr>
              <a:t>In practice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full consistency</a:t>
            </a:r>
            <a:r>
              <a:rPr lang="en-GB" sz="2400" b="1" dirty="0" smtClean="0">
                <a:latin typeface="+mj-lt"/>
              </a:rPr>
              <a:t>, with the exception of:</a:t>
            </a:r>
          </a:p>
          <a:p>
            <a:pPr lvl="1"/>
            <a:r>
              <a:rPr lang="en-GB" sz="2000" b="1" dirty="0" smtClean="0">
                <a:latin typeface="+mj-lt"/>
              </a:rPr>
              <a:t>Differences between balancing item of non-financial transactions and balancing item of financial transactions</a:t>
            </a:r>
          </a:p>
          <a:p>
            <a:pPr lvl="1"/>
            <a:r>
              <a:rPr lang="en-GB" sz="2000" b="1" dirty="0" smtClean="0">
                <a:latin typeface="+mj-lt"/>
              </a:rPr>
              <a:t>No full recording of stocks of non-financial assets</a:t>
            </a:r>
          </a:p>
          <a:p>
            <a:pPr lvl="1"/>
            <a:r>
              <a:rPr lang="en-GB" sz="2000" b="1" dirty="0" smtClean="0">
                <a:latin typeface="+mj-lt"/>
              </a:rPr>
              <a:t>Other flows (revaluations and other changes in the volume of assets) calculated as a residual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Consistency over time</a:t>
            </a:r>
            <a:r>
              <a:rPr lang="en-GB" sz="2400" b="1" dirty="0" smtClean="0">
                <a:latin typeface="+mj-lt"/>
              </a:rPr>
              <a:t>, and thus availability of consistent time series data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International comparability</a:t>
            </a:r>
          </a:p>
          <a:p>
            <a:endParaRPr lang="en-GB" sz="2400" b="1" dirty="0" smtClean="0">
              <a:latin typeface="+mj-lt"/>
            </a:endParaRPr>
          </a:p>
          <a:p>
            <a:endParaRPr lang="en-GB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25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Advantages and disadvantages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82453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+mj-lt"/>
              </a:rPr>
              <a:t>Ability to analyse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interaction between “real” economy and finance</a:t>
            </a:r>
          </a:p>
          <a:p>
            <a:r>
              <a:rPr lang="en-GB" sz="2400" b="1" dirty="0" smtClean="0">
                <a:latin typeface="+mj-lt"/>
              </a:rPr>
              <a:t>Ability to analyse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interactions between sectors</a:t>
            </a:r>
          </a:p>
          <a:p>
            <a:r>
              <a:rPr lang="en-GB" sz="2400" b="1" dirty="0" smtClean="0">
                <a:latin typeface="+mj-lt"/>
              </a:rPr>
              <a:t>Generally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 less detail </a:t>
            </a:r>
            <a:r>
              <a:rPr lang="en-GB" sz="2400" b="1" dirty="0" smtClean="0">
                <a:latin typeface="+mj-lt"/>
              </a:rPr>
              <a:t>available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Timeliness questionable</a:t>
            </a:r>
            <a:r>
              <a:rPr lang="en-GB" sz="2400" b="1" dirty="0" smtClean="0">
                <a:latin typeface="+mj-lt"/>
              </a:rPr>
              <a:t>, certainly at initial stages of development; current timeliness requirements for advanced countries:</a:t>
            </a:r>
          </a:p>
          <a:p>
            <a:pPr lvl="1"/>
            <a:r>
              <a:rPr lang="en-GB" sz="2000" b="1" dirty="0" smtClean="0">
                <a:latin typeface="+mj-lt"/>
              </a:rPr>
              <a:t>Quarterly: 4 months after reference period</a:t>
            </a:r>
          </a:p>
          <a:p>
            <a:pPr lvl="1"/>
            <a:r>
              <a:rPr lang="en-GB" sz="2000" b="1" dirty="0" smtClean="0">
                <a:latin typeface="+mj-lt"/>
              </a:rPr>
              <a:t>Annual: 9 months after reference period</a:t>
            </a:r>
          </a:p>
          <a:p>
            <a:endParaRPr lang="en-GB" sz="2400" b="1" dirty="0" smtClean="0">
              <a:latin typeface="+mj-lt"/>
            </a:endParaRPr>
          </a:p>
          <a:p>
            <a:endParaRPr lang="en-GB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5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4159"/>
            <a:ext cx="9108504" cy="543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M</a:t>
            </a:r>
            <a:r>
              <a:rPr lang="en-GB" b="1" dirty="0" smtClean="0">
                <a:solidFill>
                  <a:srgbClr val="0070C0"/>
                </a:solidFill>
              </a:rPr>
              <a:t>icro-data </a:t>
            </a:r>
            <a:r>
              <a:rPr lang="en-GB" b="1" dirty="0">
                <a:solidFill>
                  <a:srgbClr val="0070C0"/>
                </a:solidFill>
              </a:rPr>
              <a:t>versus </a:t>
            </a:r>
            <a:r>
              <a:rPr lang="en-GB" b="1" dirty="0" smtClean="0">
                <a:solidFill>
                  <a:srgbClr val="0070C0"/>
                </a:solidFill>
              </a:rPr>
              <a:t>macro-data</a:t>
            </a:r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4355976" y="4437112"/>
            <a:ext cx="57606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55976" y="4149080"/>
            <a:ext cx="57606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355976" y="4725144"/>
            <a:ext cx="57606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55976" y="3573016"/>
            <a:ext cx="57606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596336" y="4437112"/>
            <a:ext cx="576064" cy="3600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4896544" cy="5472608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</a:rPr>
              <a:t>Economic and financial crisis</a:t>
            </a:r>
          </a:p>
          <a:p>
            <a:pPr lvl="1">
              <a:buFont typeface="Arial" charset="0"/>
              <a:buChar char="•"/>
            </a:pPr>
            <a:r>
              <a:rPr lang="en-GB" sz="2400" b="1" dirty="0" smtClean="0">
                <a:latin typeface="+mj-lt"/>
              </a:rPr>
              <a:t>More demand for data on (financial) risks and vulnerabilities: interconnectedness, maturity risk, currency risk, shadow banking, etc.</a:t>
            </a:r>
          </a:p>
          <a:p>
            <a:pPr>
              <a:buFont typeface="Arial" charset="0"/>
              <a:buChar char="•"/>
            </a:pPr>
            <a:endParaRPr lang="en-GB" sz="28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Stiglitz-Sen-</a:t>
            </a:r>
            <a:r>
              <a:rPr lang="en-GB" sz="2800" b="1" dirty="0" err="1" smtClean="0">
                <a:solidFill>
                  <a:srgbClr val="0070C0"/>
                </a:solidFill>
                <a:latin typeface="+mj-lt"/>
              </a:rPr>
              <a:t>Fitoussi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 Report: well-being versus GDP</a:t>
            </a:r>
          </a:p>
          <a:p>
            <a:pPr lvl="1">
              <a:buFont typeface="Arial" charset="0"/>
              <a:buChar char="•"/>
            </a:pPr>
            <a:r>
              <a:rPr lang="en-GB" sz="2400" b="1" dirty="0" smtClean="0">
                <a:latin typeface="+mj-lt"/>
              </a:rPr>
              <a:t>More demand for data on households, beyond GDP: income, consumption, saving and wealth (including distribution across household groups)</a:t>
            </a:r>
          </a:p>
          <a:p>
            <a:pPr>
              <a:buFont typeface="Arial" charset="0"/>
              <a:buChar char="•"/>
            </a:pPr>
            <a:endParaRPr lang="en-GB" sz="28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Globalisation</a:t>
            </a:r>
          </a:p>
          <a:p>
            <a:pPr lvl="1">
              <a:buFont typeface="Arial" charset="0"/>
              <a:buChar char="•"/>
            </a:pPr>
            <a:r>
              <a:rPr lang="en-GB" sz="2400" b="1" dirty="0" smtClean="0">
                <a:latin typeface="+mj-lt"/>
              </a:rPr>
              <a:t>More demand for granularity: impact of multinational enterprises (MNEs), SPEs</a:t>
            </a:r>
          </a:p>
          <a:p>
            <a:pPr marL="0" indent="0">
              <a:buNone/>
            </a:pPr>
            <a:r>
              <a:rPr lang="en-GB" sz="3000" b="1" dirty="0" smtClean="0">
                <a:solidFill>
                  <a:schemeClr val="accent1"/>
                </a:solidFill>
                <a:latin typeface="+mj-lt"/>
              </a:rPr>
              <a:t>=&gt; More demand for institutional sector accounts</a:t>
            </a:r>
            <a:endParaRPr lang="en-GB" sz="3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Recent developments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http://www.cartoonmovement.com/depot/cartoons/2012/04/13/globalization_versus_localism__enrico_bertuccioli.jpe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1803" y="4581128"/>
            <a:ext cx="3642197" cy="2291333"/>
          </a:xfrm>
          <a:prstGeom prst="rect">
            <a:avLst/>
          </a:prstGeom>
        </p:spPr>
      </p:pic>
      <p:pic>
        <p:nvPicPr>
          <p:cNvPr id="6" name="Content Placeholder 4" descr="http://www.chinadaily.com.cn/opinion/images/attachement/jpg/site1/20100518/00221917e13e0d5c1bc501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8949" y="2420888"/>
            <a:ext cx="3675051" cy="2160240"/>
          </a:xfrm>
          <a:prstGeom prst="rect">
            <a:avLst/>
          </a:prstGeom>
        </p:spPr>
      </p:pic>
      <p:pic>
        <p:nvPicPr>
          <p:cNvPr id="7" name="Picture 2" descr="http://cdn.americanprogress.org/wp-content/uploads/2012/09/091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49" y="0"/>
            <a:ext cx="3675051" cy="25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General overview of sector accounts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Statistical Response:                                           G-20 Data Gaps Initiative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7880374" cy="475252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Core recommendation (II.8) on the compilation of institutional sector accounts</a:t>
            </a:r>
          </a:p>
          <a:p>
            <a:pPr lvl="1">
              <a:buFont typeface="Arial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Core template</a:t>
            </a:r>
            <a:r>
              <a:rPr lang="en-GB" dirty="0" smtClean="0">
                <a:latin typeface="+mj-lt"/>
              </a:rPr>
              <a:t>, including encouraged items for (sub)sectors, transactions and positions (e.g. on maturity and currency mismatches)</a:t>
            </a:r>
          </a:p>
          <a:p>
            <a:pPr lvl="1">
              <a:buFont typeface="Arial" charset="0"/>
              <a:buChar char="•"/>
            </a:pP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More advanced ambitions</a:t>
            </a:r>
            <a:r>
              <a:rPr lang="en-GB" b="1" dirty="0" smtClean="0">
                <a:latin typeface="+mj-lt"/>
              </a:rPr>
              <a:t>:</a:t>
            </a:r>
          </a:p>
          <a:p>
            <a:pPr lvl="2">
              <a:buFont typeface="Arial" charset="0"/>
              <a:buChar char="•"/>
            </a:pPr>
            <a:r>
              <a:rPr lang="en-GB" dirty="0" smtClean="0">
                <a:latin typeface="+mj-lt"/>
              </a:rPr>
              <a:t>Accounting for interconnectedness: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from-whom-to-whom data</a:t>
            </a:r>
          </a:p>
          <a:p>
            <a:pPr lvl="2">
              <a:buFont typeface="Arial" charset="0"/>
              <a:buChar char="•"/>
            </a:pPr>
            <a:r>
              <a:rPr lang="en-GB" dirty="0" smtClean="0">
                <a:latin typeface="+mj-lt"/>
              </a:rPr>
              <a:t>Accounting for risks related to new developments in the financial corporations’ sector: </a:t>
            </a:r>
            <a:r>
              <a:rPr lang="en-GB" b="1" dirty="0" smtClean="0">
                <a:solidFill>
                  <a:schemeClr val="accent1"/>
                </a:solidFill>
                <a:latin typeface="+mj-lt"/>
              </a:rPr>
              <a:t>shadow banking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G-20 Data Gaps Initiative (G-20 DGI)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G-20 DGI: Recommendations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824536"/>
          </a:xfrm>
        </p:spPr>
        <p:txBody>
          <a:bodyPr>
            <a:noAutofit/>
          </a:bodyPr>
          <a:lstStyle/>
          <a:p>
            <a:endParaRPr lang="en-GB" sz="2400" b="1" dirty="0" smtClean="0">
              <a:latin typeface="+mj-lt"/>
            </a:endParaRPr>
          </a:p>
          <a:p>
            <a:endParaRPr lang="en-GB" sz="2400" b="1" dirty="0" smtClean="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Accounting for </a:t>
            </a:r>
            <a:r>
              <a:rPr lang="en-GB" b="1" dirty="0" smtClean="0">
                <a:solidFill>
                  <a:srgbClr val="0070C0"/>
                </a:solidFill>
              </a:rPr>
              <a:t>risks and vulnerabilities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081780"/>
              </p:ext>
            </p:extLst>
          </p:nvPr>
        </p:nvGraphicFramePr>
        <p:xfrm>
          <a:off x="611560" y="1997551"/>
          <a:ext cx="7993063" cy="470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611560" y="141277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Debt and debt service ratios of households </a:t>
            </a: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(% of disposable income) in 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OECD countries, 2016</a:t>
            </a:r>
          </a:p>
        </p:txBody>
      </p:sp>
    </p:spTree>
    <p:extLst>
      <p:ext uri="{BB962C8B-B14F-4D97-AF65-F5344CB8AC3E}">
        <p14:creationId xmlns:p14="http://schemas.microsoft.com/office/powerpoint/2010/main" val="16549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ECD white">
    <a:dk1>
      <a:srgbClr val="727272"/>
    </a:dk1>
    <a:lt1>
      <a:sysClr val="window" lastClr="FFFFFF"/>
    </a:lt1>
    <a:dk2>
      <a:srgbClr val="006299"/>
    </a:dk2>
    <a:lt2>
      <a:srgbClr val="E6E6E6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ECD">
    <a:majorFont>
      <a:latin typeface="Arial"/>
      <a:ea typeface=""/>
      <a:cs typeface=""/>
    </a:majorFont>
    <a:minorFont>
      <a:latin typeface="Georgia"/>
      <a:ea typeface=""/>
      <a:cs typeface="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12960</TotalTime>
  <Words>1232</Words>
  <Application>Microsoft Office PowerPoint</Application>
  <PresentationFormat>On-screen Show (4:3)</PresentationFormat>
  <Paragraphs>237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OCDE_Français_blanc</vt:lpstr>
      <vt:lpstr>Future challenges for institutional sector accounts and BoP statistics</vt:lpstr>
      <vt:lpstr>Introduction</vt:lpstr>
      <vt:lpstr>PowerPoint Presentation</vt:lpstr>
      <vt:lpstr>Recent developments</vt:lpstr>
      <vt:lpstr>General overview of sector accounts</vt:lpstr>
      <vt:lpstr>PowerPoint Presentation</vt:lpstr>
      <vt:lpstr>G-20 Data Gaps Initiative (G-20 DGI)</vt:lpstr>
      <vt:lpstr>G-20 DGI: Recommendations</vt:lpstr>
      <vt:lpstr>Accounting for risks and vulnerabilities</vt:lpstr>
      <vt:lpstr>Accounting for risks and vulnerabilities</vt:lpstr>
      <vt:lpstr>Accounting for interconnectedness</vt:lpstr>
      <vt:lpstr>Accounting for shadow banking </vt:lpstr>
      <vt:lpstr>PowerPoint Presentation</vt:lpstr>
      <vt:lpstr>More focus on households</vt:lpstr>
      <vt:lpstr>GDP versus household disposable income</vt:lpstr>
      <vt:lpstr>GDP versus household disposable income</vt:lpstr>
      <vt:lpstr>Saving rates across household groups</vt:lpstr>
      <vt:lpstr>PowerPoint Presentation</vt:lpstr>
      <vt:lpstr>Accounting for globalisation</vt:lpstr>
      <vt:lpstr>Presence of MNEs across countries</vt:lpstr>
      <vt:lpstr>Special Purpose Entities in the Netherlands</vt:lpstr>
      <vt:lpstr>PowerPoint Presentation</vt:lpstr>
      <vt:lpstr>Current availability:                            requirements core template</vt:lpstr>
      <vt:lpstr>Current availability:                           data on shadow banking</vt:lpstr>
      <vt:lpstr>Current availability:                                 from-whom-to-whom information</vt:lpstr>
      <vt:lpstr>PowerPoint Presentation</vt:lpstr>
      <vt:lpstr>Going forward</vt:lpstr>
      <vt:lpstr>PowerPoint Presentation</vt:lpstr>
      <vt:lpstr>PowerPoint Presentation</vt:lpstr>
      <vt:lpstr>Accounting for risks and vulnerabilities </vt:lpstr>
      <vt:lpstr>Accounting for risks and vulnerabilities</vt:lpstr>
      <vt:lpstr>Accounting for shadow banking</vt:lpstr>
      <vt:lpstr>Proposal for additional granularity of shadow banking</vt:lpstr>
      <vt:lpstr>Proposal for additional granularity of shadow banking (cont.)</vt:lpstr>
      <vt:lpstr>PowerPoint Presentation</vt:lpstr>
      <vt:lpstr>Advantages and disadvantages</vt:lpstr>
      <vt:lpstr>Advantages and disadvantages</vt:lpstr>
      <vt:lpstr>Micro-data versus macro-data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wistrom_b</dc:creator>
  <cp:lastModifiedBy>VAN DE VEN Peter</cp:lastModifiedBy>
  <cp:revision>670</cp:revision>
  <cp:lastPrinted>2017-04-21T15:32:59Z</cp:lastPrinted>
  <dcterms:created xsi:type="dcterms:W3CDTF">2012-11-06T08:45:38Z</dcterms:created>
  <dcterms:modified xsi:type="dcterms:W3CDTF">2018-10-16T14:41:08Z</dcterms:modified>
</cp:coreProperties>
</file>