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3" r:id="rId1"/>
  </p:sldMasterIdLst>
  <p:handoutMasterIdLst>
    <p:handoutMasterId r:id="rId14"/>
  </p:handoutMasterIdLst>
  <p:sldIdLst>
    <p:sldId id="368" r:id="rId2"/>
    <p:sldId id="415" r:id="rId3"/>
    <p:sldId id="444" r:id="rId4"/>
    <p:sldId id="425" r:id="rId5"/>
    <p:sldId id="442" r:id="rId6"/>
    <p:sldId id="441" r:id="rId7"/>
    <p:sldId id="440" r:id="rId8"/>
    <p:sldId id="428" r:id="rId9"/>
    <p:sldId id="435" r:id="rId10"/>
    <p:sldId id="436" r:id="rId11"/>
    <p:sldId id="433" r:id="rId12"/>
    <p:sldId id="424" r:id="rId13"/>
  </p:sldIdLst>
  <p:sldSz cx="9144000" cy="6858000" type="screen4x3"/>
  <p:notesSz cx="6797675" cy="9926638"/>
  <p:defaultTextStyle>
    <a:defPPr>
      <a:defRPr lang="de-AT"/>
    </a:defPPr>
    <a:lvl1pPr algn="ctr" rtl="0" fontAlgn="base">
      <a:spcBef>
        <a:spcPct val="20000"/>
      </a:spcBef>
      <a:spcAft>
        <a:spcPct val="0"/>
      </a:spcAft>
      <a:defRPr sz="1600" b="1" kern="1200">
        <a:solidFill>
          <a:schemeClr val="tx1"/>
        </a:solidFill>
        <a:latin typeface="GillAlternateOne" pitchFamily="2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1600" b="1" kern="1200">
        <a:solidFill>
          <a:schemeClr val="tx1"/>
        </a:solidFill>
        <a:latin typeface="GillAlternateOne" pitchFamily="2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1600" b="1" kern="1200">
        <a:solidFill>
          <a:schemeClr val="tx1"/>
        </a:solidFill>
        <a:latin typeface="GillAlternateOne" pitchFamily="2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1600" b="1" kern="1200">
        <a:solidFill>
          <a:schemeClr val="tx1"/>
        </a:solidFill>
        <a:latin typeface="GillAlternateOne" pitchFamily="2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1600" b="1" kern="1200">
        <a:solidFill>
          <a:schemeClr val="tx1"/>
        </a:solidFill>
        <a:latin typeface="GillAlternateOne" pitchFamily="2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GillAlternateOne" pitchFamily="2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GillAlternateOne" pitchFamily="2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GillAlternateOne" pitchFamily="2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GillAlternateOne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DCEB15"/>
    <a:srgbClr val="4A73E8"/>
    <a:srgbClr val="FD91BF"/>
    <a:srgbClr val="E55D84"/>
    <a:srgbClr val="E35F9B"/>
    <a:srgbClr val="E569A1"/>
    <a:srgbClr val="E3E3FF"/>
    <a:srgbClr val="F20000"/>
    <a:srgbClr val="E520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4" autoAdjust="0"/>
    <p:restoredTop sz="94411" autoAdjust="0"/>
  </p:normalViewPr>
  <p:slideViewPr>
    <p:cSldViewPr snapToGrid="0">
      <p:cViewPr varScale="1">
        <p:scale>
          <a:sx n="140" d="100"/>
          <a:sy n="140" d="100"/>
        </p:scale>
        <p:origin x="85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2CE48-E20E-4BB7-92A0-0CD814C26036}" type="datetimeFigureOut">
              <a:rPr lang="de-AT" smtClean="0"/>
              <a:t>28.09.2018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AF275-DDAE-4BE9-B2F5-9F8A1C5D5B2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3404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ENB-LOGO-08-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350838"/>
            <a:ext cx="28527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OENB-EING--MO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414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41785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2575" y="1138238"/>
            <a:ext cx="2060575" cy="52435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0850" y="1138238"/>
            <a:ext cx="6029325" cy="524351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759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05835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67527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0850" y="2060575"/>
            <a:ext cx="4038600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1850" y="2060575"/>
            <a:ext cx="4038600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9978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9523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801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82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782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4026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1138238"/>
            <a:ext cx="82296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2060575"/>
            <a:ext cx="82296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pic>
        <p:nvPicPr>
          <p:cNvPr id="1028" name="Picture 4" descr="LOGO NEU-SIG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34938"/>
            <a:ext cx="8636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39713" y="6508750"/>
            <a:ext cx="16748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de-AT" sz="1400" b="0">
                <a:solidFill>
                  <a:srgbClr val="5F5F5F"/>
                </a:solidFill>
                <a:latin typeface="Arial" charset="0"/>
              </a:rPr>
              <a:t>www.oenb.at</a:t>
            </a: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3775075" y="6521450"/>
            <a:ext cx="1263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/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3175000" y="6524625"/>
            <a:ext cx="2262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sz="1200" b="0">
                <a:latin typeface="Arial" charset="0"/>
              </a:rPr>
              <a:t>- </a:t>
            </a:r>
            <a:fld id="{8589FD22-EFD2-4134-BF6E-331EAA6DD58E}" type="slidenum">
              <a:rPr lang="de-AT" sz="1200" b="0">
                <a:latin typeface="Arial" charset="0"/>
              </a:rPr>
              <a:pPr eaLnBrk="1" hangingPunct="1">
                <a:spcBef>
                  <a:spcPct val="50000"/>
                </a:spcBef>
              </a:pPr>
              <a:t>‹Nr.›</a:t>
            </a:fld>
            <a:r>
              <a:rPr lang="de-AT" sz="1200" b="0">
                <a:latin typeface="Arial" charset="0"/>
              </a:rPr>
              <a:t> -</a:t>
            </a:r>
            <a:endParaRPr lang="de-AT"/>
          </a:p>
        </p:txBody>
      </p:sp>
      <p:sp>
        <p:nvSpPr>
          <p:cNvPr id="1032" name="Text Box 9"/>
          <p:cNvSpPr txBox="1">
            <a:spLocks noChangeArrowheads="1"/>
          </p:cNvSpPr>
          <p:nvPr userDrawn="1"/>
        </p:nvSpPr>
        <p:spPr bwMode="auto">
          <a:xfrm>
            <a:off x="7380288" y="6553200"/>
            <a:ext cx="158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de-AT" sz="1400" b="0">
                <a:latin typeface="Arial" charset="0"/>
              </a:rPr>
              <a:t>statistik.oenb.at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GillAlternateOne" pitchFamily="2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GillAlternateOne" pitchFamily="2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GillAlternateOne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GillAlternateOne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GillAlternateOne" pitchFamily="2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GillAlternateOne" pitchFamily="2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GillAlternateOne" pitchFamily="2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GillAlternateOne" pitchFamily="2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16800" y="2581681"/>
            <a:ext cx="8225472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GillAlternateOne" pitchFamily="2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ＭＳ Ｐゴシック" pitchFamily="-128" charset="-128"/>
              </a:rPr>
              <a:t>Integrating </a:t>
            </a:r>
            <a:r>
              <a:rPr lang="en-US" sz="2800" dirty="0">
                <a:solidFill>
                  <a:schemeClr val="bg1"/>
                </a:solidFill>
                <a:latin typeface="Arial" charset="0"/>
                <a:ea typeface="ＭＳ Ｐゴシック" pitchFamily="-128" charset="-128"/>
              </a:rPr>
              <a:t>National Accounts 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ＭＳ Ｐゴシック" pitchFamily="-128" charset="-128"/>
              </a:rPr>
              <a:t>and</a:t>
            </a:r>
            <a:br>
              <a:rPr lang="en-US" sz="2800" dirty="0" smtClean="0">
                <a:solidFill>
                  <a:schemeClr val="bg1"/>
                </a:solidFill>
                <a:latin typeface="Arial" charset="0"/>
                <a:ea typeface="ＭＳ Ｐゴシック" pitchFamily="-128" charset="-128"/>
              </a:rPr>
            </a:br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ＭＳ Ｐゴシック" pitchFamily="-128" charset="-128"/>
              </a:rPr>
              <a:t>Balance </a:t>
            </a:r>
            <a:r>
              <a:rPr lang="en-US" sz="2800" dirty="0">
                <a:solidFill>
                  <a:schemeClr val="bg1"/>
                </a:solidFill>
                <a:latin typeface="Arial" charset="0"/>
                <a:ea typeface="ＭＳ Ｐゴシック" pitchFamily="-128" charset="-128"/>
              </a:rPr>
              <a:t>of Payments Statistics in 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  <a:ea typeface="ＭＳ Ｐゴシック" pitchFamily="-128" charset="-128"/>
              </a:rPr>
              <a:t>Austria</a:t>
            </a:r>
            <a:r>
              <a:rPr lang="en-GB" sz="2800" dirty="0" smtClean="0">
                <a:solidFill>
                  <a:schemeClr val="bg1"/>
                </a:solidFill>
                <a:latin typeface="Arial" charset="0"/>
                <a:ea typeface="ＭＳ Ｐゴシック" pitchFamily="-128" charset="-128"/>
              </a:rPr>
              <a:t> </a:t>
            </a:r>
            <a:br>
              <a:rPr lang="en-GB" sz="2800" dirty="0" smtClean="0">
                <a:solidFill>
                  <a:schemeClr val="bg1"/>
                </a:solidFill>
                <a:latin typeface="Arial" charset="0"/>
                <a:ea typeface="ＭＳ Ｐゴシック" pitchFamily="-128" charset="-128"/>
              </a:rPr>
            </a:br>
            <a:endParaRPr lang="de-AT" sz="2800" dirty="0">
              <a:solidFill>
                <a:schemeClr val="bg1"/>
              </a:solidFill>
              <a:latin typeface="Arial" charset="0"/>
              <a:ea typeface="ＭＳ Ｐゴシック" pitchFamily="-128" charset="-128"/>
            </a:endParaRPr>
          </a:p>
          <a:p>
            <a:pPr algn="l">
              <a:spcBef>
                <a:spcPct val="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  <a:ea typeface="ＭＳ Ｐゴシック" pitchFamily="-128" charset="-128"/>
              </a:rPr>
              <a:t>Conference of European Statistics Stakeholders 2018</a:t>
            </a:r>
            <a:r>
              <a:rPr lang="en-GB" sz="2400" dirty="0" smtClean="0">
                <a:solidFill>
                  <a:schemeClr val="bg1"/>
                </a:solidFill>
                <a:latin typeface="Arial" charset="0"/>
                <a:ea typeface="ＭＳ Ｐゴシック" pitchFamily="-128" charset="-128"/>
              </a:rPr>
              <a:t/>
            </a:r>
            <a:br>
              <a:rPr lang="en-GB" sz="2400" dirty="0" smtClean="0">
                <a:solidFill>
                  <a:schemeClr val="bg1"/>
                </a:solidFill>
                <a:latin typeface="Arial" charset="0"/>
                <a:ea typeface="ＭＳ Ｐゴシック" pitchFamily="-128" charset="-128"/>
              </a:rPr>
            </a:br>
            <a:r>
              <a:rPr lang="en-GB" sz="2000" b="0" dirty="0" smtClean="0">
                <a:solidFill>
                  <a:schemeClr val="bg1"/>
                </a:solidFill>
                <a:latin typeface="Arial" charset="0"/>
                <a:ea typeface="ＭＳ Ｐゴシック" pitchFamily="-128" charset="-128"/>
              </a:rPr>
              <a:t>STS01 - Bamberg, 18</a:t>
            </a:r>
            <a:r>
              <a:rPr lang="en-GB" sz="2000" b="0" baseline="30000" dirty="0" smtClean="0">
                <a:solidFill>
                  <a:schemeClr val="bg1"/>
                </a:solidFill>
                <a:latin typeface="Arial" charset="0"/>
                <a:ea typeface="ＭＳ Ｐゴシック" pitchFamily="-128" charset="-128"/>
              </a:rPr>
              <a:t>th</a:t>
            </a:r>
            <a:r>
              <a:rPr lang="en-GB" sz="2000" b="0" dirty="0" smtClean="0">
                <a:solidFill>
                  <a:schemeClr val="bg1"/>
                </a:solidFill>
                <a:latin typeface="Arial" charset="0"/>
                <a:ea typeface="ＭＳ Ｐゴシック" pitchFamily="-128" charset="-128"/>
              </a:rPr>
              <a:t> October 2018</a:t>
            </a:r>
            <a:r>
              <a:rPr lang="en-GB" sz="2000" dirty="0" smtClean="0">
                <a:solidFill>
                  <a:schemeClr val="bg1"/>
                </a:solidFill>
                <a:latin typeface="Arial" charset="0"/>
                <a:ea typeface="ＭＳ Ｐゴシック" pitchFamily="-128" charset="-128"/>
              </a:rPr>
              <a:t/>
            </a:r>
            <a:br>
              <a:rPr lang="en-GB" sz="2000" dirty="0" smtClean="0">
                <a:solidFill>
                  <a:schemeClr val="bg1"/>
                </a:solidFill>
                <a:latin typeface="Arial" charset="0"/>
                <a:ea typeface="ＭＳ Ｐゴシック" pitchFamily="-128" charset="-128"/>
              </a:rPr>
            </a:br>
            <a:endParaRPr lang="en-GB" sz="2000" b="0" dirty="0" smtClean="0">
              <a:solidFill>
                <a:schemeClr val="bg1"/>
              </a:solidFill>
              <a:latin typeface="Arial" charset="0"/>
              <a:ea typeface="ＭＳ Ｐゴシック" pitchFamily="-128" charset="-128"/>
            </a:endParaRPr>
          </a:p>
          <a:p>
            <a:pPr algn="l">
              <a:spcBef>
                <a:spcPct val="0"/>
              </a:spcBef>
            </a:pPr>
            <a:r>
              <a:rPr lang="en-GB" sz="1400" b="0" dirty="0" smtClean="0">
                <a:solidFill>
                  <a:schemeClr val="bg1"/>
                </a:solidFill>
                <a:latin typeface="Arial" charset="0"/>
                <a:ea typeface="ＭＳ Ｐゴシック" pitchFamily="-128" charset="-128"/>
              </a:rPr>
              <a:t>Michael Andreasch</a:t>
            </a:r>
            <a:br>
              <a:rPr lang="en-GB" sz="1400" b="0" dirty="0" smtClean="0">
                <a:solidFill>
                  <a:schemeClr val="bg1"/>
                </a:solidFill>
                <a:latin typeface="Arial" charset="0"/>
                <a:ea typeface="ＭＳ Ｐゴシック" pitchFamily="-128" charset="-128"/>
              </a:rPr>
            </a:br>
            <a:r>
              <a:rPr lang="en-GB" sz="1400" b="0" dirty="0" err="1" smtClean="0">
                <a:solidFill>
                  <a:schemeClr val="bg1"/>
                </a:solidFill>
                <a:latin typeface="Arial" charset="0"/>
                <a:ea typeface="ＭＳ Ｐゴシック" pitchFamily="-128" charset="-128"/>
              </a:rPr>
              <a:t>Oesterreichische</a:t>
            </a:r>
            <a:r>
              <a:rPr lang="en-GB" sz="1400" b="0" dirty="0" smtClean="0">
                <a:solidFill>
                  <a:schemeClr val="bg1"/>
                </a:solidFill>
                <a:latin typeface="Arial" charset="0"/>
                <a:ea typeface="ＭＳ Ｐゴシック" pitchFamily="-128" charset="-128"/>
              </a:rPr>
              <a:t> </a:t>
            </a:r>
            <a:r>
              <a:rPr lang="en-GB" sz="1400" b="0" dirty="0" err="1" smtClean="0">
                <a:solidFill>
                  <a:schemeClr val="bg1"/>
                </a:solidFill>
                <a:latin typeface="Arial" charset="0"/>
                <a:ea typeface="ＭＳ Ｐゴシック" pitchFamily="-128" charset="-128"/>
              </a:rPr>
              <a:t>Nationalbank</a:t>
            </a:r>
            <a:r>
              <a:rPr lang="en-GB" sz="1400" b="0" dirty="0" smtClean="0">
                <a:solidFill>
                  <a:schemeClr val="bg1"/>
                </a:solidFill>
                <a:latin typeface="Arial" charset="0"/>
                <a:ea typeface="ＭＳ Ｐゴシック" pitchFamily="-128" charset="-128"/>
              </a:rPr>
              <a:t/>
            </a:r>
            <a:br>
              <a:rPr lang="en-GB" sz="1400" b="0" dirty="0" smtClean="0">
                <a:solidFill>
                  <a:schemeClr val="bg1"/>
                </a:solidFill>
                <a:latin typeface="Arial" charset="0"/>
                <a:ea typeface="ＭＳ Ｐゴシック" pitchFamily="-128" charset="-128"/>
              </a:rPr>
            </a:br>
            <a:r>
              <a:rPr lang="en-GB" sz="1400" b="0" dirty="0" smtClean="0">
                <a:solidFill>
                  <a:schemeClr val="bg1"/>
                </a:solidFill>
                <a:latin typeface="Arial" charset="0"/>
                <a:ea typeface="ＭＳ Ｐゴシック" pitchFamily="-128" charset="-128"/>
              </a:rPr>
              <a:t>External </a:t>
            </a:r>
            <a:r>
              <a:rPr lang="en-GB" sz="1400" b="0" dirty="0">
                <a:solidFill>
                  <a:schemeClr val="bg1"/>
                </a:solidFill>
                <a:latin typeface="Arial" charset="0"/>
                <a:ea typeface="ＭＳ Ｐゴシック" pitchFamily="-128" charset="-128"/>
              </a:rPr>
              <a:t>Statistics, Financial Accounts  and Monetary and Financial Statistics Division</a:t>
            </a:r>
          </a:p>
          <a:p>
            <a:pPr algn="l">
              <a:spcBef>
                <a:spcPct val="0"/>
              </a:spcBef>
            </a:pPr>
            <a:endParaRPr lang="de-DE" sz="1400" b="0" dirty="0">
              <a:solidFill>
                <a:schemeClr val="bg1"/>
              </a:solidFill>
              <a:latin typeface="Arial" charset="0"/>
              <a:ea typeface="ＭＳ Ｐゴシック" pitchFamily="-128" charset="-128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20" y="72705"/>
            <a:ext cx="2065623" cy="1398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15" y="292019"/>
            <a:ext cx="8229600" cy="706437"/>
          </a:xfrm>
        </p:spPr>
        <p:txBody>
          <a:bodyPr/>
          <a:lstStyle/>
          <a:p>
            <a:r>
              <a:rPr lang="en-GB" dirty="0" smtClean="0"/>
              <a:t>   What </a:t>
            </a:r>
            <a:r>
              <a:rPr lang="en-GB" dirty="0" smtClean="0"/>
              <a:t>– from an analytical perspective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15" y="217790"/>
            <a:ext cx="556401" cy="743426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4988257" y="621695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de-AT" sz="1200" b="0" dirty="0">
                <a:latin typeface="+mn-lt"/>
              </a:rPr>
              <a:t>https://www.oenb.at/isaweb/report.do?report=801.1.11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97" y="961215"/>
            <a:ext cx="6635727" cy="562570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754" y="1674606"/>
            <a:ext cx="1676212" cy="1300606"/>
          </a:xfrm>
          <a:prstGeom prst="rect">
            <a:avLst/>
          </a:prstGeom>
        </p:spPr>
      </p:pic>
      <p:pic>
        <p:nvPicPr>
          <p:cNvPr id="17" name="Inhaltsplatzhalter 16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915754" y="3853538"/>
            <a:ext cx="1676212" cy="129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9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3561" y="231288"/>
            <a:ext cx="8229600" cy="706437"/>
          </a:xfrm>
        </p:spPr>
        <p:txBody>
          <a:bodyPr/>
          <a:lstStyle/>
          <a:p>
            <a:r>
              <a:rPr lang="en-GB" dirty="0" smtClean="0"/>
              <a:t>   </a:t>
            </a:r>
            <a:r>
              <a:rPr lang="en-GB" dirty="0" smtClean="0"/>
              <a:t>What – from an analytical framework 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7200" y="1398285"/>
            <a:ext cx="8518325" cy="5101752"/>
          </a:xfrm>
        </p:spPr>
        <p:txBody>
          <a:bodyPr/>
          <a:lstStyle/>
          <a:p>
            <a:pPr marL="0" indent="0">
              <a:spcBef>
                <a:spcPts val="600"/>
              </a:spcBef>
            </a:pPr>
            <a:endParaRPr lang="en-GB" sz="1800" b="0" dirty="0" smtClean="0">
              <a:latin typeface="+mn-lt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en-GB" b="0" dirty="0" smtClean="0">
              <a:latin typeface="+mn-lt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de-AT" sz="1800" b="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15" y="194275"/>
            <a:ext cx="556401" cy="74342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998" y="1717946"/>
            <a:ext cx="3487002" cy="352037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46" y="1214651"/>
            <a:ext cx="5609230" cy="4685629"/>
          </a:xfrm>
          <a:prstGeom prst="rect">
            <a:avLst/>
          </a:prstGeom>
        </p:spPr>
      </p:pic>
      <p:sp>
        <p:nvSpPr>
          <p:cNvPr id="8" name="Nach oben gekrümmter Pfeil 7"/>
          <p:cNvSpPr/>
          <p:nvPr/>
        </p:nvSpPr>
        <p:spPr bwMode="auto">
          <a:xfrm>
            <a:off x="3587923" y="5557976"/>
            <a:ext cx="3617129" cy="942109"/>
          </a:xfrm>
          <a:prstGeom prst="curvedUp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AlternateO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0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Text Box 2"/>
          <p:cNvSpPr txBox="1">
            <a:spLocks noChangeArrowheads="1"/>
          </p:cNvSpPr>
          <p:nvPr/>
        </p:nvSpPr>
        <p:spPr bwMode="auto">
          <a:xfrm>
            <a:off x="783982" y="3284538"/>
            <a:ext cx="7177454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GB" sz="2800" dirty="0">
                <a:solidFill>
                  <a:schemeClr val="bg1"/>
                </a:solidFill>
                <a:latin typeface="Arial" charset="0"/>
                <a:ea typeface="ＭＳ Ｐゴシック" pitchFamily="-128" charset="-128"/>
              </a:rPr>
              <a:t>Thank you for your attention </a:t>
            </a:r>
            <a:endParaRPr lang="en-GB" sz="2800" dirty="0">
              <a:solidFill>
                <a:schemeClr val="bg1"/>
              </a:solidFill>
              <a:latin typeface="Arial" charset="0"/>
              <a:ea typeface="ＭＳ Ｐゴシック" pitchFamily="-128" charset="-128"/>
              <a:sym typeface="Wingdings" pitchFamily="2" charset="2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910277" y="3803650"/>
            <a:ext cx="27975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GB" b="0" dirty="0" smtClean="0">
                <a:solidFill>
                  <a:schemeClr val="bg1"/>
                </a:solidFill>
                <a:latin typeface="Arial" charset="0"/>
                <a:ea typeface="ＭＳ Ｐゴシック" pitchFamily="-128" charset="-128"/>
              </a:rPr>
              <a:t>michael.andreasch@oenb.at</a:t>
            </a:r>
            <a:endParaRPr lang="en-GB" b="0" dirty="0">
              <a:solidFill>
                <a:schemeClr val="bg1"/>
              </a:solidFill>
              <a:latin typeface="Arial" charset="0"/>
              <a:ea typeface="ＭＳ Ｐゴシック" pitchFamily="-128" charset="-128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20" y="72705"/>
            <a:ext cx="2065623" cy="139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5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16" y="736217"/>
            <a:ext cx="8229600" cy="706437"/>
          </a:xfrm>
        </p:spPr>
        <p:txBody>
          <a:bodyPr/>
          <a:lstStyle/>
          <a:p>
            <a:r>
              <a:rPr lang="en-GB" dirty="0" smtClean="0"/>
              <a:t>Storyboard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7201" y="2055628"/>
            <a:ext cx="8229600" cy="2834005"/>
          </a:xfrm>
        </p:spPr>
        <p:txBody>
          <a:bodyPr/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b="0" dirty="0" smtClean="0"/>
              <a:t>Towards ESA 2010 - BPM6 Integration in practice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b="0" dirty="0" smtClean="0"/>
              <a:t>Solution in Austria</a:t>
            </a:r>
          </a:p>
          <a:p>
            <a:pPr marL="0" indent="0">
              <a:spcBef>
                <a:spcPts val="600"/>
              </a:spcBef>
            </a:pPr>
            <a:r>
              <a:rPr lang="en-GB" sz="2400" b="0" dirty="0" smtClean="0"/>
              <a:t>	- Organisational solution</a:t>
            </a:r>
          </a:p>
          <a:p>
            <a:pPr marL="0" indent="0">
              <a:spcBef>
                <a:spcPts val="600"/>
              </a:spcBef>
            </a:pPr>
            <a:r>
              <a:rPr lang="en-GB" sz="2400" b="0" dirty="0" smtClean="0"/>
              <a:t>	- Data integration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b="0" dirty="0" smtClean="0"/>
              <a:t>Pros &amp; Cons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b="0" dirty="0" smtClean="0"/>
              <a:t>Analytical benefits</a:t>
            </a:r>
            <a:endParaRPr lang="de-AT" sz="1800" b="0" dirty="0"/>
          </a:p>
        </p:txBody>
      </p:sp>
    </p:spTree>
    <p:extLst>
      <p:ext uri="{BB962C8B-B14F-4D97-AF65-F5344CB8AC3E}">
        <p14:creationId xmlns:p14="http://schemas.microsoft.com/office/powerpoint/2010/main" val="204229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16" y="736217"/>
            <a:ext cx="8229600" cy="706437"/>
          </a:xfrm>
        </p:spPr>
        <p:txBody>
          <a:bodyPr/>
          <a:lstStyle/>
          <a:p>
            <a:r>
              <a:rPr lang="en-GB" dirty="0" smtClean="0"/>
              <a:t>Towards ESA 2010</a:t>
            </a:r>
            <a:r>
              <a:rPr lang="en-GB" dirty="0" smtClean="0">
                <a:sym typeface="Wingdings" panose="05000000000000000000" pitchFamily="2" charset="2"/>
              </a:rPr>
              <a:t>BPM6</a:t>
            </a:r>
            <a:r>
              <a:rPr lang="en-GB" dirty="0" smtClean="0"/>
              <a:t> Integration</a:t>
            </a:r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744" y="3882788"/>
            <a:ext cx="1655327" cy="176454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166" y="3882788"/>
            <a:ext cx="1645578" cy="176454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584" y="1540596"/>
            <a:ext cx="1645578" cy="174566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5684" y="1540596"/>
            <a:ext cx="1655327" cy="1764540"/>
          </a:xfrm>
          <a:prstGeom prst="rect">
            <a:avLst/>
          </a:prstGeom>
        </p:spPr>
      </p:pic>
      <p:sp>
        <p:nvSpPr>
          <p:cNvPr id="10" name="Geschweifte Klammer rechts 9"/>
          <p:cNvSpPr/>
          <p:nvPr/>
        </p:nvSpPr>
        <p:spPr bwMode="auto">
          <a:xfrm rot="5400000">
            <a:off x="3658459" y="1050465"/>
            <a:ext cx="1526108" cy="4176280"/>
          </a:xfrm>
          <a:prstGeom prst="rightBrace">
            <a:avLst>
              <a:gd name="adj1" fmla="val 8333"/>
              <a:gd name="adj2" fmla="val 55555"/>
            </a:avLst>
          </a:prstGeom>
          <a:ln w="28575">
            <a:solidFill>
              <a:schemeClr val="tx1"/>
            </a:solidFill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AlternateOne" pitchFamily="2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005911" y="3384207"/>
            <a:ext cx="434766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+mn-lt"/>
              </a:rPr>
              <a:t>Harmonisation of concepts and definitions</a:t>
            </a:r>
            <a:endParaRPr lang="en-GB" dirty="0">
              <a:latin typeface="+mn-lt"/>
            </a:endParaRPr>
          </a:p>
        </p:txBody>
      </p:sp>
      <p:cxnSp>
        <p:nvCxnSpPr>
          <p:cNvPr id="13" name="Gerade Verbindung mit Pfeil 12"/>
          <p:cNvCxnSpPr/>
          <p:nvPr/>
        </p:nvCxnSpPr>
        <p:spPr bwMode="auto">
          <a:xfrm>
            <a:off x="3749016" y="4578824"/>
            <a:ext cx="861453" cy="6824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  <a:ex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6133347" y="3722761"/>
            <a:ext cx="2840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0" dirty="0" smtClean="0">
                <a:latin typeface="+mn-lt"/>
              </a:rPr>
              <a:t>… allows a bridging and integrating of national accounts and balance of payments!</a:t>
            </a:r>
            <a:br>
              <a:rPr lang="en-GB" b="0" dirty="0" smtClean="0">
                <a:latin typeface="+mn-lt"/>
              </a:rPr>
            </a:br>
            <a:r>
              <a:rPr lang="en-GB" b="0" dirty="0" smtClean="0">
                <a:latin typeface="+mn-lt"/>
              </a:rPr>
              <a:t>Not only a theoretical aspect:</a:t>
            </a:r>
            <a:br>
              <a:rPr lang="en-GB" b="0" dirty="0" smtClean="0">
                <a:latin typeface="+mn-lt"/>
              </a:rPr>
            </a:br>
            <a:r>
              <a:rPr lang="en-GB" b="0" dirty="0" smtClean="0">
                <a:latin typeface="+mn-lt"/>
              </a:rPr>
              <a:t>- net lending/borrowing vs.</a:t>
            </a:r>
            <a:br>
              <a:rPr lang="en-GB" b="0" dirty="0" smtClean="0">
                <a:latin typeface="+mn-lt"/>
              </a:rPr>
            </a:br>
            <a:r>
              <a:rPr lang="en-GB" b="0" dirty="0" smtClean="0">
                <a:latin typeface="+mn-lt"/>
              </a:rPr>
              <a:t>  current and capital account</a:t>
            </a:r>
            <a:br>
              <a:rPr lang="en-GB" b="0" dirty="0" smtClean="0">
                <a:latin typeface="+mn-lt"/>
              </a:rPr>
            </a:br>
            <a:r>
              <a:rPr lang="en-GB" b="0" dirty="0" smtClean="0">
                <a:latin typeface="+mn-lt"/>
              </a:rPr>
              <a:t>- MIP indicators</a:t>
            </a:r>
            <a:br>
              <a:rPr lang="en-GB" b="0" dirty="0" smtClean="0">
                <a:latin typeface="+mn-lt"/>
              </a:rPr>
            </a:br>
            <a:r>
              <a:rPr lang="en-GB" b="0" dirty="0" smtClean="0">
                <a:latin typeface="+mn-lt"/>
              </a:rPr>
              <a:t>- …</a:t>
            </a:r>
            <a:endParaRPr lang="en-GB" b="0" dirty="0"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446109" y="5807355"/>
            <a:ext cx="3388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>
                <a:solidFill>
                  <a:srgbClr val="FF0000"/>
                </a:solidFill>
                <a:latin typeface="+mn-lt"/>
              </a:rPr>
              <a:t>… but, how to solve in </a:t>
            </a:r>
            <a:r>
              <a:rPr lang="en-GB" dirty="0" smtClean="0">
                <a:solidFill>
                  <a:srgbClr val="FF0000"/>
                </a:solidFill>
                <a:latin typeface="+mn-lt"/>
              </a:rPr>
              <a:t>practice </a:t>
            </a:r>
            <a:r>
              <a:rPr lang="en-GB" dirty="0" smtClean="0">
                <a:solidFill>
                  <a:srgbClr val="FF0000"/>
                </a:solidFill>
                <a:latin typeface="+mn-lt"/>
              </a:rPr>
              <a:t>?</a:t>
            </a:r>
            <a:endParaRPr lang="en-GB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595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16" y="736217"/>
            <a:ext cx="8229600" cy="706437"/>
          </a:xfrm>
        </p:spPr>
        <p:txBody>
          <a:bodyPr/>
          <a:lstStyle/>
          <a:p>
            <a:r>
              <a:rPr lang="en-GB" dirty="0" smtClean="0"/>
              <a:t>   How to solve: from an organisational viewpoint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7201" y="1586296"/>
            <a:ext cx="8362380" cy="4712904"/>
          </a:xfrm>
        </p:spPr>
        <p:txBody>
          <a:bodyPr/>
          <a:lstStyle/>
          <a:p>
            <a:pPr marL="0" indent="0">
              <a:spcBef>
                <a:spcPts val="600"/>
              </a:spcBef>
            </a:pPr>
            <a:endParaRPr lang="en-GB" sz="1800" b="0" dirty="0" smtClean="0">
              <a:latin typeface="+mn-lt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en-GB" b="0" dirty="0" smtClean="0">
              <a:latin typeface="+mn-lt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de-AT" sz="1800" b="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15" y="592575"/>
            <a:ext cx="556401" cy="74342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31" y="1604275"/>
            <a:ext cx="7295774" cy="439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2461506" y="5395430"/>
            <a:ext cx="1943897" cy="32298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047" y="3414423"/>
            <a:ext cx="1914525" cy="2581275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4921662" y="4788121"/>
            <a:ext cx="1399910" cy="60730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Textfeld 9"/>
          <p:cNvSpPr txBox="1"/>
          <p:nvPr/>
        </p:nvSpPr>
        <p:spPr>
          <a:xfrm>
            <a:off x="757516" y="5964720"/>
            <a:ext cx="7833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0" dirty="0" smtClean="0">
                <a:latin typeface="+mn-lt"/>
              </a:rPr>
              <a:t>The compilation of </a:t>
            </a:r>
            <a:r>
              <a:rPr lang="en-GB" b="0" u="sng" dirty="0" smtClean="0">
                <a:solidFill>
                  <a:srgbClr val="C00000"/>
                </a:solidFill>
                <a:latin typeface="+mn-lt"/>
              </a:rPr>
              <a:t>both external statistics and financial accounts </a:t>
            </a:r>
            <a:r>
              <a:rPr lang="en-GB" b="0" dirty="0" smtClean="0">
                <a:latin typeface="+mn-lt"/>
              </a:rPr>
              <a:t>is organized in one statistical unit as part of the compilation of all relevant macro-economic statistics</a:t>
            </a:r>
            <a:r>
              <a:rPr lang="en-GB" b="0" dirty="0" smtClean="0">
                <a:latin typeface="+mn-lt"/>
              </a:rPr>
              <a:t/>
            </a:r>
            <a:br>
              <a:rPr lang="en-GB" b="0" dirty="0" smtClean="0">
                <a:latin typeface="+mn-lt"/>
              </a:rPr>
            </a:br>
            <a:endParaRPr lang="en-GB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839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ChangeArrowheads="1"/>
          </p:cNvSpPr>
          <p:nvPr/>
        </p:nvSpPr>
        <p:spPr bwMode="auto">
          <a:xfrm>
            <a:off x="1" y="6524626"/>
            <a:ext cx="899746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03139" name="Rectangle 3"/>
          <p:cNvSpPr>
            <a:spLocks noChangeArrowheads="1"/>
          </p:cNvSpPr>
          <p:nvPr/>
        </p:nvSpPr>
        <p:spPr bwMode="auto">
          <a:xfrm>
            <a:off x="899747" y="1196975"/>
            <a:ext cx="7488115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03140" name="Text Box 4"/>
          <p:cNvSpPr txBox="1">
            <a:spLocks noChangeArrowheads="1"/>
          </p:cNvSpPr>
          <p:nvPr/>
        </p:nvSpPr>
        <p:spPr bwMode="auto">
          <a:xfrm>
            <a:off x="418114" y="1029472"/>
            <a:ext cx="835269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4638" indent="-274638" algn="l" eaLnBrk="0" hangingPunct="0">
              <a:spcBef>
                <a:spcPct val="0"/>
              </a:spcBef>
              <a:tabLst>
                <a:tab pos="3230563" algn="dec"/>
                <a:tab pos="3581400" algn="l"/>
                <a:tab pos="4389438" algn="dec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eaLnBrk="0" hangingPunct="0">
              <a:spcBef>
                <a:spcPct val="0"/>
              </a:spcBef>
              <a:tabLst>
                <a:tab pos="3230563" algn="dec"/>
                <a:tab pos="3581400" algn="l"/>
                <a:tab pos="4389438" algn="dec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eaLnBrk="0" hangingPunct="0">
              <a:spcBef>
                <a:spcPct val="0"/>
              </a:spcBef>
              <a:tabLst>
                <a:tab pos="3230563" algn="dec"/>
                <a:tab pos="3581400" algn="l"/>
                <a:tab pos="4389438" algn="dec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eaLnBrk="0" hangingPunct="0">
              <a:spcBef>
                <a:spcPct val="0"/>
              </a:spcBef>
              <a:tabLst>
                <a:tab pos="3230563" algn="dec"/>
                <a:tab pos="3581400" algn="l"/>
                <a:tab pos="4389438" algn="dec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eaLnBrk="0" hangingPunct="0">
              <a:spcBef>
                <a:spcPct val="0"/>
              </a:spcBef>
              <a:tabLst>
                <a:tab pos="3230563" algn="dec"/>
                <a:tab pos="3581400" algn="l"/>
                <a:tab pos="4389438" algn="dec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0563" algn="dec"/>
                <a:tab pos="3581400" algn="l"/>
                <a:tab pos="4389438" algn="dec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0563" algn="dec"/>
                <a:tab pos="3581400" algn="l"/>
                <a:tab pos="4389438" algn="dec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0563" algn="dec"/>
                <a:tab pos="3581400" algn="l"/>
                <a:tab pos="4389438" algn="dec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0563" algn="dec"/>
                <a:tab pos="3581400" algn="l"/>
                <a:tab pos="4389438" algn="dec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AT" sz="2000">
              <a:latin typeface="Century Gothic" pitchFamily="34" charset="0"/>
            </a:endParaRPr>
          </a:p>
        </p:txBody>
      </p:sp>
      <p:sp>
        <p:nvSpPr>
          <p:cNvPr id="603141" name="Rectangle 5"/>
          <p:cNvSpPr>
            <a:spLocks noChangeArrowheads="1"/>
          </p:cNvSpPr>
          <p:nvPr/>
        </p:nvSpPr>
        <p:spPr bwMode="auto">
          <a:xfrm>
            <a:off x="468923" y="548680"/>
            <a:ext cx="789842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defTabSz="858838">
              <a:spcBef>
                <a:spcPct val="0"/>
              </a:spcBef>
            </a:pPr>
            <a:r>
              <a:rPr lang="en-GB" sz="2400" kern="0" dirty="0" smtClean="0">
                <a:solidFill>
                  <a:srgbClr val="003399"/>
                </a:solidFill>
                <a:latin typeface="Arial"/>
                <a:ea typeface="+mj-ea"/>
                <a:cs typeface="+mj-cs"/>
              </a:rPr>
              <a:t>  How to solve: from the viewpoint of data integration</a:t>
            </a:r>
            <a:r>
              <a:rPr lang="en-GB" sz="2400" dirty="0" smtClean="0">
                <a:solidFill>
                  <a:srgbClr val="003399"/>
                </a:solidFill>
                <a:latin typeface="Century Gothic" pitchFamily="34" charset="0"/>
              </a:rPr>
              <a:t> </a:t>
            </a:r>
            <a:endParaRPr lang="en-GB" sz="2400" dirty="0">
              <a:solidFill>
                <a:srgbClr val="003399"/>
              </a:solidFill>
              <a:latin typeface="Century Gothic" pitchFamily="34" charset="0"/>
            </a:endParaRPr>
          </a:p>
        </p:txBody>
      </p:sp>
      <p:sp>
        <p:nvSpPr>
          <p:cNvPr id="603142" name="Rectangle 6"/>
          <p:cNvSpPr>
            <a:spLocks noChangeArrowheads="1"/>
          </p:cNvSpPr>
          <p:nvPr/>
        </p:nvSpPr>
        <p:spPr bwMode="auto">
          <a:xfrm>
            <a:off x="539262" y="1557338"/>
            <a:ext cx="79248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22263" indent="-322263" algn="just" defTabSz="858838"/>
            <a:endParaRPr lang="en-GB" sz="24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95654" y="1029952"/>
            <a:ext cx="8500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de-DE" sz="1800" b="0" dirty="0" smtClean="0">
                <a:solidFill>
                  <a:schemeClr val="tx2"/>
                </a:solidFill>
                <a:latin typeface="Arial" charset="0"/>
              </a:rPr>
              <a:t>Balance of Payments / IIP statistics data </a:t>
            </a:r>
            <a:r>
              <a:rPr lang="en-US" altLang="de-DE" sz="1800" b="0" u="sng" dirty="0" smtClean="0">
                <a:solidFill>
                  <a:srgbClr val="C00000"/>
                </a:solidFill>
                <a:latin typeface="Arial" charset="0"/>
              </a:rPr>
              <a:t>are used 1:1 </a:t>
            </a:r>
            <a:r>
              <a:rPr lang="en-US" altLang="de-DE" sz="1800" b="0" dirty="0" smtClean="0">
                <a:solidFill>
                  <a:schemeClr val="tx2"/>
                </a:solidFill>
                <a:latin typeface="Arial" charset="0"/>
              </a:rPr>
              <a:t>for the compilation of the “rest of world sector” in financial accounts</a:t>
            </a:r>
            <a:endParaRPr lang="de-AT" sz="18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1" y="282610"/>
            <a:ext cx="556401" cy="743426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601" y="1777327"/>
            <a:ext cx="6931746" cy="351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74" y="2823699"/>
            <a:ext cx="6869937" cy="348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 bwMode="auto">
          <a:xfrm>
            <a:off x="6201001" y="3257236"/>
            <a:ext cx="1280983" cy="318675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AlternateOne" pitchFamily="2" charset="0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7674118" y="2165098"/>
            <a:ext cx="1280983" cy="318675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AlternateO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22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ChangeArrowheads="1"/>
          </p:cNvSpPr>
          <p:nvPr/>
        </p:nvSpPr>
        <p:spPr bwMode="auto">
          <a:xfrm>
            <a:off x="1" y="6286500"/>
            <a:ext cx="899746" cy="30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 sz="1477"/>
          </a:p>
        </p:txBody>
      </p:sp>
      <p:sp>
        <p:nvSpPr>
          <p:cNvPr id="617475" name="Rectangle 3"/>
          <p:cNvSpPr>
            <a:spLocks noChangeArrowheads="1"/>
          </p:cNvSpPr>
          <p:nvPr/>
        </p:nvSpPr>
        <p:spPr bwMode="auto">
          <a:xfrm>
            <a:off x="899747" y="1368669"/>
            <a:ext cx="7488115" cy="431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 sz="1477"/>
          </a:p>
        </p:txBody>
      </p:sp>
      <p:sp>
        <p:nvSpPr>
          <p:cNvPr id="617476" name="Rectangle 4"/>
          <p:cNvSpPr>
            <a:spLocks noChangeArrowheads="1"/>
          </p:cNvSpPr>
          <p:nvPr/>
        </p:nvSpPr>
        <p:spPr bwMode="auto">
          <a:xfrm>
            <a:off x="485454" y="1344056"/>
            <a:ext cx="789988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defTabSz="792793">
              <a:spcBef>
                <a:spcPct val="0"/>
              </a:spcBef>
            </a:pPr>
            <a:r>
              <a:rPr lang="en-GB" sz="2215" b="0" dirty="0" smtClean="0">
                <a:solidFill>
                  <a:srgbClr val="003399"/>
                </a:solidFill>
                <a:latin typeface="+mj-lt"/>
              </a:rPr>
              <a:t>Common data sources for BOP and Financial Accounts</a:t>
            </a:r>
            <a:endParaRPr lang="en-GB" sz="2215" b="0" dirty="0">
              <a:solidFill>
                <a:srgbClr val="003399"/>
              </a:solidFill>
              <a:latin typeface="+mj-lt"/>
            </a:endParaRPr>
          </a:p>
          <a:p>
            <a:pPr algn="l" defTabSz="792793">
              <a:spcBef>
                <a:spcPct val="0"/>
              </a:spcBef>
            </a:pPr>
            <a:r>
              <a:rPr lang="en-GB" sz="2215" dirty="0">
                <a:solidFill>
                  <a:srgbClr val="003399"/>
                </a:solidFill>
                <a:latin typeface="Century Gothic" pitchFamily="34" charset="0"/>
              </a:rPr>
              <a:t/>
            </a:r>
            <a:br>
              <a:rPr lang="en-GB" sz="2215" dirty="0">
                <a:solidFill>
                  <a:srgbClr val="003399"/>
                </a:solidFill>
                <a:latin typeface="Century Gothic" pitchFamily="34" charset="0"/>
              </a:rPr>
            </a:br>
            <a:endParaRPr lang="en-GB" sz="2215" dirty="0">
              <a:solidFill>
                <a:srgbClr val="003399"/>
              </a:solidFill>
              <a:latin typeface="Century Gothic" pitchFamily="34" charset="0"/>
            </a:endParaRPr>
          </a:p>
        </p:txBody>
      </p:sp>
      <p:sp>
        <p:nvSpPr>
          <p:cNvPr id="617477" name="Rectangle 5"/>
          <p:cNvSpPr>
            <a:spLocks noChangeArrowheads="1"/>
          </p:cNvSpPr>
          <p:nvPr/>
        </p:nvSpPr>
        <p:spPr bwMode="auto">
          <a:xfrm>
            <a:off x="474144" y="1567870"/>
            <a:ext cx="8459665" cy="430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defTabSz="792793">
              <a:lnSpc>
                <a:spcPct val="80000"/>
              </a:lnSpc>
            </a:pPr>
            <a:r>
              <a:rPr lang="en-GB" sz="2215" b="0" dirty="0">
                <a:solidFill>
                  <a:srgbClr val="0000CC"/>
                </a:solidFill>
                <a:latin typeface="Arial" charset="0"/>
              </a:rPr>
              <a:t/>
            </a:r>
            <a:br>
              <a:rPr lang="en-GB" sz="2215" b="0" dirty="0">
                <a:solidFill>
                  <a:srgbClr val="0000CC"/>
                </a:solidFill>
                <a:latin typeface="Arial" charset="0"/>
              </a:rPr>
            </a:br>
            <a:r>
              <a:rPr lang="en-GB" sz="2215" b="0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GB" sz="2215" b="0" dirty="0">
                <a:solidFill>
                  <a:schemeClr val="tx2"/>
                </a:solidFill>
                <a:latin typeface="Arial" charset="0"/>
              </a:rPr>
            </a:br>
            <a:endParaRPr lang="en-GB" sz="2031" b="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74143" y="1862919"/>
            <a:ext cx="3906787" cy="211134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0" dirty="0" smtClean="0"/>
              <a:t>BSI Data</a:t>
            </a:r>
            <a:br>
              <a:rPr lang="en-GB" b="0" dirty="0" smtClean="0"/>
            </a:br>
            <a:r>
              <a:rPr lang="en-GB" b="0" dirty="0" smtClean="0"/>
              <a:t>Assets                        Liabilities</a:t>
            </a:r>
          </a:p>
          <a:p>
            <a:pPr algn="l"/>
            <a:r>
              <a:rPr lang="en-GB" b="0" dirty="0" smtClean="0"/>
              <a:t>Loans to		Deposits held by	</a:t>
            </a:r>
            <a:br>
              <a:rPr lang="en-GB" b="0" dirty="0" smtClean="0"/>
            </a:br>
            <a:r>
              <a:rPr lang="en-GB" b="0" dirty="0" smtClean="0"/>
              <a:t> - Residents	- Residents</a:t>
            </a:r>
            <a:br>
              <a:rPr lang="en-GB" b="0" dirty="0" smtClean="0"/>
            </a:br>
            <a:r>
              <a:rPr lang="en-GB" b="0" dirty="0" smtClean="0"/>
              <a:t> - Non-Residents	- Non-Residents</a:t>
            </a:r>
            <a:br>
              <a:rPr lang="en-GB" b="0" dirty="0" smtClean="0"/>
            </a:br>
            <a:r>
              <a:rPr lang="en-GB" b="0" dirty="0" smtClean="0"/>
              <a:t>…..		.....</a:t>
            </a:r>
            <a:br>
              <a:rPr lang="en-GB" b="0" dirty="0" smtClean="0"/>
            </a:br>
            <a:r>
              <a:rPr lang="en-GB" b="0" dirty="0" smtClean="0"/>
              <a:t>…..		…..</a:t>
            </a:r>
            <a:r>
              <a:rPr lang="de-DE" dirty="0" smtClean="0"/>
              <a:t/>
            </a:r>
            <a:br>
              <a:rPr lang="de-DE" dirty="0" smtClean="0"/>
            </a:br>
            <a:endParaRPr lang="de-AT" dirty="0"/>
          </a:p>
        </p:txBody>
      </p:sp>
      <p:cxnSp>
        <p:nvCxnSpPr>
          <p:cNvPr id="4" name="Gerader Verbinder 3"/>
          <p:cNvCxnSpPr/>
          <p:nvPr/>
        </p:nvCxnSpPr>
        <p:spPr bwMode="auto">
          <a:xfrm flipV="1">
            <a:off x="573206" y="2449773"/>
            <a:ext cx="3541594" cy="6824"/>
          </a:xfrm>
          <a:prstGeom prst="line">
            <a:avLst/>
          </a:prstGeom>
          <a:ln w="19050"/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 bwMode="auto">
          <a:xfrm flipV="1">
            <a:off x="2344003" y="2456598"/>
            <a:ext cx="0" cy="1262995"/>
          </a:xfrm>
          <a:prstGeom prst="line">
            <a:avLst/>
          </a:prstGeom>
          <a:ln w="19050"/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 bwMode="auto">
          <a:xfrm>
            <a:off x="474142" y="2934270"/>
            <a:ext cx="1750443" cy="23201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AlternateOne" pitchFamily="2" charset="0"/>
            </a:endParaRPr>
          </a:p>
        </p:txBody>
      </p:sp>
      <p:sp>
        <p:nvSpPr>
          <p:cNvPr id="16" name="Ellipse 15"/>
          <p:cNvSpPr/>
          <p:nvPr/>
        </p:nvSpPr>
        <p:spPr bwMode="auto">
          <a:xfrm>
            <a:off x="2367826" y="2934270"/>
            <a:ext cx="1750443" cy="23201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AlternateOne" pitchFamily="2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724329" y="2524638"/>
            <a:ext cx="3906787" cy="314547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0" dirty="0" smtClean="0"/>
              <a:t>BOP / IIP =</a:t>
            </a:r>
            <a:br>
              <a:rPr lang="en-GB" b="0" dirty="0" smtClean="0"/>
            </a:br>
            <a:r>
              <a:rPr lang="en-GB" b="0" dirty="0" smtClean="0"/>
              <a:t> </a:t>
            </a:r>
            <a:r>
              <a:rPr lang="en-GB" b="0" dirty="0" err="1" smtClean="0"/>
              <a:t>RoW</a:t>
            </a:r>
            <a:r>
              <a:rPr lang="en-GB" b="0" dirty="0" smtClean="0"/>
              <a:t> sector in Financial Account</a:t>
            </a:r>
            <a:br>
              <a:rPr lang="en-GB" b="0" dirty="0" smtClean="0"/>
            </a:br>
            <a:r>
              <a:rPr lang="en-GB" b="0" dirty="0" smtClean="0"/>
              <a:t>Assets                        Liabilities</a:t>
            </a:r>
          </a:p>
          <a:p>
            <a:pPr algn="l"/>
            <a:r>
              <a:rPr lang="en-GB" b="0" dirty="0" smtClean="0"/>
              <a:t>Other Investment	Other investment</a:t>
            </a:r>
            <a:br>
              <a:rPr lang="en-GB" b="0" dirty="0" smtClean="0"/>
            </a:br>
            <a:r>
              <a:rPr lang="en-GB" b="0" dirty="0" smtClean="0"/>
              <a:t>Loans to		Deposits held by	</a:t>
            </a:r>
            <a:br>
              <a:rPr lang="en-GB" b="0" dirty="0" smtClean="0"/>
            </a:br>
            <a:r>
              <a:rPr lang="en-GB" b="0" dirty="0" smtClean="0"/>
              <a:t>Non-Residents	Non-Residents</a:t>
            </a:r>
            <a:br>
              <a:rPr lang="en-GB" b="0" dirty="0" smtClean="0"/>
            </a:b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b="0" dirty="0" smtClean="0"/>
              <a:t>Portfolio Inv.	Portfolio Inv.</a:t>
            </a:r>
          </a:p>
          <a:p>
            <a:pPr algn="l"/>
            <a:r>
              <a:rPr lang="en-GB" b="0" dirty="0" smtClean="0"/>
              <a:t>Foreign securities	Domestic securities			</a:t>
            </a:r>
            <a:br>
              <a:rPr lang="en-GB" b="0" dirty="0" smtClean="0"/>
            </a:br>
            <a:r>
              <a:rPr lang="en-GB" b="0" dirty="0" smtClean="0"/>
              <a:t>		</a:t>
            </a:r>
            <a:r>
              <a:rPr lang="de-DE" dirty="0" smtClean="0"/>
              <a:t/>
            </a:r>
            <a:br>
              <a:rPr lang="de-DE" dirty="0" smtClean="0"/>
            </a:br>
            <a:endParaRPr lang="de-AT" dirty="0"/>
          </a:p>
        </p:txBody>
      </p:sp>
      <p:cxnSp>
        <p:nvCxnSpPr>
          <p:cNvPr id="13" name="Gerade Verbindung mit Pfeil 12"/>
          <p:cNvCxnSpPr/>
          <p:nvPr/>
        </p:nvCxnSpPr>
        <p:spPr bwMode="auto">
          <a:xfrm>
            <a:off x="4094446" y="3040288"/>
            <a:ext cx="2520099" cy="679305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mit Pfeil 20"/>
          <p:cNvCxnSpPr>
            <a:stCxn id="10" idx="6"/>
          </p:cNvCxnSpPr>
          <p:nvPr/>
        </p:nvCxnSpPr>
        <p:spPr bwMode="auto">
          <a:xfrm>
            <a:off x="2224585" y="3050276"/>
            <a:ext cx="2561311" cy="680541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r Verbinder 21"/>
          <p:cNvCxnSpPr/>
          <p:nvPr/>
        </p:nvCxnSpPr>
        <p:spPr bwMode="auto">
          <a:xfrm flipV="1">
            <a:off x="4843748" y="3070444"/>
            <a:ext cx="3541594" cy="6824"/>
          </a:xfrm>
          <a:prstGeom prst="line">
            <a:avLst/>
          </a:prstGeom>
          <a:ln w="19050"/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 bwMode="auto">
          <a:xfrm flipV="1">
            <a:off x="6541362" y="3088095"/>
            <a:ext cx="0" cy="2089344"/>
          </a:xfrm>
          <a:prstGeom prst="line">
            <a:avLst/>
          </a:prstGeom>
          <a:ln w="19050"/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474143" y="4113282"/>
            <a:ext cx="3906787" cy="161890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0" dirty="0" smtClean="0"/>
              <a:t>Securities Holdings</a:t>
            </a:r>
            <a:br>
              <a:rPr lang="en-GB" b="0" dirty="0" smtClean="0"/>
            </a:br>
            <a:r>
              <a:rPr lang="en-GB" b="0" dirty="0" smtClean="0"/>
              <a:t>Assets (World)              Issuance (AT)</a:t>
            </a:r>
          </a:p>
          <a:p>
            <a:pPr algn="l"/>
            <a:r>
              <a:rPr lang="en-GB" b="0" dirty="0" smtClean="0"/>
              <a:t>Holdings		Total Issuance AT</a:t>
            </a:r>
            <a:br>
              <a:rPr lang="en-GB" b="0" dirty="0" smtClean="0"/>
            </a:br>
            <a:r>
              <a:rPr lang="en-GB" b="0" dirty="0" smtClean="0"/>
              <a:t>issued by		Securities held by	</a:t>
            </a:r>
            <a:br>
              <a:rPr lang="en-GB" b="0" dirty="0" smtClean="0"/>
            </a:br>
            <a:r>
              <a:rPr lang="en-GB" b="0" dirty="0" smtClean="0"/>
              <a:t> - Residents	- Residents</a:t>
            </a:r>
            <a:br>
              <a:rPr lang="en-GB" b="0" dirty="0" smtClean="0"/>
            </a:br>
            <a:r>
              <a:rPr lang="en-GB" b="0" dirty="0" smtClean="0"/>
              <a:t> - Non-Residents	- Non-Residents</a:t>
            </a:r>
            <a:endParaRPr lang="de-AT" dirty="0"/>
          </a:p>
        </p:txBody>
      </p:sp>
      <p:sp>
        <p:nvSpPr>
          <p:cNvPr id="26" name="Ellipse 25"/>
          <p:cNvSpPr/>
          <p:nvPr/>
        </p:nvSpPr>
        <p:spPr bwMode="auto">
          <a:xfrm>
            <a:off x="449874" y="5452281"/>
            <a:ext cx="1750443" cy="23201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AlternateOne" pitchFamily="2" charset="0"/>
            </a:endParaRPr>
          </a:p>
        </p:txBody>
      </p:sp>
      <p:sp>
        <p:nvSpPr>
          <p:cNvPr id="27" name="Ellipse 26"/>
          <p:cNvSpPr/>
          <p:nvPr/>
        </p:nvSpPr>
        <p:spPr bwMode="auto">
          <a:xfrm>
            <a:off x="2344003" y="5442965"/>
            <a:ext cx="1750443" cy="23201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AlternateOne" pitchFamily="2" charset="0"/>
            </a:endParaRPr>
          </a:p>
        </p:txBody>
      </p:sp>
      <p:cxnSp>
        <p:nvCxnSpPr>
          <p:cNvPr id="28" name="Gerade Verbindung mit Pfeil 27"/>
          <p:cNvCxnSpPr/>
          <p:nvPr/>
        </p:nvCxnSpPr>
        <p:spPr bwMode="auto">
          <a:xfrm flipV="1">
            <a:off x="2200317" y="4567944"/>
            <a:ext cx="2606216" cy="994688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mit Pfeil 31"/>
          <p:cNvCxnSpPr/>
          <p:nvPr/>
        </p:nvCxnSpPr>
        <p:spPr bwMode="auto">
          <a:xfrm flipV="1">
            <a:off x="4114800" y="4567944"/>
            <a:ext cx="2499745" cy="980095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Gerader Verbinder 37"/>
          <p:cNvCxnSpPr/>
          <p:nvPr/>
        </p:nvCxnSpPr>
        <p:spPr bwMode="auto">
          <a:xfrm flipV="1">
            <a:off x="563029" y="4693721"/>
            <a:ext cx="3541594" cy="6824"/>
          </a:xfrm>
          <a:prstGeom prst="line">
            <a:avLst/>
          </a:prstGeom>
          <a:ln w="19050"/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Gerader Verbinder 38"/>
          <p:cNvCxnSpPr/>
          <p:nvPr/>
        </p:nvCxnSpPr>
        <p:spPr bwMode="auto">
          <a:xfrm flipV="1">
            <a:off x="2316766" y="4700546"/>
            <a:ext cx="0" cy="983747"/>
          </a:xfrm>
          <a:prstGeom prst="line">
            <a:avLst/>
          </a:prstGeom>
          <a:ln w="19050"/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646344" y="546390"/>
            <a:ext cx="789842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defTabSz="858838">
              <a:spcBef>
                <a:spcPct val="0"/>
              </a:spcBef>
            </a:pPr>
            <a:r>
              <a:rPr lang="en-GB" sz="2400" kern="0" dirty="0" smtClean="0">
                <a:solidFill>
                  <a:srgbClr val="003399"/>
                </a:solidFill>
                <a:latin typeface="Arial"/>
                <a:ea typeface="+mj-ea"/>
                <a:cs typeface="+mj-cs"/>
              </a:rPr>
              <a:t>  How to solve: from a compilation viewpoint</a:t>
            </a:r>
            <a:r>
              <a:rPr lang="en-GB" sz="2400" dirty="0" smtClean="0">
                <a:solidFill>
                  <a:srgbClr val="003399"/>
                </a:solidFill>
                <a:latin typeface="Century Gothic" pitchFamily="34" charset="0"/>
              </a:rPr>
              <a:t> </a:t>
            </a:r>
            <a:endParaRPr lang="en-GB" sz="2400" dirty="0">
              <a:solidFill>
                <a:srgbClr val="003399"/>
              </a:solidFill>
              <a:latin typeface="Century Gothic" pitchFamily="34" charset="0"/>
            </a:endParaRP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99" y="160719"/>
            <a:ext cx="556401" cy="74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4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ChangeArrowheads="1"/>
          </p:cNvSpPr>
          <p:nvPr/>
        </p:nvSpPr>
        <p:spPr bwMode="auto">
          <a:xfrm>
            <a:off x="1" y="6286500"/>
            <a:ext cx="899746" cy="30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 sz="1477"/>
          </a:p>
        </p:txBody>
      </p:sp>
      <p:sp>
        <p:nvSpPr>
          <p:cNvPr id="617475" name="Rectangle 3"/>
          <p:cNvSpPr>
            <a:spLocks noChangeArrowheads="1"/>
          </p:cNvSpPr>
          <p:nvPr/>
        </p:nvSpPr>
        <p:spPr bwMode="auto">
          <a:xfrm>
            <a:off x="899747" y="1368669"/>
            <a:ext cx="7488115" cy="431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 sz="1477"/>
          </a:p>
        </p:txBody>
      </p:sp>
      <p:sp>
        <p:nvSpPr>
          <p:cNvPr id="617476" name="Rectangle 4"/>
          <p:cNvSpPr>
            <a:spLocks noChangeArrowheads="1"/>
          </p:cNvSpPr>
          <p:nvPr/>
        </p:nvSpPr>
        <p:spPr bwMode="auto">
          <a:xfrm>
            <a:off x="487974" y="1043355"/>
            <a:ext cx="789988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defTabSz="792793">
              <a:spcBef>
                <a:spcPct val="0"/>
              </a:spcBef>
            </a:pPr>
            <a:r>
              <a:rPr lang="en-GB" sz="2215" b="0" dirty="0" smtClean="0">
                <a:solidFill>
                  <a:srgbClr val="003399"/>
                </a:solidFill>
                <a:latin typeface="+mj-lt"/>
              </a:rPr>
              <a:t>Production of BOP and Financial Accounts</a:t>
            </a:r>
            <a:endParaRPr lang="en-GB" sz="2215" b="0" dirty="0">
              <a:solidFill>
                <a:srgbClr val="003399"/>
              </a:solidFill>
              <a:latin typeface="+mj-lt"/>
            </a:endParaRPr>
          </a:p>
          <a:p>
            <a:pPr algn="l" defTabSz="792793">
              <a:spcBef>
                <a:spcPct val="0"/>
              </a:spcBef>
            </a:pPr>
            <a:r>
              <a:rPr lang="en-GB" sz="2215" dirty="0">
                <a:solidFill>
                  <a:srgbClr val="003399"/>
                </a:solidFill>
                <a:latin typeface="Century Gothic" pitchFamily="34" charset="0"/>
              </a:rPr>
              <a:t/>
            </a:r>
            <a:br>
              <a:rPr lang="en-GB" sz="2215" dirty="0">
                <a:solidFill>
                  <a:srgbClr val="003399"/>
                </a:solidFill>
                <a:latin typeface="Century Gothic" pitchFamily="34" charset="0"/>
              </a:rPr>
            </a:br>
            <a:endParaRPr lang="en-GB" sz="2215" dirty="0">
              <a:solidFill>
                <a:srgbClr val="003399"/>
              </a:solidFill>
              <a:latin typeface="Century Gothic" pitchFamily="34" charset="0"/>
            </a:endParaRPr>
          </a:p>
        </p:txBody>
      </p:sp>
      <p:sp>
        <p:nvSpPr>
          <p:cNvPr id="617477" name="Rectangle 5"/>
          <p:cNvSpPr>
            <a:spLocks noChangeArrowheads="1"/>
          </p:cNvSpPr>
          <p:nvPr/>
        </p:nvSpPr>
        <p:spPr bwMode="auto">
          <a:xfrm>
            <a:off x="474144" y="1567870"/>
            <a:ext cx="8459665" cy="430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defTabSz="792793">
              <a:lnSpc>
                <a:spcPct val="80000"/>
              </a:lnSpc>
            </a:pPr>
            <a:r>
              <a:rPr lang="en-GB" sz="2215" b="0" dirty="0">
                <a:solidFill>
                  <a:srgbClr val="0000CC"/>
                </a:solidFill>
                <a:latin typeface="Arial" charset="0"/>
              </a:rPr>
              <a:t/>
            </a:r>
            <a:br>
              <a:rPr lang="en-GB" sz="2215" b="0" dirty="0">
                <a:solidFill>
                  <a:srgbClr val="0000CC"/>
                </a:solidFill>
                <a:latin typeface="Arial" charset="0"/>
              </a:rPr>
            </a:br>
            <a:r>
              <a:rPr lang="en-GB" sz="2215" b="0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GB" sz="2215" b="0" dirty="0">
                <a:solidFill>
                  <a:schemeClr val="tx2"/>
                </a:solidFill>
                <a:latin typeface="Arial" charset="0"/>
              </a:rPr>
            </a:br>
            <a:endParaRPr lang="en-GB" sz="2031" b="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11769" y="1481018"/>
            <a:ext cx="3879310" cy="10772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b="0" dirty="0" smtClean="0">
                <a:latin typeface="+mn-lt"/>
              </a:rPr>
              <a:t>Production of quarterly BOP / IIP data</a:t>
            </a:r>
            <a:br>
              <a:rPr lang="en-GB" b="0" dirty="0" smtClean="0">
                <a:latin typeface="+mn-lt"/>
              </a:rPr>
            </a:br>
            <a:r>
              <a:rPr lang="en-GB" b="0" dirty="0" smtClean="0">
                <a:latin typeface="+mn-lt"/>
              </a:rPr>
              <a:t>prior of T+82</a:t>
            </a:r>
            <a:br>
              <a:rPr lang="en-GB" b="0" dirty="0" smtClean="0">
                <a:latin typeface="+mn-lt"/>
              </a:rPr>
            </a:br>
            <a:r>
              <a:rPr lang="en-GB" b="0" dirty="0" smtClean="0">
                <a:latin typeface="+mn-lt"/>
              </a:rPr>
              <a:t/>
            </a:r>
            <a:br>
              <a:rPr lang="en-GB" b="0" dirty="0" smtClean="0">
                <a:latin typeface="+mn-lt"/>
              </a:rPr>
            </a:br>
            <a:endParaRPr lang="en-GB" b="0" dirty="0">
              <a:latin typeface="+mn-l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4570326" y="1470645"/>
            <a:ext cx="3879310" cy="10772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b="0" dirty="0" smtClean="0">
                <a:latin typeface="+mn-lt"/>
              </a:rPr>
              <a:t>Compilation of already existing data (mainly BSI both domestic and </a:t>
            </a:r>
            <a:r>
              <a:rPr lang="en-GB" b="0" dirty="0" err="1" smtClean="0">
                <a:latin typeface="+mn-lt"/>
              </a:rPr>
              <a:t>nonresident</a:t>
            </a:r>
            <a:r>
              <a:rPr lang="en-GB" b="0" dirty="0" smtClean="0">
                <a:latin typeface="+mn-lt"/>
              </a:rPr>
              <a:t>, IF, SEC both data) in the FA matrix</a:t>
            </a:r>
            <a:endParaRPr lang="en-GB" b="0" dirty="0">
              <a:latin typeface="+mn-lt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4561830" y="2672340"/>
            <a:ext cx="3879310" cy="10772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b="0" dirty="0" smtClean="0">
                <a:latin typeface="+mn-lt"/>
              </a:rPr>
              <a:t>Transformation of quarterly BOP / IIP data in the FA matrix (excluding securities and non-resident loans/deposits by domestic MFI)</a:t>
            </a:r>
            <a:endParaRPr lang="en-GB" b="0" dirty="0">
              <a:latin typeface="+mn-lt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487974" y="3123511"/>
            <a:ext cx="3879310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b="0" dirty="0" smtClean="0">
                <a:latin typeface="+mn-lt"/>
              </a:rPr>
              <a:t>Dissemination of BOP/IIP data at T+82</a:t>
            </a:r>
            <a:endParaRPr lang="en-GB" b="0" dirty="0">
              <a:latin typeface="+mn-lt"/>
            </a:endParaRPr>
          </a:p>
        </p:txBody>
      </p:sp>
      <p:cxnSp>
        <p:nvCxnSpPr>
          <p:cNvPr id="6" name="Gerade Verbindung mit Pfeil 5"/>
          <p:cNvCxnSpPr>
            <a:stCxn id="3" idx="2"/>
            <a:endCxn id="30" idx="0"/>
          </p:cNvCxnSpPr>
          <p:nvPr/>
        </p:nvCxnSpPr>
        <p:spPr bwMode="auto">
          <a:xfrm flipH="1">
            <a:off x="2427629" y="2558236"/>
            <a:ext cx="23795" cy="565275"/>
          </a:xfrm>
          <a:prstGeom prst="straightConnector1">
            <a:avLst/>
          </a:prstGeom>
          <a:ln w="38100"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 bwMode="auto">
          <a:xfrm>
            <a:off x="2427629" y="2849039"/>
            <a:ext cx="2134201" cy="0"/>
          </a:xfrm>
          <a:prstGeom prst="straightConnector1">
            <a:avLst/>
          </a:prstGeom>
          <a:ln w="38100"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4561830" y="3912123"/>
            <a:ext cx="3879310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b="0" dirty="0" smtClean="0">
                <a:latin typeface="+mn-lt"/>
              </a:rPr>
              <a:t>Compilation of a “from whom to whom” FA matrix – first assessment and  transmission to ECB at T+85</a:t>
            </a:r>
            <a:endParaRPr lang="en-GB" b="0" dirty="0">
              <a:latin typeface="+mn-lt"/>
            </a:endParaRPr>
          </a:p>
        </p:txBody>
      </p:sp>
      <p:cxnSp>
        <p:nvCxnSpPr>
          <p:cNvPr id="34" name="Gerade Verbindung mit Pfeil 33"/>
          <p:cNvCxnSpPr/>
          <p:nvPr/>
        </p:nvCxnSpPr>
        <p:spPr bwMode="auto">
          <a:xfrm>
            <a:off x="7770727" y="3370180"/>
            <a:ext cx="0" cy="593368"/>
          </a:xfrm>
          <a:prstGeom prst="straightConnector1">
            <a:avLst/>
          </a:prstGeom>
          <a:ln w="38100"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 bwMode="auto">
          <a:xfrm>
            <a:off x="8086900" y="2347415"/>
            <a:ext cx="0" cy="1611389"/>
          </a:xfrm>
          <a:prstGeom prst="straightConnector1">
            <a:avLst/>
          </a:prstGeom>
          <a:ln w="38100"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4561830" y="4876962"/>
            <a:ext cx="3879310" cy="10772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b="0" dirty="0" smtClean="0">
                <a:latin typeface="+mn-lt"/>
              </a:rPr>
              <a:t>Incorporation of GFS data and </a:t>
            </a:r>
            <a:br>
              <a:rPr lang="en-GB" b="0" dirty="0" smtClean="0">
                <a:latin typeface="+mn-lt"/>
              </a:rPr>
            </a:br>
            <a:r>
              <a:rPr lang="en-GB" b="0" dirty="0" smtClean="0">
                <a:latin typeface="+mn-lt"/>
              </a:rPr>
              <a:t>horizontal analysis for each financial instrument and vertical analysis for each economic sector including </a:t>
            </a:r>
            <a:r>
              <a:rPr lang="en-GB" b="0" dirty="0" err="1" smtClean="0">
                <a:latin typeface="+mn-lt"/>
              </a:rPr>
              <a:t>RoW</a:t>
            </a:r>
            <a:r>
              <a:rPr lang="en-GB" b="0" dirty="0" smtClean="0">
                <a:latin typeface="+mn-lt"/>
              </a:rPr>
              <a:t> </a:t>
            </a:r>
            <a:endParaRPr lang="en-GB" b="0" dirty="0">
              <a:latin typeface="+mn-lt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4561830" y="6129614"/>
            <a:ext cx="3879310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b="0" dirty="0" smtClean="0">
                <a:latin typeface="+mn-lt"/>
              </a:rPr>
              <a:t>Dissemination of BOP/IIP data at T+97</a:t>
            </a:r>
            <a:endParaRPr lang="en-GB" b="0" dirty="0">
              <a:latin typeface="+mn-lt"/>
            </a:endParaRPr>
          </a:p>
        </p:txBody>
      </p:sp>
      <p:cxnSp>
        <p:nvCxnSpPr>
          <p:cNvPr id="39" name="Gerade Verbindung mit Pfeil 38"/>
          <p:cNvCxnSpPr/>
          <p:nvPr/>
        </p:nvCxnSpPr>
        <p:spPr bwMode="auto">
          <a:xfrm>
            <a:off x="6492989" y="4657048"/>
            <a:ext cx="8496" cy="335187"/>
          </a:xfrm>
          <a:prstGeom prst="straightConnector1">
            <a:avLst/>
          </a:prstGeom>
          <a:ln w="38100"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 bwMode="auto">
          <a:xfrm>
            <a:off x="6501485" y="5884322"/>
            <a:ext cx="8496" cy="335187"/>
          </a:xfrm>
          <a:prstGeom prst="straightConnector1">
            <a:avLst/>
          </a:prstGeom>
          <a:ln w="38100"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487974" y="5368751"/>
            <a:ext cx="3879310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b="0" dirty="0" smtClean="0">
                <a:latin typeface="+mn-lt"/>
              </a:rPr>
              <a:t>Feedback-Loop, if necessary, to </a:t>
            </a:r>
            <a:br>
              <a:rPr lang="en-GB" b="0" dirty="0" smtClean="0">
                <a:latin typeface="+mn-lt"/>
              </a:rPr>
            </a:br>
            <a:r>
              <a:rPr lang="en-GB" b="0" dirty="0" smtClean="0">
                <a:latin typeface="+mn-lt"/>
              </a:rPr>
              <a:t>production of quarterly BOP/IIP</a:t>
            </a:r>
            <a:endParaRPr lang="en-GB" b="0" dirty="0">
              <a:latin typeface="+mn-lt"/>
            </a:endParaRPr>
          </a:p>
        </p:txBody>
      </p:sp>
      <p:cxnSp>
        <p:nvCxnSpPr>
          <p:cNvPr id="43" name="Gerade Verbindung mit Pfeil 42"/>
          <p:cNvCxnSpPr/>
          <p:nvPr/>
        </p:nvCxnSpPr>
        <p:spPr bwMode="auto">
          <a:xfrm flipH="1">
            <a:off x="3723806" y="5654294"/>
            <a:ext cx="789537" cy="6844"/>
          </a:xfrm>
          <a:prstGeom prst="straightConnector1">
            <a:avLst/>
          </a:prstGeom>
          <a:ln w="38100"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Nach links gekrümmter Pfeil 43"/>
          <p:cNvSpPr/>
          <p:nvPr/>
        </p:nvSpPr>
        <p:spPr bwMode="auto">
          <a:xfrm rot="10800000">
            <a:off x="41667" y="2366932"/>
            <a:ext cx="499584" cy="3090379"/>
          </a:xfrm>
          <a:prstGeom prst="curvedLeftArrow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AlternateOne" pitchFamily="2" charset="0"/>
            </a:endParaRPr>
          </a:p>
        </p:txBody>
      </p:sp>
      <p:sp>
        <p:nvSpPr>
          <p:cNvPr id="52" name="Rectangle 5"/>
          <p:cNvSpPr>
            <a:spLocks noChangeArrowheads="1"/>
          </p:cNvSpPr>
          <p:nvPr/>
        </p:nvSpPr>
        <p:spPr bwMode="auto">
          <a:xfrm>
            <a:off x="694592" y="545395"/>
            <a:ext cx="789842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defTabSz="858838">
              <a:spcBef>
                <a:spcPct val="0"/>
              </a:spcBef>
            </a:pPr>
            <a:r>
              <a:rPr lang="en-GB" sz="2400" kern="0" dirty="0" smtClean="0">
                <a:solidFill>
                  <a:srgbClr val="003399"/>
                </a:solidFill>
                <a:latin typeface="Arial"/>
                <a:ea typeface="+mj-ea"/>
                <a:cs typeface="+mj-cs"/>
              </a:rPr>
              <a:t>  How to solve: from a compilation viewpoint</a:t>
            </a:r>
            <a:r>
              <a:rPr lang="en-GB" sz="2400" dirty="0" smtClean="0">
                <a:solidFill>
                  <a:srgbClr val="003399"/>
                </a:solidFill>
                <a:latin typeface="Century Gothic" pitchFamily="34" charset="0"/>
              </a:rPr>
              <a:t> </a:t>
            </a:r>
            <a:endParaRPr lang="en-GB" sz="2400" dirty="0">
              <a:solidFill>
                <a:srgbClr val="003399"/>
              </a:solidFill>
              <a:latin typeface="Century Gothic" pitchFamily="34" charset="0"/>
            </a:endParaRPr>
          </a:p>
        </p:txBody>
      </p:sp>
      <p:pic>
        <p:nvPicPr>
          <p:cNvPr id="53" name="Grafik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99" y="160719"/>
            <a:ext cx="556401" cy="74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4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16" y="736217"/>
            <a:ext cx="8229600" cy="706437"/>
          </a:xfrm>
        </p:spPr>
        <p:txBody>
          <a:bodyPr/>
          <a:lstStyle/>
          <a:p>
            <a:r>
              <a:rPr lang="en-GB" dirty="0" smtClean="0"/>
              <a:t> Pros &amp; Cons for this solution 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7322" y="1442653"/>
            <a:ext cx="3903794" cy="4972323"/>
          </a:xfrm>
        </p:spPr>
        <p:txBody>
          <a:bodyPr/>
          <a:lstStyle/>
          <a:p>
            <a:pPr marL="0" indent="0">
              <a:spcBef>
                <a:spcPts val="600"/>
              </a:spcBef>
            </a:pPr>
            <a:r>
              <a:rPr lang="en-GB" sz="1800" b="0" dirty="0" smtClean="0"/>
              <a:t/>
            </a:r>
            <a:br>
              <a:rPr lang="en-GB" sz="1800" b="0" dirty="0" smtClean="0"/>
            </a:br>
            <a:r>
              <a:rPr lang="en-GB" sz="1800" b="0" dirty="0" smtClean="0"/>
              <a:t/>
            </a:r>
            <a:br>
              <a:rPr lang="en-GB" sz="1800" b="0" dirty="0" smtClean="0"/>
            </a:br>
            <a:r>
              <a:rPr lang="en-GB" sz="1800" b="0" dirty="0" smtClean="0"/>
              <a:t/>
            </a:r>
            <a:br>
              <a:rPr lang="en-GB" sz="1800" b="0" dirty="0" smtClean="0"/>
            </a:br>
            <a:r>
              <a:rPr lang="en-GB" sz="1800" b="0" dirty="0" smtClean="0"/>
              <a:t/>
            </a:r>
            <a:br>
              <a:rPr lang="en-GB" sz="1800" b="0" dirty="0" smtClean="0"/>
            </a:br>
            <a:r>
              <a:rPr lang="en-GB" sz="1800" b="0" dirty="0" smtClean="0"/>
              <a:t/>
            </a:r>
            <a:br>
              <a:rPr lang="en-GB" sz="1800" b="0" dirty="0" smtClean="0"/>
            </a:br>
            <a:endParaRPr lang="en-GB" sz="1800" b="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b="0" dirty="0" smtClean="0"/>
              <a:t>BPM6 = ESA 2010 (in general)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b="0" dirty="0" smtClean="0"/>
              <a:t>One source for both statistics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b="0" dirty="0" smtClean="0"/>
              <a:t>Consistency of data (based on harmonised revision policy)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b="0" dirty="0" smtClean="0"/>
              <a:t>Unique data quality checks,</a:t>
            </a:r>
            <a:br>
              <a:rPr lang="en-GB" sz="1800" b="0" dirty="0" smtClean="0"/>
            </a:br>
            <a:r>
              <a:rPr lang="en-GB" sz="1800" b="0" dirty="0" smtClean="0"/>
              <a:t>feedback loop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b="0" dirty="0" smtClean="0"/>
              <a:t>Staff is working in both areas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b="0" dirty="0" smtClean="0"/>
              <a:t>Direct link between both statistics for analytical use</a:t>
            </a:r>
            <a:br>
              <a:rPr lang="en-GB" sz="1800" b="0" dirty="0" smtClean="0"/>
            </a:br>
            <a:endParaRPr lang="en-GB" sz="1800" b="0" dirty="0" smtClean="0">
              <a:latin typeface="+mn-lt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en-GB" sz="1800" b="0" dirty="0" smtClean="0">
              <a:latin typeface="+mn-lt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en-GB" b="0" dirty="0" smtClean="0">
              <a:latin typeface="+mn-lt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de-AT" sz="1800" b="0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4594116" y="1442654"/>
            <a:ext cx="3903794" cy="471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illAlternateOne" pitchFamily="2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GillAlternateOne" pitchFamily="2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GillAlternateOne" pitchFamily="2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GillAlternateOne" pitchFamily="2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GillAlternateOne" pitchFamily="2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GillAlternateOne" pitchFamily="2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GillAlternateOne" pitchFamily="2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GillAlternateOne" pitchFamily="2" charset="0"/>
              </a:defRPr>
            </a:lvl9pPr>
          </a:lstStyle>
          <a:p>
            <a:pPr marL="0" indent="0">
              <a:spcBef>
                <a:spcPts val="600"/>
              </a:spcBef>
            </a:pPr>
            <a:r>
              <a:rPr lang="en-GB" sz="1800" b="0" kern="0" dirty="0" smtClean="0"/>
              <a:t/>
            </a:r>
            <a:br>
              <a:rPr lang="en-GB" sz="1800" b="0" kern="0" dirty="0" smtClean="0"/>
            </a:br>
            <a:r>
              <a:rPr lang="en-GB" sz="1800" b="0" kern="0" dirty="0" smtClean="0"/>
              <a:t/>
            </a:r>
            <a:br>
              <a:rPr lang="en-GB" sz="1800" b="0" kern="0" dirty="0" smtClean="0"/>
            </a:br>
            <a:r>
              <a:rPr lang="en-GB" sz="1800" b="0" kern="0" dirty="0" smtClean="0"/>
              <a:t/>
            </a:r>
            <a:br>
              <a:rPr lang="en-GB" sz="1800" b="0" kern="0" dirty="0" smtClean="0"/>
            </a:br>
            <a:r>
              <a:rPr lang="en-GB" sz="1800" b="0" kern="0" dirty="0" smtClean="0"/>
              <a:t/>
            </a:r>
            <a:br>
              <a:rPr lang="en-GB" sz="1800" b="0" kern="0" dirty="0" smtClean="0"/>
            </a:br>
            <a:r>
              <a:rPr lang="en-GB" sz="1800" b="0" kern="0" dirty="0" smtClean="0"/>
              <a:t/>
            </a:r>
            <a:br>
              <a:rPr lang="en-GB" sz="1800" b="0" kern="0" dirty="0" smtClean="0"/>
            </a:br>
            <a:endParaRPr lang="en-GB" sz="1800" b="0" kern="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b="0" kern="0" dirty="0" smtClean="0"/>
              <a:t>Limitation in data selection; </a:t>
            </a:r>
            <a:br>
              <a:rPr lang="en-GB" sz="1800" b="0" kern="0" dirty="0" smtClean="0"/>
            </a:br>
            <a:r>
              <a:rPr lang="en-GB" sz="1800" b="0" kern="0" dirty="0" smtClean="0"/>
              <a:t>-&gt; not fully consistent with</a:t>
            </a:r>
            <a:br>
              <a:rPr lang="en-GB" sz="1800" b="0" kern="0" dirty="0" smtClean="0"/>
            </a:br>
            <a:r>
              <a:rPr lang="en-GB" sz="1800" b="0" kern="0" dirty="0" smtClean="0"/>
              <a:t>IF-/IC-Statistics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b="0" kern="0" dirty="0" smtClean="0"/>
              <a:t>Timeliness of compilation depending on BOP (ECB reporting requests)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b="0" kern="0" dirty="0" smtClean="0"/>
              <a:t>Feedback loop back to BOP with</a:t>
            </a:r>
            <a:br>
              <a:rPr lang="en-GB" sz="1800" b="0" kern="0" dirty="0" smtClean="0"/>
            </a:br>
            <a:r>
              <a:rPr lang="en-GB" sz="1800" b="0" kern="0" dirty="0" smtClean="0"/>
              <a:t>a delay of one quarter (timeliness)</a:t>
            </a:r>
          </a:p>
          <a:p>
            <a:pPr marL="0" indent="0">
              <a:spcBef>
                <a:spcPts val="600"/>
              </a:spcBef>
            </a:pPr>
            <a:r>
              <a:rPr lang="en-GB" sz="1800" b="0" kern="0" dirty="0" smtClean="0"/>
              <a:t> </a:t>
            </a:r>
            <a:br>
              <a:rPr lang="en-GB" sz="1800" b="0" kern="0" dirty="0" smtClean="0"/>
            </a:br>
            <a:r>
              <a:rPr lang="en-GB" sz="1800" b="0" kern="0" dirty="0" smtClean="0"/>
              <a:t/>
            </a:r>
            <a:br>
              <a:rPr lang="en-GB" sz="1800" b="0" kern="0" dirty="0" smtClean="0"/>
            </a:br>
            <a:endParaRPr lang="en-GB" sz="1800" b="0" kern="0" dirty="0" smtClean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en-GB" sz="1800" b="0" kern="0" dirty="0" smtClean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en-GB" b="0" kern="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de-AT" sz="1800" b="0" kern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165" y="1308775"/>
            <a:ext cx="1434998" cy="158995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658" y="1308775"/>
            <a:ext cx="1432305" cy="159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5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16" y="736217"/>
            <a:ext cx="8229600" cy="706437"/>
          </a:xfrm>
        </p:spPr>
        <p:txBody>
          <a:bodyPr/>
          <a:lstStyle/>
          <a:p>
            <a:r>
              <a:rPr lang="en-GB" dirty="0" smtClean="0"/>
              <a:t>   </a:t>
            </a:r>
            <a:r>
              <a:rPr lang="en-GB" dirty="0" smtClean="0"/>
              <a:t>What – from an analytical perspective 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0983" y="1667654"/>
            <a:ext cx="8357934" cy="4351009"/>
          </a:xfrm>
        </p:spPr>
        <p:txBody>
          <a:bodyPr/>
          <a:lstStyle/>
          <a:p>
            <a:pPr marL="0" indent="0">
              <a:spcBef>
                <a:spcPts val="600"/>
              </a:spcBef>
            </a:pPr>
            <a:r>
              <a:rPr lang="en-GB" sz="1800" dirty="0" smtClean="0"/>
              <a:t>Publication</a:t>
            </a:r>
            <a:br>
              <a:rPr lang="en-GB" sz="1800" dirty="0" smtClean="0"/>
            </a:br>
            <a:r>
              <a:rPr lang="en-GB" sz="1800" dirty="0" smtClean="0"/>
              <a:t> </a:t>
            </a:r>
            <a:r>
              <a:rPr lang="en-GB" sz="2400" dirty="0">
                <a:solidFill>
                  <a:srgbClr val="00B050"/>
                </a:solidFill>
                <a:sym typeface="Wingdings" panose="05000000000000000000" pitchFamily="2" charset="2"/>
              </a:rPr>
              <a:t> </a:t>
            </a:r>
            <a:r>
              <a:rPr lang="en-GB" sz="1800" b="0" dirty="0" smtClean="0"/>
              <a:t>Separate </a:t>
            </a:r>
            <a:r>
              <a:rPr lang="en-GB" sz="1800" b="0" dirty="0" smtClean="0"/>
              <a:t>publication of statistics in two different statistical </a:t>
            </a:r>
            <a:r>
              <a:rPr lang="en-GB" sz="1800" b="0" dirty="0" smtClean="0"/>
              <a:t>domains</a:t>
            </a:r>
            <a:br>
              <a:rPr lang="en-GB" sz="1800" b="0" dirty="0" smtClean="0"/>
            </a:br>
            <a:r>
              <a:rPr lang="en-GB" sz="1800" b="0" dirty="0" smtClean="0"/>
              <a:t>      </a:t>
            </a:r>
            <a:r>
              <a:rPr lang="en-GB" sz="1800" b="0" u="sng" dirty="0" smtClean="0"/>
              <a:t>but</a:t>
            </a:r>
            <a:r>
              <a:rPr lang="en-GB" sz="1800" b="0" dirty="0" smtClean="0"/>
              <a:t> </a:t>
            </a:r>
            <a:r>
              <a:rPr lang="en-GB" sz="1800" b="0" dirty="0" smtClean="0"/>
              <a:t>interlinkage shown in a bridging table</a:t>
            </a:r>
          </a:p>
          <a:p>
            <a:pPr marL="0" indent="0">
              <a:spcBef>
                <a:spcPts val="600"/>
              </a:spcBef>
            </a:pP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Internal Analysis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>
                <a:solidFill>
                  <a:srgbClr val="00B050"/>
                </a:solidFill>
                <a:sym typeface="Wingdings" panose="05000000000000000000" pitchFamily="2" charset="2"/>
              </a:rPr>
              <a:t> </a:t>
            </a:r>
            <a:r>
              <a:rPr lang="en-GB" sz="1800" dirty="0" smtClean="0"/>
              <a:t>Functional/Financial </a:t>
            </a:r>
            <a:r>
              <a:rPr lang="en-GB" sz="1800" dirty="0" smtClean="0"/>
              <a:t>Instrument </a:t>
            </a:r>
            <a:r>
              <a:rPr lang="en-GB" sz="1800" dirty="0" smtClean="0"/>
              <a:t>Analysis</a:t>
            </a:r>
            <a:r>
              <a:rPr lang="en-GB" sz="1800" b="0" dirty="0" smtClean="0"/>
              <a:t/>
            </a:r>
            <a:br>
              <a:rPr lang="en-GB" sz="1800" b="0" dirty="0" smtClean="0"/>
            </a:br>
            <a:r>
              <a:rPr lang="en-GB" sz="1800" b="0" dirty="0" smtClean="0"/>
              <a:t>	Functional </a:t>
            </a:r>
            <a:r>
              <a:rPr lang="en-GB" sz="1800" b="0" dirty="0" smtClean="0"/>
              <a:t>breakdown for all financial </a:t>
            </a:r>
            <a:r>
              <a:rPr lang="en-GB" sz="1800" b="0" dirty="0" smtClean="0"/>
              <a:t>instruments,</a:t>
            </a:r>
            <a:br>
              <a:rPr lang="en-GB" sz="1800" b="0" dirty="0" smtClean="0"/>
            </a:br>
            <a:r>
              <a:rPr lang="en-GB" sz="1800" b="0" dirty="0" smtClean="0"/>
              <a:t>	for all economic sector</a:t>
            </a:r>
            <a:endParaRPr lang="en-GB" sz="1100" b="0" dirty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>
                <a:solidFill>
                  <a:srgbClr val="00B050"/>
                </a:solidFill>
                <a:sym typeface="Wingdings" panose="05000000000000000000" pitchFamily="2" charset="2"/>
              </a:rPr>
              <a:t> </a:t>
            </a:r>
            <a:r>
              <a:rPr lang="en-GB" sz="1800" dirty="0" smtClean="0"/>
              <a:t>Sectoral </a:t>
            </a:r>
            <a:r>
              <a:rPr lang="en-GB" sz="1800" dirty="0" smtClean="0"/>
              <a:t>Analysis</a:t>
            </a:r>
            <a:r>
              <a:rPr lang="en-GB" sz="1800" b="0" dirty="0" smtClean="0"/>
              <a:t/>
            </a:r>
            <a:br>
              <a:rPr lang="en-GB" sz="1800" b="0" dirty="0" smtClean="0"/>
            </a:br>
            <a:r>
              <a:rPr lang="en-GB" sz="1800" b="0" dirty="0" smtClean="0"/>
              <a:t>	Contribution </a:t>
            </a:r>
            <a:r>
              <a:rPr lang="en-GB" sz="1800" b="0" dirty="0" smtClean="0"/>
              <a:t>of economic sectors to net </a:t>
            </a:r>
            <a:r>
              <a:rPr lang="en-GB" sz="1800" b="0" dirty="0" smtClean="0"/>
              <a:t>lending/borrowing</a:t>
            </a:r>
            <a:br>
              <a:rPr lang="en-GB" sz="1800" b="0" dirty="0" smtClean="0"/>
            </a:br>
            <a:r>
              <a:rPr lang="en-GB" sz="1800" b="0" dirty="0" smtClean="0"/>
              <a:t>	vs</a:t>
            </a:r>
            <a:r>
              <a:rPr lang="en-GB" sz="1800" b="0" dirty="0" smtClean="0"/>
              <a:t>. direct cross-border </a:t>
            </a:r>
            <a:r>
              <a:rPr lang="en-GB" sz="1800" b="0" dirty="0" smtClean="0"/>
              <a:t>net financial flows</a:t>
            </a:r>
            <a:endParaRPr lang="en-GB" sz="1800" b="0" dirty="0" smtClean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  </a:t>
            </a:r>
            <a:r>
              <a:rPr lang="en-GB" sz="1800" dirty="0" smtClean="0"/>
              <a:t>Breakdown </a:t>
            </a:r>
            <a:r>
              <a:rPr lang="en-GB" sz="1800" dirty="0" smtClean="0"/>
              <a:t>of </a:t>
            </a:r>
            <a:r>
              <a:rPr lang="en-GB" sz="1800" dirty="0" smtClean="0"/>
              <a:t>ROW </a:t>
            </a:r>
            <a:r>
              <a:rPr lang="en-GB" sz="1800" b="0" i="1" dirty="0"/>
              <a:t>(work in progress)</a:t>
            </a:r>
            <a:br>
              <a:rPr lang="en-GB" sz="1800" b="0" i="1" dirty="0"/>
            </a:br>
            <a:r>
              <a:rPr lang="en-GB" sz="1800" b="0" dirty="0" smtClean="0"/>
              <a:t>	Intra </a:t>
            </a:r>
            <a:r>
              <a:rPr lang="en-GB" sz="1800" b="0" dirty="0" smtClean="0"/>
              <a:t>Euro Area/Non-Euro Area and </a:t>
            </a:r>
            <a:r>
              <a:rPr lang="en-GB" sz="1800" b="0" dirty="0" err="1" smtClean="0"/>
              <a:t>and</a:t>
            </a:r>
            <a:r>
              <a:rPr lang="en-GB" sz="1800" b="0" dirty="0" smtClean="0"/>
              <a:t> </a:t>
            </a:r>
            <a:r>
              <a:rPr lang="en-GB" sz="1800" b="0" dirty="0" smtClean="0"/>
              <a:t>by counterpart country</a:t>
            </a:r>
            <a:br>
              <a:rPr lang="en-GB" sz="1800" b="0" dirty="0" smtClean="0"/>
            </a:br>
            <a:endParaRPr lang="en-GB" sz="1800" b="0" i="1" dirty="0" smtClean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en-GB" sz="1800" b="0" dirty="0" smtClean="0">
              <a:latin typeface="+mn-lt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en-GB" b="0" dirty="0" smtClean="0">
              <a:latin typeface="+mn-lt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de-AT" sz="1800" b="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15" y="511217"/>
            <a:ext cx="556401" cy="74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2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Benutzerdefiniertes Design">
  <a:themeElements>
    <a:clrScheme name="2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AT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AlternateOne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AT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AlternateOne" pitchFamily="2" charset="0"/>
          </a:defRPr>
        </a:defPPr>
      </a:lstStyle>
    </a:lnDef>
  </a:objectDefaults>
  <a:extraClrSchemeLst>
    <a:extraClrScheme>
      <a:clrScheme name="2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OeNB_2008</Template>
  <TotalTime>0</TotalTime>
  <Words>291</Words>
  <Application>Microsoft Office PowerPoint</Application>
  <PresentationFormat>Bildschirmpräsentation (4:3)</PresentationFormat>
  <Paragraphs>70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Century Gothic</vt:lpstr>
      <vt:lpstr>GillAlternateOne</vt:lpstr>
      <vt:lpstr>Wingdings</vt:lpstr>
      <vt:lpstr>2_Benutzerdefiniertes Design</vt:lpstr>
      <vt:lpstr>PowerPoint-Präsentation</vt:lpstr>
      <vt:lpstr>Storyboard</vt:lpstr>
      <vt:lpstr>Towards ESA 2010BPM6 Integration</vt:lpstr>
      <vt:lpstr>   How to solve: from an organisational viewpoint</vt:lpstr>
      <vt:lpstr>PowerPoint-Präsentation</vt:lpstr>
      <vt:lpstr>PowerPoint-Präsentation</vt:lpstr>
      <vt:lpstr>PowerPoint-Präsentation</vt:lpstr>
      <vt:lpstr> Pros &amp; Cons for this solution </vt:lpstr>
      <vt:lpstr>   What – from an analytical perspective </vt:lpstr>
      <vt:lpstr>   What – from an analytical perspective</vt:lpstr>
      <vt:lpstr>   What – from an analytical framework </vt:lpstr>
      <vt:lpstr>PowerPoint-Präsentation</vt:lpstr>
    </vt:vector>
  </TitlesOfParts>
  <Company>Oesterreichische Nationalbank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Kreuz</dc:creator>
  <cp:lastModifiedBy>Andreasch, Michael</cp:lastModifiedBy>
  <cp:revision>537</cp:revision>
  <cp:lastPrinted>2018-04-13T15:14:19Z</cp:lastPrinted>
  <dcterms:created xsi:type="dcterms:W3CDTF">2007-04-05T09:24:35Z</dcterms:created>
  <dcterms:modified xsi:type="dcterms:W3CDTF">2018-09-28T13:27:56Z</dcterms:modified>
</cp:coreProperties>
</file>