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3" r:id="rId2"/>
    <p:sldId id="267" r:id="rId3"/>
    <p:sldId id="266" r:id="rId4"/>
    <p:sldId id="299" r:id="rId5"/>
    <p:sldId id="258" r:id="rId6"/>
    <p:sldId id="259" r:id="rId7"/>
    <p:sldId id="260" r:id="rId8"/>
    <p:sldId id="261" r:id="rId9"/>
    <p:sldId id="262" r:id="rId10"/>
    <p:sldId id="275" r:id="rId11"/>
    <p:sldId id="281" r:id="rId12"/>
    <p:sldId id="286" r:id="rId13"/>
    <p:sldId id="305" r:id="rId14"/>
    <p:sldId id="307" r:id="rId15"/>
    <p:sldId id="308" r:id="rId16"/>
    <p:sldId id="278" r:id="rId17"/>
    <p:sldId id="304" r:id="rId18"/>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24"/>
    <a:srgbClr val="FF9900"/>
    <a:srgbClr val="0F5494"/>
    <a:srgbClr val="3166CF"/>
    <a:srgbClr val="2D5EC1"/>
    <a:srgbClr val="3E6FD2"/>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65"/>
    <p:restoredTop sz="85011" autoAdjust="0"/>
  </p:normalViewPr>
  <p:slideViewPr>
    <p:cSldViewPr>
      <p:cViewPr>
        <p:scale>
          <a:sx n="92" d="100"/>
          <a:sy n="92" d="100"/>
        </p:scale>
        <p:origin x="-210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dirty="0"/>
          </a:p>
        </p:txBody>
      </p:sp>
    </p:spTree>
    <p:extLst>
      <p:ext uri="{BB962C8B-B14F-4D97-AF65-F5344CB8AC3E}">
        <p14:creationId xmlns:p14="http://schemas.microsoft.com/office/powerpoint/2010/main" val="672288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135431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581801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92048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612675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773188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844363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2582158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F5494"/>
              </a:buClr>
            </a:pPr>
            <a:endParaRPr lang="en-GB"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16</a:t>
            </a:fld>
            <a:endParaRPr lang="en-GB"/>
          </a:p>
        </p:txBody>
      </p:sp>
    </p:spTree>
    <p:extLst>
      <p:ext uri="{BB962C8B-B14F-4D97-AF65-F5344CB8AC3E}">
        <p14:creationId xmlns:p14="http://schemas.microsoft.com/office/powerpoint/2010/main" val="3103085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a:spcAft>
                <a:spcPts val="0"/>
              </a:spcAft>
            </a:pPr>
            <a:fld id="{00000000-1234-1234-1234-123412341234}" type="slidenum">
              <a:rPr lang="en-GB" smtClean="0"/>
              <a:pPr>
                <a:spcAft>
                  <a:spcPts val="0"/>
                </a:spcAft>
              </a:pPr>
              <a:t>‹#›</a:t>
            </a:fld>
            <a:endParaRPr lang="en-GB" dirty="0"/>
          </a:p>
        </p:txBody>
      </p:sp>
    </p:spTree>
    <p:extLst>
      <p:ext uri="{BB962C8B-B14F-4D97-AF65-F5344CB8AC3E}">
        <p14:creationId xmlns:p14="http://schemas.microsoft.com/office/powerpoint/2010/main" val="61026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980728"/>
            <a:ext cx="8229600" cy="936625"/>
          </a:xfrm>
        </p:spPr>
        <p:txBody>
          <a:bodyPr/>
          <a:lstStyle>
            <a:lvl1pPr>
              <a:defRPr>
                <a:latin typeface="Futura Medium" panose="020B0602020204020303" pitchFamily="34" charset="-79"/>
                <a:cs typeface="Futura Medium" panose="020B0602020204020303" pitchFamily="34" charset="-79"/>
              </a:defRPr>
            </a:lvl1pPr>
          </a:lstStyle>
          <a:p>
            <a:r>
              <a:rPr lang="en-US" dirty="0"/>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i="0">
                <a:latin typeface="Futura Medium" panose="020B0602020204020303" pitchFamily="34" charset="-79"/>
                <a:cs typeface="Futura Medium" panose="020B0602020204020303" pitchFamily="34" charset="-79"/>
              </a:defRPr>
            </a:lvl1pPr>
            <a:lvl2pPr>
              <a:buClr>
                <a:srgbClr val="0F5494"/>
              </a:buClr>
              <a:defRPr b="0">
                <a:latin typeface="Futura Medium" panose="020B0602020204020303" pitchFamily="34" charset="-79"/>
                <a:cs typeface="Futura Medium" panose="020B0602020204020303" pitchFamily="34" charset="-79"/>
              </a:defRPr>
            </a:lvl2pPr>
            <a:lvl3pPr>
              <a:defRPr>
                <a:latin typeface="Futura Medium" panose="020B0602020204020303" pitchFamily="34" charset="-79"/>
                <a:cs typeface="Futura Medium" panose="020B0602020204020303" pitchFamily="34" charset="-79"/>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dolor 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3" r:id="rId1"/>
    <p:sldLayoutId id="2147483752"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4" r:id="rId12"/>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ec.europa.eu/eurostat/cache/digpub/sdgs/"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8" y="1052736"/>
            <a:ext cx="9173898" cy="3456384"/>
          </a:xfrm>
        </p:spPr>
        <p:txBody>
          <a:bodyPr/>
          <a:lstStyle/>
          <a:p>
            <a:pPr algn="ctr"/>
            <a:r>
              <a:rPr lang="en-GB" sz="3200" dirty="0" smtClean="0">
                <a:cs typeface="Futura Medium" panose="020B0602020204020303" pitchFamily="34" charset="-79"/>
              </a:rPr>
              <a:t>Engaging with users </a:t>
            </a:r>
            <a:r>
              <a:rPr lang="en-GB" sz="3200" dirty="0" smtClean="0">
                <a:cs typeface="Futura Medium" panose="020B0602020204020303" pitchFamily="34" charset="-79"/>
              </a:rPr>
              <a:t/>
            </a:r>
            <a:br>
              <a:rPr lang="en-GB" sz="3200" dirty="0" smtClean="0">
                <a:cs typeface="Futura Medium" panose="020B0602020204020303" pitchFamily="34" charset="-79"/>
              </a:rPr>
            </a:br>
            <a:r>
              <a:rPr lang="en-GB" sz="3200" dirty="0" smtClean="0">
                <a:cs typeface="Futura Medium" panose="020B0602020204020303" pitchFamily="34" charset="-79"/>
              </a:rPr>
              <a:t>to </a:t>
            </a:r>
            <a:r>
              <a:rPr lang="en-GB" sz="3200" dirty="0" smtClean="0">
                <a:cs typeface="Futura Medium" panose="020B0602020204020303" pitchFamily="34" charset="-79"/>
              </a:rPr>
              <a:t>improve the </a:t>
            </a:r>
            <a:r>
              <a:rPr lang="en-GB" sz="3200" dirty="0" smtClean="0">
                <a:cs typeface="Futura Medium" panose="020B0602020204020303" pitchFamily="34" charset="-79"/>
              </a:rPr>
              <a:t>dissemination </a:t>
            </a:r>
            <a:r>
              <a:rPr lang="en-GB" sz="3200" dirty="0" smtClean="0">
                <a:cs typeface="Futura Medium" panose="020B0602020204020303" pitchFamily="34" charset="-79"/>
              </a:rPr>
              <a:t>of European statistics</a:t>
            </a:r>
            <a:r>
              <a:rPr lang="en-US" dirty="0">
                <a:latin typeface="Futura Medium" panose="020B0602020204020303" pitchFamily="34" charset="-79"/>
                <a:cs typeface="Futura Medium" panose="020B0602020204020303" pitchFamily="34" charset="-79"/>
              </a:rPr>
              <a:t/>
            </a:r>
            <a:br>
              <a:rPr lang="en-US" dirty="0">
                <a:latin typeface="Futura Medium" panose="020B0602020204020303" pitchFamily="34" charset="-79"/>
                <a:cs typeface="Futura Medium" panose="020B0602020204020303" pitchFamily="34" charset="-79"/>
              </a:rPr>
            </a:br>
            <a:endParaRPr lang="en-GB" dirty="0">
              <a:latin typeface="Futura Medium" panose="020B0602020204020303" pitchFamily="34" charset="-79"/>
              <a:cs typeface="Futura Medium" panose="020B0602020204020303" pitchFamily="34" charset="-79"/>
            </a:endParaRPr>
          </a:p>
        </p:txBody>
      </p:sp>
      <p:sp>
        <p:nvSpPr>
          <p:cNvPr id="3" name="Content Placeholder 2"/>
          <p:cNvSpPr>
            <a:spLocks noGrp="1"/>
          </p:cNvSpPr>
          <p:nvPr>
            <p:ph idx="1"/>
          </p:nvPr>
        </p:nvSpPr>
        <p:spPr>
          <a:xfrm>
            <a:off x="2789328" y="5301208"/>
            <a:ext cx="6372200" cy="1440160"/>
          </a:xfrm>
        </p:spPr>
        <p:txBody>
          <a:bodyPr/>
          <a:lstStyle/>
          <a:p>
            <a:pPr algn="r"/>
            <a:r>
              <a:rPr lang="hr-HR" sz="2000" dirty="0">
                <a:cs typeface="Futura Medium" panose="020B0602020204020303" pitchFamily="34" charset="-79"/>
              </a:rPr>
              <a:t>Julia </a:t>
            </a:r>
            <a:r>
              <a:rPr lang="hr-HR" sz="2000" dirty="0" smtClean="0">
                <a:cs typeface="Futura Medium" panose="020B0602020204020303" pitchFamily="34" charset="-79"/>
              </a:rPr>
              <a:t>Urhausen</a:t>
            </a:r>
            <a:r>
              <a:rPr lang="en-GB" sz="2000" dirty="0" smtClean="0">
                <a:cs typeface="Futura Medium" panose="020B0602020204020303" pitchFamily="34" charset="-79"/>
              </a:rPr>
              <a:t> &amp; </a:t>
            </a:r>
            <a:r>
              <a:rPr lang="hr-HR" sz="2000" dirty="0" smtClean="0">
                <a:cs typeface="Futura Medium" panose="020B0602020204020303" pitchFamily="34" charset="-79"/>
              </a:rPr>
              <a:t>Maja </a:t>
            </a:r>
            <a:r>
              <a:rPr lang="hr-HR" sz="2000" dirty="0" smtClean="0">
                <a:cs typeface="Futura Medium" panose="020B0602020204020303" pitchFamily="34" charset="-79"/>
              </a:rPr>
              <a:t>Islam</a:t>
            </a:r>
            <a:r>
              <a:rPr lang="en-GB" sz="2000" dirty="0" smtClean="0">
                <a:cs typeface="Futura Medium" panose="020B0602020204020303" pitchFamily="34" charset="-79"/>
              </a:rPr>
              <a:t/>
            </a:r>
            <a:br>
              <a:rPr lang="en-GB" sz="2000" dirty="0" smtClean="0">
                <a:cs typeface="Futura Medium" panose="020B0602020204020303" pitchFamily="34" charset="-79"/>
              </a:rPr>
            </a:br>
            <a:r>
              <a:rPr lang="en-GB" sz="2000" dirty="0" smtClean="0">
                <a:cs typeface="Futura Medium" panose="020B0602020204020303" pitchFamily="34" charset="-79"/>
              </a:rPr>
              <a:t>Eurostat B4: Dissemination</a:t>
            </a:r>
            <a:r>
              <a:rPr lang="hr-HR" sz="2000" dirty="0" smtClean="0">
                <a:cs typeface="Futura Medium" panose="020B0602020204020303" pitchFamily="34" charset="-79"/>
              </a:rPr>
              <a:t> </a:t>
            </a:r>
            <a:r>
              <a:rPr lang="en-GB" sz="2000" dirty="0" smtClean="0">
                <a:cs typeface="Futura Medium" panose="020B0602020204020303" pitchFamily="34" charset="-79"/>
              </a:rPr>
              <a:t>&amp; user support</a:t>
            </a:r>
            <a:r>
              <a:rPr lang="en-GB" sz="2000" dirty="0" smtClean="0">
                <a:cs typeface="Futura Medium" panose="020B0602020204020303" pitchFamily="34" charset="-79"/>
              </a:rPr>
              <a:t/>
            </a:r>
            <a:br>
              <a:rPr lang="en-GB" sz="2000" dirty="0" smtClean="0">
                <a:cs typeface="Futura Medium" panose="020B0602020204020303" pitchFamily="34" charset="-79"/>
              </a:rPr>
            </a:br>
            <a:r>
              <a:rPr lang="en-GB" sz="2000" dirty="0" smtClean="0">
                <a:cs typeface="Futura Medium" panose="020B0602020204020303" pitchFamily="34" charset="-79"/>
              </a:rPr>
              <a:t>julia.urhausen@ec.europa.eu</a:t>
            </a:r>
            <a:endParaRPr lang="hr-HR" sz="2000" dirty="0">
              <a:cs typeface="Futura Medium" panose="020B0602020204020303" pitchFamily="34" charset="-79"/>
            </a:endParaRPr>
          </a:p>
          <a:p>
            <a:endParaRPr lang="hr-HR" sz="2000" dirty="0">
              <a:latin typeface="Futura Medium" panose="020B0602020204020303" pitchFamily="34" charset="-79"/>
              <a:cs typeface="Futura Medium" panose="020B0602020204020303" pitchFamily="34" charset="-79"/>
            </a:endParaRPr>
          </a:p>
        </p:txBody>
      </p:sp>
      <p:sp>
        <p:nvSpPr>
          <p:cNvPr id="4" name="Content Placeholder 2"/>
          <p:cNvSpPr txBox="1">
            <a:spLocks/>
          </p:cNvSpPr>
          <p:nvPr/>
        </p:nvSpPr>
        <p:spPr bwMode="auto">
          <a:xfrm>
            <a:off x="0" y="3573015"/>
            <a:ext cx="9144000" cy="13059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bg1"/>
              </a:buClr>
              <a:buNone/>
              <a:defRPr sz="3000" b="1" i="0">
                <a:solidFill>
                  <a:schemeClr val="bg1"/>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228600" indent="-228600" algn="l" rtl="0" eaLnBrk="1" fontAlgn="base" hangingPunct="1">
              <a:spcBef>
                <a:spcPct val="20000"/>
              </a:spcBef>
              <a:spcAft>
                <a:spcPct val="0"/>
              </a:spcAft>
              <a:defRPr sz="3000" b="1">
                <a:solidFill>
                  <a:schemeClr val="bg1"/>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ctr"/>
            <a:r>
              <a:rPr lang="en-GB" sz="2000" dirty="0" smtClean="0">
                <a:latin typeface="+mj-lt"/>
                <a:cs typeface="Futura Medium" panose="020B0602020204020303" pitchFamily="34" charset="-79"/>
              </a:rPr>
              <a:t>Conference of European Statistics Stakeholders (CESS)</a:t>
            </a:r>
            <a:br>
              <a:rPr lang="en-GB" sz="2000" dirty="0" smtClean="0">
                <a:latin typeface="+mj-lt"/>
                <a:cs typeface="Futura Medium" panose="020B0602020204020303" pitchFamily="34" charset="-79"/>
              </a:rPr>
            </a:br>
            <a:r>
              <a:rPr lang="en-GB" sz="2000" dirty="0" smtClean="0">
                <a:latin typeface="+mj-lt"/>
                <a:cs typeface="Futura Medium" panose="020B0602020204020303" pitchFamily="34" charset="-79"/>
              </a:rPr>
              <a:t>18 </a:t>
            </a:r>
            <a:r>
              <a:rPr lang="en-GB" sz="2000" dirty="0">
                <a:latin typeface="+mj-lt"/>
                <a:cs typeface="Futura Medium" panose="020B0602020204020303" pitchFamily="34" charset="-79"/>
              </a:rPr>
              <a:t>- </a:t>
            </a:r>
            <a:r>
              <a:rPr lang="en-GB" sz="2000" dirty="0" smtClean="0">
                <a:latin typeface="+mj-lt"/>
                <a:cs typeface="Futura Medium" panose="020B0602020204020303" pitchFamily="34" charset="-79"/>
              </a:rPr>
              <a:t>19/10/2018, Bamberg </a:t>
            </a:r>
            <a:endParaRPr lang="hr-HR" sz="2000" dirty="0">
              <a:latin typeface="+mj-lt"/>
              <a:cs typeface="Futura Medium" panose="020B0602020204020303" pitchFamily="34"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C45E37-3895-8343-8C9B-4BB591D9BB24}"/>
              </a:ext>
            </a:extLst>
          </p:cNvPr>
          <p:cNvSpPr>
            <a:spLocks noGrp="1"/>
          </p:cNvSpPr>
          <p:nvPr>
            <p:ph type="title"/>
          </p:nvPr>
        </p:nvSpPr>
        <p:spPr>
          <a:xfrm>
            <a:off x="0" y="332656"/>
            <a:ext cx="9144000" cy="936625"/>
          </a:xfrm>
        </p:spPr>
        <p:txBody>
          <a:bodyPr/>
          <a:lstStyle/>
          <a:p>
            <a:pPr algn="ctr"/>
            <a:r>
              <a:rPr lang="en-US" dirty="0" smtClean="0">
                <a:latin typeface="+mj-lt"/>
              </a:rPr>
              <a:t>3. </a:t>
            </a:r>
            <a:r>
              <a:rPr lang="en-GB" dirty="0">
                <a:latin typeface="+mj-lt"/>
              </a:rPr>
              <a:t>What? - Usability </a:t>
            </a:r>
            <a:r>
              <a:rPr lang="en-GB" dirty="0" smtClean="0">
                <a:latin typeface="+mj-lt"/>
              </a:rPr>
              <a:t>tests </a:t>
            </a:r>
            <a:br>
              <a:rPr lang="en-GB" dirty="0" smtClean="0">
                <a:latin typeface="+mj-lt"/>
              </a:rPr>
            </a:br>
            <a:r>
              <a:rPr lang="en-GB" sz="2400" i="1" dirty="0" smtClean="0">
                <a:latin typeface="+mj-lt"/>
              </a:rPr>
              <a:t>Example 1: Eurostat website</a:t>
            </a:r>
            <a:r>
              <a:rPr lang="en-GB" sz="2400" i="1" dirty="0"/>
              <a:t/>
            </a:r>
            <a:br>
              <a:rPr lang="en-GB" sz="2400" i="1" dirty="0"/>
            </a:br>
            <a:endParaRPr lang="en-US" sz="2400" i="1" dirty="0"/>
          </a:p>
        </p:txBody>
      </p:sp>
      <p:sp>
        <p:nvSpPr>
          <p:cNvPr id="3" name="Content Placeholder 2">
            <a:extLst>
              <a:ext uri="{FF2B5EF4-FFF2-40B4-BE49-F238E27FC236}">
                <a16:creationId xmlns:a16="http://schemas.microsoft.com/office/drawing/2014/main" xmlns="" id="{159BE45E-0430-044C-965A-602ACF99A453}"/>
              </a:ext>
            </a:extLst>
          </p:cNvPr>
          <p:cNvSpPr>
            <a:spLocks noGrp="1"/>
          </p:cNvSpPr>
          <p:nvPr>
            <p:ph idx="1"/>
          </p:nvPr>
        </p:nvSpPr>
        <p:spPr>
          <a:xfrm>
            <a:off x="0" y="1124744"/>
            <a:ext cx="8820150" cy="4785916"/>
          </a:xfrm>
        </p:spPr>
        <p:txBody>
          <a:bodyPr/>
          <a:lstStyle/>
          <a:p>
            <a:pPr marL="0" indent="0">
              <a:buNone/>
            </a:pPr>
            <a:r>
              <a:rPr lang="en-US" dirty="0" smtClean="0"/>
              <a:t>	</a:t>
            </a:r>
            <a:r>
              <a:rPr lang="en-US" i="0" dirty="0" smtClean="0">
                <a:latin typeface="+mn-lt"/>
              </a:rPr>
              <a:t>Statistics </a:t>
            </a:r>
            <a:r>
              <a:rPr lang="en-US" i="0" dirty="0">
                <a:latin typeface="+mn-lt"/>
              </a:rPr>
              <a:t>Explained – new </a:t>
            </a:r>
            <a:r>
              <a:rPr lang="en-US" dirty="0">
                <a:latin typeface="+mn-lt"/>
              </a:rPr>
              <a:t>page </a:t>
            </a:r>
            <a:r>
              <a:rPr lang="en-US" dirty="0" smtClean="0">
                <a:latin typeface="+mn-lt"/>
              </a:rPr>
              <a:t>structure</a:t>
            </a:r>
          </a:p>
          <a:p>
            <a:pPr marL="0" indent="0">
              <a:buNone/>
            </a:pPr>
            <a:r>
              <a:rPr lang="en-US" dirty="0" smtClean="0"/>
              <a:t/>
            </a:r>
            <a:br>
              <a:rPr lang="en-US" dirty="0" smtClean="0"/>
            </a:br>
            <a:endParaRPr lang="en-US" dirty="0"/>
          </a:p>
          <a:p>
            <a:pPr marL="0" indent="0">
              <a:buNone/>
            </a:pPr>
            <a:r>
              <a:rPr lang="en-US" i="0" dirty="0"/>
              <a:t>	</a:t>
            </a:r>
            <a:r>
              <a:rPr lang="en-US" i="0" dirty="0" smtClean="0">
                <a:latin typeface="+mn-lt"/>
              </a:rPr>
              <a:t>Thematic </a:t>
            </a:r>
            <a:r>
              <a:rPr lang="en-US" i="0" dirty="0">
                <a:latin typeface="+mn-lt"/>
              </a:rPr>
              <a:t>sections on Eurostat website – new </a:t>
            </a:r>
            <a:r>
              <a:rPr lang="en-US" dirty="0">
                <a:latin typeface="+mn-lt"/>
              </a:rPr>
              <a:t>	</a:t>
            </a:r>
            <a:r>
              <a:rPr lang="en-US" dirty="0" smtClean="0">
                <a:latin typeface="+mn-lt"/>
              </a:rPr>
              <a:t> 	</a:t>
            </a:r>
            <a:r>
              <a:rPr lang="en-US" i="0" dirty="0" smtClean="0">
                <a:latin typeface="+mn-lt"/>
              </a:rPr>
              <a:t>layout</a:t>
            </a:r>
            <a:endParaRPr lang="en-US" i="0" dirty="0">
              <a:latin typeface="+mn-lt"/>
            </a:endParaRPr>
          </a:p>
          <a:p>
            <a:endParaRPr lang="en-US" dirty="0" smtClean="0"/>
          </a:p>
          <a:p>
            <a:pPr marL="0" indent="0">
              <a:buNone/>
            </a:pPr>
            <a:r>
              <a:rPr lang="en-US" dirty="0"/>
              <a:t> </a:t>
            </a:r>
            <a:r>
              <a:rPr lang="en-US" dirty="0" smtClean="0"/>
              <a:t>  </a:t>
            </a:r>
            <a:r>
              <a:rPr lang="en-US" b="1" dirty="0" smtClean="0">
                <a:latin typeface="+mn-lt"/>
              </a:rPr>
              <a:t>Setup: </a:t>
            </a:r>
          </a:p>
          <a:p>
            <a:pPr marL="892175" indent="0"/>
            <a:r>
              <a:rPr lang="en-US" dirty="0" smtClean="0"/>
              <a:t> </a:t>
            </a:r>
            <a:r>
              <a:rPr lang="en-US" dirty="0" smtClean="0">
                <a:latin typeface="+mn-lt"/>
              </a:rPr>
              <a:t>12 </a:t>
            </a:r>
            <a:r>
              <a:rPr lang="en-US" dirty="0">
                <a:latin typeface="+mn-lt"/>
              </a:rPr>
              <a:t>participants</a:t>
            </a:r>
          </a:p>
          <a:p>
            <a:pPr marL="1168400" indent="-276225"/>
            <a:r>
              <a:rPr lang="en-US" dirty="0">
                <a:latin typeface="+mn-lt"/>
              </a:rPr>
              <a:t>In-lab or remote sessions in </a:t>
            </a:r>
            <a:r>
              <a:rPr lang="en-US" dirty="0" smtClean="0">
                <a:latin typeface="+mn-lt"/>
              </a:rPr>
              <a:t>English (1h)</a:t>
            </a:r>
            <a:endParaRPr lang="en-US" dirty="0">
              <a:latin typeface="+mn-lt"/>
            </a:endParaRPr>
          </a:p>
          <a:p>
            <a:pPr marL="1168400" indent="-276225"/>
            <a:r>
              <a:rPr lang="en-US" dirty="0" smtClean="0">
                <a:latin typeface="+mn-lt"/>
              </a:rPr>
              <a:t>Think-aloud </a:t>
            </a:r>
            <a:r>
              <a:rPr lang="en-US" dirty="0">
                <a:latin typeface="+mn-lt"/>
              </a:rPr>
              <a:t>method</a:t>
            </a:r>
          </a:p>
          <a:p>
            <a:pPr marL="1168400" indent="-276225"/>
            <a:r>
              <a:rPr lang="en-US" dirty="0">
                <a:latin typeface="+mn-lt"/>
              </a:rPr>
              <a:t>Understanding users’ goals and </a:t>
            </a:r>
            <a:r>
              <a:rPr lang="en-GB" dirty="0" smtClean="0">
                <a:latin typeface="+mn-lt"/>
              </a:rPr>
              <a:t>behaviour</a:t>
            </a:r>
          </a:p>
          <a:p>
            <a:pPr marL="0" indent="0">
              <a:buNone/>
            </a:pPr>
            <a:endParaRPr lang="en-US" dirty="0"/>
          </a:p>
        </p:txBody>
      </p:sp>
      <p:pic>
        <p:nvPicPr>
          <p:cNvPr id="4" name="Picture 17">
            <a:extLst>
              <a:ext uri="{FF2B5EF4-FFF2-40B4-BE49-F238E27FC236}">
                <a16:creationId xmlns:a16="http://schemas.microsoft.com/office/drawing/2014/main" xmlns="" id="{439064BA-4896-8848-8EB6-F555A16F0A5D}"/>
              </a:ext>
            </a:extLst>
          </p:cNvPr>
          <p:cNvPicPr>
            <a:picLocks noChangeAspect="1" noChangeArrowheads="1"/>
          </p:cNvPicPr>
          <p:nvPr/>
        </p:nvPicPr>
        <p:blipFill>
          <a:blip r:embed="rId3" cstate="print"/>
          <a:srcRect/>
          <a:stretch>
            <a:fillRect/>
          </a:stretch>
        </p:blipFill>
        <p:spPr bwMode="auto">
          <a:xfrm>
            <a:off x="6577013" y="6145213"/>
            <a:ext cx="2243137" cy="596900"/>
          </a:xfrm>
          <a:prstGeom prst="rect">
            <a:avLst/>
          </a:prstGeom>
          <a:noFill/>
          <a:ln w="9525">
            <a:noFill/>
            <a:miter lim="800000"/>
            <a:headEnd/>
            <a:tailEnd/>
          </a:ln>
        </p:spPr>
      </p:pic>
      <p:pic>
        <p:nvPicPr>
          <p:cNvPr id="4098" name="Picture 2" descr="H:\WORK\B4 folders\Overview page icons\General\StatExplained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25" y="908720"/>
            <a:ext cx="783384" cy="79208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WORK\B4 folders\Overview page icons\Dedicated sections\DedicatedSection2Colour90 copy-1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251" y="2360357"/>
            <a:ext cx="713933" cy="72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07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BBAFF7A-2B38-AF40-879E-21012DD5FF13}"/>
              </a:ext>
            </a:extLst>
          </p:cNvPr>
          <p:cNvSpPr>
            <a:spLocks noGrp="1"/>
          </p:cNvSpPr>
          <p:nvPr>
            <p:ph idx="1"/>
          </p:nvPr>
        </p:nvSpPr>
        <p:spPr>
          <a:xfrm>
            <a:off x="0" y="332656"/>
            <a:ext cx="9144000" cy="5578004"/>
          </a:xfrm>
        </p:spPr>
        <p:txBody>
          <a:bodyPr/>
          <a:lstStyle/>
          <a:p>
            <a:pPr marL="0" indent="0">
              <a:buNone/>
            </a:pPr>
            <a:r>
              <a:rPr lang="en-US" b="1" dirty="0" smtClean="0">
                <a:latin typeface="+mn-lt"/>
              </a:rPr>
              <a:t>Users want:</a:t>
            </a:r>
            <a:endParaRPr lang="en-US" b="1" dirty="0">
              <a:latin typeface="+mn-lt"/>
            </a:endParaRPr>
          </a:p>
          <a:p>
            <a:pPr marL="0" indent="0">
              <a:buNone/>
            </a:pPr>
            <a:r>
              <a:rPr lang="en-US" dirty="0" smtClean="0">
                <a:latin typeface="+mn-lt"/>
              </a:rPr>
              <a:t>	to easily </a:t>
            </a:r>
            <a:r>
              <a:rPr lang="en-US" dirty="0">
                <a:latin typeface="+mn-lt"/>
              </a:rPr>
              <a:t>scan the page </a:t>
            </a:r>
            <a:r>
              <a:rPr lang="en-US" dirty="0" smtClean="0">
                <a:latin typeface="+mn-lt"/>
              </a:rPr>
              <a:t>/ </a:t>
            </a:r>
            <a:r>
              <a:rPr lang="en-US" dirty="0">
                <a:latin typeface="+mn-lt"/>
              </a:rPr>
              <a:t>identify the information </a:t>
            </a:r>
            <a:r>
              <a:rPr lang="en-US" dirty="0" smtClean="0">
                <a:latin typeface="+mn-lt"/>
              </a:rPr>
              <a:t>	that </a:t>
            </a:r>
            <a:r>
              <a:rPr lang="en-US" dirty="0">
                <a:latin typeface="+mn-lt"/>
              </a:rPr>
              <a:t>they are interested </a:t>
            </a:r>
            <a:r>
              <a:rPr lang="en-US" dirty="0" smtClean="0">
                <a:latin typeface="+mn-lt"/>
              </a:rPr>
              <a:t>in / visual representation</a:t>
            </a:r>
            <a:br>
              <a:rPr lang="en-US" dirty="0" smtClean="0">
                <a:latin typeface="+mn-lt"/>
              </a:rPr>
            </a:br>
            <a:endParaRPr lang="en-US" sz="1200" dirty="0">
              <a:latin typeface="+mn-lt"/>
            </a:endParaRPr>
          </a:p>
          <a:p>
            <a:pPr>
              <a:buClr>
                <a:srgbClr val="00B050"/>
              </a:buClr>
              <a:buFont typeface="Wingdings" panose="05000000000000000000" pitchFamily="2" charset="2"/>
              <a:buChar char="ü"/>
            </a:pPr>
            <a:r>
              <a:rPr lang="en-US" dirty="0" smtClean="0">
                <a:solidFill>
                  <a:srgbClr val="00B050"/>
                </a:solidFill>
                <a:latin typeface="+mn-lt"/>
              </a:rPr>
              <a:t>easy: improve structure; add highlights, bullets, visuals, etc.; short "pointy" titles &amp; texts </a:t>
            </a:r>
          </a:p>
          <a:p>
            <a:pPr marL="0" indent="0">
              <a:buClr>
                <a:srgbClr val="00B050"/>
              </a:buClr>
              <a:buNone/>
            </a:pPr>
            <a:endParaRPr lang="en-US" dirty="0">
              <a:solidFill>
                <a:srgbClr val="00B050"/>
              </a:solidFill>
              <a:latin typeface="+mn-lt"/>
            </a:endParaRPr>
          </a:p>
        </p:txBody>
      </p:sp>
      <p:pic>
        <p:nvPicPr>
          <p:cNvPr id="6146" name="Picture 2" descr="H:\WORK\B4 folders\Overview page icons\General\Visualisa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0" y="90872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564904"/>
            <a:ext cx="4820916" cy="429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4540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84587F1-0957-8840-B77D-43A10E3FCAC7}"/>
              </a:ext>
            </a:extLst>
          </p:cNvPr>
          <p:cNvSpPr>
            <a:spLocks noGrp="1"/>
          </p:cNvSpPr>
          <p:nvPr>
            <p:ph idx="1"/>
          </p:nvPr>
        </p:nvSpPr>
        <p:spPr>
          <a:xfrm>
            <a:off x="0" y="476672"/>
            <a:ext cx="9144000" cy="5145956"/>
          </a:xfrm>
        </p:spPr>
        <p:txBody>
          <a:bodyPr/>
          <a:lstStyle/>
          <a:p>
            <a:pPr marL="0" indent="0">
              <a:buNone/>
            </a:pPr>
            <a:r>
              <a:rPr lang="en-US" b="1" dirty="0" smtClean="0">
                <a:latin typeface="+mn-lt"/>
              </a:rPr>
              <a:t>Users want:</a:t>
            </a:r>
            <a:endParaRPr lang="en-US" dirty="0">
              <a:latin typeface="+mn-lt"/>
            </a:endParaRPr>
          </a:p>
          <a:p>
            <a:pPr marL="0" indent="0">
              <a:buNone/>
            </a:pPr>
            <a:r>
              <a:rPr lang="en-US" dirty="0">
                <a:latin typeface="+mn-lt"/>
              </a:rPr>
              <a:t>	g</a:t>
            </a:r>
            <a:r>
              <a:rPr lang="en-US" dirty="0" smtClean="0">
                <a:latin typeface="+mn-lt"/>
              </a:rPr>
              <a:t>raphs &amp; charts: </a:t>
            </a:r>
            <a:br>
              <a:rPr lang="en-US" dirty="0" smtClean="0">
                <a:latin typeface="+mn-lt"/>
              </a:rPr>
            </a:br>
            <a:r>
              <a:rPr lang="en-US" dirty="0" smtClean="0">
                <a:latin typeface="+mn-lt"/>
              </a:rPr>
              <a:t>	- some want stand-alone graphs</a:t>
            </a:r>
          </a:p>
          <a:p>
            <a:pPr marL="0" indent="0">
              <a:buNone/>
            </a:pPr>
            <a:r>
              <a:rPr lang="en-US" dirty="0">
                <a:latin typeface="+mn-lt"/>
              </a:rPr>
              <a:t>	</a:t>
            </a:r>
            <a:r>
              <a:rPr lang="en-US" dirty="0" smtClean="0">
                <a:latin typeface="+mn-lt"/>
              </a:rPr>
              <a:t>- some want them complemented by text</a:t>
            </a:r>
            <a:br>
              <a:rPr lang="en-US" dirty="0" smtClean="0">
                <a:latin typeface="+mn-lt"/>
              </a:rPr>
            </a:br>
            <a:r>
              <a:rPr lang="en-US" dirty="0" smtClean="0">
                <a:latin typeface="+mn-lt"/>
              </a:rPr>
              <a:t> </a:t>
            </a:r>
          </a:p>
          <a:p>
            <a:pPr>
              <a:buClr>
                <a:srgbClr val="FF9900"/>
              </a:buClr>
              <a:buFont typeface="Wingdings" panose="05000000000000000000" pitchFamily="2" charset="2"/>
              <a:buChar char="ü"/>
            </a:pPr>
            <a:r>
              <a:rPr lang="en-US" dirty="0" smtClean="0">
                <a:solidFill>
                  <a:srgbClr val="FF9900"/>
                </a:solidFill>
              </a:rPr>
              <a:t>Medium: technical development, creation &amp; maintenance </a:t>
            </a:r>
            <a:endParaRPr lang="en-US" dirty="0">
              <a:solidFill>
                <a:srgbClr val="FF9900"/>
              </a:solidFill>
            </a:endParaRPr>
          </a:p>
          <a:p>
            <a:pPr marL="0" indent="0">
              <a:buNone/>
            </a:pPr>
            <a:endParaRPr lang="en-US" sz="4000" dirty="0"/>
          </a:p>
        </p:txBody>
      </p:sp>
      <p:pic>
        <p:nvPicPr>
          <p:cNvPr id="9219" name="Picture 3" descr="H:\WORK\B4 folders\Overview page icons\General\StatIllu90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8720"/>
            <a:ext cx="715516" cy="71551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87483"/>
            <a:ext cx="6084168" cy="246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031218"/>
            <a:ext cx="3347863" cy="2833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7758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5"/>
            <a:ext cx="8964488" cy="4248472"/>
          </a:xfrm>
        </p:spPr>
        <p:txBody>
          <a:bodyPr/>
          <a:lstStyle/>
          <a:p>
            <a:pPr marL="987425" lvl="2" indent="-269875"/>
            <a:r>
              <a:rPr lang="en-GB" dirty="0"/>
              <a:t>		</a:t>
            </a:r>
            <a:r>
              <a:rPr lang="en-GB" sz="2400" dirty="0" smtClean="0">
                <a:latin typeface="+mn-lt"/>
              </a:rPr>
              <a:t>New </a:t>
            </a:r>
            <a:r>
              <a:rPr lang="en-GB" sz="2400" dirty="0">
                <a:latin typeface="+mn-lt"/>
              </a:rPr>
              <a:t>i</a:t>
            </a:r>
            <a:r>
              <a:rPr lang="en-GB" sz="2400" dirty="0" smtClean="0">
                <a:latin typeface="+mn-lt"/>
              </a:rPr>
              <a:t>nteractive digital publication</a:t>
            </a:r>
          </a:p>
          <a:p>
            <a:pPr lvl="2"/>
            <a:r>
              <a:rPr lang="en-GB" sz="2400" dirty="0">
                <a:latin typeface="+mn-lt"/>
              </a:rPr>
              <a:t>	</a:t>
            </a:r>
            <a:r>
              <a:rPr lang="en-GB" sz="2400" dirty="0" smtClean="0">
                <a:latin typeface="+mn-lt"/>
              </a:rPr>
              <a:t>	Usability tests: beg. August / 9 users </a:t>
            </a:r>
          </a:p>
          <a:p>
            <a:pPr lvl="2"/>
            <a:r>
              <a:rPr lang="en-GB" sz="2400" dirty="0" smtClean="0">
                <a:latin typeface="+mn-lt"/>
              </a:rPr>
              <a:t>		</a:t>
            </a:r>
            <a:r>
              <a:rPr lang="en-GB" sz="2400" dirty="0">
                <a:latin typeface="+mn-lt"/>
              </a:rPr>
              <a:t>Released: 18 </a:t>
            </a:r>
            <a:r>
              <a:rPr lang="en-GB" sz="2400" dirty="0" smtClean="0">
                <a:latin typeface="+mn-lt"/>
              </a:rPr>
              <a:t>September</a:t>
            </a:r>
          </a:p>
          <a:p>
            <a:pPr lvl="2"/>
            <a:r>
              <a:rPr lang="en-GB" sz="2400" dirty="0">
                <a:latin typeface="+mn-lt"/>
                <a:hlinkClick r:id="rId2"/>
              </a:rPr>
              <a:t>https://ec.europa.eu/eurostat/cache/digpub/sdgs/</a:t>
            </a:r>
            <a:endParaRPr lang="en-GB" sz="2400" dirty="0">
              <a:latin typeface="+mn-lt"/>
            </a:endParaRPr>
          </a:p>
          <a:p>
            <a:pPr marL="93663" lvl="2" indent="-93663"/>
            <a:endParaRPr lang="en-GB" sz="2400" dirty="0" smtClean="0">
              <a:latin typeface="+mn-lt"/>
            </a:endParaRPr>
          </a:p>
          <a:p>
            <a:pPr marL="93663" lvl="2" indent="-93663"/>
            <a:endParaRPr lang="en-GB" sz="2400" i="1" dirty="0" smtClean="0">
              <a:latin typeface="+mn-lt"/>
            </a:endParaRPr>
          </a:p>
          <a:p>
            <a:pPr marL="93663" lvl="2" indent="-93663"/>
            <a:r>
              <a:rPr lang="en-GB" sz="2400" i="1" dirty="0" smtClean="0">
                <a:latin typeface="+mn-lt"/>
              </a:rPr>
              <a:t>Overall feedback</a:t>
            </a:r>
            <a:r>
              <a:rPr lang="en-GB" sz="2400" dirty="0" smtClean="0">
                <a:latin typeface="+mn-lt"/>
              </a:rPr>
              <a:t>:</a:t>
            </a:r>
          </a:p>
          <a:p>
            <a:pPr marL="342900" lvl="2" indent="-342900">
              <a:buFont typeface="Wingdings" panose="05000000000000000000" pitchFamily="2" charset="2"/>
              <a:buChar char="ü"/>
            </a:pPr>
            <a:r>
              <a:rPr lang="en-GB" sz="2400" dirty="0" smtClean="0">
                <a:solidFill>
                  <a:srgbClr val="0F5494"/>
                </a:solidFill>
                <a:latin typeface="+mn-lt"/>
                <a:cs typeface="Futura Medium" panose="020B0602020204020303" pitchFamily="34" charset="-79"/>
              </a:rPr>
              <a:t>Users were enthusiastic, liked design &amp; navigation</a:t>
            </a:r>
          </a:p>
          <a:p>
            <a:pPr marL="93663" lvl="2" indent="-93663"/>
            <a:endParaRPr lang="en-GB" sz="2400" dirty="0" smtClean="0">
              <a:solidFill>
                <a:srgbClr val="0F5494"/>
              </a:solidFill>
              <a:latin typeface="+mn-lt"/>
              <a:cs typeface="Futura Medium" panose="020B0602020204020303" pitchFamily="34" charset="-79"/>
            </a:endParaRPr>
          </a:p>
          <a:p>
            <a:pPr marL="457200" lvl="3" indent="0">
              <a:buNone/>
            </a:pPr>
            <a:r>
              <a:rPr lang="en-US" sz="2400" dirty="0" smtClean="0">
                <a:solidFill>
                  <a:srgbClr val="0F5494"/>
                </a:solidFill>
                <a:latin typeface="+mn-lt"/>
                <a:cs typeface="Futura Medium" panose="020B0602020204020303" pitchFamily="34" charset="-79"/>
              </a:rPr>
              <a:t>“You get what you would expected to find.”</a:t>
            </a:r>
          </a:p>
          <a:p>
            <a:pPr marL="457200" lvl="3" indent="0">
              <a:buNone/>
            </a:pPr>
            <a:endParaRPr lang="en-US" sz="2400" dirty="0" smtClean="0">
              <a:solidFill>
                <a:srgbClr val="0F5494"/>
              </a:solidFill>
              <a:latin typeface="+mn-lt"/>
              <a:cs typeface="Futura Medium" panose="020B0602020204020303" pitchFamily="34" charset="-79"/>
            </a:endParaRPr>
          </a:p>
          <a:p>
            <a:pPr marL="457200" lvl="3" indent="0">
              <a:buNone/>
            </a:pPr>
            <a:r>
              <a:rPr lang="en-US" sz="2400" dirty="0">
                <a:solidFill>
                  <a:srgbClr val="0F5494"/>
                </a:solidFill>
                <a:latin typeface="+mn-lt"/>
                <a:cs typeface="Futura Medium" panose="020B0602020204020303" pitchFamily="34" charset="-79"/>
              </a:rPr>
              <a:t>“It’s a good tool to transfer information about the SDG’s to the general public</a:t>
            </a:r>
            <a:r>
              <a:rPr lang="en-US" sz="2400" dirty="0" smtClean="0">
                <a:solidFill>
                  <a:srgbClr val="0F5494"/>
                </a:solidFill>
                <a:latin typeface="+mn-lt"/>
                <a:cs typeface="Futura Medium" panose="020B0602020204020303" pitchFamily="34" charset="-79"/>
              </a:rPr>
              <a:t>." </a:t>
            </a:r>
            <a:endParaRPr lang="en-GB" sz="2400" dirty="0">
              <a:solidFill>
                <a:srgbClr val="0F5494"/>
              </a:solidFill>
              <a:latin typeface="+mn-lt"/>
              <a:cs typeface="Futura Medium" panose="020B0602020204020303" pitchFamily="34" charset="-79"/>
            </a:endParaRPr>
          </a:p>
          <a:p>
            <a:pPr marL="800100" lvl="3" indent="-342900">
              <a:buFont typeface="Arial" panose="020B0604020202020204" pitchFamily="34" charset="0"/>
              <a:buChar char="•"/>
            </a:pPr>
            <a:endParaRPr lang="en-GB" sz="2400" dirty="0" smtClean="0">
              <a:solidFill>
                <a:srgbClr val="0F5494"/>
              </a:solidFill>
              <a:latin typeface="+mn-lt"/>
              <a:cs typeface="Futura Medium" panose="020B0602020204020303" pitchFamily="34" charset="-79"/>
            </a:endParaRPr>
          </a:p>
          <a:p>
            <a:pPr marL="457200" lvl="3" indent="0">
              <a:buNone/>
            </a:pPr>
            <a:endParaRPr lang="en-GB" sz="2400" dirty="0" smtClean="0">
              <a:solidFill>
                <a:srgbClr val="0F5494"/>
              </a:solidFill>
              <a:latin typeface="+mn-lt"/>
              <a:cs typeface="Futura Medium" panose="020B0602020204020303" pitchFamily="34" charset="-79"/>
            </a:endParaRPr>
          </a:p>
        </p:txBody>
      </p:sp>
      <p:sp>
        <p:nvSpPr>
          <p:cNvPr id="5" name="Title 1">
            <a:extLst>
              <a:ext uri="{FF2B5EF4-FFF2-40B4-BE49-F238E27FC236}">
                <a16:creationId xmlns:a16="http://schemas.microsoft.com/office/drawing/2014/main" xmlns="" id="{D1C45E37-3895-8343-8C9B-4BB591D9BB24}"/>
              </a:ext>
            </a:extLst>
          </p:cNvPr>
          <p:cNvSpPr txBox="1">
            <a:spLocks/>
          </p:cNvSpPr>
          <p:nvPr/>
        </p:nvSpPr>
        <p:spPr bwMode="auto">
          <a:xfrm>
            <a:off x="0" y="332656"/>
            <a:ext cx="91440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Futura Medium" panose="020B0602020204020303" pitchFamily="34" charset="-79"/>
                <a:ea typeface="+mj-ea"/>
                <a:cs typeface="Futura Medium" panose="020B0602020204020303" pitchFamily="34" charset="-79"/>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US" kern="0" dirty="0" smtClean="0">
                <a:latin typeface="+mj-lt"/>
              </a:rPr>
              <a:t>3. </a:t>
            </a:r>
            <a:r>
              <a:rPr lang="en-GB" kern="0" dirty="0" smtClean="0">
                <a:latin typeface="+mj-lt"/>
              </a:rPr>
              <a:t>What? - Usability tests </a:t>
            </a:r>
            <a:br>
              <a:rPr lang="en-GB" kern="0" dirty="0" smtClean="0">
                <a:latin typeface="+mj-lt"/>
              </a:rPr>
            </a:br>
            <a:r>
              <a:rPr lang="en-GB" sz="2400" i="1" kern="0" dirty="0" smtClean="0">
                <a:latin typeface="+mj-lt"/>
              </a:rPr>
              <a:t>Example 2: New product on SDGs</a:t>
            </a:r>
            <a:r>
              <a:rPr lang="en-GB" sz="2400" i="1" kern="0" dirty="0" smtClean="0"/>
              <a:t/>
            </a:r>
            <a:br>
              <a:rPr lang="en-GB" sz="2400" i="1" kern="0" dirty="0" smtClean="0"/>
            </a:br>
            <a:endParaRPr lang="en-US" sz="2400" i="1" kern="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15" y="1124744"/>
            <a:ext cx="1248513" cy="1274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96952"/>
            <a:ext cx="9144000" cy="532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6871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0F583561-52E5-7C45-99AB-AA559219FC49}"/>
              </a:ext>
            </a:extLst>
          </p:cNvPr>
          <p:cNvSpPr>
            <a:spLocks noGrp="1"/>
          </p:cNvSpPr>
          <p:nvPr>
            <p:ph idx="1"/>
          </p:nvPr>
        </p:nvSpPr>
        <p:spPr>
          <a:xfrm>
            <a:off x="0" y="476672"/>
            <a:ext cx="9144000" cy="5433988"/>
          </a:xfrm>
        </p:spPr>
        <p:txBody>
          <a:bodyPr/>
          <a:lstStyle/>
          <a:p>
            <a:pPr marL="0" indent="0">
              <a:buNone/>
            </a:pPr>
            <a:r>
              <a:rPr lang="en-US" b="1" dirty="0" smtClean="0">
                <a:latin typeface="+mn-lt"/>
              </a:rPr>
              <a:t>Users want:</a:t>
            </a:r>
          </a:p>
          <a:p>
            <a:pPr marL="0" indent="0">
              <a:buNone/>
            </a:pPr>
            <a:r>
              <a:rPr lang="en-US" b="1" dirty="0">
                <a:latin typeface="+mn-lt"/>
              </a:rPr>
              <a:t>	</a:t>
            </a:r>
            <a:r>
              <a:rPr lang="en-US" dirty="0" smtClean="0">
                <a:latin typeface="+mn-lt"/>
              </a:rPr>
              <a:t>to have buttons placed where they "belong"; not 	cluttered together</a:t>
            </a:r>
          </a:p>
          <a:p>
            <a:pPr marL="0" indent="0">
              <a:buNone/>
            </a:pPr>
            <a:r>
              <a:rPr lang="en-US" dirty="0" smtClean="0">
                <a:latin typeface="+mn-lt"/>
              </a:rPr>
              <a:t> </a:t>
            </a:r>
          </a:p>
          <a:p>
            <a:pPr>
              <a:buClr>
                <a:srgbClr val="00B050"/>
              </a:buClr>
              <a:buFont typeface="Wingdings" panose="05000000000000000000" pitchFamily="2" charset="2"/>
              <a:buChar char="ü"/>
            </a:pPr>
            <a:r>
              <a:rPr lang="en-US" dirty="0" smtClean="0">
                <a:solidFill>
                  <a:srgbClr val="00B050"/>
                </a:solidFill>
              </a:rPr>
              <a:t>Easy, re-arranged location of icons </a:t>
            </a:r>
            <a:endParaRPr lang="en-US" dirty="0">
              <a:latin typeface="+mn-lt"/>
            </a:endParaRPr>
          </a:p>
        </p:txBody>
      </p:sp>
      <p:pic>
        <p:nvPicPr>
          <p:cNvPr id="3074" name="Picture 2" descr="H:\WORK\B4 folders\Overview page icons\General\Apps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99" y="908720"/>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683" y="2708920"/>
            <a:ext cx="8699785" cy="352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8862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0F583561-52E5-7C45-99AB-AA559219FC49}"/>
              </a:ext>
            </a:extLst>
          </p:cNvPr>
          <p:cNvSpPr>
            <a:spLocks noGrp="1"/>
          </p:cNvSpPr>
          <p:nvPr>
            <p:ph idx="1"/>
          </p:nvPr>
        </p:nvSpPr>
        <p:spPr>
          <a:xfrm>
            <a:off x="0" y="476672"/>
            <a:ext cx="9144000" cy="5433988"/>
          </a:xfrm>
        </p:spPr>
        <p:txBody>
          <a:bodyPr/>
          <a:lstStyle/>
          <a:p>
            <a:pPr marL="0" indent="0">
              <a:buNone/>
            </a:pPr>
            <a:r>
              <a:rPr lang="en-US" b="1" dirty="0" smtClean="0">
                <a:latin typeface="+mn-lt"/>
              </a:rPr>
              <a:t>Users want:</a:t>
            </a:r>
          </a:p>
          <a:p>
            <a:pPr marL="0" indent="0">
              <a:buNone/>
            </a:pPr>
            <a:r>
              <a:rPr lang="en-US" b="1" dirty="0">
                <a:latin typeface="+mn-lt"/>
              </a:rPr>
              <a:t>	</a:t>
            </a:r>
            <a:r>
              <a:rPr lang="en-US" dirty="0" smtClean="0">
                <a:latin typeface="+mn-lt"/>
              </a:rPr>
              <a:t>easy understandable language / text / explanations</a:t>
            </a:r>
          </a:p>
          <a:p>
            <a:pPr marL="0" indent="0">
              <a:buNone/>
            </a:pPr>
            <a:r>
              <a:rPr lang="en-US" dirty="0" smtClean="0">
                <a:latin typeface="+mn-lt"/>
              </a:rPr>
              <a:t> </a:t>
            </a:r>
          </a:p>
          <a:p>
            <a:pPr>
              <a:buClr>
                <a:srgbClr val="00B050"/>
              </a:buClr>
              <a:buFont typeface="Wingdings" panose="05000000000000000000" pitchFamily="2" charset="2"/>
              <a:buChar char="ü"/>
            </a:pPr>
            <a:r>
              <a:rPr lang="en-US" dirty="0" smtClean="0">
                <a:solidFill>
                  <a:srgbClr val="00B050"/>
                </a:solidFill>
              </a:rPr>
              <a:t>Easy, drafting text as cooperation between communication team &amp; statisticians</a:t>
            </a:r>
          </a:p>
          <a:p>
            <a:pPr>
              <a:buClr>
                <a:srgbClr val="00B050"/>
              </a:buClr>
              <a:buFont typeface="Wingdings" panose="05000000000000000000" pitchFamily="2" charset="2"/>
              <a:buChar char="ü"/>
            </a:pPr>
            <a:endParaRPr lang="en-US" dirty="0">
              <a:solidFill>
                <a:srgbClr val="00B050"/>
              </a:solidFill>
            </a:endParaRPr>
          </a:p>
          <a:p>
            <a:pPr>
              <a:buClr>
                <a:srgbClr val="00B050"/>
              </a:buClr>
              <a:buFont typeface="Wingdings" panose="05000000000000000000" pitchFamily="2" charset="2"/>
              <a:buChar char="ü"/>
            </a:pPr>
            <a:endParaRPr lang="en-US" dirty="0" smtClean="0">
              <a:solidFill>
                <a:srgbClr val="00B050"/>
              </a:solidFill>
            </a:endParaRPr>
          </a:p>
          <a:p>
            <a:pPr>
              <a:buClr>
                <a:srgbClr val="00B050"/>
              </a:buClr>
              <a:buFont typeface="Wingdings" panose="05000000000000000000" pitchFamily="2" charset="2"/>
              <a:buChar char="ü"/>
            </a:pPr>
            <a:endParaRPr lang="en-US" dirty="0">
              <a:solidFill>
                <a:srgbClr val="00B050"/>
              </a:solidFill>
            </a:endParaRPr>
          </a:p>
          <a:p>
            <a:pPr marL="0" indent="0">
              <a:buClr>
                <a:srgbClr val="00B050"/>
              </a:buClr>
              <a:buNone/>
            </a:pPr>
            <a:endParaRPr lang="en-US" dirty="0" smtClean="0">
              <a:solidFill>
                <a:srgbClr val="00B050"/>
              </a:solidFill>
            </a:endParaRPr>
          </a:p>
          <a:p>
            <a:pPr marL="0" indent="0">
              <a:buClr>
                <a:srgbClr val="00B050"/>
              </a:buClr>
              <a:buNone/>
            </a:pPr>
            <a:r>
              <a:rPr lang="en-US" b="1" dirty="0" smtClean="0">
                <a:latin typeface="+mn-lt"/>
              </a:rPr>
              <a:t>User </a:t>
            </a:r>
            <a:r>
              <a:rPr lang="en-US" b="1" dirty="0">
                <a:latin typeface="+mn-lt"/>
              </a:rPr>
              <a:t>feedback:</a:t>
            </a:r>
          </a:p>
          <a:p>
            <a:pPr marL="0" lvl="1" indent="0">
              <a:buClr>
                <a:srgbClr val="00B050"/>
              </a:buClr>
              <a:buNone/>
            </a:pPr>
            <a:r>
              <a:rPr lang="en-US" sz="2400" dirty="0" smtClean="0">
                <a:latin typeface="+mn-lt"/>
                <a:ea typeface="+mn-ea"/>
              </a:rPr>
              <a:t>"The </a:t>
            </a:r>
            <a:r>
              <a:rPr lang="en-US" sz="2400" dirty="0">
                <a:latin typeface="+mn-lt"/>
                <a:ea typeface="+mn-ea"/>
              </a:rPr>
              <a:t>text is </a:t>
            </a:r>
            <a:r>
              <a:rPr lang="en-US" sz="2400" dirty="0" smtClean="0">
                <a:latin typeface="+mn-lt"/>
                <a:ea typeface="+mn-ea"/>
              </a:rPr>
              <a:t>to the </a:t>
            </a:r>
            <a:r>
              <a:rPr lang="en-US" sz="2400" dirty="0">
                <a:latin typeface="+mn-lt"/>
                <a:ea typeface="+mn-ea"/>
              </a:rPr>
              <a:t>point and </a:t>
            </a:r>
            <a:r>
              <a:rPr lang="en-US" sz="2400" dirty="0" smtClean="0">
                <a:latin typeface="+mn-lt"/>
                <a:ea typeface="+mn-ea"/>
              </a:rPr>
              <a:t>everything </a:t>
            </a:r>
            <a:r>
              <a:rPr lang="en-US" sz="2400" dirty="0">
                <a:latin typeface="+mn-lt"/>
                <a:ea typeface="+mn-ea"/>
              </a:rPr>
              <a:t>is clear</a:t>
            </a:r>
            <a:r>
              <a:rPr lang="en-US" sz="2400" dirty="0" smtClean="0">
                <a:latin typeface="+mn-lt"/>
                <a:ea typeface="+mn-ea"/>
              </a:rPr>
              <a:t>." </a:t>
            </a:r>
          </a:p>
          <a:p>
            <a:pPr marL="0" lvl="1" indent="0">
              <a:buClr>
                <a:srgbClr val="00B050"/>
              </a:buClr>
              <a:buNone/>
            </a:pPr>
            <a:r>
              <a:rPr lang="en-US" sz="2400" dirty="0" smtClean="0">
                <a:latin typeface="+mn-lt"/>
                <a:ea typeface="+mn-ea"/>
              </a:rPr>
              <a:t>"There </a:t>
            </a:r>
            <a:r>
              <a:rPr lang="en-US" sz="2400" dirty="0">
                <a:latin typeface="+mn-lt"/>
                <a:ea typeface="+mn-ea"/>
              </a:rPr>
              <a:t>weren’t any words I didn’t </a:t>
            </a:r>
            <a:r>
              <a:rPr lang="en-US" sz="2400" dirty="0" smtClean="0">
                <a:latin typeface="+mn-lt"/>
                <a:ea typeface="+mn-ea"/>
              </a:rPr>
              <a:t>understand." </a:t>
            </a:r>
          </a:p>
          <a:p>
            <a:pPr marL="0" lvl="1" indent="0">
              <a:buClr>
                <a:srgbClr val="00B050"/>
              </a:buClr>
              <a:buNone/>
            </a:pPr>
            <a:r>
              <a:rPr lang="en-US" sz="2400" dirty="0" smtClean="0">
                <a:latin typeface="+mn-lt"/>
                <a:ea typeface="+mn-ea"/>
              </a:rPr>
              <a:t>"It’s </a:t>
            </a:r>
            <a:r>
              <a:rPr lang="en-US" sz="2400" dirty="0">
                <a:latin typeface="+mn-lt"/>
                <a:ea typeface="+mn-ea"/>
              </a:rPr>
              <a:t>easy accessible for everybody, even for people like me who aren’t native English</a:t>
            </a:r>
            <a:r>
              <a:rPr lang="en-US" sz="2400" dirty="0" smtClean="0">
                <a:latin typeface="+mn-lt"/>
                <a:ea typeface="+mn-ea"/>
              </a:rPr>
              <a:t>."</a:t>
            </a:r>
            <a:endParaRPr lang="en-GB" sz="2400" dirty="0">
              <a:latin typeface="+mn-lt"/>
              <a:ea typeface="+mn-ea"/>
            </a:endParaRPr>
          </a:p>
          <a:p>
            <a:pPr>
              <a:buClr>
                <a:srgbClr val="00B050"/>
              </a:buClr>
              <a:buFont typeface="Wingdings" panose="05000000000000000000" pitchFamily="2" charset="2"/>
              <a:buChar char="ü"/>
            </a:pPr>
            <a:endParaRPr lang="en-US" dirty="0" smtClean="0">
              <a:solidFill>
                <a:srgbClr val="00B050"/>
              </a:solidFill>
            </a:endParaRPr>
          </a:p>
          <a:p>
            <a:pPr marL="0" indent="0">
              <a:buClr>
                <a:srgbClr val="00B050"/>
              </a:buClr>
              <a:buNone/>
            </a:pPr>
            <a:endParaRPr lang="en-US" dirty="0" smtClean="0">
              <a:latin typeface="+mn-lt"/>
            </a:endParaRPr>
          </a:p>
          <a:p>
            <a:pPr marL="0" indent="0">
              <a:buClr>
                <a:srgbClr val="00B050"/>
              </a:buClr>
              <a:buNone/>
            </a:pPr>
            <a:endParaRPr lang="en-US" dirty="0">
              <a:latin typeface="+mn-lt"/>
            </a:endParaRPr>
          </a:p>
        </p:txBody>
      </p:sp>
      <p:pic>
        <p:nvPicPr>
          <p:cNvPr id="4100" name="Picture 4" descr="H:\WORK\B4 folders\Overview page icons\General\News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94" y="908720"/>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 y="2852936"/>
            <a:ext cx="6374274"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9246" y="1742728"/>
            <a:ext cx="206693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1621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891E12-3F7E-734D-BD34-61BC31D03E9B}"/>
              </a:ext>
            </a:extLst>
          </p:cNvPr>
          <p:cNvSpPr>
            <a:spLocks noGrp="1"/>
          </p:cNvSpPr>
          <p:nvPr>
            <p:ph type="title"/>
          </p:nvPr>
        </p:nvSpPr>
        <p:spPr>
          <a:xfrm>
            <a:off x="0" y="332656"/>
            <a:ext cx="9144000" cy="936625"/>
          </a:xfrm>
        </p:spPr>
        <p:txBody>
          <a:bodyPr/>
          <a:lstStyle/>
          <a:p>
            <a:pPr marL="363538" indent="-363538" algn="ctr"/>
            <a:r>
              <a:rPr lang="en-GB" dirty="0">
                <a:latin typeface="+mj-lt"/>
              </a:rPr>
              <a:t>4. Which? - Implementation </a:t>
            </a:r>
            <a:r>
              <a:rPr lang="en-GB" dirty="0" smtClean="0">
                <a:latin typeface="+mj-lt"/>
              </a:rPr>
              <a:t>&amp; lessons learned</a:t>
            </a:r>
            <a:endParaRPr lang="en-GB" dirty="0">
              <a:latin typeface="+mj-lt"/>
            </a:endParaRPr>
          </a:p>
        </p:txBody>
      </p:sp>
      <p:sp>
        <p:nvSpPr>
          <p:cNvPr id="4" name="TextBox 3"/>
          <p:cNvSpPr txBox="1"/>
          <p:nvPr/>
        </p:nvSpPr>
        <p:spPr>
          <a:xfrm>
            <a:off x="539552" y="1628800"/>
            <a:ext cx="8208912" cy="461665"/>
          </a:xfrm>
          <a:prstGeom prst="rect">
            <a:avLst/>
          </a:prstGeom>
          <a:noFill/>
        </p:spPr>
        <p:txBody>
          <a:bodyPr wrap="square" rtlCol="0">
            <a:spAutoFit/>
          </a:bodyPr>
          <a:lstStyle/>
          <a:p>
            <a:pPr marL="342900" indent="-342900">
              <a:buFont typeface="Arial" panose="020B0604020202020204" pitchFamily="34" charset="0"/>
              <a:buChar char="•"/>
            </a:pPr>
            <a:endParaRPr lang="en-GB" sz="2400" b="0" dirty="0" err="1" smtClean="0">
              <a:solidFill>
                <a:srgbClr val="0F5494"/>
              </a:solidFill>
            </a:endParaRPr>
          </a:p>
        </p:txBody>
      </p:sp>
      <p:sp>
        <p:nvSpPr>
          <p:cNvPr id="6" name="Content Placeholder 5"/>
          <p:cNvSpPr>
            <a:spLocks noGrp="1"/>
          </p:cNvSpPr>
          <p:nvPr>
            <p:ph idx="1"/>
          </p:nvPr>
        </p:nvSpPr>
        <p:spPr>
          <a:xfrm>
            <a:off x="457200" y="1628800"/>
            <a:ext cx="8229600" cy="4281860"/>
          </a:xfrm>
        </p:spPr>
        <p:txBody>
          <a:bodyPr/>
          <a:lstStyle/>
          <a:p>
            <a:r>
              <a:rPr lang="en-GB" dirty="0">
                <a:latin typeface="+mn-lt"/>
              </a:rPr>
              <a:t>Implementation: easy to challenging</a:t>
            </a:r>
          </a:p>
          <a:p>
            <a:r>
              <a:rPr lang="en-GB" dirty="0">
                <a:latin typeface="+mn-lt"/>
              </a:rPr>
              <a:t>Feedback can be contradictory </a:t>
            </a:r>
          </a:p>
          <a:p>
            <a:r>
              <a:rPr lang="en-US" dirty="0">
                <a:latin typeface="+mn-lt"/>
              </a:rPr>
              <a:t>Other websites shape user expectations</a:t>
            </a:r>
            <a:endParaRPr lang="hr-HR" dirty="0">
              <a:latin typeface="+mn-lt"/>
            </a:endParaRPr>
          </a:p>
          <a:p>
            <a:r>
              <a:rPr lang="en-US" dirty="0" smtClean="0">
                <a:latin typeface="+mn-lt"/>
              </a:rPr>
              <a:t>Direct </a:t>
            </a:r>
            <a:r>
              <a:rPr lang="en-US" dirty="0">
                <a:latin typeface="+mn-lt"/>
              </a:rPr>
              <a:t>&amp; continuous </a:t>
            </a:r>
            <a:r>
              <a:rPr lang="en-US" dirty="0" smtClean="0">
                <a:latin typeface="+mn-lt"/>
              </a:rPr>
              <a:t>engagement with users gives</a:t>
            </a:r>
            <a:r>
              <a:rPr lang="en-GB" dirty="0" smtClean="0">
                <a:latin typeface="+mn-lt"/>
              </a:rPr>
              <a:t> </a:t>
            </a:r>
            <a:r>
              <a:rPr lang="en-GB" dirty="0">
                <a:latin typeface="+mn-lt"/>
              </a:rPr>
              <a:t>gives valuable insights about </a:t>
            </a:r>
            <a:r>
              <a:rPr lang="en-GB" dirty="0" smtClean="0">
                <a:latin typeface="+mn-lt"/>
              </a:rPr>
              <a:t>needs </a:t>
            </a:r>
            <a:r>
              <a:rPr lang="en-GB" dirty="0">
                <a:latin typeface="+mn-lt"/>
              </a:rPr>
              <a:t>and expectations </a:t>
            </a:r>
          </a:p>
          <a:p>
            <a:endParaRPr lang="en-GB" dirty="0" smtClean="0">
              <a:latin typeface="+mn-lt"/>
            </a:endParaRPr>
          </a:p>
          <a:p>
            <a:pPr marL="0" indent="0" algn="ctr">
              <a:buNone/>
            </a:pPr>
            <a:r>
              <a:rPr lang="en-GB" b="1" dirty="0" smtClean="0">
                <a:latin typeface="+mn-lt"/>
              </a:rPr>
              <a:t>Whose </a:t>
            </a:r>
            <a:r>
              <a:rPr lang="en-GB" b="1" dirty="0">
                <a:latin typeface="+mn-lt"/>
              </a:rPr>
              <a:t>feedback should we follow?</a:t>
            </a:r>
            <a:br>
              <a:rPr lang="en-GB" b="1" dirty="0">
                <a:latin typeface="+mn-lt"/>
              </a:rPr>
            </a:br>
            <a:r>
              <a:rPr lang="en-GB" b="1" dirty="0" smtClean="0">
                <a:latin typeface="+mn-lt"/>
              </a:rPr>
              <a:t>What is feasible? </a:t>
            </a:r>
            <a:br>
              <a:rPr lang="en-GB" b="1" dirty="0" smtClean="0">
                <a:latin typeface="+mn-lt"/>
              </a:rPr>
            </a:br>
            <a:r>
              <a:rPr lang="en-GB" b="1" dirty="0" smtClean="0">
                <a:latin typeface="+mn-lt"/>
              </a:rPr>
              <a:t>What are the restraints?</a:t>
            </a:r>
            <a:r>
              <a:rPr lang="en-GB" b="1" dirty="0">
                <a:latin typeface="+mn-lt"/>
              </a:rPr>
              <a:t/>
            </a:r>
            <a:br>
              <a:rPr lang="en-GB" b="1" dirty="0">
                <a:latin typeface="+mn-lt"/>
              </a:rPr>
            </a:br>
            <a:r>
              <a:rPr lang="en-GB" dirty="0">
                <a:latin typeface="+mn-lt"/>
              </a:rPr>
              <a:t/>
            </a:r>
            <a:br>
              <a:rPr lang="en-GB" dirty="0">
                <a:latin typeface="+mn-lt"/>
              </a:rPr>
            </a:br>
            <a:endParaRPr lang="en-GB" dirty="0">
              <a:latin typeface="+mn-lt"/>
            </a:endParaRPr>
          </a:p>
          <a:p>
            <a:endParaRPr lang="en-GB" dirty="0" smtClean="0">
              <a:latin typeface="+mn-lt"/>
            </a:endParaRPr>
          </a:p>
          <a:p>
            <a:endParaRPr lang="en-GB" dirty="0" smtClean="0">
              <a:latin typeface="+mn-lt"/>
            </a:endParaRPr>
          </a:p>
          <a:p>
            <a:endParaRPr lang="en-GB" dirty="0">
              <a:latin typeface="+mn-lt"/>
            </a:endParaRPr>
          </a:p>
        </p:txBody>
      </p:sp>
      <p:pic>
        <p:nvPicPr>
          <p:cNvPr id="8" name="Picture 2" descr="H:\WORK\B4 folders\Overview page icons\Policy indicators\Europe2020\flagship9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5733256"/>
            <a:ext cx="936104" cy="9361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118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84784"/>
            <a:ext cx="9144000" cy="2736304"/>
          </a:xfrm>
        </p:spPr>
        <p:txBody>
          <a:bodyPr/>
          <a:lstStyle/>
          <a:p>
            <a:pPr algn="ctr"/>
            <a:r>
              <a:rPr lang="en-GB" sz="3000" dirty="0" smtClean="0">
                <a:cs typeface="Futura Medium"/>
              </a:rPr>
              <a:t>Thank you for your attention</a:t>
            </a:r>
            <a:br>
              <a:rPr lang="en-GB" sz="3000" dirty="0" smtClean="0">
                <a:cs typeface="Futura Medium"/>
              </a:rPr>
            </a:br>
            <a:r>
              <a:rPr lang="hr-HR" sz="3000" dirty="0">
                <a:cs typeface="Futura Medium"/>
              </a:rPr>
              <a:t/>
            </a:r>
            <a:br>
              <a:rPr lang="hr-HR" sz="3000" dirty="0">
                <a:cs typeface="Futura Medium"/>
              </a:rPr>
            </a:br>
            <a:r>
              <a:rPr lang="en-GB" sz="3000" dirty="0" smtClean="0">
                <a:cs typeface="Futura Medium"/>
              </a:rPr>
              <a:t>Any questions?</a:t>
            </a:r>
            <a:endParaRPr lang="en-GB" sz="3000" dirty="0">
              <a:cs typeface="Futura Medium"/>
            </a:endParaRPr>
          </a:p>
        </p:txBody>
      </p:sp>
      <p:pic>
        <p:nvPicPr>
          <p:cNvPr id="13314" name="Picture 2" descr="H:\WORK\B4 folders\Overview page icons\General\ContactHelp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861048"/>
            <a:ext cx="1143000" cy="1155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64" y="5445224"/>
            <a:ext cx="9252520" cy="1415772"/>
          </a:xfrm>
          <a:prstGeom prst="rect">
            <a:avLst/>
          </a:prstGeom>
          <a:noFill/>
        </p:spPr>
        <p:txBody>
          <a:bodyPr wrap="square" rtlCol="0">
            <a:spAutoFit/>
          </a:bodyPr>
          <a:lstStyle/>
          <a:p>
            <a:pPr algn="ctr"/>
            <a:r>
              <a:rPr lang="en-GB" sz="2000" b="0" dirty="0" smtClean="0">
                <a:latin typeface="+mj-lt"/>
                <a:ea typeface="+mj-ea"/>
                <a:cs typeface="Futura Medium"/>
              </a:rPr>
              <a:t>    </a:t>
            </a:r>
            <a:r>
              <a:rPr lang="en-GB" sz="3000" dirty="0" smtClean="0">
                <a:latin typeface="+mj-lt"/>
                <a:ea typeface="+mj-ea"/>
                <a:cs typeface="Futura Medium"/>
              </a:rPr>
              <a:t>julia.urhausen@ec.europa.eu</a:t>
            </a:r>
            <a:endParaRPr lang="en-GB" sz="3000" dirty="0">
              <a:latin typeface="+mj-lt"/>
              <a:ea typeface="+mj-ea"/>
              <a:cs typeface="Futura Medium"/>
            </a:endParaRPr>
          </a:p>
          <a:p>
            <a:pPr algn="ctr"/>
            <a:endParaRPr lang="en-GB" sz="1200" b="0" dirty="0" smtClean="0">
              <a:latin typeface="+mn-lt"/>
              <a:ea typeface="+mj-ea"/>
              <a:cs typeface="Futura Medium"/>
            </a:endParaRPr>
          </a:p>
          <a:p>
            <a:pPr algn="ctr"/>
            <a:endParaRPr lang="en-GB" sz="1200" b="0" dirty="0" smtClean="0">
              <a:latin typeface="+mn-lt"/>
              <a:ea typeface="+mj-ea"/>
              <a:cs typeface="Futura Medium"/>
            </a:endParaRPr>
          </a:p>
          <a:p>
            <a:pPr algn="ctr"/>
            <a:r>
              <a:rPr lang="en-GB" sz="1200" b="0" dirty="0" smtClean="0">
                <a:latin typeface="+mn-lt"/>
                <a:ea typeface="+mj-ea"/>
                <a:cs typeface="Futura Medium"/>
              </a:rPr>
              <a:t>All icons </a:t>
            </a:r>
            <a:r>
              <a:rPr lang="en-GB" sz="1200" b="0" dirty="0" smtClean="0">
                <a:latin typeface="+mn-lt"/>
                <a:ea typeface="+mj-ea"/>
                <a:cs typeface="Futura Medium"/>
              </a:rPr>
              <a:t>used </a:t>
            </a:r>
            <a:r>
              <a:rPr lang="en-GB" sz="1200" b="0" dirty="0" smtClean="0">
                <a:latin typeface="+mn-lt"/>
                <a:ea typeface="+mj-ea"/>
                <a:cs typeface="Futura Medium"/>
              </a:rPr>
              <a:t>in this presentation </a:t>
            </a:r>
            <a:r>
              <a:rPr lang="en-GB" sz="1200" dirty="0" smtClean="0">
                <a:latin typeface="+mn-lt"/>
              </a:rPr>
              <a:t>© European Union</a:t>
            </a:r>
            <a:endParaRPr lang="en-GB" sz="1200" dirty="0">
              <a:latin typeface="+mn-lt"/>
            </a:endParaRPr>
          </a:p>
          <a:p>
            <a:pPr algn="ctr"/>
            <a:endParaRPr lang="en-GB" sz="2000" b="0" dirty="0">
              <a:latin typeface="+mj-lt"/>
              <a:ea typeface="+mj-ea"/>
              <a:cs typeface="Futura Medium"/>
            </a:endParaRPr>
          </a:p>
        </p:txBody>
      </p:sp>
    </p:spTree>
    <p:extLst>
      <p:ext uri="{BB962C8B-B14F-4D97-AF65-F5344CB8AC3E}">
        <p14:creationId xmlns:p14="http://schemas.microsoft.com/office/powerpoint/2010/main" val="3257840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854968"/>
          </a:xfrm>
        </p:spPr>
        <p:txBody>
          <a:bodyPr/>
          <a:lstStyle/>
          <a:p>
            <a:pPr algn="ctr"/>
            <a:r>
              <a:rPr lang="en-US" dirty="0">
                <a:latin typeface="+mj-lt"/>
              </a:rPr>
              <a:t>Structure &amp; content</a:t>
            </a:r>
          </a:p>
        </p:txBody>
      </p:sp>
      <p:sp>
        <p:nvSpPr>
          <p:cNvPr id="3" name="Content Placeholder 2"/>
          <p:cNvSpPr>
            <a:spLocks noGrp="1"/>
          </p:cNvSpPr>
          <p:nvPr>
            <p:ph idx="1"/>
          </p:nvPr>
        </p:nvSpPr>
        <p:spPr>
          <a:xfrm>
            <a:off x="467544" y="2564904"/>
            <a:ext cx="8229600" cy="3273748"/>
          </a:xfrm>
        </p:spPr>
        <p:txBody>
          <a:bodyPr/>
          <a:lstStyle/>
          <a:p>
            <a:pPr marL="457200" indent="-457200">
              <a:buFont typeface="+mj-lt"/>
              <a:buAutoNum type="arabicPeriod"/>
            </a:pPr>
            <a:r>
              <a:rPr lang="en-GB" i="0" dirty="0" smtClean="0">
                <a:latin typeface="+mn-lt"/>
              </a:rPr>
              <a:t>Why? – Context</a:t>
            </a:r>
            <a:endParaRPr lang="en-GB" dirty="0">
              <a:latin typeface="+mn-lt"/>
            </a:endParaRPr>
          </a:p>
          <a:p>
            <a:pPr marL="457200" indent="-457200">
              <a:buFont typeface="+mj-lt"/>
              <a:buAutoNum type="arabicPeriod"/>
            </a:pPr>
            <a:r>
              <a:rPr lang="en-GB" i="0" dirty="0" smtClean="0">
                <a:latin typeface="+mn-lt"/>
              </a:rPr>
              <a:t>How? – Eurostat's user profiling exercise</a:t>
            </a:r>
          </a:p>
          <a:p>
            <a:pPr marL="457200" indent="-457200">
              <a:buFont typeface="+mj-lt"/>
              <a:buAutoNum type="arabicPeriod"/>
            </a:pPr>
            <a:r>
              <a:rPr lang="en-GB" i="0" dirty="0" smtClean="0">
                <a:latin typeface="+mn-lt"/>
              </a:rPr>
              <a:t>What? - Usability tests</a:t>
            </a:r>
          </a:p>
          <a:p>
            <a:pPr marL="457200" indent="-457200">
              <a:buFont typeface="+mj-lt"/>
              <a:buAutoNum type="arabicPeriod"/>
            </a:pPr>
            <a:r>
              <a:rPr lang="en-GB" i="0" dirty="0" smtClean="0">
                <a:latin typeface="+mn-lt"/>
              </a:rPr>
              <a:t>Which? - Implementation &amp; lessons learned</a:t>
            </a:r>
            <a:endParaRPr lang="en-GB" dirty="0">
              <a:latin typeface="+mn-lt"/>
            </a:endParaRPr>
          </a:p>
        </p:txBody>
      </p:sp>
      <p:pic>
        <p:nvPicPr>
          <p:cNvPr id="4" name="Picture 17">
            <a:extLst>
              <a:ext uri="{FF2B5EF4-FFF2-40B4-BE49-F238E27FC236}">
                <a16:creationId xmlns:a16="http://schemas.microsoft.com/office/drawing/2014/main" xmlns="" id="{894F9B88-F5CF-C04B-B3A4-B92C3E7904A8}"/>
              </a:ext>
            </a:extLst>
          </p:cNvPr>
          <p:cNvPicPr>
            <a:picLocks noChangeAspect="1" noChangeArrowheads="1"/>
          </p:cNvPicPr>
          <p:nvPr/>
        </p:nvPicPr>
        <p:blipFill>
          <a:blip r:embed="rId3" cstate="print"/>
          <a:srcRect/>
          <a:stretch>
            <a:fillRect/>
          </a:stretch>
        </p:blipFill>
        <p:spPr bwMode="auto">
          <a:xfrm>
            <a:off x="6577013" y="6145213"/>
            <a:ext cx="2243137" cy="596900"/>
          </a:xfrm>
          <a:prstGeom prst="rect">
            <a:avLst/>
          </a:prstGeom>
          <a:noFill/>
          <a:ln w="9525">
            <a:noFill/>
            <a:miter lim="800000"/>
            <a:headEnd/>
            <a:tailEnd/>
          </a:ln>
        </p:spPr>
      </p:pic>
      <p:pic>
        <p:nvPicPr>
          <p:cNvPr id="1026" name="Picture 2" descr="H:\WORK\B4 folders\Overview page icons\NEW\TourismAlt2_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2536" y="1083543"/>
            <a:ext cx="781697" cy="78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948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936625"/>
          </a:xfrm>
        </p:spPr>
        <p:txBody>
          <a:bodyPr/>
          <a:lstStyle/>
          <a:p>
            <a:pPr algn="ctr"/>
            <a:r>
              <a:rPr lang="en-GB" dirty="0" smtClean="0">
                <a:latin typeface="+mj-lt"/>
                <a:ea typeface="+mn-ea"/>
                <a:cs typeface="+mn-cs"/>
              </a:rPr>
              <a:t>1. Why</a:t>
            </a:r>
            <a:r>
              <a:rPr lang="en-GB" dirty="0">
                <a:latin typeface="+mj-lt"/>
                <a:ea typeface="+mn-ea"/>
                <a:cs typeface="+mn-cs"/>
              </a:rPr>
              <a:t>? - </a:t>
            </a:r>
            <a:r>
              <a:rPr lang="en-GB" dirty="0" smtClean="0">
                <a:latin typeface="+mj-lt"/>
                <a:ea typeface="+mn-ea"/>
                <a:cs typeface="+mn-cs"/>
              </a:rPr>
              <a:t>Context</a:t>
            </a:r>
            <a:endParaRPr lang="en-GB" dirty="0">
              <a:latin typeface="+mj-lt"/>
              <a:ea typeface="+mn-ea"/>
              <a:cs typeface="+mn-cs"/>
            </a:endParaRPr>
          </a:p>
        </p:txBody>
      </p:sp>
      <p:sp>
        <p:nvSpPr>
          <p:cNvPr id="3" name="Content Placeholder 2"/>
          <p:cNvSpPr>
            <a:spLocks noGrp="1"/>
          </p:cNvSpPr>
          <p:nvPr>
            <p:ph idx="1"/>
          </p:nvPr>
        </p:nvSpPr>
        <p:spPr>
          <a:xfrm>
            <a:off x="457200" y="1412776"/>
            <a:ext cx="8229600" cy="4497884"/>
          </a:xfrm>
        </p:spPr>
        <p:txBody>
          <a:bodyPr/>
          <a:lstStyle/>
          <a:p>
            <a:pPr marL="0" lvl="1" indent="0">
              <a:buNone/>
            </a:pPr>
            <a:r>
              <a:rPr lang="en-GB" sz="2400" dirty="0" smtClean="0">
                <a:latin typeface="+mn-lt"/>
                <a:ea typeface="+mn-ea"/>
              </a:rPr>
              <a:t>	Stay </a:t>
            </a:r>
            <a:r>
              <a:rPr lang="en-GB" sz="2400" dirty="0">
                <a:latin typeface="+mn-lt"/>
                <a:ea typeface="+mn-ea"/>
              </a:rPr>
              <a:t>relevant as provider of official </a:t>
            </a:r>
            <a:r>
              <a:rPr lang="en-GB" sz="2400" dirty="0" smtClean="0">
                <a:latin typeface="+mn-lt"/>
                <a:ea typeface="+mn-ea"/>
              </a:rPr>
              <a:t>statistics 	of high quality</a:t>
            </a:r>
            <a:br>
              <a:rPr lang="en-GB" sz="2400" dirty="0" smtClean="0">
                <a:latin typeface="+mn-lt"/>
                <a:ea typeface="+mn-ea"/>
              </a:rPr>
            </a:br>
            <a:r>
              <a:rPr lang="en-GB" sz="2400" dirty="0" smtClean="0">
                <a:latin typeface="+mn-lt"/>
                <a:ea typeface="+mn-ea"/>
              </a:rPr>
              <a:t/>
            </a:r>
            <a:br>
              <a:rPr lang="en-GB" sz="2400" dirty="0" smtClean="0">
                <a:latin typeface="+mn-lt"/>
                <a:ea typeface="+mn-ea"/>
              </a:rPr>
            </a:br>
            <a:r>
              <a:rPr lang="en-GB" sz="2400" dirty="0" smtClean="0">
                <a:latin typeface="+mn-lt"/>
                <a:ea typeface="+mn-ea"/>
              </a:rPr>
              <a:t>	Better communication with all our audiences</a:t>
            </a:r>
            <a:br>
              <a:rPr lang="en-GB" sz="2400" dirty="0" smtClean="0">
                <a:latin typeface="+mn-lt"/>
                <a:ea typeface="+mn-ea"/>
              </a:rPr>
            </a:br>
            <a:r>
              <a:rPr lang="en-GB" sz="2400" dirty="0">
                <a:latin typeface="+mn-lt"/>
                <a:ea typeface="+mn-ea"/>
              </a:rPr>
              <a:t/>
            </a:r>
            <a:br>
              <a:rPr lang="en-GB" sz="2400" dirty="0">
                <a:latin typeface="+mn-lt"/>
                <a:ea typeface="+mn-ea"/>
              </a:rPr>
            </a:br>
            <a:r>
              <a:rPr lang="en-GB" sz="2400" dirty="0" smtClean="0">
                <a:latin typeface="+mn-lt"/>
                <a:ea typeface="+mn-ea"/>
              </a:rPr>
              <a:t/>
            </a:r>
            <a:br>
              <a:rPr lang="en-GB" sz="2400" dirty="0" smtClean="0">
                <a:latin typeface="+mn-lt"/>
                <a:ea typeface="+mn-ea"/>
              </a:rPr>
            </a:br>
            <a:r>
              <a:rPr lang="en-GB" sz="2400" dirty="0" smtClean="0">
                <a:latin typeface="+mn-lt"/>
                <a:ea typeface="+mn-ea"/>
              </a:rPr>
              <a:t>	</a:t>
            </a:r>
            <a:r>
              <a:rPr lang="en-US" sz="2400" dirty="0" smtClean="0">
                <a:latin typeface="+mn-lt"/>
                <a:ea typeface="+mn-ea"/>
              </a:rPr>
              <a:t>Improve </a:t>
            </a:r>
            <a:r>
              <a:rPr lang="en-US" sz="2400" dirty="0">
                <a:latin typeface="+mn-lt"/>
                <a:ea typeface="+mn-ea"/>
              </a:rPr>
              <a:t>our </a:t>
            </a:r>
            <a:r>
              <a:rPr lang="en-US" sz="2400" dirty="0" smtClean="0">
                <a:latin typeface="+mn-lt"/>
                <a:ea typeface="+mn-ea"/>
              </a:rPr>
              <a:t>existing product</a:t>
            </a:r>
            <a:r>
              <a:rPr lang="hr-HR" sz="2400" dirty="0">
                <a:latin typeface="+mn-lt"/>
                <a:ea typeface="+mn-ea"/>
              </a:rPr>
              <a:t>s</a:t>
            </a:r>
            <a:r>
              <a:rPr lang="en-US" sz="2400" dirty="0">
                <a:latin typeface="+mn-lt"/>
                <a:ea typeface="+mn-ea"/>
              </a:rPr>
              <a:t> &amp; </a:t>
            </a:r>
            <a:r>
              <a:rPr lang="en-US" sz="2400" dirty="0" smtClean="0">
                <a:latin typeface="+mn-lt"/>
                <a:ea typeface="+mn-ea"/>
              </a:rPr>
              <a:t>services</a:t>
            </a:r>
            <a:br>
              <a:rPr lang="en-US" sz="2400" dirty="0" smtClean="0">
                <a:latin typeface="+mn-lt"/>
                <a:ea typeface="+mn-ea"/>
              </a:rPr>
            </a:br>
            <a:r>
              <a:rPr lang="en-US" sz="2400" dirty="0" smtClean="0">
                <a:latin typeface="+mn-lt"/>
                <a:ea typeface="+mn-ea"/>
              </a:rPr>
              <a:t/>
            </a:r>
            <a:br>
              <a:rPr lang="en-US" sz="2400" dirty="0" smtClean="0">
                <a:latin typeface="+mn-lt"/>
                <a:ea typeface="+mn-ea"/>
              </a:rPr>
            </a:br>
            <a:endParaRPr lang="en-US" sz="2400" dirty="0" smtClean="0">
              <a:latin typeface="+mn-lt"/>
              <a:ea typeface="+mn-ea"/>
            </a:endParaRPr>
          </a:p>
          <a:p>
            <a:pPr marL="0" lvl="1" indent="0">
              <a:buNone/>
            </a:pPr>
            <a:r>
              <a:rPr lang="en-US" sz="2400" dirty="0">
                <a:latin typeface="+mn-lt"/>
                <a:ea typeface="+mn-ea"/>
              </a:rPr>
              <a:t>	</a:t>
            </a:r>
            <a:r>
              <a:rPr lang="en-US" sz="2400" dirty="0" smtClean="0">
                <a:latin typeface="+mn-lt"/>
                <a:ea typeface="+mn-ea"/>
              </a:rPr>
              <a:t>Develop </a:t>
            </a:r>
            <a:r>
              <a:rPr lang="en-US" sz="2400" dirty="0">
                <a:latin typeface="+mn-lt"/>
                <a:ea typeface="+mn-ea"/>
              </a:rPr>
              <a:t>new targeted products &amp; services</a:t>
            </a:r>
          </a:p>
          <a:p>
            <a:endParaRPr lang="en-US" dirty="0">
              <a:latin typeface="+mn-lt"/>
            </a:endParaRPr>
          </a:p>
          <a:p>
            <a:endParaRPr lang="en-US" i="0" dirty="0">
              <a:latin typeface="+mn-lt"/>
            </a:endParaRPr>
          </a:p>
        </p:txBody>
      </p:sp>
      <p:pic>
        <p:nvPicPr>
          <p:cNvPr id="4" name="Picture 17">
            <a:extLst>
              <a:ext uri="{FF2B5EF4-FFF2-40B4-BE49-F238E27FC236}">
                <a16:creationId xmlns:a16="http://schemas.microsoft.com/office/drawing/2014/main" xmlns="" id="{6797EB67-4EB1-0F4C-9AEB-7FA894937921}"/>
              </a:ext>
            </a:extLst>
          </p:cNvPr>
          <p:cNvPicPr>
            <a:picLocks noChangeAspect="1" noChangeArrowheads="1"/>
          </p:cNvPicPr>
          <p:nvPr/>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pic>
        <p:nvPicPr>
          <p:cNvPr id="1026" name="Picture 2" descr="H:\WORK\B4 folders\Overview page icons\General\NewsColor9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04" y="2477115"/>
            <a:ext cx="643508" cy="6435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WORK\B4 folders\Overview page icons\General\PublishedStat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30" y="3501008"/>
            <a:ext cx="710952" cy="71095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WORK\B4 folders\Overview page icons\NEW\EnlargementCountries9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704" y="1340768"/>
            <a:ext cx="661252" cy="66125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WORK\B4 folders\Overview page icons\Policy indicators\KeyFindings60co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78" y="4725144"/>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511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34BD6F-85D4-F545-9AB0-548209BDDFBC}"/>
              </a:ext>
            </a:extLst>
          </p:cNvPr>
          <p:cNvSpPr>
            <a:spLocks noGrp="1"/>
          </p:cNvSpPr>
          <p:nvPr>
            <p:ph type="title"/>
          </p:nvPr>
        </p:nvSpPr>
        <p:spPr>
          <a:xfrm>
            <a:off x="0" y="497632"/>
            <a:ext cx="9144000" cy="627112"/>
          </a:xfrm>
        </p:spPr>
        <p:txBody>
          <a:bodyPr/>
          <a:lstStyle/>
          <a:p>
            <a:pPr algn="ctr"/>
            <a:r>
              <a:rPr lang="en-US" dirty="0" smtClean="0">
                <a:latin typeface="+mj-lt"/>
              </a:rPr>
              <a:t>2. How? - User </a:t>
            </a:r>
            <a:r>
              <a:rPr lang="en-US" dirty="0">
                <a:latin typeface="+mj-lt"/>
              </a:rPr>
              <a:t>profiling </a:t>
            </a:r>
            <a:r>
              <a:rPr lang="en-US" dirty="0" smtClean="0">
                <a:latin typeface="+mj-lt"/>
              </a:rPr>
              <a:t>exercise</a:t>
            </a:r>
            <a:br>
              <a:rPr lang="en-US" dirty="0" smtClean="0">
                <a:latin typeface="+mj-lt"/>
              </a:rPr>
            </a:br>
            <a:endParaRPr lang="en-US" dirty="0">
              <a:latin typeface="+mj-lt"/>
            </a:endParaRPr>
          </a:p>
        </p:txBody>
      </p:sp>
      <p:sp>
        <p:nvSpPr>
          <p:cNvPr id="3" name="Content Placeholder 2">
            <a:extLst>
              <a:ext uri="{FF2B5EF4-FFF2-40B4-BE49-F238E27FC236}">
                <a16:creationId xmlns:a16="http://schemas.microsoft.com/office/drawing/2014/main" xmlns="" id="{78A60CCE-067B-284D-9412-498D2554A727}"/>
              </a:ext>
            </a:extLst>
          </p:cNvPr>
          <p:cNvSpPr>
            <a:spLocks noGrp="1"/>
          </p:cNvSpPr>
          <p:nvPr>
            <p:ph idx="1"/>
          </p:nvPr>
        </p:nvSpPr>
        <p:spPr>
          <a:xfrm>
            <a:off x="457200" y="1124743"/>
            <a:ext cx="8686800" cy="5617369"/>
          </a:xfrm>
        </p:spPr>
        <p:txBody>
          <a:bodyPr/>
          <a:lstStyle/>
          <a:p>
            <a:pPr marL="0" indent="0">
              <a:buNone/>
            </a:pPr>
            <a:r>
              <a:rPr lang="en-US" b="1" i="0" dirty="0" smtClean="0">
                <a:latin typeface="+mn-lt"/>
              </a:rPr>
              <a:t>Setup: </a:t>
            </a:r>
          </a:p>
          <a:p>
            <a:r>
              <a:rPr lang="en-US" i="0" dirty="0" smtClean="0">
                <a:latin typeface="+mn-lt"/>
              </a:rPr>
              <a:t>Field studies: remote</a:t>
            </a:r>
            <a:r>
              <a:rPr lang="en-US" i="0" dirty="0">
                <a:latin typeface="+mn-lt"/>
              </a:rPr>
              <a:t>, in-context interviews </a:t>
            </a:r>
            <a:r>
              <a:rPr lang="en-US" i="0" dirty="0" smtClean="0">
                <a:latin typeface="+mn-lt"/>
              </a:rPr>
              <a:t>&amp; </a:t>
            </a:r>
            <a:r>
              <a:rPr lang="en-US" i="0" dirty="0">
                <a:latin typeface="+mn-lt"/>
              </a:rPr>
              <a:t>observation of user </a:t>
            </a:r>
            <a:r>
              <a:rPr lang="en-US" i="0" dirty="0" smtClean="0">
                <a:latin typeface="+mn-lt"/>
              </a:rPr>
              <a:t>behavior with Eurostat products</a:t>
            </a:r>
            <a:endParaRPr lang="en-US" i="0" dirty="0">
              <a:latin typeface="+mn-lt"/>
            </a:endParaRPr>
          </a:p>
          <a:p>
            <a:r>
              <a:rPr lang="en-US" i="0" dirty="0">
                <a:latin typeface="+mn-lt"/>
              </a:rPr>
              <a:t>40 </a:t>
            </a:r>
            <a:r>
              <a:rPr lang="en-US" i="0" dirty="0" smtClean="0">
                <a:latin typeface="+mn-lt"/>
              </a:rPr>
              <a:t>participants</a:t>
            </a:r>
            <a:r>
              <a:rPr lang="hr-HR" i="0" dirty="0" smtClean="0">
                <a:latin typeface="+mn-lt"/>
              </a:rPr>
              <a:t> </a:t>
            </a:r>
            <a:r>
              <a:rPr lang="en-GB" i="0" dirty="0" smtClean="0">
                <a:latin typeface="+mn-lt"/>
              </a:rPr>
              <a:t>from across </a:t>
            </a:r>
            <a:r>
              <a:rPr lang="hr-HR" i="0" dirty="0" smtClean="0">
                <a:latin typeface="+mn-lt"/>
              </a:rPr>
              <a:t>Europe</a:t>
            </a:r>
            <a:endParaRPr lang="en-GB" dirty="0">
              <a:latin typeface="+mn-lt"/>
            </a:endParaRPr>
          </a:p>
          <a:p>
            <a:pPr marL="0" indent="0">
              <a:buNone/>
            </a:pPr>
            <a:endParaRPr lang="en-US" dirty="0" smtClean="0">
              <a:latin typeface="+mn-lt"/>
            </a:endParaRPr>
          </a:p>
          <a:p>
            <a:pPr marL="0" indent="0">
              <a:buNone/>
            </a:pPr>
            <a:r>
              <a:rPr lang="en-US" b="1" dirty="0">
                <a:latin typeface="+mn-lt"/>
              </a:rPr>
              <a:t>Results: </a:t>
            </a:r>
          </a:p>
          <a:p>
            <a:r>
              <a:rPr lang="en-GB" dirty="0" smtClean="0">
                <a:latin typeface="+mn-lt"/>
              </a:rPr>
              <a:t>Demographic / </a:t>
            </a:r>
            <a:r>
              <a:rPr lang="en-GB" dirty="0">
                <a:latin typeface="+mn-lt"/>
              </a:rPr>
              <a:t>professional information on </a:t>
            </a:r>
            <a:r>
              <a:rPr lang="en-GB" dirty="0" smtClean="0">
                <a:latin typeface="+mn-lt"/>
              </a:rPr>
              <a:t>users' </a:t>
            </a:r>
            <a:r>
              <a:rPr lang="en-GB" dirty="0">
                <a:latin typeface="+mn-lt"/>
              </a:rPr>
              <a:t>needs to be complemented with goals and behaviour</a:t>
            </a:r>
          </a:p>
          <a:p>
            <a:r>
              <a:rPr lang="en-GB" dirty="0" smtClean="0">
                <a:latin typeface="+mn-lt"/>
              </a:rPr>
              <a:t>Users' </a:t>
            </a:r>
            <a:r>
              <a:rPr lang="en-GB" dirty="0">
                <a:latin typeface="+mn-lt"/>
              </a:rPr>
              <a:t>continuum </a:t>
            </a:r>
          </a:p>
          <a:p>
            <a:r>
              <a:rPr lang="en-GB" dirty="0">
                <a:latin typeface="+mn-lt"/>
              </a:rPr>
              <a:t>Potential users can fit as advanced, intermediate or light </a:t>
            </a:r>
            <a:r>
              <a:rPr lang="en-GB" dirty="0" smtClean="0">
                <a:latin typeface="+mn-lt"/>
              </a:rPr>
              <a:t>users</a:t>
            </a:r>
          </a:p>
          <a:p>
            <a:r>
              <a:rPr lang="en-US" b="1" dirty="0" smtClean="0">
                <a:latin typeface="+mn-lt"/>
              </a:rPr>
              <a:t>Five </a:t>
            </a:r>
            <a:r>
              <a:rPr lang="en-US" b="1" dirty="0">
                <a:latin typeface="+mn-lt"/>
              </a:rPr>
              <a:t>personas </a:t>
            </a:r>
            <a:r>
              <a:rPr lang="en-US" dirty="0">
                <a:latin typeface="+mn-lt"/>
              </a:rPr>
              <a:t>of users of European statistics</a:t>
            </a:r>
          </a:p>
          <a:p>
            <a:pPr marL="0" indent="0">
              <a:buNone/>
            </a:pPr>
            <a:endParaRPr lang="en-US" dirty="0">
              <a:latin typeface="+mn-lt"/>
            </a:endParaRPr>
          </a:p>
        </p:txBody>
      </p:sp>
      <p:pic>
        <p:nvPicPr>
          <p:cNvPr id="4" name="Picture 17">
            <a:extLst>
              <a:ext uri="{FF2B5EF4-FFF2-40B4-BE49-F238E27FC236}">
                <a16:creationId xmlns:a16="http://schemas.microsoft.com/office/drawing/2014/main" xmlns="" id="{624ABB35-2EFC-C44A-9431-3CEB8DB913DA}"/>
              </a:ext>
            </a:extLst>
          </p:cNvPr>
          <p:cNvPicPr>
            <a:picLocks noChangeAspect="1" noChangeArrowheads="1"/>
          </p:cNvPicPr>
          <p:nvPr/>
        </p:nvPicPr>
        <p:blipFill>
          <a:blip r:embed="rId3" cstate="print"/>
          <a:srcRect/>
          <a:stretch>
            <a:fillRect/>
          </a:stretch>
        </p:blipFill>
        <p:spPr bwMode="auto">
          <a:xfrm>
            <a:off x="6577013" y="6145213"/>
            <a:ext cx="2243137" cy="596900"/>
          </a:xfrm>
          <a:prstGeom prst="rect">
            <a:avLst/>
          </a:prstGeom>
          <a:noFill/>
          <a:ln w="9525">
            <a:noFill/>
            <a:miter lim="800000"/>
            <a:headEnd/>
            <a:tailEnd/>
          </a:ln>
        </p:spPr>
      </p:pic>
      <p:pic>
        <p:nvPicPr>
          <p:cNvPr id="2050" name="Picture 2" descr="H:\WORK\B4 folders\Overview page icons\Policy indicators\PEEIs\InsutryTradeServices6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7274" y="260648"/>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WORK\B4 folders\Overview page icons\Policy indicators\PEEIs\LabourMArket6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98" y="5517232"/>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810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23528" y="692696"/>
            <a:ext cx="8520600" cy="6171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lgn="just">
              <a:spcBef>
                <a:spcPts val="2400"/>
              </a:spcBef>
            </a:pPr>
            <a:r>
              <a:rPr lang="en-GB" sz="2400" dirty="0">
                <a:latin typeface="+mn-lt"/>
                <a:ea typeface="+mn-ea"/>
                <a:cs typeface="Futura Medium" panose="020B0602020204020303" pitchFamily="34" charset="-79"/>
                <a:sym typeface="Cambria"/>
              </a:rPr>
              <a:t>Technical Advanced User — Pietro</a:t>
            </a:r>
            <a:endParaRPr sz="2400" dirty="0">
              <a:latin typeface="+mn-lt"/>
              <a:ea typeface="+mn-ea"/>
              <a:cs typeface="Futura Medium" panose="020B0602020204020303" pitchFamily="34" charset="-79"/>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smtClean="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p:txBody>
      </p:sp>
      <p:graphicFrame>
        <p:nvGraphicFramePr>
          <p:cNvPr id="67" name="Shape 67"/>
          <p:cNvGraphicFramePr/>
          <p:nvPr>
            <p:extLst/>
          </p:nvPr>
        </p:nvGraphicFramePr>
        <p:xfrm>
          <a:off x="497850" y="1545601"/>
          <a:ext cx="8203800" cy="4356475"/>
        </p:xfrm>
        <a:graphic>
          <a:graphicData uri="http://schemas.openxmlformats.org/drawingml/2006/table">
            <a:tbl>
              <a:tblPr>
                <a:noFill/>
              </a:tblPr>
              <a:tblGrid>
                <a:gridCol w="1943300">
                  <a:extLst>
                    <a:ext uri="{9D8B030D-6E8A-4147-A177-3AD203B41FA5}">
                      <a16:colId xmlns:a16="http://schemas.microsoft.com/office/drawing/2014/main" xmlns="" val="20000"/>
                    </a:ext>
                  </a:extLst>
                </a:gridCol>
                <a:gridCol w="4171450">
                  <a:extLst>
                    <a:ext uri="{9D8B030D-6E8A-4147-A177-3AD203B41FA5}">
                      <a16:colId xmlns:a16="http://schemas.microsoft.com/office/drawing/2014/main" xmlns="" val="20001"/>
                    </a:ext>
                  </a:extLst>
                </a:gridCol>
                <a:gridCol w="2089050">
                  <a:extLst>
                    <a:ext uri="{9D8B030D-6E8A-4147-A177-3AD203B41FA5}">
                      <a16:colId xmlns:a16="http://schemas.microsoft.com/office/drawing/2014/main" xmlns="" val="20002"/>
                    </a:ext>
                  </a:extLst>
                </a:gridCol>
              </a:tblGrid>
              <a:tr h="1495375">
                <a:tc>
                  <a:txBody>
                    <a:bodyPr/>
                    <a:lstStyle/>
                    <a:p>
                      <a:pPr marL="0" lvl="0" indent="0" rtl="0">
                        <a:spcBef>
                          <a:spcPts val="0"/>
                        </a:spcBef>
                        <a:spcAft>
                          <a:spcPts val="0"/>
                        </a:spcAft>
                        <a:buNone/>
                      </a:pPr>
                      <a:endParaRPr dirty="0"/>
                    </a:p>
                  </a:txBody>
                  <a:tcPr marL="91425" marR="91425" marT="91425" marB="91425"/>
                </a:tc>
                <a:tc rowSpan="2">
                  <a:txBody>
                    <a:bodyPr/>
                    <a:lstStyle/>
                    <a:p>
                      <a:pPr marL="0" lvl="0" indent="0" rtl="0">
                        <a:spcBef>
                          <a:spcPts val="0"/>
                        </a:spcBef>
                        <a:spcAft>
                          <a:spcPts val="0"/>
                        </a:spcAft>
                        <a:buNone/>
                      </a:pPr>
                      <a:r>
                        <a:rPr lang="en-GB" sz="1200" b="1" smtClean="0">
                          <a:solidFill>
                            <a:schemeClr val="dk1"/>
                          </a:solidFill>
                          <a:latin typeface="Calibri"/>
                          <a:ea typeface="Calibri"/>
                          <a:cs typeface="Calibri"/>
                          <a:sym typeface="Calibri"/>
                        </a:rPr>
                        <a:t>Key Goals</a:t>
                      </a:r>
                      <a:endParaRPr sz="1200" b="1" smtClean="0">
                        <a:solidFill>
                          <a:schemeClr val="dk1"/>
                        </a:solidFill>
                        <a:latin typeface="Calibri"/>
                        <a:ea typeface="Calibri"/>
                        <a:cs typeface="Calibri"/>
                        <a:sym typeface="Calibri"/>
                      </a:endParaRPr>
                    </a:p>
                    <a:p>
                      <a:pPr marL="0" lvl="0" indent="0" rtl="0">
                        <a:spcBef>
                          <a:spcPts val="0"/>
                        </a:spcBef>
                        <a:spcAft>
                          <a:spcPts val="0"/>
                        </a:spcAft>
                        <a:buNone/>
                      </a:pPr>
                      <a:endParaRPr sz="600" b="1" smtClean="0">
                        <a:solidFill>
                          <a:schemeClr val="dk1"/>
                        </a:solidFill>
                        <a:latin typeface="Calibri"/>
                        <a:ea typeface="Calibri"/>
                        <a:cs typeface="Calibri"/>
                        <a:sym typeface="Calibri"/>
                      </a:endParaRPr>
                    </a:p>
                    <a:p>
                      <a:pPr marL="0" lvl="0" indent="0" rtl="0">
                        <a:spcBef>
                          <a:spcPts val="0"/>
                        </a:spcBef>
                        <a:spcAft>
                          <a:spcPts val="0"/>
                        </a:spcAft>
                        <a:buNone/>
                      </a:pPr>
                      <a:r>
                        <a:rPr lang="en-GB" sz="1200" smtClean="0">
                          <a:solidFill>
                            <a:schemeClr val="dk1"/>
                          </a:solidFill>
                          <a:latin typeface="Calibri"/>
                          <a:ea typeface="Calibri"/>
                          <a:cs typeface="Calibri"/>
                          <a:sym typeface="Calibri"/>
                        </a:rPr>
                        <a:t>Pietro wants to </a:t>
                      </a:r>
                      <a:r>
                        <a:rPr lang="en-GB" sz="1200" b="1" smtClean="0">
                          <a:solidFill>
                            <a:schemeClr val="dk1"/>
                          </a:solidFill>
                          <a:latin typeface="Calibri"/>
                          <a:ea typeface="Calibri"/>
                          <a:cs typeface="Calibri"/>
                          <a:sym typeface="Calibri"/>
                        </a:rPr>
                        <a:t>collect data of high quality for his clients</a:t>
                      </a:r>
                      <a:r>
                        <a:rPr lang="en-GB" sz="1200" smtClean="0">
                          <a:solidFill>
                            <a:schemeClr val="dk1"/>
                          </a:solidFill>
                          <a:latin typeface="Calibri"/>
                          <a:ea typeface="Calibri"/>
                          <a:cs typeface="Calibri"/>
                          <a:sym typeface="Calibri"/>
                        </a:rPr>
                        <a:t>. He is motivated to go the extra mile to provide them with exactly what they need fast.</a:t>
                      </a:r>
                      <a:endParaRPr sz="1200" smtClean="0">
                        <a:solidFill>
                          <a:schemeClr val="dk1"/>
                        </a:solidFill>
                        <a:latin typeface="Calibri"/>
                        <a:ea typeface="Calibri"/>
                        <a:cs typeface="Calibri"/>
                        <a:sym typeface="Calibri"/>
                      </a:endParaRPr>
                    </a:p>
                    <a:p>
                      <a:pPr marL="0" lvl="0" indent="0" rtl="0">
                        <a:spcBef>
                          <a:spcPts val="0"/>
                        </a:spcBef>
                        <a:spcAft>
                          <a:spcPts val="0"/>
                        </a:spcAft>
                        <a:buNone/>
                      </a:pPr>
                      <a:endParaRPr sz="1200" smtClean="0">
                        <a:solidFill>
                          <a:schemeClr val="dk1"/>
                        </a:solidFill>
                        <a:latin typeface="Calibri"/>
                        <a:ea typeface="Calibri"/>
                        <a:cs typeface="Calibri"/>
                        <a:sym typeface="Calibri"/>
                      </a:endParaRPr>
                    </a:p>
                    <a:p>
                      <a:pPr marL="0" lvl="0" indent="0" rtl="0">
                        <a:spcBef>
                          <a:spcPts val="0"/>
                        </a:spcBef>
                        <a:spcAft>
                          <a:spcPts val="0"/>
                        </a:spcAft>
                        <a:buNone/>
                      </a:pPr>
                      <a:r>
                        <a:rPr lang="en-GB" sz="1200" i="1" smtClean="0">
                          <a:solidFill>
                            <a:schemeClr val="dk1"/>
                          </a:solidFill>
                          <a:latin typeface="Calibri"/>
                          <a:ea typeface="Calibri"/>
                          <a:cs typeface="Calibri"/>
                          <a:sym typeface="Calibri"/>
                        </a:rPr>
                        <a:t>“The search time to find the right datasets is too long, but I cannot give up, it is my job to find the data I am looking for.”</a:t>
                      </a:r>
                      <a:endParaRPr sz="1200" smtClean="0">
                        <a:solidFill>
                          <a:schemeClr val="dk1"/>
                        </a:solidFill>
                        <a:latin typeface="Calibri"/>
                        <a:ea typeface="Calibri"/>
                        <a:cs typeface="Calibri"/>
                        <a:sym typeface="Calibri"/>
                      </a:endParaRPr>
                    </a:p>
                    <a:p>
                      <a:pPr marL="0" lvl="0" indent="0" rtl="0">
                        <a:spcBef>
                          <a:spcPts val="0"/>
                        </a:spcBef>
                        <a:spcAft>
                          <a:spcPts val="0"/>
                        </a:spcAft>
                        <a:buNone/>
                      </a:pPr>
                      <a:endParaRPr sz="1200" smtClean="0">
                        <a:solidFill>
                          <a:schemeClr val="dk1"/>
                        </a:solidFill>
                        <a:latin typeface="Calibri"/>
                        <a:ea typeface="Calibri"/>
                        <a:cs typeface="Calibri"/>
                        <a:sym typeface="Calibri"/>
                      </a:endParaRPr>
                    </a:p>
                    <a:p>
                      <a:pPr marL="0" lvl="0" indent="0" rtl="0">
                        <a:spcBef>
                          <a:spcPts val="0"/>
                        </a:spcBef>
                        <a:spcAft>
                          <a:spcPts val="0"/>
                        </a:spcAft>
                        <a:buNone/>
                      </a:pPr>
                      <a:r>
                        <a:rPr lang="en-GB" sz="1200" smtClean="0">
                          <a:solidFill>
                            <a:schemeClr val="dk1"/>
                          </a:solidFill>
                          <a:latin typeface="Calibri"/>
                          <a:ea typeface="Calibri"/>
                          <a:cs typeface="Calibri"/>
                          <a:sym typeface="Calibri"/>
                        </a:rPr>
                        <a:t>He is not looking for publications or visualisations, he is only interested in raw data. At his firm, they create publications and data visualisations themselves.</a:t>
                      </a:r>
                      <a:endParaRPr sz="1200" smtClean="0">
                        <a:solidFill>
                          <a:schemeClr val="dk1"/>
                        </a:solidFill>
                        <a:latin typeface="Calibri"/>
                        <a:ea typeface="Calibri"/>
                        <a:cs typeface="Calibri"/>
                        <a:sym typeface="Calibri"/>
                      </a:endParaRPr>
                    </a:p>
                    <a:p>
                      <a:pPr marL="0" lvl="0" indent="0" rtl="0">
                        <a:spcBef>
                          <a:spcPts val="0"/>
                        </a:spcBef>
                        <a:spcAft>
                          <a:spcPts val="0"/>
                        </a:spcAft>
                        <a:buNone/>
                      </a:pPr>
                      <a:endParaRPr sz="1200" smtClean="0">
                        <a:solidFill>
                          <a:schemeClr val="dk1"/>
                        </a:solidFill>
                        <a:latin typeface="Calibri"/>
                        <a:ea typeface="Calibri"/>
                        <a:cs typeface="Calibri"/>
                        <a:sym typeface="Calibri"/>
                      </a:endParaRPr>
                    </a:p>
                    <a:p>
                      <a:pPr marL="0" lvl="0" indent="0" rtl="0">
                        <a:spcBef>
                          <a:spcPts val="0"/>
                        </a:spcBef>
                        <a:spcAft>
                          <a:spcPts val="0"/>
                        </a:spcAft>
                        <a:buNone/>
                      </a:pPr>
                      <a:r>
                        <a:rPr lang="en-GB" sz="1200" b="1" smtClean="0">
                          <a:solidFill>
                            <a:schemeClr val="dk1"/>
                          </a:solidFill>
                          <a:latin typeface="Calibri"/>
                          <a:ea typeface="Calibri"/>
                          <a:cs typeface="Calibri"/>
                          <a:sym typeface="Calibri"/>
                        </a:rPr>
                        <a:t>Main Tasks</a:t>
                      </a:r>
                      <a:endParaRPr sz="1200" b="1" smtClean="0">
                        <a:solidFill>
                          <a:schemeClr val="dk1"/>
                        </a:solidFill>
                        <a:latin typeface="Calibri"/>
                        <a:ea typeface="Calibri"/>
                        <a:cs typeface="Calibri"/>
                        <a:sym typeface="Calibri"/>
                      </a:endParaRPr>
                    </a:p>
                    <a:p>
                      <a:pPr marL="0" lvl="0" indent="0" rtl="0">
                        <a:spcBef>
                          <a:spcPts val="0"/>
                        </a:spcBef>
                        <a:spcAft>
                          <a:spcPts val="0"/>
                        </a:spcAft>
                        <a:buNone/>
                      </a:pPr>
                      <a:endParaRPr sz="600" b="1" smtClean="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smtClean="0">
                          <a:solidFill>
                            <a:schemeClr val="dk1"/>
                          </a:solidFill>
                          <a:latin typeface="Calibri"/>
                          <a:ea typeface="Calibri"/>
                          <a:cs typeface="Calibri"/>
                          <a:sym typeface="Calibri"/>
                        </a:rPr>
                        <a:t>Setting up automatic downloading of multiple datasets</a:t>
                      </a:r>
                      <a:endParaRPr sz="1200" smtClean="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smtClean="0">
                          <a:solidFill>
                            <a:schemeClr val="dk1"/>
                          </a:solidFill>
                          <a:latin typeface="Calibri"/>
                          <a:ea typeface="Calibri"/>
                          <a:cs typeface="Calibri"/>
                          <a:sym typeface="Calibri"/>
                        </a:rPr>
                        <a:t>Browsing for new datasets that his clients might want</a:t>
                      </a:r>
                      <a:endParaRPr sz="1200" smtClean="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smtClean="0">
                          <a:solidFill>
                            <a:schemeClr val="dk1"/>
                          </a:solidFill>
                          <a:latin typeface="Calibri"/>
                          <a:ea typeface="Calibri"/>
                          <a:cs typeface="Calibri"/>
                          <a:sym typeface="Calibri"/>
                        </a:rPr>
                        <a:t>Looking up datasets to send the link to clients</a:t>
                      </a:r>
                      <a:endParaRPr sz="1200" smtClean="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smtClean="0">
                          <a:solidFill>
                            <a:schemeClr val="dk1"/>
                          </a:solidFill>
                          <a:latin typeface="Calibri"/>
                          <a:ea typeface="Calibri"/>
                          <a:cs typeface="Calibri"/>
                          <a:sym typeface="Calibri"/>
                        </a:rPr>
                        <a:t>Checking datasets suggested by clients </a:t>
                      </a:r>
                      <a:endParaRPr sz="1200" dirty="0">
                        <a:solidFill>
                          <a:schemeClr val="dk1"/>
                        </a:solidFill>
                        <a:latin typeface="Calibri"/>
                        <a:ea typeface="Calibri"/>
                        <a:cs typeface="Calibri"/>
                        <a:sym typeface="Calibri"/>
                      </a:endParaRPr>
                    </a:p>
                  </a:txBody>
                  <a:tcPr marL="91425" marR="91425" marT="91425" marB="91425"/>
                </a:tc>
                <a:tc rowSpan="2">
                  <a:txBody>
                    <a:bodyPr/>
                    <a:lstStyle/>
                    <a:p>
                      <a:pPr marL="0" lvl="0" indent="0" algn="just" rtl="0">
                        <a:spcBef>
                          <a:spcPts val="0"/>
                        </a:spcBef>
                        <a:spcAft>
                          <a:spcPts val="0"/>
                        </a:spcAft>
                        <a:buNone/>
                      </a:pPr>
                      <a:r>
                        <a:rPr lang="en-GB" sz="1200" b="1" dirty="0" smtClean="0">
                          <a:solidFill>
                            <a:schemeClr val="dk1"/>
                          </a:solidFill>
                          <a:latin typeface="Calibri"/>
                          <a:ea typeface="Calibri"/>
                          <a:cs typeface="Calibri"/>
                          <a:sym typeface="Calibri"/>
                        </a:rPr>
                        <a:t>Characteristics</a:t>
                      </a:r>
                      <a:endParaRPr sz="1200" b="1" dirty="0" smtClean="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smtClean="0">
                        <a:solidFill>
                          <a:schemeClr val="dk1"/>
                        </a:solidFill>
                        <a:latin typeface="Calibri"/>
                        <a:ea typeface="Calibri"/>
                        <a:cs typeface="Calibri"/>
                        <a:sym typeface="Calibri"/>
                      </a:endParaRPr>
                    </a:p>
                    <a:p>
                      <a:pPr marL="0" lvl="0" indent="0" algn="just" rtl="0">
                        <a:spcBef>
                          <a:spcPts val="0"/>
                        </a:spcBef>
                        <a:spcAft>
                          <a:spcPts val="0"/>
                        </a:spcAft>
                        <a:buNone/>
                      </a:pPr>
                      <a:r>
                        <a:rPr lang="en-GB" sz="1100" dirty="0" smtClean="0">
                          <a:solidFill>
                            <a:schemeClr val="dk1"/>
                          </a:solidFill>
                          <a:latin typeface="Calibri"/>
                          <a:ea typeface="Calibri"/>
                          <a:cs typeface="Calibri"/>
                          <a:sym typeface="Calibri"/>
                        </a:rPr>
                        <a:t>Statistical literacy</a:t>
                      </a:r>
                      <a:endParaRPr sz="1100" dirty="0" smtClean="0">
                        <a:solidFill>
                          <a:schemeClr val="dk1"/>
                        </a:solidFill>
                        <a:latin typeface="Calibri"/>
                        <a:ea typeface="Calibri"/>
                        <a:cs typeface="Calibri"/>
                        <a:sym typeface="Calibri"/>
                      </a:endParaRPr>
                    </a:p>
                    <a:p>
                      <a:pPr marL="0" lvl="0" indent="0" algn="just" rtl="0">
                        <a:spcBef>
                          <a:spcPts val="0"/>
                        </a:spcBef>
                        <a:spcAft>
                          <a:spcPts val="0"/>
                        </a:spcAft>
                        <a:buNone/>
                      </a:pPr>
                      <a:endParaRPr sz="1100" dirty="0" smtClean="0">
                        <a:solidFill>
                          <a:schemeClr val="dk1"/>
                        </a:solidFill>
                        <a:latin typeface="Calibri"/>
                        <a:ea typeface="Calibri"/>
                        <a:cs typeface="Calibri"/>
                        <a:sym typeface="Calibri"/>
                      </a:endParaRPr>
                    </a:p>
                    <a:p>
                      <a:pPr marL="0" lvl="0" indent="0" algn="just" rtl="0">
                        <a:spcBef>
                          <a:spcPts val="0"/>
                        </a:spcBef>
                        <a:spcAft>
                          <a:spcPts val="0"/>
                        </a:spcAft>
                        <a:buNone/>
                      </a:pPr>
                      <a:endParaRPr sz="600" dirty="0" smtClean="0">
                        <a:solidFill>
                          <a:schemeClr val="dk1"/>
                        </a:solidFill>
                        <a:latin typeface="Calibri"/>
                        <a:ea typeface="Calibri"/>
                        <a:cs typeface="Calibri"/>
                        <a:sym typeface="Calibri"/>
                      </a:endParaRPr>
                    </a:p>
                    <a:p>
                      <a:pPr marL="0" lvl="0" indent="0" algn="just" rtl="0">
                        <a:spcBef>
                          <a:spcPts val="0"/>
                        </a:spcBef>
                        <a:spcAft>
                          <a:spcPts val="0"/>
                        </a:spcAft>
                        <a:buNone/>
                      </a:pPr>
                      <a:r>
                        <a:rPr lang="en-GB" sz="1100" dirty="0" smtClean="0">
                          <a:solidFill>
                            <a:schemeClr val="dk1"/>
                          </a:solidFill>
                          <a:latin typeface="Calibri"/>
                          <a:ea typeface="Calibri"/>
                          <a:cs typeface="Calibri"/>
                          <a:sym typeface="Calibri"/>
                        </a:rPr>
                        <a:t>Computer proficiency</a:t>
                      </a:r>
                      <a:endParaRPr sz="1100" dirty="0" smtClean="0">
                        <a:solidFill>
                          <a:schemeClr val="dk1"/>
                        </a:solidFill>
                        <a:latin typeface="Calibri"/>
                        <a:ea typeface="Calibri"/>
                        <a:cs typeface="Calibri"/>
                        <a:sym typeface="Calibri"/>
                      </a:endParaRPr>
                    </a:p>
                    <a:p>
                      <a:pPr marL="0" lvl="0" indent="0" algn="just" rtl="0">
                        <a:spcBef>
                          <a:spcPts val="0"/>
                        </a:spcBef>
                        <a:spcAft>
                          <a:spcPts val="0"/>
                        </a:spcAft>
                        <a:buNone/>
                      </a:pPr>
                      <a:endParaRPr sz="1100" dirty="0" smtClean="0">
                        <a:solidFill>
                          <a:schemeClr val="dk1"/>
                        </a:solidFill>
                        <a:latin typeface="Calibri"/>
                        <a:ea typeface="Calibri"/>
                        <a:cs typeface="Calibri"/>
                        <a:sym typeface="Calibri"/>
                      </a:endParaRPr>
                    </a:p>
                    <a:p>
                      <a:pPr marL="0" lvl="0" indent="0" algn="just" rtl="0">
                        <a:spcBef>
                          <a:spcPts val="0"/>
                        </a:spcBef>
                        <a:spcAft>
                          <a:spcPts val="0"/>
                        </a:spcAft>
                        <a:buNone/>
                      </a:pPr>
                      <a:endParaRPr sz="1100" dirty="0" smtClean="0">
                        <a:solidFill>
                          <a:schemeClr val="dk1"/>
                        </a:solidFill>
                        <a:latin typeface="Calibri"/>
                        <a:ea typeface="Calibri"/>
                        <a:cs typeface="Calibri"/>
                        <a:sym typeface="Calibri"/>
                      </a:endParaRPr>
                    </a:p>
                    <a:p>
                      <a:pPr marL="0" lvl="0" indent="0" rtl="0">
                        <a:spcBef>
                          <a:spcPts val="0"/>
                        </a:spcBef>
                        <a:spcAft>
                          <a:spcPts val="0"/>
                        </a:spcAft>
                        <a:buNone/>
                      </a:pPr>
                      <a:r>
                        <a:rPr lang="en-GB" sz="1200" dirty="0" smtClean="0">
                          <a:solidFill>
                            <a:schemeClr val="dk1"/>
                          </a:solidFill>
                          <a:latin typeface="Calibri"/>
                          <a:ea typeface="Calibri"/>
                          <a:cs typeface="Calibri"/>
                          <a:sym typeface="Calibri"/>
                        </a:rPr>
                        <a:t>Visits Eurostat daily, sometimes several times in one day.</a:t>
                      </a:r>
                      <a:endParaRPr sz="1200" dirty="0" smtClean="0">
                        <a:solidFill>
                          <a:schemeClr val="dk1"/>
                        </a:solidFill>
                        <a:latin typeface="Calibri"/>
                        <a:ea typeface="Calibri"/>
                        <a:cs typeface="Calibri"/>
                        <a:sym typeface="Calibri"/>
                      </a:endParaRPr>
                    </a:p>
                    <a:p>
                      <a:pPr marL="0" lvl="0" indent="0" algn="just" rtl="0">
                        <a:spcBef>
                          <a:spcPts val="0"/>
                        </a:spcBef>
                        <a:spcAft>
                          <a:spcPts val="0"/>
                        </a:spcAft>
                        <a:buNone/>
                      </a:pPr>
                      <a:endParaRPr sz="1200" dirty="0" smtClean="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n-GB" sz="1200" b="1" dirty="0" smtClean="0">
                          <a:solidFill>
                            <a:schemeClr val="dk1"/>
                          </a:solidFill>
                          <a:latin typeface="Calibri"/>
                          <a:ea typeface="Calibri"/>
                          <a:cs typeface="Calibri"/>
                          <a:sym typeface="Calibri"/>
                        </a:rPr>
                        <a:t>Tools used</a:t>
                      </a:r>
                      <a:endParaRPr sz="1200" b="1" dirty="0" smtClean="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600" b="1" dirty="0" smtClean="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smtClean="0">
                          <a:solidFill>
                            <a:schemeClr val="dk1"/>
                          </a:solidFill>
                          <a:latin typeface="Calibri"/>
                          <a:ea typeface="Calibri"/>
                          <a:cs typeface="Calibri"/>
                          <a:sym typeface="Calibri"/>
                        </a:rPr>
                        <a:t>Bulk Download</a:t>
                      </a:r>
                      <a:endParaRPr sz="1200" dirty="0" smtClean="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smtClean="0">
                          <a:solidFill>
                            <a:schemeClr val="dk1"/>
                          </a:solidFill>
                          <a:latin typeface="Calibri"/>
                          <a:ea typeface="Calibri"/>
                          <a:cs typeface="Calibri"/>
                          <a:sym typeface="Calibri"/>
                        </a:rPr>
                        <a:t>Web Services</a:t>
                      </a:r>
                      <a:endParaRPr sz="1200" dirty="0" smtClean="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smtClean="0">
                          <a:solidFill>
                            <a:schemeClr val="dk1"/>
                          </a:solidFill>
                          <a:latin typeface="Calibri"/>
                          <a:ea typeface="Calibri"/>
                          <a:cs typeface="Calibri"/>
                          <a:sym typeface="Calibri"/>
                        </a:rPr>
                        <a:t>Database</a:t>
                      </a:r>
                      <a:endParaRPr sz="1100"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0"/>
                  </a:ext>
                </a:extLst>
              </a:tr>
              <a:tr h="1989800">
                <a:tc>
                  <a:txBody>
                    <a:bodyPr/>
                    <a:lstStyle/>
                    <a:p>
                      <a:pPr marL="0" lvl="0" indent="0" algn="just" rtl="0">
                        <a:spcBef>
                          <a:spcPts val="0"/>
                        </a:spcBef>
                        <a:spcAft>
                          <a:spcPts val="0"/>
                        </a:spcAft>
                        <a:buNone/>
                      </a:pPr>
                      <a:r>
                        <a:rPr lang="en-GB" sz="1200" b="1" dirty="0">
                          <a:solidFill>
                            <a:schemeClr val="dk1"/>
                          </a:solidFill>
                          <a:latin typeface="Calibri"/>
                          <a:ea typeface="Calibri"/>
                          <a:cs typeface="Calibri"/>
                          <a:sym typeface="Calibri"/>
                        </a:rPr>
                        <a:t>Demographics</a:t>
                      </a:r>
                      <a:endParaRPr sz="1200" b="1" dirty="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31 years old</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Works for a big consultancy firm that redistributes European and </a:t>
                      </a:r>
                      <a:r>
                        <a:rPr lang="en-GB" sz="1200" dirty="0" smtClean="0">
                          <a:solidFill>
                            <a:schemeClr val="dk1"/>
                          </a:solidFill>
                          <a:latin typeface="Calibri"/>
                          <a:ea typeface="Calibri"/>
                          <a:cs typeface="Calibri"/>
                          <a:sym typeface="Calibri"/>
                        </a:rPr>
                        <a:t>international </a:t>
                      </a:r>
                      <a:r>
                        <a:rPr lang="en-GB" sz="1200" dirty="0">
                          <a:solidFill>
                            <a:schemeClr val="dk1"/>
                          </a:solidFill>
                          <a:latin typeface="Calibri"/>
                          <a:ea typeface="Calibri"/>
                          <a:cs typeface="Calibri"/>
                          <a:sym typeface="Calibri"/>
                        </a:rPr>
                        <a:t>statistics as a commodity to its clients.</a:t>
                      </a:r>
                      <a:endParaRPr sz="1200" dirty="0">
                        <a:solidFill>
                          <a:schemeClr val="dk1"/>
                        </a:solidFill>
                        <a:latin typeface="Calibri"/>
                        <a:ea typeface="Calibri"/>
                        <a:cs typeface="Calibri"/>
                        <a:sym typeface="Calibri"/>
                      </a:endParaRPr>
                    </a:p>
                  </a:txBody>
                  <a:tcPr marL="91425" marR="91425" marT="91425" marB="91425"/>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871300">
                <a:tc gridSpan="3">
                  <a:txBody>
                    <a:bodyPr/>
                    <a:lstStyle/>
                    <a:p>
                      <a:pPr marL="457200" lvl="0" indent="0" algn="just" rtl="0">
                        <a:spcBef>
                          <a:spcPts val="0"/>
                        </a:spcBef>
                        <a:spcAft>
                          <a:spcPts val="0"/>
                        </a:spcAft>
                        <a:buNone/>
                      </a:pPr>
                      <a:r>
                        <a:rPr lang="en-GB" sz="1200" b="1" dirty="0">
                          <a:solidFill>
                            <a:schemeClr val="dk1"/>
                          </a:solidFill>
                          <a:latin typeface="Calibri"/>
                          <a:ea typeface="Calibri"/>
                          <a:cs typeface="Calibri"/>
                          <a:sym typeface="Calibri"/>
                        </a:rPr>
                        <a:t>We should </a:t>
                      </a:r>
                      <a:r>
                        <a:rPr lang="en-GB" sz="1200" dirty="0">
                          <a:solidFill>
                            <a:schemeClr val="dk1"/>
                          </a:solidFill>
                          <a:latin typeface="Calibri"/>
                          <a:ea typeface="Calibri"/>
                          <a:cs typeface="Calibri"/>
                          <a:sym typeface="Calibri"/>
                        </a:rPr>
                        <a:t>make automation as easy as possible, allowing </a:t>
                      </a:r>
                      <a:r>
                        <a:rPr lang="hr-HR" sz="1200" dirty="0">
                          <a:solidFill>
                            <a:schemeClr val="dk1"/>
                          </a:solidFill>
                          <a:latin typeface="Calibri"/>
                          <a:ea typeface="Calibri"/>
                          <a:cs typeface="Calibri"/>
                          <a:sym typeface="Calibri"/>
                        </a:rPr>
                        <a:t>Pietro</a:t>
                      </a:r>
                      <a:r>
                        <a:rPr lang="en-GB" sz="1200" dirty="0">
                          <a:solidFill>
                            <a:schemeClr val="dk1"/>
                          </a:solidFill>
                          <a:latin typeface="Calibri"/>
                          <a:ea typeface="Calibri"/>
                          <a:cs typeface="Calibri"/>
                          <a:sym typeface="Calibri"/>
                        </a:rPr>
                        <a:t> to download many datasets at once.</a:t>
                      </a:r>
                      <a:endParaRPr sz="1200" dirty="0">
                        <a:solidFill>
                          <a:schemeClr val="dk1"/>
                        </a:solidFill>
                        <a:latin typeface="Calibri"/>
                        <a:ea typeface="Calibri"/>
                        <a:cs typeface="Calibri"/>
                        <a:sym typeface="Calibri"/>
                      </a:endParaRPr>
                    </a:p>
                    <a:p>
                      <a:pPr marL="0" lvl="0" indent="0" algn="just" rtl="0">
                        <a:spcBef>
                          <a:spcPts val="0"/>
                        </a:spcBef>
                        <a:spcAft>
                          <a:spcPts val="0"/>
                        </a:spcAft>
                        <a:buNone/>
                      </a:pPr>
                      <a:endParaRPr sz="600" dirty="0">
                        <a:solidFill>
                          <a:schemeClr val="dk1"/>
                        </a:solidFill>
                        <a:latin typeface="Calibri"/>
                        <a:ea typeface="Calibri"/>
                        <a:cs typeface="Calibri"/>
                        <a:sym typeface="Calibri"/>
                      </a:endParaRPr>
                    </a:p>
                    <a:p>
                      <a:pPr marL="457200" lvl="0" indent="0" algn="just" rtl="0">
                        <a:spcBef>
                          <a:spcPts val="0"/>
                        </a:spcBef>
                        <a:spcAft>
                          <a:spcPts val="0"/>
                        </a:spcAft>
                        <a:buNone/>
                      </a:pPr>
                      <a:r>
                        <a:rPr lang="en-GB" sz="1200" b="1" dirty="0">
                          <a:solidFill>
                            <a:schemeClr val="dk1"/>
                          </a:solidFill>
                          <a:latin typeface="Calibri"/>
                          <a:ea typeface="Calibri"/>
                          <a:cs typeface="Calibri"/>
                          <a:sym typeface="Calibri"/>
                        </a:rPr>
                        <a:t>We must not </a:t>
                      </a:r>
                      <a:r>
                        <a:rPr lang="en-GB" sz="1200" dirty="0">
                          <a:solidFill>
                            <a:schemeClr val="dk1"/>
                          </a:solidFill>
                          <a:latin typeface="Calibri"/>
                          <a:ea typeface="Calibri"/>
                          <a:cs typeface="Calibri"/>
                          <a:sym typeface="Calibri"/>
                        </a:rPr>
                        <a:t>change the way data are </a:t>
                      </a:r>
                      <a:r>
                        <a:rPr lang="hr-HR" sz="1200" dirty="0">
                          <a:solidFill>
                            <a:schemeClr val="dk1"/>
                          </a:solidFill>
                          <a:latin typeface="Calibri"/>
                          <a:ea typeface="Calibri"/>
                          <a:cs typeface="Calibri"/>
                          <a:sym typeface="Calibri"/>
                        </a:rPr>
                        <a:t>disseminated</a:t>
                      </a:r>
                      <a:r>
                        <a:rPr lang="en-GB" sz="1200" dirty="0">
                          <a:solidFill>
                            <a:schemeClr val="dk1"/>
                          </a:solidFill>
                          <a:latin typeface="Calibri"/>
                          <a:ea typeface="Calibri"/>
                          <a:cs typeface="Calibri"/>
                          <a:sym typeface="Calibri"/>
                        </a:rPr>
                        <a:t> or the way variables are measured without any notification.</a:t>
                      </a:r>
                      <a:endParaRPr sz="1200" dirty="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B w="9525" cap="flat" cmpd="sng">
                      <a:solidFill>
                        <a:srgbClr val="9E9E9E">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bl>
          </a:graphicData>
        </a:graphic>
      </p:graphicFrame>
      <p:pic>
        <p:nvPicPr>
          <p:cNvPr id="68" name="Shape 68"/>
          <p:cNvPicPr preferRelativeResize="0"/>
          <p:nvPr/>
        </p:nvPicPr>
        <p:blipFill>
          <a:blip r:embed="rId3">
            <a:alphaModFix/>
          </a:blip>
          <a:stretch>
            <a:fillRect/>
          </a:stretch>
        </p:blipFill>
        <p:spPr>
          <a:xfrm>
            <a:off x="6665231" y="2042695"/>
            <a:ext cx="1798525" cy="296238"/>
          </a:xfrm>
          <a:prstGeom prst="rect">
            <a:avLst/>
          </a:prstGeom>
          <a:noFill/>
          <a:ln>
            <a:noFill/>
          </a:ln>
        </p:spPr>
      </p:pic>
      <p:pic>
        <p:nvPicPr>
          <p:cNvPr id="69" name="Shape 69"/>
          <p:cNvPicPr preferRelativeResize="0"/>
          <p:nvPr/>
        </p:nvPicPr>
        <p:blipFill>
          <a:blip r:embed="rId4">
            <a:alphaModFix/>
          </a:blip>
          <a:stretch>
            <a:fillRect/>
          </a:stretch>
        </p:blipFill>
        <p:spPr>
          <a:xfrm>
            <a:off x="6659829" y="2484160"/>
            <a:ext cx="1851000" cy="293025"/>
          </a:xfrm>
          <a:prstGeom prst="rect">
            <a:avLst/>
          </a:prstGeom>
          <a:noFill/>
          <a:ln>
            <a:noFill/>
          </a:ln>
        </p:spPr>
      </p:pic>
      <p:pic>
        <p:nvPicPr>
          <p:cNvPr id="70" name="Shape 70"/>
          <p:cNvPicPr preferRelativeResize="0"/>
          <p:nvPr/>
        </p:nvPicPr>
        <p:blipFill rotWithShape="1">
          <a:blip r:embed="rId5">
            <a:alphaModFix/>
          </a:blip>
          <a:srcRect l="6578" r="8861"/>
          <a:stretch/>
        </p:blipFill>
        <p:spPr>
          <a:xfrm>
            <a:off x="597101" y="1662601"/>
            <a:ext cx="1603499" cy="1265301"/>
          </a:xfrm>
          <a:prstGeom prst="rect">
            <a:avLst/>
          </a:prstGeom>
          <a:noFill/>
          <a:ln>
            <a:noFill/>
          </a:ln>
        </p:spPr>
      </p:pic>
      <p:pic>
        <p:nvPicPr>
          <p:cNvPr id="71" name="Shape 71"/>
          <p:cNvPicPr preferRelativeResize="0"/>
          <p:nvPr/>
        </p:nvPicPr>
        <p:blipFill>
          <a:blip r:embed="rId6">
            <a:alphaModFix/>
          </a:blip>
          <a:stretch>
            <a:fillRect/>
          </a:stretch>
        </p:blipFill>
        <p:spPr>
          <a:xfrm>
            <a:off x="804881" y="5064576"/>
            <a:ext cx="193050" cy="239648"/>
          </a:xfrm>
          <a:prstGeom prst="rect">
            <a:avLst/>
          </a:prstGeom>
          <a:noFill/>
          <a:ln>
            <a:noFill/>
          </a:ln>
        </p:spPr>
      </p:pic>
      <p:pic>
        <p:nvPicPr>
          <p:cNvPr id="72" name="Shape 72"/>
          <p:cNvPicPr preferRelativeResize="0"/>
          <p:nvPr/>
        </p:nvPicPr>
        <p:blipFill>
          <a:blip r:embed="rId6">
            <a:alphaModFix/>
          </a:blip>
          <a:stretch>
            <a:fillRect/>
          </a:stretch>
        </p:blipFill>
        <p:spPr>
          <a:xfrm rot="10800000">
            <a:off x="804875" y="5425506"/>
            <a:ext cx="193050" cy="239648"/>
          </a:xfrm>
          <a:prstGeom prst="rect">
            <a:avLst/>
          </a:prstGeom>
          <a:noFill/>
          <a:ln>
            <a:noFill/>
          </a:ln>
        </p:spPr>
      </p:pic>
    </p:spTree>
    <p:extLst>
      <p:ext uri="{BB962C8B-B14F-4D97-AF65-F5344CB8AC3E}">
        <p14:creationId xmlns:p14="http://schemas.microsoft.com/office/powerpoint/2010/main" val="579587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67544" y="692696"/>
            <a:ext cx="8364756" cy="6171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lgn="just">
              <a:spcBef>
                <a:spcPts val="2400"/>
              </a:spcBef>
            </a:pPr>
            <a:r>
              <a:rPr lang="en-GB" sz="2400" dirty="0">
                <a:latin typeface="+mn-lt"/>
                <a:ea typeface="+mn-ea"/>
                <a:cs typeface="Futura Medium" panose="020B0602020204020303" pitchFamily="34" charset="-79"/>
                <a:sym typeface="Cambria"/>
              </a:rPr>
              <a:t>Analytical Advanced User — Ingrid	</a:t>
            </a:r>
            <a:endParaRPr sz="2400" dirty="0">
              <a:latin typeface="+mn-lt"/>
              <a:ea typeface="+mn-ea"/>
              <a:cs typeface="Futura Medium" panose="020B0602020204020303" pitchFamily="34" charset="-79"/>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p:txBody>
      </p:sp>
      <p:graphicFrame>
        <p:nvGraphicFramePr>
          <p:cNvPr id="78" name="Shape 78"/>
          <p:cNvGraphicFramePr/>
          <p:nvPr/>
        </p:nvGraphicFramePr>
        <p:xfrm>
          <a:off x="497850" y="1545600"/>
          <a:ext cx="8203800" cy="4528870"/>
        </p:xfrm>
        <a:graphic>
          <a:graphicData uri="http://schemas.openxmlformats.org/drawingml/2006/table">
            <a:tbl>
              <a:tblPr>
                <a:noFill/>
              </a:tblPr>
              <a:tblGrid>
                <a:gridCol w="1943300">
                  <a:extLst>
                    <a:ext uri="{9D8B030D-6E8A-4147-A177-3AD203B41FA5}">
                      <a16:colId xmlns:a16="http://schemas.microsoft.com/office/drawing/2014/main" xmlns="" val="20000"/>
                    </a:ext>
                  </a:extLst>
                </a:gridCol>
                <a:gridCol w="4171450">
                  <a:extLst>
                    <a:ext uri="{9D8B030D-6E8A-4147-A177-3AD203B41FA5}">
                      <a16:colId xmlns:a16="http://schemas.microsoft.com/office/drawing/2014/main" xmlns="" val="20001"/>
                    </a:ext>
                  </a:extLst>
                </a:gridCol>
                <a:gridCol w="2089050">
                  <a:extLst>
                    <a:ext uri="{9D8B030D-6E8A-4147-A177-3AD203B41FA5}">
                      <a16:colId xmlns:a16="http://schemas.microsoft.com/office/drawing/2014/main" xmlns="" val="20002"/>
                    </a:ext>
                  </a:extLst>
                </a:gridCol>
              </a:tblGrid>
              <a:tr h="1495375">
                <a:tc>
                  <a:txBody>
                    <a:bodyPr/>
                    <a:lstStyle/>
                    <a:p>
                      <a:pPr marL="0" lvl="0" indent="0" rtl="0">
                        <a:spcBef>
                          <a:spcPts val="0"/>
                        </a:spcBef>
                        <a:spcAft>
                          <a:spcPts val="0"/>
                        </a:spcAft>
                        <a:buNone/>
                      </a:pPr>
                      <a:endParaRPr dirty="0"/>
                    </a:p>
                  </a:txBody>
                  <a:tcPr marL="91425" marR="91425" marT="91425" marB="91425"/>
                </a:tc>
                <a:tc rowSpan="2">
                  <a:txBody>
                    <a:bodyPr/>
                    <a:lstStyle/>
                    <a:p>
                      <a:pPr marL="0" lvl="0" indent="0" rtl="0">
                        <a:spcBef>
                          <a:spcPts val="0"/>
                        </a:spcBef>
                        <a:spcAft>
                          <a:spcPts val="0"/>
                        </a:spcAft>
                        <a:buNone/>
                      </a:pPr>
                      <a:r>
                        <a:rPr lang="en-GB" sz="1200" b="1" dirty="0" smtClean="0">
                          <a:solidFill>
                            <a:schemeClr val="dk1"/>
                          </a:solidFill>
                          <a:latin typeface="Calibri"/>
                          <a:ea typeface="Calibri"/>
                          <a:cs typeface="Calibri"/>
                          <a:sym typeface="Calibri"/>
                        </a:rPr>
                        <a:t>Key Goals</a:t>
                      </a:r>
                    </a:p>
                    <a:p>
                      <a:pPr marL="0" lvl="0" indent="0" rtl="0">
                        <a:spcBef>
                          <a:spcPts val="0"/>
                        </a:spcBef>
                        <a:spcAft>
                          <a:spcPts val="0"/>
                        </a:spcAft>
                        <a:buNone/>
                      </a:pPr>
                      <a:endParaRPr lang="en-GB" sz="600" b="1" dirty="0" smtClean="0">
                        <a:solidFill>
                          <a:schemeClr val="dk1"/>
                        </a:solidFill>
                        <a:latin typeface="Calibri"/>
                        <a:ea typeface="Calibri"/>
                        <a:cs typeface="Calibri"/>
                        <a:sym typeface="Calibri"/>
                      </a:endParaRPr>
                    </a:p>
                    <a:p>
                      <a:pPr marL="0" lvl="0" indent="0" rtl="0">
                        <a:spcBef>
                          <a:spcPts val="0"/>
                        </a:spcBef>
                        <a:spcAft>
                          <a:spcPts val="0"/>
                        </a:spcAft>
                        <a:buNone/>
                      </a:pPr>
                      <a:r>
                        <a:rPr lang="en-GB" sz="1200" dirty="0" smtClean="0">
                          <a:solidFill>
                            <a:schemeClr val="dk1"/>
                          </a:solidFill>
                          <a:latin typeface="Calibri"/>
                          <a:ea typeface="Calibri"/>
                          <a:cs typeface="Calibri"/>
                          <a:sym typeface="Calibri"/>
                        </a:rPr>
                        <a:t>Ingrid typically goes straight to Eurostat’s database to get </a:t>
                      </a:r>
                      <a:r>
                        <a:rPr lang="en-GB" sz="1200" b="1" dirty="0" smtClean="0">
                          <a:solidFill>
                            <a:schemeClr val="dk1"/>
                          </a:solidFill>
                          <a:latin typeface="Calibri"/>
                          <a:ea typeface="Calibri"/>
                          <a:cs typeface="Calibri"/>
                          <a:sym typeface="Calibri"/>
                        </a:rPr>
                        <a:t>raw data</a:t>
                      </a:r>
                      <a:r>
                        <a:rPr lang="en-GB" sz="1200" dirty="0" smtClean="0">
                          <a:solidFill>
                            <a:schemeClr val="dk1"/>
                          </a:solidFill>
                          <a:latin typeface="Calibri"/>
                          <a:ea typeface="Calibri"/>
                          <a:cs typeface="Calibri"/>
                          <a:sym typeface="Calibri"/>
                        </a:rPr>
                        <a:t>, at least if she knows what she is looking for. Sometimes, however, she needs data on an unfamiliar topic. In that case she will search Google for publications from Eurostat to get an idea of the statistics available. </a:t>
                      </a:r>
                    </a:p>
                    <a:p>
                      <a:pPr marL="0" lvl="0" indent="0" rtl="0">
                        <a:spcBef>
                          <a:spcPts val="0"/>
                        </a:spcBef>
                        <a:spcAft>
                          <a:spcPts val="0"/>
                        </a:spcAft>
                        <a:buNone/>
                      </a:pPr>
                      <a:endParaRPr lang="en-GB" sz="1200" dirty="0" smtClean="0">
                        <a:solidFill>
                          <a:schemeClr val="dk1"/>
                        </a:solidFill>
                        <a:latin typeface="Calibri"/>
                        <a:ea typeface="Calibri"/>
                        <a:cs typeface="Calibri"/>
                        <a:sym typeface="Calibri"/>
                      </a:endParaRPr>
                    </a:p>
                    <a:p>
                      <a:pPr marL="0" lvl="0" indent="0" rtl="0">
                        <a:spcBef>
                          <a:spcPts val="0"/>
                        </a:spcBef>
                        <a:spcAft>
                          <a:spcPts val="0"/>
                        </a:spcAft>
                        <a:buNone/>
                      </a:pPr>
                      <a:r>
                        <a:rPr lang="en-GB" sz="1200" i="1" dirty="0" smtClean="0">
                          <a:solidFill>
                            <a:schemeClr val="dk1"/>
                          </a:solidFill>
                          <a:latin typeface="Calibri"/>
                          <a:ea typeface="Calibri"/>
                          <a:cs typeface="Calibri"/>
                          <a:sym typeface="Calibri"/>
                        </a:rPr>
                        <a:t>“I sometimes distrust processed data, I prefer to draw my own conclusions”</a:t>
                      </a:r>
                      <a:endParaRPr lang="en-GB" sz="1200" dirty="0" smtClean="0">
                        <a:solidFill>
                          <a:schemeClr val="dk1"/>
                        </a:solidFill>
                        <a:latin typeface="Calibri"/>
                        <a:ea typeface="Calibri"/>
                        <a:cs typeface="Calibri"/>
                        <a:sym typeface="Calibri"/>
                      </a:endParaRPr>
                    </a:p>
                    <a:p>
                      <a:pPr marL="0" lvl="0" indent="0" rtl="0">
                        <a:spcBef>
                          <a:spcPts val="0"/>
                        </a:spcBef>
                        <a:spcAft>
                          <a:spcPts val="0"/>
                        </a:spcAft>
                        <a:buNone/>
                      </a:pPr>
                      <a:endParaRPr lang="en-GB" sz="1200" dirty="0" smtClean="0">
                        <a:solidFill>
                          <a:schemeClr val="dk1"/>
                        </a:solidFill>
                        <a:latin typeface="Calibri"/>
                        <a:ea typeface="Calibri"/>
                        <a:cs typeface="Calibri"/>
                        <a:sym typeface="Calibri"/>
                      </a:endParaRPr>
                    </a:p>
                    <a:p>
                      <a:pPr marL="0" lvl="0" indent="0" rtl="0">
                        <a:spcBef>
                          <a:spcPts val="0"/>
                        </a:spcBef>
                        <a:spcAft>
                          <a:spcPts val="0"/>
                        </a:spcAft>
                        <a:buNone/>
                      </a:pPr>
                      <a:r>
                        <a:rPr lang="en-GB" sz="1200" dirty="0" smtClean="0">
                          <a:solidFill>
                            <a:schemeClr val="dk1"/>
                          </a:solidFill>
                          <a:latin typeface="Calibri"/>
                          <a:ea typeface="Calibri"/>
                          <a:cs typeface="Calibri"/>
                          <a:sym typeface="Calibri"/>
                        </a:rPr>
                        <a:t>She needs to find datasets and </a:t>
                      </a:r>
                      <a:r>
                        <a:rPr lang="en-GB" sz="1200" b="1" dirty="0" smtClean="0">
                          <a:solidFill>
                            <a:schemeClr val="dk1"/>
                          </a:solidFill>
                          <a:latin typeface="Calibri"/>
                          <a:ea typeface="Calibri"/>
                          <a:cs typeface="Calibri"/>
                          <a:sym typeface="Calibri"/>
                        </a:rPr>
                        <a:t>download them to do her own calculations and create her own graphs</a:t>
                      </a:r>
                      <a:r>
                        <a:rPr lang="en-GB" sz="1200" dirty="0" smtClean="0">
                          <a:solidFill>
                            <a:schemeClr val="dk1"/>
                          </a:solidFill>
                          <a:latin typeface="Calibri"/>
                          <a:ea typeface="Calibri"/>
                          <a:cs typeface="Calibri"/>
                          <a:sym typeface="Calibri"/>
                        </a:rPr>
                        <a:t>.</a:t>
                      </a:r>
                    </a:p>
                    <a:p>
                      <a:pPr marL="0" lvl="0" indent="0" rtl="0">
                        <a:spcBef>
                          <a:spcPts val="0"/>
                        </a:spcBef>
                        <a:spcAft>
                          <a:spcPts val="0"/>
                        </a:spcAft>
                        <a:buNone/>
                      </a:pPr>
                      <a:endParaRPr lang="en-GB" sz="1200" dirty="0" smtClean="0">
                        <a:solidFill>
                          <a:schemeClr val="dk1"/>
                        </a:solidFill>
                        <a:latin typeface="Calibri"/>
                        <a:ea typeface="Calibri"/>
                        <a:cs typeface="Calibri"/>
                        <a:sym typeface="Calibri"/>
                      </a:endParaRPr>
                    </a:p>
                    <a:p>
                      <a:pPr marL="0" lvl="0" indent="0" rtl="0">
                        <a:spcBef>
                          <a:spcPts val="0"/>
                        </a:spcBef>
                        <a:spcAft>
                          <a:spcPts val="0"/>
                        </a:spcAft>
                        <a:buNone/>
                      </a:pPr>
                      <a:r>
                        <a:rPr lang="en-GB" sz="1200" b="1" dirty="0" smtClean="0">
                          <a:solidFill>
                            <a:schemeClr val="dk1"/>
                          </a:solidFill>
                          <a:latin typeface="Calibri"/>
                          <a:ea typeface="Calibri"/>
                          <a:cs typeface="Calibri"/>
                          <a:sym typeface="Calibri"/>
                        </a:rPr>
                        <a:t>Main Tasks</a:t>
                      </a:r>
                    </a:p>
                    <a:p>
                      <a:pPr marL="0" lvl="0" indent="0" rtl="0">
                        <a:spcBef>
                          <a:spcPts val="0"/>
                        </a:spcBef>
                        <a:spcAft>
                          <a:spcPts val="0"/>
                        </a:spcAft>
                        <a:buNone/>
                      </a:pPr>
                      <a:endParaRPr lang="en-GB" sz="600" b="1" dirty="0" smtClean="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smtClean="0">
                          <a:solidFill>
                            <a:schemeClr val="dk1"/>
                          </a:solidFill>
                          <a:latin typeface="Calibri"/>
                          <a:ea typeface="Calibri"/>
                          <a:cs typeface="Calibri"/>
                          <a:sym typeface="Calibri"/>
                        </a:rPr>
                        <a:t>Looking for relevant datasets</a:t>
                      </a:r>
                    </a:p>
                    <a:p>
                      <a:pPr marL="457200" lvl="0" indent="-304800" rtl="0">
                        <a:spcBef>
                          <a:spcPts val="0"/>
                        </a:spcBef>
                        <a:spcAft>
                          <a:spcPts val="0"/>
                        </a:spcAft>
                        <a:buClr>
                          <a:schemeClr val="dk1"/>
                        </a:buClr>
                        <a:buSzPts val="1200"/>
                        <a:buFont typeface="Calibri"/>
                        <a:buChar char="●"/>
                      </a:pPr>
                      <a:r>
                        <a:rPr lang="en-GB" sz="1200" dirty="0" smtClean="0">
                          <a:solidFill>
                            <a:schemeClr val="dk1"/>
                          </a:solidFill>
                          <a:latin typeface="Calibri"/>
                          <a:ea typeface="Calibri"/>
                          <a:cs typeface="Calibri"/>
                          <a:sym typeface="Calibri"/>
                        </a:rPr>
                        <a:t>Adjusting the layout and format of the tables</a:t>
                      </a:r>
                    </a:p>
                    <a:p>
                      <a:pPr marL="457200" lvl="0" indent="-304800" rtl="0">
                        <a:spcBef>
                          <a:spcPts val="0"/>
                        </a:spcBef>
                        <a:spcAft>
                          <a:spcPts val="0"/>
                        </a:spcAft>
                        <a:buClr>
                          <a:schemeClr val="dk1"/>
                        </a:buClr>
                        <a:buSzPts val="1200"/>
                        <a:buFont typeface="Calibri"/>
                        <a:buChar char="●"/>
                      </a:pPr>
                      <a:r>
                        <a:rPr lang="en-GB" sz="1200" dirty="0" smtClean="0">
                          <a:solidFill>
                            <a:schemeClr val="dk1"/>
                          </a:solidFill>
                          <a:latin typeface="Calibri"/>
                          <a:ea typeface="Calibri"/>
                          <a:cs typeface="Calibri"/>
                          <a:sym typeface="Calibri"/>
                        </a:rPr>
                        <a:t>Saving bookmarks to return to the datasets later</a:t>
                      </a:r>
                    </a:p>
                    <a:p>
                      <a:pPr marL="457200" lvl="0" indent="-304800" rtl="0">
                        <a:spcBef>
                          <a:spcPts val="0"/>
                        </a:spcBef>
                        <a:spcAft>
                          <a:spcPts val="0"/>
                        </a:spcAft>
                        <a:buClr>
                          <a:schemeClr val="dk1"/>
                        </a:buClr>
                        <a:buSzPts val="1200"/>
                        <a:buFont typeface="Calibri"/>
                        <a:buChar char="●"/>
                      </a:pPr>
                      <a:r>
                        <a:rPr lang="en-GB" sz="1200" dirty="0" smtClean="0">
                          <a:solidFill>
                            <a:schemeClr val="dk1"/>
                          </a:solidFill>
                          <a:latin typeface="Calibri"/>
                          <a:ea typeface="Calibri"/>
                          <a:cs typeface="Calibri"/>
                          <a:sym typeface="Calibri"/>
                        </a:rPr>
                        <a:t>Downloading tables to Excel</a:t>
                      </a:r>
                      <a:endParaRPr lang="en-GB" sz="1200" dirty="0">
                        <a:solidFill>
                          <a:schemeClr val="dk1"/>
                        </a:solidFill>
                        <a:latin typeface="Calibri"/>
                        <a:ea typeface="Calibri"/>
                        <a:cs typeface="Calibri"/>
                        <a:sym typeface="Calibri"/>
                      </a:endParaRPr>
                    </a:p>
                  </a:txBody>
                  <a:tcPr marL="91425" marR="91425" marT="91425" marB="91425"/>
                </a:tc>
                <a:tc rowSpan="2">
                  <a:txBody>
                    <a:bodyPr/>
                    <a:lstStyle/>
                    <a:p>
                      <a:pPr marL="0" lvl="0" indent="0" algn="just" rtl="0">
                        <a:spcBef>
                          <a:spcPts val="0"/>
                        </a:spcBef>
                        <a:spcAft>
                          <a:spcPts val="0"/>
                        </a:spcAft>
                        <a:buNone/>
                      </a:pPr>
                      <a:r>
                        <a:rPr lang="en-GB" sz="1200" b="1" dirty="0">
                          <a:solidFill>
                            <a:schemeClr val="dk1"/>
                          </a:solidFill>
                          <a:latin typeface="Calibri"/>
                          <a:ea typeface="Calibri"/>
                          <a:cs typeface="Calibri"/>
                          <a:sym typeface="Calibri"/>
                        </a:rPr>
                        <a:t>Characteristics</a:t>
                      </a:r>
                      <a:endParaRPr sz="1200" b="1" dirty="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a:solidFill>
                          <a:schemeClr val="dk1"/>
                        </a:solidFill>
                        <a:latin typeface="Calibri"/>
                        <a:ea typeface="Calibri"/>
                        <a:cs typeface="Calibri"/>
                        <a:sym typeface="Calibri"/>
                      </a:endParaRPr>
                    </a:p>
                    <a:p>
                      <a:pPr marL="0" lvl="0" indent="0" algn="just" rtl="0">
                        <a:spcBef>
                          <a:spcPts val="0"/>
                        </a:spcBef>
                        <a:spcAft>
                          <a:spcPts val="0"/>
                        </a:spcAft>
                        <a:buNone/>
                      </a:pPr>
                      <a:r>
                        <a:rPr lang="en-GB" sz="1100" dirty="0">
                          <a:solidFill>
                            <a:schemeClr val="dk1"/>
                          </a:solidFill>
                          <a:latin typeface="Calibri"/>
                          <a:ea typeface="Calibri"/>
                          <a:cs typeface="Calibri"/>
                          <a:sym typeface="Calibri"/>
                        </a:rPr>
                        <a:t>Statistical literacy</a:t>
                      </a: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600" dirty="0">
                        <a:solidFill>
                          <a:schemeClr val="dk1"/>
                        </a:solidFill>
                        <a:latin typeface="Calibri"/>
                        <a:ea typeface="Calibri"/>
                        <a:cs typeface="Calibri"/>
                        <a:sym typeface="Calibri"/>
                      </a:endParaRPr>
                    </a:p>
                    <a:p>
                      <a:pPr marL="0" lvl="0" indent="0" algn="just" rtl="0">
                        <a:spcBef>
                          <a:spcPts val="0"/>
                        </a:spcBef>
                        <a:spcAft>
                          <a:spcPts val="0"/>
                        </a:spcAft>
                        <a:buNone/>
                      </a:pPr>
                      <a:r>
                        <a:rPr lang="en-GB" sz="1100" dirty="0">
                          <a:solidFill>
                            <a:schemeClr val="dk1"/>
                          </a:solidFill>
                          <a:latin typeface="Calibri"/>
                          <a:ea typeface="Calibri"/>
                          <a:cs typeface="Calibri"/>
                          <a:sym typeface="Calibri"/>
                        </a:rPr>
                        <a:t>Computer proficiency</a:t>
                      </a: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Visits Eurostat sometimes daily, when writing a research paper, but at least weekly.</a:t>
                      </a:r>
                      <a:endParaRPr sz="1200" dirty="0">
                        <a:solidFill>
                          <a:schemeClr val="dk1"/>
                        </a:solidFill>
                        <a:latin typeface="Calibri"/>
                        <a:ea typeface="Calibri"/>
                        <a:cs typeface="Calibri"/>
                        <a:sym typeface="Calibri"/>
                      </a:endParaRPr>
                    </a:p>
                    <a:p>
                      <a:pPr marL="0" lvl="0" indent="0" algn="just" rtl="0">
                        <a:spcBef>
                          <a:spcPts val="0"/>
                        </a:spcBef>
                        <a:spcAft>
                          <a:spcPts val="0"/>
                        </a:spcAft>
                        <a:buNone/>
                      </a:pPr>
                      <a:endParaRPr sz="1200" dirty="0">
                        <a:solidFill>
                          <a:schemeClr val="dk1"/>
                        </a:solidFill>
                        <a:latin typeface="Calibri"/>
                        <a:ea typeface="Calibri"/>
                        <a:cs typeface="Calibri"/>
                        <a:sym typeface="Calibri"/>
                      </a:endParaRPr>
                    </a:p>
                    <a:p>
                      <a:pPr marL="0" lvl="0" indent="0" algn="just" rtl="0">
                        <a:spcBef>
                          <a:spcPts val="0"/>
                        </a:spcBef>
                        <a:spcAft>
                          <a:spcPts val="0"/>
                        </a:spcAft>
                        <a:buNone/>
                      </a:pPr>
                      <a:r>
                        <a:rPr lang="en-GB" sz="1200" b="1" dirty="0">
                          <a:solidFill>
                            <a:schemeClr val="dk1"/>
                          </a:solidFill>
                          <a:latin typeface="Calibri"/>
                          <a:ea typeface="Calibri"/>
                          <a:cs typeface="Calibri"/>
                          <a:sym typeface="Calibri"/>
                        </a:rPr>
                        <a:t>Tools used</a:t>
                      </a:r>
                      <a:endParaRPr sz="1200" b="1" dirty="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Database</a:t>
                      </a:r>
                      <a:endParaRPr sz="1200" dirty="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Statistics Explained</a:t>
                      </a:r>
                      <a:endParaRPr sz="1200" dirty="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Statistical Reports (but no PDFs because they are not user friendly)</a:t>
                      </a:r>
                      <a:endParaRPr sz="1200"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0"/>
                  </a:ext>
                </a:extLst>
              </a:tr>
              <a:tr h="1989800">
                <a:tc>
                  <a:txBody>
                    <a:bodyPr/>
                    <a:lstStyle/>
                    <a:p>
                      <a:pPr marL="0" lvl="0" indent="0" algn="just" rtl="0">
                        <a:spcBef>
                          <a:spcPts val="0"/>
                        </a:spcBef>
                        <a:spcAft>
                          <a:spcPts val="0"/>
                        </a:spcAft>
                        <a:buNone/>
                      </a:pPr>
                      <a:r>
                        <a:rPr lang="en-GB" sz="1200" b="1" dirty="0" smtClean="0">
                          <a:solidFill>
                            <a:schemeClr val="dk1"/>
                          </a:solidFill>
                          <a:latin typeface="Calibri"/>
                          <a:ea typeface="Calibri"/>
                          <a:cs typeface="Calibri"/>
                          <a:sym typeface="Calibri"/>
                        </a:rPr>
                        <a:t>Demographics</a:t>
                      </a:r>
                    </a:p>
                    <a:p>
                      <a:pPr marL="0" lvl="0" indent="0" algn="just" rtl="0">
                        <a:spcBef>
                          <a:spcPts val="0"/>
                        </a:spcBef>
                        <a:spcAft>
                          <a:spcPts val="0"/>
                        </a:spcAft>
                        <a:buNone/>
                      </a:pPr>
                      <a:endParaRPr lang="en-GB" sz="600" b="1" dirty="0" smtClean="0">
                        <a:solidFill>
                          <a:schemeClr val="dk1"/>
                        </a:solidFill>
                        <a:latin typeface="Calibri"/>
                        <a:ea typeface="Calibri"/>
                        <a:cs typeface="Calibri"/>
                        <a:sym typeface="Calibri"/>
                      </a:endParaRPr>
                    </a:p>
                    <a:p>
                      <a:pPr marL="0" lvl="0" indent="0" rtl="0">
                        <a:spcBef>
                          <a:spcPts val="0"/>
                        </a:spcBef>
                        <a:spcAft>
                          <a:spcPts val="0"/>
                        </a:spcAft>
                        <a:buNone/>
                      </a:pPr>
                      <a:r>
                        <a:rPr lang="en-GB" sz="1200" dirty="0" smtClean="0">
                          <a:solidFill>
                            <a:schemeClr val="dk1"/>
                          </a:solidFill>
                          <a:latin typeface="Calibri"/>
                          <a:ea typeface="Calibri"/>
                          <a:cs typeface="Calibri"/>
                          <a:sym typeface="Calibri"/>
                        </a:rPr>
                        <a:t>48 years old</a:t>
                      </a:r>
                    </a:p>
                    <a:p>
                      <a:pPr marL="0" lvl="0" indent="0" rtl="0">
                        <a:spcBef>
                          <a:spcPts val="0"/>
                        </a:spcBef>
                        <a:spcAft>
                          <a:spcPts val="0"/>
                        </a:spcAft>
                        <a:buNone/>
                      </a:pPr>
                      <a:endParaRPr lang="en-GB" sz="1200" dirty="0" smtClean="0">
                        <a:solidFill>
                          <a:schemeClr val="dk1"/>
                        </a:solidFill>
                        <a:latin typeface="Calibri"/>
                        <a:ea typeface="Calibri"/>
                        <a:cs typeface="Calibri"/>
                        <a:sym typeface="Calibri"/>
                      </a:endParaRPr>
                    </a:p>
                    <a:p>
                      <a:pPr marL="0" lvl="0" indent="0" rtl="0">
                        <a:spcBef>
                          <a:spcPts val="0"/>
                        </a:spcBef>
                        <a:spcAft>
                          <a:spcPts val="0"/>
                        </a:spcAft>
                        <a:buNone/>
                      </a:pPr>
                      <a:r>
                        <a:rPr lang="en-GB" sz="1200" dirty="0" smtClean="0">
                          <a:solidFill>
                            <a:schemeClr val="dk1"/>
                          </a:solidFill>
                          <a:latin typeface="Calibri"/>
                          <a:ea typeface="Calibri"/>
                          <a:cs typeface="Calibri"/>
                          <a:sym typeface="Calibri"/>
                        </a:rPr>
                        <a:t>Works as a policy maker for the European Commission's Directorate General for Trade.</a:t>
                      </a:r>
                      <a:endParaRPr lang="en-GB" sz="1200" dirty="0">
                        <a:solidFill>
                          <a:schemeClr val="dk1"/>
                        </a:solidFill>
                        <a:latin typeface="Calibri"/>
                        <a:ea typeface="Calibri"/>
                        <a:cs typeface="Calibri"/>
                        <a:sym typeface="Calibri"/>
                      </a:endParaRPr>
                    </a:p>
                  </a:txBody>
                  <a:tcPr marL="91425" marR="91425" marT="91425" marB="91425"/>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871300">
                <a:tc gridSpan="3">
                  <a:txBody>
                    <a:bodyPr/>
                    <a:lstStyle/>
                    <a:p>
                      <a:pPr marL="457200" lvl="0" indent="0" algn="just" rtl="0">
                        <a:spcBef>
                          <a:spcPts val="0"/>
                        </a:spcBef>
                        <a:spcAft>
                          <a:spcPts val="0"/>
                        </a:spcAft>
                        <a:buNone/>
                      </a:pPr>
                      <a:r>
                        <a:rPr lang="en-GB" sz="1200" b="1" dirty="0">
                          <a:solidFill>
                            <a:schemeClr val="dk1"/>
                          </a:solidFill>
                          <a:latin typeface="Calibri"/>
                          <a:ea typeface="Calibri"/>
                          <a:cs typeface="Calibri"/>
                          <a:sym typeface="Calibri"/>
                        </a:rPr>
                        <a:t>We should </a:t>
                      </a:r>
                      <a:r>
                        <a:rPr lang="en-GB" sz="1200" dirty="0">
                          <a:solidFill>
                            <a:schemeClr val="dk1"/>
                          </a:solidFill>
                          <a:latin typeface="Calibri"/>
                          <a:ea typeface="Calibri"/>
                          <a:cs typeface="Calibri"/>
                          <a:sym typeface="Calibri"/>
                        </a:rPr>
                        <a:t>provide a good overview of everything that is available on Eurostat.</a:t>
                      </a:r>
                      <a:endParaRPr sz="1200" dirty="0">
                        <a:solidFill>
                          <a:schemeClr val="dk1"/>
                        </a:solidFill>
                        <a:latin typeface="Calibri"/>
                        <a:ea typeface="Calibri"/>
                        <a:cs typeface="Calibri"/>
                        <a:sym typeface="Calibri"/>
                      </a:endParaRPr>
                    </a:p>
                    <a:p>
                      <a:pPr marL="0" lvl="0" indent="0" algn="just" rtl="0">
                        <a:spcBef>
                          <a:spcPts val="0"/>
                        </a:spcBef>
                        <a:spcAft>
                          <a:spcPts val="0"/>
                        </a:spcAft>
                        <a:buNone/>
                      </a:pPr>
                      <a:endParaRPr sz="600" dirty="0">
                        <a:solidFill>
                          <a:schemeClr val="dk1"/>
                        </a:solidFill>
                        <a:latin typeface="Calibri"/>
                        <a:ea typeface="Calibri"/>
                        <a:cs typeface="Calibri"/>
                        <a:sym typeface="Calibri"/>
                      </a:endParaRPr>
                    </a:p>
                    <a:p>
                      <a:pPr marL="457200" lvl="0" indent="0" algn="just" rtl="0">
                        <a:spcBef>
                          <a:spcPts val="0"/>
                        </a:spcBef>
                        <a:spcAft>
                          <a:spcPts val="0"/>
                        </a:spcAft>
                        <a:buNone/>
                      </a:pPr>
                      <a:r>
                        <a:rPr lang="en-GB" sz="1200" b="1" dirty="0">
                          <a:solidFill>
                            <a:schemeClr val="dk1"/>
                          </a:solidFill>
                          <a:latin typeface="Calibri"/>
                          <a:ea typeface="Calibri"/>
                          <a:cs typeface="Calibri"/>
                          <a:sym typeface="Calibri"/>
                        </a:rPr>
                        <a:t>We must not </a:t>
                      </a:r>
                      <a:r>
                        <a:rPr lang="en-GB" sz="1200" dirty="0">
                          <a:solidFill>
                            <a:schemeClr val="dk1"/>
                          </a:solidFill>
                          <a:latin typeface="Calibri"/>
                          <a:ea typeface="Calibri"/>
                          <a:cs typeface="Calibri"/>
                          <a:sym typeface="Calibri"/>
                        </a:rPr>
                        <a:t>provide publications as PDFs, because they are not easy to work with (copy-paste).</a:t>
                      </a:r>
                      <a:endParaRPr sz="1200" dirty="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B w="9525" cap="flat" cmpd="sng">
                      <a:solidFill>
                        <a:srgbClr val="9E9E9E">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bl>
          </a:graphicData>
        </a:graphic>
      </p:graphicFrame>
      <p:pic>
        <p:nvPicPr>
          <p:cNvPr id="80" name="Shape 80"/>
          <p:cNvPicPr preferRelativeResize="0"/>
          <p:nvPr/>
        </p:nvPicPr>
        <p:blipFill>
          <a:blip r:embed="rId3">
            <a:alphaModFix/>
          </a:blip>
          <a:stretch>
            <a:fillRect/>
          </a:stretch>
        </p:blipFill>
        <p:spPr>
          <a:xfrm>
            <a:off x="6672172" y="2482545"/>
            <a:ext cx="1798525" cy="296238"/>
          </a:xfrm>
          <a:prstGeom prst="rect">
            <a:avLst/>
          </a:prstGeom>
          <a:noFill/>
          <a:ln>
            <a:noFill/>
          </a:ln>
        </p:spPr>
      </p:pic>
      <p:pic>
        <p:nvPicPr>
          <p:cNvPr id="81" name="Shape 81"/>
          <p:cNvPicPr preferRelativeResize="0"/>
          <p:nvPr/>
        </p:nvPicPr>
        <p:blipFill>
          <a:blip r:embed="rId4">
            <a:alphaModFix/>
          </a:blip>
          <a:stretch>
            <a:fillRect/>
          </a:stretch>
        </p:blipFill>
        <p:spPr>
          <a:xfrm>
            <a:off x="6666770" y="2044310"/>
            <a:ext cx="1851000" cy="293025"/>
          </a:xfrm>
          <a:prstGeom prst="rect">
            <a:avLst/>
          </a:prstGeom>
          <a:noFill/>
          <a:ln>
            <a:noFill/>
          </a:ln>
        </p:spPr>
      </p:pic>
      <p:pic>
        <p:nvPicPr>
          <p:cNvPr id="82" name="Shape 82"/>
          <p:cNvPicPr preferRelativeResize="0"/>
          <p:nvPr/>
        </p:nvPicPr>
        <p:blipFill>
          <a:blip r:embed="rId5">
            <a:alphaModFix/>
          </a:blip>
          <a:stretch>
            <a:fillRect/>
          </a:stretch>
        </p:blipFill>
        <p:spPr>
          <a:xfrm>
            <a:off x="804881" y="5210035"/>
            <a:ext cx="193050" cy="239648"/>
          </a:xfrm>
          <a:prstGeom prst="rect">
            <a:avLst/>
          </a:prstGeom>
          <a:noFill/>
          <a:ln>
            <a:noFill/>
          </a:ln>
        </p:spPr>
      </p:pic>
      <p:pic>
        <p:nvPicPr>
          <p:cNvPr id="83" name="Shape 83"/>
          <p:cNvPicPr preferRelativeResize="0"/>
          <p:nvPr/>
        </p:nvPicPr>
        <p:blipFill>
          <a:blip r:embed="rId5">
            <a:alphaModFix/>
          </a:blip>
          <a:stretch>
            <a:fillRect/>
          </a:stretch>
        </p:blipFill>
        <p:spPr>
          <a:xfrm rot="10800000">
            <a:off x="804875" y="5570965"/>
            <a:ext cx="193050" cy="239648"/>
          </a:xfrm>
          <a:prstGeom prst="rect">
            <a:avLst/>
          </a:prstGeom>
          <a:noFill/>
          <a:ln>
            <a:noFill/>
          </a:ln>
        </p:spPr>
      </p:pic>
      <p:pic>
        <p:nvPicPr>
          <p:cNvPr id="9" name="Shape 83"/>
          <p:cNvPicPr preferRelativeResize="0"/>
          <p:nvPr/>
        </p:nvPicPr>
        <p:blipFill rotWithShape="1">
          <a:blip r:embed="rId6">
            <a:alphaModFix/>
          </a:blip>
          <a:srcRect r="65495" b="59198"/>
          <a:stretch/>
        </p:blipFill>
        <p:spPr>
          <a:xfrm>
            <a:off x="611560" y="1594330"/>
            <a:ext cx="1603505" cy="1265301"/>
          </a:xfrm>
          <a:prstGeom prst="rect">
            <a:avLst/>
          </a:prstGeom>
          <a:noFill/>
          <a:ln>
            <a:noFill/>
          </a:ln>
        </p:spPr>
      </p:pic>
    </p:spTree>
    <p:extLst>
      <p:ext uri="{BB962C8B-B14F-4D97-AF65-F5344CB8AC3E}">
        <p14:creationId xmlns:p14="http://schemas.microsoft.com/office/powerpoint/2010/main" val="2939242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67544" y="692696"/>
            <a:ext cx="8364756" cy="693279"/>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lgn="just">
              <a:spcBef>
                <a:spcPts val="2400"/>
              </a:spcBef>
            </a:pPr>
            <a:r>
              <a:rPr lang="en-GB" sz="2400" dirty="0">
                <a:latin typeface="+mn-lt"/>
                <a:ea typeface="+mn-ea"/>
                <a:cs typeface="Futura Medium" panose="020B0602020204020303" pitchFamily="34" charset="-79"/>
                <a:sym typeface="Cambria"/>
              </a:rPr>
              <a:t>Data Oriented Intermediate User  — Isak</a:t>
            </a:r>
            <a:endParaRPr sz="2400" dirty="0">
              <a:latin typeface="+mn-lt"/>
              <a:ea typeface="+mn-ea"/>
              <a:cs typeface="Futura Medium" panose="020B0602020204020303" pitchFamily="34" charset="-79"/>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p:txBody>
      </p:sp>
      <p:graphicFrame>
        <p:nvGraphicFramePr>
          <p:cNvPr id="89" name="Shape 89"/>
          <p:cNvGraphicFramePr/>
          <p:nvPr>
            <p:extLst>
              <p:ext uri="{D42A27DB-BD31-4B8C-83A1-F6EECF244321}">
                <p14:modId xmlns:p14="http://schemas.microsoft.com/office/powerpoint/2010/main" val="1251891214"/>
              </p:ext>
            </p:extLst>
          </p:nvPr>
        </p:nvGraphicFramePr>
        <p:xfrm>
          <a:off x="497850" y="1545600"/>
          <a:ext cx="8203800" cy="4528870"/>
        </p:xfrm>
        <a:graphic>
          <a:graphicData uri="http://schemas.openxmlformats.org/drawingml/2006/table">
            <a:tbl>
              <a:tblPr>
                <a:noFill/>
              </a:tblPr>
              <a:tblGrid>
                <a:gridCol w="1943300">
                  <a:extLst>
                    <a:ext uri="{9D8B030D-6E8A-4147-A177-3AD203B41FA5}">
                      <a16:colId xmlns:a16="http://schemas.microsoft.com/office/drawing/2014/main" xmlns="" val="20000"/>
                    </a:ext>
                  </a:extLst>
                </a:gridCol>
                <a:gridCol w="4171450">
                  <a:extLst>
                    <a:ext uri="{9D8B030D-6E8A-4147-A177-3AD203B41FA5}">
                      <a16:colId xmlns:a16="http://schemas.microsoft.com/office/drawing/2014/main" xmlns="" val="20001"/>
                    </a:ext>
                  </a:extLst>
                </a:gridCol>
                <a:gridCol w="2089050">
                  <a:extLst>
                    <a:ext uri="{9D8B030D-6E8A-4147-A177-3AD203B41FA5}">
                      <a16:colId xmlns:a16="http://schemas.microsoft.com/office/drawing/2014/main" xmlns="" val="20002"/>
                    </a:ext>
                  </a:extLst>
                </a:gridCol>
              </a:tblGrid>
              <a:tr h="1495375">
                <a:tc>
                  <a:txBody>
                    <a:bodyPr/>
                    <a:lstStyle/>
                    <a:p>
                      <a:pPr marL="0" lvl="0" indent="0" rtl="0">
                        <a:spcBef>
                          <a:spcPts val="0"/>
                        </a:spcBef>
                        <a:spcAft>
                          <a:spcPts val="0"/>
                        </a:spcAft>
                        <a:buNone/>
                      </a:pPr>
                      <a:endParaRPr dirty="0"/>
                    </a:p>
                  </a:txBody>
                  <a:tcPr marL="91425" marR="91425" marT="91425" marB="91425"/>
                </a:tc>
                <a:tc rowSpan="2">
                  <a:txBody>
                    <a:bodyPr/>
                    <a:lstStyle/>
                    <a:p>
                      <a:pPr marL="0" lvl="0" indent="0" rtl="0">
                        <a:spcBef>
                          <a:spcPts val="0"/>
                        </a:spcBef>
                        <a:spcAft>
                          <a:spcPts val="0"/>
                        </a:spcAft>
                        <a:buNone/>
                      </a:pPr>
                      <a:r>
                        <a:rPr lang="en-GB" sz="1200" b="1" dirty="0">
                          <a:solidFill>
                            <a:schemeClr val="dk1"/>
                          </a:solidFill>
                          <a:latin typeface="Calibri"/>
                          <a:ea typeface="Calibri"/>
                          <a:cs typeface="Calibri"/>
                          <a:sym typeface="Calibri"/>
                        </a:rPr>
                        <a:t>Key Goals</a:t>
                      </a:r>
                      <a:endParaRPr sz="1200" b="1" dirty="0">
                        <a:solidFill>
                          <a:schemeClr val="dk1"/>
                        </a:solidFill>
                        <a:latin typeface="Calibri"/>
                        <a:ea typeface="Calibri"/>
                        <a:cs typeface="Calibri"/>
                        <a:sym typeface="Calibri"/>
                      </a:endParaRPr>
                    </a:p>
                    <a:p>
                      <a:pPr marL="0" lvl="0" indent="0" rtl="0">
                        <a:spcBef>
                          <a:spcPts val="0"/>
                        </a:spcBef>
                        <a:spcAft>
                          <a:spcPts val="0"/>
                        </a:spcAft>
                        <a:buNone/>
                      </a:pPr>
                      <a:endParaRPr sz="600" b="1"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As a journalist, Isak is constantly looking for many different angles to support the stories he is working on. This means he comes to the Eurostat website with a </a:t>
                      </a:r>
                      <a:r>
                        <a:rPr lang="en-GB" sz="1200" b="1" dirty="0">
                          <a:solidFill>
                            <a:schemeClr val="dk1"/>
                          </a:solidFill>
                          <a:latin typeface="Calibri"/>
                          <a:ea typeface="Calibri"/>
                          <a:cs typeface="Calibri"/>
                          <a:sym typeface="Calibri"/>
                        </a:rPr>
                        <a:t>very specific goal in mind</a:t>
                      </a:r>
                      <a:r>
                        <a:rPr lang="en-GB" sz="1200" dirty="0">
                          <a:solidFill>
                            <a:schemeClr val="dk1"/>
                          </a:solidFill>
                          <a:latin typeface="Calibri"/>
                          <a:ea typeface="Calibri"/>
                          <a:cs typeface="Calibri"/>
                          <a:sym typeface="Calibri"/>
                        </a:rPr>
                        <a:t>, not just to browse around. He does look at </a:t>
                      </a:r>
                      <a:r>
                        <a:rPr lang="en-GB" sz="1200" b="1" dirty="0">
                          <a:solidFill>
                            <a:schemeClr val="dk1"/>
                          </a:solidFill>
                          <a:latin typeface="Calibri"/>
                          <a:ea typeface="Calibri"/>
                          <a:cs typeface="Calibri"/>
                          <a:sym typeface="Calibri"/>
                        </a:rPr>
                        <a:t>both data visualisations and tables</a:t>
                      </a:r>
                      <a:r>
                        <a:rPr lang="en-GB" sz="1200" dirty="0">
                          <a:solidFill>
                            <a:schemeClr val="dk1"/>
                          </a:solidFill>
                          <a:latin typeface="Calibri"/>
                          <a:ea typeface="Calibri"/>
                          <a:cs typeface="Calibri"/>
                          <a:sym typeface="Calibri"/>
                        </a:rPr>
                        <a:t> with raw data, yet he only uses the latter for his articles. A graphical designer at his editorial office will create charts or infographics from those data when necessary.</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i="1" dirty="0">
                          <a:solidFill>
                            <a:schemeClr val="dk1"/>
                          </a:solidFill>
                          <a:latin typeface="Calibri"/>
                          <a:ea typeface="Calibri"/>
                          <a:cs typeface="Calibri"/>
                          <a:sym typeface="Calibri"/>
                        </a:rPr>
                        <a:t>“The challenge lies in finding the data, more than in interpreting the data.”</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b="1" dirty="0">
                          <a:solidFill>
                            <a:schemeClr val="dk1"/>
                          </a:solidFill>
                          <a:latin typeface="Calibri"/>
                          <a:ea typeface="Calibri"/>
                          <a:cs typeface="Calibri"/>
                          <a:sym typeface="Calibri"/>
                        </a:rPr>
                        <a:t>Main Tasks</a:t>
                      </a:r>
                      <a:endParaRPr sz="1200" b="1" dirty="0">
                        <a:solidFill>
                          <a:schemeClr val="dk1"/>
                        </a:solidFill>
                        <a:latin typeface="Calibri"/>
                        <a:ea typeface="Calibri"/>
                        <a:cs typeface="Calibri"/>
                        <a:sym typeface="Calibri"/>
                      </a:endParaRPr>
                    </a:p>
                    <a:p>
                      <a:pPr marL="0" lvl="0" indent="0" rtl="0">
                        <a:spcBef>
                          <a:spcPts val="0"/>
                        </a:spcBef>
                        <a:spcAft>
                          <a:spcPts val="0"/>
                        </a:spcAft>
                        <a:buNone/>
                      </a:pPr>
                      <a:endParaRPr sz="600" b="1"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Searching for visualisations and raw data</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Downloading selections of specific tables</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Sometimes taking screenshots to show the graphic designer how the data could be presented</a:t>
                      </a:r>
                      <a:endParaRPr sz="1200" dirty="0">
                        <a:solidFill>
                          <a:schemeClr val="dk1"/>
                        </a:solidFill>
                        <a:latin typeface="Calibri"/>
                        <a:ea typeface="Calibri"/>
                        <a:cs typeface="Calibri"/>
                        <a:sym typeface="Calibri"/>
                      </a:endParaRPr>
                    </a:p>
                  </a:txBody>
                  <a:tcPr marL="91425" marR="91425" marT="91425" marB="91425"/>
                </a:tc>
                <a:tc rowSpan="2">
                  <a:txBody>
                    <a:bodyPr/>
                    <a:lstStyle/>
                    <a:p>
                      <a:pPr marL="0" lvl="0" indent="0" algn="just" rtl="0">
                        <a:spcBef>
                          <a:spcPts val="0"/>
                        </a:spcBef>
                        <a:spcAft>
                          <a:spcPts val="0"/>
                        </a:spcAft>
                        <a:buNone/>
                      </a:pPr>
                      <a:r>
                        <a:rPr lang="en-GB" sz="1200" b="1" dirty="0">
                          <a:solidFill>
                            <a:schemeClr val="dk1"/>
                          </a:solidFill>
                          <a:latin typeface="Calibri"/>
                          <a:ea typeface="Calibri"/>
                          <a:cs typeface="Calibri"/>
                          <a:sym typeface="Calibri"/>
                        </a:rPr>
                        <a:t>Characteristics</a:t>
                      </a:r>
                      <a:endParaRPr sz="1200" b="1" dirty="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a:solidFill>
                          <a:schemeClr val="dk1"/>
                        </a:solidFill>
                        <a:latin typeface="Calibri"/>
                        <a:ea typeface="Calibri"/>
                        <a:cs typeface="Calibri"/>
                        <a:sym typeface="Calibri"/>
                      </a:endParaRPr>
                    </a:p>
                    <a:p>
                      <a:pPr marL="0" lvl="0" indent="0" algn="just" rtl="0">
                        <a:spcBef>
                          <a:spcPts val="0"/>
                        </a:spcBef>
                        <a:spcAft>
                          <a:spcPts val="0"/>
                        </a:spcAft>
                        <a:buNone/>
                      </a:pPr>
                      <a:r>
                        <a:rPr lang="en-GB" sz="1100" dirty="0">
                          <a:solidFill>
                            <a:schemeClr val="dk1"/>
                          </a:solidFill>
                          <a:latin typeface="Calibri"/>
                          <a:ea typeface="Calibri"/>
                          <a:cs typeface="Calibri"/>
                          <a:sym typeface="Calibri"/>
                        </a:rPr>
                        <a:t>Statistical literacy</a:t>
                      </a: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600" dirty="0">
                        <a:solidFill>
                          <a:schemeClr val="dk1"/>
                        </a:solidFill>
                        <a:latin typeface="Calibri"/>
                        <a:ea typeface="Calibri"/>
                        <a:cs typeface="Calibri"/>
                        <a:sym typeface="Calibri"/>
                      </a:endParaRPr>
                    </a:p>
                    <a:p>
                      <a:pPr marL="0" lvl="0" indent="0" algn="just" rtl="0">
                        <a:spcBef>
                          <a:spcPts val="0"/>
                        </a:spcBef>
                        <a:spcAft>
                          <a:spcPts val="0"/>
                        </a:spcAft>
                        <a:buNone/>
                      </a:pPr>
                      <a:r>
                        <a:rPr lang="en-GB" sz="1100" dirty="0">
                          <a:solidFill>
                            <a:schemeClr val="dk1"/>
                          </a:solidFill>
                          <a:latin typeface="Calibri"/>
                          <a:ea typeface="Calibri"/>
                          <a:cs typeface="Calibri"/>
                          <a:sym typeface="Calibri"/>
                        </a:rPr>
                        <a:t>Computer proficiency</a:t>
                      </a: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Visits Eurostat a few times a week.</a:t>
                      </a:r>
                      <a:endParaRPr sz="1200" dirty="0">
                        <a:solidFill>
                          <a:schemeClr val="dk1"/>
                        </a:solidFill>
                        <a:latin typeface="Calibri"/>
                        <a:ea typeface="Calibri"/>
                        <a:cs typeface="Calibri"/>
                        <a:sym typeface="Calibri"/>
                      </a:endParaRPr>
                    </a:p>
                    <a:p>
                      <a:pPr marL="0" lvl="0" indent="0" algn="just" rtl="0">
                        <a:spcBef>
                          <a:spcPts val="0"/>
                        </a:spcBef>
                        <a:spcAft>
                          <a:spcPts val="0"/>
                        </a:spcAft>
                        <a:buNone/>
                      </a:pPr>
                      <a:endParaRPr sz="1200" dirty="0">
                        <a:solidFill>
                          <a:schemeClr val="dk1"/>
                        </a:solidFill>
                        <a:latin typeface="Calibri"/>
                        <a:ea typeface="Calibri"/>
                        <a:cs typeface="Calibri"/>
                        <a:sym typeface="Calibri"/>
                      </a:endParaRPr>
                    </a:p>
                    <a:p>
                      <a:pPr marL="0" lvl="0" indent="0" algn="just" rtl="0">
                        <a:spcBef>
                          <a:spcPts val="0"/>
                        </a:spcBef>
                        <a:spcAft>
                          <a:spcPts val="0"/>
                        </a:spcAft>
                        <a:buNone/>
                      </a:pPr>
                      <a:r>
                        <a:rPr lang="en-GB" sz="1200" b="1" dirty="0">
                          <a:solidFill>
                            <a:schemeClr val="dk1"/>
                          </a:solidFill>
                          <a:latin typeface="Calibri"/>
                          <a:ea typeface="Calibri"/>
                          <a:cs typeface="Calibri"/>
                          <a:sym typeface="Calibri"/>
                        </a:rPr>
                        <a:t>Tools used</a:t>
                      </a:r>
                      <a:endParaRPr sz="1200" b="1" dirty="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Tables, Graphs, Maps</a:t>
                      </a:r>
                      <a:endParaRPr sz="1200" dirty="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Database (but less)</a:t>
                      </a:r>
                      <a:endParaRPr sz="1200" dirty="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Statistics Illustrated</a:t>
                      </a:r>
                      <a:endParaRPr sz="1200"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0"/>
                  </a:ext>
                </a:extLst>
              </a:tr>
              <a:tr h="1989800">
                <a:tc>
                  <a:txBody>
                    <a:bodyPr/>
                    <a:lstStyle/>
                    <a:p>
                      <a:pPr marL="0" lvl="0" indent="0" algn="just" rtl="0">
                        <a:spcBef>
                          <a:spcPts val="0"/>
                        </a:spcBef>
                        <a:spcAft>
                          <a:spcPts val="0"/>
                        </a:spcAft>
                        <a:buNone/>
                      </a:pPr>
                      <a:r>
                        <a:rPr lang="en-GB" sz="1200" b="1" dirty="0">
                          <a:solidFill>
                            <a:schemeClr val="dk1"/>
                          </a:solidFill>
                          <a:latin typeface="Calibri"/>
                          <a:ea typeface="Calibri"/>
                          <a:cs typeface="Calibri"/>
                          <a:sym typeface="Calibri"/>
                        </a:rPr>
                        <a:t>Demographics</a:t>
                      </a:r>
                      <a:endParaRPr sz="1200" b="1" dirty="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28 years old</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Works as a journalist for a national newspaper. He does not write about data, but looks for statistics on the topics he is writing about to support articles. </a:t>
                      </a:r>
                      <a:endParaRPr sz="1200" dirty="0">
                        <a:solidFill>
                          <a:schemeClr val="dk1"/>
                        </a:solidFill>
                        <a:latin typeface="Calibri"/>
                        <a:ea typeface="Calibri"/>
                        <a:cs typeface="Calibri"/>
                        <a:sym typeface="Calibri"/>
                      </a:endParaRPr>
                    </a:p>
                  </a:txBody>
                  <a:tcPr marL="91425" marR="91425" marT="91425" marB="91425"/>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871300">
                <a:tc gridSpan="3">
                  <a:txBody>
                    <a:bodyPr/>
                    <a:lstStyle/>
                    <a:p>
                      <a:pPr marL="457200" lvl="0" indent="0" algn="just" rtl="0">
                        <a:spcBef>
                          <a:spcPts val="0"/>
                        </a:spcBef>
                        <a:spcAft>
                          <a:spcPts val="0"/>
                        </a:spcAft>
                        <a:buNone/>
                      </a:pPr>
                      <a:r>
                        <a:rPr lang="en-GB" sz="1200" b="1" dirty="0">
                          <a:solidFill>
                            <a:schemeClr val="dk1"/>
                          </a:solidFill>
                          <a:latin typeface="Calibri"/>
                          <a:ea typeface="Calibri"/>
                          <a:cs typeface="Calibri"/>
                          <a:sym typeface="Calibri"/>
                        </a:rPr>
                        <a:t>We should </a:t>
                      </a:r>
                      <a:r>
                        <a:rPr lang="en-GB" sz="1200" dirty="0">
                          <a:solidFill>
                            <a:schemeClr val="dk1"/>
                          </a:solidFill>
                          <a:latin typeface="Calibri"/>
                          <a:ea typeface="Calibri"/>
                          <a:cs typeface="Calibri"/>
                          <a:sym typeface="Calibri"/>
                        </a:rPr>
                        <a:t>provide good crosslinks between different extraction and dissemination tools with data on the same </a:t>
                      </a:r>
                      <a:r>
                        <a:rPr lang="en-GB" sz="1200" dirty="0" smtClean="0">
                          <a:solidFill>
                            <a:schemeClr val="dk1"/>
                          </a:solidFill>
                          <a:latin typeface="Calibri"/>
                          <a:ea typeface="Calibri"/>
                          <a:cs typeface="Calibri"/>
                          <a:sym typeface="Calibri"/>
                        </a:rPr>
                        <a:t>topic.</a:t>
                      </a:r>
                      <a:endParaRPr sz="1200" dirty="0">
                        <a:solidFill>
                          <a:schemeClr val="dk1"/>
                        </a:solidFill>
                        <a:latin typeface="Calibri"/>
                        <a:ea typeface="Calibri"/>
                        <a:cs typeface="Calibri"/>
                        <a:sym typeface="Calibri"/>
                      </a:endParaRPr>
                    </a:p>
                    <a:p>
                      <a:pPr marL="0" lvl="0" indent="0" algn="just" rtl="0">
                        <a:spcBef>
                          <a:spcPts val="0"/>
                        </a:spcBef>
                        <a:spcAft>
                          <a:spcPts val="0"/>
                        </a:spcAft>
                        <a:buNone/>
                      </a:pPr>
                      <a:endParaRPr sz="600" dirty="0">
                        <a:solidFill>
                          <a:schemeClr val="dk1"/>
                        </a:solidFill>
                        <a:latin typeface="Calibri"/>
                        <a:ea typeface="Calibri"/>
                        <a:cs typeface="Calibri"/>
                        <a:sym typeface="Calibri"/>
                      </a:endParaRPr>
                    </a:p>
                    <a:p>
                      <a:pPr marL="457200" lvl="0" indent="0" algn="just" rtl="0">
                        <a:spcBef>
                          <a:spcPts val="0"/>
                        </a:spcBef>
                        <a:spcAft>
                          <a:spcPts val="0"/>
                        </a:spcAft>
                        <a:buNone/>
                      </a:pPr>
                      <a:r>
                        <a:rPr lang="en-GB" sz="1200" b="1" dirty="0">
                          <a:solidFill>
                            <a:schemeClr val="dk1"/>
                          </a:solidFill>
                          <a:latin typeface="Calibri"/>
                          <a:ea typeface="Calibri"/>
                          <a:cs typeface="Calibri"/>
                          <a:sym typeface="Calibri"/>
                        </a:rPr>
                        <a:t>We must not </a:t>
                      </a:r>
                      <a:r>
                        <a:rPr lang="en-GB" sz="1200" dirty="0">
                          <a:solidFill>
                            <a:schemeClr val="dk1"/>
                          </a:solidFill>
                          <a:latin typeface="Calibri"/>
                          <a:ea typeface="Calibri"/>
                          <a:cs typeface="Calibri"/>
                          <a:sym typeface="Calibri"/>
                        </a:rPr>
                        <a:t>let users waste time with looking for relevant </a:t>
                      </a:r>
                      <a:r>
                        <a:rPr lang="en-GB" sz="1200" dirty="0" smtClean="0">
                          <a:solidFill>
                            <a:schemeClr val="dk1"/>
                          </a:solidFill>
                          <a:latin typeface="Calibri"/>
                          <a:ea typeface="Calibri"/>
                          <a:cs typeface="Calibri"/>
                          <a:sym typeface="Calibri"/>
                        </a:rPr>
                        <a:t>data.</a:t>
                      </a:r>
                      <a:endParaRPr sz="1200" dirty="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B w="9525" cap="flat" cmpd="sng">
                      <a:solidFill>
                        <a:srgbClr val="9E9E9E">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bl>
          </a:graphicData>
        </a:graphic>
      </p:graphicFrame>
      <p:pic>
        <p:nvPicPr>
          <p:cNvPr id="90" name="Shape 90"/>
          <p:cNvPicPr preferRelativeResize="0"/>
          <p:nvPr/>
        </p:nvPicPr>
        <p:blipFill rotWithShape="1">
          <a:blip r:embed="rId3">
            <a:alphaModFix/>
          </a:blip>
          <a:srcRect l="11223" t="4103" r="11215" b="4103"/>
          <a:stretch/>
        </p:blipFill>
        <p:spPr>
          <a:xfrm>
            <a:off x="597100" y="1662601"/>
            <a:ext cx="1603500" cy="1265301"/>
          </a:xfrm>
          <a:prstGeom prst="rect">
            <a:avLst/>
          </a:prstGeom>
          <a:noFill/>
          <a:ln>
            <a:noFill/>
          </a:ln>
        </p:spPr>
      </p:pic>
      <p:pic>
        <p:nvPicPr>
          <p:cNvPr id="91" name="Shape 91"/>
          <p:cNvPicPr preferRelativeResize="0"/>
          <p:nvPr/>
        </p:nvPicPr>
        <p:blipFill>
          <a:blip r:embed="rId4">
            <a:alphaModFix/>
          </a:blip>
          <a:stretch>
            <a:fillRect/>
          </a:stretch>
        </p:blipFill>
        <p:spPr>
          <a:xfrm>
            <a:off x="6672172" y="2482545"/>
            <a:ext cx="1798525" cy="296238"/>
          </a:xfrm>
          <a:prstGeom prst="rect">
            <a:avLst/>
          </a:prstGeom>
          <a:noFill/>
          <a:ln>
            <a:noFill/>
          </a:ln>
        </p:spPr>
      </p:pic>
      <p:pic>
        <p:nvPicPr>
          <p:cNvPr id="92" name="Shape 92"/>
          <p:cNvPicPr preferRelativeResize="0"/>
          <p:nvPr/>
        </p:nvPicPr>
        <p:blipFill>
          <a:blip r:embed="rId4">
            <a:alphaModFix/>
          </a:blip>
          <a:stretch>
            <a:fillRect/>
          </a:stretch>
        </p:blipFill>
        <p:spPr>
          <a:xfrm>
            <a:off x="6672172" y="2042695"/>
            <a:ext cx="1798525" cy="296238"/>
          </a:xfrm>
          <a:prstGeom prst="rect">
            <a:avLst/>
          </a:prstGeom>
          <a:noFill/>
          <a:ln>
            <a:noFill/>
          </a:ln>
        </p:spPr>
      </p:pic>
      <p:pic>
        <p:nvPicPr>
          <p:cNvPr id="93" name="Shape 93"/>
          <p:cNvPicPr preferRelativeResize="0"/>
          <p:nvPr/>
        </p:nvPicPr>
        <p:blipFill>
          <a:blip r:embed="rId5">
            <a:alphaModFix/>
          </a:blip>
          <a:stretch>
            <a:fillRect/>
          </a:stretch>
        </p:blipFill>
        <p:spPr>
          <a:xfrm>
            <a:off x="804881" y="5210035"/>
            <a:ext cx="193050" cy="239648"/>
          </a:xfrm>
          <a:prstGeom prst="rect">
            <a:avLst/>
          </a:prstGeom>
          <a:noFill/>
          <a:ln>
            <a:noFill/>
          </a:ln>
        </p:spPr>
      </p:pic>
      <p:pic>
        <p:nvPicPr>
          <p:cNvPr id="94" name="Shape 94"/>
          <p:cNvPicPr preferRelativeResize="0"/>
          <p:nvPr/>
        </p:nvPicPr>
        <p:blipFill>
          <a:blip r:embed="rId5">
            <a:alphaModFix/>
          </a:blip>
          <a:stretch>
            <a:fillRect/>
          </a:stretch>
        </p:blipFill>
        <p:spPr>
          <a:xfrm rot="10800000">
            <a:off x="804875" y="5570965"/>
            <a:ext cx="193050" cy="239648"/>
          </a:xfrm>
          <a:prstGeom prst="rect">
            <a:avLst/>
          </a:prstGeom>
          <a:noFill/>
          <a:ln>
            <a:noFill/>
          </a:ln>
        </p:spPr>
      </p:pic>
    </p:spTree>
    <p:extLst>
      <p:ext uri="{BB962C8B-B14F-4D97-AF65-F5344CB8AC3E}">
        <p14:creationId xmlns:p14="http://schemas.microsoft.com/office/powerpoint/2010/main" val="2405898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95536" y="692696"/>
            <a:ext cx="8448592" cy="689108"/>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lgn="just">
              <a:spcBef>
                <a:spcPts val="2400"/>
              </a:spcBef>
            </a:pPr>
            <a:r>
              <a:rPr lang="en-GB" sz="2400" dirty="0">
                <a:latin typeface="+mn-lt"/>
                <a:ea typeface="+mn-ea"/>
                <a:cs typeface="Futura Medium" panose="020B0602020204020303" pitchFamily="34" charset="-79"/>
                <a:sym typeface="Cambria"/>
              </a:rPr>
              <a:t>Visually Oriented Intermediate User  — Mia</a:t>
            </a:r>
            <a:endParaRPr sz="2400" dirty="0">
              <a:latin typeface="+mn-lt"/>
              <a:ea typeface="+mn-ea"/>
              <a:cs typeface="Futura Medium" panose="020B0602020204020303" pitchFamily="34" charset="-79"/>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p:txBody>
      </p:sp>
      <p:graphicFrame>
        <p:nvGraphicFramePr>
          <p:cNvPr id="100" name="Shape 100"/>
          <p:cNvGraphicFramePr/>
          <p:nvPr>
            <p:extLst>
              <p:ext uri="{D42A27DB-BD31-4B8C-83A1-F6EECF244321}">
                <p14:modId xmlns:p14="http://schemas.microsoft.com/office/powerpoint/2010/main" val="3791106733"/>
              </p:ext>
            </p:extLst>
          </p:nvPr>
        </p:nvGraphicFramePr>
        <p:xfrm>
          <a:off x="497850" y="1545600"/>
          <a:ext cx="8203800" cy="4528870"/>
        </p:xfrm>
        <a:graphic>
          <a:graphicData uri="http://schemas.openxmlformats.org/drawingml/2006/table">
            <a:tbl>
              <a:tblPr>
                <a:noFill/>
              </a:tblPr>
              <a:tblGrid>
                <a:gridCol w="1943300">
                  <a:extLst>
                    <a:ext uri="{9D8B030D-6E8A-4147-A177-3AD203B41FA5}">
                      <a16:colId xmlns:a16="http://schemas.microsoft.com/office/drawing/2014/main" xmlns="" val="20000"/>
                    </a:ext>
                  </a:extLst>
                </a:gridCol>
                <a:gridCol w="4171450">
                  <a:extLst>
                    <a:ext uri="{9D8B030D-6E8A-4147-A177-3AD203B41FA5}">
                      <a16:colId xmlns:a16="http://schemas.microsoft.com/office/drawing/2014/main" xmlns="" val="20001"/>
                    </a:ext>
                  </a:extLst>
                </a:gridCol>
                <a:gridCol w="2089050">
                  <a:extLst>
                    <a:ext uri="{9D8B030D-6E8A-4147-A177-3AD203B41FA5}">
                      <a16:colId xmlns:a16="http://schemas.microsoft.com/office/drawing/2014/main" xmlns="" val="20002"/>
                    </a:ext>
                  </a:extLst>
                </a:gridCol>
              </a:tblGrid>
              <a:tr h="1495375">
                <a:tc>
                  <a:txBody>
                    <a:bodyPr/>
                    <a:lstStyle/>
                    <a:p>
                      <a:pPr marL="0" lvl="0" indent="0" rtl="0">
                        <a:spcBef>
                          <a:spcPts val="0"/>
                        </a:spcBef>
                        <a:spcAft>
                          <a:spcPts val="0"/>
                        </a:spcAft>
                        <a:buNone/>
                      </a:pPr>
                      <a:endParaRPr dirty="0"/>
                    </a:p>
                  </a:txBody>
                  <a:tcPr marL="91425" marR="91425" marT="91425" marB="91425"/>
                </a:tc>
                <a:tc rowSpan="2">
                  <a:txBody>
                    <a:bodyPr/>
                    <a:lstStyle/>
                    <a:p>
                      <a:pPr marL="0" lvl="0" indent="0" rtl="0">
                        <a:spcBef>
                          <a:spcPts val="0"/>
                        </a:spcBef>
                        <a:spcAft>
                          <a:spcPts val="0"/>
                        </a:spcAft>
                        <a:buNone/>
                      </a:pPr>
                      <a:r>
                        <a:rPr lang="en-GB" sz="1200" b="1" dirty="0">
                          <a:solidFill>
                            <a:schemeClr val="dk1"/>
                          </a:solidFill>
                          <a:latin typeface="Calibri"/>
                          <a:ea typeface="Calibri"/>
                          <a:cs typeface="Calibri"/>
                          <a:sym typeface="Calibri"/>
                        </a:rPr>
                        <a:t>Key Goals</a:t>
                      </a:r>
                      <a:endParaRPr sz="1200" b="1" dirty="0">
                        <a:solidFill>
                          <a:schemeClr val="dk1"/>
                        </a:solidFill>
                        <a:latin typeface="Calibri"/>
                        <a:ea typeface="Calibri"/>
                        <a:cs typeface="Calibri"/>
                        <a:sym typeface="Calibri"/>
                      </a:endParaRPr>
                    </a:p>
                    <a:p>
                      <a:pPr marL="0" lvl="0" indent="0" rtl="0">
                        <a:spcBef>
                          <a:spcPts val="0"/>
                        </a:spcBef>
                        <a:spcAft>
                          <a:spcPts val="0"/>
                        </a:spcAft>
                        <a:buNone/>
                      </a:pPr>
                      <a:endParaRPr sz="600" b="1"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Mia typically only visits Eurostat whenever she needs to put things in a </a:t>
                      </a:r>
                      <a:r>
                        <a:rPr lang="en-GB" sz="1200" b="1" dirty="0">
                          <a:solidFill>
                            <a:schemeClr val="dk1"/>
                          </a:solidFill>
                          <a:latin typeface="Calibri"/>
                          <a:ea typeface="Calibri"/>
                          <a:cs typeface="Calibri"/>
                          <a:sym typeface="Calibri"/>
                        </a:rPr>
                        <a:t>European perspective for her studies</a:t>
                      </a:r>
                      <a:r>
                        <a:rPr lang="en-GB" sz="1200" dirty="0">
                          <a:solidFill>
                            <a:schemeClr val="dk1"/>
                          </a:solidFill>
                          <a:latin typeface="Calibri"/>
                          <a:ea typeface="Calibri"/>
                          <a:cs typeface="Calibri"/>
                          <a:sym typeface="Calibri"/>
                        </a:rPr>
                        <a:t>. Although she has a specific goal in mind, she often deviates from that goal and starts </a:t>
                      </a:r>
                      <a:r>
                        <a:rPr lang="en-GB" sz="1200" b="1" dirty="0">
                          <a:solidFill>
                            <a:schemeClr val="dk1"/>
                          </a:solidFill>
                          <a:latin typeface="Calibri"/>
                          <a:ea typeface="Calibri"/>
                          <a:cs typeface="Calibri"/>
                          <a:sym typeface="Calibri"/>
                        </a:rPr>
                        <a:t>exploring other topics too</a:t>
                      </a:r>
                      <a:r>
                        <a:rPr lang="en-GB" sz="12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Although she can interpret tables, she prefers to look at </a:t>
                      </a:r>
                      <a:r>
                        <a:rPr lang="en-GB" sz="1200" b="1" dirty="0">
                          <a:solidFill>
                            <a:schemeClr val="dk1"/>
                          </a:solidFill>
                          <a:latin typeface="Calibri"/>
                          <a:ea typeface="Calibri"/>
                          <a:cs typeface="Calibri"/>
                          <a:sym typeface="Calibri"/>
                        </a:rPr>
                        <a:t>graphs and maps because they are easier to interpret</a:t>
                      </a:r>
                      <a:r>
                        <a:rPr lang="en-GB" sz="1200" dirty="0">
                          <a:solidFill>
                            <a:schemeClr val="dk1"/>
                          </a:solidFill>
                          <a:latin typeface="Calibri"/>
                          <a:ea typeface="Calibri"/>
                          <a:cs typeface="Calibri"/>
                          <a:sym typeface="Calibri"/>
                        </a:rPr>
                        <a:t> and give an overview much more quickly. Mia does not mind getting conclusions from Eurostat’s publications and reports, but she draws her own when writing essays.</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i="1" dirty="0">
                          <a:solidFill>
                            <a:schemeClr val="dk1"/>
                          </a:solidFill>
                          <a:latin typeface="Calibri"/>
                          <a:ea typeface="Calibri"/>
                          <a:cs typeface="Calibri"/>
                          <a:sym typeface="Calibri"/>
                        </a:rPr>
                        <a:t>“Raw numbers are interesting but graphs immediately give you an overview.”</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b="1" dirty="0">
                          <a:solidFill>
                            <a:schemeClr val="dk1"/>
                          </a:solidFill>
                          <a:latin typeface="Calibri"/>
                          <a:ea typeface="Calibri"/>
                          <a:cs typeface="Calibri"/>
                          <a:sym typeface="Calibri"/>
                        </a:rPr>
                        <a:t>Main Tasks</a:t>
                      </a:r>
                      <a:endParaRPr sz="1200" b="1" dirty="0">
                        <a:solidFill>
                          <a:schemeClr val="dk1"/>
                        </a:solidFill>
                        <a:latin typeface="Calibri"/>
                        <a:ea typeface="Calibri"/>
                        <a:cs typeface="Calibri"/>
                        <a:sym typeface="Calibri"/>
                      </a:endParaRPr>
                    </a:p>
                    <a:p>
                      <a:pPr marL="0" lvl="0" indent="0" rtl="0">
                        <a:spcBef>
                          <a:spcPts val="0"/>
                        </a:spcBef>
                        <a:spcAft>
                          <a:spcPts val="0"/>
                        </a:spcAft>
                        <a:buNone/>
                      </a:pPr>
                      <a:endParaRPr sz="600" b="1"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Searching for reports, publications and visualisations</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Copy/pasting text and making screenshots</a:t>
                      </a:r>
                      <a:endParaRPr sz="1200" dirty="0">
                        <a:solidFill>
                          <a:schemeClr val="dk1"/>
                        </a:solidFill>
                        <a:latin typeface="Calibri"/>
                        <a:ea typeface="Calibri"/>
                        <a:cs typeface="Calibri"/>
                        <a:sym typeface="Calibri"/>
                      </a:endParaRPr>
                    </a:p>
                  </a:txBody>
                  <a:tcPr marL="91425" marR="91425" marT="91425" marB="91425"/>
                </a:tc>
                <a:tc rowSpan="2">
                  <a:txBody>
                    <a:bodyPr/>
                    <a:lstStyle/>
                    <a:p>
                      <a:pPr marL="0" lvl="0" indent="0" algn="just" rtl="0">
                        <a:spcBef>
                          <a:spcPts val="0"/>
                        </a:spcBef>
                        <a:spcAft>
                          <a:spcPts val="0"/>
                        </a:spcAft>
                        <a:buNone/>
                      </a:pPr>
                      <a:r>
                        <a:rPr lang="en-GB" sz="1200" b="1" dirty="0">
                          <a:solidFill>
                            <a:schemeClr val="dk1"/>
                          </a:solidFill>
                          <a:latin typeface="Calibri"/>
                          <a:ea typeface="Calibri"/>
                          <a:cs typeface="Calibri"/>
                          <a:sym typeface="Calibri"/>
                        </a:rPr>
                        <a:t>Characteristics</a:t>
                      </a:r>
                      <a:endParaRPr sz="1200" b="1" dirty="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a:solidFill>
                          <a:schemeClr val="dk1"/>
                        </a:solidFill>
                        <a:latin typeface="Calibri"/>
                        <a:ea typeface="Calibri"/>
                        <a:cs typeface="Calibri"/>
                        <a:sym typeface="Calibri"/>
                      </a:endParaRPr>
                    </a:p>
                    <a:p>
                      <a:pPr marL="0" lvl="0" indent="0" algn="just" rtl="0">
                        <a:spcBef>
                          <a:spcPts val="0"/>
                        </a:spcBef>
                        <a:spcAft>
                          <a:spcPts val="0"/>
                        </a:spcAft>
                        <a:buNone/>
                      </a:pPr>
                      <a:r>
                        <a:rPr lang="en-GB" sz="1100" dirty="0">
                          <a:solidFill>
                            <a:schemeClr val="dk1"/>
                          </a:solidFill>
                          <a:latin typeface="Calibri"/>
                          <a:ea typeface="Calibri"/>
                          <a:cs typeface="Calibri"/>
                          <a:sym typeface="Calibri"/>
                        </a:rPr>
                        <a:t>Statistical literacy</a:t>
                      </a: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600" dirty="0">
                        <a:solidFill>
                          <a:schemeClr val="dk1"/>
                        </a:solidFill>
                        <a:latin typeface="Calibri"/>
                        <a:ea typeface="Calibri"/>
                        <a:cs typeface="Calibri"/>
                        <a:sym typeface="Calibri"/>
                      </a:endParaRPr>
                    </a:p>
                    <a:p>
                      <a:pPr marL="0" lvl="0" indent="0" algn="just" rtl="0">
                        <a:spcBef>
                          <a:spcPts val="0"/>
                        </a:spcBef>
                        <a:spcAft>
                          <a:spcPts val="0"/>
                        </a:spcAft>
                        <a:buNone/>
                      </a:pPr>
                      <a:r>
                        <a:rPr lang="en-GB" sz="1100" dirty="0">
                          <a:solidFill>
                            <a:schemeClr val="dk1"/>
                          </a:solidFill>
                          <a:latin typeface="Calibri"/>
                          <a:ea typeface="Calibri"/>
                          <a:cs typeface="Calibri"/>
                          <a:sym typeface="Calibri"/>
                        </a:rPr>
                        <a:t>Computer proficiency</a:t>
                      </a: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Visits Eurostat once a month, but sometimes more when writing an essay.</a:t>
                      </a:r>
                      <a:endParaRPr sz="1200" dirty="0">
                        <a:solidFill>
                          <a:schemeClr val="dk1"/>
                        </a:solidFill>
                        <a:latin typeface="Calibri"/>
                        <a:ea typeface="Calibri"/>
                        <a:cs typeface="Calibri"/>
                        <a:sym typeface="Calibri"/>
                      </a:endParaRPr>
                    </a:p>
                    <a:p>
                      <a:pPr marL="0" lvl="0" indent="0" algn="just" rtl="0">
                        <a:spcBef>
                          <a:spcPts val="0"/>
                        </a:spcBef>
                        <a:spcAft>
                          <a:spcPts val="0"/>
                        </a:spcAft>
                        <a:buNone/>
                      </a:pPr>
                      <a:endParaRPr sz="1200" dirty="0">
                        <a:solidFill>
                          <a:schemeClr val="dk1"/>
                        </a:solidFill>
                        <a:latin typeface="Calibri"/>
                        <a:ea typeface="Calibri"/>
                        <a:cs typeface="Calibri"/>
                        <a:sym typeface="Calibri"/>
                      </a:endParaRPr>
                    </a:p>
                    <a:p>
                      <a:pPr marL="0" lvl="0" indent="0" algn="just" rtl="0">
                        <a:spcBef>
                          <a:spcPts val="0"/>
                        </a:spcBef>
                        <a:spcAft>
                          <a:spcPts val="0"/>
                        </a:spcAft>
                        <a:buNone/>
                      </a:pPr>
                      <a:r>
                        <a:rPr lang="en-GB" sz="1200" b="1" dirty="0">
                          <a:solidFill>
                            <a:schemeClr val="dk1"/>
                          </a:solidFill>
                          <a:latin typeface="Calibri"/>
                          <a:ea typeface="Calibri"/>
                          <a:cs typeface="Calibri"/>
                          <a:sym typeface="Calibri"/>
                        </a:rPr>
                        <a:t>Tools used</a:t>
                      </a:r>
                      <a:endParaRPr sz="1200" b="1" dirty="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Visualisation Tools</a:t>
                      </a:r>
                      <a:endParaRPr sz="1200" dirty="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Tables, Graphs, Maps</a:t>
                      </a:r>
                      <a:endParaRPr sz="1200" dirty="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Database (but less)</a:t>
                      </a:r>
                      <a:endParaRPr sz="1200" dirty="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Statistics Explained</a:t>
                      </a:r>
                      <a:endParaRPr sz="1200" dirty="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Statistical Reports</a:t>
                      </a:r>
                      <a:endParaRPr sz="1200"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0"/>
                  </a:ext>
                </a:extLst>
              </a:tr>
              <a:tr h="1989800">
                <a:tc>
                  <a:txBody>
                    <a:bodyPr/>
                    <a:lstStyle/>
                    <a:p>
                      <a:pPr marL="0" lvl="0" indent="0" algn="just" rtl="0">
                        <a:spcBef>
                          <a:spcPts val="0"/>
                        </a:spcBef>
                        <a:spcAft>
                          <a:spcPts val="0"/>
                        </a:spcAft>
                        <a:buNone/>
                      </a:pPr>
                      <a:r>
                        <a:rPr lang="en-GB" sz="1200" b="1" dirty="0">
                          <a:solidFill>
                            <a:schemeClr val="dk1"/>
                          </a:solidFill>
                          <a:latin typeface="Calibri"/>
                          <a:ea typeface="Calibri"/>
                          <a:cs typeface="Calibri"/>
                          <a:sym typeface="Calibri"/>
                        </a:rPr>
                        <a:t>Demographics</a:t>
                      </a:r>
                      <a:endParaRPr sz="1200" b="1" dirty="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21 years old</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Studies Political Sciences and International Relations. She is currently in the third year of her Bachelor program.</a:t>
                      </a:r>
                      <a:endParaRPr sz="1200" dirty="0">
                        <a:solidFill>
                          <a:schemeClr val="dk1"/>
                        </a:solidFill>
                        <a:latin typeface="Calibri"/>
                        <a:ea typeface="Calibri"/>
                        <a:cs typeface="Calibri"/>
                        <a:sym typeface="Calibri"/>
                      </a:endParaRPr>
                    </a:p>
                  </a:txBody>
                  <a:tcPr marL="91425" marR="91425" marT="91425" marB="91425"/>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871300">
                <a:tc gridSpan="3">
                  <a:txBody>
                    <a:bodyPr/>
                    <a:lstStyle/>
                    <a:p>
                      <a:pPr marL="457200" lvl="0" indent="0" algn="just" rtl="0">
                        <a:spcBef>
                          <a:spcPts val="0"/>
                        </a:spcBef>
                        <a:spcAft>
                          <a:spcPts val="0"/>
                        </a:spcAft>
                        <a:buNone/>
                      </a:pPr>
                      <a:r>
                        <a:rPr lang="en-GB" sz="1200" b="1" dirty="0">
                          <a:solidFill>
                            <a:schemeClr val="dk1"/>
                          </a:solidFill>
                          <a:latin typeface="Calibri"/>
                          <a:ea typeface="Calibri"/>
                          <a:cs typeface="Calibri"/>
                          <a:sym typeface="Calibri"/>
                        </a:rPr>
                        <a:t>We should </a:t>
                      </a:r>
                      <a:r>
                        <a:rPr lang="en-GB" sz="1200" dirty="0">
                          <a:solidFill>
                            <a:schemeClr val="dk1"/>
                          </a:solidFill>
                          <a:latin typeface="Calibri"/>
                          <a:ea typeface="Calibri"/>
                          <a:cs typeface="Calibri"/>
                          <a:sym typeface="Calibri"/>
                        </a:rPr>
                        <a:t>provide her with the tools to easily save and download the bits and pieces she needs for later </a:t>
                      </a:r>
                      <a:r>
                        <a:rPr lang="en-GB" sz="1200" dirty="0" smtClean="0">
                          <a:solidFill>
                            <a:schemeClr val="dk1"/>
                          </a:solidFill>
                          <a:latin typeface="Calibri"/>
                          <a:ea typeface="Calibri"/>
                          <a:cs typeface="Calibri"/>
                          <a:sym typeface="Calibri"/>
                        </a:rPr>
                        <a:t>reference.</a:t>
                      </a:r>
                      <a:endParaRPr sz="1200" dirty="0">
                        <a:solidFill>
                          <a:schemeClr val="dk1"/>
                        </a:solidFill>
                        <a:latin typeface="Calibri"/>
                        <a:ea typeface="Calibri"/>
                        <a:cs typeface="Calibri"/>
                        <a:sym typeface="Calibri"/>
                      </a:endParaRPr>
                    </a:p>
                    <a:p>
                      <a:pPr marL="0" lvl="0" indent="0" algn="just" rtl="0">
                        <a:spcBef>
                          <a:spcPts val="0"/>
                        </a:spcBef>
                        <a:spcAft>
                          <a:spcPts val="0"/>
                        </a:spcAft>
                        <a:buNone/>
                      </a:pPr>
                      <a:endParaRPr sz="600" dirty="0">
                        <a:solidFill>
                          <a:schemeClr val="dk1"/>
                        </a:solidFill>
                        <a:latin typeface="Calibri"/>
                        <a:ea typeface="Calibri"/>
                        <a:cs typeface="Calibri"/>
                        <a:sym typeface="Calibri"/>
                      </a:endParaRPr>
                    </a:p>
                    <a:p>
                      <a:pPr marL="457200" lvl="0" indent="0" algn="just" rtl="0">
                        <a:spcBef>
                          <a:spcPts val="0"/>
                        </a:spcBef>
                        <a:spcAft>
                          <a:spcPts val="0"/>
                        </a:spcAft>
                        <a:buNone/>
                      </a:pPr>
                      <a:r>
                        <a:rPr lang="en-GB" sz="1200" b="1" dirty="0">
                          <a:solidFill>
                            <a:schemeClr val="dk1"/>
                          </a:solidFill>
                          <a:latin typeface="Calibri"/>
                          <a:ea typeface="Calibri"/>
                          <a:cs typeface="Calibri"/>
                          <a:sym typeface="Calibri"/>
                        </a:rPr>
                        <a:t>We must not </a:t>
                      </a:r>
                      <a:r>
                        <a:rPr lang="en-GB" sz="1200" dirty="0">
                          <a:solidFill>
                            <a:schemeClr val="dk1"/>
                          </a:solidFill>
                          <a:latin typeface="Calibri"/>
                          <a:ea typeface="Calibri"/>
                          <a:cs typeface="Calibri"/>
                          <a:sym typeface="Calibri"/>
                        </a:rPr>
                        <a:t>let her get lost inside Eurostat, but still allow her to </a:t>
                      </a:r>
                      <a:r>
                        <a:rPr lang="en-GB" sz="1200" dirty="0" smtClean="0">
                          <a:solidFill>
                            <a:schemeClr val="dk1"/>
                          </a:solidFill>
                          <a:latin typeface="Calibri"/>
                          <a:ea typeface="Calibri"/>
                          <a:cs typeface="Calibri"/>
                          <a:sym typeface="Calibri"/>
                        </a:rPr>
                        <a:t>explore.</a:t>
                      </a:r>
                      <a:endParaRPr sz="1200" dirty="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B w="9525" cap="flat" cmpd="sng">
                      <a:solidFill>
                        <a:srgbClr val="9E9E9E">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bl>
          </a:graphicData>
        </a:graphic>
      </p:graphicFrame>
      <p:pic>
        <p:nvPicPr>
          <p:cNvPr id="101" name="Shape 101"/>
          <p:cNvPicPr preferRelativeResize="0"/>
          <p:nvPr/>
        </p:nvPicPr>
        <p:blipFill rotWithShape="1">
          <a:blip r:embed="rId3">
            <a:alphaModFix/>
          </a:blip>
          <a:srcRect r="24630"/>
          <a:stretch/>
        </p:blipFill>
        <p:spPr>
          <a:xfrm>
            <a:off x="597102" y="1662601"/>
            <a:ext cx="1603501" cy="1265301"/>
          </a:xfrm>
          <a:prstGeom prst="rect">
            <a:avLst/>
          </a:prstGeom>
          <a:noFill/>
          <a:ln>
            <a:noFill/>
          </a:ln>
        </p:spPr>
      </p:pic>
      <p:pic>
        <p:nvPicPr>
          <p:cNvPr id="102" name="Shape 102"/>
          <p:cNvPicPr preferRelativeResize="0"/>
          <p:nvPr/>
        </p:nvPicPr>
        <p:blipFill>
          <a:blip r:embed="rId4">
            <a:alphaModFix/>
          </a:blip>
          <a:stretch>
            <a:fillRect/>
          </a:stretch>
        </p:blipFill>
        <p:spPr>
          <a:xfrm>
            <a:off x="6673860" y="2061069"/>
            <a:ext cx="1795175" cy="259475"/>
          </a:xfrm>
          <a:prstGeom prst="rect">
            <a:avLst/>
          </a:prstGeom>
          <a:noFill/>
          <a:ln>
            <a:noFill/>
          </a:ln>
        </p:spPr>
      </p:pic>
      <p:pic>
        <p:nvPicPr>
          <p:cNvPr id="103" name="Shape 103"/>
          <p:cNvPicPr preferRelativeResize="0"/>
          <p:nvPr/>
        </p:nvPicPr>
        <p:blipFill>
          <a:blip r:embed="rId5">
            <a:alphaModFix/>
          </a:blip>
          <a:stretch>
            <a:fillRect/>
          </a:stretch>
        </p:blipFill>
        <p:spPr>
          <a:xfrm>
            <a:off x="804881" y="5210035"/>
            <a:ext cx="193050" cy="239648"/>
          </a:xfrm>
          <a:prstGeom prst="rect">
            <a:avLst/>
          </a:prstGeom>
          <a:noFill/>
          <a:ln>
            <a:noFill/>
          </a:ln>
        </p:spPr>
      </p:pic>
      <p:pic>
        <p:nvPicPr>
          <p:cNvPr id="104" name="Shape 104"/>
          <p:cNvPicPr preferRelativeResize="0"/>
          <p:nvPr/>
        </p:nvPicPr>
        <p:blipFill>
          <a:blip r:embed="rId5">
            <a:alphaModFix/>
          </a:blip>
          <a:stretch>
            <a:fillRect/>
          </a:stretch>
        </p:blipFill>
        <p:spPr>
          <a:xfrm rot="10800000">
            <a:off x="804875" y="5570965"/>
            <a:ext cx="193050" cy="239648"/>
          </a:xfrm>
          <a:prstGeom prst="rect">
            <a:avLst/>
          </a:prstGeom>
          <a:noFill/>
          <a:ln>
            <a:noFill/>
          </a:ln>
        </p:spPr>
      </p:pic>
      <p:pic>
        <p:nvPicPr>
          <p:cNvPr id="105" name="Shape 105"/>
          <p:cNvPicPr preferRelativeResize="0"/>
          <p:nvPr/>
        </p:nvPicPr>
        <p:blipFill>
          <a:blip r:embed="rId4">
            <a:alphaModFix/>
          </a:blip>
          <a:stretch>
            <a:fillRect/>
          </a:stretch>
        </p:blipFill>
        <p:spPr>
          <a:xfrm>
            <a:off x="6666918" y="2500931"/>
            <a:ext cx="1795175" cy="259475"/>
          </a:xfrm>
          <a:prstGeom prst="rect">
            <a:avLst/>
          </a:prstGeom>
          <a:noFill/>
          <a:ln>
            <a:noFill/>
          </a:ln>
        </p:spPr>
      </p:pic>
    </p:spTree>
    <p:extLst>
      <p:ext uri="{BB962C8B-B14F-4D97-AF65-F5344CB8AC3E}">
        <p14:creationId xmlns:p14="http://schemas.microsoft.com/office/powerpoint/2010/main" val="2706723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95536" y="692696"/>
            <a:ext cx="8436764" cy="693279"/>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lgn="just">
              <a:spcBef>
                <a:spcPts val="2400"/>
              </a:spcBef>
            </a:pPr>
            <a:r>
              <a:rPr lang="en-GB" sz="2400" dirty="0">
                <a:latin typeface="+mn-lt"/>
                <a:ea typeface="+mn-ea"/>
                <a:cs typeface="Futura Medium" panose="020B0602020204020303" pitchFamily="34" charset="-79"/>
                <a:sym typeface="Cambria"/>
              </a:rPr>
              <a:t>Personally Interested Light User  — Kristoffer</a:t>
            </a:r>
            <a:endParaRPr sz="2400" dirty="0">
              <a:latin typeface="+mn-lt"/>
              <a:ea typeface="+mn-ea"/>
              <a:cs typeface="Futura Medium" panose="020B0602020204020303" pitchFamily="34" charset="-79"/>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a:p>
            <a:pPr marL="0" indent="0" algn="just">
              <a:spcBef>
                <a:spcPts val="2400"/>
              </a:spcBef>
            </a:pPr>
            <a:endParaRPr sz="1400" dirty="0">
              <a:solidFill>
                <a:srgbClr val="366091"/>
              </a:solidFill>
              <a:latin typeface="Cambria"/>
              <a:ea typeface="Cambria"/>
              <a:cs typeface="Cambria"/>
              <a:sym typeface="Cambria"/>
            </a:endParaRPr>
          </a:p>
        </p:txBody>
      </p:sp>
      <p:graphicFrame>
        <p:nvGraphicFramePr>
          <p:cNvPr id="111" name="Shape 111"/>
          <p:cNvGraphicFramePr/>
          <p:nvPr>
            <p:extLst>
              <p:ext uri="{D42A27DB-BD31-4B8C-83A1-F6EECF244321}">
                <p14:modId xmlns:p14="http://schemas.microsoft.com/office/powerpoint/2010/main" val="2676507979"/>
              </p:ext>
            </p:extLst>
          </p:nvPr>
        </p:nvGraphicFramePr>
        <p:xfrm>
          <a:off x="497850" y="1545600"/>
          <a:ext cx="8203800" cy="4711750"/>
        </p:xfrm>
        <a:graphic>
          <a:graphicData uri="http://schemas.openxmlformats.org/drawingml/2006/table">
            <a:tbl>
              <a:tblPr>
                <a:noFill/>
              </a:tblPr>
              <a:tblGrid>
                <a:gridCol w="1943300">
                  <a:extLst>
                    <a:ext uri="{9D8B030D-6E8A-4147-A177-3AD203B41FA5}">
                      <a16:colId xmlns:a16="http://schemas.microsoft.com/office/drawing/2014/main" xmlns="" val="20000"/>
                    </a:ext>
                  </a:extLst>
                </a:gridCol>
                <a:gridCol w="4171450">
                  <a:extLst>
                    <a:ext uri="{9D8B030D-6E8A-4147-A177-3AD203B41FA5}">
                      <a16:colId xmlns:a16="http://schemas.microsoft.com/office/drawing/2014/main" xmlns="" val="20001"/>
                    </a:ext>
                  </a:extLst>
                </a:gridCol>
                <a:gridCol w="2089050">
                  <a:extLst>
                    <a:ext uri="{9D8B030D-6E8A-4147-A177-3AD203B41FA5}">
                      <a16:colId xmlns:a16="http://schemas.microsoft.com/office/drawing/2014/main" xmlns="" val="20002"/>
                    </a:ext>
                  </a:extLst>
                </a:gridCol>
              </a:tblGrid>
              <a:tr h="1495375">
                <a:tc>
                  <a:txBody>
                    <a:bodyPr/>
                    <a:lstStyle/>
                    <a:p>
                      <a:pPr marL="0" lvl="0" indent="0" rtl="0">
                        <a:spcBef>
                          <a:spcPts val="0"/>
                        </a:spcBef>
                        <a:spcAft>
                          <a:spcPts val="0"/>
                        </a:spcAft>
                        <a:buNone/>
                      </a:pPr>
                      <a:endParaRPr dirty="0"/>
                    </a:p>
                  </a:txBody>
                  <a:tcPr marL="91425" marR="91425" marT="91425" marB="91425"/>
                </a:tc>
                <a:tc rowSpan="2">
                  <a:txBody>
                    <a:bodyPr/>
                    <a:lstStyle/>
                    <a:p>
                      <a:pPr marL="0" lvl="0" indent="0" rtl="0">
                        <a:spcBef>
                          <a:spcPts val="0"/>
                        </a:spcBef>
                        <a:spcAft>
                          <a:spcPts val="0"/>
                        </a:spcAft>
                        <a:buNone/>
                      </a:pPr>
                      <a:r>
                        <a:rPr lang="en-GB" sz="1200" b="1" dirty="0">
                          <a:solidFill>
                            <a:schemeClr val="dk1"/>
                          </a:solidFill>
                          <a:latin typeface="Calibri"/>
                          <a:ea typeface="Calibri"/>
                          <a:cs typeface="Calibri"/>
                          <a:sym typeface="Calibri"/>
                        </a:rPr>
                        <a:t>Key Goals</a:t>
                      </a:r>
                      <a:endParaRPr sz="1200" b="1" dirty="0">
                        <a:solidFill>
                          <a:schemeClr val="dk1"/>
                        </a:solidFill>
                        <a:latin typeface="Calibri"/>
                        <a:ea typeface="Calibri"/>
                        <a:cs typeface="Calibri"/>
                        <a:sym typeface="Calibri"/>
                      </a:endParaRPr>
                    </a:p>
                    <a:p>
                      <a:pPr marL="0" lvl="0" indent="0" rtl="0">
                        <a:spcBef>
                          <a:spcPts val="0"/>
                        </a:spcBef>
                        <a:spcAft>
                          <a:spcPts val="0"/>
                        </a:spcAft>
                        <a:buNone/>
                      </a:pPr>
                      <a:endParaRPr sz="600" b="1"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Although Kristoffer </a:t>
                      </a:r>
                      <a:r>
                        <a:rPr lang="en-GB" sz="1200" b="1" dirty="0">
                          <a:solidFill>
                            <a:schemeClr val="dk1"/>
                          </a:solidFill>
                          <a:latin typeface="Calibri"/>
                          <a:ea typeface="Calibri"/>
                          <a:cs typeface="Calibri"/>
                          <a:sym typeface="Calibri"/>
                        </a:rPr>
                        <a:t>occasionally</a:t>
                      </a:r>
                      <a:r>
                        <a:rPr lang="en-GB" sz="1200" dirty="0">
                          <a:solidFill>
                            <a:schemeClr val="dk1"/>
                          </a:solidFill>
                          <a:latin typeface="Calibri"/>
                          <a:ea typeface="Calibri"/>
                          <a:cs typeface="Calibri"/>
                          <a:sym typeface="Calibri"/>
                        </a:rPr>
                        <a:t> uses an article or data visualisation from Eurostat </a:t>
                      </a:r>
                      <a:r>
                        <a:rPr lang="en-GB" sz="1200" b="1" dirty="0">
                          <a:solidFill>
                            <a:schemeClr val="dk1"/>
                          </a:solidFill>
                          <a:latin typeface="Calibri"/>
                          <a:ea typeface="Calibri"/>
                          <a:cs typeface="Calibri"/>
                          <a:sym typeface="Calibri"/>
                        </a:rPr>
                        <a:t>in his English class</a:t>
                      </a:r>
                      <a:r>
                        <a:rPr lang="en-GB" sz="1200" dirty="0">
                          <a:solidFill>
                            <a:schemeClr val="dk1"/>
                          </a:solidFill>
                          <a:latin typeface="Calibri"/>
                          <a:ea typeface="Calibri"/>
                          <a:cs typeface="Calibri"/>
                          <a:sym typeface="Calibri"/>
                        </a:rPr>
                        <a:t>, he visits the website </a:t>
                      </a:r>
                      <a:r>
                        <a:rPr lang="en-GB" sz="1200" b="1" dirty="0">
                          <a:solidFill>
                            <a:schemeClr val="dk1"/>
                          </a:solidFill>
                          <a:latin typeface="Calibri"/>
                          <a:ea typeface="Calibri"/>
                          <a:cs typeface="Calibri"/>
                          <a:sym typeface="Calibri"/>
                        </a:rPr>
                        <a:t>more out of personal interest</a:t>
                      </a:r>
                      <a:r>
                        <a:rPr lang="en-GB" sz="1200" dirty="0">
                          <a:solidFill>
                            <a:schemeClr val="dk1"/>
                          </a:solidFill>
                          <a:latin typeface="Calibri"/>
                          <a:ea typeface="Calibri"/>
                          <a:cs typeface="Calibri"/>
                          <a:sym typeface="Calibri"/>
                        </a:rPr>
                        <a:t>. Usually he arrives on Eurostat by clicking on a </a:t>
                      </a:r>
                      <a:r>
                        <a:rPr lang="en-GB" sz="1200" b="1" dirty="0">
                          <a:solidFill>
                            <a:schemeClr val="dk1"/>
                          </a:solidFill>
                          <a:latin typeface="Calibri"/>
                          <a:ea typeface="Calibri"/>
                          <a:cs typeface="Calibri"/>
                          <a:sym typeface="Calibri"/>
                        </a:rPr>
                        <a:t>Facebook</a:t>
                      </a:r>
                      <a:r>
                        <a:rPr lang="en-GB" sz="1200" dirty="0">
                          <a:solidFill>
                            <a:schemeClr val="dk1"/>
                          </a:solidFill>
                          <a:latin typeface="Calibri"/>
                          <a:ea typeface="Calibri"/>
                          <a:cs typeface="Calibri"/>
                          <a:sym typeface="Calibri"/>
                        </a:rPr>
                        <a:t> post that intrigues him. He is very much interested in the European project and likes to look for similarities and differences between European member states.</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Looking at visualisations and occasionally reading reports is where it stops for Kristoffer. He never downloads data and seldomly digs deeper to draw his own conclusion. </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i="1" dirty="0">
                          <a:solidFill>
                            <a:schemeClr val="dk1"/>
                          </a:solidFill>
                          <a:latin typeface="Calibri"/>
                          <a:ea typeface="Calibri"/>
                          <a:cs typeface="Calibri"/>
                          <a:sym typeface="Calibri"/>
                        </a:rPr>
                        <a:t>“The general view is enough for me, I am not enough of a specialist to dig deep into the data.”</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b="1" dirty="0">
                          <a:solidFill>
                            <a:schemeClr val="dk1"/>
                          </a:solidFill>
                          <a:latin typeface="Calibri"/>
                          <a:ea typeface="Calibri"/>
                          <a:cs typeface="Calibri"/>
                          <a:sym typeface="Calibri"/>
                        </a:rPr>
                        <a:t>Main Tasks</a:t>
                      </a:r>
                      <a:endParaRPr sz="1200" b="1" dirty="0">
                        <a:solidFill>
                          <a:schemeClr val="dk1"/>
                        </a:solidFill>
                        <a:latin typeface="Calibri"/>
                        <a:ea typeface="Calibri"/>
                        <a:cs typeface="Calibri"/>
                        <a:sym typeface="Calibri"/>
                      </a:endParaRPr>
                    </a:p>
                    <a:p>
                      <a:pPr marL="0" lvl="0" indent="0" rtl="0">
                        <a:spcBef>
                          <a:spcPts val="0"/>
                        </a:spcBef>
                        <a:spcAft>
                          <a:spcPts val="0"/>
                        </a:spcAft>
                        <a:buNone/>
                      </a:pPr>
                      <a:endParaRPr sz="600" b="1"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Checking out data visualisations (that he gets from Facebook) or reading reports </a:t>
                      </a:r>
                      <a:endParaRPr sz="1200" dirty="0">
                        <a:solidFill>
                          <a:schemeClr val="dk1"/>
                        </a:solidFill>
                        <a:latin typeface="Calibri"/>
                        <a:ea typeface="Calibri"/>
                        <a:cs typeface="Calibri"/>
                        <a:sym typeface="Calibri"/>
                      </a:endParaRPr>
                    </a:p>
                  </a:txBody>
                  <a:tcPr marL="91425" marR="91425" marT="91425" marB="91425"/>
                </a:tc>
                <a:tc rowSpan="2">
                  <a:txBody>
                    <a:bodyPr/>
                    <a:lstStyle/>
                    <a:p>
                      <a:pPr marL="0" lvl="0" indent="0" algn="just" rtl="0">
                        <a:spcBef>
                          <a:spcPts val="0"/>
                        </a:spcBef>
                        <a:spcAft>
                          <a:spcPts val="0"/>
                        </a:spcAft>
                        <a:buNone/>
                      </a:pPr>
                      <a:r>
                        <a:rPr lang="en-GB" sz="1200" b="1" dirty="0">
                          <a:solidFill>
                            <a:schemeClr val="dk1"/>
                          </a:solidFill>
                          <a:latin typeface="Calibri"/>
                          <a:ea typeface="Calibri"/>
                          <a:cs typeface="Calibri"/>
                          <a:sym typeface="Calibri"/>
                        </a:rPr>
                        <a:t>Characteristics</a:t>
                      </a:r>
                      <a:endParaRPr sz="1200" b="1" dirty="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a:solidFill>
                          <a:schemeClr val="dk1"/>
                        </a:solidFill>
                        <a:latin typeface="Calibri"/>
                        <a:ea typeface="Calibri"/>
                        <a:cs typeface="Calibri"/>
                        <a:sym typeface="Calibri"/>
                      </a:endParaRPr>
                    </a:p>
                    <a:p>
                      <a:pPr marL="0" lvl="0" indent="0" algn="just" rtl="0">
                        <a:spcBef>
                          <a:spcPts val="0"/>
                        </a:spcBef>
                        <a:spcAft>
                          <a:spcPts val="0"/>
                        </a:spcAft>
                        <a:buNone/>
                      </a:pPr>
                      <a:r>
                        <a:rPr lang="en-GB" sz="1100" dirty="0">
                          <a:solidFill>
                            <a:schemeClr val="dk1"/>
                          </a:solidFill>
                          <a:latin typeface="Calibri"/>
                          <a:ea typeface="Calibri"/>
                          <a:cs typeface="Calibri"/>
                          <a:sym typeface="Calibri"/>
                        </a:rPr>
                        <a:t>Statistical literacy</a:t>
                      </a: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600" dirty="0">
                        <a:solidFill>
                          <a:schemeClr val="dk1"/>
                        </a:solidFill>
                        <a:latin typeface="Calibri"/>
                        <a:ea typeface="Calibri"/>
                        <a:cs typeface="Calibri"/>
                        <a:sym typeface="Calibri"/>
                      </a:endParaRPr>
                    </a:p>
                    <a:p>
                      <a:pPr marL="0" lvl="0" indent="0" algn="just" rtl="0">
                        <a:spcBef>
                          <a:spcPts val="0"/>
                        </a:spcBef>
                        <a:spcAft>
                          <a:spcPts val="0"/>
                        </a:spcAft>
                        <a:buNone/>
                      </a:pPr>
                      <a:r>
                        <a:rPr lang="en-GB" sz="1100" dirty="0">
                          <a:solidFill>
                            <a:schemeClr val="dk1"/>
                          </a:solidFill>
                          <a:latin typeface="Calibri"/>
                          <a:ea typeface="Calibri"/>
                          <a:cs typeface="Calibri"/>
                          <a:sym typeface="Calibri"/>
                        </a:rPr>
                        <a:t>Computer proficiency</a:t>
                      </a: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algn="just" rtl="0">
                        <a:spcBef>
                          <a:spcPts val="0"/>
                        </a:spcBef>
                        <a:spcAft>
                          <a:spcPts val="0"/>
                        </a:spcAft>
                        <a:buNone/>
                      </a:pPr>
                      <a:endParaRPr sz="1100"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Visits Eurostat about once a month.</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b="1" dirty="0">
                          <a:solidFill>
                            <a:schemeClr val="dk1"/>
                          </a:solidFill>
                          <a:latin typeface="Calibri"/>
                          <a:ea typeface="Calibri"/>
                          <a:cs typeface="Calibri"/>
                          <a:sym typeface="Calibri"/>
                        </a:rPr>
                        <a:t>Tools used</a:t>
                      </a:r>
                      <a:endParaRPr sz="1200" b="1" dirty="0">
                        <a:solidFill>
                          <a:schemeClr val="dk1"/>
                        </a:solidFill>
                        <a:latin typeface="Calibri"/>
                        <a:ea typeface="Calibri"/>
                        <a:cs typeface="Calibri"/>
                        <a:sym typeface="Calibri"/>
                      </a:endParaRPr>
                    </a:p>
                    <a:p>
                      <a:pPr marL="0" lvl="0" indent="0" rtl="0">
                        <a:spcBef>
                          <a:spcPts val="0"/>
                        </a:spcBef>
                        <a:spcAft>
                          <a:spcPts val="0"/>
                        </a:spcAft>
                        <a:buNone/>
                      </a:pPr>
                      <a:endParaRPr sz="600" b="1"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Facebook page</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Themes in the Spotlight</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Digital Publications</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Visualisation Tools</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GB" sz="1200" dirty="0">
                          <a:solidFill>
                            <a:schemeClr val="dk1"/>
                          </a:solidFill>
                          <a:latin typeface="Calibri"/>
                          <a:ea typeface="Calibri"/>
                          <a:cs typeface="Calibri"/>
                          <a:sym typeface="Calibri"/>
                        </a:rPr>
                        <a:t>Tables, Graphs, Maps</a:t>
                      </a:r>
                      <a:endParaRPr sz="1200"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xmlns="" val="10000"/>
                  </a:ext>
                </a:extLst>
              </a:tr>
              <a:tr h="1989800">
                <a:tc>
                  <a:txBody>
                    <a:bodyPr/>
                    <a:lstStyle/>
                    <a:p>
                      <a:pPr marL="0" lvl="0" indent="0" algn="just" rtl="0">
                        <a:spcBef>
                          <a:spcPts val="0"/>
                        </a:spcBef>
                        <a:spcAft>
                          <a:spcPts val="0"/>
                        </a:spcAft>
                        <a:buNone/>
                      </a:pPr>
                      <a:r>
                        <a:rPr lang="en-GB" sz="1200" b="1" dirty="0">
                          <a:solidFill>
                            <a:schemeClr val="dk1"/>
                          </a:solidFill>
                          <a:latin typeface="Calibri"/>
                          <a:ea typeface="Calibri"/>
                          <a:cs typeface="Calibri"/>
                          <a:sym typeface="Calibri"/>
                        </a:rPr>
                        <a:t>Demographics</a:t>
                      </a:r>
                      <a:endParaRPr sz="1200" b="1" dirty="0">
                        <a:solidFill>
                          <a:schemeClr val="dk1"/>
                        </a:solidFill>
                        <a:latin typeface="Calibri"/>
                        <a:ea typeface="Calibri"/>
                        <a:cs typeface="Calibri"/>
                        <a:sym typeface="Calibri"/>
                      </a:endParaRPr>
                    </a:p>
                    <a:p>
                      <a:pPr marL="0" lvl="0" indent="0" algn="just" rtl="0">
                        <a:spcBef>
                          <a:spcPts val="0"/>
                        </a:spcBef>
                        <a:spcAft>
                          <a:spcPts val="0"/>
                        </a:spcAft>
                        <a:buNone/>
                      </a:pPr>
                      <a:endParaRPr sz="600" b="1"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42 years old</a:t>
                      </a:r>
                      <a:endParaRPr sz="1200" dirty="0">
                        <a:solidFill>
                          <a:schemeClr val="dk1"/>
                        </a:solidFill>
                        <a:latin typeface="Calibri"/>
                        <a:ea typeface="Calibri"/>
                        <a:cs typeface="Calibri"/>
                        <a:sym typeface="Calibri"/>
                      </a:endParaRPr>
                    </a:p>
                    <a:p>
                      <a:pPr marL="0" lvl="0" indent="0" rtl="0">
                        <a:spcBef>
                          <a:spcPts val="0"/>
                        </a:spcBef>
                        <a:spcAft>
                          <a:spcPts val="0"/>
                        </a:spcAft>
                        <a:buNone/>
                      </a:pPr>
                      <a:endParaRPr sz="1200" dirty="0">
                        <a:solidFill>
                          <a:schemeClr val="dk1"/>
                        </a:solidFill>
                        <a:latin typeface="Calibri"/>
                        <a:ea typeface="Calibri"/>
                        <a:cs typeface="Calibri"/>
                        <a:sym typeface="Calibri"/>
                      </a:endParaRPr>
                    </a:p>
                    <a:p>
                      <a:pPr marL="0" lvl="0" indent="0" rtl="0">
                        <a:spcBef>
                          <a:spcPts val="0"/>
                        </a:spcBef>
                        <a:spcAft>
                          <a:spcPts val="0"/>
                        </a:spcAft>
                        <a:buNone/>
                      </a:pPr>
                      <a:r>
                        <a:rPr lang="en-GB" sz="1200" dirty="0">
                          <a:solidFill>
                            <a:schemeClr val="dk1"/>
                          </a:solidFill>
                          <a:latin typeface="Calibri"/>
                          <a:ea typeface="Calibri"/>
                          <a:cs typeface="Calibri"/>
                          <a:sym typeface="Calibri"/>
                        </a:rPr>
                        <a:t>Teaches English and History in high school. He is very interested in the European project and checks statistics out of personal interest.</a:t>
                      </a:r>
                      <a:endParaRPr sz="1200" dirty="0">
                        <a:solidFill>
                          <a:schemeClr val="dk1"/>
                        </a:solidFill>
                        <a:latin typeface="Calibri"/>
                        <a:ea typeface="Calibri"/>
                        <a:cs typeface="Calibri"/>
                        <a:sym typeface="Calibri"/>
                      </a:endParaRPr>
                    </a:p>
                  </a:txBody>
                  <a:tcPr marL="91425" marR="91425" marT="91425" marB="91425"/>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871300">
                <a:tc gridSpan="3">
                  <a:txBody>
                    <a:bodyPr/>
                    <a:lstStyle/>
                    <a:p>
                      <a:pPr marL="457200" lvl="0" indent="0" algn="just" rtl="0">
                        <a:spcBef>
                          <a:spcPts val="0"/>
                        </a:spcBef>
                        <a:spcAft>
                          <a:spcPts val="0"/>
                        </a:spcAft>
                        <a:buNone/>
                      </a:pPr>
                      <a:r>
                        <a:rPr lang="en-GB" sz="1200" b="1" dirty="0">
                          <a:solidFill>
                            <a:schemeClr val="dk1"/>
                          </a:solidFill>
                          <a:latin typeface="Calibri"/>
                          <a:ea typeface="Calibri"/>
                          <a:cs typeface="Calibri"/>
                          <a:sym typeface="Calibri"/>
                        </a:rPr>
                        <a:t>We should </a:t>
                      </a:r>
                      <a:r>
                        <a:rPr lang="en-GB" sz="1200" dirty="0">
                          <a:solidFill>
                            <a:schemeClr val="dk1"/>
                          </a:solidFill>
                          <a:latin typeface="Calibri"/>
                          <a:ea typeface="Calibri"/>
                          <a:cs typeface="Calibri"/>
                          <a:sym typeface="Calibri"/>
                        </a:rPr>
                        <a:t>make sure that users who arrive on Eurostat via Facebook can navigate their way around the rest of the </a:t>
                      </a:r>
                      <a:r>
                        <a:rPr lang="en-GB" sz="1200" dirty="0" smtClean="0">
                          <a:solidFill>
                            <a:schemeClr val="dk1"/>
                          </a:solidFill>
                          <a:latin typeface="Calibri"/>
                          <a:ea typeface="Calibri"/>
                          <a:cs typeface="Calibri"/>
                          <a:sym typeface="Calibri"/>
                        </a:rPr>
                        <a:t>site.</a:t>
                      </a:r>
                      <a:endParaRPr sz="1200" dirty="0">
                        <a:solidFill>
                          <a:schemeClr val="dk1"/>
                        </a:solidFill>
                        <a:latin typeface="Calibri"/>
                        <a:ea typeface="Calibri"/>
                        <a:cs typeface="Calibri"/>
                        <a:sym typeface="Calibri"/>
                      </a:endParaRPr>
                    </a:p>
                    <a:p>
                      <a:pPr marL="0" lvl="0" indent="0" algn="just" rtl="0">
                        <a:spcBef>
                          <a:spcPts val="0"/>
                        </a:spcBef>
                        <a:spcAft>
                          <a:spcPts val="0"/>
                        </a:spcAft>
                        <a:buNone/>
                      </a:pPr>
                      <a:endParaRPr sz="600" dirty="0">
                        <a:solidFill>
                          <a:schemeClr val="dk1"/>
                        </a:solidFill>
                        <a:latin typeface="Calibri"/>
                        <a:ea typeface="Calibri"/>
                        <a:cs typeface="Calibri"/>
                        <a:sym typeface="Calibri"/>
                      </a:endParaRPr>
                    </a:p>
                    <a:p>
                      <a:pPr marL="457200" lvl="0" indent="0" algn="just" rtl="0">
                        <a:spcBef>
                          <a:spcPts val="0"/>
                        </a:spcBef>
                        <a:spcAft>
                          <a:spcPts val="0"/>
                        </a:spcAft>
                        <a:buNone/>
                      </a:pPr>
                      <a:r>
                        <a:rPr lang="en-GB" sz="1200" b="1" dirty="0">
                          <a:solidFill>
                            <a:schemeClr val="dk1"/>
                          </a:solidFill>
                          <a:latin typeface="Calibri"/>
                          <a:ea typeface="Calibri"/>
                          <a:cs typeface="Calibri"/>
                          <a:sym typeface="Calibri"/>
                        </a:rPr>
                        <a:t>We must not </a:t>
                      </a:r>
                      <a:r>
                        <a:rPr lang="en-GB" sz="1200" dirty="0">
                          <a:solidFill>
                            <a:schemeClr val="dk1"/>
                          </a:solidFill>
                          <a:latin typeface="Calibri"/>
                          <a:ea typeface="Calibri"/>
                          <a:cs typeface="Calibri"/>
                          <a:sym typeface="Calibri"/>
                        </a:rPr>
                        <a:t>ignore the fact that he will also end up in the database or main tables every now and </a:t>
                      </a:r>
                      <a:r>
                        <a:rPr lang="en-GB" sz="1200" dirty="0" smtClean="0">
                          <a:solidFill>
                            <a:schemeClr val="dk1"/>
                          </a:solidFill>
                          <a:latin typeface="Calibri"/>
                          <a:ea typeface="Calibri"/>
                          <a:cs typeface="Calibri"/>
                          <a:sym typeface="Calibri"/>
                        </a:rPr>
                        <a:t>then.</a:t>
                      </a:r>
                      <a:endParaRPr sz="1200" dirty="0">
                        <a:solidFill>
                          <a:schemeClr val="dk1"/>
                        </a:solidFill>
                        <a:highlight>
                          <a:schemeClr val="accent4"/>
                        </a:highlight>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B w="9525" cap="flat" cmpd="sng">
                      <a:solidFill>
                        <a:srgbClr val="9E9E9E">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bl>
          </a:graphicData>
        </a:graphic>
      </p:graphicFrame>
      <p:pic>
        <p:nvPicPr>
          <p:cNvPr id="112" name="Shape 112"/>
          <p:cNvPicPr preferRelativeResize="0"/>
          <p:nvPr/>
        </p:nvPicPr>
        <p:blipFill rotWithShape="1">
          <a:blip r:embed="rId3">
            <a:alphaModFix/>
          </a:blip>
          <a:srcRect l="14228" t="14251" r="13323"/>
          <a:stretch/>
        </p:blipFill>
        <p:spPr>
          <a:xfrm>
            <a:off x="597100" y="1662600"/>
            <a:ext cx="1603500" cy="1265301"/>
          </a:xfrm>
          <a:prstGeom prst="rect">
            <a:avLst/>
          </a:prstGeom>
          <a:noFill/>
          <a:ln>
            <a:noFill/>
          </a:ln>
        </p:spPr>
      </p:pic>
      <p:pic>
        <p:nvPicPr>
          <p:cNvPr id="113" name="Shape 113"/>
          <p:cNvPicPr preferRelativeResize="0"/>
          <p:nvPr/>
        </p:nvPicPr>
        <p:blipFill>
          <a:blip r:embed="rId4">
            <a:alphaModFix/>
          </a:blip>
          <a:stretch>
            <a:fillRect/>
          </a:stretch>
        </p:blipFill>
        <p:spPr>
          <a:xfrm>
            <a:off x="6666918" y="2500931"/>
            <a:ext cx="1795175" cy="259475"/>
          </a:xfrm>
          <a:prstGeom prst="rect">
            <a:avLst/>
          </a:prstGeom>
          <a:noFill/>
          <a:ln>
            <a:noFill/>
          </a:ln>
        </p:spPr>
      </p:pic>
      <p:pic>
        <p:nvPicPr>
          <p:cNvPr id="114" name="Shape 114"/>
          <p:cNvPicPr preferRelativeResize="0"/>
          <p:nvPr/>
        </p:nvPicPr>
        <p:blipFill>
          <a:blip r:embed="rId5">
            <a:alphaModFix/>
          </a:blip>
          <a:stretch>
            <a:fillRect/>
          </a:stretch>
        </p:blipFill>
        <p:spPr>
          <a:xfrm>
            <a:off x="804881" y="5362824"/>
            <a:ext cx="193050" cy="239648"/>
          </a:xfrm>
          <a:prstGeom prst="rect">
            <a:avLst/>
          </a:prstGeom>
          <a:noFill/>
          <a:ln>
            <a:noFill/>
          </a:ln>
        </p:spPr>
      </p:pic>
      <p:pic>
        <p:nvPicPr>
          <p:cNvPr id="115" name="Shape 115"/>
          <p:cNvPicPr preferRelativeResize="0"/>
          <p:nvPr/>
        </p:nvPicPr>
        <p:blipFill>
          <a:blip r:embed="rId5">
            <a:alphaModFix/>
          </a:blip>
          <a:stretch>
            <a:fillRect/>
          </a:stretch>
        </p:blipFill>
        <p:spPr>
          <a:xfrm rot="10800000">
            <a:off x="804875" y="5723754"/>
            <a:ext cx="193050" cy="239648"/>
          </a:xfrm>
          <a:prstGeom prst="rect">
            <a:avLst/>
          </a:prstGeom>
          <a:noFill/>
          <a:ln>
            <a:noFill/>
          </a:ln>
        </p:spPr>
      </p:pic>
      <p:pic>
        <p:nvPicPr>
          <p:cNvPr id="116" name="Shape 116"/>
          <p:cNvPicPr preferRelativeResize="0"/>
          <p:nvPr/>
        </p:nvPicPr>
        <p:blipFill>
          <a:blip r:embed="rId6">
            <a:alphaModFix/>
          </a:blip>
          <a:stretch>
            <a:fillRect/>
          </a:stretch>
        </p:blipFill>
        <p:spPr>
          <a:xfrm>
            <a:off x="6666927" y="2063863"/>
            <a:ext cx="1795286" cy="259475"/>
          </a:xfrm>
          <a:prstGeom prst="rect">
            <a:avLst/>
          </a:prstGeom>
          <a:noFill/>
          <a:ln>
            <a:noFill/>
          </a:ln>
        </p:spPr>
      </p:pic>
    </p:spTree>
    <p:extLst>
      <p:ext uri="{BB962C8B-B14F-4D97-AF65-F5344CB8AC3E}">
        <p14:creationId xmlns:p14="http://schemas.microsoft.com/office/powerpoint/2010/main" val="1867117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5414</TotalTime>
  <Words>1323</Words>
  <Application>Microsoft Office PowerPoint</Application>
  <PresentationFormat>On-screen Show (4:3)</PresentationFormat>
  <Paragraphs>285</Paragraphs>
  <Slides>17</Slides>
  <Notes>9</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vt:lpstr>
      <vt:lpstr>Engaging with users  to improve the dissemination of European statistics </vt:lpstr>
      <vt:lpstr>Structure &amp; content</vt:lpstr>
      <vt:lpstr>1. Why? - Context</vt:lpstr>
      <vt:lpstr>2. How? - User profiling exercise </vt:lpstr>
      <vt:lpstr>Technical Advanced User — Pietro   </vt:lpstr>
      <vt:lpstr>Analytical Advanced User — Ingrid      </vt:lpstr>
      <vt:lpstr>Data Oriented Intermediate User  — Isak  </vt:lpstr>
      <vt:lpstr>Visually Oriented Intermediate User  — Mia      </vt:lpstr>
      <vt:lpstr>Personally Interested Light User  — Kristoffer        </vt:lpstr>
      <vt:lpstr>3. What? - Usability tests  Example 1: Eurostat website </vt:lpstr>
      <vt:lpstr>PowerPoint Presentation</vt:lpstr>
      <vt:lpstr>PowerPoint Presentation</vt:lpstr>
      <vt:lpstr>PowerPoint Presentation</vt:lpstr>
      <vt:lpstr>PowerPoint Presentation</vt:lpstr>
      <vt:lpstr>PowerPoint Presentation</vt:lpstr>
      <vt:lpstr>4. Which? - Implementation &amp; lessons learned</vt:lpstr>
      <vt:lpstr>Thank you for your attention  Any questions?</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with users to modernise the dissemination of European statistics</dc:title>
  <dc:creator>MI</dc:creator>
  <cp:lastModifiedBy>URHAUSEN Julia (ESTAT)</cp:lastModifiedBy>
  <cp:revision>75</cp:revision>
  <dcterms:created xsi:type="dcterms:W3CDTF">2018-05-16T12:05:08Z</dcterms:created>
  <dcterms:modified xsi:type="dcterms:W3CDTF">2018-09-24T13:52:08Z</dcterms:modified>
</cp:coreProperties>
</file>